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24" r:id="rId1"/>
    <p:sldMasterId id="2147484248" r:id="rId2"/>
    <p:sldMasterId id="2147484260" r:id="rId3"/>
    <p:sldMasterId id="2147484308" r:id="rId4"/>
  </p:sldMasterIdLst>
  <p:notesMasterIdLst>
    <p:notesMasterId r:id="rId71"/>
  </p:notesMasterIdLst>
  <p:sldIdLst>
    <p:sldId id="256" r:id="rId5"/>
    <p:sldId id="343" r:id="rId6"/>
    <p:sldId id="257" r:id="rId7"/>
    <p:sldId id="346" r:id="rId8"/>
    <p:sldId id="347" r:id="rId9"/>
    <p:sldId id="348"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3" r:id="rId41"/>
    <p:sldId id="380" r:id="rId42"/>
    <p:sldId id="381" r:id="rId43"/>
    <p:sldId id="382"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409" r:id="rId70"/>
  </p:sldIdLst>
  <p:sldSz cx="11880850" cy="6858000"/>
  <p:notesSz cx="9144000" cy="6858000"/>
  <p:defaultTextStyle>
    <a:defPPr>
      <a:defRPr lang="ru-RU"/>
    </a:defPPr>
    <a:lvl1pPr marL="0" algn="l" defTabSz="914307" rtl="0" eaLnBrk="1" latinLnBrk="0" hangingPunct="1">
      <a:defRPr sz="1800" kern="1200">
        <a:solidFill>
          <a:schemeClr val="tx1"/>
        </a:solidFill>
        <a:latin typeface="+mn-lt"/>
        <a:ea typeface="+mn-ea"/>
        <a:cs typeface="+mn-cs"/>
      </a:defRPr>
    </a:lvl1pPr>
    <a:lvl2pPr marL="457153" algn="l" defTabSz="914307" rtl="0" eaLnBrk="1" latinLnBrk="0" hangingPunct="1">
      <a:defRPr sz="1800" kern="1200">
        <a:solidFill>
          <a:schemeClr val="tx1"/>
        </a:solidFill>
        <a:latin typeface="+mn-lt"/>
        <a:ea typeface="+mn-ea"/>
        <a:cs typeface="+mn-cs"/>
      </a:defRPr>
    </a:lvl2pPr>
    <a:lvl3pPr marL="914307" algn="l" defTabSz="914307" rtl="0" eaLnBrk="1" latinLnBrk="0" hangingPunct="1">
      <a:defRPr sz="1800" kern="1200">
        <a:solidFill>
          <a:schemeClr val="tx1"/>
        </a:solidFill>
        <a:latin typeface="+mn-lt"/>
        <a:ea typeface="+mn-ea"/>
        <a:cs typeface="+mn-cs"/>
      </a:defRPr>
    </a:lvl3pPr>
    <a:lvl4pPr marL="1371460" algn="l" defTabSz="914307" rtl="0" eaLnBrk="1" latinLnBrk="0" hangingPunct="1">
      <a:defRPr sz="1800" kern="1200">
        <a:solidFill>
          <a:schemeClr val="tx1"/>
        </a:solidFill>
        <a:latin typeface="+mn-lt"/>
        <a:ea typeface="+mn-ea"/>
        <a:cs typeface="+mn-cs"/>
      </a:defRPr>
    </a:lvl4pPr>
    <a:lvl5pPr marL="1828613" algn="l" defTabSz="914307" rtl="0" eaLnBrk="1" latinLnBrk="0" hangingPunct="1">
      <a:defRPr sz="1800" kern="1200">
        <a:solidFill>
          <a:schemeClr val="tx1"/>
        </a:solidFill>
        <a:latin typeface="+mn-lt"/>
        <a:ea typeface="+mn-ea"/>
        <a:cs typeface="+mn-cs"/>
      </a:defRPr>
    </a:lvl5pPr>
    <a:lvl6pPr marL="2285768" algn="l" defTabSz="914307" rtl="0" eaLnBrk="1" latinLnBrk="0" hangingPunct="1">
      <a:defRPr sz="1800" kern="1200">
        <a:solidFill>
          <a:schemeClr val="tx1"/>
        </a:solidFill>
        <a:latin typeface="+mn-lt"/>
        <a:ea typeface="+mn-ea"/>
        <a:cs typeface="+mn-cs"/>
      </a:defRPr>
    </a:lvl6pPr>
    <a:lvl7pPr marL="2742921" algn="l" defTabSz="914307" rtl="0" eaLnBrk="1" latinLnBrk="0" hangingPunct="1">
      <a:defRPr sz="1800" kern="1200">
        <a:solidFill>
          <a:schemeClr val="tx1"/>
        </a:solidFill>
        <a:latin typeface="+mn-lt"/>
        <a:ea typeface="+mn-ea"/>
        <a:cs typeface="+mn-cs"/>
      </a:defRPr>
    </a:lvl7pPr>
    <a:lvl8pPr marL="3200075" algn="l" defTabSz="914307" rtl="0" eaLnBrk="1" latinLnBrk="0" hangingPunct="1">
      <a:defRPr sz="1800" kern="1200">
        <a:solidFill>
          <a:schemeClr val="tx1"/>
        </a:solidFill>
        <a:latin typeface="+mn-lt"/>
        <a:ea typeface="+mn-ea"/>
        <a:cs typeface="+mn-cs"/>
      </a:defRPr>
    </a:lvl8pPr>
    <a:lvl9pPr marL="3657228" algn="l" defTabSz="91430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C0"/>
    <a:srgbClr val="00A249"/>
    <a:srgbClr val="FFFF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24" autoAdjust="0"/>
  </p:normalViewPr>
  <p:slideViewPr>
    <p:cSldViewPr>
      <p:cViewPr varScale="1">
        <p:scale>
          <a:sx n="83" d="100"/>
          <a:sy n="83" d="100"/>
        </p:scale>
        <p:origin x="-90" y="-486"/>
      </p:cViewPr>
      <p:guideLst>
        <p:guide orient="horz" pos="2160"/>
        <p:guide pos="3742"/>
      </p:guideLst>
    </p:cSldViewPr>
  </p:slideViewPr>
  <p:outlineViewPr>
    <p:cViewPr>
      <p:scale>
        <a:sx n="33" d="100"/>
        <a:sy n="33" d="100"/>
      </p:scale>
      <p:origin x="0" y="706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425DD27-8CD3-4365-83FC-07E040345E9C}" type="datetimeFigureOut">
              <a:rPr lang="ru-RU" smtClean="0"/>
              <a:pPr/>
              <a:t>17.06.2014</a:t>
            </a:fld>
            <a:endParaRPr lang="ru-RU"/>
          </a:p>
        </p:txBody>
      </p:sp>
      <p:sp>
        <p:nvSpPr>
          <p:cNvPr id="4" name="Образ слайда 3"/>
          <p:cNvSpPr>
            <a:spLocks noGrp="1" noRot="1" noChangeAspect="1"/>
          </p:cNvSpPr>
          <p:nvPr>
            <p:ph type="sldImg" idx="2"/>
          </p:nvPr>
        </p:nvSpPr>
        <p:spPr>
          <a:xfrm>
            <a:off x="2344738" y="514350"/>
            <a:ext cx="4454525"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4DC8166-BE47-499C-BE3B-4ABCB1B0F54A}" type="slidenum">
              <a:rPr lang="ru-RU" smtClean="0"/>
              <a:pPr/>
              <a:t>‹#›</a:t>
            </a:fld>
            <a:endParaRPr lang="ru-RU"/>
          </a:p>
        </p:txBody>
      </p:sp>
    </p:spTree>
    <p:extLst>
      <p:ext uri="{BB962C8B-B14F-4D97-AF65-F5344CB8AC3E}">
        <p14:creationId xmlns:p14="http://schemas.microsoft.com/office/powerpoint/2010/main" xmlns="" val="2209320454"/>
      </p:ext>
    </p:extLst>
  </p:cSld>
  <p:clrMap bg1="lt1" tx1="dk1" bg2="lt2" tx2="dk2" accent1="accent1" accent2="accent2" accent3="accent3" accent4="accent4" accent5="accent5" accent6="accent6" hlink="hlink" folHlink="folHlink"/>
  <p:notesStyle>
    <a:lvl1pPr marL="0" algn="l" defTabSz="914307" rtl="0" eaLnBrk="1" latinLnBrk="0" hangingPunct="1">
      <a:defRPr sz="1200" kern="1200">
        <a:solidFill>
          <a:schemeClr val="tx1"/>
        </a:solidFill>
        <a:latin typeface="+mn-lt"/>
        <a:ea typeface="+mn-ea"/>
        <a:cs typeface="+mn-cs"/>
      </a:defRPr>
    </a:lvl1pPr>
    <a:lvl2pPr marL="457153" algn="l" defTabSz="914307" rtl="0" eaLnBrk="1" latinLnBrk="0" hangingPunct="1">
      <a:defRPr sz="1200" kern="1200">
        <a:solidFill>
          <a:schemeClr val="tx1"/>
        </a:solidFill>
        <a:latin typeface="+mn-lt"/>
        <a:ea typeface="+mn-ea"/>
        <a:cs typeface="+mn-cs"/>
      </a:defRPr>
    </a:lvl2pPr>
    <a:lvl3pPr marL="914307" algn="l" defTabSz="914307" rtl="0" eaLnBrk="1" latinLnBrk="0" hangingPunct="1">
      <a:defRPr sz="1200" kern="1200">
        <a:solidFill>
          <a:schemeClr val="tx1"/>
        </a:solidFill>
        <a:latin typeface="+mn-lt"/>
        <a:ea typeface="+mn-ea"/>
        <a:cs typeface="+mn-cs"/>
      </a:defRPr>
    </a:lvl3pPr>
    <a:lvl4pPr marL="1371460" algn="l" defTabSz="914307" rtl="0" eaLnBrk="1" latinLnBrk="0" hangingPunct="1">
      <a:defRPr sz="1200" kern="1200">
        <a:solidFill>
          <a:schemeClr val="tx1"/>
        </a:solidFill>
        <a:latin typeface="+mn-lt"/>
        <a:ea typeface="+mn-ea"/>
        <a:cs typeface="+mn-cs"/>
      </a:defRPr>
    </a:lvl4pPr>
    <a:lvl5pPr marL="1828613" algn="l" defTabSz="914307" rtl="0" eaLnBrk="1" latinLnBrk="0" hangingPunct="1">
      <a:defRPr sz="1200" kern="1200">
        <a:solidFill>
          <a:schemeClr val="tx1"/>
        </a:solidFill>
        <a:latin typeface="+mn-lt"/>
        <a:ea typeface="+mn-ea"/>
        <a:cs typeface="+mn-cs"/>
      </a:defRPr>
    </a:lvl5pPr>
    <a:lvl6pPr marL="2285768" algn="l" defTabSz="914307" rtl="0" eaLnBrk="1" latinLnBrk="0" hangingPunct="1">
      <a:defRPr sz="1200" kern="1200">
        <a:solidFill>
          <a:schemeClr val="tx1"/>
        </a:solidFill>
        <a:latin typeface="+mn-lt"/>
        <a:ea typeface="+mn-ea"/>
        <a:cs typeface="+mn-cs"/>
      </a:defRPr>
    </a:lvl6pPr>
    <a:lvl7pPr marL="2742921" algn="l" defTabSz="914307" rtl="0" eaLnBrk="1" latinLnBrk="0" hangingPunct="1">
      <a:defRPr sz="1200" kern="1200">
        <a:solidFill>
          <a:schemeClr val="tx1"/>
        </a:solidFill>
        <a:latin typeface="+mn-lt"/>
        <a:ea typeface="+mn-ea"/>
        <a:cs typeface="+mn-cs"/>
      </a:defRPr>
    </a:lvl7pPr>
    <a:lvl8pPr marL="3200075" algn="l" defTabSz="914307" rtl="0" eaLnBrk="1" latinLnBrk="0" hangingPunct="1">
      <a:defRPr sz="1200" kern="1200">
        <a:solidFill>
          <a:schemeClr val="tx1"/>
        </a:solidFill>
        <a:latin typeface="+mn-lt"/>
        <a:ea typeface="+mn-ea"/>
        <a:cs typeface="+mn-cs"/>
      </a:defRPr>
    </a:lvl8pPr>
    <a:lvl9pPr marL="3657228" algn="l" defTabSz="91430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7932943" y="0"/>
            <a:ext cx="3947907"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557485" y="3337560"/>
            <a:ext cx="841956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62664" y="1544812"/>
            <a:ext cx="841956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613616" y="274639"/>
            <a:ext cx="2673191"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94042" y="274639"/>
            <a:ext cx="782156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15"/>
          <p:cNvGrpSpPr/>
          <p:nvPr/>
        </p:nvGrpSpPr>
        <p:grpSpPr>
          <a:xfrm>
            <a:off x="0" y="0"/>
            <a:ext cx="1188085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58749" y="5617774"/>
            <a:ext cx="959268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86251" y="1016990"/>
            <a:ext cx="932866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87093" y="1009651"/>
            <a:ext cx="932866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999844" y="702069"/>
            <a:ext cx="737786"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291450" y="664878"/>
            <a:ext cx="566928" cy="736613"/>
          </a:xfrm>
          <a:prstGeom prst="rect">
            <a:avLst/>
          </a:prstGeom>
          <a:noFill/>
        </p:spPr>
      </p:pic>
      <p:sp>
        <p:nvSpPr>
          <p:cNvPr id="2" name="Title 1"/>
          <p:cNvSpPr>
            <a:spLocks noGrp="1"/>
          </p:cNvSpPr>
          <p:nvPr>
            <p:ph type="ctrTitle"/>
          </p:nvPr>
        </p:nvSpPr>
        <p:spPr>
          <a:xfrm>
            <a:off x="2244162" y="1794935"/>
            <a:ext cx="7436534" cy="1828090"/>
          </a:xfrm>
        </p:spPr>
        <p:txBody>
          <a:bodyPr anchor="b">
            <a:normAutofit/>
          </a:bodyPr>
          <a:lstStyle>
            <a:lvl1pPr>
              <a:defRPr sz="4800"/>
            </a:lvl1pPr>
          </a:lstStyle>
          <a:p>
            <a:r>
              <a:rPr lang="ru-RU" smtClean="0"/>
              <a:t>Образец заголовка</a:t>
            </a:r>
            <a:endParaRPr lang="en-US"/>
          </a:p>
        </p:txBody>
      </p:sp>
      <p:sp>
        <p:nvSpPr>
          <p:cNvPr id="3" name="Subtitle 2"/>
          <p:cNvSpPr>
            <a:spLocks noGrp="1"/>
          </p:cNvSpPr>
          <p:nvPr>
            <p:ph type="subTitle" idx="1"/>
          </p:nvPr>
        </p:nvSpPr>
        <p:spPr>
          <a:xfrm>
            <a:off x="2244161" y="3736622"/>
            <a:ext cx="7421866"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797178" y="5357593"/>
            <a:ext cx="1577124" cy="365125"/>
          </a:xfrm>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a:xfrm>
            <a:off x="1525443" y="5357593"/>
            <a:ext cx="6541802" cy="365125"/>
          </a:xfrm>
        </p:spPr>
        <p:txBody>
          <a:bodyPr/>
          <a:lstStyle/>
          <a:p>
            <a:endParaRPr lang="ru-RU"/>
          </a:p>
        </p:txBody>
      </p:sp>
      <p:sp>
        <p:nvSpPr>
          <p:cNvPr id="6" name="Slide Number Placeholder 5"/>
          <p:cNvSpPr>
            <a:spLocks noGrp="1"/>
          </p:cNvSpPr>
          <p:nvPr>
            <p:ph type="sldNum" sz="quarter" idx="12"/>
          </p:nvPr>
        </p:nvSpPr>
        <p:spPr>
          <a:xfrm>
            <a:off x="8073795" y="5357593"/>
            <a:ext cx="719845" cy="365125"/>
          </a:xfrm>
        </p:spPr>
        <p:txBody>
          <a:bodyPr/>
          <a:lstStyle>
            <a:lvl1pPr algn="ctr">
              <a:defRPr/>
            </a:lvl1pPr>
          </a:lstStyle>
          <a:p>
            <a:fld id="{725C68B6-61C2-468F-89AB-4B9F7531AA68}"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877469" y="2239431"/>
            <a:ext cx="8125914" cy="1362075"/>
          </a:xfrm>
        </p:spPr>
        <p:txBody>
          <a:bodyPr anchor="b"/>
          <a:lstStyle>
            <a:lvl1pPr algn="ctr">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892136" y="3725335"/>
            <a:ext cx="8096580"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9" name="Content Placeholder 8"/>
          <p:cNvSpPr>
            <a:spLocks noGrp="1"/>
          </p:cNvSpPr>
          <p:nvPr>
            <p:ph sz="quarter" idx="13"/>
          </p:nvPr>
        </p:nvSpPr>
        <p:spPr>
          <a:xfrm>
            <a:off x="1687080" y="2121407"/>
            <a:ext cx="4158298" cy="360273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059233" y="2119313"/>
            <a:ext cx="4158298" cy="36052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2024148" y="2122312"/>
            <a:ext cx="3819336"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6380459" y="2122311"/>
            <a:ext cx="382563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sp>
        <p:nvSpPr>
          <p:cNvPr id="11" name="Content Placeholder 10"/>
          <p:cNvSpPr>
            <a:spLocks noGrp="1"/>
          </p:cNvSpPr>
          <p:nvPr>
            <p:ph sz="quarter" idx="13"/>
          </p:nvPr>
        </p:nvSpPr>
        <p:spPr>
          <a:xfrm>
            <a:off x="1687081" y="2944368"/>
            <a:ext cx="4193940"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6035471" y="2944813"/>
            <a:ext cx="4193940"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8" name="Group 15"/>
          <p:cNvGrpSpPr/>
          <p:nvPr/>
        </p:nvGrpSpPr>
        <p:grpSpPr>
          <a:xfrm>
            <a:off x="0" y="0"/>
            <a:ext cx="1188085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21392" y="6058038"/>
            <a:ext cx="10032719"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806431" y="605163"/>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809736" y="603504"/>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73446" y="576868"/>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74230" y="576072"/>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080792" y="293953"/>
            <a:ext cx="737786"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244023" y="248321"/>
            <a:ext cx="566928" cy="736613"/>
          </a:xfrm>
          <a:prstGeom prst="rect">
            <a:avLst/>
          </a:prstGeom>
          <a:noFill/>
        </p:spPr>
      </p:pic>
      <p:sp>
        <p:nvSpPr>
          <p:cNvPr id="2" name="Title 1"/>
          <p:cNvSpPr>
            <a:spLocks noGrp="1"/>
          </p:cNvSpPr>
          <p:nvPr>
            <p:ph type="title"/>
          </p:nvPr>
        </p:nvSpPr>
        <p:spPr>
          <a:xfrm rot="-60000">
            <a:off x="1440899" y="2020043"/>
            <a:ext cx="3982147" cy="1503037"/>
          </a:xfrm>
        </p:spPr>
        <p:txBody>
          <a:bodyPr anchor="b">
            <a:normAutofit/>
          </a:bodyPr>
          <a:lstStyle>
            <a:lvl1pPr algn="ctr">
              <a:defRPr sz="2400" b="0"/>
            </a:lvl1pPr>
          </a:lstStyle>
          <a:p>
            <a:r>
              <a:rPr lang="ru-RU" smtClean="0"/>
              <a:t>Образец заголовка</a:t>
            </a:r>
            <a:endParaRPr lang="en-US"/>
          </a:p>
        </p:txBody>
      </p:sp>
      <p:sp>
        <p:nvSpPr>
          <p:cNvPr id="3" name="Content Placeholder 2"/>
          <p:cNvSpPr>
            <a:spLocks noGrp="1"/>
          </p:cNvSpPr>
          <p:nvPr>
            <p:ph idx="1"/>
          </p:nvPr>
        </p:nvSpPr>
        <p:spPr>
          <a:xfrm rot="60000">
            <a:off x="6307207" y="1150993"/>
            <a:ext cx="392493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60000">
            <a:off x="1491766" y="3623748"/>
            <a:ext cx="396144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239804" y="5885673"/>
            <a:ext cx="1577124" cy="365125"/>
          </a:xfrm>
        </p:spPr>
        <p:txBody>
          <a:bodyPr/>
          <a:lstStyle/>
          <a:p>
            <a:fld id="{5B106E36-FD25-4E2D-B0AA-010F637433A0}" type="datetimeFigureOut">
              <a:rPr lang="ru-RU" smtClean="0"/>
              <a:pPr/>
              <a:t>17.06.2014</a:t>
            </a:fld>
            <a:endParaRPr lang="ru-RU"/>
          </a:p>
        </p:txBody>
      </p:sp>
      <p:sp>
        <p:nvSpPr>
          <p:cNvPr id="6" name="Footer Placeholder 5"/>
          <p:cNvSpPr>
            <a:spLocks noGrp="1"/>
          </p:cNvSpPr>
          <p:nvPr>
            <p:ph type="ftr" sz="quarter" idx="11"/>
          </p:nvPr>
        </p:nvSpPr>
        <p:spPr>
          <a:xfrm rot="-60000">
            <a:off x="1188286" y="5829262"/>
            <a:ext cx="4576943" cy="365125"/>
          </a:xfrm>
        </p:spPr>
        <p:txBody>
          <a:bodyPr/>
          <a:lstStyle/>
          <a:p>
            <a:endParaRPr lang="ru-RU"/>
          </a:p>
        </p:txBody>
      </p:sp>
      <p:sp>
        <p:nvSpPr>
          <p:cNvPr id="7" name="Slide Number Placeholder 6"/>
          <p:cNvSpPr>
            <a:spLocks noGrp="1"/>
          </p:cNvSpPr>
          <p:nvPr>
            <p:ph type="sldNum" sz="quarter" idx="12"/>
          </p:nvPr>
        </p:nvSpPr>
        <p:spPr>
          <a:xfrm rot="60000">
            <a:off x="9819259" y="5896962"/>
            <a:ext cx="719845"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8" name="Group 15"/>
          <p:cNvGrpSpPr/>
          <p:nvPr/>
        </p:nvGrpSpPr>
        <p:grpSpPr>
          <a:xfrm>
            <a:off x="0" y="0"/>
            <a:ext cx="1188085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21392" y="6058038"/>
            <a:ext cx="10032719"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73446" y="576868"/>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68059" y="575769"/>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806431" y="605163"/>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801099" y="603920"/>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080792" y="293953"/>
            <a:ext cx="737786"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244023" y="248321"/>
            <a:ext cx="566928" cy="736613"/>
          </a:xfrm>
          <a:prstGeom prst="rect">
            <a:avLst/>
          </a:prstGeom>
          <a:noFill/>
        </p:spPr>
      </p:pic>
      <p:sp>
        <p:nvSpPr>
          <p:cNvPr id="2" name="Title 1"/>
          <p:cNvSpPr>
            <a:spLocks noGrp="1"/>
          </p:cNvSpPr>
          <p:nvPr>
            <p:ph type="title"/>
          </p:nvPr>
        </p:nvSpPr>
        <p:spPr>
          <a:xfrm rot="-60000">
            <a:off x="1437583" y="2020824"/>
            <a:ext cx="3980085" cy="1499616"/>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rot="60000">
            <a:off x="6364799" y="1207272"/>
            <a:ext cx="3785998"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rot="-60000">
            <a:off x="1496987" y="3621024"/>
            <a:ext cx="3956323"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245311" y="5888738"/>
            <a:ext cx="1577124" cy="365125"/>
          </a:xfrm>
        </p:spPr>
        <p:txBody>
          <a:bodyPr/>
          <a:lstStyle/>
          <a:p>
            <a:fld id="{5B106E36-FD25-4E2D-B0AA-010F637433A0}" type="datetimeFigureOut">
              <a:rPr lang="ru-RU" smtClean="0"/>
              <a:pPr/>
              <a:t>17.06.2014</a:t>
            </a:fld>
            <a:endParaRPr lang="ru-RU"/>
          </a:p>
        </p:txBody>
      </p:sp>
      <p:sp>
        <p:nvSpPr>
          <p:cNvPr id="6" name="Footer Placeholder 5"/>
          <p:cNvSpPr>
            <a:spLocks noGrp="1"/>
          </p:cNvSpPr>
          <p:nvPr>
            <p:ph type="ftr" sz="quarter" idx="11"/>
          </p:nvPr>
        </p:nvSpPr>
        <p:spPr>
          <a:xfrm rot="-60000">
            <a:off x="1188305" y="5831038"/>
            <a:ext cx="4312451" cy="365125"/>
          </a:xfrm>
        </p:spPr>
        <p:txBody>
          <a:bodyPr/>
          <a:lstStyle/>
          <a:p>
            <a:endParaRPr lang="ru-RU"/>
          </a:p>
        </p:txBody>
      </p:sp>
      <p:sp>
        <p:nvSpPr>
          <p:cNvPr id="7" name="Slide Number Placeholder 6"/>
          <p:cNvSpPr>
            <a:spLocks noGrp="1"/>
          </p:cNvSpPr>
          <p:nvPr>
            <p:ph type="sldNum" sz="quarter" idx="12"/>
          </p:nvPr>
        </p:nvSpPr>
        <p:spPr>
          <a:xfrm rot="60000">
            <a:off x="9825465" y="5900027"/>
            <a:ext cx="719845"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8" y="925691"/>
            <a:ext cx="1859133" cy="476391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686787" y="1106313"/>
            <a:ext cx="6728816" cy="44026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1682836" y="3048"/>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782128" y="2819400"/>
            <a:ext cx="8316595"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201975" y="2420112"/>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5544397" y="2115312"/>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5667166" y="2209800"/>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5643404" y="2199451"/>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8" name="Заголовок 7"/>
          <p:cNvSpPr>
            <a:spLocks noGrp="1"/>
          </p:cNvSpPr>
          <p:nvPr>
            <p:ph type="ctrTitle"/>
          </p:nvPr>
        </p:nvSpPr>
        <p:spPr>
          <a:xfrm>
            <a:off x="891064" y="381000"/>
            <a:ext cx="10098723"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5667165" y="1026373"/>
            <a:ext cx="594043" cy="441325"/>
          </a:xfrm>
        </p:spPr>
        <p:txBody>
          <a:bodyPr/>
          <a:lstStyle/>
          <a:p>
            <a:fld id="{725C68B6-61C2-468F-89AB-4B9F7531AA68}" type="slidenum">
              <a:rPr lang="ru-RU" smtClean="0"/>
              <a:pPr/>
              <a:t>‹#›</a:t>
            </a:fld>
            <a:endParaRPr lang="ru-RU"/>
          </a:p>
        </p:txBody>
      </p:sp>
      <p:sp>
        <p:nvSpPr>
          <p:cNvPr id="8" name="Объект 7"/>
          <p:cNvSpPr>
            <a:spLocks noGrp="1"/>
          </p:cNvSpPr>
          <p:nvPr>
            <p:ph sz="quarter" idx="1"/>
          </p:nvPr>
        </p:nvSpPr>
        <p:spPr>
          <a:xfrm>
            <a:off x="392068" y="1527048"/>
            <a:ext cx="11049191"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11682836" y="1905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98014" y="2286000"/>
            <a:ext cx="11476901"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201975" y="142352"/>
            <a:ext cx="11476901"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778004" y="2743200"/>
            <a:ext cx="8419726"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Прямая соединительная линия 7"/>
          <p:cNvSpPr>
            <a:spLocks noChangeShapeType="1"/>
          </p:cNvSpPr>
          <p:nvPr/>
        </p:nvSpPr>
        <p:spPr bwMode="auto">
          <a:xfrm>
            <a:off x="198014" y="2438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5544397" y="2115312"/>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5667166" y="2209800"/>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5643404" y="2199451"/>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 name="Заголовок 1"/>
          <p:cNvSpPr>
            <a:spLocks noGrp="1"/>
          </p:cNvSpPr>
          <p:nvPr>
            <p:ph type="title"/>
          </p:nvPr>
        </p:nvSpPr>
        <p:spPr>
          <a:xfrm>
            <a:off x="938505" y="533400"/>
            <a:ext cx="10098723"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2068" y="228600"/>
            <a:ext cx="11088793"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7524538" y="6409944"/>
            <a:ext cx="3956323" cy="365760"/>
          </a:xfrm>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flipV="1">
            <a:off x="5928836" y="1575653"/>
            <a:ext cx="1159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бъект 9"/>
          <p:cNvSpPr>
            <a:spLocks noGrp="1"/>
          </p:cNvSpPr>
          <p:nvPr>
            <p:ph sz="half" idx="1"/>
          </p:nvPr>
        </p:nvSpPr>
        <p:spPr>
          <a:xfrm>
            <a:off x="392068" y="1371600"/>
            <a:ext cx="5247375"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Объект 11"/>
          <p:cNvSpPr>
            <a:spLocks noGrp="1"/>
          </p:cNvSpPr>
          <p:nvPr>
            <p:ph sz="half" idx="2"/>
          </p:nvPr>
        </p:nvSpPr>
        <p:spPr>
          <a:xfrm>
            <a:off x="6237446" y="1371600"/>
            <a:ext cx="5247375"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5940425"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1188085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98014" y="1371600"/>
            <a:ext cx="11476901"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89599" y="6391656"/>
            <a:ext cx="11476901"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92068" y="1524000"/>
            <a:ext cx="5249439"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225402" y="1524000"/>
            <a:ext cx="5251501"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Нижний колонтитул 7"/>
          <p:cNvSpPr>
            <a:spLocks noGrp="1"/>
          </p:cNvSpPr>
          <p:nvPr>
            <p:ph type="ftr" sz="quarter" idx="11"/>
          </p:nvPr>
        </p:nvSpPr>
        <p:spPr>
          <a:xfrm>
            <a:off x="396028" y="6409944"/>
            <a:ext cx="4653333" cy="365760"/>
          </a:xfrm>
        </p:spPr>
        <p:txBody>
          <a:bodyPr/>
          <a:lstStyle/>
          <a:p>
            <a:endParaRPr lang="ru-RU"/>
          </a:p>
        </p:txBody>
      </p:sp>
      <p:sp>
        <p:nvSpPr>
          <p:cNvPr id="15" name="Прямая соединительная линия 14"/>
          <p:cNvSpPr>
            <a:spLocks noChangeShapeType="1"/>
          </p:cNvSpPr>
          <p:nvPr/>
        </p:nvSpPr>
        <p:spPr bwMode="auto">
          <a:xfrm>
            <a:off x="198014" y="128016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Объект 23"/>
          <p:cNvSpPr>
            <a:spLocks noGrp="1"/>
          </p:cNvSpPr>
          <p:nvPr>
            <p:ph sz="quarter" idx="2"/>
          </p:nvPr>
        </p:nvSpPr>
        <p:spPr>
          <a:xfrm>
            <a:off x="392068" y="2471383"/>
            <a:ext cx="5251336"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Объект 25"/>
          <p:cNvSpPr>
            <a:spLocks noGrp="1"/>
          </p:cNvSpPr>
          <p:nvPr>
            <p:ph sz="quarter" idx="4"/>
          </p:nvPr>
        </p:nvSpPr>
        <p:spPr>
          <a:xfrm>
            <a:off x="6237446" y="2471383"/>
            <a:ext cx="5247375"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5544397" y="956036"/>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5667166" y="1050524"/>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5643404" y="1042417"/>
            <a:ext cx="594043" cy="441325"/>
          </a:xfrm>
        </p:spPr>
        <p:txBody>
          <a:bodyPr/>
          <a:lstStyle>
            <a:lvl1pPr algn="ctr">
              <a:defRPr/>
            </a:lvl1pPr>
          </a:lstStyle>
          <a:p>
            <a:fld id="{725C68B6-61C2-468F-89AB-4B9F7531AA68}" type="slidenum">
              <a:rPr lang="ru-RU" smtClean="0"/>
              <a:pPr/>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5643404" y="1036021"/>
            <a:ext cx="594043" cy="441325"/>
          </a:xfrm>
        </p:spPr>
        <p:txBody>
          <a:bodyPr/>
          <a:lstStyle/>
          <a:p>
            <a:fld id="{725C68B6-61C2-468F-89AB-4B9F7531AA68}" type="slidenum">
              <a:rPr lang="ru-RU" smtClean="0"/>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1188085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98014" y="158496"/>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5544397" y="6324600"/>
            <a:ext cx="792057" cy="441324"/>
          </a:xfrm>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7932943" y="0"/>
            <a:ext cx="3947907"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891064" y="3583838"/>
            <a:ext cx="8613616"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891064" y="2485800"/>
            <a:ext cx="8613616"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98014" y="152400"/>
            <a:ext cx="11476901"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98014" y="609600"/>
            <a:ext cx="3564255"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495035" y="914400"/>
            <a:ext cx="306922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95035" y="1981201"/>
            <a:ext cx="306922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98014" y="533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Объект 19"/>
          <p:cNvSpPr>
            <a:spLocks noGrp="1"/>
          </p:cNvSpPr>
          <p:nvPr>
            <p:ph sz="quarter" idx="1"/>
          </p:nvPr>
        </p:nvSpPr>
        <p:spPr>
          <a:xfrm>
            <a:off x="4059291" y="685800"/>
            <a:ext cx="7326524"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683120" y="228600"/>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805889" y="323088"/>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782127" y="312739"/>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1" name="Прямоугольник 20"/>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a:xfrm>
            <a:off x="392068" y="6410848"/>
            <a:ext cx="4395915"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98014" y="533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98014" y="152400"/>
            <a:ext cx="11476901"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98014" y="609600"/>
            <a:ext cx="3564255"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683120" y="228600"/>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805889" y="323088"/>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782127" y="312739"/>
            <a:ext cx="594043" cy="441325"/>
          </a:xfrm>
        </p:spPr>
        <p:txBody>
          <a:bodyPr/>
          <a:lstStyle/>
          <a:p>
            <a:fld id="{725C68B6-61C2-468F-89AB-4B9F7531AA68}" type="slidenum">
              <a:rPr lang="ru-RU" smtClean="0"/>
              <a:pPr/>
              <a:t>‹#›</a:t>
            </a:fld>
            <a:endParaRPr lang="ru-RU"/>
          </a:p>
        </p:txBody>
      </p:sp>
      <p:sp>
        <p:nvSpPr>
          <p:cNvPr id="2" name="Заголовок 1"/>
          <p:cNvSpPr>
            <a:spLocks noGrp="1"/>
          </p:cNvSpPr>
          <p:nvPr>
            <p:ph type="title"/>
          </p:nvPr>
        </p:nvSpPr>
        <p:spPr>
          <a:xfrm>
            <a:off x="3898404" y="5029200"/>
            <a:ext cx="7623545"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898404" y="609600"/>
            <a:ext cx="7623545"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95035" y="990600"/>
            <a:ext cx="3168227"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7520578" y="6404984"/>
            <a:ext cx="3956323" cy="365760"/>
          </a:xfrm>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a:xfrm>
            <a:off x="392068" y="6410848"/>
            <a:ext cx="4657293" cy="365760"/>
          </a:xfrm>
        </p:spPr>
        <p:txBody>
          <a:bodyPr/>
          <a:lstStyle/>
          <a:p>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9108652" y="0"/>
            <a:ext cx="2772198"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188085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6160228"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8886876" y="2925763"/>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9009645" y="3020251"/>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8985883" y="3009902"/>
            <a:ext cx="594043" cy="441325"/>
          </a:xfrm>
        </p:spPr>
        <p:txBody>
          <a:bodyPr/>
          <a:lstStyle/>
          <a:p>
            <a:fld id="{725C68B6-61C2-468F-89AB-4B9F7531AA68}" type="slidenum">
              <a:rPr lang="ru-RU" smtClean="0"/>
              <a:pPr/>
              <a:t>‹#›</a:t>
            </a:fld>
            <a:endParaRPr lang="ru-RU"/>
          </a:p>
        </p:txBody>
      </p:sp>
      <p:sp>
        <p:nvSpPr>
          <p:cNvPr id="3" name="Вертикальный текст 2"/>
          <p:cNvSpPr>
            <a:spLocks noGrp="1"/>
          </p:cNvSpPr>
          <p:nvPr>
            <p:ph type="body" orient="vert" idx="1"/>
          </p:nvPr>
        </p:nvSpPr>
        <p:spPr>
          <a:xfrm>
            <a:off x="396028" y="304800"/>
            <a:ext cx="8514609"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9603687" y="304802"/>
            <a:ext cx="1881135"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496860" y="0"/>
            <a:ext cx="12905134"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40596" y="-21511"/>
            <a:ext cx="4554326"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50088" y="2708476"/>
            <a:ext cx="4305061" cy="170216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6150088" y="4421081"/>
            <a:ext cx="4300445"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6157077" y="1516829"/>
            <a:ext cx="2772198" cy="750981"/>
          </a:xfrm>
        </p:spPr>
        <p:txBody>
          <a:bodyPr anchor="b"/>
          <a:lstStyle>
            <a:lvl1pPr algn="l">
              <a:defRPr sz="2400"/>
            </a:lvl1pPr>
          </a:lstStyle>
          <a:p>
            <a:fld id="{5B106E36-FD25-4E2D-B0AA-010F637433A0}" type="datetimeFigureOut">
              <a:rPr lang="ru-RU" smtClean="0"/>
              <a:pPr/>
              <a:t>17.06.2014</a:t>
            </a:fld>
            <a:endParaRPr lang="ru-RU"/>
          </a:p>
        </p:txBody>
      </p:sp>
      <p:sp>
        <p:nvSpPr>
          <p:cNvPr id="50" name="Rectangle 49"/>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6890893" y="5719967"/>
            <a:ext cx="3679103" cy="365125"/>
          </a:xfrm>
        </p:spPr>
        <p:txBody>
          <a:bodyPr>
            <a:normAutofit/>
          </a:bodyPr>
          <a:lstStyle>
            <a:lvl1pPr>
              <a:defRPr>
                <a:solidFill>
                  <a:schemeClr val="accent1"/>
                </a:solidFill>
              </a:defRPr>
            </a:lvl1pPr>
          </a:lstStyle>
          <a:p>
            <a:endParaRPr lang="ru-RU"/>
          </a:p>
        </p:txBody>
      </p:sp>
      <p:sp>
        <p:nvSpPr>
          <p:cNvPr id="6" name="Slide Number Placeholder 5"/>
          <p:cNvSpPr>
            <a:spLocks noGrp="1"/>
          </p:cNvSpPr>
          <p:nvPr>
            <p:ph type="sldNum" sz="quarter" idx="12"/>
          </p:nvPr>
        </p:nvSpPr>
        <p:spPr>
          <a:xfrm>
            <a:off x="6040596" y="5719967"/>
            <a:ext cx="836319" cy="365125"/>
          </a:xfrm>
        </p:spPr>
        <p:txBody>
          <a:bodyPr/>
          <a:lstStyle>
            <a:lvl1pPr>
              <a:defRPr>
                <a:solidFill>
                  <a:schemeClr val="accent1"/>
                </a:solidFill>
              </a:defRPr>
            </a:lvl1pPr>
          </a:lstStyle>
          <a:p>
            <a:fld id="{725C68B6-61C2-468F-89AB-4B9F7531AA68}" type="slidenum">
              <a:rPr lang="ru-RU" smtClean="0"/>
              <a:pPr/>
              <a:t>‹#›</a:t>
            </a:fld>
            <a:endParaRPr lang="ru-RU"/>
          </a:p>
        </p:txBody>
      </p:sp>
      <p:sp>
        <p:nvSpPr>
          <p:cNvPr id="89" name="Rectangle 88"/>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635364" y="2900830"/>
            <a:ext cx="8624099" cy="1362075"/>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635365" y="4267201"/>
            <a:ext cx="8624098"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9" name="Content Placeholder 8"/>
          <p:cNvSpPr>
            <a:spLocks noGrp="1"/>
          </p:cNvSpPr>
          <p:nvPr>
            <p:ph sz="quarter" idx="13"/>
          </p:nvPr>
        </p:nvSpPr>
        <p:spPr>
          <a:xfrm>
            <a:off x="1354417" y="2313432"/>
            <a:ext cx="444343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6035472" y="2313431"/>
            <a:ext cx="444343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834764" y="2316009"/>
            <a:ext cx="397216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53514" y="2974695"/>
            <a:ext cx="444343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11908" y="2316010"/>
            <a:ext cx="3970310"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35472" y="2974695"/>
            <a:ext cx="444343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4638"/>
            <a:ext cx="9702694"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594043" y="1600201"/>
            <a:ext cx="475234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544397" y="1600201"/>
            <a:ext cx="475234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496860" y="0"/>
            <a:ext cx="12905134"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58" name="Rectangle 57"/>
          <p:cNvSpPr/>
          <p:nvPr/>
        </p:nvSpPr>
        <p:spPr>
          <a:xfrm>
            <a:off x="1176614" y="601884"/>
            <a:ext cx="4628460"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488866" y="856527"/>
            <a:ext cx="4015426"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030659" y="5724836"/>
            <a:ext cx="4539337" cy="365125"/>
          </a:xfrm>
        </p:spPr>
        <p:txBody>
          <a:bodyPr>
            <a:normAutofit/>
          </a:bodyPr>
          <a:lstStyle/>
          <a:p>
            <a:endParaRPr lang="ru-RU"/>
          </a:p>
        </p:txBody>
      </p:sp>
      <p:sp>
        <p:nvSpPr>
          <p:cNvPr id="2" name="Title 1"/>
          <p:cNvSpPr>
            <a:spLocks noGrp="1"/>
          </p:cNvSpPr>
          <p:nvPr>
            <p:ph type="title"/>
          </p:nvPr>
        </p:nvSpPr>
        <p:spPr>
          <a:xfrm>
            <a:off x="6158491" y="2657435"/>
            <a:ext cx="4293649" cy="1463153"/>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6154280" y="4136994"/>
            <a:ext cx="4286128"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496860" y="0"/>
            <a:ext cx="12905134"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176614" y="601884"/>
            <a:ext cx="4628460"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51463" y="2660904"/>
            <a:ext cx="4288987" cy="146304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306073" y="693795"/>
            <a:ext cx="436517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151732" y="4133089"/>
            <a:ext cx="428845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Footer Placeholder 5"/>
          <p:cNvSpPr>
            <a:spLocks noGrp="1"/>
          </p:cNvSpPr>
          <p:nvPr>
            <p:ph type="ftr" sz="quarter" idx="11"/>
          </p:nvPr>
        </p:nvSpPr>
        <p:spPr>
          <a:xfrm>
            <a:off x="6030659" y="5724836"/>
            <a:ext cx="4539337" cy="365125"/>
          </a:xfrm>
        </p:spPr>
        <p:txBody>
          <a:bodyPr>
            <a:normAutofit/>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7" y="1030147"/>
            <a:ext cx="1928758" cy="4780344"/>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368553" y="1030147"/>
            <a:ext cx="7047049" cy="47803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3050"/>
            <a:ext cx="10692765"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94042" y="5486400"/>
            <a:ext cx="5249439"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035307" y="5486400"/>
            <a:ext cx="5251501"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594042" y="1516912"/>
            <a:ext cx="5249439"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6035307" y="1516912"/>
            <a:ext cx="525150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4320"/>
            <a:ext cx="9706654"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8" name="Номер слайда 7"/>
          <p:cNvSpPr>
            <a:spLocks noGrp="1"/>
          </p:cNvSpPr>
          <p:nvPr>
            <p:ph type="sldNum" sz="quarter" idx="11"/>
          </p:nvPr>
        </p:nvSpPr>
        <p:spPr/>
        <p:txBody>
          <a:bodyPr/>
          <a:lstStyle/>
          <a:p>
            <a:fld id="{725C68B6-61C2-468F-89AB-4B9F7531AA68}"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2" y="1185528"/>
            <a:ext cx="4158298"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594043" y="214424"/>
            <a:ext cx="3564255"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594042" y="1981200"/>
            <a:ext cx="9207659"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10597718" y="6422065"/>
            <a:ext cx="990071"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19893" y="1705709"/>
            <a:ext cx="396790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384576" y="1019907"/>
            <a:ext cx="5346383"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7219895" y="2998765"/>
            <a:ext cx="396790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594043" y="6422065"/>
            <a:ext cx="2772198" cy="365125"/>
          </a:xfrm>
        </p:spPr>
        <p:txBody>
          <a:bodyPr/>
          <a:lstStyle/>
          <a:p>
            <a:fld id="{5B106E36-FD25-4E2D-B0AA-010F637433A0}" type="datetimeFigureOut">
              <a:rPr lang="ru-RU" smtClean="0"/>
              <a:pPr/>
              <a:t>17.06.2014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9504680" y="0"/>
            <a:ext cx="237617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594043" y="274638"/>
            <a:ext cx="9702694"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594043" y="1600201"/>
            <a:ext cx="9702694"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594043" y="6422065"/>
            <a:ext cx="2772198"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106E36-FD25-4E2D-B0AA-010F637433A0}" type="datetimeFigureOut">
              <a:rPr lang="ru-RU" smtClean="0"/>
              <a:pPr/>
              <a:t>17.06.2014</a:t>
            </a:fld>
            <a:endParaRPr lang="ru-RU"/>
          </a:p>
        </p:txBody>
      </p:sp>
      <p:sp>
        <p:nvSpPr>
          <p:cNvPr id="22" name="Нижний колонтитул 21"/>
          <p:cNvSpPr>
            <a:spLocks noGrp="1"/>
          </p:cNvSpPr>
          <p:nvPr>
            <p:ph type="ftr" sz="quarter" idx="3"/>
          </p:nvPr>
        </p:nvSpPr>
        <p:spPr>
          <a:xfrm>
            <a:off x="4059291" y="6422065"/>
            <a:ext cx="3762269"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10593758" y="6422065"/>
            <a:ext cx="990071"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188085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16809" y="6069330"/>
            <a:ext cx="1029178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50468" y="575310"/>
            <a:ext cx="9999715"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0468" y="576072"/>
            <a:ext cx="9999715"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06486" y="273091"/>
            <a:ext cx="737786"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628810" y="213321"/>
            <a:ext cx="566928" cy="736613"/>
          </a:xfrm>
          <a:prstGeom prst="rect">
            <a:avLst/>
          </a:prstGeom>
          <a:noFill/>
        </p:spPr>
      </p:pic>
      <p:sp>
        <p:nvSpPr>
          <p:cNvPr id="2" name="Title Placeholder 1"/>
          <p:cNvSpPr>
            <a:spLocks noGrp="1"/>
          </p:cNvSpPr>
          <p:nvPr>
            <p:ph type="title"/>
          </p:nvPr>
        </p:nvSpPr>
        <p:spPr>
          <a:xfrm>
            <a:off x="1422770" y="817583"/>
            <a:ext cx="9049982" cy="120248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900937" y="2119257"/>
            <a:ext cx="8051023" cy="3603812"/>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6483" y="5809153"/>
            <a:ext cx="1577124"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B106E36-FD25-4E2D-B0AA-010F637433A0}" type="datetimeFigureOut">
              <a:rPr lang="ru-RU" smtClean="0"/>
              <a:pPr/>
              <a:t>17.06.2014</a:t>
            </a:fld>
            <a:endParaRPr lang="ru-RU"/>
          </a:p>
        </p:txBody>
      </p:sp>
      <p:sp>
        <p:nvSpPr>
          <p:cNvPr id="5" name="Footer Placeholder 4"/>
          <p:cNvSpPr>
            <a:spLocks noGrp="1"/>
          </p:cNvSpPr>
          <p:nvPr>
            <p:ph type="ftr" sz="quarter" idx="3"/>
          </p:nvPr>
        </p:nvSpPr>
        <p:spPr>
          <a:xfrm>
            <a:off x="1188086" y="5809153"/>
            <a:ext cx="719839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ru-RU"/>
          </a:p>
        </p:txBody>
      </p:sp>
      <p:sp>
        <p:nvSpPr>
          <p:cNvPr id="6" name="Slide Number Placeholder 5"/>
          <p:cNvSpPr>
            <a:spLocks noGrp="1"/>
          </p:cNvSpPr>
          <p:nvPr>
            <p:ph type="sldNum" sz="quarter" idx="4"/>
          </p:nvPr>
        </p:nvSpPr>
        <p:spPr>
          <a:xfrm>
            <a:off x="9965937" y="5809153"/>
            <a:ext cx="719845"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1"/>
            <a:ext cx="1188085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7524538" y="6404984"/>
            <a:ext cx="3956323" cy="365760"/>
          </a:xfrm>
          <a:prstGeom prst="rect">
            <a:avLst/>
          </a:prstGeom>
        </p:spPr>
        <p:txBody>
          <a:bodyPr vert="horz"/>
          <a:lstStyle>
            <a:lvl1pPr algn="r" eaLnBrk="1" latinLnBrk="0" hangingPunct="1">
              <a:defRPr kumimoji="0" sz="1400">
                <a:solidFill>
                  <a:srgbClr val="FFFFFF"/>
                </a:solidFill>
              </a:defRPr>
            </a:lvl1pPr>
          </a:lstStyle>
          <a:p>
            <a:fld id="{5B106E36-FD25-4E2D-B0AA-010F637433A0}" type="datetimeFigureOut">
              <a:rPr lang="ru-RU" smtClean="0"/>
              <a:pPr/>
              <a:t>17.06.2014</a:t>
            </a:fld>
            <a:endParaRPr lang="ru-RU"/>
          </a:p>
        </p:txBody>
      </p:sp>
      <p:sp>
        <p:nvSpPr>
          <p:cNvPr id="3" name="Нижний колонтитул 2"/>
          <p:cNvSpPr>
            <a:spLocks noGrp="1"/>
          </p:cNvSpPr>
          <p:nvPr>
            <p:ph type="ftr" sz="quarter" idx="3"/>
          </p:nvPr>
        </p:nvSpPr>
        <p:spPr>
          <a:xfrm>
            <a:off x="396028" y="6410848"/>
            <a:ext cx="4653333"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98014" y="1276743"/>
            <a:ext cx="11476901"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5544397" y="956036"/>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5667166" y="1050524"/>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5643404" y="1040175"/>
            <a:ext cx="594043"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5C68B6-61C2-468F-89AB-4B9F7531AA68}" type="slidenum">
              <a:rPr lang="ru-RU" smtClean="0"/>
              <a:pPr/>
              <a:t>‹#›</a:t>
            </a:fld>
            <a:endParaRPr lang="ru-RU"/>
          </a:p>
        </p:txBody>
      </p:sp>
      <p:sp>
        <p:nvSpPr>
          <p:cNvPr id="22" name="Заголовок 21"/>
          <p:cNvSpPr>
            <a:spLocks noGrp="1"/>
          </p:cNvSpPr>
          <p:nvPr>
            <p:ph type="title"/>
          </p:nvPr>
        </p:nvSpPr>
        <p:spPr>
          <a:xfrm>
            <a:off x="392068" y="228600"/>
            <a:ext cx="11088793"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92068" y="1524000"/>
            <a:ext cx="11088793"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96028" y="0"/>
            <a:ext cx="12905134"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594043" y="333488"/>
            <a:ext cx="10692765"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26447" y="-21511"/>
            <a:ext cx="478029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55812" y="1027664"/>
            <a:ext cx="9127289" cy="11430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55815" y="2323652"/>
            <a:ext cx="8805806" cy="350897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792440" y="224493"/>
            <a:ext cx="2772198" cy="365125"/>
          </a:xfrm>
          <a:prstGeom prst="rect">
            <a:avLst/>
          </a:prstGeom>
        </p:spPr>
        <p:txBody>
          <a:bodyPr vert="horz" lIns="91440" tIns="45720" rIns="91440" bIns="45720" rtlCol="0" anchor="ctr"/>
          <a:lstStyle>
            <a:lvl1pPr algn="r">
              <a:defRPr sz="1200">
                <a:solidFill>
                  <a:srgbClr val="FEFEFE"/>
                </a:solidFill>
              </a:defRPr>
            </a:lvl1pPr>
          </a:lstStyle>
          <a:p>
            <a:fld id="{5B106E36-FD25-4E2D-B0AA-010F637433A0}" type="datetimeFigureOut">
              <a:rPr lang="ru-RU" smtClean="0"/>
              <a:pPr/>
              <a:t>17.06.2014</a:t>
            </a:fld>
            <a:endParaRPr lang="ru-RU"/>
          </a:p>
        </p:txBody>
      </p:sp>
      <p:sp>
        <p:nvSpPr>
          <p:cNvPr id="5" name="Footer Placeholder 4"/>
          <p:cNvSpPr>
            <a:spLocks noGrp="1"/>
          </p:cNvSpPr>
          <p:nvPr>
            <p:ph type="ftr" sz="quarter" idx="3"/>
          </p:nvPr>
        </p:nvSpPr>
        <p:spPr>
          <a:xfrm>
            <a:off x="6030659" y="5852161"/>
            <a:ext cx="4550366" cy="365125"/>
          </a:xfrm>
          <a:prstGeom prst="rect">
            <a:avLst/>
          </a:prstGeom>
        </p:spPr>
        <p:txBody>
          <a:bodyPr vert="horz" lIns="91440" tIns="45720" rIns="91440" bIns="45720" rtlCol="0" anchor="ctr"/>
          <a:lstStyle>
            <a:lvl1pPr algn="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6040596" y="224492"/>
            <a:ext cx="1730878" cy="365125"/>
          </a:xfrm>
          <a:prstGeom prst="rect">
            <a:avLst/>
          </a:prstGeom>
        </p:spPr>
        <p:txBody>
          <a:bodyPr vert="horz" lIns="91440" tIns="45720" rIns="91440" bIns="45720" rtlCol="0" anchor="ctr"/>
          <a:lstStyle>
            <a:lvl1pPr algn="l">
              <a:defRPr sz="1200">
                <a:solidFill>
                  <a:srgbClr val="FEFEFE"/>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12433" y="2348880"/>
            <a:ext cx="4608512" cy="3672408"/>
          </a:xfrm>
        </p:spPr>
        <p:txBody>
          <a:bodyPr>
            <a:normAutofit fontScale="90000"/>
          </a:bodyPr>
          <a:lstStyle/>
          <a:p>
            <a:pPr algn="ct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dirty="0" smtClean="0"/>
              <a:t> </a:t>
            </a:r>
            <a:r>
              <a:rPr lang="ru-RU" sz="4400" i="1" dirty="0" smtClean="0">
                <a:latin typeface="Times New Roman" pitchFamily="18" charset="0"/>
                <a:cs typeface="Times New Roman" pitchFamily="18" charset="0"/>
              </a:rPr>
              <a:t>Модель мультипликатора </a:t>
            </a:r>
            <a:br>
              <a:rPr lang="ru-RU" sz="4400" i="1" dirty="0" smtClean="0">
                <a:latin typeface="Times New Roman" pitchFamily="18" charset="0"/>
                <a:cs typeface="Times New Roman" pitchFamily="18" charset="0"/>
              </a:rPr>
            </a:br>
            <a:r>
              <a:rPr lang="ru-RU" sz="4400" i="1" smtClean="0">
                <a:latin typeface="Times New Roman" pitchFamily="18" charset="0"/>
                <a:cs typeface="Times New Roman" pitchFamily="18" charset="0"/>
              </a:rPr>
              <a:t/>
            </a:r>
            <a:br>
              <a:rPr lang="ru-RU" sz="4400" i="1" smtClean="0">
                <a:latin typeface="Times New Roman" pitchFamily="18" charset="0"/>
                <a:cs typeface="Times New Roman" pitchFamily="18" charset="0"/>
              </a:rPr>
            </a:br>
            <a:endParaRPr lang="ru-RU" sz="4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95809" y="476672"/>
            <a:ext cx="7560840" cy="5904655"/>
          </a:xfrm>
        </p:spPr>
        <p:txBody>
          <a:bodyPr>
            <a:normAutofit fontScale="77500" lnSpcReduction="20000"/>
          </a:bodyPr>
          <a:lstStyle/>
          <a:p>
            <a:pPr>
              <a:buClr>
                <a:srgbClr val="0070C0"/>
              </a:buClr>
              <a:buFont typeface="Wingdings" pitchFamily="2" charset="2"/>
              <a:buChar char="Ø"/>
            </a:pPr>
            <a:r>
              <a:rPr lang="ru-RU" sz="2200" dirty="0" smtClean="0">
                <a:latin typeface="Times New Roman" pitchFamily="18" charset="0"/>
                <a:cs typeface="Times New Roman" pitchFamily="18" charset="0"/>
              </a:rPr>
              <a:t>Чтобы увидеть, как изменяется уровень выпуска, если уро­вень плановых сбережений и инвестиций совпадает, мы рассмотрим три случая. В первом случае, соответствующем точке E, когда прямая, отображающая планируемый уровень инвестиций, пересекается с прямой, отображающей планируемый уровень сбережений. И когда планы каждого из хозяйствующих субъектов выполняются, каждый будет продолжать заниматься тем, чем занимался до сих пор, т.е. сберегать и инвестировать в тех же объемах. </a:t>
            </a:r>
          </a:p>
          <a:p>
            <a:pPr>
              <a:buClr>
                <a:srgbClr val="0070C0"/>
              </a:buClr>
              <a:buFont typeface="Wingdings" pitchFamily="2" charset="2"/>
              <a:buChar char="Ø"/>
            </a:pPr>
            <a:r>
              <a:rPr lang="ru-RU" sz="2200" dirty="0" smtClean="0">
                <a:latin typeface="Times New Roman" pitchFamily="18" charset="0"/>
                <a:cs typeface="Times New Roman" pitchFamily="18" charset="0"/>
              </a:rPr>
              <a:t>В состоянии равновесия предприятия не будут искать дополнительные источники пополнения товарно-материальных запасов и не будут ощущать давление со стороны торговли, вынуждающей их производить дополнительное количество товаров. Объемы производства, количество занятых, уровень доходов и расходов так же будут стабильными. В данном случае ВВП, находящийся в точке </a:t>
            </a:r>
            <a:r>
              <a:rPr lang="en-US" sz="2200" dirty="0" smtClean="0">
                <a:latin typeface="Times New Roman" pitchFamily="18" charset="0"/>
                <a:cs typeface="Times New Roman" pitchFamily="18" charset="0"/>
              </a:rPr>
              <a:t>E</a:t>
            </a:r>
            <a:r>
              <a:rPr lang="ru-RU" sz="2200" dirty="0" smtClean="0">
                <a:latin typeface="Times New Roman" pitchFamily="18" charset="0"/>
                <a:cs typeface="Times New Roman" pitchFamily="18" charset="0"/>
              </a:rPr>
              <a:t>, можно вполне обоснованно считать </a:t>
            </a:r>
            <a:r>
              <a:rPr lang="ru-RU" sz="2200" i="1" dirty="0" smtClean="0">
                <a:latin typeface="Times New Roman" pitchFamily="18" charset="0"/>
                <a:cs typeface="Times New Roman" pitchFamily="18" charset="0"/>
              </a:rPr>
              <a:t>равновесным</a:t>
            </a:r>
            <a:r>
              <a:rPr lang="ru-RU" sz="2200" dirty="0" smtClean="0">
                <a:latin typeface="Times New Roman" pitchFamily="18" charset="0"/>
                <a:cs typeface="Times New Roman" pitchFamily="18" charset="0"/>
              </a:rPr>
              <a:t>.</a:t>
            </a:r>
          </a:p>
          <a:p>
            <a:pPr>
              <a:buClr>
                <a:srgbClr val="0070C0"/>
              </a:buClr>
              <a:buFont typeface="Wingdings" pitchFamily="2" charset="2"/>
              <a:buChar char="Ø"/>
            </a:pPr>
            <a:r>
              <a:rPr lang="ru-RU" sz="2200" dirty="0" smtClean="0">
                <a:latin typeface="Times New Roman" pitchFamily="18" charset="0"/>
                <a:cs typeface="Times New Roman" pitchFamily="18" charset="0"/>
              </a:rPr>
              <a:t>Во втором случае уровень ВВП находится выше точки E, то есть правее точки </a:t>
            </a:r>
            <a:r>
              <a:rPr lang="en-US" sz="2200" dirty="0" smtClean="0">
                <a:latin typeface="Times New Roman" pitchFamily="18" charset="0"/>
                <a:cs typeface="Times New Roman" pitchFamily="18" charset="0"/>
              </a:rPr>
              <a:t>M</a:t>
            </a:r>
            <a:r>
              <a:rPr lang="ru-RU" sz="2200" dirty="0" smtClean="0">
                <a:latin typeface="Times New Roman" pitchFamily="18" charset="0"/>
                <a:cs typeface="Times New Roman" pitchFamily="18" charset="0"/>
              </a:rPr>
              <a:t>, на уровне доходов, при котором уровень сбережений превышает уровень инвестиций. Данный ВВП мы не можем назвать равновесным, поскольку уровень доходов домашних хозяйств позволяет им сберегать больше, чем пред­приятия хотят вкладывать в развитие производства. Предпри­ятия будут иметь слишком мало клиентов и слишком много не­реализованной продукции на складах. Что же делать предпри­нимателю, чтобы исправить положение? Они могут уменьшить выпуск продукции и уволить часть работников. Данные действия приведут к уменьшению ВВП и его смещению вдоль кривой влево на </a:t>
            </a:r>
            <a:r>
              <a:rPr lang="ru-RU" sz="2200" i="1" dirty="0" smtClean="0">
                <a:latin typeface="Times New Roman" pitchFamily="18" charset="0"/>
                <a:cs typeface="Times New Roman" pitchFamily="18" charset="0"/>
              </a:rPr>
              <a:t>Рис. 2</a:t>
            </a:r>
            <a:r>
              <a:rPr lang="ru-RU" sz="2200" dirty="0" smtClean="0">
                <a:latin typeface="Times New Roman" pitchFamily="18" charset="0"/>
                <a:cs typeface="Times New Roman" pitchFamily="18" charset="0"/>
              </a:rPr>
              <a:t>. Экономика вновь обретет равновесие в точке </a:t>
            </a:r>
            <a:r>
              <a:rPr lang="en-US" sz="2200" dirty="0" smtClean="0">
                <a:latin typeface="Times New Roman" pitchFamily="18" charset="0"/>
                <a:cs typeface="Times New Roman" pitchFamily="18" charset="0"/>
              </a:rPr>
              <a:t>E</a:t>
            </a:r>
            <a:r>
              <a:rPr lang="ru-RU" sz="2200" dirty="0" smtClean="0">
                <a:latin typeface="Times New Roman" pitchFamily="18" charset="0"/>
                <a:cs typeface="Times New Roman" pitchFamily="18" charset="0"/>
              </a:rPr>
              <a:t>.</a:t>
            </a:r>
          </a:p>
          <a:p>
            <a:pPr>
              <a:buClr>
                <a:srgbClr val="0070C0"/>
              </a:buClr>
              <a:buFont typeface="Wingdings" pitchFamily="2" charset="2"/>
              <a:buChar char="Ø"/>
            </a:pPr>
            <a:endParaRPr lang="ru-RU" sz="2600" dirty="0" smtClean="0">
              <a:latin typeface="Times New Roman" pitchFamily="18" charset="0"/>
              <a:cs typeface="Times New Roman" pitchFamily="18" charset="0"/>
            </a:endParaRPr>
          </a:p>
          <a:p>
            <a:pPr>
              <a:buClr>
                <a:srgbClr val="0070C0"/>
              </a:buClr>
              <a:buFont typeface="Wingdings" pitchFamily="2" charset="2"/>
              <a:buChar char="Ø"/>
            </a:pPr>
            <a:endParaRPr lang="ru-RU" dirty="0"/>
          </a:p>
        </p:txBody>
      </p:sp>
      <p:pic>
        <p:nvPicPr>
          <p:cNvPr id="61442" name="Picture 2" descr="C:\Users\user\Desktop\статья\пох\Рисунок2.jpg"/>
          <p:cNvPicPr>
            <a:picLocks noChangeAspect="1" noChangeArrowheads="1"/>
          </p:cNvPicPr>
          <p:nvPr/>
        </p:nvPicPr>
        <p:blipFill>
          <a:blip r:embed="rId2" cstate="print"/>
          <a:srcRect/>
          <a:stretch>
            <a:fillRect/>
          </a:stretch>
        </p:blipFill>
        <p:spPr bwMode="auto">
          <a:xfrm>
            <a:off x="7899400" y="0"/>
            <a:ext cx="3981450" cy="5632450"/>
          </a:xfrm>
          <a:prstGeom prst="rect">
            <a:avLst/>
          </a:prstGeom>
          <a:noFill/>
        </p:spPr>
      </p:pic>
      <p:sp>
        <p:nvSpPr>
          <p:cNvPr id="7" name="Прямоугольник 6"/>
          <p:cNvSpPr/>
          <p:nvPr/>
        </p:nvSpPr>
        <p:spPr>
          <a:xfrm>
            <a:off x="7884641" y="5589240"/>
            <a:ext cx="3996209" cy="1200329"/>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Рис.2. Уровень равновесия объема национального продукта определяется пересечением прямых сбережения и инвестиций.</a:t>
            </a:r>
            <a:endParaRPr lang="ru-RU"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809" y="404664"/>
            <a:ext cx="10801200" cy="6120679"/>
          </a:xfrm>
        </p:spPr>
        <p:txBody>
          <a:bodyPr>
            <a:normAutofit lnSpcReduction="10000"/>
          </a:bodyPr>
          <a:lstStyle/>
          <a:p>
            <a:pPr>
              <a:buClr>
                <a:srgbClr val="0070C0"/>
              </a:buClr>
              <a:buFont typeface="Wingdings" pitchFamily="2" charset="2"/>
              <a:buChar char="Ø"/>
            </a:pPr>
            <a:r>
              <a:rPr lang="ru-RU" sz="2400" dirty="0" smtClean="0">
                <a:latin typeface="Times New Roman" pitchFamily="18" charset="0"/>
                <a:cs typeface="Times New Roman" pitchFamily="18" charset="0"/>
              </a:rPr>
              <a:t>На основе вышесказанного, вы сможете самостоятельно проанализировать третий случай. Опишите ситуацию, при которой ВВП находится ниже равновесного уровня, указав все силы, ко­торые будут способствовать возвращению ВВП в точку E.</a:t>
            </a:r>
          </a:p>
          <a:p>
            <a:pPr>
              <a:buClr>
                <a:srgbClr val="0070C0"/>
              </a:buClr>
              <a:buFont typeface="Wingdings" pitchFamily="2" charset="2"/>
              <a:buChar char="Ø"/>
            </a:pPr>
            <a:endParaRPr lang="ru-RU" sz="2400" dirty="0" smtClean="0">
              <a:latin typeface="Times New Roman" pitchFamily="18" charset="0"/>
              <a:cs typeface="Times New Roman" pitchFamily="18" charset="0"/>
            </a:endParaRPr>
          </a:p>
          <a:p>
            <a:pPr>
              <a:buClr>
                <a:srgbClr val="0070C0"/>
              </a:buClr>
              <a:buFont typeface="Wingdings" pitchFamily="2" charset="2"/>
              <a:buChar char="Ø"/>
            </a:pPr>
            <a:r>
              <a:rPr lang="ru-RU" sz="2400" dirty="0" smtClean="0">
                <a:latin typeface="Times New Roman" pitchFamily="18" charset="0"/>
                <a:cs typeface="Times New Roman" pitchFamily="18" charset="0"/>
              </a:rPr>
              <a:t>Проанализировав три случая, мы можем сделать следующее заключение.</a:t>
            </a:r>
          </a:p>
          <a:p>
            <a:pPr>
              <a:buClr>
                <a:srgbClr val="0070C0"/>
              </a:buClr>
              <a:buFont typeface="Wingdings" pitchFamily="2" charset="2"/>
              <a:buChar char="Ø"/>
            </a:pPr>
            <a:endParaRPr lang="ru-RU" sz="2800" i="1" dirty="0" smtClean="0">
              <a:latin typeface="Times New Roman" pitchFamily="18" charset="0"/>
              <a:cs typeface="Times New Roman" pitchFamily="18" charset="0"/>
            </a:endParaRPr>
          </a:p>
          <a:p>
            <a:pPr>
              <a:buClr>
                <a:srgbClr val="0070C0"/>
              </a:buClr>
              <a:buFont typeface="Wingdings" pitchFamily="2" charset="2"/>
              <a:buChar char="Ø"/>
            </a:pPr>
            <a:r>
              <a:rPr lang="ru-RU" sz="2800" i="1" dirty="0" smtClean="0">
                <a:latin typeface="Times New Roman" pitchFamily="18" charset="0"/>
                <a:cs typeface="Times New Roman" pitchFamily="18" charset="0"/>
              </a:rPr>
              <a:t>Единственным равновесным уровнем ВВП на графике является точка Е, где планируемые сбережения равны планируемым инвести­циям. В любом другом случае уровень сбережений, которые хотят про­извести домашние хозяйства, не совпадает с уровнем инвестиций, ко­торый желают осуществить предприниматели. Эти диспропорции повлекут за собой изменения в объеме выпуска продукции и уровне за­нятости, возвращая экономику в состояние равновесия.</a:t>
            </a:r>
          </a:p>
          <a:p>
            <a:pPr>
              <a:buClr>
                <a:srgbClr val="0070C0"/>
              </a:buClr>
              <a:buFont typeface="Wingdings" pitchFamily="2" charset="2"/>
              <a:buChar char="Ø"/>
            </a:pPr>
            <a:endParaRPr lang="ru-RU" sz="3200" dirty="0" smtClean="0">
              <a:latin typeface="Times New Roman" pitchFamily="18" charset="0"/>
              <a:cs typeface="Times New Roman" pitchFamily="18" charset="0"/>
            </a:endParaRPr>
          </a:p>
          <a:p>
            <a:pPr>
              <a:buClr>
                <a:srgbClr val="0070C0"/>
              </a:buClr>
              <a:buFont typeface="Wingdings" pitchFamily="2" charset="2"/>
              <a:buChar char="Ø"/>
            </a:pP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sz="3600" dirty="0" smtClean="0">
                <a:solidFill>
                  <a:schemeClr val="tx1"/>
                </a:solidFill>
                <a:latin typeface="Times New Roman" pitchFamily="18" charset="0"/>
                <a:cs typeface="Times New Roman" pitchFamily="18" charset="0"/>
              </a:rPr>
              <a:t>Определение объема производства: потребление и инвестиции</a:t>
            </a:r>
            <a:endParaRPr lang="ru-RU" dirty="0">
              <a:solidFill>
                <a:schemeClr val="tx1"/>
              </a:solidFill>
            </a:endParaRPr>
          </a:p>
        </p:txBody>
      </p:sp>
      <p:sp>
        <p:nvSpPr>
          <p:cNvPr id="5" name="Содержимое 4"/>
          <p:cNvSpPr>
            <a:spLocks noGrp="1"/>
          </p:cNvSpPr>
          <p:nvPr>
            <p:ph sz="half" idx="1"/>
          </p:nvPr>
        </p:nvSpPr>
        <p:spPr>
          <a:xfrm>
            <a:off x="179785" y="1484784"/>
            <a:ext cx="5760640" cy="4896544"/>
          </a:xfrm>
        </p:spPr>
        <p:txBody>
          <a:bodyPr>
            <a:normAutofit fontScale="62500" lnSpcReduction="20000"/>
          </a:bodyPr>
          <a:lstStyle/>
          <a:p>
            <a:pPr>
              <a:buClr>
                <a:srgbClr val="0070C0"/>
              </a:buClr>
              <a:buFont typeface="Wingdings" pitchFamily="2" charset="2"/>
              <a:buChar char="Ø"/>
            </a:pPr>
            <a:r>
              <a:rPr lang="ru-RU" sz="2800" dirty="0" smtClean="0">
                <a:latin typeface="Times New Roman" pitchFamily="18" charset="0"/>
                <a:cs typeface="Times New Roman" pitchFamily="18" charset="0"/>
              </a:rPr>
              <a:t>В дополнении к равенству “сбережения инвестиции” можно воспользоваться и другим методом определения равновесного объема производства. Результаты использования данного метода будут такими же. как и в предыдущем случае, однако он намного легче, благодаря чему получил широкое распространение.</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r>
              <a:rPr lang="ru-RU" sz="2800" dirty="0" smtClean="0">
                <a:latin typeface="Times New Roman" pitchFamily="18" charset="0"/>
                <a:cs typeface="Times New Roman" pitchFamily="18" charset="0"/>
              </a:rPr>
              <a:t>Этот метод носит название “потребление + инвестиция” (или С + </a:t>
            </a:r>
            <a:r>
              <a:rPr lang="ru-RU" sz="2800" i="1" dirty="0" smtClean="0">
                <a:latin typeface="Times New Roman" pitchFamily="18" charset="0"/>
                <a:cs typeface="Times New Roman" pitchFamily="18" charset="0"/>
              </a:rPr>
              <a:t>I).</a:t>
            </a:r>
            <a:r>
              <a:rPr lang="ru-RU" sz="2800" dirty="0" smtClean="0">
                <a:latin typeface="Times New Roman" pitchFamily="18" charset="0"/>
                <a:cs typeface="Times New Roman" pitchFamily="18" charset="0"/>
              </a:rPr>
              <a:t> Он показан на </a:t>
            </a:r>
            <a:r>
              <a:rPr lang="ru-RU" sz="2800" i="1" dirty="0" smtClean="0">
                <a:latin typeface="Times New Roman" pitchFamily="18" charset="0"/>
                <a:cs typeface="Times New Roman" pitchFamily="18" charset="0"/>
              </a:rPr>
              <a:t>Рис. 3</a:t>
            </a:r>
            <a:r>
              <a:rPr lang="ru-RU" sz="2800" dirty="0" smtClean="0">
                <a:latin typeface="Times New Roman" pitchFamily="18" charset="0"/>
                <a:cs typeface="Times New Roman" pitchFamily="18" charset="0"/>
              </a:rPr>
              <a:t>, демонстрирующем прямую совокупных расходов, которая напрямую связана с совокуп­ным объемом производства и совокупным доходом. Линия </a:t>
            </a:r>
            <a:r>
              <a:rPr lang="ru-RU" sz="2800" i="1" dirty="0" smtClean="0">
                <a:latin typeface="Times New Roman" pitchFamily="18" charset="0"/>
                <a:cs typeface="Times New Roman" pitchFamily="18" charset="0"/>
              </a:rPr>
              <a:t>СС </a:t>
            </a:r>
            <a:r>
              <a:rPr lang="ru-RU" sz="2800" dirty="0" smtClean="0">
                <a:latin typeface="Times New Roman" pitchFamily="18" charset="0"/>
                <a:cs typeface="Times New Roman" pitchFamily="18" charset="0"/>
              </a:rPr>
              <a:t>определяет функцию потребления, которая включает в себя уровень желаемого объема потребления в соответствии с уровнем дохода в каждой его точке, прибавляя желаемый уровень инвестиций (фиксированный в точке </a:t>
            </a:r>
            <a:r>
              <a:rPr lang="en-US" sz="2800" i="1" dirty="0" smtClean="0">
                <a:latin typeface="Times New Roman" pitchFamily="18" charset="0"/>
                <a:cs typeface="Times New Roman" pitchFamily="18" charset="0"/>
              </a:rPr>
              <a:t>F</a:t>
            </a:r>
            <a:r>
              <a:rPr lang="ru-RU" sz="2800" i="1" dirty="0" smtClean="0">
                <a:latin typeface="Times New Roman" pitchFamily="18" charset="0"/>
                <a:cs typeface="Times New Roman" pitchFamily="18" charset="0"/>
              </a:rPr>
              <a:t>)</a:t>
            </a:r>
            <a:r>
              <a:rPr lang="ru-RU" sz="2800" dirty="0" smtClean="0">
                <a:latin typeface="Times New Roman" pitchFamily="18" charset="0"/>
                <a:cs typeface="Times New Roman" pitchFamily="18" charset="0"/>
              </a:rPr>
              <a:t> к функции по­требления. Данная зависимость желаемых совокупных расхо­дов (или С + </a:t>
            </a:r>
            <a:r>
              <a:rPr lang="en-US" sz="2800" dirty="0" smtClean="0">
                <a:latin typeface="Times New Roman" pitchFamily="18" charset="0"/>
                <a:cs typeface="Times New Roman" pitchFamily="18" charset="0"/>
              </a:rPr>
              <a:t>I</a:t>
            </a:r>
            <a:r>
              <a:rPr lang="ru-RU" sz="2800" dirty="0" smtClean="0">
                <a:latin typeface="Times New Roman" pitchFamily="18" charset="0"/>
                <a:cs typeface="Times New Roman" pitchFamily="18" charset="0"/>
              </a:rPr>
              <a:t>) представлена прямой С + </a:t>
            </a:r>
            <a:r>
              <a:rPr lang="en-US" sz="2800" dirty="0" smtClean="0">
                <a:latin typeface="Times New Roman" pitchFamily="18" charset="0"/>
                <a:cs typeface="Times New Roman" pitchFamily="18" charset="0"/>
              </a:rPr>
              <a:t>I </a:t>
            </a:r>
            <a:r>
              <a:rPr lang="ru-RU" sz="2800" dirty="0" smtClean="0">
                <a:latin typeface="Times New Roman" pitchFamily="18" charset="0"/>
                <a:cs typeface="Times New Roman" pitchFamily="18" charset="0"/>
              </a:rPr>
              <a:t>на </a:t>
            </a:r>
            <a:r>
              <a:rPr lang="ru-RU" sz="2800" i="1" dirty="0" smtClean="0">
                <a:latin typeface="Times New Roman" pitchFamily="18" charset="0"/>
                <a:cs typeface="Times New Roman" pitchFamily="18" charset="0"/>
              </a:rPr>
              <a:t>Рис.3</a:t>
            </a:r>
            <a:r>
              <a:rPr lang="ru-RU" sz="2800" dirty="0" smtClean="0">
                <a:latin typeface="Times New Roman" pitchFamily="18" charset="0"/>
                <a:cs typeface="Times New Roman" pitchFamily="18" charset="0"/>
              </a:rPr>
              <a:t>.</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endParaRPr lang="ru-RU" dirty="0"/>
          </a:p>
        </p:txBody>
      </p:sp>
      <p:pic>
        <p:nvPicPr>
          <p:cNvPr id="9" name="Содержимое 8" descr="Рисунок3.jpg"/>
          <p:cNvPicPr>
            <a:picLocks noGrp="1" noChangeAspect="1"/>
          </p:cNvPicPr>
          <p:nvPr>
            <p:ph sz="half" idx="2"/>
          </p:nvPr>
        </p:nvPicPr>
        <p:blipFill>
          <a:blip r:embed="rId2" cstate="print"/>
          <a:stretch>
            <a:fillRect/>
          </a:stretch>
        </p:blipFill>
        <p:spPr>
          <a:xfrm>
            <a:off x="8244681" y="1412776"/>
            <a:ext cx="3430790" cy="4968552"/>
          </a:xfrm>
        </p:spPr>
      </p:pic>
      <p:sp>
        <p:nvSpPr>
          <p:cNvPr id="10" name="Прямоугольник 9"/>
          <p:cNvSpPr/>
          <p:nvPr/>
        </p:nvSpPr>
        <p:spPr>
          <a:xfrm>
            <a:off x="5940426" y="2636912"/>
            <a:ext cx="2304256" cy="2308324"/>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 3. Метод «расходов» позволяет определить равновесный  уровень ВВП в точке пересечения прямой  </a:t>
            </a:r>
            <a:r>
              <a:rPr lang="en-US" i="1" dirty="0" smtClean="0">
                <a:latin typeface="Times New Roman" panose="02020603050405020304" pitchFamily="18" charset="0"/>
                <a:cs typeface="Times New Roman" panose="02020603050405020304" pitchFamily="18" charset="0"/>
              </a:rPr>
              <a:t>C+I</a:t>
            </a:r>
            <a:r>
              <a:rPr lang="ru-RU" i="1" dirty="0" smtClean="0">
                <a:latin typeface="Times New Roman" panose="02020603050405020304" pitchFamily="18" charset="0"/>
                <a:cs typeface="Times New Roman" panose="02020603050405020304" pitchFamily="18" charset="0"/>
              </a:rPr>
              <a:t> с биссектрисой.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594043" y="274638"/>
            <a:ext cx="10890998" cy="1786210"/>
          </a:xfrm>
        </p:spPr>
        <p:txBody>
          <a:bodyPr>
            <a:noAutofit/>
          </a:bodyPr>
          <a:lstStyle/>
          <a:p>
            <a:pPr>
              <a:buClr>
                <a:srgbClr val="0070C0"/>
              </a:buClr>
              <a:buFont typeface="Wingdings" pitchFamily="2" charset="2"/>
              <a:buChar char="Ø"/>
            </a:pPr>
            <a:r>
              <a:rPr lang="ru-RU" sz="2000" dirty="0" smtClean="0">
                <a:latin typeface="Times New Roman" panose="02020603050405020304" pitchFamily="18" charset="0"/>
                <a:cs typeface="Times New Roman" panose="02020603050405020304" pitchFamily="18" charset="0"/>
              </a:rPr>
              <a:t> </a:t>
            </a:r>
            <a:r>
              <a:rPr lang="ru-RU" sz="2000" i="1" dirty="0" smtClean="0">
                <a:latin typeface="Times New Roman" panose="02020603050405020304" pitchFamily="18" charset="0"/>
                <a:cs typeface="Times New Roman" panose="02020603050405020304" pitchFamily="18" charset="0"/>
              </a:rPr>
              <a:t>Сумма прямых СС и </a:t>
            </a:r>
            <a:r>
              <a:rPr lang="en-US" sz="2000" i="1" dirty="0" smtClean="0">
                <a:latin typeface="Times New Roman" panose="02020603050405020304" pitchFamily="18" charset="0"/>
                <a:cs typeface="Times New Roman" panose="02020603050405020304" pitchFamily="18" charset="0"/>
              </a:rPr>
              <a:t>II </a:t>
            </a:r>
            <a:r>
              <a:rPr lang="ru-RU" sz="2000" i="1" dirty="0" smtClean="0">
                <a:latin typeface="Times New Roman" panose="02020603050405020304" pitchFamily="18" charset="0"/>
                <a:cs typeface="Times New Roman" panose="02020603050405020304" pitchFamily="18" charset="0"/>
              </a:rPr>
              <a:t>в итоге образует </a:t>
            </a:r>
            <a:r>
              <a:rPr lang="en-US" sz="2000" i="1" dirty="0" smtClean="0">
                <a:latin typeface="Times New Roman" panose="02020603050405020304" pitchFamily="18" charset="0"/>
                <a:cs typeface="Times New Roman" panose="02020603050405020304" pitchFamily="18" charset="0"/>
              </a:rPr>
              <a:t>C+I, </a:t>
            </a:r>
            <a:r>
              <a:rPr lang="ru-RU" sz="2000" i="1" dirty="0" smtClean="0">
                <a:latin typeface="Times New Roman" panose="02020603050405020304" pitchFamily="18" charset="0"/>
                <a:cs typeface="Times New Roman" panose="02020603050405020304" pitchFamily="18" charset="0"/>
              </a:rPr>
              <a:t>т.е. прямую совокупных доходов. В точке Е, где данная прямая пересекает биссектрису, мы получим то же равновесие как и при методе равенства сбережений и инвестиций. (запомните схожесть данных методов, проиллюстрированных на Рис.2 и Рис.3 состоит в том что мы добавляем к </a:t>
            </a:r>
            <a:r>
              <a:rPr lang="en-US" sz="2000" i="1" dirty="0" smtClean="0">
                <a:latin typeface="Times New Roman" panose="02020603050405020304" pitchFamily="18" charset="0"/>
                <a:cs typeface="Times New Roman" panose="02020603050405020304" pitchFamily="18" charset="0"/>
              </a:rPr>
              <a:t>CC</a:t>
            </a:r>
            <a:r>
              <a:rPr lang="ru-RU" sz="2000" i="1" dirty="0" smtClean="0">
                <a:latin typeface="Times New Roman" panose="02020603050405020304" pitchFamily="18" charset="0"/>
                <a:cs typeface="Times New Roman" panose="02020603050405020304" pitchFamily="18" charset="0"/>
              </a:rPr>
              <a:t> инвестиции на Рис.3, величина которых равна </a:t>
            </a:r>
            <a:r>
              <a:rPr lang="en-US" sz="2000" i="1" dirty="0" smtClean="0">
                <a:latin typeface="Times New Roman" panose="02020603050405020304" pitchFamily="18" charset="0"/>
                <a:cs typeface="Times New Roman" panose="02020603050405020304" pitchFamily="18" charset="0"/>
              </a:rPr>
              <a:t>II, </a:t>
            </a:r>
            <a:r>
              <a:rPr lang="ru-RU" sz="2000" i="1" dirty="0" smtClean="0">
                <a:latin typeface="Times New Roman" panose="02020603050405020304" pitchFamily="18" charset="0"/>
                <a:cs typeface="Times New Roman" panose="02020603050405020304" pitchFamily="18" charset="0"/>
              </a:rPr>
              <a:t>а равновесный объем на Рис.2 находится в точке Е).</a:t>
            </a:r>
            <a:r>
              <a:rPr lang="ru-RU" sz="2000" dirty="0" smtClean="0">
                <a:latin typeface="Times New Roman" panose="02020603050405020304" pitchFamily="18" charset="0"/>
                <a:cs typeface="Times New Roman" panose="02020603050405020304" pitchFamily="18" charset="0"/>
              </a:rPr>
              <a:t/>
            </a:r>
            <a:br>
              <a:rPr lang="ru-RU" sz="2000" dirty="0" smtClean="0">
                <a:latin typeface="Times New Roman" panose="02020603050405020304" pitchFamily="18" charset="0"/>
                <a:cs typeface="Times New Roman" panose="02020603050405020304" pitchFamily="18" charset="0"/>
              </a:rPr>
            </a:br>
            <a:endParaRPr lang="ru-RU" sz="2000" dirty="0"/>
          </a:p>
        </p:txBody>
      </p:sp>
      <p:pic>
        <p:nvPicPr>
          <p:cNvPr id="10" name="Содержимое 9" descr="Рисунок2.jpg"/>
          <p:cNvPicPr>
            <a:picLocks noGrp="1" noChangeAspect="1"/>
          </p:cNvPicPr>
          <p:nvPr>
            <p:ph sz="half" idx="1"/>
          </p:nvPr>
        </p:nvPicPr>
        <p:blipFill>
          <a:blip r:embed="rId2" cstate="print"/>
          <a:stretch>
            <a:fillRect/>
          </a:stretch>
        </p:blipFill>
        <p:spPr>
          <a:xfrm>
            <a:off x="2268017" y="1916832"/>
            <a:ext cx="3198543" cy="4525963"/>
          </a:xfrm>
        </p:spPr>
      </p:pic>
      <p:pic>
        <p:nvPicPr>
          <p:cNvPr id="11" name="Содержимое 10" descr="Рисунок3.jpg"/>
          <p:cNvPicPr>
            <a:picLocks noGrp="1" noChangeAspect="1"/>
          </p:cNvPicPr>
          <p:nvPr>
            <p:ph sz="half" idx="2"/>
          </p:nvPr>
        </p:nvPicPr>
        <p:blipFill>
          <a:blip r:embed="rId3" cstate="print"/>
          <a:stretch>
            <a:fillRect/>
          </a:stretch>
        </p:blipFill>
        <p:spPr>
          <a:xfrm>
            <a:off x="7380585" y="1916832"/>
            <a:ext cx="3316779" cy="4525963"/>
          </a:xfrm>
        </p:spPr>
      </p:pic>
      <p:sp>
        <p:nvSpPr>
          <p:cNvPr id="12" name="Прямоугольник 11"/>
          <p:cNvSpPr/>
          <p:nvPr/>
        </p:nvSpPr>
        <p:spPr>
          <a:xfrm>
            <a:off x="8604721" y="6488668"/>
            <a:ext cx="1008112" cy="369332"/>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Рис.3</a:t>
            </a:r>
          </a:p>
        </p:txBody>
      </p:sp>
      <p:sp>
        <p:nvSpPr>
          <p:cNvPr id="13" name="Прямоугольник 12"/>
          <p:cNvSpPr/>
          <p:nvPr/>
        </p:nvSpPr>
        <p:spPr>
          <a:xfrm>
            <a:off x="3276129" y="6488668"/>
            <a:ext cx="1008112" cy="369332"/>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одержимое 5"/>
          <p:cNvSpPr>
            <a:spLocks noGrp="1"/>
          </p:cNvSpPr>
          <p:nvPr>
            <p:ph idx="1"/>
          </p:nvPr>
        </p:nvSpPr>
        <p:spPr>
          <a:xfrm>
            <a:off x="0" y="404665"/>
            <a:ext cx="8244681" cy="5721500"/>
          </a:xfrm>
        </p:spPr>
        <p:txBody>
          <a:bodyPr>
            <a:normAutofit fontScale="62500" lnSpcReduction="20000"/>
          </a:bodyPr>
          <a:lstStyle/>
          <a:p>
            <a:pPr>
              <a:buClr>
                <a:srgbClr val="0070C0"/>
              </a:buClr>
              <a:buFont typeface="Wingdings" pitchFamily="2" charset="2"/>
              <a:buChar char="Ø"/>
            </a:pPr>
            <a:r>
              <a:rPr lang="ru-RU" sz="3200" dirty="0" smtClean="0">
                <a:latin typeface="Times New Roman" pitchFamily="18" charset="0"/>
                <a:cs typeface="Times New Roman" pitchFamily="18" charset="0"/>
              </a:rPr>
              <a:t>Затем для определения равновесного уровня ВВП нанесем на график вспомогательную линию — биссектрису. В любой точке данной прямой общий уровень потребительских расхо­дов плюс расходы на инвестиции (откладываемые на вертикальной оси) точно равен совокупному объему выпуска (откла­дываемому на горизонтальной оси).</a:t>
            </a:r>
          </a:p>
          <a:p>
            <a:pPr>
              <a:buClr>
                <a:srgbClr val="0070C0"/>
              </a:buClr>
              <a:buFont typeface="Wingdings" pitchFamily="2" charset="2"/>
              <a:buChar char="Ø"/>
            </a:pPr>
            <a:endParaRPr lang="ru-RU" sz="3200" dirty="0" smtClean="0">
              <a:latin typeface="Times New Roman" pitchFamily="18" charset="0"/>
              <a:cs typeface="Times New Roman" pitchFamily="18" charset="0"/>
            </a:endParaRPr>
          </a:p>
          <a:p>
            <a:pPr>
              <a:buClr>
                <a:srgbClr val="0070C0"/>
              </a:buClr>
              <a:buFont typeface="Wingdings" pitchFamily="2" charset="2"/>
              <a:buChar char="Ø"/>
            </a:pPr>
            <a:r>
              <a:rPr lang="ru-RU" sz="3200" dirty="0" smtClean="0">
                <a:latin typeface="Times New Roman" pitchFamily="18" charset="0"/>
                <a:cs typeface="Times New Roman" pitchFamily="18" charset="0"/>
              </a:rPr>
              <a:t>После всех операций мы можем вычислить равновесный объем выпуска на Рис. 3, в точке где предполагаемые расходы представленные прямой С + </a:t>
            </a:r>
            <a:r>
              <a:rPr lang="en-US" sz="3200" dirty="0" smtClean="0">
                <a:latin typeface="Times New Roman" pitchFamily="18" charset="0"/>
                <a:cs typeface="Times New Roman" pitchFamily="18" charset="0"/>
              </a:rPr>
              <a:t>I</a:t>
            </a:r>
            <a:r>
              <a:rPr lang="ru-RU" sz="3200" dirty="0" smtClean="0">
                <a:latin typeface="Times New Roman" pitchFamily="18" charset="0"/>
                <a:cs typeface="Times New Roman" pitchFamily="18" charset="0"/>
              </a:rPr>
              <a:t>, равны совокупному объему выпуска, экономика находится в состоянии равновесия.</a:t>
            </a:r>
          </a:p>
          <a:p>
            <a:pPr>
              <a:buClr>
                <a:srgbClr val="0070C0"/>
              </a:buClr>
              <a:buFont typeface="Wingdings" pitchFamily="2" charset="2"/>
              <a:buChar char="Ø"/>
            </a:pPr>
            <a:endParaRPr lang="ru-RU" sz="3200" dirty="0" smtClean="0">
              <a:latin typeface="Times New Roman" pitchFamily="18" charset="0"/>
              <a:cs typeface="Times New Roman" pitchFamily="18" charset="0"/>
            </a:endParaRPr>
          </a:p>
          <a:p>
            <a:pPr>
              <a:buClr>
                <a:srgbClr val="0070C0"/>
              </a:buClr>
              <a:buFont typeface="Wingdings" pitchFamily="2" charset="2"/>
              <a:buChar char="Ø"/>
            </a:pPr>
            <a:r>
              <a:rPr lang="ru-RU" sz="3400" i="1" dirty="0" smtClean="0">
                <a:latin typeface="Times New Roman" pitchFamily="18" charset="0"/>
                <a:cs typeface="Times New Roman" pitchFamily="18" charset="0"/>
              </a:rPr>
              <a:t>Прямая совокупных расходов (</a:t>
            </a:r>
            <a:r>
              <a:rPr lang="en-US" sz="3400" i="1" dirty="0" smtClean="0">
                <a:latin typeface="Times New Roman" pitchFamily="18" charset="0"/>
                <a:cs typeface="Times New Roman" pitchFamily="18" charset="0"/>
              </a:rPr>
              <a:t>C</a:t>
            </a:r>
            <a:r>
              <a:rPr lang="ru-RU" sz="3400" i="1" dirty="0" smtClean="0">
                <a:latin typeface="Times New Roman" pitchFamily="18" charset="0"/>
                <a:cs typeface="Times New Roman" pitchFamily="18" charset="0"/>
              </a:rPr>
              <a:t>+</a:t>
            </a:r>
            <a:r>
              <a:rPr lang="en-US" sz="3400" i="1" dirty="0" smtClean="0">
                <a:latin typeface="Times New Roman" pitchFamily="18" charset="0"/>
                <a:cs typeface="Times New Roman" pitchFamily="18" charset="0"/>
              </a:rPr>
              <a:t>I</a:t>
            </a:r>
            <a:r>
              <a:rPr lang="ru-RU" sz="3400" i="1" dirty="0" smtClean="0">
                <a:latin typeface="Times New Roman" pitchFamily="18" charset="0"/>
                <a:cs typeface="Times New Roman" pitchFamily="18" charset="0"/>
              </a:rPr>
              <a:t>) определяет уровень расходов, к которому будут стремиться потребители и предприниматели при каждом объеме выпуска. Экономика достигает равновесного состояния в точке пересечения прямой С + </a:t>
            </a:r>
            <a:r>
              <a:rPr lang="en-US" sz="3400" i="1" dirty="0" smtClean="0">
                <a:latin typeface="Times New Roman" pitchFamily="18" charset="0"/>
                <a:cs typeface="Times New Roman" pitchFamily="18" charset="0"/>
              </a:rPr>
              <a:t>I </a:t>
            </a:r>
            <a:r>
              <a:rPr lang="ru-RU" sz="3400" i="1" dirty="0" smtClean="0">
                <a:latin typeface="Times New Roman" pitchFamily="18" charset="0"/>
                <a:cs typeface="Times New Roman" pitchFamily="18" charset="0"/>
              </a:rPr>
              <a:t>и биссектрисы. На Рис. 3 данная точка обозначена буквой Е. В данной точке экономика находится в состоянии равновесия, поскольку уровень планируемых расходов на потребление и инвестиции равен уровню совокупного объема выпуска.</a:t>
            </a:r>
          </a:p>
          <a:p>
            <a:pPr>
              <a:buClr>
                <a:srgbClr val="0070C0"/>
              </a:buClr>
              <a:buFont typeface="Wingdings" pitchFamily="2" charset="2"/>
              <a:buChar char="Ø"/>
            </a:pPr>
            <a:endParaRPr lang="ru-RU" dirty="0"/>
          </a:p>
        </p:txBody>
      </p:sp>
      <p:pic>
        <p:nvPicPr>
          <p:cNvPr id="62466" name="Picture 2" descr="C:\Users\user\Desktop\статья\пох\Рисунок3.jpg"/>
          <p:cNvPicPr>
            <a:picLocks noChangeAspect="1" noChangeArrowheads="1"/>
          </p:cNvPicPr>
          <p:nvPr/>
        </p:nvPicPr>
        <p:blipFill>
          <a:blip r:embed="rId2" cstate="print"/>
          <a:srcRect/>
          <a:stretch>
            <a:fillRect/>
          </a:stretch>
        </p:blipFill>
        <p:spPr bwMode="auto">
          <a:xfrm>
            <a:off x="8302625" y="0"/>
            <a:ext cx="3578225" cy="4883150"/>
          </a:xfrm>
          <a:prstGeom prst="rect">
            <a:avLst/>
          </a:prstGeom>
          <a:noFill/>
        </p:spPr>
      </p:pic>
      <p:sp>
        <p:nvSpPr>
          <p:cNvPr id="8" name="Прямоугольник 7"/>
          <p:cNvSpPr/>
          <p:nvPr/>
        </p:nvSpPr>
        <p:spPr>
          <a:xfrm>
            <a:off x="8244681" y="4869160"/>
            <a:ext cx="3636169" cy="1477328"/>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 3. Метод «расходов» позволяет определить равновесный  уровень ВВП в точке пересечения прямой  </a:t>
            </a:r>
            <a:r>
              <a:rPr lang="en-US" i="1" dirty="0" smtClean="0">
                <a:latin typeface="Times New Roman" panose="02020603050405020304" pitchFamily="18" charset="0"/>
                <a:cs typeface="Times New Roman" panose="02020603050405020304" pitchFamily="18" charset="0"/>
              </a:rPr>
              <a:t>C+I</a:t>
            </a:r>
            <a:r>
              <a:rPr lang="ru-RU" i="1" dirty="0" smtClean="0">
                <a:latin typeface="Times New Roman" panose="02020603050405020304" pitchFamily="18" charset="0"/>
                <a:cs typeface="Times New Roman" panose="02020603050405020304" pitchFamily="18" charset="0"/>
              </a:rPr>
              <a:t> с биссектрисой.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3600" dirty="0" smtClean="0">
                <a:solidFill>
                  <a:schemeClr val="tx1"/>
                </a:solidFill>
                <a:latin typeface="Times New Roman" pitchFamily="18" charset="0"/>
                <a:cs typeface="Times New Roman" pitchFamily="18" charset="0"/>
              </a:rPr>
              <a:t>Механизм регулирования</a:t>
            </a:r>
            <a:endParaRPr lang="ru-RU" dirty="0">
              <a:solidFill>
                <a:schemeClr val="tx1"/>
              </a:solidFill>
            </a:endParaRPr>
          </a:p>
        </p:txBody>
      </p:sp>
      <p:sp>
        <p:nvSpPr>
          <p:cNvPr id="5" name="Содержимое 4"/>
          <p:cNvSpPr>
            <a:spLocks noGrp="1"/>
          </p:cNvSpPr>
          <p:nvPr>
            <p:ph sz="quarter" idx="1"/>
          </p:nvPr>
        </p:nvSpPr>
        <p:spPr>
          <a:xfrm>
            <a:off x="179786" y="1527048"/>
            <a:ext cx="8568951" cy="4926288"/>
          </a:xfrm>
        </p:spPr>
        <p:txBody>
          <a:bodyPr>
            <a:normAutofit fontScale="62500" lnSpcReduction="20000"/>
          </a:bodyPr>
          <a:lstStyle/>
          <a:p>
            <a:pPr>
              <a:buClr>
                <a:srgbClr val="0070C0"/>
              </a:buClr>
              <a:buFont typeface="Wingdings" pitchFamily="2" charset="2"/>
              <a:buChar char="Ø"/>
            </a:pPr>
            <a:r>
              <a:rPr lang="ru-RU" sz="2800" dirty="0" smtClean="0">
                <a:latin typeface="Times New Roman" pitchFamily="18" charset="0"/>
                <a:cs typeface="Times New Roman" pitchFamily="18" charset="0"/>
              </a:rPr>
              <a:t>Самое главное понять, почему именно точка </a:t>
            </a:r>
            <a:r>
              <a:rPr lang="ru-RU" sz="2800" i="1" dirty="0" smtClean="0">
                <a:latin typeface="Times New Roman" pitchFamily="18" charset="0"/>
                <a:cs typeface="Times New Roman" pitchFamily="18" charset="0"/>
              </a:rPr>
              <a:t>Е</a:t>
            </a:r>
            <a:r>
              <a:rPr lang="ru-RU" sz="2800" dirty="0" smtClean="0">
                <a:latin typeface="Times New Roman" pitchFamily="18" charset="0"/>
                <a:cs typeface="Times New Roman" pitchFamily="18" charset="0"/>
              </a:rPr>
              <a:t> является равновесной. Равновесие достигается в той точке, в которой запланированные расходы (С и </a:t>
            </a:r>
            <a:r>
              <a:rPr lang="ru-RU" sz="2800" i="1" dirty="0" smtClean="0">
                <a:latin typeface="Times New Roman" pitchFamily="18" charset="0"/>
                <a:cs typeface="Times New Roman" pitchFamily="18" charset="0"/>
              </a:rPr>
              <a:t>I)</a:t>
            </a:r>
            <a:r>
              <a:rPr lang="ru-RU" sz="2800" dirty="0" smtClean="0">
                <a:latin typeface="Times New Roman" pitchFamily="18" charset="0"/>
                <a:cs typeface="Times New Roman" pitchFamily="18" charset="0"/>
              </a:rPr>
              <a:t> будут равны запланирован­ному объему выпуска. Что же произойдет в том случае, если си­стема переместится из точки E, скажем в точку </a:t>
            </a:r>
            <a:r>
              <a:rPr lang="en-US" sz="2800" i="1" dirty="0" smtClean="0">
                <a:latin typeface="Times New Roman" pitchFamily="18" charset="0"/>
                <a:cs typeface="Times New Roman" pitchFamily="18" charset="0"/>
              </a:rPr>
              <a:t>D</a:t>
            </a:r>
            <a:r>
              <a:rPr lang="ru-RU" sz="2800" i="1" dirty="0" smtClean="0">
                <a:latin typeface="Times New Roman" pitchFamily="18" charset="0"/>
                <a:cs typeface="Times New Roman" pitchFamily="18" charset="0"/>
              </a:rPr>
              <a:t>,</a:t>
            </a:r>
            <a:r>
              <a:rPr lang="ru-RU" sz="2800" dirty="0" smtClean="0">
                <a:latin typeface="Times New Roman" pitchFamily="18" charset="0"/>
                <a:cs typeface="Times New Roman" pitchFamily="18" charset="0"/>
              </a:rPr>
              <a:t> как показано на </a:t>
            </a:r>
            <a:r>
              <a:rPr lang="ru-RU" sz="2800" i="1" dirty="0" smtClean="0">
                <a:latin typeface="Times New Roman" pitchFamily="18" charset="0"/>
                <a:cs typeface="Times New Roman" pitchFamily="18" charset="0"/>
              </a:rPr>
              <a:t>Рис.3</a:t>
            </a:r>
            <a:r>
              <a:rPr lang="ru-RU" sz="2800" dirty="0" smtClean="0">
                <a:latin typeface="Times New Roman" pitchFamily="18" charset="0"/>
                <a:cs typeface="Times New Roman" pitchFamily="18" charset="0"/>
              </a:rPr>
              <a:t>? При данном уровне выпуска прямая расходов С+I размещается над биссектрисой, таким образом запланирован­ный объем расходов С + I будет выше запланированного объе­ма выпуска. Это означает, что спрос будет опережать предло­жение, что приведет к пустым полкам в магазинах и огромным очередям у касс.</a:t>
            </a:r>
          </a:p>
          <a:p>
            <a:pPr>
              <a:buClr>
                <a:srgbClr val="0070C0"/>
              </a:buClr>
              <a:buFont typeface="Wingdings" pitchFamily="2" charset="2"/>
              <a:buChar char="Ø"/>
            </a:pPr>
            <a:r>
              <a:rPr lang="ru-RU" sz="2800" dirty="0" smtClean="0">
                <a:latin typeface="Times New Roman" pitchFamily="18" charset="0"/>
                <a:cs typeface="Times New Roman" pitchFamily="18" charset="0"/>
              </a:rPr>
              <a:t>При такой ситуации неравновесного состояния экономи­ки производители получат огромное количество заказов от оп­товых и розничных торговцев. Производители, стараясь вы­полнить данные заказы, будут наращивать производственные мощности и создавать новые рабочие места. Следовательно, </a:t>
            </a:r>
            <a:r>
              <a:rPr lang="ru-RU" sz="2800" i="1" dirty="0" smtClean="0">
                <a:latin typeface="Times New Roman" pitchFamily="18" charset="0"/>
                <a:cs typeface="Times New Roman" pitchFamily="18" charset="0"/>
              </a:rPr>
              <a:t>несовпадение запланированных уровней объема выпуска и расходов по­влечет за собой изменения в самом объеме выпуска.</a:t>
            </a:r>
          </a:p>
          <a:p>
            <a:pPr>
              <a:buClr>
                <a:srgbClr val="0070C0"/>
              </a:buClr>
              <a:buFont typeface="Wingdings" pitchFamily="2" charset="2"/>
              <a:buChar char="Ø"/>
            </a:pPr>
            <a:r>
              <a:rPr lang="ru-RU" sz="2800" dirty="0" smtClean="0">
                <a:latin typeface="Times New Roman" pitchFamily="18" charset="0"/>
                <a:cs typeface="Times New Roman" pitchFamily="18" charset="0"/>
              </a:rPr>
              <a:t>Рассуждая таким образом, можно сделать вывод, что точка </a:t>
            </a:r>
            <a:r>
              <a:rPr lang="ru-RU" sz="2800" i="1" dirty="0" smtClean="0">
                <a:latin typeface="Times New Roman" pitchFamily="18" charset="0"/>
                <a:cs typeface="Times New Roman" pitchFamily="18" charset="0"/>
              </a:rPr>
              <a:t>Е</a:t>
            </a:r>
            <a:r>
              <a:rPr lang="ru-RU" sz="2800" dirty="0" smtClean="0">
                <a:latin typeface="Times New Roman" pitchFamily="18" charset="0"/>
                <a:cs typeface="Times New Roman" pitchFamily="18" charset="0"/>
              </a:rPr>
              <a:t>(равновесие) достигается только при условии производства предприятиями такого количества продукции, которое поку­патели готовы приобрести; данное равновесие достигается именно в точке E. Именно здесь экономика достигает своего равновесия. (Не забудьте проанализировать ситуацию, при которой фактический объем выпуска превышает равновесный.)</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endParaRPr lang="ru-RU" dirty="0"/>
          </a:p>
        </p:txBody>
      </p:sp>
      <p:pic>
        <p:nvPicPr>
          <p:cNvPr id="63490" name="Picture 2" descr="C:\Users\user\Desktop\статья\пох\Рисунок3.jpg"/>
          <p:cNvPicPr>
            <a:picLocks noChangeAspect="1" noChangeArrowheads="1"/>
          </p:cNvPicPr>
          <p:nvPr/>
        </p:nvPicPr>
        <p:blipFill>
          <a:blip r:embed="rId2" cstate="print"/>
          <a:srcRect/>
          <a:stretch>
            <a:fillRect/>
          </a:stretch>
        </p:blipFill>
        <p:spPr bwMode="auto">
          <a:xfrm>
            <a:off x="8748737" y="1412776"/>
            <a:ext cx="2935783" cy="4006419"/>
          </a:xfrm>
          <a:prstGeom prst="rect">
            <a:avLst/>
          </a:prstGeom>
          <a:noFill/>
        </p:spPr>
      </p:pic>
      <p:sp>
        <p:nvSpPr>
          <p:cNvPr id="9" name="Прямоугольник 8"/>
          <p:cNvSpPr/>
          <p:nvPr/>
        </p:nvSpPr>
        <p:spPr>
          <a:xfrm>
            <a:off x="8532713" y="5380672"/>
            <a:ext cx="3348137" cy="1077218"/>
          </a:xfrm>
          <a:prstGeom prst="rect">
            <a:avLst/>
          </a:prstGeom>
        </p:spPr>
        <p:txBody>
          <a:bodyPr wrap="square">
            <a:spAutoFit/>
          </a:bodyPr>
          <a:lstStyle/>
          <a:p>
            <a:r>
              <a:rPr lang="ru-RU" sz="1600" i="1" dirty="0" smtClean="0">
                <a:latin typeface="Times New Roman" panose="02020603050405020304" pitchFamily="18" charset="0"/>
                <a:cs typeface="Times New Roman" panose="02020603050405020304" pitchFamily="18" charset="0"/>
              </a:rPr>
              <a:t>Рис. 3. Метод «расходов» позволяет определить равновесный  уровень ВВП в точке пересечения прямой  </a:t>
            </a:r>
            <a:r>
              <a:rPr lang="en-US" sz="1600" i="1" dirty="0" smtClean="0">
                <a:latin typeface="Times New Roman" panose="02020603050405020304" pitchFamily="18" charset="0"/>
                <a:cs typeface="Times New Roman" panose="02020603050405020304" pitchFamily="18" charset="0"/>
              </a:rPr>
              <a:t>C+I</a:t>
            </a:r>
            <a:r>
              <a:rPr lang="ru-RU" sz="1600" i="1" dirty="0" smtClean="0">
                <a:latin typeface="Times New Roman" panose="02020603050405020304" pitchFamily="18" charset="0"/>
                <a:cs typeface="Times New Roman" panose="02020603050405020304" pitchFamily="18" charset="0"/>
              </a:rPr>
              <a:t> с биссектрисой.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23801" y="332657"/>
            <a:ext cx="9972936" cy="5793508"/>
          </a:xfrm>
        </p:spPr>
        <p:txBody>
          <a:bodyPr>
            <a:normAutofit fontScale="70000" lnSpcReduction="20000"/>
          </a:bodyPr>
          <a:lstStyle/>
          <a:p>
            <a:pPr>
              <a:buClr>
                <a:srgbClr val="0070C0"/>
              </a:buClr>
              <a:buFont typeface="Wingdings" pitchFamily="2" charset="2"/>
              <a:buChar char="Ø"/>
            </a:pPr>
            <a:r>
              <a:rPr lang="ru-RU" sz="3200" dirty="0" smtClean="0">
                <a:latin typeface="Times New Roman" pitchFamily="18" charset="0"/>
                <a:cs typeface="Times New Roman" pitchFamily="18" charset="0"/>
              </a:rPr>
              <a:t>Запланированные и фактические величины. В данной главе постоянно говорилось о терминах «планируемые» и «желаемые» расходы и «объем выпуска». Данные термины подчер­кивают разницу между величиной запланированного потребления, инвестициями, которые определяются функцией потребления или инвестиций, и фактической величиной потребления или инвестиций.</a:t>
            </a:r>
          </a:p>
          <a:p>
            <a:pPr>
              <a:buClr>
                <a:srgbClr val="0070C0"/>
              </a:buClr>
              <a:buFont typeface="Wingdings" pitchFamily="2" charset="2"/>
              <a:buChar char="Ø"/>
            </a:pPr>
            <a:endParaRPr lang="ru-RU" sz="3200" dirty="0" smtClean="0">
              <a:latin typeface="Times New Roman" pitchFamily="18" charset="0"/>
              <a:cs typeface="Times New Roman" pitchFamily="18" charset="0"/>
            </a:endParaRPr>
          </a:p>
          <a:p>
            <a:pPr>
              <a:buClr>
                <a:srgbClr val="0070C0"/>
              </a:buClr>
              <a:buFont typeface="Wingdings" pitchFamily="2" charset="2"/>
              <a:buChar char="Ø"/>
            </a:pPr>
            <a:r>
              <a:rPr lang="ru-RU" sz="3200" dirty="0" smtClean="0">
                <a:latin typeface="Times New Roman" pitchFamily="18" charset="0"/>
                <a:cs typeface="Times New Roman" pitchFamily="18" charset="0"/>
              </a:rPr>
              <a:t>Данное различие подчеркивает то, что ВВП является равновесным только в том случае, когда желания предпринимателей и потребителей относительно величины потребления и инвестирования совпадают. В соответствии со статистическими данными системы национальных счетов, и при спаде, и при подъеме экономики, инвестиции и сбережения должны быть равны. Однако в действительности, фактические инвестиции всегда отличаются от </a:t>
            </a:r>
            <a:r>
              <a:rPr lang="ru-RU" sz="3200" i="1" dirty="0" smtClean="0">
                <a:latin typeface="Times New Roman" pitchFamily="18" charset="0"/>
                <a:cs typeface="Times New Roman" pitchFamily="18" charset="0"/>
              </a:rPr>
              <a:t>плановых.</a:t>
            </a:r>
            <a:r>
              <a:rPr lang="ru-RU" sz="3200" dirty="0" smtClean="0">
                <a:latin typeface="Times New Roman" pitchFamily="18" charset="0"/>
                <a:cs typeface="Times New Roman" pitchFamily="18" charset="0"/>
              </a:rPr>
              <a:t> В том случае, когда фактиче­ский уровень продаж не соответствует плановому, предприятия переживают непредсказуемое увеличение или уменьшение запасов готовой продукции. Только в том случае, когда запланированные расходы (С +</a:t>
            </a:r>
            <a:r>
              <a:rPr lang="en-US" sz="3200" i="1" dirty="0" smtClean="0">
                <a:latin typeface="Times New Roman" pitchFamily="18" charset="0"/>
                <a:cs typeface="Times New Roman" pitchFamily="18" charset="0"/>
              </a:rPr>
              <a:t>I</a:t>
            </a:r>
            <a:r>
              <a:rPr lang="ru-RU" sz="3200" i="1" dirty="0" smtClean="0">
                <a:latin typeface="Times New Roman" pitchFamily="18" charset="0"/>
                <a:cs typeface="Times New Roman" pitchFamily="18" charset="0"/>
              </a:rPr>
              <a:t>)</a:t>
            </a:r>
            <a:r>
              <a:rPr lang="ru-RU" sz="3200" dirty="0" smtClean="0">
                <a:latin typeface="Times New Roman" pitchFamily="18" charset="0"/>
                <a:cs typeface="Times New Roman" pitchFamily="18" charset="0"/>
              </a:rPr>
              <a:t> равны запланированному объему выпуска, не будет наблюдаться тенденции к изменению объема выпуска, величины доходов или расходов.</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1"/>
                </a:solidFill>
                <a:latin typeface="Times New Roman" pitchFamily="18" charset="0"/>
                <a:cs typeface="Times New Roman" pitchFamily="18" charset="0"/>
              </a:rPr>
              <a:t>Попробуем сосчитать</a:t>
            </a:r>
            <a:endParaRPr lang="ru-RU" dirty="0">
              <a:solidFill>
                <a:schemeClr val="tx1"/>
              </a:solidFill>
            </a:endParaRPr>
          </a:p>
        </p:txBody>
      </p:sp>
      <p:sp>
        <p:nvSpPr>
          <p:cNvPr id="5" name="Содержимое 4"/>
          <p:cNvSpPr>
            <a:spLocks noGrp="1"/>
          </p:cNvSpPr>
          <p:nvPr>
            <p:ph sz="quarter" idx="1"/>
          </p:nvPr>
        </p:nvSpPr>
        <p:spPr>
          <a:xfrm>
            <a:off x="179786" y="1527048"/>
            <a:ext cx="3744416" cy="5142312"/>
          </a:xfrm>
        </p:spPr>
        <p:txBody>
          <a:bodyPr>
            <a:normAutofit fontScale="55000" lnSpcReduction="20000"/>
          </a:bodyPr>
          <a:lstStyle/>
          <a:p>
            <a:pPr>
              <a:buClr>
                <a:srgbClr val="0070C0"/>
              </a:buClr>
              <a:buFont typeface="Wingdings" pitchFamily="2" charset="2"/>
              <a:buChar char="Ø"/>
            </a:pPr>
            <a:r>
              <a:rPr lang="ru-RU" sz="2800" dirty="0" smtClean="0">
                <a:latin typeface="Times New Roman" pitchFamily="18" charset="0"/>
                <a:cs typeface="Times New Roman" pitchFamily="18" charset="0"/>
              </a:rPr>
              <a:t>Простые математические действия помогут вам понять, почему равновесный объем выпуска достигается при равенстве запланированных расходов и инвестиций.</a:t>
            </a:r>
          </a:p>
          <a:p>
            <a:pPr>
              <a:buClr>
                <a:srgbClr val="0070C0"/>
              </a:buClr>
              <a:buFont typeface="Wingdings" pitchFamily="2" charset="2"/>
              <a:buChar char="Ø"/>
            </a:pPr>
            <a:endParaRPr lang="ru-RU" sz="2900" dirty="0" smtClean="0">
              <a:latin typeface="Times New Roman" pitchFamily="18" charset="0"/>
              <a:cs typeface="Times New Roman" pitchFamily="18" charset="0"/>
            </a:endParaRPr>
          </a:p>
          <a:p>
            <a:pPr>
              <a:buClr>
                <a:srgbClr val="0070C0"/>
              </a:buClr>
              <a:buFont typeface="Wingdings" pitchFamily="2" charset="2"/>
              <a:buChar char="Ø"/>
            </a:pPr>
            <a:r>
              <a:rPr lang="ru-RU" sz="2900" i="1" dirty="0" smtClean="0">
                <a:latin typeface="Times New Roman" pitchFamily="18" charset="0"/>
                <a:cs typeface="Times New Roman" pitchFamily="18" charset="0"/>
              </a:rPr>
              <a:t>Табл.1</a:t>
            </a:r>
            <a:r>
              <a:rPr lang="ru-RU" sz="2900" dirty="0" smtClean="0">
                <a:latin typeface="Times New Roman" pitchFamily="18" charset="0"/>
                <a:cs typeface="Times New Roman" pitchFamily="18" charset="0"/>
              </a:rPr>
              <a:t> демонстрирует простой пример функций потребления и сбережений. Когда экономика находится в точке порогового уровня дохода, который свидетельствует о том, что страна настолько бедна, что о сбережениях не может быть и речи, доход равен 3000 </a:t>
            </a:r>
            <a:r>
              <a:rPr lang="ru-RU" sz="2900" dirty="0" err="1" smtClean="0">
                <a:latin typeface="Times New Roman" pitchFamily="18" charset="0"/>
                <a:cs typeface="Times New Roman" pitchFamily="18" charset="0"/>
              </a:rPr>
              <a:t>млрд</a:t>
            </a:r>
            <a:r>
              <a:rPr lang="ru-RU" sz="2900" dirty="0" smtClean="0">
                <a:latin typeface="Times New Roman" pitchFamily="18" charset="0"/>
                <a:cs typeface="Times New Roman" pitchFamily="18" charset="0"/>
              </a:rPr>
              <a:t> долл. Каждый раз, когда величи­на дохода увеличивается на 300 </a:t>
            </a:r>
            <a:r>
              <a:rPr lang="ru-RU" sz="2900" dirty="0" err="1" smtClean="0">
                <a:latin typeface="Times New Roman" pitchFamily="18" charset="0"/>
                <a:cs typeface="Times New Roman" pitchFamily="18" charset="0"/>
              </a:rPr>
              <a:t>млрд</a:t>
            </a:r>
            <a:r>
              <a:rPr lang="ru-RU" sz="2900" dirty="0" smtClean="0">
                <a:latin typeface="Times New Roman" pitchFamily="18" charset="0"/>
                <a:cs typeface="Times New Roman" pitchFamily="18" charset="0"/>
              </a:rPr>
              <a:t> долл., величина сбережений возрастает на 100 </a:t>
            </a:r>
            <a:r>
              <a:rPr lang="ru-RU" sz="2900" dirty="0" err="1" smtClean="0">
                <a:latin typeface="Times New Roman" pitchFamily="18" charset="0"/>
                <a:cs typeface="Times New Roman" pitchFamily="18" charset="0"/>
              </a:rPr>
              <a:t>млрд</a:t>
            </a:r>
            <a:r>
              <a:rPr lang="ru-RU" sz="2900" dirty="0" smtClean="0">
                <a:latin typeface="Times New Roman" pitchFamily="18" charset="0"/>
                <a:cs typeface="Times New Roman" pitchFamily="18" charset="0"/>
              </a:rPr>
              <a:t> долл., а величина потребления - на 200 </a:t>
            </a:r>
            <a:r>
              <a:rPr lang="ru-RU" sz="2900" dirty="0" err="1" smtClean="0">
                <a:latin typeface="Times New Roman" pitchFamily="18" charset="0"/>
                <a:cs typeface="Times New Roman" pitchFamily="18" charset="0"/>
              </a:rPr>
              <a:t>млрд</a:t>
            </a:r>
            <a:r>
              <a:rPr lang="ru-RU" sz="2900" dirty="0" smtClean="0">
                <a:latin typeface="Times New Roman" pitchFamily="18" charset="0"/>
                <a:cs typeface="Times New Roman" pitchFamily="18" charset="0"/>
              </a:rPr>
              <a:t> долл. Другими словами, предельная склонность к потреблению равна 2/3, в то время как предельная склонность к сбережению – 1/3</a:t>
            </a:r>
            <a:r>
              <a:rPr lang="ru-RU" sz="2900" i="1" dirty="0" smtClean="0">
                <a:latin typeface="Times New Roman" pitchFamily="18" charset="0"/>
                <a:cs typeface="Times New Roman" pitchFamily="18" charset="0"/>
              </a:rPr>
              <a:t>.</a:t>
            </a:r>
            <a:endParaRPr lang="ru-RU" sz="2900" dirty="0"/>
          </a:p>
        </p:txBody>
      </p:sp>
      <p:sp>
        <p:nvSpPr>
          <p:cNvPr id="6" name="Прямоугольник 5"/>
          <p:cNvSpPr/>
          <p:nvPr/>
        </p:nvSpPr>
        <p:spPr>
          <a:xfrm>
            <a:off x="3924201" y="1772816"/>
            <a:ext cx="7776864" cy="646331"/>
          </a:xfrm>
          <a:prstGeom prst="rect">
            <a:avLst/>
          </a:prstGeom>
        </p:spPr>
        <p:txBody>
          <a:bodyPr wrap="square">
            <a:spAutoFit/>
          </a:bodyPr>
          <a:lstStyle/>
          <a:p>
            <a:r>
              <a:rPr lang="ru-RU" i="1" dirty="0" smtClean="0">
                <a:latin typeface="Times New Roman" pitchFamily="18" charset="0"/>
                <a:cs typeface="Times New Roman" pitchFamily="18" charset="0"/>
              </a:rPr>
              <a:t>Таблица 1. Равновесный объем выпуска может быть рассчитан посредством математических действий .</a:t>
            </a:r>
            <a:r>
              <a:rPr lang="en-US" i="1" dirty="0" smtClean="0">
                <a:latin typeface="Times New Roman" pitchFamily="18" charset="0"/>
                <a:cs typeface="Times New Roman" pitchFamily="18" charset="0"/>
              </a:rPr>
              <a:t>^</a:t>
            </a:r>
            <a:endParaRPr lang="ru-RU" i="1" dirty="0">
              <a:latin typeface="Times New Roman" pitchFamily="18" charset="0"/>
              <a:cs typeface="Times New Roman" pitchFamily="18" charset="0"/>
            </a:endParaRPr>
          </a:p>
        </p:txBody>
      </p:sp>
      <p:pic>
        <p:nvPicPr>
          <p:cNvPr id="64514" name="Picture 2" descr="C:\Users\user\Desktop\статья\пох\Таблица 1.jpg"/>
          <p:cNvPicPr>
            <a:picLocks noChangeAspect="1" noChangeArrowheads="1"/>
          </p:cNvPicPr>
          <p:nvPr/>
        </p:nvPicPr>
        <p:blipFill>
          <a:blip r:embed="rId2" cstate="print"/>
          <a:srcRect/>
          <a:stretch>
            <a:fillRect/>
          </a:stretch>
        </p:blipFill>
        <p:spPr bwMode="auto">
          <a:xfrm>
            <a:off x="3913187" y="2481262"/>
            <a:ext cx="7967663" cy="437673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23801" y="260649"/>
            <a:ext cx="11233248" cy="1512168"/>
          </a:xfrm>
        </p:spPr>
        <p:txBody>
          <a:bodyPr>
            <a:normAutofit/>
          </a:bodyPr>
          <a:lstStyle/>
          <a:p>
            <a:r>
              <a:rPr lang="en-US" sz="1400" i="1" dirty="0" smtClean="0">
                <a:latin typeface="Times New Roman" pitchFamily="18" charset="0"/>
                <a:cs typeface="Times New Roman" pitchFamily="18" charset="0"/>
              </a:rPr>
              <a:t>^</a:t>
            </a:r>
            <a:r>
              <a:rPr lang="ru-RU" sz="1400" i="1" dirty="0" smtClean="0">
                <a:latin typeface="Times New Roman" pitchFamily="18" charset="0"/>
                <a:cs typeface="Times New Roman" pitchFamily="18" charset="0"/>
              </a:rPr>
              <a:t>Данные приведенные в строке, выделенной жирным шрифтом, соответствуют уровню равновесного ВВП. В данном случае произведенная на сумму 3600 долл. продукция способна полностью удовлетворить все потребности в потребительских товарах и инвестициях. Информация, приведенная выше этой строки, свидетельствует об избытке товарно-материальных запасов производителей, что непременно приводит к сокращению производства. Предприниматели будут вынуждены сокращать производство до тех пор, пока уровень ВВП не достигнет равновесного значения. И, наоборот, зеркальное отображение данной ситуации мы можем наблюдать в строчках, расположенных ниже.</a:t>
            </a:r>
          </a:p>
          <a:p>
            <a:pPr>
              <a:buClr>
                <a:srgbClr val="0070C0"/>
              </a:buClr>
              <a:buFont typeface="Wingdings" pitchFamily="2" charset="2"/>
              <a:buChar char="Ø"/>
            </a:pPr>
            <a:endParaRPr lang="ru-RU" sz="1800" dirty="0" smtClean="0">
              <a:latin typeface="Times New Roman" pitchFamily="18" charset="0"/>
              <a:cs typeface="Times New Roman" pitchFamily="18" charset="0"/>
            </a:endParaRPr>
          </a:p>
          <a:p>
            <a:pPr>
              <a:buClr>
                <a:srgbClr val="0070C0"/>
              </a:buClr>
              <a:buFont typeface="Wingdings" pitchFamily="2" charset="2"/>
              <a:buChar char="Ø"/>
            </a:pPr>
            <a:endParaRPr lang="ru-RU" sz="3200" dirty="0" smtClean="0">
              <a:latin typeface="Times New Roman" pitchFamily="18" charset="0"/>
              <a:cs typeface="Times New Roman" pitchFamily="18" charset="0"/>
            </a:endParaRPr>
          </a:p>
          <a:p>
            <a:endParaRPr lang="ru-RU" dirty="0"/>
          </a:p>
        </p:txBody>
      </p:sp>
      <p:cxnSp>
        <p:nvCxnSpPr>
          <p:cNvPr id="7" name="Прямая соединительная линия 6"/>
          <p:cNvCxnSpPr/>
          <p:nvPr/>
        </p:nvCxnSpPr>
        <p:spPr>
          <a:xfrm>
            <a:off x="323801" y="1628800"/>
            <a:ext cx="1123324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0" y="1700809"/>
            <a:ext cx="8244681" cy="4708981"/>
          </a:xfrm>
          <a:prstGeom prst="rect">
            <a:avLst/>
          </a:prstGeom>
        </p:spPr>
        <p:txBody>
          <a:bodyPr wrap="square">
            <a:spAutoFit/>
          </a:bodyPr>
          <a:lstStyle/>
          <a:p>
            <a:pPr>
              <a:buClr>
                <a:srgbClr val="0070C0"/>
              </a:buClr>
              <a:buFont typeface="Wingdings" pitchFamily="2" charset="2"/>
              <a:buChar char="Ø"/>
            </a:pPr>
            <a:r>
              <a:rPr lang="ru-RU"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Предположим, что мы имеем дело только с внешними инвестициями. Их величина постоянна и рав­няется 200 млрд. долл., как показано в столбце (4) </a:t>
            </a:r>
            <a:r>
              <a:rPr lang="ru-RU" sz="2000" i="1" dirty="0" smtClean="0">
                <a:latin typeface="Times New Roman" pitchFamily="18" charset="0"/>
                <a:cs typeface="Times New Roman" pitchFamily="18" charset="0"/>
                <a:hlinkClick r:id="rId2" action="ppaction://hlinksldjump"/>
              </a:rPr>
              <a:t>Табл. 1</a:t>
            </a:r>
            <a:r>
              <a:rPr lang="ru-RU" sz="2000" dirty="0" smtClean="0">
                <a:latin typeface="Times New Roman" pitchFamily="18" charset="0"/>
                <a:cs typeface="Times New Roman" pitchFamily="18" charset="0"/>
              </a:rPr>
              <a:t>. Из этого следует, что на каждом последующем уровне ВВП величина инвестиций будет равняться 200 млрд. долл.</a:t>
            </a:r>
          </a:p>
          <a:p>
            <a:pPr>
              <a:buClr>
                <a:srgbClr val="0070C0"/>
              </a:buClr>
              <a:buFont typeface="Wingdings" pitchFamily="2" charset="2"/>
              <a:buChar char="Ø"/>
            </a:pPr>
            <a:r>
              <a:rPr lang="ru-RU" sz="2000" dirty="0" smtClean="0">
                <a:latin typeface="Times New Roman" pitchFamily="18" charset="0"/>
                <a:cs typeface="Times New Roman" pitchFamily="18" charset="0"/>
              </a:rPr>
              <a:t>  Столбцы (5) и (6) содержат наиболее важную информацию. В столбце (5) приводятся сведения о величине ВВП (данные этого столбца точно соответствуют данным столбца (1); в столбце (6) информация о том, какой объем товаров смогут продать компании исходя из запланированных объемов потребления и инвестиций. Здесь приведена число­вая информация о положении линии </a:t>
            </a:r>
            <a:r>
              <a:rPr lang="ru-RU" sz="2000" i="1" dirty="0" smtClean="0">
                <a:latin typeface="Times New Roman" pitchFamily="18" charset="0"/>
                <a:cs typeface="Times New Roman" pitchFamily="18" charset="0"/>
              </a:rPr>
              <a:t>С</a:t>
            </a:r>
            <a:r>
              <a:rPr lang="ru-RU"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I</a:t>
            </a:r>
            <a:r>
              <a:rPr lang="ru-RU" sz="2000" dirty="0" smtClean="0">
                <a:latin typeface="Times New Roman" pitchFamily="18" charset="0"/>
                <a:cs typeface="Times New Roman" pitchFamily="18" charset="0"/>
              </a:rPr>
              <a:t> на </a:t>
            </a:r>
            <a:r>
              <a:rPr lang="ru-RU" sz="2000" i="1" dirty="0" smtClean="0">
                <a:latin typeface="Times New Roman" pitchFamily="18" charset="0"/>
                <a:cs typeface="Times New Roman" pitchFamily="18" charset="0"/>
              </a:rPr>
              <a:t>Рис. 3</a:t>
            </a:r>
            <a:r>
              <a:rPr lang="ru-RU" sz="2000" dirty="0" smtClean="0">
                <a:latin typeface="Times New Roman" pitchFamily="18" charset="0"/>
                <a:cs typeface="Times New Roman" pitchFamily="18" charset="0"/>
              </a:rPr>
              <a:t>.</a:t>
            </a:r>
          </a:p>
          <a:p>
            <a:pPr>
              <a:buClr>
                <a:srgbClr val="0070C0"/>
              </a:buClr>
              <a:buFont typeface="Wingdings" pitchFamily="2" charset="2"/>
              <a:buChar char="Ø"/>
            </a:pPr>
            <a:r>
              <a:rPr lang="ru-RU" sz="2000" dirty="0" smtClean="0">
                <a:latin typeface="Times New Roman" pitchFamily="18" charset="0"/>
                <a:cs typeface="Times New Roman" pitchFamily="18" charset="0"/>
              </a:rPr>
              <a:t>  В том случае, если предприниматели произведут количество продукции, намного пре­вышающее сумму, которую потребители могут и хотят потратить, они вынуждены будут сокращать объемы производства и увольнять рабочих.</a:t>
            </a:r>
          </a:p>
          <a:p>
            <a:pPr>
              <a:buClr>
                <a:srgbClr val="0070C0"/>
              </a:buClr>
              <a:buFont typeface="Wingdings" pitchFamily="2" charset="2"/>
              <a:buChar char="Ø"/>
            </a:pPr>
            <a:endParaRPr lang="ru-RU" sz="2000" dirty="0" smtClean="0">
              <a:latin typeface="Times New Roman" pitchFamily="18" charset="0"/>
              <a:cs typeface="Times New Roman" pitchFamily="18" charset="0"/>
            </a:endParaRPr>
          </a:p>
        </p:txBody>
      </p:sp>
      <p:pic>
        <p:nvPicPr>
          <p:cNvPr id="65538" name="Picture 2" descr="C:\Users\user\Desktop\статья\пох\Рисунок3.jpg"/>
          <p:cNvPicPr>
            <a:picLocks noChangeAspect="1" noChangeArrowheads="1"/>
          </p:cNvPicPr>
          <p:nvPr/>
        </p:nvPicPr>
        <p:blipFill>
          <a:blip r:embed="rId3" cstate="print"/>
          <a:srcRect/>
          <a:stretch>
            <a:fillRect/>
          </a:stretch>
        </p:blipFill>
        <p:spPr bwMode="auto">
          <a:xfrm>
            <a:off x="8302625" y="1700808"/>
            <a:ext cx="3578225" cy="4883150"/>
          </a:xfrm>
          <a:prstGeom prst="rect">
            <a:avLst/>
          </a:prstGeom>
          <a:noFill/>
        </p:spPr>
      </p:pic>
      <p:sp>
        <p:nvSpPr>
          <p:cNvPr id="10" name="Прямоугольник 9"/>
          <p:cNvSpPr/>
          <p:nvPr/>
        </p:nvSpPr>
        <p:spPr>
          <a:xfrm>
            <a:off x="3420145" y="5934670"/>
            <a:ext cx="4860305" cy="923330"/>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 3. Метод «расходов» позволяет определить равновесный  уровень ВВП в точке пересечения прямой  </a:t>
            </a:r>
            <a:r>
              <a:rPr lang="en-US" i="1" dirty="0" smtClean="0">
                <a:latin typeface="Times New Roman" panose="02020603050405020304" pitchFamily="18" charset="0"/>
                <a:cs typeface="Times New Roman" panose="02020603050405020304" pitchFamily="18" charset="0"/>
              </a:rPr>
              <a:t>C+I</a:t>
            </a:r>
            <a:r>
              <a:rPr lang="ru-RU" i="1" dirty="0" smtClean="0">
                <a:latin typeface="Times New Roman" panose="02020603050405020304" pitchFamily="18" charset="0"/>
                <a:cs typeface="Times New Roman" panose="02020603050405020304" pitchFamily="18" charset="0"/>
              </a:rPr>
              <a:t> с биссектрисой.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4638"/>
            <a:ext cx="10530958" cy="1354162"/>
          </a:xfrm>
        </p:spPr>
        <p:txBody>
          <a:bodyPr>
            <a:normAutofit/>
          </a:bodyPr>
          <a:lstStyle/>
          <a:p>
            <a:r>
              <a:rPr lang="ru-RU" sz="2400" i="1" dirty="0" smtClean="0">
                <a:latin typeface="Times New Roman" pitchFamily="18" charset="0"/>
                <a:cs typeface="Times New Roman" pitchFamily="18" charset="0"/>
              </a:rPr>
              <a:t>Таблица 1. Равновесный объем выпуска может быть рассчитан посредством математических действий .</a:t>
            </a:r>
            <a:endParaRPr lang="ru-RU" sz="2400" dirty="0"/>
          </a:p>
        </p:txBody>
      </p:sp>
      <p:pic>
        <p:nvPicPr>
          <p:cNvPr id="4" name="Содержимое 3" descr="Таблица 1.jpg"/>
          <p:cNvPicPr>
            <a:picLocks noGrp="1" noChangeAspect="1"/>
          </p:cNvPicPr>
          <p:nvPr>
            <p:ph idx="1"/>
          </p:nvPr>
        </p:nvPicPr>
        <p:blipFill>
          <a:blip r:embed="rId2" cstate="print"/>
          <a:stretch>
            <a:fillRect/>
          </a:stretch>
        </p:blipFill>
        <p:spPr>
          <a:xfrm>
            <a:off x="1461389" y="1674717"/>
            <a:ext cx="7967472" cy="4376928"/>
          </a:xfrm>
        </p:spPr>
      </p:pic>
      <p:sp>
        <p:nvSpPr>
          <p:cNvPr id="5" name="Стрелка влево 4">
            <a:hlinkClick r:id="rId3" action="ppaction://hlinksldjump"/>
          </p:cNvPr>
          <p:cNvSpPr/>
          <p:nvPr/>
        </p:nvSpPr>
        <p:spPr>
          <a:xfrm>
            <a:off x="323801" y="5661248"/>
            <a:ext cx="792088" cy="504056"/>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442551" y="1412776"/>
            <a:ext cx="5184577" cy="3785652"/>
          </a:xfrm>
          <a:prstGeom prst="rect">
            <a:avLst/>
          </a:prstGeom>
        </p:spPr>
        <p:txBody>
          <a:bodyPr wrap="square">
            <a:spAutoFit/>
          </a:bodyPr>
          <a:lstStyle/>
          <a:p>
            <a:pPr algn="ctr"/>
            <a:r>
              <a:rPr lang="ru-RU" sz="2000" i="1" dirty="0" smtClean="0">
                <a:latin typeface="Times New Roman" pitchFamily="18" charset="0"/>
                <a:cs typeface="Times New Roman" pitchFamily="18" charset="0"/>
              </a:rPr>
              <a:t>«</a:t>
            </a:r>
            <a:r>
              <a:rPr lang="ru-RU" sz="2400" i="1" dirty="0" smtClean="0">
                <a:latin typeface="Times New Roman" pitchFamily="18" charset="0"/>
                <a:cs typeface="Times New Roman" pitchFamily="18" charset="0"/>
              </a:rPr>
              <a:t>Самыми серьезными недостатками экономической системы общества, в котором мы живем, являются его неспособность обеспечить полную занятость и присущее ему произвольное и неравномерное распределение богатства доходов</a:t>
            </a:r>
            <a:r>
              <a:rPr lang="ru-RU" sz="2000" dirty="0" smtClean="0">
                <a:latin typeface="Times New Roman" pitchFamily="18" charset="0"/>
                <a:cs typeface="Times New Roman" pitchFamily="18" charset="0"/>
              </a:rPr>
              <a:t>.</a:t>
            </a:r>
            <a:r>
              <a:rPr lang="ru-RU" sz="2000" i="1" dirty="0" smtClean="0">
                <a:latin typeface="Times New Roman" pitchFamily="18" charset="0"/>
                <a:cs typeface="Times New Roman" pitchFamily="18" charset="0"/>
              </a:rPr>
              <a:t>»</a:t>
            </a:r>
            <a:endParaRPr lang="ru-RU" sz="2000" i="1" dirty="0">
              <a:latin typeface="Times New Roman" pitchFamily="18" charset="0"/>
              <a:cs typeface="Times New Roman" pitchFamily="18" charset="0"/>
            </a:endParaRPr>
          </a:p>
          <a:p>
            <a:pPr algn="ctr"/>
            <a:endParaRPr lang="ru-RU" sz="2400" b="1" i="1" dirty="0" smtClean="0">
              <a:latin typeface="Times New Roman" pitchFamily="18" charset="0"/>
              <a:cs typeface="Times New Roman" pitchFamily="18" charset="0"/>
            </a:endParaRPr>
          </a:p>
          <a:p>
            <a:pPr algn="ctr"/>
            <a:r>
              <a:rPr lang="ru-RU" sz="2400" i="1" dirty="0" smtClean="0">
                <a:latin typeface="Times New Roman" pitchFamily="18" charset="0"/>
                <a:cs typeface="Times New Roman" pitchFamily="18" charset="0"/>
              </a:rPr>
              <a:t>Джон </a:t>
            </a:r>
            <a:r>
              <a:rPr lang="ru-RU" sz="2400" i="1" dirty="0" err="1" smtClean="0">
                <a:latin typeface="Times New Roman" pitchFamily="18" charset="0"/>
                <a:cs typeface="Times New Roman" pitchFamily="18" charset="0"/>
              </a:rPr>
              <a:t>Майнард</a:t>
            </a:r>
            <a:r>
              <a:rPr lang="ru-RU" sz="2400" i="1" dirty="0" smtClean="0">
                <a:latin typeface="Times New Roman" pitchFamily="18" charset="0"/>
                <a:cs typeface="Times New Roman" pitchFamily="18" charset="0"/>
              </a:rPr>
              <a:t> </a:t>
            </a:r>
            <a:r>
              <a:rPr lang="ru-RU" sz="2400" i="1" dirty="0" err="1" smtClean="0">
                <a:latin typeface="Times New Roman" pitchFamily="18" charset="0"/>
                <a:cs typeface="Times New Roman" pitchFamily="18" charset="0"/>
              </a:rPr>
              <a:t>Кейнс</a:t>
            </a:r>
            <a:r>
              <a:rPr lang="ru-RU" sz="2400" i="1" dirty="0" smtClean="0">
                <a:latin typeface="Times New Roman" pitchFamily="18" charset="0"/>
                <a:cs typeface="Times New Roman" pitchFamily="18" charset="0"/>
              </a:rPr>
              <a:t>  </a:t>
            </a:r>
          </a:p>
          <a:p>
            <a:pPr algn="ctr"/>
            <a:r>
              <a:rPr lang="ru-RU" sz="2400" i="1"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John Maynard Keynes</a:t>
            </a:r>
            <a:r>
              <a:rPr lang="ru-RU" sz="2400" i="1"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pic>
        <p:nvPicPr>
          <p:cNvPr id="7" name="Содержимое 6" descr="keynes.jpg"/>
          <p:cNvPicPr>
            <a:picLocks noGrp="1" noChangeAspect="1"/>
          </p:cNvPicPr>
          <p:nvPr>
            <p:ph idx="1"/>
          </p:nvPr>
        </p:nvPicPr>
        <p:blipFill>
          <a:blip r:embed="rId2" cstate="print"/>
          <a:stretch>
            <a:fillRect/>
          </a:stretch>
        </p:blipFill>
        <p:spPr>
          <a:xfrm>
            <a:off x="1475929" y="908720"/>
            <a:ext cx="3672408" cy="4129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75546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9"/>
          <p:cNvSpPr>
            <a:spLocks noGrp="1"/>
          </p:cNvSpPr>
          <p:nvPr>
            <p:ph type="body" sz="half" idx="3"/>
          </p:nvPr>
        </p:nvSpPr>
        <p:spPr>
          <a:xfrm>
            <a:off x="467818" y="3068960"/>
            <a:ext cx="3456384" cy="3789040"/>
          </a:xfrm>
        </p:spPr>
        <p:txBody>
          <a:bodyPr>
            <a:normAutofit/>
          </a:bodyPr>
          <a:lstStyle/>
          <a:p>
            <a:r>
              <a:rPr lang="ru-RU" b="0" i="1" dirty="0" smtClean="0">
                <a:solidFill>
                  <a:schemeClr val="tx1"/>
                </a:solidFill>
                <a:latin typeface="Times New Roman" pitchFamily="18" charset="0"/>
                <a:cs typeface="Times New Roman" pitchFamily="18" charset="0"/>
              </a:rPr>
              <a:t>Таблица 1. Равновесный объем выпуска может быть рассчитан посредством математических действий .</a:t>
            </a:r>
            <a:endParaRPr lang="ru-RU" b="0" dirty="0">
              <a:solidFill>
                <a:schemeClr val="tx1"/>
              </a:solidFill>
            </a:endParaRPr>
          </a:p>
        </p:txBody>
      </p:sp>
      <p:sp>
        <p:nvSpPr>
          <p:cNvPr id="9" name="Содержимое 8"/>
          <p:cNvSpPr>
            <a:spLocks noGrp="1"/>
          </p:cNvSpPr>
          <p:nvPr>
            <p:ph sz="quarter" idx="2"/>
          </p:nvPr>
        </p:nvSpPr>
        <p:spPr>
          <a:xfrm>
            <a:off x="0" y="332657"/>
            <a:ext cx="11701065" cy="1944216"/>
          </a:xfrm>
        </p:spPr>
        <p:txBody>
          <a:bodyPr>
            <a:normAutofit fontScale="85000" lnSpcReduction="20000"/>
          </a:bodyPr>
          <a:lstStyle/>
          <a:p>
            <a:pPr>
              <a:buClr>
                <a:srgbClr val="0070C0"/>
              </a:buClr>
              <a:buFont typeface="Wingdings" pitchFamily="2" charset="2"/>
              <a:buChar char="Ø"/>
            </a:pPr>
            <a:r>
              <a:rPr lang="ru-RU" dirty="0" smtClean="0">
                <a:latin typeface="Times New Roman" pitchFamily="18" charset="0"/>
                <a:cs typeface="Times New Roman" pitchFamily="18" charset="0"/>
              </a:rPr>
              <a:t>Обратившись к данным первой строки </a:t>
            </a:r>
            <a:r>
              <a:rPr lang="ru-RU" i="1" dirty="0" smtClean="0">
                <a:latin typeface="Times New Roman" pitchFamily="18" charset="0"/>
                <a:cs typeface="Times New Roman" pitchFamily="18" charset="0"/>
              </a:rPr>
              <a:t>Табл. 1</a:t>
            </a:r>
            <a:r>
              <a:rPr lang="ru-RU" dirty="0" smtClean="0">
                <a:latin typeface="Times New Roman" pitchFamily="18" charset="0"/>
                <a:cs typeface="Times New Roman" pitchFamily="18" charset="0"/>
              </a:rPr>
              <a:t>, мы видим, что уровень ВВП достигает 4200 </a:t>
            </a:r>
            <a:r>
              <a:rPr lang="ru-RU" dirty="0" err="1" smtClean="0">
                <a:latin typeface="Times New Roman" pitchFamily="18" charset="0"/>
                <a:cs typeface="Times New Roman" pitchFamily="18" charset="0"/>
              </a:rPr>
              <a:t>млрд</a:t>
            </a:r>
            <a:r>
              <a:rPr lang="ru-RU" dirty="0" smtClean="0">
                <a:latin typeface="Times New Roman" pitchFamily="18" charset="0"/>
                <a:cs typeface="Times New Roman" pitchFamily="18" charset="0"/>
              </a:rPr>
              <a:t>, долл., в то время как запланированные расходы (см. столбец (6)) всего лишь 4000 млрд. долл. При такой ситуации на предприятиях возникнут избытки товарно-материальных запасов и они все свои силы направят на исправление данной ситуации и снижение ВВП. Совсем другой картине соответствует нижняя строка </a:t>
            </a:r>
            <a:r>
              <a:rPr lang="ru-RU" i="1" dirty="0" smtClean="0">
                <a:latin typeface="Times New Roman" pitchFamily="18" charset="0"/>
                <a:cs typeface="Times New Roman" pitchFamily="18" charset="0"/>
              </a:rPr>
              <a:t>Табл. 1</a:t>
            </a:r>
            <a:r>
              <a:rPr lang="ru-RU" dirty="0" smtClean="0">
                <a:latin typeface="Times New Roman" pitchFamily="18" charset="0"/>
                <a:cs typeface="Times New Roman" pitchFamily="18" charset="0"/>
              </a:rPr>
              <a:t>, где совокупные расходы равны 3000 </a:t>
            </a:r>
            <a:r>
              <a:rPr lang="ru-RU" dirty="0" err="1" smtClean="0">
                <a:latin typeface="Times New Roman" pitchFamily="18" charset="0"/>
                <a:cs typeface="Times New Roman" pitchFamily="18" charset="0"/>
              </a:rPr>
              <a:t>млрд</a:t>
            </a:r>
            <a:r>
              <a:rPr lang="ru-RU" dirty="0" smtClean="0">
                <a:latin typeface="Times New Roman" pitchFamily="18" charset="0"/>
                <a:cs typeface="Times New Roman" pitchFamily="18" charset="0"/>
              </a:rPr>
              <a:t>, долл., в то время как производство 2700 </a:t>
            </a:r>
            <a:r>
              <a:rPr lang="ru-RU" dirty="0" err="1" smtClean="0">
                <a:latin typeface="Times New Roman" pitchFamily="18" charset="0"/>
                <a:cs typeface="Times New Roman" pitchFamily="18" charset="0"/>
              </a:rPr>
              <a:t>млрд</a:t>
            </a:r>
            <a:r>
              <a:rPr lang="ru-RU" dirty="0" smtClean="0">
                <a:latin typeface="Times New Roman" pitchFamily="18" charset="0"/>
                <a:cs typeface="Times New Roman" pitchFamily="18" charset="0"/>
              </a:rPr>
              <a:t>, долл. Товарно-материальные запасы будут стремительно уменьшаться, что вынудит предприятия наращивать объемы производства и создавать новые рабочие места.</a:t>
            </a:r>
          </a:p>
          <a:p>
            <a:endParaRPr lang="ru-RU" dirty="0"/>
          </a:p>
        </p:txBody>
      </p:sp>
      <p:pic>
        <p:nvPicPr>
          <p:cNvPr id="66562" name="Picture 2" descr="C:\Users\user\Desktop\статья\пох\Таблица 1.jpg"/>
          <p:cNvPicPr>
            <a:picLocks noChangeAspect="1" noChangeArrowheads="1"/>
          </p:cNvPicPr>
          <p:nvPr/>
        </p:nvPicPr>
        <p:blipFill>
          <a:blip r:embed="rId2" cstate="print"/>
          <a:srcRect/>
          <a:stretch>
            <a:fillRect/>
          </a:stretch>
        </p:blipFill>
        <p:spPr bwMode="auto">
          <a:xfrm>
            <a:off x="3913187" y="2481262"/>
            <a:ext cx="7967663" cy="437673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одержимое 7"/>
          <p:cNvSpPr>
            <a:spLocks noGrp="1"/>
          </p:cNvSpPr>
          <p:nvPr>
            <p:ph idx="1"/>
          </p:nvPr>
        </p:nvSpPr>
        <p:spPr>
          <a:xfrm>
            <a:off x="395809" y="332657"/>
            <a:ext cx="10729192" cy="2304255"/>
          </a:xfrm>
        </p:spPr>
        <p:txBody>
          <a:bodyPr>
            <a:normAutofit fontScale="92500" lnSpcReduction="20000"/>
          </a:bodyPr>
          <a:lstStyle/>
          <a:p>
            <a:pPr>
              <a:buClr>
                <a:srgbClr val="0070C0"/>
              </a:buClr>
              <a:buFont typeface="Wingdings" pitchFamily="2" charset="2"/>
              <a:buChar char="Ø"/>
            </a:pPr>
            <a:r>
              <a:rPr lang="ru-RU" sz="2200" dirty="0" smtClean="0">
                <a:latin typeface="Times New Roman" pitchFamily="18" charset="0"/>
                <a:cs typeface="Times New Roman" pitchFamily="18" charset="0"/>
              </a:rPr>
              <a:t>Теперь мы можем сказать, что как только предприятия начинают производить больше продукции, чем могут продать, они вынуждены сокращать производство, что повлечет за собой снижение ВВП. Однако, когда спрос на их продукцию будет превышать предложе­ние, они увеличат объем производства, что повлечет за собой повышение ВВП.</a:t>
            </a:r>
          </a:p>
          <a:p>
            <a:pPr>
              <a:buClr>
                <a:srgbClr val="0070C0"/>
              </a:buClr>
              <a:buFont typeface="Wingdings" pitchFamily="2" charset="2"/>
              <a:buChar char="Ø"/>
            </a:pPr>
            <a:r>
              <a:rPr lang="ru-RU" sz="2200" i="1" dirty="0" smtClean="0">
                <a:latin typeface="Times New Roman" pitchFamily="18" charset="0"/>
                <a:cs typeface="Times New Roman" pitchFamily="18" charset="0"/>
              </a:rPr>
              <a:t>Только в том случае, когда уровень производства в столбце (5) будет равен величине планиру­емых расходов в столбце (6), экономика достигнет состояния равновесия. Выручка от продажи выпущенной продукции будет позволять поддерживать производство на фиксированном уровне. При данной ситуации величина ВВП будет оставаться неизменной.</a:t>
            </a:r>
          </a:p>
          <a:p>
            <a:endParaRPr lang="ru-RU" dirty="0"/>
          </a:p>
        </p:txBody>
      </p:sp>
      <p:pic>
        <p:nvPicPr>
          <p:cNvPr id="67586" name="Picture 2" descr="C:\Users\user\Desktop\статья\пох\Таблица 1.jpg"/>
          <p:cNvPicPr>
            <a:picLocks noChangeAspect="1" noChangeArrowheads="1"/>
          </p:cNvPicPr>
          <p:nvPr/>
        </p:nvPicPr>
        <p:blipFill>
          <a:blip r:embed="rId2" cstate="print"/>
          <a:srcRect/>
          <a:stretch>
            <a:fillRect/>
          </a:stretch>
        </p:blipFill>
        <p:spPr bwMode="auto">
          <a:xfrm>
            <a:off x="3913188" y="2481263"/>
            <a:ext cx="7967662" cy="4376737"/>
          </a:xfrm>
          <a:prstGeom prst="rect">
            <a:avLst/>
          </a:prstGeom>
          <a:noFill/>
        </p:spPr>
      </p:pic>
      <p:sp>
        <p:nvSpPr>
          <p:cNvPr id="10" name="Прямоугольник 9"/>
          <p:cNvSpPr/>
          <p:nvPr/>
        </p:nvSpPr>
        <p:spPr>
          <a:xfrm>
            <a:off x="395809" y="3501008"/>
            <a:ext cx="3456384" cy="2308324"/>
          </a:xfrm>
          <a:prstGeom prst="rect">
            <a:avLst/>
          </a:prstGeom>
        </p:spPr>
        <p:txBody>
          <a:bodyPr wrap="square">
            <a:spAutoFit/>
          </a:bodyPr>
          <a:lstStyle/>
          <a:p>
            <a:r>
              <a:rPr lang="ru-RU" sz="2400" i="1" dirty="0" smtClean="0">
                <a:latin typeface="Times New Roman" pitchFamily="18" charset="0"/>
                <a:cs typeface="Times New Roman" pitchFamily="18" charset="0"/>
              </a:rPr>
              <a:t>Таблица 1. Равновесный объем выпуска может быть рассчитан посредством математических действий .</a:t>
            </a:r>
            <a:endParaRPr lang="ru-RU"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solidFill>
                  <a:schemeClr val="tx1"/>
                </a:solidFill>
              </a:rPr>
              <a:t>Мультипликатор</a:t>
            </a:r>
            <a:endParaRPr lang="ru-RU" dirty="0">
              <a:solidFill>
                <a:schemeClr val="tx1"/>
              </a:solidFill>
            </a:endParaRPr>
          </a:p>
        </p:txBody>
      </p:sp>
      <p:sp>
        <p:nvSpPr>
          <p:cNvPr id="7" name="Содержимое 6"/>
          <p:cNvSpPr>
            <a:spLocks noGrp="1"/>
          </p:cNvSpPr>
          <p:nvPr>
            <p:ph sz="quarter" idx="1"/>
          </p:nvPr>
        </p:nvSpPr>
        <p:spPr/>
        <p:txBody>
          <a:bodyPr>
            <a:normAutofit/>
          </a:bodyPr>
          <a:lstStyle/>
          <a:p>
            <a:pPr>
              <a:buClr>
                <a:srgbClr val="0070C0"/>
              </a:buClr>
              <a:buFont typeface="Wingdings" pitchFamily="2" charset="2"/>
              <a:buChar char="Ø"/>
            </a:pPr>
            <a:r>
              <a:rPr lang="ru-RU" sz="2000" dirty="0" smtClean="0">
                <a:latin typeface="Times New Roman" pitchFamily="18" charset="0"/>
                <a:cs typeface="Times New Roman" pitchFamily="18" charset="0"/>
              </a:rPr>
              <a:t>Ну каким образом все то, что сказано выше, относится к мультипликатору? Чтобы ответить на этот вопрос, рассмотрим, как же внешние инвестиционные расходы влияют на уровень ВВП. Не секрет, что увеличение объема инвестиции влечет за собой увеличение объема выпуска и создание новых рабочих мест. Однако, насколько велико это влияние, и как будет изменяться величина ВВП? Модель мультипликатора демонстрирует взаимосвязь между увеличением инвестиции и ВВП, последний изменяется на большую величину, чем объем инвестиций.</a:t>
            </a:r>
          </a:p>
          <a:p>
            <a:pPr>
              <a:buClr>
                <a:srgbClr val="0070C0"/>
              </a:buClr>
              <a:buFont typeface="Wingdings" pitchFamily="2" charset="2"/>
              <a:buChar char="Ø"/>
            </a:pPr>
            <a:r>
              <a:rPr lang="ru-RU" sz="2000" dirty="0" smtClean="0">
                <a:latin typeface="Times New Roman" pitchFamily="18" charset="0"/>
                <a:cs typeface="Times New Roman" pitchFamily="18" charset="0"/>
              </a:rPr>
              <a:t>Мультипликатор представляет собой число, которое показывает, во сколько раз требуется увеличить сумму инвестиций, чтобы вычислить произошедшее в результате этих инвестиций изменение совокупного выпуска продукций</a:t>
            </a:r>
            <a:r>
              <a:rPr lang="ru-RU" sz="2000" i="1" dirty="0" smtClean="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a:buClr>
                <a:srgbClr val="0070C0"/>
              </a:buClr>
              <a:buFont typeface="Wingdings" pitchFamily="2" charset="2"/>
              <a:buChar char="Ø"/>
            </a:pPr>
            <a:r>
              <a:rPr lang="ru-RU" sz="2000" dirty="0" smtClean="0">
                <a:latin typeface="Times New Roman" pitchFamily="18" charset="0"/>
                <a:cs typeface="Times New Roman" pitchFamily="18" charset="0"/>
              </a:rPr>
              <a:t>Например, сумма инвестиций возросла на 100 млрд. долларов. Если данное повышение вызвало повышение ВВП на 300 млрд. долларов, то мультипликатор равен 3, если –на 400 млрд. долларов, то -4.</a:t>
            </a:r>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sz="3600" dirty="0" smtClean="0">
                <a:solidFill>
                  <a:schemeClr val="tx1"/>
                </a:solidFill>
                <a:latin typeface="Times New Roman" pitchFamily="18" charset="0"/>
                <a:cs typeface="Times New Roman" pitchFamily="18" charset="0"/>
              </a:rPr>
              <a:t>Ангар и плотники</a:t>
            </a:r>
            <a:r>
              <a:rPr lang="ru-RU" dirty="0" smtClean="0">
                <a:solidFill>
                  <a:schemeClr val="tx1"/>
                </a:solidFill>
              </a:rPr>
              <a:t>.</a:t>
            </a:r>
            <a:endParaRPr lang="ru-RU" dirty="0">
              <a:solidFill>
                <a:schemeClr val="tx1"/>
              </a:solidFill>
            </a:endParaRPr>
          </a:p>
        </p:txBody>
      </p:sp>
      <p:sp>
        <p:nvSpPr>
          <p:cNvPr id="7" name="Содержимое 6"/>
          <p:cNvSpPr>
            <a:spLocks noGrp="1"/>
          </p:cNvSpPr>
          <p:nvPr>
            <p:ph sz="quarter" idx="1"/>
          </p:nvPr>
        </p:nvSpPr>
        <p:spPr/>
        <p:txBody>
          <a:bodyPr>
            <a:normAutofit/>
          </a:bodyPr>
          <a:lstStyle/>
          <a:p>
            <a:r>
              <a:rPr lang="ru-RU" sz="2000" dirty="0" smtClean="0">
                <a:latin typeface="Times New Roman" pitchFamily="18" charset="0"/>
                <a:cs typeface="Times New Roman" pitchFamily="18" charset="0"/>
              </a:rPr>
              <a:t>Почему мультипликатор всегда больше 1? Предположим, что я создаю новые рабочие места, нанимая плотников, чтобы построить ангар; на данное мероприятие я выделяю 1000 долларов. Нанятые мною рабочие получат дополнительный доход, равный 1000 долларов. Если предельная склонность к потреблению у моих рабочих составит 2/3 от дохода, 666,67 долларов из тысячи пойдет на покупку потребительских товаров. Производитель данных товаров получат дополнительный доход, равный 666,67 долларов. Если их предельная склонность к потреблению будет равняться тоже 2/3 дохода, то, в свою очередь, они потратят 444,44 долларов или 2/3 суммы, равной 666,67 долларов (или 2/3 от 2/3 от 1000 долларов). Процесс будет продолжаться, и с каждым разом на потребление будет уходить 2/3 суммы, которая была израсходована в предыдущий раз.</a:t>
            </a:r>
          </a:p>
          <a:p>
            <a:r>
              <a:rPr lang="ru-RU" sz="2000" dirty="0" smtClean="0">
                <a:latin typeface="Times New Roman" pitchFamily="18" charset="0"/>
                <a:cs typeface="Times New Roman" pitchFamily="18" charset="0"/>
              </a:rPr>
              <a:t>Таким образом осуществленные мной всего один раз инвестиции, равные 1000 долларов, вызовут цепную реакцию </a:t>
            </a:r>
            <a:r>
              <a:rPr lang="ru-RU" sz="2000" b="1" i="1" dirty="0" smtClean="0">
                <a:latin typeface="Times New Roman" pitchFamily="18" charset="0"/>
                <a:cs typeface="Times New Roman" pitchFamily="18" charset="0"/>
              </a:rPr>
              <a:t>вторичных потребительских расходов</a:t>
            </a:r>
            <a:r>
              <a:rPr lang="ru-RU" sz="2000" dirty="0" smtClean="0">
                <a:latin typeface="Times New Roman" pitchFamily="18" charset="0"/>
                <a:cs typeface="Times New Roman" pitchFamily="18" charset="0"/>
              </a:rPr>
              <a:t>. Однако на практике данная реакция конечна, в отличие  от теории. </a:t>
            </a:r>
          </a:p>
          <a:p>
            <a:endParaRPr lang="ru-RU" sz="2800" dirty="0" smtClean="0">
              <a:latin typeface="Times New Roman" pitchFamily="18" charset="0"/>
              <a:cs typeface="Times New Roman" pitchFamily="18" charset="0"/>
            </a:endParaRPr>
          </a:p>
          <a:p>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94043" y="274638"/>
            <a:ext cx="10963006" cy="922114"/>
          </a:xfrm>
        </p:spPr>
        <p:txBody>
          <a:bodyPr>
            <a:normAutofit/>
          </a:bodyPr>
          <a:lstStyle/>
          <a:p>
            <a:r>
              <a:rPr lang="ru-RU" sz="2700" dirty="0" smtClean="0">
                <a:latin typeface="Times New Roman" pitchFamily="18" charset="0"/>
                <a:cs typeface="Times New Roman" pitchFamily="18" charset="0"/>
              </a:rPr>
              <a:t>С помощью незамысловатых  вычислений мы можем найти сумму общего пророста суммы расходов: </a:t>
            </a:r>
            <a:endParaRPr lang="ru-RU" dirty="0"/>
          </a:p>
        </p:txBody>
      </p:sp>
      <p:graphicFrame>
        <p:nvGraphicFramePr>
          <p:cNvPr id="6" name="Содержимое 5"/>
          <p:cNvGraphicFramePr>
            <a:graphicFrameLocks noGrp="1"/>
          </p:cNvGraphicFramePr>
          <p:nvPr>
            <p:ph idx="1"/>
          </p:nvPr>
        </p:nvGraphicFramePr>
        <p:xfrm>
          <a:off x="593725" y="1268764"/>
          <a:ext cx="10747299" cy="5523196"/>
        </p:xfrm>
        <a:graphic>
          <a:graphicData uri="http://schemas.openxmlformats.org/drawingml/2006/table">
            <a:tbl>
              <a:tblPr firstRow="1" bandRow="1">
                <a:tableStyleId>{0505E3EF-67EA-436B-97B2-0124C06EBD24}</a:tableStyleId>
              </a:tblPr>
              <a:tblGrid>
                <a:gridCol w="3582433"/>
                <a:gridCol w="3582433"/>
                <a:gridCol w="3582433"/>
              </a:tblGrid>
              <a:tr h="394514">
                <a:tc>
                  <a:txBody>
                    <a:bodyPr/>
                    <a:lstStyle/>
                    <a:p>
                      <a:pPr algn="r"/>
                      <a:r>
                        <a:rPr lang="ru-RU" b="0" dirty="0" smtClean="0"/>
                        <a:t>1000.0 долл.</a:t>
                      </a:r>
                      <a:endParaRPr lang="ru-RU" b="0" dirty="0"/>
                    </a:p>
                  </a:txBody>
                  <a:tcPr/>
                </a:tc>
                <a:tc>
                  <a:txBody>
                    <a:bodyPr/>
                    <a:lstStyle/>
                    <a:p>
                      <a:pPr algn="ctr"/>
                      <a:r>
                        <a:rPr lang="ru-RU" dirty="0" smtClean="0"/>
                        <a:t>или</a:t>
                      </a:r>
                      <a:endParaRPr lang="ru-RU" dirty="0"/>
                    </a:p>
                  </a:txBody>
                  <a:tcPr/>
                </a:tc>
                <a:tc>
                  <a:txBody>
                    <a:bodyPr/>
                    <a:lstStyle/>
                    <a:p>
                      <a:pPr algn="r"/>
                      <a:r>
                        <a:rPr lang="ru-RU" b="0" dirty="0" smtClean="0"/>
                        <a:t>1х1000 долл.</a:t>
                      </a:r>
                      <a:endParaRPr lang="ru-RU" b="0"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666.67</a:t>
                      </a:r>
                      <a:endParaRPr lang="ru-RU" dirty="0"/>
                    </a:p>
                  </a:txBody>
                  <a:tcPr/>
                </a:tc>
                <a:tc>
                  <a:txBody>
                    <a:bodyPr/>
                    <a:lstStyle/>
                    <a:p>
                      <a:pPr algn="r"/>
                      <a:endParaRPr lang="ru-RU"/>
                    </a:p>
                  </a:txBody>
                  <a:tcPr/>
                </a:tc>
                <a:tc>
                  <a:txBody>
                    <a:bodyPr/>
                    <a:lstStyle/>
                    <a:p>
                      <a:pPr algn="r"/>
                      <a:r>
                        <a:rPr lang="ru-RU" dirty="0" smtClean="0"/>
                        <a:t>(2/3)х1000</a:t>
                      </a:r>
                      <a:r>
                        <a:rPr lang="ru-RU" baseline="0" dirty="0" smtClean="0"/>
                        <a:t> долл.</a:t>
                      </a:r>
                      <a:endParaRPr lang="ru-RU"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444.44</a:t>
                      </a:r>
                      <a:endParaRPr lang="ru-RU" dirty="0"/>
                    </a:p>
                  </a:txBody>
                  <a:tcPr/>
                </a:tc>
                <a:tc>
                  <a:txBody>
                    <a:bodyPr/>
                    <a:lstStyle/>
                    <a:p>
                      <a:pPr algn="r"/>
                      <a:endParaRPr lang="ru-RU" dirty="0"/>
                    </a:p>
                  </a:txBody>
                  <a:tcPr/>
                </a:tc>
                <a:tc>
                  <a:txBody>
                    <a:bodyPr/>
                    <a:lstStyle/>
                    <a:p>
                      <a:pPr algn="r"/>
                      <a:r>
                        <a:rPr lang="ru-RU" dirty="0" smtClean="0"/>
                        <a:t>((2/3)</a:t>
                      </a:r>
                      <a:r>
                        <a:rPr lang="en-US" dirty="0" smtClean="0"/>
                        <a:t>^2)x1000</a:t>
                      </a:r>
                      <a:r>
                        <a:rPr lang="en-US" baseline="0" dirty="0" smtClean="0"/>
                        <a:t> </a:t>
                      </a:r>
                      <a:r>
                        <a:rPr lang="ru-RU" baseline="0" dirty="0" smtClean="0"/>
                        <a:t>долл.</a:t>
                      </a:r>
                      <a:endParaRPr lang="ru-RU"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296.30</a:t>
                      </a:r>
                      <a:endParaRPr lang="ru-RU" dirty="0"/>
                    </a:p>
                  </a:txBody>
                  <a:tcPr/>
                </a:tc>
                <a:tc>
                  <a:txBody>
                    <a:bodyPr/>
                    <a:lstStyle/>
                    <a:p>
                      <a:pPr algn="r"/>
                      <a:endParaRPr lang="ru-RU"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dirty="0" smtClean="0"/>
                        <a:t>((2/3)</a:t>
                      </a:r>
                      <a:r>
                        <a:rPr lang="en-US" dirty="0" smtClean="0"/>
                        <a:t>^</a:t>
                      </a:r>
                      <a:r>
                        <a:rPr lang="ru-RU" dirty="0" smtClean="0"/>
                        <a:t>3</a:t>
                      </a:r>
                      <a:r>
                        <a:rPr lang="en-US" dirty="0" smtClean="0"/>
                        <a:t>)x1000</a:t>
                      </a:r>
                      <a:r>
                        <a:rPr lang="en-US" baseline="0" dirty="0" smtClean="0"/>
                        <a:t> </a:t>
                      </a:r>
                      <a:r>
                        <a:rPr lang="ru-RU" baseline="0" dirty="0" smtClean="0"/>
                        <a:t>долл.</a:t>
                      </a:r>
                      <a:endParaRPr lang="ru-RU" dirty="0" smtClean="0"/>
                    </a:p>
                  </a:txBody>
                  <a:tcPr/>
                </a:tc>
              </a:tr>
              <a:tr h="394514">
                <a:tc>
                  <a:txBody>
                    <a:bodyPr/>
                    <a:lstStyle/>
                    <a:p>
                      <a:pPr algn="r"/>
                      <a:r>
                        <a:rPr lang="ru-RU" dirty="0" smtClean="0"/>
                        <a:t>+</a:t>
                      </a:r>
                      <a:endParaRPr lang="ru-RU" dirty="0"/>
                    </a:p>
                  </a:txBody>
                  <a:tcPr/>
                </a:tc>
                <a:tc>
                  <a:txBody>
                    <a:bodyPr/>
                    <a:lstStyle/>
                    <a:p>
                      <a:pPr algn="ctr"/>
                      <a:r>
                        <a:rPr lang="ru-RU" b="1" i="0" dirty="0" smtClean="0"/>
                        <a:t>=</a:t>
                      </a:r>
                      <a:endParaRPr lang="ru-RU" b="1" i="0" dirty="0"/>
                    </a:p>
                  </a:txBody>
                  <a:tcPr/>
                </a:tc>
                <a:tc>
                  <a:txBody>
                    <a:bodyPr/>
                    <a:lstStyle/>
                    <a:p>
                      <a:pPr algn="r"/>
                      <a:r>
                        <a:rPr lang="ru-RU" dirty="0" smtClean="0"/>
                        <a:t>+</a:t>
                      </a:r>
                      <a:endParaRPr lang="ru-RU" dirty="0"/>
                    </a:p>
                  </a:txBody>
                  <a:tcPr/>
                </a:tc>
              </a:tr>
              <a:tr h="394514">
                <a:tc>
                  <a:txBody>
                    <a:bodyPr/>
                    <a:lstStyle/>
                    <a:p>
                      <a:pPr algn="r"/>
                      <a:r>
                        <a:rPr lang="ru-RU" dirty="0" smtClean="0"/>
                        <a:t>197.53</a:t>
                      </a:r>
                      <a:endParaRPr lang="ru-RU" dirty="0"/>
                    </a:p>
                  </a:txBody>
                  <a:tcPr/>
                </a:tc>
                <a:tc>
                  <a:txBody>
                    <a:bodyPr/>
                    <a:lstStyle/>
                    <a:p>
                      <a:pPr algn="r"/>
                      <a:endParaRPr lang="ru-RU"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dirty="0" smtClean="0"/>
                        <a:t>((2/3)</a:t>
                      </a:r>
                      <a:r>
                        <a:rPr lang="en-US" dirty="0" smtClean="0"/>
                        <a:t>^</a:t>
                      </a:r>
                      <a:r>
                        <a:rPr lang="ru-RU" dirty="0" smtClean="0"/>
                        <a:t>4</a:t>
                      </a:r>
                      <a:r>
                        <a:rPr lang="en-US" dirty="0" smtClean="0"/>
                        <a:t>)x1000</a:t>
                      </a:r>
                      <a:r>
                        <a:rPr lang="en-US" baseline="0" dirty="0" smtClean="0"/>
                        <a:t> </a:t>
                      </a:r>
                      <a:r>
                        <a:rPr lang="ru-RU" baseline="0" dirty="0" smtClean="0"/>
                        <a:t>долл.</a:t>
                      </a:r>
                      <a:endParaRPr lang="ru-RU" dirty="0" smtClean="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a:t>
                      </a:r>
                      <a:endParaRPr lang="ru-RU" dirty="0"/>
                    </a:p>
                  </a:txBody>
                  <a:tcPr/>
                </a:tc>
                <a:tc>
                  <a:txBody>
                    <a:bodyPr/>
                    <a:lstStyle/>
                    <a:p>
                      <a:pPr algn="r"/>
                      <a:endParaRPr lang="ru-RU" dirty="0"/>
                    </a:p>
                  </a:txBody>
                  <a:tcPr/>
                </a:tc>
                <a:tc>
                  <a:txBody>
                    <a:bodyPr/>
                    <a:lstStyle/>
                    <a:p>
                      <a:pPr algn="r"/>
                      <a:r>
                        <a:rPr lang="ru-RU" dirty="0" smtClean="0"/>
                        <a:t>-</a:t>
                      </a:r>
                      <a:endParaRPr lang="ru-RU" dirty="0"/>
                    </a:p>
                  </a:txBody>
                  <a:tcPr/>
                </a:tc>
              </a:tr>
              <a:tr h="394514">
                <a:tc>
                  <a:txBody>
                    <a:bodyPr/>
                    <a:lstStyle/>
                    <a:p>
                      <a:pPr algn="r"/>
                      <a:r>
                        <a:rPr lang="ru-RU" dirty="0" smtClean="0"/>
                        <a:t>3000 долл.</a:t>
                      </a:r>
                      <a:endParaRPr lang="ru-RU" dirty="0"/>
                    </a:p>
                  </a:txBody>
                  <a:tcPr/>
                </a:tc>
                <a:tc>
                  <a:txBody>
                    <a:bodyPr/>
                    <a:lstStyle/>
                    <a:p>
                      <a:pPr algn="r"/>
                      <a:endParaRPr lang="ru-RU"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dirty="0" smtClean="0"/>
                        <a:t>(1/(1-(2/3))) х1000,3х1000 долл.</a:t>
                      </a: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817" y="476672"/>
            <a:ext cx="10513168" cy="6048671"/>
          </a:xfrm>
        </p:spPr>
        <p:txBody>
          <a:bodyPr>
            <a:normAutofit lnSpcReduction="10000"/>
          </a:bodyPr>
          <a:lstStyle/>
          <a:p>
            <a:pPr>
              <a:buClr>
                <a:srgbClr val="0070C0"/>
              </a:buClr>
              <a:buFont typeface="Wingdings" pitchFamily="2" charset="2"/>
              <a:buChar char="Ø"/>
            </a:pPr>
            <a:r>
              <a:rPr lang="ru-RU" sz="2200" dirty="0" smtClean="0">
                <a:latin typeface="Times New Roman" pitchFamily="18" charset="0"/>
                <a:cs typeface="Times New Roman" pitchFamily="18" charset="0"/>
              </a:rPr>
              <a:t>Вычисления показали, что в случае, если предельная склонность к потреблению равна 2/3, мультипликатор равен 3, он состоит из единицы первоначальных инвестиций и двух единиц дополнительных вторичных потребительских расходов. </a:t>
            </a:r>
          </a:p>
          <a:p>
            <a:pPr>
              <a:buClr>
                <a:srgbClr val="0070C0"/>
              </a:buClr>
              <a:buFont typeface="Wingdings" pitchFamily="2" charset="2"/>
              <a:buChar char="Ø"/>
            </a:pPr>
            <a:r>
              <a:rPr lang="ru-RU" sz="2200" dirty="0" smtClean="0">
                <a:latin typeface="Times New Roman" pitchFamily="18" charset="0"/>
                <a:cs typeface="Times New Roman" pitchFamily="18" charset="0"/>
              </a:rPr>
              <a:t>Подобные расчеты дадут нам мультипликатор, равный 4, если предельная склонность к потреблению будет равна 3/4, поскольку 1+3/4+(3/4)</a:t>
            </a:r>
            <a:r>
              <a:rPr lang="ru-RU" sz="2200" baseline="30000" dirty="0" smtClean="0">
                <a:latin typeface="Times New Roman" pitchFamily="18" charset="0"/>
                <a:cs typeface="Times New Roman" pitchFamily="18" charset="0"/>
              </a:rPr>
              <a:t>2</a:t>
            </a:r>
            <a:r>
              <a:rPr lang="ru-RU" sz="2200" dirty="0" smtClean="0">
                <a:latin typeface="Times New Roman" pitchFamily="18" charset="0"/>
                <a:cs typeface="Times New Roman" pitchFamily="18" charset="0"/>
              </a:rPr>
              <a:t>+(3/4)</a:t>
            </a:r>
            <a:r>
              <a:rPr lang="ru-RU" sz="2200" baseline="30000" dirty="0" smtClean="0">
                <a:latin typeface="Times New Roman" pitchFamily="18" charset="0"/>
                <a:cs typeface="Times New Roman" pitchFamily="18" charset="0"/>
              </a:rPr>
              <a:t>3</a:t>
            </a:r>
            <a:r>
              <a:rPr lang="ru-RU" sz="2200" dirty="0" smtClean="0">
                <a:latin typeface="Times New Roman" pitchFamily="18" charset="0"/>
                <a:cs typeface="Times New Roman" pitchFamily="18" charset="0"/>
              </a:rPr>
              <a:t>+…=4; а при предельной склонности к потреблению равный </a:t>
            </a:r>
            <a:r>
              <a:rPr lang="en-US" sz="2200" dirty="0" smtClean="0">
                <a:latin typeface="Times New Roman" pitchFamily="18" charset="0"/>
                <a:cs typeface="Times New Roman" pitchFamily="18" charset="0"/>
              </a:rPr>
              <a:t>S</a:t>
            </a:r>
            <a:r>
              <a:rPr lang="ru-RU" sz="2200" dirty="0" smtClean="0">
                <a:latin typeface="Times New Roman" pitchFamily="18" charset="0"/>
                <a:cs typeface="Times New Roman" pitchFamily="18" charset="0"/>
              </a:rPr>
              <a:t>, мультипликатор равен 2</a:t>
            </a:r>
            <a:r>
              <a:rPr lang="en-US" sz="2200" baseline="30000" dirty="0" smtClean="0">
                <a:latin typeface="Times New Roman" pitchFamily="18" charset="0"/>
                <a:cs typeface="Times New Roman" pitchFamily="18" charset="0"/>
              </a:rPr>
              <a:t>^</a:t>
            </a:r>
            <a:r>
              <a:rPr lang="ru-RU"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r"/>
            <a:r>
              <a:rPr lang="en-US" sz="1500" dirty="0" smtClean="0">
                <a:latin typeface="Times New Roman" pitchFamily="18" charset="0"/>
                <a:cs typeface="Times New Roman" pitchFamily="18" charset="0"/>
              </a:rPr>
              <a:t>^</a:t>
            </a:r>
            <a:r>
              <a:rPr lang="ru-RU" sz="1500" dirty="0" smtClean="0">
                <a:latin typeface="Times New Roman" pitchFamily="18" charset="0"/>
                <a:cs typeface="Times New Roman" pitchFamily="18" charset="0"/>
              </a:rPr>
              <a:t>Формула расчета геометрической прогрессии такова:</a:t>
            </a:r>
          </a:p>
          <a:p>
            <a:pPr marL="0" indent="0" algn="r">
              <a:buNone/>
            </a:pPr>
            <a:r>
              <a:rPr lang="ru-RU" sz="1500" b="1" dirty="0" smtClean="0">
                <a:latin typeface="Times New Roman" pitchFamily="18" charset="0"/>
                <a:cs typeface="Times New Roman" pitchFamily="18" charset="0"/>
              </a:rPr>
              <a:t>1+</a:t>
            </a:r>
            <a:r>
              <a:rPr lang="en-US" sz="1500" b="1" dirty="0" smtClean="0">
                <a:latin typeface="Times New Roman" pitchFamily="18" charset="0"/>
                <a:cs typeface="Times New Roman" pitchFamily="18" charset="0"/>
              </a:rPr>
              <a:t>r</a:t>
            </a:r>
            <a:r>
              <a:rPr lang="ru-RU" sz="1500" b="1" dirty="0" smtClean="0">
                <a:latin typeface="Times New Roman" pitchFamily="18" charset="0"/>
                <a:cs typeface="Times New Roman" pitchFamily="18" charset="0"/>
              </a:rPr>
              <a:t>+</a:t>
            </a:r>
            <a:r>
              <a:rPr lang="en-US" sz="1500" b="1" dirty="0" smtClean="0">
                <a:latin typeface="Times New Roman" pitchFamily="18" charset="0"/>
                <a:cs typeface="Times New Roman" pitchFamily="18" charset="0"/>
              </a:rPr>
              <a:t>r</a:t>
            </a:r>
            <a:r>
              <a:rPr lang="ru-RU" sz="1500" b="1" baseline="30000" dirty="0" smtClean="0">
                <a:latin typeface="Times New Roman" pitchFamily="18" charset="0"/>
                <a:cs typeface="Times New Roman" pitchFamily="18" charset="0"/>
              </a:rPr>
              <a:t>2</a:t>
            </a:r>
            <a:r>
              <a:rPr lang="ru-RU" sz="1500" b="1" dirty="0" smtClean="0">
                <a:latin typeface="Times New Roman" pitchFamily="18" charset="0"/>
                <a:cs typeface="Times New Roman" pitchFamily="18" charset="0"/>
              </a:rPr>
              <a:t>+</a:t>
            </a:r>
            <a:r>
              <a:rPr lang="en-US" sz="1500" b="1" dirty="0" smtClean="0">
                <a:latin typeface="Times New Roman" pitchFamily="18" charset="0"/>
                <a:cs typeface="Times New Roman" pitchFamily="18" charset="0"/>
              </a:rPr>
              <a:t>r</a:t>
            </a:r>
            <a:r>
              <a:rPr lang="ru-RU" sz="1500" b="1" baseline="30000" dirty="0" smtClean="0">
                <a:latin typeface="Times New Roman" pitchFamily="18" charset="0"/>
                <a:cs typeface="Times New Roman" pitchFamily="18" charset="0"/>
              </a:rPr>
              <a:t>3</a:t>
            </a:r>
            <a:r>
              <a:rPr lang="ru-RU" sz="1500" b="1" dirty="0" smtClean="0">
                <a:latin typeface="Times New Roman" pitchFamily="18" charset="0"/>
                <a:cs typeface="Times New Roman" pitchFamily="18" charset="0"/>
              </a:rPr>
              <a:t>+…+</a:t>
            </a:r>
            <a:r>
              <a:rPr lang="en-US" sz="1500" b="1" dirty="0" err="1" smtClean="0">
                <a:latin typeface="Times New Roman" pitchFamily="18" charset="0"/>
                <a:cs typeface="Times New Roman" pitchFamily="18" charset="0"/>
              </a:rPr>
              <a:t>r</a:t>
            </a:r>
            <a:r>
              <a:rPr lang="en-US" sz="1500" b="1" baseline="30000" dirty="0" err="1" smtClean="0">
                <a:latin typeface="Times New Roman" pitchFamily="18" charset="0"/>
                <a:cs typeface="Times New Roman" pitchFamily="18" charset="0"/>
              </a:rPr>
              <a:t>n</a:t>
            </a:r>
            <a:r>
              <a:rPr lang="ru-RU" sz="1500" b="1" dirty="0" smtClean="0">
                <a:latin typeface="Times New Roman" pitchFamily="18" charset="0"/>
                <a:cs typeface="Times New Roman" pitchFamily="18" charset="0"/>
              </a:rPr>
              <a:t>=1/(1-</a:t>
            </a:r>
            <a:r>
              <a:rPr lang="en-US" sz="1500" b="1" dirty="0" smtClean="0">
                <a:latin typeface="Times New Roman" pitchFamily="18" charset="0"/>
                <a:cs typeface="Times New Roman" pitchFamily="18" charset="0"/>
              </a:rPr>
              <a:t>r</a:t>
            </a:r>
            <a:r>
              <a:rPr lang="ru-RU" sz="1500" b="1" dirty="0" smtClean="0">
                <a:latin typeface="Times New Roman" pitchFamily="18" charset="0"/>
                <a:cs typeface="Times New Roman" pitchFamily="18" charset="0"/>
              </a:rPr>
              <a:t>), </a:t>
            </a:r>
          </a:p>
          <a:p>
            <a:pPr marL="0" indent="0" algn="r">
              <a:buNone/>
            </a:pPr>
            <a:r>
              <a:rPr lang="ru-RU" sz="1500" dirty="0" smtClean="0">
                <a:latin typeface="Times New Roman" pitchFamily="18" charset="0"/>
                <a:cs typeface="Times New Roman" pitchFamily="18" charset="0"/>
              </a:rPr>
              <a:t>При условии, что абсолютная величина предельной склонности к потреблению равна </a:t>
            </a:r>
            <a:r>
              <a:rPr lang="en-US" sz="1500" dirty="0" smtClean="0">
                <a:latin typeface="Times New Roman" pitchFamily="18" charset="0"/>
                <a:cs typeface="Times New Roman" pitchFamily="18" charset="0"/>
              </a:rPr>
              <a:t>r</a:t>
            </a:r>
            <a:r>
              <a:rPr lang="ru-RU" sz="1500" dirty="0" smtClean="0">
                <a:latin typeface="Times New Roman" pitchFamily="18" charset="0"/>
                <a:cs typeface="Times New Roman" pitchFamily="18" charset="0"/>
              </a:rPr>
              <a:t>, но при этом меньше 1. </a:t>
            </a:r>
          </a:p>
          <a:p>
            <a:pPr>
              <a:buNone/>
            </a:pPr>
            <a:endParaRPr lang="en-US" sz="3200" dirty="0" smtClean="0">
              <a:latin typeface="Times New Roman" pitchFamily="18" charset="0"/>
              <a:cs typeface="Times New Roman" pitchFamily="18" charset="0"/>
            </a:endParaRPr>
          </a:p>
          <a:p>
            <a:pPr>
              <a:buClr>
                <a:srgbClr val="0070C0"/>
              </a:buClr>
              <a:buFont typeface="Wingdings" pitchFamily="2" charset="2"/>
              <a:buChar char="Ø"/>
            </a:pPr>
            <a:r>
              <a:rPr lang="ru-RU" sz="2200" dirty="0" smtClean="0">
                <a:latin typeface="Times New Roman" pitchFamily="18" charset="0"/>
                <a:cs typeface="Times New Roman" pitchFamily="18" charset="0"/>
              </a:rPr>
              <a:t>Величина мультипликатора, таким образом, непосредственно зависит от величины предельной склонности к потреблению. Подобный результат может быть достигнут, если мы воспользуемся понятием   «предельной склонности к сбережению». Мультипликатор будет равен 4, в том случае, если предельная склонность к потреблению будет равна 3/4, в то время как предельная склонность к сбережению будет равняться 1/4. Мультипликатор будет равен 3 в том случае, если предельная склонность к сбережению будет равняться 1/3. Таким образом, если предельная склонность к сбережению равна 1/</a:t>
            </a:r>
            <a:r>
              <a:rPr lang="ru-RU" sz="2200" dirty="0" err="1" smtClean="0">
                <a:latin typeface="Times New Roman" pitchFamily="18" charset="0"/>
                <a:cs typeface="Times New Roman" pitchFamily="18" charset="0"/>
              </a:rPr>
              <a:t>х</a:t>
            </a:r>
            <a:r>
              <a:rPr lang="ru-RU" sz="2200" dirty="0" smtClean="0">
                <a:latin typeface="Times New Roman" pitchFamily="18" charset="0"/>
                <a:cs typeface="Times New Roman" pitchFamily="18" charset="0"/>
              </a:rPr>
              <a:t>, то мультипликатор равен х.</a:t>
            </a:r>
          </a:p>
          <a:p>
            <a:endParaRPr lang="ru-RU" sz="3200" dirty="0" smtClean="0">
              <a:latin typeface="Times New Roman" pitchFamily="18" charset="0"/>
              <a:cs typeface="Times New Roman" pitchFamily="18" charset="0"/>
            </a:endParaRPr>
          </a:p>
          <a:p>
            <a:endParaRPr lang="ru-RU" dirty="0"/>
          </a:p>
        </p:txBody>
      </p:sp>
      <p:cxnSp>
        <p:nvCxnSpPr>
          <p:cNvPr id="7" name="Прямая соединительная линия 6"/>
          <p:cNvCxnSpPr/>
          <p:nvPr/>
        </p:nvCxnSpPr>
        <p:spPr>
          <a:xfrm flipH="1">
            <a:off x="467817" y="2420888"/>
            <a:ext cx="10513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a:off x="467817" y="3284984"/>
            <a:ext cx="1051316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817" y="620689"/>
            <a:ext cx="10657184" cy="5505476"/>
          </a:xfrm>
        </p:spPr>
        <p:txBody>
          <a:bodyPr>
            <a:normAutofit/>
          </a:bodyPr>
          <a:lstStyle/>
          <a:p>
            <a:pPr>
              <a:buClr>
                <a:srgbClr val="0070C0"/>
              </a:buClr>
              <a:buFont typeface="Wingdings" pitchFamily="2" charset="2"/>
              <a:buChar char="Ø"/>
            </a:pPr>
            <a:r>
              <a:rPr lang="ru-RU" sz="2000" dirty="0" smtClean="0">
                <a:latin typeface="Times New Roman" pitchFamily="18" charset="0"/>
                <a:cs typeface="Times New Roman" pitchFamily="18" charset="0"/>
              </a:rPr>
              <a:t>Таким образом, вы должно быть уже поняли, что простой мультипликатор представляет собой величину обратно пропорциональную величине предельной склонности к сбережению. Следовательно, мультипликатор равен 1/(1-предельная склонность к потреблению).  Формула простого мультипликатора представлена ниже.</a:t>
            </a:r>
            <a:endParaRPr lang="en-US" sz="2000" dirty="0" smtClean="0">
              <a:latin typeface="Times New Roman" pitchFamily="18" charset="0"/>
              <a:cs typeface="Times New Roman" pitchFamily="18" charset="0"/>
            </a:endParaRPr>
          </a:p>
          <a:p>
            <a:pPr algn="ctr"/>
            <a:r>
              <a:rPr lang="ru-RU" sz="2000" i="1" dirty="0" smtClean="0">
                <a:latin typeface="Times New Roman" pitchFamily="18" charset="0"/>
                <a:cs typeface="Times New Roman" pitchFamily="18" charset="0"/>
              </a:rPr>
              <a:t>Изменения в объеме производства = (1/</a:t>
            </a:r>
            <a:r>
              <a:rPr lang="en-US" sz="2000" i="1" dirty="0" smtClean="0">
                <a:latin typeface="Times New Roman" pitchFamily="18" charset="0"/>
                <a:cs typeface="Times New Roman" pitchFamily="18" charset="0"/>
              </a:rPr>
              <a:t>MPS)*</a:t>
            </a:r>
            <a:r>
              <a:rPr lang="ru-RU" sz="2000" i="1" dirty="0" smtClean="0">
                <a:latin typeface="Times New Roman" pitchFamily="18" charset="0"/>
                <a:cs typeface="Times New Roman" pitchFamily="18" charset="0"/>
              </a:rPr>
              <a:t>изменение объема инвестиций </a:t>
            </a:r>
            <a:r>
              <a:rPr lang="en-US" sz="2000" i="1" dirty="0" smtClean="0">
                <a:latin typeface="Times New Roman" pitchFamily="18" charset="0"/>
                <a:cs typeface="Times New Roman" pitchFamily="18" charset="0"/>
              </a:rPr>
              <a:t>=</a:t>
            </a:r>
          </a:p>
          <a:p>
            <a:pPr algn="ctr">
              <a:buNone/>
            </a:pPr>
            <a:r>
              <a:rPr lang="ru-RU" sz="2000" i="1" dirty="0" smtClean="0">
                <a:latin typeface="Times New Roman" pitchFamily="18" charset="0"/>
                <a:cs typeface="Times New Roman" pitchFamily="18" charset="0"/>
              </a:rPr>
              <a:t>= (1/(1-</a:t>
            </a:r>
            <a:r>
              <a:rPr lang="en-US" sz="2000" i="1" dirty="0" smtClean="0">
                <a:latin typeface="Times New Roman" pitchFamily="18" charset="0"/>
                <a:cs typeface="Times New Roman" pitchFamily="18" charset="0"/>
              </a:rPr>
              <a:t>MPS</a:t>
            </a:r>
            <a:r>
              <a:rPr lang="ru-RU" sz="2000" i="1" dirty="0" smtClean="0">
                <a:latin typeface="Times New Roman" pitchFamily="18" charset="0"/>
                <a:cs typeface="Times New Roman" pitchFamily="18" charset="0"/>
              </a:rPr>
              <a:t>))* изменение объема инвестиций.</a:t>
            </a:r>
            <a:endParaRPr lang="en-US" sz="2000" i="1" dirty="0" smtClean="0">
              <a:latin typeface="Times New Roman" pitchFamily="18" charset="0"/>
              <a:cs typeface="Times New Roman" pitchFamily="18" charset="0"/>
            </a:endParaRPr>
          </a:p>
          <a:p>
            <a:pPr>
              <a:buClr>
                <a:srgbClr val="0070C0"/>
              </a:buClr>
              <a:buFont typeface="Wingdings" pitchFamily="2" charset="2"/>
              <a:buChar char="Ø"/>
            </a:pPr>
            <a:r>
              <a:rPr lang="ru-RU" sz="2000" dirty="0" smtClean="0">
                <a:latin typeface="Times New Roman" pitchFamily="18" charset="0"/>
                <a:cs typeface="Times New Roman" pitchFamily="18" charset="0"/>
              </a:rPr>
              <a:t>Другими словами, чем больше величина дополнительных расходов, тем больше величина мультипликатора. </a:t>
            </a:r>
          </a:p>
          <a:p>
            <a:pPr>
              <a:buClr>
                <a:srgbClr val="0070C0"/>
              </a:buClr>
              <a:buFont typeface="Wingdings" pitchFamily="2" charset="2"/>
              <a:buChar char="Ø"/>
            </a:pPr>
            <a:r>
              <a:rPr lang="ru-RU" sz="2000" dirty="0" smtClean="0">
                <a:latin typeface="Times New Roman" pitchFamily="18" charset="0"/>
                <a:cs typeface="Times New Roman" pitchFamily="18" charset="0"/>
              </a:rPr>
              <a:t>До данного момента мы представляли мультипликатор, как нечто связанное с дополнительным потреблением и сбережением. Однако это лишь часть общей картины. В следующей главе мы будем рассматривать мультипликатор, как величину, которая применяется для анализа влияния изменений в совокупных расходов и в «утечках» из этих расходов.</a:t>
            </a:r>
          </a:p>
          <a:p>
            <a:endParaRPr lang="ru-RU"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b="1" dirty="0" smtClean="0">
                <a:solidFill>
                  <a:schemeClr val="tx1"/>
                </a:solidFill>
                <a:latin typeface="Times New Roman" pitchFamily="18" charset="0"/>
                <a:cs typeface="Times New Roman" pitchFamily="18" charset="0"/>
              </a:rPr>
              <a:t>Графическое изображение мультипликаторов.</a:t>
            </a:r>
            <a:endParaRPr lang="ru-RU" b="1" dirty="0">
              <a:solidFill>
                <a:schemeClr val="tx1"/>
              </a:solidFill>
            </a:endParaRPr>
          </a:p>
        </p:txBody>
      </p:sp>
      <p:sp>
        <p:nvSpPr>
          <p:cNvPr id="5" name="Содержимое 4"/>
          <p:cNvSpPr>
            <a:spLocks noGrp="1"/>
          </p:cNvSpPr>
          <p:nvPr>
            <p:ph sz="quarter" idx="1"/>
          </p:nvPr>
        </p:nvSpPr>
        <p:spPr>
          <a:xfrm>
            <a:off x="392068" y="1527048"/>
            <a:ext cx="4324221" cy="5142312"/>
          </a:xfrm>
        </p:spPr>
        <p:txBody>
          <a:bodyPr>
            <a:normAutofit fontScale="92500" lnSpcReduction="20000"/>
          </a:bodyPr>
          <a:lstStyle/>
          <a:p>
            <a:pPr>
              <a:buClr>
                <a:srgbClr val="0070C0"/>
              </a:buClr>
              <a:buFont typeface="Wingdings" pitchFamily="2" charset="2"/>
              <a:buChar char="Ø"/>
            </a:pPr>
            <a:r>
              <a:rPr lang="ru-RU" sz="2000" dirty="0" smtClean="0">
                <a:latin typeface="Times New Roman" pitchFamily="18" charset="0"/>
                <a:cs typeface="Times New Roman" pitchFamily="18" charset="0"/>
              </a:rPr>
              <a:t>Наша дискуссия относительно действия модели мультипликатора основывалась на несложных математических подсчетах. Однако получим ли мы такие же результаты, применяя более сложный графический анализ сбережений и инвестиций?  Конечно же, да.</a:t>
            </a:r>
          </a:p>
          <a:p>
            <a:pPr>
              <a:buClr>
                <a:srgbClr val="0070C0"/>
              </a:buClr>
              <a:buFont typeface="Wingdings" pitchFamily="2" charset="2"/>
              <a:buChar char="Ø"/>
            </a:pPr>
            <a:r>
              <a:rPr lang="ru-RU" sz="2000" dirty="0" smtClean="0">
                <a:latin typeface="Times New Roman" pitchFamily="18" charset="0"/>
                <a:cs typeface="Times New Roman" pitchFamily="18" charset="0"/>
              </a:rPr>
              <a:t>Для достижения данного результата обратимся к </a:t>
            </a:r>
            <a:r>
              <a:rPr lang="ru-RU" sz="2000" i="1" dirty="0" smtClean="0">
                <a:latin typeface="Times New Roman" pitchFamily="18" charset="0"/>
                <a:cs typeface="Times New Roman" pitchFamily="18" charset="0"/>
              </a:rPr>
              <a:t>Рис.</a:t>
            </a:r>
            <a:r>
              <a:rPr lang="en-US" sz="2000" i="1" dirty="0" smtClean="0">
                <a:latin typeface="Times New Roman" pitchFamily="18" charset="0"/>
                <a:cs typeface="Times New Roman" pitchFamily="18" charset="0"/>
              </a:rPr>
              <a:t>4</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Предположим, что предельная склонность к сбережению равна 1/3, и инвестиции, относительно предыдущей суммы, возросли на 100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долларов. Каким же будет новый равновесный уровень ВВП? Если величина мультипликатора на самом деле составит 3, равновесный уровень ВВП будет равняться 3900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долларов.</a:t>
            </a:r>
            <a:endParaRPr lang="ru-RU" sz="2000" dirty="0"/>
          </a:p>
        </p:txBody>
      </p:sp>
      <p:pic>
        <p:nvPicPr>
          <p:cNvPr id="68610" name="Picture 2" descr="C:\Users\user\Desktop\статья\пох\Рисунок4.jpg"/>
          <p:cNvPicPr>
            <a:picLocks noChangeAspect="1" noChangeArrowheads="1"/>
          </p:cNvPicPr>
          <p:nvPr/>
        </p:nvPicPr>
        <p:blipFill>
          <a:blip r:embed="rId2" cstate="print"/>
          <a:srcRect/>
          <a:stretch>
            <a:fillRect/>
          </a:stretch>
        </p:blipFill>
        <p:spPr bwMode="auto">
          <a:xfrm>
            <a:off x="4705350" y="2084387"/>
            <a:ext cx="7175500" cy="4773613"/>
          </a:xfrm>
          <a:prstGeom prst="rect">
            <a:avLst/>
          </a:prstGeom>
          <a:noFill/>
        </p:spPr>
      </p:pic>
      <p:sp>
        <p:nvSpPr>
          <p:cNvPr id="7" name="Прямоугольник 6"/>
          <p:cNvSpPr/>
          <p:nvPr/>
        </p:nvSpPr>
        <p:spPr>
          <a:xfrm>
            <a:off x="4716289" y="1628800"/>
            <a:ext cx="6912768" cy="369332"/>
          </a:xfrm>
          <a:prstGeom prst="rect">
            <a:avLst/>
          </a:prstGeom>
        </p:spPr>
        <p:txBody>
          <a:bodyPr wrap="square">
            <a:spAutoFit/>
          </a:bodyPr>
          <a:lstStyle/>
          <a:p>
            <a:r>
              <a:rPr lang="ru-RU" i="1" dirty="0" smtClean="0">
                <a:latin typeface="Times New Roman" pitchFamily="18" charset="0"/>
                <a:cs typeface="Times New Roman" pitchFamily="18" charset="0"/>
              </a:rPr>
              <a:t>Рис.4. Каждый доллар инвестиций увеличивает доход на 3 долл.</a:t>
            </a:r>
            <a:endParaRPr lang="ru-RU" i="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817" y="548681"/>
            <a:ext cx="10945216" cy="5577484"/>
          </a:xfrm>
        </p:spPr>
        <p:txBody>
          <a:bodyPr>
            <a:normAutofit/>
          </a:bodyPr>
          <a:lstStyle/>
          <a:p>
            <a:pPr>
              <a:buClr>
                <a:srgbClr val="0070C0"/>
              </a:buClr>
              <a:buFont typeface="Wingdings" pitchFamily="2" charset="2"/>
              <a:buChar char="Ø"/>
            </a:pPr>
            <a:r>
              <a:rPr lang="ru-RU" sz="1800" dirty="0" smtClean="0">
                <a:latin typeface="Times New Roman" pitchFamily="18" charset="0"/>
                <a:cs typeface="Times New Roman" pitchFamily="18" charset="0"/>
              </a:rPr>
              <a:t>Уровень предыдущих инвестиций, показанный на графике прямой </a:t>
            </a:r>
            <a:r>
              <a:rPr lang="en-US" sz="1800" dirty="0" smtClean="0">
                <a:latin typeface="Times New Roman" pitchFamily="18" charset="0"/>
                <a:cs typeface="Times New Roman" pitchFamily="18" charset="0"/>
              </a:rPr>
              <a:t>II</a:t>
            </a:r>
            <a:r>
              <a:rPr lang="ru-RU" sz="1800" dirty="0" smtClean="0">
                <a:latin typeface="Times New Roman" pitchFamily="18" charset="0"/>
                <a:cs typeface="Times New Roman" pitchFamily="18" charset="0"/>
              </a:rPr>
              <a:t>, увеличился на 100 </a:t>
            </a:r>
            <a:r>
              <a:rPr lang="ru-RU" sz="1800" dirty="0" err="1" smtClean="0">
                <a:latin typeface="Times New Roman" pitchFamily="18" charset="0"/>
                <a:cs typeface="Times New Roman" pitchFamily="18" charset="0"/>
              </a:rPr>
              <a:t>млрд</a:t>
            </a:r>
            <a:r>
              <a:rPr lang="ru-RU" sz="1800" dirty="0" smtClean="0">
                <a:latin typeface="Times New Roman" pitchFamily="18" charset="0"/>
                <a:cs typeface="Times New Roman" pitchFamily="18" charset="0"/>
              </a:rPr>
              <a:t> долларов, и его новое значение показано прямой </a:t>
            </a:r>
            <a:r>
              <a:rPr lang="en-US" sz="1800" dirty="0" smtClean="0">
                <a:latin typeface="Times New Roman" pitchFamily="18" charset="0"/>
                <a:cs typeface="Times New Roman" pitchFamily="18" charset="0"/>
              </a:rPr>
              <a:t>IT</a:t>
            </a:r>
            <a:r>
              <a:rPr lang="ru-RU" sz="1800" dirty="0" smtClean="0">
                <a:latin typeface="Times New Roman" pitchFamily="18" charset="0"/>
                <a:cs typeface="Times New Roman" pitchFamily="18" charset="0"/>
              </a:rPr>
              <a:t>.  Новая точка пересечения Е’ символизирует увеличение дохода в 3 раза, равно как и инвестиций. Заштрихованная область указывает на то, что величина выпуска, показанная по горизонтали в 3 раза больше величины инвестиций, отражаемых по вертикали. Как нам известно, планируемый уровень сбережений должен в точности соответствовать уровню инвестиций. Единственный способ увеличить сбережения- увеличить национальный доход. При условии, что предельная склонность к сбережению равна 1/3, сбережения увеличатся на 100 долларов, если доход на 300 долларов. Таким образом, при равновесном уровне ВВП увеличение инвестиций на 100 долларов вызывает дополнительный доход, равный 300 долларов, что подтверждается так же арифметически</a:t>
            </a:r>
            <a:r>
              <a:rPr lang="en-US" sz="1800" dirty="0" smtClean="0">
                <a:latin typeface="Times New Roman" pitchFamily="18" charset="0"/>
                <a:cs typeface="Times New Roman" pitchFamily="18" charset="0"/>
              </a:rPr>
              <a:t>^</a:t>
            </a:r>
            <a:r>
              <a:rPr lang="ru-RU" sz="1800" dirty="0" smtClean="0">
                <a:latin typeface="Times New Roman" pitchFamily="18" charset="0"/>
                <a:cs typeface="Times New Roman" pitchFamily="18" charset="0"/>
              </a:rPr>
              <a:t>. </a:t>
            </a:r>
          </a:p>
          <a:p>
            <a:pPr algn="r">
              <a:buClr>
                <a:srgbClr val="FFC000"/>
              </a:buClr>
              <a:buFont typeface="Wingdings" pitchFamily="2" charset="2"/>
              <a:buChar char="Ø"/>
            </a:pPr>
            <a:endParaRPr lang="en-US" sz="1400" dirty="0" smtClean="0"/>
          </a:p>
          <a:p>
            <a:pPr algn="r">
              <a:buClr>
                <a:srgbClr val="FFC000"/>
              </a:buClr>
              <a:buFont typeface="Wingdings" pitchFamily="2" charset="2"/>
              <a:buChar char="Ø"/>
            </a:pPr>
            <a:r>
              <a:rPr lang="en-US" sz="1400" dirty="0" smtClean="0"/>
              <a:t>^</a:t>
            </a:r>
            <a:r>
              <a:rPr lang="ru-RU" sz="1400" dirty="0" smtClean="0">
                <a:latin typeface="Times New Roman" pitchFamily="18" charset="0"/>
                <a:cs typeface="Times New Roman" pitchFamily="18" charset="0"/>
              </a:rPr>
              <a:t> Чтобы проверить данный ответ, изменим таблицу . В столбце 4 поменяем 200 </a:t>
            </a:r>
            <a:r>
              <a:rPr lang="ru-RU" sz="1400" dirty="0" err="1" smtClean="0">
                <a:latin typeface="Times New Roman" pitchFamily="18" charset="0"/>
                <a:cs typeface="Times New Roman" pitchFamily="18" charset="0"/>
              </a:rPr>
              <a:t>млрд</a:t>
            </a:r>
            <a:r>
              <a:rPr lang="ru-RU" sz="1400" dirty="0" smtClean="0">
                <a:latin typeface="Times New Roman" pitchFamily="18" charset="0"/>
                <a:cs typeface="Times New Roman" pitchFamily="18" charset="0"/>
              </a:rPr>
              <a:t> долларов на 300 </a:t>
            </a:r>
            <a:r>
              <a:rPr lang="ru-RU" sz="1400" dirty="0" err="1" smtClean="0">
                <a:latin typeface="Times New Roman" pitchFamily="18" charset="0"/>
                <a:cs typeface="Times New Roman" pitchFamily="18" charset="0"/>
              </a:rPr>
              <a:t>млрд</a:t>
            </a:r>
            <a:r>
              <a:rPr lang="ru-RU" sz="1400" dirty="0" smtClean="0">
                <a:latin typeface="Times New Roman" pitchFamily="18" charset="0"/>
                <a:cs typeface="Times New Roman" pitchFamily="18" charset="0"/>
              </a:rPr>
              <a:t> долларов инвестиций. В данном случае равновесный уровень поднимается на одну строку выше. Как же сделать так, чтобы равновесный уровень опустился на строку ниже относительно первоначального уровня?</a:t>
            </a:r>
            <a:endParaRPr lang="en-US" sz="1400" dirty="0" smtClean="0">
              <a:latin typeface="Times New Roman" pitchFamily="18" charset="0"/>
              <a:cs typeface="Times New Roman" pitchFamily="18" charset="0"/>
            </a:endParaRPr>
          </a:p>
          <a:p>
            <a:pPr>
              <a:buClr>
                <a:srgbClr val="0070C0"/>
              </a:buClr>
              <a:buFont typeface="Wingdings" pitchFamily="2" charset="2"/>
              <a:buChar char="Ø"/>
            </a:pPr>
            <a:endParaRPr lang="en-US" sz="1800" dirty="0" smtClean="0">
              <a:latin typeface="Times New Roman" pitchFamily="18" charset="0"/>
              <a:cs typeface="Times New Roman" pitchFamily="18" charset="0"/>
            </a:endParaRPr>
          </a:p>
          <a:p>
            <a:pPr>
              <a:buClr>
                <a:srgbClr val="0070C0"/>
              </a:buClr>
              <a:buFont typeface="Wingdings" pitchFamily="2" charset="2"/>
              <a:buChar char="Ø"/>
            </a:pPr>
            <a:r>
              <a:rPr lang="ru-RU" sz="1800" dirty="0" smtClean="0">
                <a:latin typeface="Times New Roman" pitchFamily="18" charset="0"/>
                <a:cs typeface="Times New Roman" pitchFamily="18" charset="0"/>
              </a:rPr>
              <a:t>Величина новых инвестиций соответствует новой прямой </a:t>
            </a:r>
            <a:r>
              <a:rPr lang="en-US" sz="1800" dirty="0" smtClean="0">
                <a:latin typeface="Times New Roman" pitchFamily="18" charset="0"/>
                <a:cs typeface="Times New Roman" pitchFamily="18" charset="0"/>
              </a:rPr>
              <a:t>IT</a:t>
            </a:r>
            <a:r>
              <a:rPr lang="ru-RU" sz="1800" dirty="0" smtClean="0">
                <a:latin typeface="Times New Roman" pitchFamily="18" charset="0"/>
                <a:cs typeface="Times New Roman" pitchFamily="18" charset="0"/>
              </a:rPr>
              <a:t>, полученной в результате смещения прямой </a:t>
            </a:r>
            <a:r>
              <a:rPr lang="en-US" sz="1800" dirty="0" smtClean="0">
                <a:latin typeface="Times New Roman" pitchFamily="18" charset="0"/>
                <a:cs typeface="Times New Roman" pitchFamily="18" charset="0"/>
              </a:rPr>
              <a:t>II</a:t>
            </a:r>
            <a:r>
              <a:rPr lang="ru-RU" sz="1800" dirty="0" smtClean="0">
                <a:latin typeface="Times New Roman" pitchFamily="18" charset="0"/>
                <a:cs typeface="Times New Roman" pitchFamily="18" charset="0"/>
              </a:rPr>
              <a:t>. Точка Е’ символизирует новый равновесный уровень выпуска, при котором объем выпуска увеличивается на величину в 3 раза большую, чем первоначальное увеличение инвестиций. (Заметьте: горизонтальная двойная стрелка в 3 раза длиннее стрелки, которая показывает смещение равновесия по вертикали. Горизонтальная стрелка состоит из двух частей, первая соответствует смещению равновесия на величину новых инвестиций, а вторая- величине вторичных расходов.) </a:t>
            </a:r>
            <a:endParaRPr lang="ru-RU" sz="1800" dirty="0"/>
          </a:p>
        </p:txBody>
      </p:sp>
      <p:cxnSp>
        <p:nvCxnSpPr>
          <p:cNvPr id="14" name="Прямая соединительная линия 13"/>
          <p:cNvCxnSpPr>
            <a:stCxn id="3" idx="1"/>
            <a:endCxn id="3" idx="3"/>
          </p:cNvCxnSpPr>
          <p:nvPr/>
        </p:nvCxnSpPr>
        <p:spPr>
          <a:xfrm>
            <a:off x="467817" y="3337423"/>
            <a:ext cx="10945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467817" y="4149080"/>
            <a:ext cx="1094521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b="1" dirty="0" smtClean="0">
                <a:solidFill>
                  <a:schemeClr val="tx1"/>
                </a:solidFill>
                <a:latin typeface="Times New Roman" pitchFamily="18" charset="0"/>
                <a:cs typeface="Times New Roman" pitchFamily="18" charset="0"/>
              </a:rPr>
              <a:t>Модель мультипликатора и перспектива.</a:t>
            </a:r>
            <a:endParaRPr lang="ru-RU" dirty="0">
              <a:solidFill>
                <a:schemeClr val="tx1"/>
              </a:solidFill>
            </a:endParaRPr>
          </a:p>
        </p:txBody>
      </p:sp>
      <p:sp>
        <p:nvSpPr>
          <p:cNvPr id="5" name="Содержимое 4"/>
          <p:cNvSpPr>
            <a:spLocks noGrp="1"/>
          </p:cNvSpPr>
          <p:nvPr>
            <p:ph sz="quarter" idx="1"/>
          </p:nvPr>
        </p:nvSpPr>
        <p:spPr>
          <a:xfrm>
            <a:off x="392068" y="1527048"/>
            <a:ext cx="11049191" cy="5142312"/>
          </a:xfrm>
        </p:spPr>
        <p:txBody>
          <a:bodyPr>
            <a:normAutofit/>
          </a:bodyPr>
          <a:lstStyle/>
          <a:p>
            <a:pPr>
              <a:buClr>
                <a:srgbClr val="0070C0"/>
              </a:buClr>
              <a:buFont typeface="Wingdings" pitchFamily="2" charset="2"/>
              <a:buChar char="Ø"/>
            </a:pPr>
            <a:r>
              <a:rPr lang="ru-RU" sz="2000" dirty="0" smtClean="0">
                <a:latin typeface="Times New Roman" pitchFamily="18" charset="0"/>
                <a:cs typeface="Times New Roman" pitchFamily="18" charset="0"/>
              </a:rPr>
              <a:t>Модель мультипликатора оказывает огромное воздействие на макроэкономический анализ, по крайней мере вот уже полстолетия.  Однако в то же время данная модель не учитывает влияния многих макроэкономических факторов. Как мы позже сможем убедиться, она не отражает влияния монетарных факторов, которые влияют на процентные ставки, а с их помощью- на инвестиции и величину выпуска. Однако наиболее важным является то, что она не включает анализ предложения, которое непосредственно связано с совокупными расходами и ценами. </a:t>
            </a:r>
            <a:endParaRPr lang="en-US" sz="2000" dirty="0" smtClean="0">
              <a:latin typeface="Times New Roman" pitchFamily="18" charset="0"/>
              <a:cs typeface="Times New Roman" pitchFamily="18" charset="0"/>
            </a:endParaRPr>
          </a:p>
          <a:p>
            <a:pPr>
              <a:buClr>
                <a:srgbClr val="0070C0"/>
              </a:buClr>
              <a:buFont typeface="Wingdings" pitchFamily="2" charset="2"/>
              <a:buChar char="Ø"/>
            </a:pPr>
            <a:r>
              <a:rPr lang="ru-RU" sz="2000" dirty="0" smtClean="0">
                <a:latin typeface="Times New Roman" pitchFamily="18" charset="0"/>
                <a:cs typeface="Times New Roman" pitchFamily="18" charset="0"/>
              </a:rPr>
              <a:t>Будет очень уместно остановиться на рассмотрении данной проблемы в перспективе и понаблюдать, насколько успешна модель мультипликатора может быть использована, не учитывая влияния многих макроэкономических факторов.  В данном случае мы пытаемся понять, что же определяет уровень национального дохода в стране. В долгосрочном периоде потенциальный объем производства ограничен. Однако в краткосрочном периоде модель мультипликатора демонстрирует изменение совокупного спроса, под влиянием инвестиций и расходов на потребление, которые в конечном счете определяют величину ВВП. Данная модель также поможет нам понять, почему экономика время от времени страдает от безработицы.</a:t>
            </a:r>
            <a:endParaRPr lang="en-US" sz="20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85" y="260648"/>
            <a:ext cx="11449272" cy="699560"/>
          </a:xfrm>
        </p:spPr>
        <p:txBody>
          <a:bodyPr>
            <a:normAutofit/>
          </a:bodyPr>
          <a:lstStyle/>
          <a:p>
            <a:r>
              <a:rPr lang="ru-RU" sz="3600" dirty="0" smtClean="0">
                <a:solidFill>
                  <a:schemeClr val="tx1"/>
                </a:solidFill>
                <a:latin typeface="Times New Roman" pitchFamily="18" charset="0"/>
                <a:cs typeface="Times New Roman" pitchFamily="18" charset="0"/>
              </a:rPr>
              <a:t>Модель мультипликатора</a:t>
            </a:r>
            <a:endParaRPr lang="ru-RU" sz="3600" dirty="0">
              <a:solidFill>
                <a:schemeClr val="tx1"/>
              </a:solidFill>
            </a:endParaRPr>
          </a:p>
        </p:txBody>
      </p:sp>
      <p:sp>
        <p:nvSpPr>
          <p:cNvPr id="3" name="Содержимое 2"/>
          <p:cNvSpPr>
            <a:spLocks noGrp="1"/>
          </p:cNvSpPr>
          <p:nvPr>
            <p:ph sz="quarter" idx="1"/>
          </p:nvPr>
        </p:nvSpPr>
        <p:spPr>
          <a:xfrm>
            <a:off x="395809" y="1844824"/>
            <a:ext cx="11089232" cy="4608512"/>
          </a:xfrm>
        </p:spPr>
        <p:txBody>
          <a:bodyPr>
            <a:noAutofit/>
          </a:bodyPr>
          <a:lstStyle/>
          <a:p>
            <a:pPr marL="666900" indent="540000" algn="just">
              <a:buClr>
                <a:srgbClr val="002060"/>
              </a:buClr>
              <a:buFont typeface="Wingdings" pitchFamily="2" charset="2"/>
              <a:buChar char="Ø"/>
            </a:pPr>
            <a:r>
              <a:rPr lang="ru-RU" sz="2400" dirty="0" smtClean="0">
                <a:latin typeface="Times New Roman" pitchFamily="18" charset="0"/>
                <a:cs typeface="Times New Roman" pitchFamily="18" charset="0"/>
              </a:rPr>
              <a:t>Любая рыночная экономика переживает определенные колебания деловой активности, когда во время экономического спада резко повышается безработица или когда быстрый рост денежной массы в обращении и большие государственные рас­ходы приводят к росту инфляции. В этой главе мы рассмотрим </a:t>
            </a:r>
            <a:r>
              <a:rPr lang="ru-RU" sz="2400" dirty="0" err="1" smtClean="0">
                <a:latin typeface="Times New Roman" pitchFamily="18" charset="0"/>
                <a:cs typeface="Times New Roman" pitchFamily="18" charset="0"/>
              </a:rPr>
              <a:t>кейнсианскую</a:t>
            </a:r>
            <a:r>
              <a:rPr lang="ru-RU" sz="2400" dirty="0" smtClean="0">
                <a:latin typeface="Times New Roman" pitchFamily="18" charset="0"/>
                <a:cs typeface="Times New Roman" pitchFamily="18" charset="0"/>
              </a:rPr>
              <a:t> модель мультипликатора, которая представляет собой простейший подход к пониманию того, как изменения совокупного спроса влияют на национальный продукт. В соответ</a:t>
            </a:r>
            <a:r>
              <a:rPr lang="ru-RU" sz="2400" strike="sngStrike" dirty="0" smtClean="0">
                <a:latin typeface="Times New Roman" pitchFamily="18" charset="0"/>
                <a:cs typeface="Times New Roman" pitchFamily="18" charset="0"/>
              </a:rPr>
              <a:t>с</a:t>
            </a:r>
            <a:r>
              <a:rPr lang="ru-RU" sz="2400" dirty="0" smtClean="0">
                <a:latin typeface="Times New Roman" pitchFamily="18" charset="0"/>
                <a:cs typeface="Times New Roman" pitchFamily="18" charset="0"/>
              </a:rPr>
              <a:t>твии с простейшим механизмом мультипликатора, описанным в первой части этой главы, увеличение инвестиций повышает доход потребителей и, следовательно, приводит к целому ряду последовательного увеличения расходов, правда, с некоторым затуханием. Таким образом, изменение уровня инвестиций, </a:t>
            </a:r>
            <a:r>
              <a:rPr lang="ru-RU" sz="2400" i="1" dirty="0" smtClean="0">
                <a:latin typeface="Times New Roman" pitchFamily="18" charset="0"/>
                <a:cs typeface="Times New Roman" pitchFamily="18" charset="0"/>
              </a:rPr>
              <a:t>умножаясь,</a:t>
            </a:r>
            <a:r>
              <a:rPr lang="ru-RU" sz="2400" dirty="0" smtClean="0">
                <a:latin typeface="Times New Roman" pitchFamily="18" charset="0"/>
                <a:cs typeface="Times New Roman" pitchFamily="18" charset="0"/>
              </a:rPr>
              <a:t> приводит к еще большим увеличениям объемов производства.</a:t>
            </a:r>
          </a:p>
          <a:p>
            <a:pPr marL="666900" indent="540000" algn="just">
              <a:buClr>
                <a:srgbClr val="002060"/>
              </a:buClr>
              <a:buFont typeface="Wingdings" pitchFamily="2" charset="2"/>
              <a:buChar char="Ø"/>
            </a:pPr>
            <a:endParaRPr lang="ru-RU" sz="2400" dirty="0" smtClean="0">
              <a:latin typeface="Times New Roman" pitchFamily="18" charset="0"/>
              <a:cs typeface="Times New Roman" pitchFamily="18" charset="0"/>
            </a:endParaRPr>
          </a:p>
          <a:p>
            <a:pPr marL="666900" indent="540000" algn="just">
              <a:buClr>
                <a:srgbClr val="002060"/>
              </a:buClr>
              <a:buFont typeface="Wingdings" pitchFamily="2" charset="2"/>
              <a:buChar char="Ø"/>
            </a:pP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467817" y="476672"/>
            <a:ext cx="10657184" cy="5904655"/>
          </a:xfrm>
        </p:spPr>
        <p:txBody>
          <a:bodyPr>
            <a:noAutofit/>
          </a:bodyPr>
          <a:lstStyle/>
          <a:p>
            <a:pPr>
              <a:buClr>
                <a:srgbClr val="0070C0"/>
              </a:buClr>
              <a:buFont typeface="Wingdings" pitchFamily="2" charset="2"/>
              <a:buChar char="Ø"/>
            </a:pPr>
            <a:r>
              <a:rPr lang="ru-RU" sz="2000" dirty="0" smtClean="0">
                <a:latin typeface="Times New Roman" pitchFamily="18" charset="0"/>
                <a:cs typeface="Times New Roman" pitchFamily="18" charset="0"/>
              </a:rPr>
              <a:t>Не смотря на то, что взаимосвязи, рассматриваемые в модели, несколько упрощены, их суть остается неизменной даже в тех случаях, когда учитывается фискальная и кредитно-денежная  политика государства и внешняя торговля. Главное, что следует всегда помнить: мультипликатор действует при условии наличия неиспользуемых ресурсов, поскольку тогда уровень выпуска ниже, чем потенциальный уровень. При наличии используемых ресурсов увеличение совокупного спроса может повлечь за собой увеличение уровня выпуска. Наоборот, если экономика производит потенциально возможный уровень выпуска, дальнейшее увеличение выпуска вряд ли возможно, несмотря на увеличение спроса. В условиях полной занятости увеличение совокупного спроса повлечет за собой увеличение цен, а не увеличение уровня выпуска. </a:t>
            </a:r>
          </a:p>
          <a:p>
            <a:pPr>
              <a:buClr>
                <a:srgbClr val="0070C0"/>
              </a:buClr>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000" dirty="0" smtClean="0">
                <a:latin typeface="Times New Roman" panose="02020603050405020304" pitchFamily="18" charset="0"/>
                <a:cs typeface="Times New Roman" panose="02020603050405020304" pitchFamily="18" charset="0"/>
              </a:rPr>
              <a:t>Говоря простым языком, увеличение инвестиций или других расходов при наличии избытка производственных мощностей и незадействованных рабочих, львиная доля дополнительных расходов приведет к увеличению уровня выпуска при незначительном повышении уровня цен. Однако, как только экономика вернется к состоянию полной занятости, будет невозможно добиться увеличения уровня продукции при текущем уровне цен. Следовательно, в условиях полной занятости при  увеличении уровня расходов повлечет за собой увеличение уровня цен и уменьшение или прекращение увеличения спроса.</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801" y="404665"/>
            <a:ext cx="7704856" cy="2952327"/>
          </a:xfrm>
        </p:spPr>
        <p:txBody>
          <a:bodyPr>
            <a:normAutofit fontScale="62500" lnSpcReduction="20000"/>
          </a:bodyPr>
          <a:lstStyle/>
          <a:p>
            <a:pPr>
              <a:buClr>
                <a:srgbClr val="0070C0"/>
              </a:buClr>
              <a:buFont typeface="Wingdings" pitchFamily="2" charset="2"/>
              <a:buChar char="Ø"/>
            </a:pPr>
            <a:r>
              <a:rPr lang="ru-RU" sz="3200" dirty="0" smtClean="0">
                <a:latin typeface="Times New Roman" panose="02020603050405020304" pitchFamily="18" charset="0"/>
                <a:cs typeface="Times New Roman" panose="02020603050405020304" pitchFamily="18" charset="0"/>
              </a:rPr>
              <a:t>Связь между моделью мультипликатора и методом </a:t>
            </a:r>
            <a:r>
              <a:rPr lang="en-US" sz="3200" dirty="0" smtClean="0">
                <a:latin typeface="Times New Roman" panose="02020603050405020304" pitchFamily="18" charset="0"/>
                <a:cs typeface="Times New Roman" panose="02020603050405020304" pitchFamily="18" charset="0"/>
              </a:rPr>
              <a:t>AS</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AD</a:t>
            </a:r>
            <a:r>
              <a:rPr lang="ru-RU" sz="3200" dirty="0" smtClean="0">
                <a:latin typeface="Times New Roman" panose="02020603050405020304" pitchFamily="18" charset="0"/>
                <a:cs typeface="Times New Roman" panose="02020603050405020304" pitchFamily="18" charset="0"/>
              </a:rPr>
              <a:t> показана на </a:t>
            </a:r>
            <a:r>
              <a:rPr lang="ru-RU" sz="3200" i="1" dirty="0" smtClean="0">
                <a:latin typeface="Times New Roman" panose="02020603050405020304" pitchFamily="18" charset="0"/>
                <a:cs typeface="Times New Roman" panose="02020603050405020304" pitchFamily="18" charset="0"/>
              </a:rPr>
              <a:t>Рис. 5. Рис. 5 </a:t>
            </a:r>
            <a:r>
              <a:rPr lang="ru-RU" sz="3200" dirty="0" smtClean="0">
                <a:latin typeface="Times New Roman" panose="02020603050405020304" pitchFamily="18" charset="0"/>
                <a:cs typeface="Times New Roman" panose="02020603050405020304" pitchFamily="18" charset="0"/>
              </a:rPr>
              <a:t>демонстрирует восходящую кривую </a:t>
            </a:r>
            <a:r>
              <a:rPr lang="en-US" sz="3200" dirty="0" smtClean="0">
                <a:latin typeface="Times New Roman" panose="02020603050405020304" pitchFamily="18" charset="0"/>
                <a:cs typeface="Times New Roman" panose="02020603050405020304" pitchFamily="18" charset="0"/>
              </a:rPr>
              <a:t>AS</a:t>
            </a:r>
            <a:r>
              <a:rPr lang="ru-RU" sz="3200" dirty="0" smtClean="0">
                <a:latin typeface="Times New Roman" panose="02020603050405020304" pitchFamily="18" charset="0"/>
                <a:cs typeface="Times New Roman" panose="02020603050405020304" pitchFamily="18" charset="0"/>
              </a:rPr>
              <a:t> (совокупное предложение), которая становится более крутой на том  участке, где выпуск достигает своего потенциального уровня.  В области, характеризующейся неполной занятостью,  слева от потенциального  выпуска, величина выпуска определяется, главным образом,  величиной совокупного спроса. Поскольку объем инвестиций  возрастает, возрастает и величина </a:t>
            </a:r>
            <a:r>
              <a:rPr lang="en-US" sz="3200" dirty="0" smtClean="0">
                <a:latin typeface="Times New Roman" panose="02020603050405020304" pitchFamily="18" charset="0"/>
                <a:cs typeface="Times New Roman" panose="02020603050405020304" pitchFamily="18" charset="0"/>
              </a:rPr>
              <a:t>AD</a:t>
            </a:r>
            <a:r>
              <a:rPr lang="ru-RU" sz="3200" dirty="0" smtClean="0">
                <a:latin typeface="Times New Roman" panose="02020603050405020304" pitchFamily="18" charset="0"/>
                <a:cs typeface="Times New Roman" panose="02020603050405020304" pitchFamily="18" charset="0"/>
              </a:rPr>
              <a:t> (совокупного спроса), а следовательно, возрастает равновесный выпуск.</a:t>
            </a:r>
          </a:p>
          <a:p>
            <a:endParaRPr lang="ru-RU"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endParaRPr lang="ru-RU" dirty="0"/>
          </a:p>
        </p:txBody>
      </p:sp>
      <p:pic>
        <p:nvPicPr>
          <p:cNvPr id="69634" name="Picture 2" descr="C:\Users\user\Desktop\статья\пох\Рисунок5.1.jpg"/>
          <p:cNvPicPr>
            <a:picLocks noChangeAspect="1" noChangeArrowheads="1"/>
          </p:cNvPicPr>
          <p:nvPr/>
        </p:nvPicPr>
        <p:blipFill>
          <a:blip r:embed="rId2" cstate="print"/>
          <a:srcRect/>
          <a:stretch>
            <a:fillRect/>
          </a:stretch>
        </p:blipFill>
        <p:spPr bwMode="auto">
          <a:xfrm>
            <a:off x="8101013" y="0"/>
            <a:ext cx="3779837" cy="3429000"/>
          </a:xfrm>
          <a:prstGeom prst="rect">
            <a:avLst/>
          </a:prstGeom>
          <a:noFill/>
        </p:spPr>
      </p:pic>
      <p:pic>
        <p:nvPicPr>
          <p:cNvPr id="69635" name="Picture 3" descr="C:\Users\user\Desktop\статья\пох\Рисунок5.2.jpg"/>
          <p:cNvPicPr>
            <a:picLocks noChangeAspect="1" noChangeArrowheads="1"/>
          </p:cNvPicPr>
          <p:nvPr/>
        </p:nvPicPr>
        <p:blipFill>
          <a:blip r:embed="rId3" cstate="print"/>
          <a:srcRect/>
          <a:stretch>
            <a:fillRect/>
          </a:stretch>
        </p:blipFill>
        <p:spPr bwMode="auto">
          <a:xfrm>
            <a:off x="8100664" y="3429000"/>
            <a:ext cx="3780185" cy="3429000"/>
          </a:xfrm>
          <a:prstGeom prst="rect">
            <a:avLst/>
          </a:prstGeom>
          <a:noFill/>
        </p:spPr>
      </p:pic>
      <p:sp>
        <p:nvSpPr>
          <p:cNvPr id="6" name="Прямоугольник 5"/>
          <p:cNvSpPr/>
          <p:nvPr/>
        </p:nvSpPr>
        <p:spPr>
          <a:xfrm>
            <a:off x="3348137" y="3429000"/>
            <a:ext cx="4716016" cy="646331"/>
          </a:xfrm>
          <a:prstGeom prst="rect">
            <a:avLst/>
          </a:prstGeom>
        </p:spPr>
        <p:txBody>
          <a:bodyPr wrap="square">
            <a:spAutoFit/>
          </a:bodyPr>
          <a:lstStyle/>
          <a:p>
            <a:r>
              <a:rPr lang="ru-RU" i="1" dirty="0">
                <a:latin typeface="Times New Roman" panose="02020603050405020304" pitchFamily="18" charset="0"/>
                <a:cs typeface="Times New Roman" panose="02020603050405020304" pitchFamily="18" charset="0"/>
              </a:rPr>
              <a:t>Рис.5. Взаимосвязь модели мультипликатора </a:t>
            </a:r>
            <a:endParaRPr lang="en-US" i="1" dirty="0">
              <a:latin typeface="Times New Roman" panose="02020603050405020304" pitchFamily="18" charset="0"/>
              <a:cs typeface="Times New Roman" panose="02020603050405020304" pitchFamily="18" charset="0"/>
            </a:endParaRPr>
          </a:p>
          <a:p>
            <a:r>
              <a:rPr lang="ru-RU" i="1" dirty="0">
                <a:latin typeface="Times New Roman" panose="02020603050405020304" pitchFamily="18" charset="0"/>
                <a:cs typeface="Times New Roman" panose="02020603050405020304" pitchFamily="18" charset="0"/>
              </a:rPr>
              <a:t>и модели </a:t>
            </a:r>
            <a:r>
              <a:rPr lang="en-US" i="1" dirty="0">
                <a:latin typeface="Times New Roman" panose="02020603050405020304" pitchFamily="18" charset="0"/>
                <a:cs typeface="Times New Roman" panose="02020603050405020304" pitchFamily="18" charset="0"/>
              </a:rPr>
              <a:t>AS-AD</a:t>
            </a:r>
            <a:endParaRPr lang="ru-RU" i="1" dirty="0">
              <a:latin typeface="Times New Roman" panose="02020603050405020304" pitchFamily="18" charset="0"/>
              <a:cs typeface="Times New Roman" panose="02020603050405020304" pitchFamily="18" charset="0"/>
            </a:endParaRPr>
          </a:p>
        </p:txBody>
      </p:sp>
      <p:sp>
        <p:nvSpPr>
          <p:cNvPr id="7" name="Прямоугольник 6"/>
          <p:cNvSpPr/>
          <p:nvPr/>
        </p:nvSpPr>
        <p:spPr>
          <a:xfrm>
            <a:off x="323801" y="4272677"/>
            <a:ext cx="7740625" cy="2031325"/>
          </a:xfrm>
          <a:prstGeom prst="rect">
            <a:avLst/>
          </a:prstGeom>
        </p:spPr>
        <p:txBody>
          <a:bodyPr wrap="square">
            <a:spAutoFit/>
          </a:bodyPr>
          <a:lstStyle/>
          <a:p>
            <a:pPr algn="r">
              <a:buClr>
                <a:schemeClr val="accent1"/>
              </a:buClr>
              <a:buFont typeface="Wingdings" pitchFamily="2" charset="2"/>
              <a:buChar char="Ø"/>
            </a:pPr>
            <a:r>
              <a:rPr lang="ru-RU" dirty="0" smtClean="0">
                <a:latin typeface="Times New Roman" panose="02020603050405020304" pitchFamily="18" charset="0"/>
                <a:cs typeface="Times New Roman" panose="02020603050405020304" pitchFamily="18" charset="0"/>
              </a:rPr>
              <a:t> Модель мультипликатора позволяет понять действие механизма взаимодействия </a:t>
            </a:r>
            <a:r>
              <a:rPr lang="en-US" dirty="0" smtClean="0">
                <a:latin typeface="Times New Roman" panose="02020603050405020304" pitchFamily="18" charset="0"/>
                <a:cs typeface="Times New Roman" panose="02020603050405020304" pitchFamily="18" charset="0"/>
              </a:rPr>
              <a:t>AS-AD</a:t>
            </a:r>
            <a:r>
              <a:rPr lang="ru-RU" dirty="0" smtClean="0">
                <a:latin typeface="Times New Roman" panose="02020603050405020304" pitchFamily="18" charset="0"/>
                <a:cs typeface="Times New Roman" panose="02020603050405020304" pitchFamily="18" charset="0"/>
              </a:rPr>
              <a:t>, приводящего к установлению равновесия. Верхняя часть рисунка показывает равновесие между выпуском и расходами в модели мультипликатора. В точке Е, где линия совокупных расходов пересекает биссектрису, находится на нижнем графике, где кривая </a:t>
            </a:r>
            <a:r>
              <a:rPr lang="en-US" dirty="0" smtClean="0">
                <a:latin typeface="Times New Roman" panose="02020603050405020304" pitchFamily="18" charset="0"/>
                <a:cs typeface="Times New Roman" panose="02020603050405020304" pitchFamily="18" charset="0"/>
              </a:rPr>
              <a:t>AD</a:t>
            </a:r>
            <a:r>
              <a:rPr lang="ru-RU" dirty="0" smtClean="0">
                <a:latin typeface="Times New Roman" panose="02020603050405020304" pitchFamily="18" charset="0"/>
                <a:cs typeface="Times New Roman" panose="02020603050405020304" pitchFamily="18" charset="0"/>
              </a:rPr>
              <a:t> пересекает кривую </a:t>
            </a:r>
            <a:r>
              <a:rPr lang="en-US" dirty="0" smtClean="0">
                <a:latin typeface="Times New Roman" panose="02020603050405020304" pitchFamily="18" charset="0"/>
                <a:cs typeface="Times New Roman" panose="02020603050405020304" pitchFamily="18" charset="0"/>
              </a:rPr>
              <a:t>AS</a:t>
            </a:r>
            <a:r>
              <a:rPr lang="ru-RU" dirty="0" smtClean="0">
                <a:latin typeface="Times New Roman" panose="02020603050405020304" pitchFamily="18" charset="0"/>
                <a:cs typeface="Times New Roman" panose="02020603050405020304" pitchFamily="18" charset="0"/>
              </a:rPr>
              <a:t> в точке Е. Оба способа, в итоге приведут к установлению равновесного уровня выпуска в точке </a:t>
            </a:r>
            <a:r>
              <a:rPr lang="en-US" dirty="0" smtClean="0">
                <a:latin typeface="Times New Roman" panose="02020603050405020304" pitchFamily="18" charset="0"/>
                <a:cs typeface="Times New Roman" panose="02020603050405020304" pitchFamily="18" charset="0"/>
              </a:rPr>
              <a:t>Q.</a:t>
            </a:r>
            <a:endParaRPr lang="ru-RU" dirty="0"/>
          </a:p>
        </p:txBody>
      </p:sp>
      <p:cxnSp>
        <p:nvCxnSpPr>
          <p:cNvPr id="9" name="Прямая соединительная линия 8"/>
          <p:cNvCxnSpPr/>
          <p:nvPr/>
        </p:nvCxnSpPr>
        <p:spPr>
          <a:xfrm flipH="1">
            <a:off x="395809" y="4221088"/>
            <a:ext cx="77048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809" y="476673"/>
            <a:ext cx="10585176" cy="5649492"/>
          </a:xfrm>
        </p:spPr>
        <p:txBody>
          <a:bodyPr>
            <a:normAutofit/>
          </a:bodyPr>
          <a:lstStyle/>
          <a:p>
            <a:pPr>
              <a:buClr>
                <a:srgbClr val="0070C0"/>
              </a:buClr>
              <a:buFont typeface="Wingdings" pitchFamily="2" charset="2"/>
              <a:buChar char="Ø"/>
            </a:pPr>
            <a:r>
              <a:rPr lang="ru-RU" sz="2200" dirty="0" smtClean="0">
                <a:latin typeface="Times New Roman" panose="02020603050405020304" pitchFamily="18" charset="0"/>
                <a:cs typeface="Times New Roman" panose="02020603050405020304" pitchFamily="18" charset="0"/>
              </a:rPr>
              <a:t>Подобную ситуацию в экономике можно показать и с помощью модели мультипликатора на </a:t>
            </a:r>
            <a:r>
              <a:rPr lang="ru-RU" sz="2200" i="1" dirty="0" smtClean="0">
                <a:latin typeface="Times New Roman" panose="02020603050405020304" pitchFamily="18" charset="0"/>
                <a:cs typeface="Times New Roman" panose="02020603050405020304" pitchFamily="18" charset="0"/>
              </a:rPr>
              <a:t>Рис. 5</a:t>
            </a:r>
            <a:r>
              <a:rPr lang="ru-RU" sz="2200" dirty="0" smtClean="0">
                <a:latin typeface="Times New Roman" panose="02020603050405020304" pitchFamily="18" charset="0"/>
                <a:cs typeface="Times New Roman" panose="02020603050405020304" pitchFamily="18" charset="0"/>
              </a:rPr>
              <a:t>. Равновесие, определяемое с помощью модели мультипликатора, располагается в той же точке равновесного уровня выпуска, что и равновесные </a:t>
            </a:r>
            <a:r>
              <a:rPr lang="en-US" sz="2200" dirty="0" smtClean="0">
                <a:latin typeface="Times New Roman" panose="02020603050405020304" pitchFamily="18" charset="0"/>
                <a:cs typeface="Times New Roman" panose="02020603050405020304" pitchFamily="18" charset="0"/>
              </a:rPr>
              <a:t>AS</a:t>
            </a:r>
            <a:r>
              <a:rPr lang="ru-RU"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AD</a:t>
            </a:r>
            <a:r>
              <a:rPr lang="ru-RU" sz="2200" dirty="0" smtClean="0">
                <a:latin typeface="Times New Roman" panose="02020603050405020304" pitchFamily="18" charset="0"/>
                <a:cs typeface="Times New Roman" panose="02020603050405020304" pitchFamily="18" charset="0"/>
              </a:rPr>
              <a:t> оба находятся в точке </a:t>
            </a:r>
            <a:r>
              <a:rPr lang="en-US" sz="2200" dirty="0" smtClean="0">
                <a:latin typeface="Times New Roman" panose="02020603050405020304" pitchFamily="18" charset="0"/>
                <a:cs typeface="Times New Roman" panose="02020603050405020304" pitchFamily="18" charset="0"/>
              </a:rPr>
              <a:t>Q</a:t>
            </a:r>
            <a:r>
              <a:rPr lang="ru-RU" sz="2200" dirty="0" smtClean="0">
                <a:latin typeface="Times New Roman" panose="02020603050405020304" pitchFamily="18" charset="0"/>
                <a:cs typeface="Times New Roman" panose="02020603050405020304" pitchFamily="18" charset="0"/>
              </a:rPr>
              <a:t>. Просто каждый из подходов  использует различные способы  определения объема выпуска.</a:t>
            </a:r>
          </a:p>
          <a:p>
            <a:pPr>
              <a:buClr>
                <a:srgbClr val="0070C0"/>
              </a:buClr>
              <a:buFont typeface="Wingdings" pitchFamily="2" charset="2"/>
              <a:buChar char="Ø"/>
            </a:pPr>
            <a:r>
              <a:rPr lang="ru-RU" sz="2200" dirty="0" smtClean="0">
                <a:latin typeface="Times New Roman" panose="02020603050405020304" pitchFamily="18" charset="0"/>
                <a:cs typeface="Times New Roman" panose="02020603050405020304" pitchFamily="18" charset="0"/>
              </a:rPr>
              <a:t>Наши рассуждения привели нас к ограничениям использования мультипликационной модели.  Данный метод  очень эффективен при проведении  анализа состояний спада или депрессии экономики. Однако  он оказывается практически  непригодным в период полной занятости, когда фактический ВВП равен своему потенциальному уровню. В данных условиях предприятия работают на полную мощность, используя при этом все имеющиеся трудовые ресурсы, и экономика просто не в состоянии произвести больше продукции.</a:t>
            </a:r>
          </a:p>
          <a:p>
            <a:pPr>
              <a:buClr>
                <a:srgbClr val="0070C0"/>
              </a:buClr>
              <a:buFont typeface="Wingdings" pitchFamily="2" charset="2"/>
              <a:buChar char="Ø"/>
            </a:pPr>
            <a:r>
              <a:rPr lang="ru-RU" sz="2200" dirty="0" smtClean="0">
                <a:latin typeface="Times New Roman" panose="02020603050405020304" pitchFamily="18" charset="0"/>
                <a:cs typeface="Times New Roman" panose="02020603050405020304" pitchFamily="18" charset="0"/>
              </a:rPr>
              <a:t>На этом мы заканчиваем рассмотрение простейшей модели мультипликатора. Далее мы приступаем к более глубокому изучению совокупного спроса и роли государственной фискальной политики.</a:t>
            </a:r>
          </a:p>
          <a:p>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b="1" dirty="0" smtClean="0">
                <a:solidFill>
                  <a:schemeClr val="tx1"/>
                </a:solidFill>
                <a:latin typeface="Times New Roman" panose="02020603050405020304" pitchFamily="18" charset="0"/>
                <a:cs typeface="Times New Roman" panose="02020603050405020304" pitchFamily="18" charset="0"/>
              </a:rPr>
              <a:t>Фискальная политика и модель мультипликатора.</a:t>
            </a:r>
            <a:endParaRPr lang="ru-RU" dirty="0">
              <a:solidFill>
                <a:schemeClr val="tx1"/>
              </a:solidFill>
            </a:endParaRPr>
          </a:p>
        </p:txBody>
      </p:sp>
      <p:sp>
        <p:nvSpPr>
          <p:cNvPr id="5" name="Содержимое 4"/>
          <p:cNvSpPr>
            <a:spLocks noGrp="1"/>
          </p:cNvSpPr>
          <p:nvPr>
            <p:ph sz="quarter" idx="1"/>
          </p:nvPr>
        </p:nvSpPr>
        <p:spPr/>
        <p:txBody>
          <a:bodyPr>
            <a:normAutofit/>
          </a:bodyPr>
          <a:lstStyle/>
          <a:p>
            <a:r>
              <a:rPr lang="ru-RU" sz="2000" dirty="0" smtClean="0">
                <a:latin typeface="Times New Roman" panose="02020603050405020304" pitchFamily="18" charset="0"/>
                <a:cs typeface="Times New Roman" panose="02020603050405020304" pitchFamily="18" charset="0"/>
              </a:rPr>
              <a:t>Уже в течение нескольких столетий экономисты акцентируют внимание на роли фискальной политики (государственных налогов и расходов) в перераспределении доходов и ресурсов. Давно известно, что с помощью этих инструментов государство решает, какая доля национального продукта должна быть поделена между коллективным и личным потреблением  и как следует поделить между населением бремя платежей за коллективные блага. </a:t>
            </a:r>
          </a:p>
          <a:p>
            <a:r>
              <a:rPr lang="ru-RU" sz="2000" dirty="0" smtClean="0">
                <a:latin typeface="Times New Roman" panose="02020603050405020304" pitchFamily="18" charset="0"/>
                <a:cs typeface="Times New Roman" panose="02020603050405020304" pitchFamily="18" charset="0"/>
              </a:rPr>
              <a:t>Только с появлением современной макроэкономической теории  был открыт еще один интересный факт: государственная фискальная политика оказывает серьезное влияние и на краткосрочные  изменения объема производства, занятости и цен.</a:t>
            </a:r>
          </a:p>
          <a:p>
            <a:r>
              <a:rPr lang="ru-RU" sz="2000" dirty="0" smtClean="0">
                <a:latin typeface="Times New Roman" panose="02020603050405020304" pitchFamily="18" charset="0"/>
                <a:cs typeface="Times New Roman" panose="02020603050405020304" pitchFamily="18" charset="0"/>
              </a:rPr>
              <a:t>Знание того, что фискальная политика влияет на экономическую активность, привело к появлению  </a:t>
            </a:r>
            <a:r>
              <a:rPr lang="ru-RU" sz="2000" dirty="0" err="1" smtClean="0">
                <a:latin typeface="Times New Roman" panose="02020603050405020304" pitchFamily="18" charset="0"/>
                <a:cs typeface="Times New Roman" panose="02020603050405020304" pitchFamily="18" charset="0"/>
              </a:rPr>
              <a:t>кейнсианского</a:t>
            </a:r>
            <a:r>
              <a:rPr lang="ru-RU" sz="2000" dirty="0" smtClean="0">
                <a:latin typeface="Times New Roman" panose="02020603050405020304" pitchFamily="18" charset="0"/>
                <a:cs typeface="Times New Roman" panose="02020603050405020304" pitchFamily="18" charset="0"/>
              </a:rPr>
              <a:t> подхода к макроэкономической политике , который заключается в активном использовании  государственного механизма  для смягчения колебаний деловой активности. Этот подход был описан выдающимся </a:t>
            </a:r>
            <a:r>
              <a:rPr lang="ru-RU" sz="2000" dirty="0" err="1" smtClean="0">
                <a:latin typeface="Times New Roman" panose="02020603050405020304" pitchFamily="18" charset="0"/>
                <a:cs typeface="Times New Roman" panose="02020603050405020304" pitchFamily="18" charset="0"/>
              </a:rPr>
              <a:t>экономистом-кейнсианцем</a:t>
            </a:r>
            <a:r>
              <a:rPr lang="ru-RU" sz="2000" dirty="0" smtClean="0">
                <a:latin typeface="Times New Roman" panose="02020603050405020304" pitchFamily="18" charset="0"/>
                <a:cs typeface="Times New Roman" panose="02020603050405020304" pitchFamily="18" charset="0"/>
              </a:rPr>
              <a:t>  </a:t>
            </a:r>
            <a:r>
              <a:rPr lang="ru-RU" sz="2000" b="1" dirty="0" smtClean="0">
                <a:latin typeface="Times New Roman" panose="02020603050405020304" pitchFamily="18" charset="0"/>
                <a:cs typeface="Times New Roman" panose="02020603050405020304" pitchFamily="18" charset="0"/>
              </a:rPr>
              <a:t>Джеймсом </a:t>
            </a:r>
            <a:r>
              <a:rPr lang="ru-RU" sz="2000" b="1" dirty="0" err="1" smtClean="0">
                <a:latin typeface="Times New Roman" panose="02020603050405020304" pitchFamily="18" charset="0"/>
                <a:cs typeface="Times New Roman" panose="02020603050405020304" pitchFamily="18" charset="0"/>
              </a:rPr>
              <a:t>Тобином</a:t>
            </a:r>
            <a:r>
              <a:rPr lang="ru-RU"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James Tobin</a:t>
            </a:r>
            <a:r>
              <a:rPr lang="ru-RU" sz="2000" dirty="0" smtClean="0">
                <a:latin typeface="Times New Roman" panose="02020603050405020304" pitchFamily="18" charset="0"/>
                <a:cs typeface="Times New Roman" panose="02020603050405020304" pitchFamily="18" charset="0"/>
              </a:rPr>
              <a:t>). Суть его заключается в следующем:</a:t>
            </a:r>
          </a:p>
          <a:p>
            <a:endParaRPr lang="ru-RU"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Содержимое 10"/>
          <p:cNvSpPr>
            <a:spLocks noGrp="1"/>
          </p:cNvSpPr>
          <p:nvPr>
            <p:ph sz="quarter" idx="14"/>
          </p:nvPr>
        </p:nvSpPr>
        <p:spPr>
          <a:xfrm>
            <a:off x="5796409" y="1124744"/>
            <a:ext cx="4158298" cy="4176464"/>
          </a:xfrm>
        </p:spPr>
        <p:txBody>
          <a:bodyPr>
            <a:normAutofit fontScale="62500" lnSpcReduction="20000"/>
          </a:bodyPr>
          <a:lstStyle/>
          <a:p>
            <a:pPr algn="ctr">
              <a:buNone/>
            </a:pPr>
            <a:r>
              <a:rPr lang="ru-RU" sz="2900" b="1" i="1" dirty="0" smtClean="0">
                <a:latin typeface="Times New Roman" panose="02020603050405020304" pitchFamily="18" charset="0"/>
                <a:cs typeface="Times New Roman" panose="02020603050405020304" pitchFamily="18" charset="0"/>
              </a:rPr>
              <a:t>«</a:t>
            </a:r>
            <a:r>
              <a:rPr lang="ru-RU" sz="2900" b="1" i="1" dirty="0" err="1" smtClean="0">
                <a:latin typeface="Times New Roman" panose="02020603050405020304" pitchFamily="18" charset="0"/>
                <a:cs typeface="Times New Roman" panose="02020603050405020304" pitchFamily="18" charset="0"/>
              </a:rPr>
              <a:t>Кейнсианский</a:t>
            </a:r>
            <a:r>
              <a:rPr lang="ru-RU" sz="2900" b="1" i="1" dirty="0" smtClean="0">
                <a:latin typeface="Times New Roman" panose="02020603050405020304" pitchFamily="18" charset="0"/>
                <a:cs typeface="Times New Roman" panose="02020603050405020304" pitchFamily="18" charset="0"/>
              </a:rPr>
              <a:t> подход к экономической политике состоит , прежде всего, в недвусмысленном использовании инструментов макроэкономической политики для достижения реальных экономических целей, в частности, обеспечении полной занятости и реального роста национального дохода.</a:t>
            </a:r>
            <a:r>
              <a:rPr lang="ru-RU" sz="2900" b="1" dirty="0" smtClean="0">
                <a:latin typeface="Times New Roman" panose="02020603050405020304" pitchFamily="18" charset="0"/>
                <a:cs typeface="Times New Roman" panose="02020603050405020304" pitchFamily="18" charset="0"/>
              </a:rPr>
              <a:t> </a:t>
            </a:r>
            <a:r>
              <a:rPr lang="ru-RU" sz="2900" b="1" i="1" dirty="0" smtClean="0">
                <a:latin typeface="Times New Roman" panose="02020603050405020304" pitchFamily="18" charset="0"/>
                <a:cs typeface="Times New Roman" panose="02020603050405020304" pitchFamily="18" charset="0"/>
              </a:rPr>
              <a:t>Во-вторых, </a:t>
            </a:r>
            <a:r>
              <a:rPr lang="ru-RU" sz="2900" b="1" i="1" dirty="0" err="1" smtClean="0">
                <a:latin typeface="Times New Roman" panose="02020603050405020304" pitchFamily="18" charset="0"/>
                <a:cs typeface="Times New Roman" panose="02020603050405020304" pitchFamily="18" charset="0"/>
              </a:rPr>
              <a:t>кейнсианский</a:t>
            </a:r>
            <a:r>
              <a:rPr lang="ru-RU" sz="2900" b="1" i="1" dirty="0" smtClean="0">
                <a:latin typeface="Times New Roman" panose="02020603050405020304" pitchFamily="18" charset="0"/>
                <a:cs typeface="Times New Roman" panose="02020603050405020304" pitchFamily="18" charset="0"/>
              </a:rPr>
              <a:t> подход к управлению спросом носит активный характер. В-третьих, </a:t>
            </a:r>
            <a:r>
              <a:rPr lang="ru-RU" sz="2900" b="1" i="1" dirty="0" err="1" smtClean="0">
                <a:latin typeface="Times New Roman" panose="02020603050405020304" pitchFamily="18" charset="0"/>
                <a:cs typeface="Times New Roman" panose="02020603050405020304" pitchFamily="18" charset="0"/>
              </a:rPr>
              <a:t>кейнсианцы</a:t>
            </a:r>
            <a:r>
              <a:rPr lang="ru-RU" sz="2900" b="1" i="1" dirty="0" smtClean="0">
                <a:latin typeface="Times New Roman" panose="02020603050405020304" pitchFamily="18" charset="0"/>
                <a:cs typeface="Times New Roman" panose="02020603050405020304" pitchFamily="18" charset="0"/>
              </a:rPr>
              <a:t> хотели бы скоординировать взаимодействие фискальной и кредитно-денежной политики для достижения определенных макроэкономических результатов.»</a:t>
            </a:r>
            <a:endParaRPr lang="ru-RU" sz="2900" b="1" dirty="0" smtClean="0">
              <a:latin typeface="Times New Roman" panose="02020603050405020304" pitchFamily="18" charset="0"/>
              <a:cs typeface="Times New Roman" panose="02020603050405020304" pitchFamily="18" charset="0"/>
            </a:endParaRPr>
          </a:p>
          <a:p>
            <a:pPr algn="ctr"/>
            <a:endParaRPr lang="ru-RU" b="1" dirty="0" smtClean="0">
              <a:latin typeface="Times New Roman" panose="02020603050405020304" pitchFamily="18" charset="0"/>
              <a:cs typeface="Times New Roman" panose="02020603050405020304" pitchFamily="18" charset="0"/>
            </a:endParaRPr>
          </a:p>
        </p:txBody>
      </p:sp>
      <p:pic>
        <p:nvPicPr>
          <p:cNvPr id="70658" name="Picture 2" descr="C:\Users\user\Desktop\статья\пох\tobin.jpg"/>
          <p:cNvPicPr>
            <a:picLocks noChangeAspect="1" noChangeArrowheads="1"/>
          </p:cNvPicPr>
          <p:nvPr/>
        </p:nvPicPr>
        <p:blipFill>
          <a:blip r:embed="rId2" cstate="print"/>
          <a:srcRect/>
          <a:stretch>
            <a:fillRect/>
          </a:stretch>
        </p:blipFill>
        <p:spPr bwMode="auto">
          <a:xfrm>
            <a:off x="1619945" y="836712"/>
            <a:ext cx="3295650" cy="4705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Прямоугольник 13"/>
          <p:cNvSpPr/>
          <p:nvPr/>
        </p:nvSpPr>
        <p:spPr>
          <a:xfrm>
            <a:off x="5364361" y="5445224"/>
            <a:ext cx="4886851" cy="523220"/>
          </a:xfrm>
          <a:prstGeom prst="rect">
            <a:avLst/>
          </a:prstGeom>
        </p:spPr>
        <p:txBody>
          <a:bodyPr wrap="none">
            <a:spAutoFit/>
          </a:bodyPr>
          <a:lstStyle/>
          <a:p>
            <a:pPr algn="ctr">
              <a:buNone/>
            </a:pPr>
            <a:r>
              <a:rPr lang="ru-RU" sz="2800" b="1" i="1" dirty="0" smtClean="0">
                <a:latin typeface="Times New Roman" panose="02020603050405020304" pitchFamily="18" charset="0"/>
                <a:cs typeface="Times New Roman" panose="02020603050405020304" pitchFamily="18" charset="0"/>
              </a:rPr>
              <a:t>Джеймс </a:t>
            </a:r>
            <a:r>
              <a:rPr lang="ru-RU" sz="2800" b="1" i="1" dirty="0" err="1" smtClean="0">
                <a:latin typeface="Times New Roman" panose="02020603050405020304" pitchFamily="18" charset="0"/>
                <a:cs typeface="Times New Roman" panose="02020603050405020304" pitchFamily="18" charset="0"/>
              </a:rPr>
              <a:t>Тобин</a:t>
            </a:r>
            <a:r>
              <a:rPr lang="ru-RU" sz="2800" b="1" i="1" dirty="0" smtClean="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James Tobin</a:t>
            </a:r>
            <a:r>
              <a:rPr lang="ru-RU" sz="2800" i="1" dirty="0" smtClean="0">
                <a:latin typeface="Times New Roman" panose="02020603050405020304" pitchFamily="18" charset="0"/>
                <a:cs typeface="Times New Roman" panose="02020603050405020304" pitchFamily="18" charset="0"/>
              </a:rPr>
              <a:t>).</a:t>
            </a:r>
            <a:endParaRPr lang="ru-RU" sz="2800"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2600" b="1" dirty="0" smtClean="0">
                <a:solidFill>
                  <a:schemeClr val="tx1"/>
                </a:solidFill>
                <a:latin typeface="Times New Roman" panose="02020603050405020304" pitchFamily="18" charset="0"/>
                <a:cs typeface="Times New Roman" panose="02020603050405020304" pitchFamily="18" charset="0"/>
              </a:rPr>
              <a:t>Влияние </a:t>
            </a:r>
            <a:r>
              <a:rPr lang="ru-RU" sz="2700" b="1" dirty="0" smtClean="0">
                <a:solidFill>
                  <a:schemeClr val="tx1"/>
                </a:solidFill>
                <a:latin typeface="Times New Roman" panose="02020603050405020304" pitchFamily="18" charset="0"/>
                <a:cs typeface="Times New Roman" panose="02020603050405020304" pitchFamily="18" charset="0"/>
              </a:rPr>
              <a:t>государственной</a:t>
            </a:r>
            <a:r>
              <a:rPr lang="ru-RU" sz="2600" b="1" dirty="0" smtClean="0">
                <a:solidFill>
                  <a:schemeClr val="tx1"/>
                </a:solidFill>
                <a:latin typeface="Times New Roman" panose="02020603050405020304" pitchFamily="18" charset="0"/>
                <a:cs typeface="Times New Roman" panose="02020603050405020304" pitchFamily="18" charset="0"/>
              </a:rPr>
              <a:t> фискальной политики на объем выпуска.</a:t>
            </a:r>
            <a:endParaRPr lang="ru-RU" sz="2600" dirty="0">
              <a:solidFill>
                <a:schemeClr val="tx1"/>
              </a:solidFill>
            </a:endParaRPr>
          </a:p>
        </p:txBody>
      </p:sp>
      <p:sp>
        <p:nvSpPr>
          <p:cNvPr id="6" name="Содержимое 5"/>
          <p:cNvSpPr>
            <a:spLocks noGrp="1"/>
          </p:cNvSpPr>
          <p:nvPr>
            <p:ph sz="quarter" idx="1"/>
          </p:nvPr>
        </p:nvSpPr>
        <p:spPr/>
        <p:txBody>
          <a:bodyPr>
            <a:normAutofit fontScale="70000" lnSpcReduction="20000"/>
          </a:bodyPr>
          <a:lstStyle/>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Чтобы понять роль государства в экономической деятельности, необходимо рассмотреть государственные закупки и налогообложение, т. е. факторы, влияющие на размеры расходов в частном секторе. Как вы уже догадались, сейчас мы прибавляем </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чтобы получить новую кривую </a:t>
            </a:r>
            <a:r>
              <a:rPr lang="en-US" sz="2800" dirty="0" smtClean="0">
                <a:latin typeface="Times New Roman" panose="02020603050405020304" pitchFamily="18" charset="0"/>
                <a:cs typeface="Times New Roman" panose="02020603050405020304" pitchFamily="18" charset="0"/>
              </a:rPr>
              <a:t>C</a:t>
            </a:r>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I</a:t>
            </a:r>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график совокупных расходов используемых для определения уровня макроэкономического равновесия с учетом государственного вмешательства в экономику.</a:t>
            </a:r>
          </a:p>
          <a:p>
            <a:pPr>
              <a:buClr>
                <a:srgbClr val="0070C0"/>
              </a:buClr>
              <a:buFont typeface="Wingdings" pitchFamily="2" charset="2"/>
              <a:buChar char="Ø"/>
            </a:pPr>
            <a:endParaRPr lang="ru-RU" sz="28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Для того чтобы облегчить нашу задачу в самом начале, мы рассмотрим влияние государственных расходов на экономику, исходя из допущения о том, что налоги, собранные государством, являются величиной постоянной (т.е. в стране используются налоги, которые не изменяются в зависимости от размера дохода и других переменных). Но даже приняв размеры налогов за величины неизменные, мы не сможем продолжать игнорировать слишком явное различие между располагаемым доходом и величиной ВВП.  При упрощенной модели (т.е. без учета внешней торговли, трансфертных выплат и амортизационных отчислений ) ВВП равен располагаемому доходу (РД) плюс налоги. Однако если сумма налоговых поступлений является величиной постоянной, ВВП и РД всегда будут отличаться друг от друга на одну и ту же сумму; следовательно, после того, как мы приняли во внимание подобные налоги, мы все еще можем начертить кривую совокупного спроса СС по данным о величине ВВП или о РД. </a:t>
            </a:r>
          </a:p>
          <a:p>
            <a:endParaRPr lang="ru-RU" sz="2800" dirty="0" smtClean="0">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467817" y="548681"/>
            <a:ext cx="9828920" cy="5577484"/>
          </a:xfrm>
        </p:spPr>
        <p:txBody>
          <a:bodyPr>
            <a:normAutofit fontScale="92500" lnSpcReduction="10000"/>
          </a:bodyPr>
          <a:lstStyle/>
          <a:p>
            <a:pPr>
              <a:buClr>
                <a:srgbClr val="0070C0"/>
              </a:buClr>
              <a:buFont typeface="Wingdings" pitchFamily="2" charset="2"/>
              <a:buChar char="Ø"/>
            </a:pPr>
            <a:r>
              <a:rPr lang="ru-RU" sz="2600" dirty="0" smtClean="0">
                <a:latin typeface="Times New Roman" panose="02020603050405020304" pitchFamily="18" charset="0"/>
                <a:cs typeface="Times New Roman" panose="02020603050405020304" pitchFamily="18" charset="0"/>
              </a:rPr>
              <a:t>Наглядный пример поможет вам понять процесс построения графика функции потребления, учитывая при этом налоги. Прямая СС соответствует функции потребления, без учета налогов.  В данном случае ВВП- РД. Потребление равно 3000, в то время как располагаемый доход- 3000; потребление равно 3400, при ВВП 3600 </a:t>
            </a:r>
            <a:r>
              <a:rPr lang="ru-RU" sz="2600" dirty="0" err="1" smtClean="0">
                <a:latin typeface="Times New Roman" panose="02020603050405020304" pitchFamily="18" charset="0"/>
                <a:cs typeface="Times New Roman" panose="02020603050405020304" pitchFamily="18" charset="0"/>
              </a:rPr>
              <a:t>млрд</a:t>
            </a:r>
            <a:r>
              <a:rPr lang="ru-RU" sz="2600" dirty="0" smtClean="0">
                <a:latin typeface="Times New Roman" panose="02020603050405020304" pitchFamily="18" charset="0"/>
                <a:cs typeface="Times New Roman" panose="02020603050405020304" pitchFamily="18" charset="0"/>
              </a:rPr>
              <a:t> долларов.</a:t>
            </a:r>
          </a:p>
          <a:p>
            <a:pPr>
              <a:buClr>
                <a:srgbClr val="0070C0"/>
              </a:buClr>
              <a:buFont typeface="Wingdings" pitchFamily="2" charset="2"/>
              <a:buChar char="Ø"/>
            </a:pPr>
            <a:endParaRPr lang="ru-RU" sz="26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600" dirty="0" smtClean="0">
                <a:latin typeface="Times New Roman" panose="02020603050405020304" pitchFamily="18" charset="0"/>
                <a:cs typeface="Times New Roman" panose="02020603050405020304" pitchFamily="18" charset="0"/>
              </a:rPr>
              <a:t>Теперь учтем налоги, общая сумма которых соответствует 300 </a:t>
            </a:r>
            <a:r>
              <a:rPr lang="ru-RU" sz="2600" dirty="0" err="1" smtClean="0">
                <a:latin typeface="Times New Roman" panose="02020603050405020304" pitchFamily="18" charset="0"/>
                <a:cs typeface="Times New Roman" panose="02020603050405020304" pitchFamily="18" charset="0"/>
              </a:rPr>
              <a:t>млрд</a:t>
            </a:r>
            <a:r>
              <a:rPr lang="ru-RU" sz="2600" dirty="0" smtClean="0">
                <a:latin typeface="Times New Roman" panose="02020603050405020304" pitchFamily="18" charset="0"/>
                <a:cs typeface="Times New Roman" panose="02020603050405020304" pitchFamily="18" charset="0"/>
              </a:rPr>
              <a:t> долларов. Если располагаемый доход равен 3600, то ВВП- 3600+300=3900. Следовательно, потребление равно 3400 при располагаемом доходе-3600, а уровень ВВП -3900. Итак, мы можем сказать, что потребление- это функция ВВП, что подтверждается смещением графика функции потребления вправо, в положения  С’</a:t>
            </a:r>
            <a:r>
              <a:rPr lang="en-US" sz="2600" dirty="0" smtClean="0">
                <a:latin typeface="Times New Roman" panose="02020603050405020304" pitchFamily="18" charset="0"/>
                <a:cs typeface="Times New Roman" panose="02020603050405020304" pitchFamily="18" charset="0"/>
              </a:rPr>
              <a:t>C</a:t>
            </a:r>
            <a:r>
              <a:rPr lang="ru-RU" sz="2600" dirty="0" smtClean="0">
                <a:latin typeface="Times New Roman" panose="02020603050405020304" pitchFamily="18" charset="0"/>
                <a:cs typeface="Times New Roman" panose="02020603050405020304" pitchFamily="18" charset="0"/>
              </a:rPr>
              <a:t>’. Сумма, которая потребляется для перемещения графика вправо, равна сумме налогов, т.е. 300.</a:t>
            </a:r>
          </a:p>
          <a:p>
            <a:pPr>
              <a:buClr>
                <a:srgbClr val="0070C0"/>
              </a:buClr>
              <a:buFont typeface="Wingdings" pitchFamily="2" charset="2"/>
              <a:buChar char="Ø"/>
            </a:pPr>
            <a:endParaRPr lang="ru-RU" sz="32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260648"/>
            <a:ext cx="5760640" cy="3888431"/>
          </a:xfrm>
        </p:spPr>
        <p:txBody>
          <a:bodyPr>
            <a:normAutofit fontScale="92500" lnSpcReduction="10000"/>
          </a:bodyPr>
          <a:lstStyle/>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Мы можем начертить новый график функции потребления, который будет проходить параллельно старому,  переместившись вниз на 200. Как можно видеть на </a:t>
            </a:r>
            <a:r>
              <a:rPr lang="ru-RU" sz="2800" i="1" dirty="0" smtClean="0">
                <a:latin typeface="Times New Roman" panose="02020603050405020304" pitchFamily="18" charset="0"/>
                <a:cs typeface="Times New Roman" panose="02020603050405020304" pitchFamily="18" charset="0"/>
              </a:rPr>
              <a:t>Рис.6</a:t>
            </a:r>
            <a:r>
              <a:rPr lang="ru-RU" sz="2800" dirty="0" smtClean="0">
                <a:latin typeface="Times New Roman" panose="02020603050405020304" pitchFamily="18" charset="0"/>
                <a:cs typeface="Times New Roman" panose="02020603050405020304" pitchFamily="18" charset="0"/>
              </a:rPr>
              <a:t> 200- величина, которая является результатом снижения суммы дохода на 300, умноженная на предельную  склонность к потреблению, равную 2/3.</a:t>
            </a:r>
          </a:p>
          <a:p>
            <a:endParaRPr lang="ru-RU" sz="3200" dirty="0" smtClean="0">
              <a:latin typeface="Times New Roman" panose="02020603050405020304" pitchFamily="18" charset="0"/>
              <a:cs typeface="Times New Roman" panose="02020603050405020304" pitchFamily="18" charset="0"/>
            </a:endParaRPr>
          </a:p>
          <a:p>
            <a:endParaRPr lang="ru-RU" dirty="0"/>
          </a:p>
        </p:txBody>
      </p:sp>
      <p:sp>
        <p:nvSpPr>
          <p:cNvPr id="4" name="Прямоугольник 3"/>
          <p:cNvSpPr/>
          <p:nvPr/>
        </p:nvSpPr>
        <p:spPr>
          <a:xfrm>
            <a:off x="0" y="4221088"/>
            <a:ext cx="11880850" cy="1754326"/>
          </a:xfrm>
          <a:prstGeom prst="rect">
            <a:avLst/>
          </a:prstGeom>
        </p:spPr>
        <p:txBody>
          <a:bodyPr wrap="square">
            <a:spAutoFit/>
          </a:bodyPr>
          <a:lstStyle/>
          <a:p>
            <a:pPr algn="r">
              <a:buClr>
                <a:schemeClr val="accent1"/>
              </a:buClr>
              <a:buFont typeface="Wingdings" pitchFamily="2" charset="2"/>
              <a:buChar char="Ø"/>
            </a:pPr>
            <a:r>
              <a:rPr lang="ru-RU" dirty="0" smtClean="0">
                <a:latin typeface="Times New Roman" panose="02020603050405020304" pitchFamily="18" charset="0"/>
                <a:cs typeface="Times New Roman" panose="02020603050405020304" pitchFamily="18" charset="0"/>
              </a:rPr>
              <a:t>Каждый дополнительный доллар, который идет на выплату налогов, смещает прямую </a:t>
            </a:r>
            <a:r>
              <a:rPr lang="ru-RU" i="1" dirty="0" smtClean="0">
                <a:latin typeface="Times New Roman" panose="02020603050405020304" pitchFamily="18" charset="0"/>
                <a:cs typeface="Times New Roman" panose="02020603050405020304" pitchFamily="18" charset="0"/>
              </a:rPr>
              <a:t>СС</a:t>
            </a:r>
            <a:r>
              <a:rPr lang="ru-RU" dirty="0" smtClean="0">
                <a:latin typeface="Times New Roman" panose="02020603050405020304" pitchFamily="18" charset="0"/>
                <a:cs typeface="Times New Roman" panose="02020603050405020304" pitchFamily="18" charset="0"/>
              </a:rPr>
              <a:t> вправо на</a:t>
            </a:r>
            <a:r>
              <a:rPr lang="ru-RU" i="1" dirty="0" smtClean="0">
                <a:latin typeface="Times New Roman" panose="02020603050405020304" pitchFamily="18" charset="0"/>
                <a:cs typeface="Times New Roman" panose="02020603050405020304" pitchFamily="18" charset="0"/>
              </a:rPr>
              <a:t> эту</a:t>
            </a:r>
            <a:r>
              <a:rPr lang="ru-RU" dirty="0" smtClean="0">
                <a:latin typeface="Times New Roman" panose="02020603050405020304" pitchFamily="18" charset="0"/>
                <a:cs typeface="Times New Roman" panose="02020603050405020304" pitchFamily="18" charset="0"/>
              </a:rPr>
              <a:t> величину. Смещение данной прямой вправо подразумевает также ее смещение вниз. Однако величина, на которую </a:t>
            </a:r>
            <a:r>
              <a:rPr lang="ru-RU" i="1" dirty="0" smtClean="0">
                <a:latin typeface="Times New Roman" panose="02020603050405020304" pitchFamily="18" charset="0"/>
                <a:cs typeface="Times New Roman" panose="02020603050405020304" pitchFamily="18" charset="0"/>
              </a:rPr>
              <a:t>СС</a:t>
            </a:r>
            <a:r>
              <a:rPr lang="ru-RU" dirty="0" smtClean="0">
                <a:latin typeface="Times New Roman" panose="02020603050405020304" pitchFamily="18" charset="0"/>
                <a:cs typeface="Times New Roman" panose="02020603050405020304" pitchFamily="18" charset="0"/>
              </a:rPr>
              <a:t> смещается вниз, меньше величины смещения ее вправо. Почему? Просто величина смещения прямой вправо равна величи­не смещения прямой вниз умноженной на показатель предельной склонности к по­треблению. Таким образом если предельная склонность к потреблению равна </a:t>
            </a:r>
            <a:r>
              <a:rPr lang="ru-RU" baseline="30000" dirty="0" smtClean="0">
                <a:latin typeface="Times New Roman" panose="02020603050405020304" pitchFamily="18" charset="0"/>
                <a:cs typeface="Times New Roman" panose="02020603050405020304" pitchFamily="18" charset="0"/>
              </a:rPr>
              <a:t>2</a:t>
            </a:r>
            <a:r>
              <a:rPr lang="ru-RU" dirty="0" smtClean="0">
                <a:latin typeface="Times New Roman" panose="02020603050405020304" pitchFamily="18" charset="0"/>
                <a:cs typeface="Times New Roman" panose="02020603050405020304" pitchFamily="18" charset="0"/>
              </a:rPr>
              <a:t>/</a:t>
            </a:r>
            <a:r>
              <a:rPr lang="ru-RU" baseline="-25000" dirty="0" smtClean="0">
                <a:latin typeface="Times New Roman" panose="02020603050405020304" pitchFamily="18" charset="0"/>
                <a:cs typeface="Times New Roman" panose="02020603050405020304" pitchFamily="18" charset="0"/>
              </a:rPr>
              <a:t>3</a:t>
            </a:r>
            <a:r>
              <a:rPr lang="ru-RU" dirty="0" smtClean="0">
                <a:latin typeface="Times New Roman" panose="02020603050405020304" pitchFamily="18" charset="0"/>
                <a:cs typeface="Times New Roman" panose="02020603050405020304" pitchFamily="18" charset="0"/>
              </a:rPr>
              <a:t> , ве­личина смещения - </a:t>
            </a:r>
            <a:r>
              <a:rPr lang="ru-RU" i="1" dirty="0" smtClean="0">
                <a:latin typeface="Times New Roman" panose="02020603050405020304" pitchFamily="18" charset="0"/>
                <a:cs typeface="Times New Roman" panose="02020603050405020304" pitchFamily="18" charset="0"/>
              </a:rPr>
              <a:t>2/3</a:t>
            </a:r>
            <a:r>
              <a:rPr lang="en-US" i="1" dirty="0" smtClean="0">
                <a:latin typeface="Times New Roman" panose="02020603050405020304" pitchFamily="18" charset="0"/>
                <a:cs typeface="Times New Roman" panose="02020603050405020304" pitchFamily="18" charset="0"/>
              </a:rPr>
              <a:t>x</a:t>
            </a:r>
            <a:r>
              <a:rPr lang="ru-RU" i="1" dirty="0" smtClean="0">
                <a:latin typeface="Times New Roman" panose="02020603050405020304" pitchFamily="18" charset="0"/>
                <a:cs typeface="Times New Roman" panose="02020603050405020304" pitchFamily="18" charset="0"/>
              </a:rPr>
              <a:t>300</a:t>
            </a:r>
            <a:r>
              <a:rPr lang="ru-RU" dirty="0" smtClean="0">
                <a:latin typeface="Times New Roman" panose="02020603050405020304" pitchFamily="18" charset="0"/>
                <a:cs typeface="Times New Roman" panose="02020603050405020304" pitchFamily="18" charset="0"/>
              </a:rPr>
              <a:t> млрд. долл. = 200 млрд. долл. Следовательно, </a:t>
            </a:r>
            <a:r>
              <a:rPr lang="en-US" dirty="0" smtClean="0">
                <a:latin typeface="Times New Roman" panose="02020603050405020304" pitchFamily="18" charset="0"/>
                <a:cs typeface="Times New Roman" panose="02020603050405020304" pitchFamily="18" charset="0"/>
              </a:rPr>
              <a:t>WV</a:t>
            </a:r>
            <a:r>
              <a:rPr lang="ru-RU" dirty="0" smtClean="0">
                <a:latin typeface="Times New Roman" panose="02020603050405020304" pitchFamily="18" charset="0"/>
                <a:cs typeface="Times New Roman" panose="02020603050405020304" pitchFamily="18" charset="0"/>
              </a:rPr>
              <a:t>=2/3 </a:t>
            </a:r>
            <a:r>
              <a:rPr lang="en-US" dirty="0" smtClean="0">
                <a:latin typeface="Times New Roman" panose="02020603050405020304" pitchFamily="18" charset="0"/>
                <a:cs typeface="Times New Roman" panose="02020603050405020304" pitchFamily="18" charset="0"/>
              </a:rPr>
              <a:t>UV</a:t>
            </a:r>
            <a:r>
              <a:rPr lang="ru-RU" dirty="0" smtClean="0"/>
              <a:t>.</a:t>
            </a:r>
          </a:p>
        </p:txBody>
      </p:sp>
      <p:pic>
        <p:nvPicPr>
          <p:cNvPr id="72706" name="Picture 2" descr="C:\Users\user\Desktop\статья\пох\Рисунок6.jpg"/>
          <p:cNvPicPr>
            <a:picLocks noChangeAspect="1" noChangeArrowheads="1"/>
          </p:cNvPicPr>
          <p:nvPr/>
        </p:nvPicPr>
        <p:blipFill>
          <a:blip r:embed="rId2" cstate="print"/>
          <a:srcRect/>
          <a:stretch>
            <a:fillRect/>
          </a:stretch>
        </p:blipFill>
        <p:spPr bwMode="auto">
          <a:xfrm>
            <a:off x="5945188" y="0"/>
            <a:ext cx="5935662" cy="2963863"/>
          </a:xfrm>
          <a:prstGeom prst="rect">
            <a:avLst/>
          </a:prstGeom>
          <a:noFill/>
        </p:spPr>
      </p:pic>
      <p:sp>
        <p:nvSpPr>
          <p:cNvPr id="6" name="Прямоугольник 5"/>
          <p:cNvSpPr/>
          <p:nvPr/>
        </p:nvSpPr>
        <p:spPr>
          <a:xfrm>
            <a:off x="5940425" y="2996952"/>
            <a:ext cx="5940425" cy="646331"/>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Рис.6. Влияние налогов на уменьшение располагаемого дохода и смещение прямой СС</a:t>
            </a:r>
            <a:endParaRPr lang="ru-RU" i="1" dirty="0">
              <a:latin typeface="Times New Roman" panose="02020603050405020304" pitchFamily="18" charset="0"/>
              <a:cs typeface="Times New Roman" panose="02020603050405020304" pitchFamily="18" charset="0"/>
            </a:endParaRPr>
          </a:p>
        </p:txBody>
      </p:sp>
      <p:cxnSp>
        <p:nvCxnSpPr>
          <p:cNvPr id="8" name="Прямая соединительная линия 7"/>
          <p:cNvCxnSpPr/>
          <p:nvPr/>
        </p:nvCxnSpPr>
        <p:spPr>
          <a:xfrm>
            <a:off x="0" y="4005064"/>
            <a:ext cx="118808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825" y="404665"/>
            <a:ext cx="10297144" cy="5721500"/>
          </a:xfrm>
        </p:spPr>
        <p:txBody>
          <a:bodyPr>
            <a:normAutofit/>
          </a:bodyPr>
          <a:lstStyle/>
          <a:p>
            <a:pPr>
              <a:buClr>
                <a:srgbClr val="0070C0"/>
              </a:buClr>
              <a:buFont typeface="Wingdings" pitchFamily="2" charset="2"/>
              <a:buChar char="Ø"/>
            </a:pPr>
            <a:r>
              <a:rPr lang="ru-RU" sz="2400" dirty="0" smtClean="0">
                <a:latin typeface="Times New Roman" panose="02020603050405020304" pitchFamily="18" charset="0"/>
                <a:cs typeface="Times New Roman" panose="02020603050405020304" pitchFamily="18" charset="0"/>
              </a:rPr>
              <a:t>Теперь давайте вспомним, из каких компонентов состоит совокупный спрос.  Мы знаем, что ВВП состоит их четырех компонентов:</a:t>
            </a:r>
          </a:p>
          <a:p>
            <a:pPr algn="ctr"/>
            <a:endParaRPr lang="ru-RU" sz="3200" i="1" dirty="0" smtClean="0"/>
          </a:p>
          <a:p>
            <a:pPr algn="ctr"/>
            <a:r>
              <a:rPr lang="ru-RU" sz="3200" i="1" dirty="0" smtClean="0"/>
              <a:t>ВВП= потребительские расходы + валовые частные внутренние инвестиции + государственные закупки товаров и услуг + чистый экспорт =</a:t>
            </a:r>
            <a:r>
              <a:rPr lang="en-US" sz="3200" i="1" dirty="0" smtClean="0"/>
              <a:t>C</a:t>
            </a:r>
            <a:r>
              <a:rPr lang="ru-RU" sz="3200" i="1" dirty="0" smtClean="0"/>
              <a:t>+</a:t>
            </a:r>
            <a:r>
              <a:rPr lang="en-US" sz="3200" i="1" dirty="0" smtClean="0"/>
              <a:t>I</a:t>
            </a:r>
            <a:r>
              <a:rPr lang="ru-RU" sz="3200" i="1" dirty="0" smtClean="0"/>
              <a:t>+</a:t>
            </a:r>
            <a:r>
              <a:rPr lang="en-US" sz="3200" i="1" dirty="0" smtClean="0"/>
              <a:t>G</a:t>
            </a:r>
            <a:r>
              <a:rPr lang="ru-RU" sz="3200" i="1" dirty="0" smtClean="0"/>
              <a:t>+</a:t>
            </a:r>
            <a:r>
              <a:rPr lang="en-US" sz="3200" i="1" dirty="0" smtClean="0"/>
              <a:t>X</a:t>
            </a:r>
            <a:r>
              <a:rPr lang="ru-RU" sz="3200" i="1" dirty="0" smtClean="0"/>
              <a:t>.</a:t>
            </a:r>
          </a:p>
          <a:p>
            <a:endParaRPr lang="ru-RU" sz="24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400" dirty="0" smtClean="0">
                <a:latin typeface="Times New Roman" panose="02020603050405020304" pitchFamily="18" charset="0"/>
                <a:cs typeface="Times New Roman" panose="02020603050405020304" pitchFamily="18" charset="0"/>
              </a:rPr>
              <a:t>Мы рассмотрели закрытую экономическую модель без учета внешней торговли. ВВП в данной ситуации состоит из трех компонентов, </a:t>
            </a:r>
            <a:r>
              <a:rPr lang="en-US" sz="2400" dirty="0" smtClean="0">
                <a:latin typeface="Times New Roman" panose="02020603050405020304" pitchFamily="18" charset="0"/>
                <a:cs typeface="Times New Roman" panose="02020603050405020304" pitchFamily="18" charset="0"/>
              </a:rPr>
              <a:t>C</a:t>
            </a:r>
            <a:r>
              <a:rPr lang="ru-RU"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I</a:t>
            </a:r>
            <a:r>
              <a:rPr lang="ru-RU"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G</a:t>
            </a:r>
            <a:r>
              <a:rPr lang="ru-RU" sz="2400" dirty="0" smtClean="0">
                <a:latin typeface="Times New Roman" panose="02020603050405020304" pitchFamily="18" charset="0"/>
                <a:cs typeface="Times New Roman" panose="02020603050405020304" pitchFamily="18" charset="0"/>
              </a:rPr>
              <a:t>. (Четвертый компонент- чистый экспорт- учитывается в ВВП в том случае, если мы рассматриваем открытую экономику.)</a:t>
            </a:r>
          </a:p>
          <a:p>
            <a:endParaRPr lang="ru-RU" sz="2400" dirty="0" smtClean="0">
              <a:latin typeface="Times New Roman" panose="02020603050405020304" pitchFamily="18" charset="0"/>
              <a:cs typeface="Times New Roman" panose="02020603050405020304" pitchFamily="18" charset="0"/>
            </a:endParaRPr>
          </a:p>
          <a:p>
            <a:endParaRPr lang="ru-RU"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sz="half" idx="1"/>
          </p:nvPr>
        </p:nvSpPr>
        <p:spPr>
          <a:xfrm>
            <a:off x="323801" y="476672"/>
            <a:ext cx="5688632" cy="6048671"/>
          </a:xfrm>
        </p:spPr>
        <p:txBody>
          <a:bodyPr>
            <a:normAutofit fontScale="62500" lnSpcReduction="20000"/>
          </a:bodyPr>
          <a:lstStyle/>
          <a:p>
            <a:r>
              <a:rPr lang="ru-RU" sz="2800" i="1" dirty="0" smtClean="0">
                <a:latin typeface="Times New Roman" panose="02020603050405020304" pitchFamily="18" charset="0"/>
                <a:cs typeface="Times New Roman" panose="02020603050405020304" pitchFamily="18" charset="0"/>
              </a:rPr>
              <a:t>Рис.7</a:t>
            </a:r>
            <a:r>
              <a:rPr lang="ru-RU" sz="2800" dirty="0" smtClean="0">
                <a:latin typeface="Times New Roman" panose="02020603050405020304" pitchFamily="18" charset="0"/>
                <a:cs typeface="Times New Roman" panose="02020603050405020304" pitchFamily="18" charset="0"/>
              </a:rPr>
              <a:t> демонстрирует влияние государственных закупок на уровень национального выпуска.  Данный график  практически идентичен графику, который мы привели выше. Однако в данном случае появляется новая переменная,  </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(государственные расходы), которую мы добавили к функции потребления при условии неизменного объема инвестиций. Расстояние по вертикали между прямыми </a:t>
            </a:r>
            <a:r>
              <a:rPr lang="en-US" sz="2800" dirty="0" smtClean="0">
                <a:latin typeface="Times New Roman" panose="02020603050405020304" pitchFamily="18" charset="0"/>
                <a:cs typeface="Times New Roman" panose="02020603050405020304" pitchFamily="18" charset="0"/>
              </a:rPr>
              <a:t>C</a:t>
            </a:r>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I</a:t>
            </a:r>
            <a:r>
              <a:rPr lang="ru-RU" sz="2800" dirty="0" smtClean="0">
                <a:latin typeface="Times New Roman" panose="02020603050405020304" pitchFamily="18" charset="0"/>
                <a:cs typeface="Times New Roman" panose="02020603050405020304" pitchFamily="18" charset="0"/>
              </a:rPr>
              <a:t> и </a:t>
            </a:r>
            <a:r>
              <a:rPr lang="en-US" sz="2800" dirty="0" smtClean="0">
                <a:latin typeface="Times New Roman" panose="02020603050405020304" pitchFamily="18" charset="0"/>
                <a:cs typeface="Times New Roman" panose="02020603050405020304" pitchFamily="18" charset="0"/>
              </a:rPr>
              <a:t>C</a:t>
            </a:r>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I</a:t>
            </a:r>
            <a:r>
              <a:rPr lang="ru-RU"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соответствует сумме государственных расходов на покупку различных товаров и услуг (например полиции, танков, дорог и т.д.)</a:t>
            </a:r>
          </a:p>
          <a:p>
            <a:r>
              <a:rPr lang="ru-RU" sz="2800" dirty="0" smtClean="0">
                <a:latin typeface="Times New Roman" panose="02020603050405020304" pitchFamily="18" charset="0"/>
                <a:cs typeface="Times New Roman" panose="02020603050405020304" pitchFamily="18" charset="0"/>
              </a:rPr>
              <a:t>Какое право мы имеем «просто добавить» </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Дело в том, что государственные расходы (</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действуют по той же схеме, что и инвестиции частных лиц (</a:t>
            </a:r>
            <a:r>
              <a:rPr lang="en-US" sz="2800" dirty="0" smtClean="0">
                <a:latin typeface="Times New Roman" panose="02020603050405020304" pitchFamily="18" charset="0"/>
                <a:cs typeface="Times New Roman" panose="02020603050405020304" pitchFamily="18" charset="0"/>
              </a:rPr>
              <a:t>I</a:t>
            </a:r>
            <a:r>
              <a:rPr lang="ru-RU" sz="2800" dirty="0" smtClean="0">
                <a:latin typeface="Times New Roman" panose="02020603050405020304" pitchFamily="18" charset="0"/>
                <a:cs typeface="Times New Roman" panose="02020603050405020304" pitchFamily="18" charset="0"/>
              </a:rPr>
              <a:t>). Валовые расходы включают в себя расходы на покупку транспорта для правительства (</a:t>
            </a:r>
            <a:r>
              <a:rPr lang="en-US" sz="2800" dirty="0" smtClean="0">
                <a:latin typeface="Times New Roman" panose="02020603050405020304" pitchFamily="18" charset="0"/>
                <a:cs typeface="Times New Roman" panose="02020603050405020304" pitchFamily="18" charset="0"/>
              </a:rPr>
              <a:t>G</a:t>
            </a:r>
            <a:r>
              <a:rPr lang="ru-RU" sz="2800" dirty="0" smtClean="0">
                <a:latin typeface="Times New Roman" panose="02020603050405020304" pitchFamily="18" charset="0"/>
                <a:cs typeface="Times New Roman" panose="02020603050405020304" pitchFamily="18" charset="0"/>
              </a:rPr>
              <a:t>), они также воздействуют на величину безработицы, как расходы на приобретение автомобилей (С) в частном секторе.</a:t>
            </a:r>
          </a:p>
          <a:p>
            <a:r>
              <a:rPr lang="ru-RU" sz="2900" dirty="0" smtClean="0">
                <a:latin typeface="Times New Roman" panose="02020603050405020304" pitchFamily="18" charset="0"/>
                <a:cs typeface="Times New Roman" panose="02020603050405020304" pitchFamily="18" charset="0"/>
              </a:rPr>
              <a:t>Итак, наш анализ «трехслойного пирога» </a:t>
            </a:r>
            <a:r>
              <a:rPr lang="en-US" sz="2900" dirty="0" smtClean="0">
                <a:latin typeface="Times New Roman" panose="02020603050405020304" pitchFamily="18" charset="0"/>
                <a:cs typeface="Times New Roman" panose="02020603050405020304" pitchFamily="18" charset="0"/>
              </a:rPr>
              <a:t>C</a:t>
            </a:r>
            <a:r>
              <a:rPr lang="ru-RU" sz="2900" dirty="0" smtClean="0">
                <a:latin typeface="Times New Roman" panose="02020603050405020304" pitchFamily="18" charset="0"/>
                <a:cs typeface="Times New Roman" panose="02020603050405020304" pitchFamily="18" charset="0"/>
              </a:rPr>
              <a:t>+</a:t>
            </a:r>
            <a:r>
              <a:rPr lang="en-US" sz="2900" dirty="0" smtClean="0">
                <a:latin typeface="Times New Roman" panose="02020603050405020304" pitchFamily="18" charset="0"/>
                <a:cs typeface="Times New Roman" panose="02020603050405020304" pitchFamily="18" charset="0"/>
              </a:rPr>
              <a:t>I</a:t>
            </a:r>
            <a:r>
              <a:rPr lang="ru-RU" sz="2900" dirty="0" smtClean="0">
                <a:latin typeface="Times New Roman" panose="02020603050405020304" pitchFamily="18" charset="0"/>
                <a:cs typeface="Times New Roman" panose="02020603050405020304" pitchFamily="18" charset="0"/>
              </a:rPr>
              <a:t>+</a:t>
            </a:r>
            <a:r>
              <a:rPr lang="en-US" sz="2900" dirty="0" smtClean="0">
                <a:latin typeface="Times New Roman" panose="02020603050405020304" pitchFamily="18" charset="0"/>
                <a:cs typeface="Times New Roman" panose="02020603050405020304" pitchFamily="18" charset="0"/>
              </a:rPr>
              <a:t>G</a:t>
            </a:r>
            <a:r>
              <a:rPr lang="ru-RU" sz="2900" dirty="0" smtClean="0">
                <a:latin typeface="Times New Roman" panose="02020603050405020304" pitchFamily="18" charset="0"/>
                <a:cs typeface="Times New Roman" panose="02020603050405020304" pitchFamily="18" charset="0"/>
              </a:rPr>
              <a:t> путем подсчета величины совокупных расходов, которые осуществляются на каждом уровне ВВП, подходит к своему завершению.</a:t>
            </a:r>
          </a:p>
          <a:p>
            <a:endParaRPr lang="ru-RU" sz="2800" dirty="0" smtClean="0">
              <a:latin typeface="Times New Roman" panose="02020603050405020304" pitchFamily="18" charset="0"/>
              <a:cs typeface="Times New Roman" panose="02020603050405020304" pitchFamily="18" charset="0"/>
            </a:endParaRPr>
          </a:p>
          <a:p>
            <a:endParaRPr lang="ru-RU" sz="2800" dirty="0" smtClean="0">
              <a:latin typeface="Times New Roman" panose="02020603050405020304" pitchFamily="18" charset="0"/>
              <a:cs typeface="Times New Roman" panose="02020603050405020304" pitchFamily="18" charset="0"/>
            </a:endParaRPr>
          </a:p>
          <a:p>
            <a:endParaRPr lang="ru-RU" dirty="0"/>
          </a:p>
        </p:txBody>
      </p:sp>
      <p:pic>
        <p:nvPicPr>
          <p:cNvPr id="71682" name="Picture 2" descr="C:\Users\user\Desktop\статья\пох\Рисунок7.jpg"/>
          <p:cNvPicPr>
            <a:picLocks noChangeAspect="1" noChangeArrowheads="1"/>
          </p:cNvPicPr>
          <p:nvPr/>
        </p:nvPicPr>
        <p:blipFill>
          <a:blip r:embed="rId2" cstate="print"/>
          <a:srcRect/>
          <a:stretch>
            <a:fillRect/>
          </a:stretch>
        </p:blipFill>
        <p:spPr bwMode="auto">
          <a:xfrm>
            <a:off x="6156449" y="0"/>
            <a:ext cx="5724401" cy="3040063"/>
          </a:xfrm>
          <a:prstGeom prst="rect">
            <a:avLst/>
          </a:prstGeom>
          <a:noFill/>
        </p:spPr>
      </p:pic>
      <p:sp>
        <p:nvSpPr>
          <p:cNvPr id="8" name="Прямоугольник 7"/>
          <p:cNvSpPr/>
          <p:nvPr/>
        </p:nvSpPr>
        <p:spPr>
          <a:xfrm>
            <a:off x="6084441" y="2996952"/>
            <a:ext cx="5796409" cy="830997"/>
          </a:xfrm>
          <a:prstGeom prst="rect">
            <a:avLst/>
          </a:prstGeom>
        </p:spPr>
        <p:txBody>
          <a:bodyPr wrap="square">
            <a:spAutoFit/>
          </a:bodyPr>
          <a:lstStyle/>
          <a:p>
            <a:r>
              <a:rPr lang="ru-RU" sz="1600" i="1" dirty="0" smtClean="0">
                <a:latin typeface="Times New Roman" panose="02020603050405020304" pitchFamily="18" charset="0"/>
                <a:cs typeface="Times New Roman" panose="02020603050405020304" pitchFamily="18" charset="0"/>
              </a:rPr>
              <a:t>Рис.7. Прибавление государственных расходов, так же как и прибавление инвестиций, позволяет определить равновесный уровень ВВП</a:t>
            </a:r>
            <a:r>
              <a:rPr lang="ru-RU" sz="1600" dirty="0" smtClean="0">
                <a:latin typeface="Times New Roman" panose="02020603050405020304" pitchFamily="18" charset="0"/>
                <a:cs typeface="Times New Roman" panose="02020603050405020304" pitchFamily="18" charset="0"/>
              </a:rPr>
              <a:t>.</a:t>
            </a:r>
            <a:endParaRPr lang="ru-RU" sz="1600" dirty="0"/>
          </a:p>
        </p:txBody>
      </p:sp>
      <p:sp>
        <p:nvSpPr>
          <p:cNvPr id="9" name="Прямоугольник 8"/>
          <p:cNvSpPr/>
          <p:nvPr/>
        </p:nvSpPr>
        <p:spPr>
          <a:xfrm>
            <a:off x="5940425" y="3861048"/>
            <a:ext cx="5940425" cy="2308324"/>
          </a:xfrm>
          <a:prstGeom prst="rect">
            <a:avLst/>
          </a:prstGeom>
        </p:spPr>
        <p:txBody>
          <a:bodyPr wrap="square">
            <a:spAutoFit/>
          </a:bodyPr>
          <a:lstStyle/>
          <a:p>
            <a:pPr algn="r"/>
            <a:r>
              <a:rPr lang="ru-RU" dirty="0" smtClean="0">
                <a:latin typeface="Times New Roman" panose="02020603050405020304" pitchFamily="18" charset="0"/>
                <a:cs typeface="Times New Roman" panose="02020603050405020304" pitchFamily="18" charset="0"/>
              </a:rPr>
              <a:t>Найдем точку пересечения прямой совокупных расходов и биссектрисы, чтобы найти равновесный уровень ВВП. На данном уровне, который определяется на графике точкой Е, общая сумма запланированных расходов точно равна совокупному объему запланированного выпуска.  Точка Е, таким образом, представляет собой равновесный уровень выпуска при условии учета государственных расходов в модели мультипликатора.</a:t>
            </a:r>
            <a:endParaRPr lang="ru-RU"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94043" y="476673"/>
            <a:ext cx="10602966" cy="3960440"/>
          </a:xfrm>
        </p:spPr>
        <p:txBody>
          <a:bodyPr>
            <a:normAutofit/>
          </a:bodyPr>
          <a:lstStyle/>
          <a:p>
            <a:pPr>
              <a:buClr>
                <a:schemeClr val="tx2"/>
              </a:buClr>
              <a:buFont typeface="Wingdings" pitchFamily="2" charset="2"/>
              <a:buChar char="Ø"/>
            </a:pPr>
            <a:r>
              <a:rPr lang="ru-RU" sz="2400" dirty="0" smtClean="0">
                <a:latin typeface="Times New Roman" pitchFamily="18" charset="0"/>
                <a:cs typeface="Times New Roman" pitchFamily="18" charset="0"/>
              </a:rPr>
              <a:t>На самом деле, как вы узнаете во второй половине этой главы, сфера применения механизма мультипликатора не ограничивается одними лишь инвестициями. В сущности, любое изменение в объемах государственных закупок, экспорте или исходящем извне потоке расходов также приведет к многократному увеличению объемов производства. Ниже мы покажем, что государственные закупки оказывают почти такой же мультипликативный эффект на объемы производства, как и инвестиции. Этот вывод позволил многим специалистам в области макроэкономики рекомендовать использование фискальной политики в качестве инструмента стабилизации экономики.</a:t>
            </a:r>
          </a:p>
          <a:p>
            <a:pPr>
              <a:buFont typeface="Wingdings" pitchFamily="2" charset="2"/>
              <a:buChar char="Ø"/>
            </a:pP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solidFill>
                  <a:schemeClr val="tx1"/>
                </a:solidFill>
              </a:rPr>
              <a:t>Влияние налогообложения на совокупный спрос</a:t>
            </a:r>
            <a:endParaRPr lang="ru-RU" dirty="0">
              <a:solidFill>
                <a:schemeClr val="tx1"/>
              </a:solidFill>
            </a:endParaRPr>
          </a:p>
        </p:txBody>
      </p:sp>
      <p:sp>
        <p:nvSpPr>
          <p:cNvPr id="6" name="Содержимое 5"/>
          <p:cNvSpPr>
            <a:spLocks noGrp="1"/>
          </p:cNvSpPr>
          <p:nvPr>
            <p:ph sz="quarter" idx="1"/>
          </p:nvPr>
        </p:nvSpPr>
        <p:spPr/>
        <p:txBody>
          <a:bodyPr/>
          <a:lstStyle/>
          <a:p>
            <a:pPr>
              <a:buClr>
                <a:srgbClr val="0070C0"/>
              </a:buClr>
              <a:buFont typeface="Wingdings" pitchFamily="2" charset="2"/>
              <a:buChar char="Ø"/>
            </a:pPr>
            <a:r>
              <a:rPr lang="ru-RU" dirty="0" smtClean="0">
                <a:latin typeface="Times New Roman" pitchFamily="18" charset="0"/>
                <a:cs typeface="Times New Roman" pitchFamily="18" charset="0"/>
              </a:rPr>
              <a:t>Почему налоги уменьшают совокупный спрос и уровень ВВП? Чрезмерные налоги сокращают наш располагаемый доход, </a:t>
            </a:r>
            <a:r>
              <a:rPr lang="ru-RU" sz="2800" dirty="0" smtClean="0">
                <a:latin typeface="Times New Roman" pitchFamily="18" charset="0"/>
                <a:cs typeface="Times New Roman" pitchFamily="18" charset="0"/>
              </a:rPr>
              <a:t>а более низкие налоги приводят  к увеличению совокупного спроса. Очевидно. что если инвестиции и государственные закупки остаются на прежнем уровне, то сокращение потребительских расходов приведет к уменьшению ВВП и уровня занятости. Таким образом, в модели мультипликатора повышение налогов без увеличения государственных расходов также приведет к</a:t>
            </a:r>
            <a:r>
              <a:rPr lang="ru-RU" sz="2800" b="1"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уменьшению ВВП.</a:t>
            </a:r>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23801" y="404665"/>
            <a:ext cx="5688632" cy="5721500"/>
          </a:xfrm>
        </p:spPr>
        <p:txBody>
          <a:bodyPr>
            <a:normAutofit fontScale="62500" lnSpcReduction="20000"/>
          </a:bodyPr>
          <a:lstStyle/>
          <a:p>
            <a:pPr>
              <a:buClr>
                <a:srgbClr val="0070C0"/>
              </a:buClr>
              <a:buFont typeface="Wingdings" pitchFamily="2" charset="2"/>
              <a:buChar char="Ø"/>
            </a:pPr>
            <a:r>
              <a:rPr lang="ru-RU" sz="3200" dirty="0" smtClean="0">
                <a:latin typeface="Times New Roman" panose="02020603050405020304" pitchFamily="18" charset="0"/>
                <a:cs typeface="Times New Roman" panose="02020603050405020304" pitchFamily="18" charset="0"/>
              </a:rPr>
              <a:t>Вернувшись еще раз к рис 6. Вы можете убедиться в правомерности подобных рассуждений. Прямая </a:t>
            </a:r>
            <a:r>
              <a:rPr lang="ru-RU" sz="3200" b="1" i="1" dirty="0" smtClean="0">
                <a:latin typeface="Times New Roman" panose="02020603050405020304" pitchFamily="18" charset="0"/>
                <a:cs typeface="Times New Roman" panose="02020603050405020304" pitchFamily="18" charset="0"/>
              </a:rPr>
              <a:t>СС</a:t>
            </a:r>
            <a:r>
              <a:rPr lang="ru-RU" sz="3200" dirty="0" smtClean="0">
                <a:latin typeface="Times New Roman" panose="02020603050405020304" pitchFamily="18" charset="0"/>
                <a:cs typeface="Times New Roman" panose="02020603050405020304" pitchFamily="18" charset="0"/>
              </a:rPr>
              <a:t> отображает уровень потребления, который бы сложился в экономике при отсутствии налогов. Но верхняя кривая не может быть функцией потребления, поскольку потребители обязательно платят налоги, сумма которых при любом уровне </a:t>
            </a:r>
            <a:r>
              <a:rPr lang="en-US" sz="3200" i="1" dirty="0" smtClean="0">
                <a:latin typeface="Times New Roman" panose="02020603050405020304" pitchFamily="18" charset="0"/>
                <a:cs typeface="Times New Roman" panose="02020603050405020304" pitchFamily="18" charset="0"/>
              </a:rPr>
              <a:t>с</a:t>
            </a:r>
            <a:r>
              <a:rPr lang="ru-RU" sz="3200" i="1" dirty="0" smtClean="0">
                <a:latin typeface="Times New Roman" panose="02020603050405020304" pitchFamily="18" charset="0"/>
                <a:cs typeface="Times New Roman" panose="02020603050405020304" pitchFamily="18" charset="0"/>
              </a:rPr>
              <a:t>о</a:t>
            </a:r>
            <a:r>
              <a:rPr lang="en-US" sz="3200" i="1" dirty="0" err="1" smtClean="0">
                <a:latin typeface="Times New Roman" panose="02020603050405020304" pitchFamily="18" charset="0"/>
                <a:cs typeface="Times New Roman" panose="02020603050405020304" pitchFamily="18" charset="0"/>
              </a:rPr>
              <a:t>вокупного</a:t>
            </a:r>
            <a:r>
              <a:rPr lang="ru-RU" sz="3200" dirty="0" smtClean="0">
                <a:latin typeface="Times New Roman" panose="02020603050405020304" pitchFamily="18" charset="0"/>
                <a:cs typeface="Times New Roman" panose="02020603050405020304" pitchFamily="18" charset="0"/>
              </a:rPr>
              <a:t> дохода составляет 300 </a:t>
            </a:r>
            <a:r>
              <a:rPr lang="ru-RU" sz="3200" dirty="0" err="1" smtClean="0">
                <a:latin typeface="Times New Roman" panose="02020603050405020304" pitchFamily="18" charset="0"/>
                <a:cs typeface="Times New Roman" panose="02020603050405020304" pitchFamily="18" charset="0"/>
              </a:rPr>
              <a:t>млрд</a:t>
            </a:r>
            <a:r>
              <a:rPr lang="ru-RU" sz="3200" dirty="0" smtClean="0">
                <a:latin typeface="Times New Roman" panose="02020603050405020304" pitchFamily="18" charset="0"/>
                <a:cs typeface="Times New Roman" panose="02020603050405020304" pitchFamily="18" charset="0"/>
              </a:rPr>
              <a:t> долл. В этом случае располагаемый доход при любом уровне совокупного дохода оказывается как раз на 300 млрд. </a:t>
            </a:r>
            <a:r>
              <a:rPr lang="ru-RU" sz="3200" dirty="0" err="1" smtClean="0">
                <a:latin typeface="Times New Roman" panose="02020603050405020304" pitchFamily="18" charset="0"/>
                <a:cs typeface="Times New Roman" panose="02020603050405020304" pitchFamily="18" charset="0"/>
              </a:rPr>
              <a:t>долл</a:t>
            </a:r>
            <a:r>
              <a:rPr lang="ru-RU" sz="3200" dirty="0" smtClean="0">
                <a:latin typeface="Times New Roman" panose="02020603050405020304" pitchFamily="18" charset="0"/>
                <a:cs typeface="Times New Roman" panose="02020603050405020304" pitchFamily="18" charset="0"/>
              </a:rPr>
              <a:t> меньше, чем ВВП. На </a:t>
            </a:r>
            <a:r>
              <a:rPr lang="ru-RU" sz="3200" i="1" dirty="0" smtClean="0">
                <a:latin typeface="Times New Roman" panose="02020603050405020304" pitchFamily="18" charset="0"/>
                <a:cs typeface="Times New Roman" panose="02020603050405020304" pitchFamily="18" charset="0"/>
              </a:rPr>
              <a:t>Рис 6</a:t>
            </a:r>
            <a:r>
              <a:rPr lang="ru-RU" sz="3200" dirty="0" smtClean="0">
                <a:latin typeface="Times New Roman" panose="02020603050405020304" pitchFamily="18" charset="0"/>
                <a:cs typeface="Times New Roman" panose="02020603050405020304" pitchFamily="18" charset="0"/>
              </a:rPr>
              <a:t> этот уро­вень налогообложения показан как смещение функции по­требление вправо на 300 </a:t>
            </a:r>
            <a:r>
              <a:rPr lang="ru-RU" sz="3200" dirty="0" err="1" smtClean="0">
                <a:latin typeface="Times New Roman" panose="02020603050405020304" pitchFamily="18" charset="0"/>
                <a:cs typeface="Times New Roman" panose="02020603050405020304" pitchFamily="18" charset="0"/>
              </a:rPr>
              <a:t>млрд</a:t>
            </a:r>
            <a:r>
              <a:rPr lang="ru-RU" sz="3200" dirty="0" smtClean="0">
                <a:latin typeface="Times New Roman" panose="02020603050405020304" pitchFamily="18" charset="0"/>
                <a:cs typeface="Times New Roman" panose="02020603050405020304" pitchFamily="18" charset="0"/>
              </a:rPr>
              <a:t> долл. Это правосторонне сме­щение может быть заменено смещением вниз, если предель­ная склонность к потреблению </a:t>
            </a:r>
            <a:r>
              <a:rPr lang="en-US" sz="3200" dirty="0" smtClean="0">
                <a:latin typeface="Times New Roman" panose="02020603050405020304" pitchFamily="18" charset="0"/>
                <a:cs typeface="Times New Roman" panose="02020603050405020304" pitchFamily="18" charset="0"/>
              </a:rPr>
              <a:t>MPC</a:t>
            </a:r>
            <a:r>
              <a:rPr lang="ru-RU" sz="3200" dirty="0" smtClean="0">
                <a:latin typeface="Times New Roman" panose="02020603050405020304" pitchFamily="18" charset="0"/>
                <a:cs typeface="Times New Roman" panose="02020603050405020304" pitchFamily="18" charset="0"/>
              </a:rPr>
              <a:t>=2/3, то правостороннее смещение прямой </a:t>
            </a:r>
            <a:r>
              <a:rPr lang="ru-RU" sz="3200" b="1" i="1" dirty="0" smtClean="0">
                <a:latin typeface="Times New Roman" panose="02020603050405020304" pitchFamily="18" charset="0"/>
                <a:cs typeface="Times New Roman" panose="02020603050405020304" pitchFamily="18" charset="0"/>
              </a:rPr>
              <a:t>СС</a:t>
            </a:r>
            <a:r>
              <a:rPr lang="ru-RU" sz="3200" dirty="0" smtClean="0">
                <a:latin typeface="Times New Roman" panose="02020603050405020304" pitchFamily="18" charset="0"/>
                <a:cs typeface="Times New Roman" panose="02020603050405020304" pitchFamily="18" charset="0"/>
              </a:rPr>
              <a:t> на 300 </a:t>
            </a:r>
            <a:r>
              <a:rPr lang="ru-RU" sz="3200" dirty="0" err="1" smtClean="0">
                <a:latin typeface="Times New Roman" panose="02020603050405020304" pitchFamily="18" charset="0"/>
                <a:cs typeface="Times New Roman" panose="02020603050405020304" pitchFamily="18" charset="0"/>
              </a:rPr>
              <a:t>млрд</a:t>
            </a:r>
            <a:r>
              <a:rPr lang="ru-RU" sz="3200" dirty="0" smtClean="0">
                <a:latin typeface="Times New Roman" panose="02020603050405020304" pitchFamily="18" charset="0"/>
                <a:cs typeface="Times New Roman" panose="02020603050405020304" pitchFamily="18" charset="0"/>
              </a:rPr>
              <a:t> долл. равнозначно смеще­нию вниз на 200 </a:t>
            </a:r>
            <a:r>
              <a:rPr lang="ru-RU" sz="3200" dirty="0" err="1" smtClean="0">
                <a:latin typeface="Times New Roman" panose="02020603050405020304" pitchFamily="18" charset="0"/>
                <a:cs typeface="Times New Roman" panose="02020603050405020304" pitchFamily="18" charset="0"/>
              </a:rPr>
              <a:t>млрд</a:t>
            </a:r>
            <a:r>
              <a:rPr lang="ru-RU" sz="3200" dirty="0" smtClean="0">
                <a:latin typeface="Times New Roman" panose="02020603050405020304" pitchFamily="18" charset="0"/>
                <a:cs typeface="Times New Roman" panose="02020603050405020304" pitchFamily="18" charset="0"/>
              </a:rPr>
              <a:t> долл.</a:t>
            </a:r>
          </a:p>
          <a:p>
            <a:endParaRPr lang="ru-RU" sz="3200" dirty="0" smtClean="0">
              <a:latin typeface="Times New Roman" panose="02020603050405020304" pitchFamily="18" charset="0"/>
              <a:cs typeface="Times New Roman" panose="02020603050405020304" pitchFamily="18" charset="0"/>
            </a:endParaRPr>
          </a:p>
          <a:p>
            <a:endParaRPr lang="ru-RU" dirty="0"/>
          </a:p>
        </p:txBody>
      </p:sp>
      <p:pic>
        <p:nvPicPr>
          <p:cNvPr id="73730" name="Picture 2" descr="C:\Users\user\Desktop\статья\пох\Рисунок6.jpg"/>
          <p:cNvPicPr>
            <a:picLocks noChangeAspect="1" noChangeArrowheads="1"/>
          </p:cNvPicPr>
          <p:nvPr/>
        </p:nvPicPr>
        <p:blipFill>
          <a:blip r:embed="rId2" cstate="print"/>
          <a:srcRect/>
          <a:stretch>
            <a:fillRect/>
          </a:stretch>
        </p:blipFill>
        <p:spPr bwMode="auto">
          <a:xfrm>
            <a:off x="5945188" y="0"/>
            <a:ext cx="5935662" cy="2963863"/>
          </a:xfrm>
          <a:prstGeom prst="rect">
            <a:avLst/>
          </a:prstGeom>
          <a:noFill/>
        </p:spPr>
      </p:pic>
      <p:sp>
        <p:nvSpPr>
          <p:cNvPr id="7" name="Прямоугольник 6"/>
          <p:cNvSpPr/>
          <p:nvPr/>
        </p:nvSpPr>
        <p:spPr>
          <a:xfrm>
            <a:off x="5940425" y="2996952"/>
            <a:ext cx="5940425" cy="646331"/>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Рис.6. Влияние налогов на уменьшение располагаемого дохода и смещение прямой СС</a:t>
            </a:r>
            <a:endParaRPr lang="ru-RU"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801" y="260649"/>
            <a:ext cx="5544616" cy="5865516"/>
          </a:xfrm>
        </p:spPr>
        <p:txBody>
          <a:bodyPr>
            <a:normAutofit fontScale="55000" lnSpcReduction="20000"/>
          </a:bodyPr>
          <a:lstStyle/>
          <a:p>
            <a:pPr>
              <a:buClr>
                <a:srgbClr val="0070C0"/>
              </a:buClr>
              <a:buFont typeface="Wingdings" pitchFamily="2" charset="2"/>
              <a:buChar char="Ø"/>
            </a:pPr>
            <a:r>
              <a:rPr lang="ru-RU" sz="3200" dirty="0" smtClean="0">
                <a:latin typeface="Times New Roman" pitchFamily="18" charset="0"/>
                <a:cs typeface="Times New Roman" pitchFamily="18" charset="0"/>
              </a:rPr>
              <a:t>Не вызывает сомнений, что введение налогов в</a:t>
            </a:r>
            <a:r>
              <a:rPr lang="ru-RU" sz="3200" b="1"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нашу мо­дель мультипликатора также приводит к уменьшению объемов выпуска. Причины этого изменения позволяет выяснить </a:t>
            </a:r>
            <a:r>
              <a:rPr lang="ru-RU" sz="3200" i="1" dirty="0" smtClean="0">
                <a:latin typeface="Times New Roman" pitchFamily="18" charset="0"/>
                <a:cs typeface="Times New Roman" pitchFamily="18" charset="0"/>
              </a:rPr>
              <a:t>Рис. 7</a:t>
            </a:r>
            <a:r>
              <a:rPr lang="ru-RU" sz="3200" dirty="0" smtClean="0">
                <a:latin typeface="Times New Roman" pitchFamily="18" charset="0"/>
                <a:cs typeface="Times New Roman" pitchFamily="18" charset="0"/>
              </a:rPr>
              <a:t>. Рост налогов не влияет непосредственно на </a:t>
            </a:r>
            <a:r>
              <a:rPr lang="en-US" sz="3200" dirty="0" smtClean="0">
                <a:latin typeface="Times New Roman" pitchFamily="18" charset="0"/>
                <a:cs typeface="Times New Roman" pitchFamily="18" charset="0"/>
              </a:rPr>
              <a:t>I</a:t>
            </a:r>
            <a:r>
              <a:rPr lang="ru-RU" sz="32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G</a:t>
            </a:r>
            <a:r>
              <a:rPr lang="ru-RU" sz="3200" dirty="0" smtClean="0">
                <a:latin typeface="Times New Roman" pitchFamily="18" charset="0"/>
                <a:cs typeface="Times New Roman" pitchFamily="18" charset="0"/>
              </a:rPr>
              <a:t>, но увеличение налогов уменьшает располагаемый доход, вызывая смещение кривой совокупного спроса вниз. Таким обра­зом, линия </a:t>
            </a:r>
            <a:r>
              <a:rPr lang="en-US" sz="3200" i="1" dirty="0" smtClean="0">
                <a:latin typeface="Times New Roman" pitchFamily="18" charset="0"/>
                <a:cs typeface="Times New Roman" pitchFamily="18" charset="0"/>
              </a:rPr>
              <a:t>C+I+G </a:t>
            </a:r>
            <a:r>
              <a:rPr lang="ru-RU" sz="3200" dirty="0" smtClean="0">
                <a:latin typeface="Times New Roman" pitchFamily="18" charset="0"/>
                <a:cs typeface="Times New Roman" pitchFamily="18" charset="0"/>
              </a:rPr>
              <a:t>также смещается вниз. Вы можете добавить новую линию </a:t>
            </a:r>
            <a:r>
              <a:rPr lang="en-US" sz="3200" i="1" dirty="0" smtClean="0">
                <a:latin typeface="Times New Roman" pitchFamily="18" charset="0"/>
                <a:cs typeface="Times New Roman" pitchFamily="18" charset="0"/>
              </a:rPr>
              <a:t>С</a:t>
            </a:r>
            <a:r>
              <a:rPr lang="en-US" sz="3200" i="1" baseline="30000" dirty="0" smtClean="0">
                <a:latin typeface="Times New Roman" pitchFamily="18" charset="0"/>
                <a:cs typeface="Times New Roman" pitchFamily="18" charset="0"/>
              </a:rPr>
              <a:t>/</a:t>
            </a:r>
            <a:r>
              <a:rPr lang="ru-RU" sz="32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I</a:t>
            </a:r>
            <a:r>
              <a:rPr lang="ru-RU" sz="3200"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G </a:t>
            </a:r>
            <a:r>
              <a:rPr lang="ru-RU" sz="3200" dirty="0" smtClean="0">
                <a:latin typeface="Times New Roman" pitchFamily="18" charset="0"/>
                <a:cs typeface="Times New Roman" pitchFamily="18" charset="0"/>
              </a:rPr>
              <a:t>на </a:t>
            </a:r>
            <a:r>
              <a:rPr lang="ru-RU" sz="3200" i="1" dirty="0" smtClean="0">
                <a:latin typeface="Times New Roman" pitchFamily="18" charset="0"/>
                <a:cs typeface="Times New Roman" pitchFamily="18" charset="0"/>
              </a:rPr>
              <a:t>Рис. 7</a:t>
            </a:r>
            <a:r>
              <a:rPr lang="ru-RU" sz="3200" dirty="0" smtClean="0">
                <a:latin typeface="Times New Roman" pitchFamily="18" charset="0"/>
                <a:cs typeface="Times New Roman" pitchFamily="18" charset="0"/>
              </a:rPr>
              <a:t>. Убедитесь, что новое равновесие - точка пересечения с биссектрисой- также соответст­вует меньшему объему ВВП.</a:t>
            </a:r>
          </a:p>
          <a:p>
            <a:pPr>
              <a:buClr>
                <a:srgbClr val="0070C0"/>
              </a:buClr>
              <a:buFont typeface="Wingdings" pitchFamily="2" charset="2"/>
              <a:buChar char="Ø"/>
            </a:pPr>
            <a:r>
              <a:rPr lang="ru-RU" sz="3200" dirty="0" smtClean="0">
                <a:latin typeface="Times New Roman" pitchFamily="18" charset="0"/>
                <a:cs typeface="Times New Roman" pitchFamily="18" charset="0"/>
              </a:rPr>
              <a:t>Имейте ввиду, что под </a:t>
            </a:r>
            <a:r>
              <a:rPr lang="en-US" sz="3200" dirty="0" smtClean="0">
                <a:latin typeface="Times New Roman" pitchFamily="18" charset="0"/>
                <a:cs typeface="Times New Roman" pitchFamily="18" charset="0"/>
              </a:rPr>
              <a:t>G </a:t>
            </a:r>
            <a:r>
              <a:rPr lang="ru-RU" sz="3200" dirty="0" smtClean="0">
                <a:latin typeface="Times New Roman" pitchFamily="18" charset="0"/>
                <a:cs typeface="Times New Roman" pitchFamily="18" charset="0"/>
              </a:rPr>
              <a:t>мы понимаем государственные закупки товаров и услуг. Мы не включаем сюда трансфертные выплаты, т.е. выплаты по безработице или социальному страхова­нию. В экономической теории подобные трансферты рас­сматриваются как отрицательные налоги, поэтому в нашем анализе «налоги» ( </a:t>
            </a:r>
            <a:r>
              <a:rPr lang="en-US" sz="3200" i="1" dirty="0" smtClean="0">
                <a:latin typeface="Times New Roman" pitchFamily="18" charset="0"/>
                <a:cs typeface="Times New Roman" pitchFamily="18" charset="0"/>
              </a:rPr>
              <a:t>T)</a:t>
            </a:r>
            <a:r>
              <a:rPr lang="en-US" sz="3200"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представляют собой совокупные налоги минус трансферты. Например, если все прямые и косвенные налог и составляют в сумме 400 млрд. долл., и</a:t>
            </a:r>
            <a:r>
              <a:rPr lang="ru-RU" sz="3200" b="1"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сумма трансферт­ных платежей - </a:t>
            </a:r>
            <a:r>
              <a:rPr lang="en-US" sz="3200" dirty="0" smtClean="0">
                <a:latin typeface="Times New Roman" pitchFamily="18" charset="0"/>
                <a:cs typeface="Times New Roman" pitchFamily="18" charset="0"/>
              </a:rPr>
              <a:t>100 </a:t>
            </a:r>
            <a:r>
              <a:rPr lang="ru-RU" sz="3200" dirty="0" smtClean="0">
                <a:latin typeface="Times New Roman" pitchFamily="18" charset="0"/>
                <a:cs typeface="Times New Roman" pitchFamily="18" charset="0"/>
              </a:rPr>
              <a:t>млрд. долл., то чистые налоги, </a:t>
            </a:r>
            <a:r>
              <a:rPr lang="ru-RU" sz="3200" i="1" dirty="0" smtClean="0">
                <a:latin typeface="Times New Roman" pitchFamily="18" charset="0"/>
                <a:cs typeface="Times New Roman" pitchFamily="18" charset="0"/>
              </a:rPr>
              <a:t>Т,</a:t>
            </a:r>
            <a:r>
              <a:rPr lang="ru-RU" sz="3200" dirty="0" smtClean="0">
                <a:latin typeface="Times New Roman" pitchFamily="18" charset="0"/>
                <a:cs typeface="Times New Roman" pitchFamily="18" charset="0"/>
              </a:rPr>
              <a:t> составят 400-100=300</a:t>
            </a:r>
            <a:r>
              <a:rPr lang="ru-RU" sz="3200" b="1" dirty="0" smtClean="0">
                <a:latin typeface="Times New Roman" pitchFamily="18" charset="0"/>
                <a:cs typeface="Times New Roman" pitchFamily="18" charset="0"/>
              </a:rPr>
              <a:t> </a:t>
            </a:r>
            <a:r>
              <a:rPr lang="ru-RU" sz="3200" dirty="0" smtClean="0">
                <a:latin typeface="Times New Roman" pitchFamily="18" charset="0"/>
                <a:cs typeface="Times New Roman" pitchFamily="18" charset="0"/>
              </a:rPr>
              <a:t>млрд. </a:t>
            </a:r>
            <a:r>
              <a:rPr lang="ru-RU" sz="3200" cap="small" dirty="0" smtClean="0">
                <a:latin typeface="Times New Roman" pitchFamily="18" charset="0"/>
                <a:cs typeface="Times New Roman" pitchFamily="18" charset="0"/>
              </a:rPr>
              <a:t>долл.</a:t>
            </a:r>
          </a:p>
          <a:p>
            <a:endParaRPr lang="ru-RU" sz="3200" dirty="0" smtClean="0">
              <a:latin typeface="Times New Roman" pitchFamily="18" charset="0"/>
              <a:cs typeface="Times New Roman" pitchFamily="18" charset="0"/>
            </a:endParaRPr>
          </a:p>
          <a:p>
            <a:endParaRPr lang="ru-RU" dirty="0"/>
          </a:p>
        </p:txBody>
      </p:sp>
      <p:pic>
        <p:nvPicPr>
          <p:cNvPr id="74754" name="Picture 2" descr="C:\Users\user\Desktop\статья\пох\Рисунок7.jpg"/>
          <p:cNvPicPr>
            <a:picLocks noChangeAspect="1" noChangeArrowheads="1"/>
          </p:cNvPicPr>
          <p:nvPr/>
        </p:nvPicPr>
        <p:blipFill>
          <a:blip r:embed="rId2" cstate="print"/>
          <a:srcRect/>
          <a:stretch>
            <a:fillRect/>
          </a:stretch>
        </p:blipFill>
        <p:spPr bwMode="auto">
          <a:xfrm>
            <a:off x="6369050" y="0"/>
            <a:ext cx="5511800" cy="3040062"/>
          </a:xfrm>
          <a:prstGeom prst="rect">
            <a:avLst/>
          </a:prstGeom>
          <a:noFill/>
        </p:spPr>
      </p:pic>
      <p:sp>
        <p:nvSpPr>
          <p:cNvPr id="5" name="Прямоугольник 4"/>
          <p:cNvSpPr/>
          <p:nvPr/>
        </p:nvSpPr>
        <p:spPr>
          <a:xfrm>
            <a:off x="6300465" y="2996952"/>
            <a:ext cx="5580385" cy="830997"/>
          </a:xfrm>
          <a:prstGeom prst="rect">
            <a:avLst/>
          </a:prstGeom>
        </p:spPr>
        <p:txBody>
          <a:bodyPr wrap="square">
            <a:spAutoFit/>
          </a:bodyPr>
          <a:lstStyle/>
          <a:p>
            <a:r>
              <a:rPr lang="ru-RU" sz="1600" i="1" dirty="0" smtClean="0">
                <a:latin typeface="Times New Roman" panose="02020603050405020304" pitchFamily="18" charset="0"/>
                <a:cs typeface="Times New Roman" panose="02020603050405020304" pitchFamily="18" charset="0"/>
              </a:rPr>
              <a:t>Рис.7. Прибавление государственных расходов, так же как и прибавление инвестиций, позволяет определить равновесный уровень ВВП</a:t>
            </a:r>
            <a:r>
              <a:rPr lang="ru-RU" sz="1600" dirty="0" smtClean="0">
                <a:latin typeface="Times New Roman" panose="02020603050405020304" pitchFamily="18" charset="0"/>
                <a:cs typeface="Times New Roman" panose="02020603050405020304" pitchFamily="18" charset="0"/>
              </a:rPr>
              <a:t>.</a:t>
            </a:r>
            <a:endParaRPr lang="ru-RU" sz="1600" dirty="0"/>
          </a:p>
        </p:txBody>
      </p:sp>
      <p:sp>
        <p:nvSpPr>
          <p:cNvPr id="6" name="Прямоугольник 5"/>
          <p:cNvSpPr/>
          <p:nvPr/>
        </p:nvSpPr>
        <p:spPr>
          <a:xfrm>
            <a:off x="5940425" y="5085184"/>
            <a:ext cx="5940425" cy="1200329"/>
          </a:xfrm>
          <a:prstGeom prst="rect">
            <a:avLst/>
          </a:prstGeom>
        </p:spPr>
        <p:txBody>
          <a:bodyPr wrap="square">
            <a:spAutoFit/>
          </a:bodyPr>
          <a:lstStyle/>
          <a:p>
            <a:pPr algn="r">
              <a:buClr>
                <a:schemeClr val="accent1"/>
              </a:buClr>
              <a:buFont typeface="Wingdings" pitchFamily="2" charset="2"/>
              <a:buChar char="Ø"/>
            </a:pPr>
            <a:r>
              <a:rPr lang="ru-RU" i="1" dirty="0" smtClean="0">
                <a:latin typeface="Times New Roman" pitchFamily="18" charset="0"/>
                <a:cs typeface="Times New Roman" pitchFamily="18" charset="0"/>
              </a:rPr>
              <a:t>Можете ли вы объяснить, почему увеличение социальных пособий уменьшает величину </a:t>
            </a:r>
            <a:r>
              <a:rPr lang="en-US" i="1" dirty="0" smtClean="0">
                <a:latin typeface="Times New Roman" pitchFamily="18" charset="0"/>
                <a:cs typeface="Times New Roman" pitchFamily="18" charset="0"/>
              </a:rPr>
              <a:t>T</a:t>
            </a:r>
            <a:r>
              <a:rPr lang="ru-RU" i="1" dirty="0" smtClean="0">
                <a:latin typeface="Times New Roman" pitchFamily="18" charset="0"/>
                <a:cs typeface="Times New Roman" pitchFamily="18" charset="0"/>
              </a:rPr>
              <a:t>, повышает РД, смещает линию С+</a:t>
            </a:r>
            <a:r>
              <a:rPr lang="en-US" i="1" dirty="0" smtClean="0">
                <a:latin typeface="Times New Roman" pitchFamily="18" charset="0"/>
                <a:cs typeface="Times New Roman" pitchFamily="18" charset="0"/>
              </a:rPr>
              <a:t>I+G </a:t>
            </a:r>
            <a:r>
              <a:rPr lang="ru-RU" i="1" dirty="0" smtClean="0">
                <a:latin typeface="Times New Roman" pitchFamily="18" charset="0"/>
                <a:cs typeface="Times New Roman" pitchFamily="18" charset="0"/>
              </a:rPr>
              <a:t>вверх и повышает равновесный объем ВВП?</a:t>
            </a:r>
            <a:endParaRPr lang="ru-RU" i="1" dirty="0">
              <a:latin typeface="Times New Roman" pitchFamily="18" charset="0"/>
              <a:cs typeface="Times New Roman" pitchFamily="18" charset="0"/>
            </a:endParaRPr>
          </a:p>
        </p:txBody>
      </p:sp>
      <p:cxnSp>
        <p:nvCxnSpPr>
          <p:cNvPr id="11" name="Прямая соединительная линия 10"/>
          <p:cNvCxnSpPr/>
          <p:nvPr/>
        </p:nvCxnSpPr>
        <p:spPr>
          <a:xfrm>
            <a:off x="5796409" y="5445224"/>
            <a:ext cx="0" cy="1412776"/>
          </a:xfrm>
          <a:prstGeom prst="line">
            <a:avLst/>
          </a:prstGeom>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5868417" y="3933056"/>
            <a:ext cx="6012433" cy="1077218"/>
          </a:xfrm>
          <a:prstGeom prst="rect">
            <a:avLst/>
          </a:prstGeom>
        </p:spPr>
        <p:txBody>
          <a:bodyPr wrap="square">
            <a:spAutoFit/>
          </a:bodyPr>
          <a:lstStyle/>
          <a:p>
            <a:pPr algn="r">
              <a:buClr>
                <a:srgbClr val="FFC000"/>
              </a:buClr>
              <a:buFont typeface="Wingdings" pitchFamily="2" charset="2"/>
              <a:buChar char="Ø"/>
            </a:pPr>
            <a:r>
              <a:rPr lang="ru-RU" sz="1600" i="1" dirty="0" smtClean="0">
                <a:latin typeface="Times New Roman" panose="02020603050405020304" pitchFamily="18" charset="0"/>
                <a:cs typeface="Times New Roman" panose="02020603050405020304" pitchFamily="18" charset="0"/>
              </a:rPr>
              <a:t>Теперь мы прибавили государственные расходы к имеющимся потребительским и инвестиционным расходам, в результате мы получили линию </a:t>
            </a:r>
            <a:r>
              <a:rPr lang="en-US" sz="1600" i="1" dirty="0" smtClean="0">
                <a:latin typeface="Times New Roman" panose="02020603050405020304" pitchFamily="18" charset="0"/>
                <a:cs typeface="Times New Roman" panose="02020603050405020304" pitchFamily="18" charset="0"/>
              </a:rPr>
              <a:t>C</a:t>
            </a:r>
            <a:r>
              <a:rPr lang="ru-RU"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I</a:t>
            </a:r>
            <a:r>
              <a:rPr lang="ru-RU" sz="1600" i="1"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G</a:t>
            </a:r>
            <a:r>
              <a:rPr lang="ru-RU" sz="1600" i="1" dirty="0" smtClean="0">
                <a:latin typeface="Times New Roman" panose="02020603050405020304" pitchFamily="18" charset="0"/>
                <a:cs typeface="Times New Roman" panose="02020603050405020304" pitchFamily="18" charset="0"/>
              </a:rPr>
              <a:t>. В точке </a:t>
            </a:r>
            <a:r>
              <a:rPr lang="en-US" sz="1600" i="1" dirty="0" smtClean="0">
                <a:latin typeface="Times New Roman" panose="02020603050405020304" pitchFamily="18" charset="0"/>
                <a:cs typeface="Times New Roman" panose="02020603050405020304" pitchFamily="18" charset="0"/>
              </a:rPr>
              <a:t>E</a:t>
            </a:r>
            <a:r>
              <a:rPr lang="ru-RU" sz="1600" i="1" dirty="0" smtClean="0">
                <a:latin typeface="Times New Roman" panose="02020603050405020304" pitchFamily="18" charset="0"/>
                <a:cs typeface="Times New Roman" panose="02020603050405020304" pitchFamily="18" charset="0"/>
              </a:rPr>
              <a:t>, где эта линия пересекает биссектрису, мы получим равновесный уровень ВВП.</a:t>
            </a:r>
            <a:endParaRPr lang="ru-RU" sz="1600" i="1" dirty="0">
              <a:latin typeface="Times New Roman" panose="02020603050405020304" pitchFamily="18" charset="0"/>
              <a:cs typeface="Times New Roman" panose="02020603050405020304" pitchFamily="18" charset="0"/>
            </a:endParaRPr>
          </a:p>
        </p:txBody>
      </p:sp>
      <p:cxnSp>
        <p:nvCxnSpPr>
          <p:cNvPr id="16" name="Прямая соединительная линия 15"/>
          <p:cNvCxnSpPr/>
          <p:nvPr/>
        </p:nvCxnSpPr>
        <p:spPr>
          <a:xfrm flipH="1">
            <a:off x="6012433" y="5013176"/>
            <a:ext cx="5868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5796409" y="5013176"/>
            <a:ext cx="21602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6012433" y="3861048"/>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6012433" y="3861048"/>
            <a:ext cx="5868417"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Нашивка 22"/>
          <p:cNvSpPr/>
          <p:nvPr/>
        </p:nvSpPr>
        <p:spPr>
          <a:xfrm rot="16200000">
            <a:off x="8280685" y="3609020"/>
            <a:ext cx="360040" cy="4320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4" name="Нашивка 23"/>
          <p:cNvSpPr/>
          <p:nvPr/>
        </p:nvSpPr>
        <p:spPr>
          <a:xfrm rot="13117628">
            <a:off x="5650140" y="4997988"/>
            <a:ext cx="510328" cy="50289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smtClean="0">
                <a:solidFill>
                  <a:schemeClr val="tx1"/>
                </a:solidFill>
              </a:rPr>
              <a:t>Попробуем сосчитать</a:t>
            </a:r>
            <a:endParaRPr lang="ru-RU" dirty="0">
              <a:solidFill>
                <a:schemeClr val="tx1"/>
              </a:solidFill>
            </a:endParaRPr>
          </a:p>
        </p:txBody>
      </p:sp>
      <p:sp>
        <p:nvSpPr>
          <p:cNvPr id="4" name="Содержимое 3"/>
          <p:cNvSpPr>
            <a:spLocks noGrp="1"/>
          </p:cNvSpPr>
          <p:nvPr>
            <p:ph sz="quarter" idx="1"/>
          </p:nvPr>
        </p:nvSpPr>
        <p:spPr>
          <a:xfrm>
            <a:off x="179785" y="1412776"/>
            <a:ext cx="4320480" cy="5256584"/>
          </a:xfrm>
        </p:spPr>
        <p:txBody>
          <a:bodyPr>
            <a:normAutofit fontScale="40000" lnSpcReduction="20000"/>
          </a:bodyPr>
          <a:lstStyle/>
          <a:p>
            <a:pPr>
              <a:buClr>
                <a:srgbClr val="0070C0"/>
              </a:buClr>
              <a:buFont typeface="Wingdings" pitchFamily="2" charset="2"/>
              <a:buChar char="Ø"/>
            </a:pPr>
            <a:r>
              <a:rPr lang="ru-RU" sz="4600" dirty="0" smtClean="0">
                <a:latin typeface="Times New Roman" panose="02020603050405020304" pitchFamily="18" charset="0"/>
                <a:cs typeface="Times New Roman" panose="02020603050405020304" pitchFamily="18" charset="0"/>
              </a:rPr>
              <a:t>Все предпринятые нами расчеты представлены в </a:t>
            </a:r>
            <a:r>
              <a:rPr lang="ru-RU" sz="4600" i="1" dirty="0" smtClean="0">
                <a:latin typeface="Times New Roman" panose="02020603050405020304" pitchFamily="18" charset="0"/>
                <a:cs typeface="Times New Roman" panose="02020603050405020304" pitchFamily="18" charset="0"/>
              </a:rPr>
              <a:t>табл. 2</a:t>
            </a:r>
            <a:r>
              <a:rPr lang="ru-RU" sz="4600" dirty="0" smtClean="0">
                <a:latin typeface="Times New Roman" panose="02020603050405020304" pitchFamily="18" charset="0"/>
                <a:cs typeface="Times New Roman" panose="02020603050405020304" pitchFamily="18" charset="0"/>
              </a:rPr>
              <a:t>. Эта таблица очень похожа на табл. 1, которая иллюстрирует изменение объема ВВП в простейшей модели мультипликато­ра. В столбце (1) приведен уровень ВВП, в столбце (2) — постоянная величина налоговых поступлений, которая составляет 300 </a:t>
            </a:r>
            <a:r>
              <a:rPr lang="ru-RU" sz="4600" dirty="0" err="1" smtClean="0">
                <a:latin typeface="Times New Roman" panose="02020603050405020304" pitchFamily="18" charset="0"/>
                <a:cs typeface="Times New Roman" panose="02020603050405020304" pitchFamily="18" charset="0"/>
              </a:rPr>
              <a:t>млрд</a:t>
            </a:r>
            <a:r>
              <a:rPr lang="ru-RU" sz="4600" dirty="0" smtClean="0">
                <a:latin typeface="Times New Roman" panose="02020603050405020304" pitchFamily="18" charset="0"/>
                <a:cs typeface="Times New Roman" panose="02020603050405020304" pitchFamily="18" charset="0"/>
              </a:rPr>
              <a:t> долл. Располагаемый доход (столбец (3)) равен разности ВВП (1) и налогом (2) Потребление рассматривается, как функция располагаемого дохода и показано в столбце (4). В столбце (5) показан фиксированный уровень инвестиций, столбец (6) отражает уровень государственных расходов. Для того чтобы рассчитать уровень запланированных расходов (7), необходимо сложить </a:t>
            </a:r>
            <a:r>
              <a:rPr lang="ru-RU" sz="4600" i="1" dirty="0" smtClean="0">
                <a:latin typeface="Times New Roman" panose="02020603050405020304" pitchFamily="18" charset="0"/>
                <a:cs typeface="Times New Roman" panose="02020603050405020304" pitchFamily="18" charset="0"/>
              </a:rPr>
              <a:t>С,  </a:t>
            </a:r>
            <a:r>
              <a:rPr lang="en-US" sz="4600" dirty="0" smtClean="0">
                <a:latin typeface="Times New Roman" panose="02020603050405020304" pitchFamily="18" charset="0"/>
                <a:cs typeface="Times New Roman" panose="02020603050405020304" pitchFamily="18" charset="0"/>
              </a:rPr>
              <a:t>I </a:t>
            </a:r>
            <a:r>
              <a:rPr lang="ru-RU" sz="4600" dirty="0" smtClean="0">
                <a:latin typeface="Times New Roman" panose="02020603050405020304" pitchFamily="18" charset="0"/>
                <a:cs typeface="Times New Roman" panose="02020603050405020304" pitchFamily="18" charset="0"/>
              </a:rPr>
              <a:t>и </a:t>
            </a:r>
            <a:r>
              <a:rPr lang="en-US" sz="4600" dirty="0" smtClean="0">
                <a:latin typeface="Times New Roman" panose="02020603050405020304" pitchFamily="18" charset="0"/>
                <a:cs typeface="Times New Roman" panose="02020603050405020304" pitchFamily="18" charset="0"/>
              </a:rPr>
              <a:t>G</a:t>
            </a:r>
            <a:r>
              <a:rPr lang="ru-RU" sz="4600" dirty="0" smtClean="0">
                <a:latin typeface="Times New Roman" panose="02020603050405020304" pitchFamily="18" charset="0"/>
                <a:cs typeface="Times New Roman" panose="02020603050405020304" pitchFamily="18" charset="0"/>
              </a:rPr>
              <a:t>. т.е. столбцы (4)—(6). </a:t>
            </a:r>
          </a:p>
          <a:p>
            <a:endParaRPr lang="ru-RU" dirty="0"/>
          </a:p>
        </p:txBody>
      </p:sp>
      <p:graphicFrame>
        <p:nvGraphicFramePr>
          <p:cNvPr id="5" name="Объект 3"/>
          <p:cNvGraphicFramePr>
            <a:graphicFrameLocks/>
          </p:cNvGraphicFramePr>
          <p:nvPr>
            <p:extLst>
              <p:ext uri="{D42A27DB-BD31-4B8C-83A1-F6EECF244321}">
                <p14:modId xmlns="" xmlns:p14="http://schemas.microsoft.com/office/powerpoint/2010/main" val="1223708362"/>
              </p:ext>
            </p:extLst>
          </p:nvPr>
        </p:nvGraphicFramePr>
        <p:xfrm>
          <a:off x="4500266" y="2188799"/>
          <a:ext cx="7200800" cy="4600863"/>
        </p:xfrm>
        <a:graphic>
          <a:graphicData uri="http://schemas.openxmlformats.org/drawingml/2006/table">
            <a:tbl>
              <a:tblPr firstRow="1" bandRow="1">
                <a:tableStyleId>{00A15C55-8517-42AA-B614-E9B94910E393}</a:tableStyleId>
              </a:tblPr>
              <a:tblGrid>
                <a:gridCol w="754371"/>
                <a:gridCol w="672936"/>
                <a:gridCol w="830647"/>
                <a:gridCol w="828105"/>
                <a:gridCol w="1028685"/>
                <a:gridCol w="822949"/>
                <a:gridCol w="1028685"/>
                <a:gridCol w="1234422"/>
              </a:tblGrid>
              <a:tr h="563571">
                <a:tc gridSpan="8">
                  <a:txBody>
                    <a:bodyPr/>
                    <a:lstStyle/>
                    <a:p>
                      <a:r>
                        <a:rPr lang="ru-RU" dirty="0" smtClean="0"/>
                        <a:t>Роль</a:t>
                      </a:r>
                      <a:r>
                        <a:rPr lang="ru-RU" baseline="0" dirty="0" smtClean="0"/>
                        <a:t> государства в определении объема ВВП (млрд. </a:t>
                      </a:r>
                      <a:r>
                        <a:rPr lang="ru-RU" baseline="0" dirty="0" err="1" smtClean="0"/>
                        <a:t>долл</a:t>
                      </a:r>
                      <a:r>
                        <a:rPr lang="ru-RU" baseline="0" dirty="0" smtClean="0"/>
                        <a:t>)</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989783">
                <a:tc>
                  <a:txBody>
                    <a:bodyPr/>
                    <a:lstStyle/>
                    <a:p>
                      <a:r>
                        <a:rPr lang="ru-RU" sz="1200" dirty="0" smtClean="0"/>
                        <a:t>Первоначальный</a:t>
                      </a:r>
                      <a:r>
                        <a:rPr lang="ru-RU" sz="1200" baseline="0" dirty="0" smtClean="0"/>
                        <a:t> </a:t>
                      </a:r>
                      <a:r>
                        <a:rPr lang="ru-RU" sz="1200" dirty="0" smtClean="0"/>
                        <a:t>уровень</a:t>
                      </a:r>
                      <a:r>
                        <a:rPr lang="ru-RU" sz="1200" baseline="0" dirty="0" smtClean="0"/>
                        <a:t> ВВП</a:t>
                      </a:r>
                      <a:endParaRPr lang="ru-RU" sz="1200" dirty="0"/>
                    </a:p>
                  </a:txBody>
                  <a:tcPr/>
                </a:tc>
                <a:tc>
                  <a:txBody>
                    <a:bodyPr/>
                    <a:lstStyle/>
                    <a:p>
                      <a:r>
                        <a:rPr lang="ru-RU" sz="1200" dirty="0" smtClean="0"/>
                        <a:t>Налоги</a:t>
                      </a:r>
                      <a:r>
                        <a:rPr lang="ru-RU" sz="1200" baseline="0" dirty="0" smtClean="0"/>
                        <a:t> (Т)</a:t>
                      </a:r>
                      <a:endParaRPr lang="ru-RU" sz="1200" dirty="0"/>
                    </a:p>
                  </a:txBody>
                  <a:tcPr/>
                </a:tc>
                <a:tc>
                  <a:txBody>
                    <a:bodyPr/>
                    <a:lstStyle/>
                    <a:p>
                      <a:r>
                        <a:rPr lang="ru-RU" sz="1200" dirty="0" smtClean="0"/>
                        <a:t>Располагаемый</a:t>
                      </a:r>
                    </a:p>
                    <a:p>
                      <a:r>
                        <a:rPr lang="ru-RU" sz="1200" dirty="0" smtClean="0"/>
                        <a:t>доход</a:t>
                      </a:r>
                      <a:r>
                        <a:rPr lang="ru-RU" sz="1200" baseline="0" dirty="0" smtClean="0"/>
                        <a:t> (РД)</a:t>
                      </a:r>
                      <a:endParaRPr lang="ru-RU" sz="1200" dirty="0"/>
                    </a:p>
                  </a:txBody>
                  <a:tcPr/>
                </a:tc>
                <a:tc>
                  <a:txBody>
                    <a:bodyPr/>
                    <a:lstStyle/>
                    <a:p>
                      <a:r>
                        <a:rPr lang="ru-RU" sz="1200" dirty="0" smtClean="0"/>
                        <a:t>Планируемый Потребление (С)</a:t>
                      </a:r>
                      <a:endParaRPr lang="ru-RU" sz="1200" dirty="0"/>
                    </a:p>
                  </a:txBody>
                  <a:tcPr/>
                </a:tc>
                <a:tc>
                  <a:txBody>
                    <a:bodyPr/>
                    <a:lstStyle/>
                    <a:p>
                      <a:r>
                        <a:rPr lang="ru-RU" sz="1200" dirty="0" err="1" smtClean="0"/>
                        <a:t>Планируем.ые</a:t>
                      </a:r>
                      <a:endParaRPr lang="ru-RU" sz="1200" dirty="0" smtClean="0"/>
                    </a:p>
                    <a:p>
                      <a:r>
                        <a:rPr lang="ru-RU" sz="1200" dirty="0" smtClean="0"/>
                        <a:t>инвестиции</a:t>
                      </a:r>
                    </a:p>
                    <a:p>
                      <a:r>
                        <a:rPr lang="ru-RU" sz="1200" dirty="0" smtClean="0"/>
                        <a:t>(</a:t>
                      </a:r>
                      <a:r>
                        <a:rPr lang="en-US" sz="1200" dirty="0" smtClean="0"/>
                        <a:t>I</a:t>
                      </a:r>
                      <a:r>
                        <a:rPr lang="ru-RU" sz="1200" dirty="0" smtClean="0"/>
                        <a:t>)</a:t>
                      </a:r>
                      <a:endParaRPr lang="ru-RU" sz="1200" dirty="0"/>
                    </a:p>
                  </a:txBody>
                  <a:tcPr/>
                </a:tc>
                <a:tc>
                  <a:txBody>
                    <a:bodyPr/>
                    <a:lstStyle/>
                    <a:p>
                      <a:r>
                        <a:rPr lang="ru-RU" sz="1200" dirty="0" err="1" smtClean="0"/>
                        <a:t>Госуд</a:t>
                      </a:r>
                      <a:r>
                        <a:rPr lang="ru-RU" sz="1200" dirty="0" smtClean="0"/>
                        <a:t>.</a:t>
                      </a:r>
                    </a:p>
                    <a:p>
                      <a:r>
                        <a:rPr lang="ru-RU" sz="1200" dirty="0" smtClean="0"/>
                        <a:t>Расходы (</a:t>
                      </a:r>
                      <a:r>
                        <a:rPr lang="en-US" sz="1200" dirty="0" smtClean="0"/>
                        <a:t>G</a:t>
                      </a:r>
                      <a:r>
                        <a:rPr lang="ru-RU" sz="1200" dirty="0" smtClean="0"/>
                        <a:t>)</a:t>
                      </a:r>
                      <a:endParaRPr lang="ru-RU" sz="1200" dirty="0"/>
                    </a:p>
                  </a:txBody>
                  <a:tcPr/>
                </a:tc>
                <a:tc>
                  <a:txBody>
                    <a:bodyPr/>
                    <a:lstStyle/>
                    <a:p>
                      <a:r>
                        <a:rPr lang="ru-RU" sz="1200" dirty="0" smtClean="0"/>
                        <a:t>Совокупные расходы</a:t>
                      </a:r>
                    </a:p>
                    <a:p>
                      <a:r>
                        <a:rPr lang="ru-RU" sz="1200" dirty="0" smtClean="0"/>
                        <a:t>(</a:t>
                      </a:r>
                      <a:r>
                        <a:rPr lang="en-US" sz="1200" dirty="0" smtClean="0"/>
                        <a:t>C+I+G</a:t>
                      </a:r>
                      <a:r>
                        <a:rPr lang="ru-RU" sz="1200" dirty="0" smtClean="0"/>
                        <a:t>)</a:t>
                      </a:r>
                      <a:endParaRPr lang="ru-RU" sz="1200" dirty="0"/>
                    </a:p>
                  </a:txBody>
                  <a:tcPr/>
                </a:tc>
                <a:tc>
                  <a:txBody>
                    <a:bodyPr/>
                    <a:lstStyle/>
                    <a:p>
                      <a:r>
                        <a:rPr lang="ru-RU" sz="1200" dirty="0" smtClean="0"/>
                        <a:t>Тенденции изменения выпуска</a:t>
                      </a:r>
                      <a:endParaRPr lang="ru-RU" sz="1200" dirty="0"/>
                    </a:p>
                  </a:txBody>
                  <a:tcPr/>
                </a:tc>
              </a:tr>
              <a:tr h="629862">
                <a:tc>
                  <a:txBody>
                    <a:bodyPr/>
                    <a:lstStyle/>
                    <a:p>
                      <a:r>
                        <a:rPr lang="ru-RU" dirty="0" smtClean="0"/>
                        <a:t>(1)</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(2)</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(3)</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(4)</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(5)</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(6)</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(7)</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(8)</a:t>
                      </a:r>
                    </a:p>
                    <a:p>
                      <a:endParaRPr lang="ru-RU" dirty="0"/>
                    </a:p>
                  </a:txBody>
                  <a:tcPr/>
                </a:tc>
              </a:tr>
              <a:tr h="405861">
                <a:tc>
                  <a:txBody>
                    <a:bodyPr/>
                    <a:lstStyle/>
                    <a:p>
                      <a:r>
                        <a:rPr lang="ru-RU" dirty="0" smtClean="0"/>
                        <a:t>4200</a:t>
                      </a:r>
                      <a:endParaRPr lang="ru-RU" dirty="0"/>
                    </a:p>
                  </a:txBody>
                  <a:tcPr/>
                </a:tc>
                <a:tc>
                  <a:txBody>
                    <a:bodyPr/>
                    <a:lstStyle/>
                    <a:p>
                      <a:r>
                        <a:rPr lang="ru-RU" dirty="0" smtClean="0"/>
                        <a:t>300</a:t>
                      </a:r>
                      <a:endParaRPr lang="ru-RU" dirty="0"/>
                    </a:p>
                  </a:txBody>
                  <a:tcPr/>
                </a:tc>
                <a:tc>
                  <a:txBody>
                    <a:bodyPr/>
                    <a:lstStyle/>
                    <a:p>
                      <a:r>
                        <a:rPr lang="ru-RU" dirty="0" smtClean="0"/>
                        <a:t>3900</a:t>
                      </a:r>
                      <a:endParaRPr lang="ru-RU" dirty="0"/>
                    </a:p>
                  </a:txBody>
                  <a:tcPr/>
                </a:tc>
                <a:tc>
                  <a:txBody>
                    <a:bodyPr/>
                    <a:lstStyle/>
                    <a:p>
                      <a:r>
                        <a:rPr lang="ru-RU" dirty="0" smtClean="0"/>
                        <a:t>3600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4000</a:t>
                      </a:r>
                      <a:endParaRPr lang="ru-RU" dirty="0"/>
                    </a:p>
                  </a:txBody>
                  <a:tcPr/>
                </a:tc>
                <a:tc>
                  <a:txBody>
                    <a:bodyPr/>
                    <a:lstStyle/>
                    <a:p>
                      <a:r>
                        <a:rPr lang="ru-RU" sz="1400" dirty="0" smtClean="0"/>
                        <a:t>Снижение</a:t>
                      </a:r>
                      <a:endParaRPr lang="ru-RU" sz="1400" dirty="0"/>
                    </a:p>
                  </a:txBody>
                  <a:tcPr/>
                </a:tc>
              </a:tr>
              <a:tr h="509888">
                <a:tc>
                  <a:txBody>
                    <a:bodyPr/>
                    <a:lstStyle/>
                    <a:p>
                      <a:r>
                        <a:rPr lang="ru-RU" dirty="0" smtClean="0"/>
                        <a:t>3900</a:t>
                      </a:r>
                      <a:endParaRPr lang="ru-RU" dirty="0"/>
                    </a:p>
                  </a:txBody>
                  <a:tcPr/>
                </a:tc>
                <a:tc>
                  <a:txBody>
                    <a:bodyPr/>
                    <a:lstStyle/>
                    <a:p>
                      <a:r>
                        <a:rPr lang="ru-RU" dirty="0" smtClean="0"/>
                        <a:t>300</a:t>
                      </a:r>
                      <a:endParaRPr lang="ru-RU" dirty="0"/>
                    </a:p>
                  </a:txBody>
                  <a:tcPr/>
                </a:tc>
                <a:tc>
                  <a:txBody>
                    <a:bodyPr/>
                    <a:lstStyle/>
                    <a:p>
                      <a:r>
                        <a:rPr lang="ru-RU" dirty="0" smtClean="0"/>
                        <a:t>3600</a:t>
                      </a:r>
                      <a:endParaRPr lang="ru-RU" dirty="0"/>
                    </a:p>
                  </a:txBody>
                  <a:tcPr/>
                </a:tc>
                <a:tc>
                  <a:txBody>
                    <a:bodyPr/>
                    <a:lstStyle/>
                    <a:p>
                      <a:r>
                        <a:rPr lang="ru-RU" dirty="0" smtClean="0"/>
                        <a:t>3400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3800</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400" dirty="0" smtClean="0"/>
                        <a:t>Снижение</a:t>
                      </a:r>
                    </a:p>
                    <a:p>
                      <a:endParaRPr lang="ru-RU" sz="1400" dirty="0"/>
                    </a:p>
                  </a:txBody>
                  <a:tcPr/>
                </a:tc>
              </a:tr>
              <a:tr h="405861">
                <a:tc>
                  <a:txBody>
                    <a:bodyPr/>
                    <a:lstStyle/>
                    <a:p>
                      <a:r>
                        <a:rPr lang="ru-RU" dirty="0" smtClean="0">
                          <a:solidFill>
                            <a:srgbClr val="FF0000"/>
                          </a:solidFill>
                        </a:rPr>
                        <a:t>3600</a:t>
                      </a:r>
                      <a:endParaRPr lang="ru-RU" dirty="0">
                        <a:solidFill>
                          <a:srgbClr val="FF0000"/>
                        </a:solidFill>
                      </a:endParaRPr>
                    </a:p>
                  </a:txBody>
                  <a:tcPr/>
                </a:tc>
                <a:tc>
                  <a:txBody>
                    <a:bodyPr/>
                    <a:lstStyle/>
                    <a:p>
                      <a:r>
                        <a:rPr lang="ru-RU" dirty="0" smtClean="0">
                          <a:solidFill>
                            <a:srgbClr val="FF0000"/>
                          </a:solidFill>
                        </a:rPr>
                        <a:t>300</a:t>
                      </a:r>
                      <a:endParaRPr lang="ru-RU" dirty="0">
                        <a:solidFill>
                          <a:srgbClr val="FF0000"/>
                        </a:solidFill>
                      </a:endParaRPr>
                    </a:p>
                  </a:txBody>
                  <a:tcPr/>
                </a:tc>
                <a:tc>
                  <a:txBody>
                    <a:bodyPr/>
                    <a:lstStyle/>
                    <a:p>
                      <a:r>
                        <a:rPr lang="ru-RU" dirty="0" smtClean="0">
                          <a:solidFill>
                            <a:srgbClr val="FF0000"/>
                          </a:solidFill>
                        </a:rPr>
                        <a:t>3300</a:t>
                      </a:r>
                      <a:endParaRPr lang="ru-RU" dirty="0">
                        <a:solidFill>
                          <a:srgbClr val="FF0000"/>
                        </a:solidFill>
                      </a:endParaRPr>
                    </a:p>
                  </a:txBody>
                  <a:tcPr/>
                </a:tc>
                <a:tc>
                  <a:txBody>
                    <a:bodyPr/>
                    <a:lstStyle/>
                    <a:p>
                      <a:r>
                        <a:rPr lang="ru-RU" dirty="0" smtClean="0">
                          <a:solidFill>
                            <a:srgbClr val="FF0000"/>
                          </a:solidFill>
                        </a:rPr>
                        <a:t>3200</a:t>
                      </a:r>
                      <a:endParaRPr lang="ru-RU" dirty="0">
                        <a:solidFill>
                          <a:srgbClr val="FF0000"/>
                        </a:solidFill>
                      </a:endParaRPr>
                    </a:p>
                  </a:txBody>
                  <a:tcPr/>
                </a:tc>
                <a:tc>
                  <a:txBody>
                    <a:bodyPr/>
                    <a:lstStyle/>
                    <a:p>
                      <a:r>
                        <a:rPr lang="ru-RU" dirty="0" smtClean="0">
                          <a:solidFill>
                            <a:srgbClr val="FF0000"/>
                          </a:solidFill>
                        </a:rPr>
                        <a:t>200</a:t>
                      </a:r>
                      <a:endParaRPr lang="ru-RU" dirty="0">
                        <a:solidFill>
                          <a:srgbClr val="FF0000"/>
                        </a:solidFill>
                      </a:endParaRPr>
                    </a:p>
                  </a:txBody>
                  <a:tcPr/>
                </a:tc>
                <a:tc>
                  <a:txBody>
                    <a:bodyPr/>
                    <a:lstStyle/>
                    <a:p>
                      <a:r>
                        <a:rPr lang="ru-RU" dirty="0" smtClean="0">
                          <a:solidFill>
                            <a:srgbClr val="FF0000"/>
                          </a:solidFill>
                        </a:rPr>
                        <a:t>200</a:t>
                      </a:r>
                      <a:endParaRPr lang="ru-RU" dirty="0">
                        <a:solidFill>
                          <a:srgbClr val="FF0000"/>
                        </a:solidFill>
                      </a:endParaRPr>
                    </a:p>
                  </a:txBody>
                  <a:tcPr/>
                </a:tc>
                <a:tc>
                  <a:txBody>
                    <a:bodyPr/>
                    <a:lstStyle/>
                    <a:p>
                      <a:r>
                        <a:rPr lang="ru-RU" dirty="0" smtClean="0">
                          <a:solidFill>
                            <a:srgbClr val="FF0000"/>
                          </a:solidFill>
                        </a:rPr>
                        <a:t>3600</a:t>
                      </a:r>
                      <a:endParaRPr lang="ru-RU" dirty="0">
                        <a:solidFill>
                          <a:srgbClr val="FF0000"/>
                        </a:solidFill>
                      </a:endParaRPr>
                    </a:p>
                  </a:txBody>
                  <a:tcPr/>
                </a:tc>
                <a:tc>
                  <a:txBody>
                    <a:bodyPr/>
                    <a:lstStyle/>
                    <a:p>
                      <a:r>
                        <a:rPr lang="ru-RU" sz="1400" dirty="0" smtClean="0">
                          <a:solidFill>
                            <a:srgbClr val="FF0000"/>
                          </a:solidFill>
                        </a:rPr>
                        <a:t>Равновесие</a:t>
                      </a:r>
                      <a:endParaRPr lang="ru-RU" sz="1400" dirty="0">
                        <a:solidFill>
                          <a:srgbClr val="FF0000"/>
                        </a:solidFill>
                      </a:endParaRPr>
                    </a:p>
                  </a:txBody>
                  <a:tcPr/>
                </a:tc>
              </a:tr>
              <a:tr h="405861">
                <a:tc>
                  <a:txBody>
                    <a:bodyPr/>
                    <a:lstStyle/>
                    <a:p>
                      <a:r>
                        <a:rPr lang="ru-RU" dirty="0" smtClean="0"/>
                        <a:t>3300</a:t>
                      </a:r>
                      <a:endParaRPr lang="ru-RU" dirty="0"/>
                    </a:p>
                  </a:txBody>
                  <a:tcPr/>
                </a:tc>
                <a:tc>
                  <a:txBody>
                    <a:bodyPr/>
                    <a:lstStyle/>
                    <a:p>
                      <a:r>
                        <a:rPr lang="ru-RU" dirty="0" smtClean="0"/>
                        <a:t>300</a:t>
                      </a:r>
                      <a:endParaRPr lang="ru-RU" dirty="0"/>
                    </a:p>
                  </a:txBody>
                  <a:tcPr/>
                </a:tc>
                <a:tc>
                  <a:txBody>
                    <a:bodyPr/>
                    <a:lstStyle/>
                    <a:p>
                      <a:r>
                        <a:rPr lang="ru-RU" dirty="0" smtClean="0"/>
                        <a:t>3000</a:t>
                      </a:r>
                      <a:endParaRPr lang="ru-RU" dirty="0"/>
                    </a:p>
                  </a:txBody>
                  <a:tcPr/>
                </a:tc>
                <a:tc>
                  <a:txBody>
                    <a:bodyPr/>
                    <a:lstStyle/>
                    <a:p>
                      <a:r>
                        <a:rPr lang="ru-RU" dirty="0" smtClean="0"/>
                        <a:t>3000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3400</a:t>
                      </a:r>
                      <a:endParaRPr lang="ru-RU" dirty="0"/>
                    </a:p>
                  </a:txBody>
                  <a:tcPr/>
                </a:tc>
                <a:tc>
                  <a:txBody>
                    <a:bodyPr/>
                    <a:lstStyle/>
                    <a:p>
                      <a:r>
                        <a:rPr lang="ru-RU" sz="1400" dirty="0" smtClean="0"/>
                        <a:t>Увеличение</a:t>
                      </a:r>
                      <a:endParaRPr lang="ru-RU" sz="1400" dirty="0"/>
                    </a:p>
                  </a:txBody>
                  <a:tcPr/>
                </a:tc>
              </a:tr>
              <a:tr h="569875">
                <a:tc>
                  <a:txBody>
                    <a:bodyPr/>
                    <a:lstStyle/>
                    <a:p>
                      <a:r>
                        <a:rPr lang="ru-RU" dirty="0" smtClean="0"/>
                        <a:t>3000</a:t>
                      </a:r>
                      <a:endParaRPr lang="ru-RU" dirty="0"/>
                    </a:p>
                  </a:txBody>
                  <a:tcPr/>
                </a:tc>
                <a:tc>
                  <a:txBody>
                    <a:bodyPr/>
                    <a:lstStyle/>
                    <a:p>
                      <a:r>
                        <a:rPr lang="ru-RU" dirty="0" smtClean="0"/>
                        <a:t>300</a:t>
                      </a:r>
                      <a:endParaRPr lang="ru-RU" dirty="0"/>
                    </a:p>
                  </a:txBody>
                  <a:tcPr/>
                </a:tc>
                <a:tc>
                  <a:txBody>
                    <a:bodyPr/>
                    <a:lstStyle/>
                    <a:p>
                      <a:r>
                        <a:rPr lang="ru-RU" dirty="0" smtClean="0"/>
                        <a:t>2700</a:t>
                      </a:r>
                      <a:endParaRPr lang="ru-RU" dirty="0"/>
                    </a:p>
                  </a:txBody>
                  <a:tcPr/>
                </a:tc>
                <a:tc>
                  <a:txBody>
                    <a:bodyPr/>
                    <a:lstStyle/>
                    <a:p>
                      <a:r>
                        <a:rPr lang="ru-RU" dirty="0" smtClean="0"/>
                        <a:t>2800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3200</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400" dirty="0" smtClean="0"/>
                        <a:t>Увеличение</a:t>
                      </a:r>
                    </a:p>
                    <a:p>
                      <a:endParaRPr lang="ru-RU" dirty="0"/>
                    </a:p>
                  </a:txBody>
                  <a:tcPr/>
                </a:tc>
              </a:tr>
            </a:tbl>
          </a:graphicData>
        </a:graphic>
      </p:graphicFrame>
      <p:sp>
        <p:nvSpPr>
          <p:cNvPr id="6" name="Прямоугольник 5"/>
          <p:cNvSpPr/>
          <p:nvPr/>
        </p:nvSpPr>
        <p:spPr>
          <a:xfrm>
            <a:off x="4572273" y="1484784"/>
            <a:ext cx="7128792" cy="707886"/>
          </a:xfrm>
          <a:prstGeom prst="rect">
            <a:avLst/>
          </a:prstGeom>
        </p:spPr>
        <p:txBody>
          <a:bodyPr wrap="square">
            <a:spAutoFit/>
          </a:bodyPr>
          <a:lstStyle/>
          <a:p>
            <a:r>
              <a:rPr lang="ru-RU" sz="2000" i="1" dirty="0" smtClean="0">
                <a:latin typeface="Times New Roman" panose="02020603050405020304" pitchFamily="18" charset="0"/>
                <a:cs typeface="Times New Roman" panose="02020603050405020304" pitchFamily="18" charset="0"/>
              </a:rPr>
              <a:t>Таблица 2.  Государственные расходы, налоги и инвестиции определяют размер равновесного ВВП </a:t>
            </a:r>
            <a:endParaRPr lang="ru-RU" sz="2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95809" y="260649"/>
            <a:ext cx="9900928" cy="5865516"/>
          </a:xfrm>
        </p:spPr>
        <p:txBody>
          <a:bodyPr>
            <a:normAutofit fontScale="70000" lnSpcReduction="20000"/>
          </a:bodyPr>
          <a:lstStyle/>
          <a:p>
            <a:pPr algn="r"/>
            <a:r>
              <a:rPr lang="ru-RU" sz="3200" dirty="0" smtClean="0">
                <a:latin typeface="Times New Roman" panose="02020603050405020304" pitchFamily="18" charset="0"/>
                <a:cs typeface="Times New Roman" panose="02020603050405020304" pitchFamily="18" charset="0"/>
              </a:rPr>
              <a:t>Эта таблица показывает, каким образом государственные расходы на товары и услуги добавляются в модель мультипликатора. В этом примере величина налогов не зависит от уровня доходов, поэтому располагаемый доход равен ВВП минус 300 млрд. долл. Совокупные расходы равны </a:t>
            </a:r>
            <a:r>
              <a:rPr lang="en-US" sz="3200" i="1" dirty="0" smtClean="0">
                <a:latin typeface="Times New Roman" panose="02020603050405020304" pitchFamily="18" charset="0"/>
                <a:cs typeface="Times New Roman" panose="02020603050405020304" pitchFamily="18" charset="0"/>
              </a:rPr>
              <a:t>I</a:t>
            </a:r>
            <a:r>
              <a:rPr lang="ru-RU" sz="3200" i="1" dirty="0" smtClean="0">
                <a:latin typeface="Times New Roman" panose="02020603050405020304" pitchFamily="18" charset="0"/>
                <a:cs typeface="Times New Roman" panose="02020603050405020304" pitchFamily="18" charset="0"/>
              </a:rPr>
              <a:t>+</a:t>
            </a:r>
            <a:r>
              <a:rPr lang="en-US" sz="3200" i="1" dirty="0" smtClean="0">
                <a:latin typeface="Times New Roman" panose="02020603050405020304" pitchFamily="18" charset="0"/>
                <a:cs typeface="Times New Roman" panose="02020603050405020304" pitchFamily="18" charset="0"/>
              </a:rPr>
              <a:t>G</a:t>
            </a:r>
            <a:r>
              <a:rPr lang="ru-RU" sz="3200" i="1" dirty="0" smtClean="0">
                <a:latin typeface="Times New Roman" panose="02020603050405020304" pitchFamily="18" charset="0"/>
                <a:cs typeface="Times New Roman" panose="02020603050405020304" pitchFamily="18" charset="0"/>
              </a:rPr>
              <a:t>+</a:t>
            </a:r>
            <a:r>
              <a:rPr lang="en-US" sz="3200" i="1" dirty="0" smtClean="0">
                <a:latin typeface="Times New Roman" panose="02020603050405020304" pitchFamily="18" charset="0"/>
                <a:cs typeface="Times New Roman" panose="02020603050405020304" pitchFamily="18" charset="0"/>
              </a:rPr>
              <a:t>C</a:t>
            </a:r>
            <a:r>
              <a:rPr lang="ru-RU" sz="3200" i="1"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где объем потребления (С) определяется функцией потребления. Если объем производства меньше 3600 млрд. долл., совокупные расходы оказываются больше, что вызывает его увеличение. Объем производства больше 36000 млрд. долл. также является неустойчивым и вызывает снижение объемов производства. Только в том случае, когда объем производства равен 3600 млрд.долл. экономика оказывается в равновесном положении: объем запланированных расходов совпадает с объемом производства.</a:t>
            </a:r>
          </a:p>
          <a:p>
            <a:endParaRPr lang="ru-RU" sz="32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3200" dirty="0" smtClean="0">
                <a:latin typeface="Times New Roman" panose="02020603050405020304" pitchFamily="18" charset="0"/>
                <a:cs typeface="Times New Roman" panose="02020603050405020304" pitchFamily="18" charset="0"/>
              </a:rPr>
              <a:t>Наконец, мы сравниваем совокупные расходы (7) и объем производства ВВП (1). Если расходы превышают объем производства ВВП, предприятия увеличивается, если же расходы ниже, то объем производства, соответственно, снижается. Эти тенденции  отражены в столбце (7), убеждая нас, что ВВП постоянно стремится к своему равновесному значению- 3600 млрд. долл.</a:t>
            </a:r>
          </a:p>
          <a:p>
            <a:endParaRPr lang="ru-RU" dirty="0"/>
          </a:p>
        </p:txBody>
      </p:sp>
      <p:cxnSp>
        <p:nvCxnSpPr>
          <p:cNvPr id="7" name="Прямая соединительная линия 6"/>
          <p:cNvCxnSpPr/>
          <p:nvPr/>
        </p:nvCxnSpPr>
        <p:spPr>
          <a:xfrm>
            <a:off x="467817" y="3356992"/>
            <a:ext cx="9865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solidFill>
                  <a:schemeClr val="tx1"/>
                </a:solidFill>
                <a:latin typeface="Times New Roman" panose="02020603050405020304" pitchFamily="18" charset="0"/>
                <a:cs typeface="Times New Roman" panose="02020603050405020304" pitchFamily="18" charset="0"/>
              </a:rPr>
              <a:t>МУЛЬТИПЛИКАТОРЫ ФИСКАЛЬНОЙ ПОЛИТИКИ</a:t>
            </a:r>
            <a:endParaRPr lang="ru-RU" dirty="0">
              <a:solidFill>
                <a:schemeClr val="tx1"/>
              </a:solidFill>
            </a:endParaRPr>
          </a:p>
        </p:txBody>
      </p:sp>
      <p:sp>
        <p:nvSpPr>
          <p:cNvPr id="7" name="Содержимое 6"/>
          <p:cNvSpPr>
            <a:spLocks noGrp="1"/>
          </p:cNvSpPr>
          <p:nvPr>
            <p:ph sz="quarter" idx="1"/>
          </p:nvPr>
        </p:nvSpPr>
        <p:spPr/>
        <p:txBody>
          <a:bodyPr>
            <a:normAutofit fontScale="77500" lnSpcReduction="20000"/>
          </a:bodyPr>
          <a:lstStyle/>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Проведенный анализ показал, что государственная фискальная политика является таким же мощным инструментом влияния на совокупные расходы, как и инвестиции. Подобное сравнение наводит на мысль, что, как и инвестиции, фискальная политика должна оказывать мультипликативный эффект на объем производства. И это действительно так. </a:t>
            </a:r>
          </a:p>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Мультипликатор государственных расходов показывает прирост ВВП. вызванный увеличением государственных расходов на 1 долл. Покупка государством на рынке какого-либо товара порождает целую серию вторичных покупок. Если, например, правительство строит автомагистраль, то дорожные строители часть заработанных денег потратят на потребления, которые в свою очередь будут потрачены на приобретение других товаров, что обеспечит дополнительными доходами людей и т.д. В простейшей модели мультипликатора, рассматриваемой и этой главе, влияние первоначального изменения расходов государства диалогично влиянию измене­ния уровня инвестиции: мультипликатор государственных расходов оказывается равен 1/(1-</a:t>
            </a:r>
            <a:r>
              <a:rPr lang="en-US" sz="2800" dirty="0" smtClean="0">
                <a:latin typeface="Times New Roman" panose="02020603050405020304" pitchFamily="18" charset="0"/>
                <a:cs typeface="Times New Roman" panose="02020603050405020304" pitchFamily="18" charset="0"/>
              </a:rPr>
              <a:t>MPC</a:t>
            </a:r>
            <a:r>
              <a:rPr lang="ru-RU" sz="2800" dirty="0" smtClean="0">
                <a:latin typeface="Times New Roman" panose="02020603050405020304" pitchFamily="18" charset="0"/>
                <a:cs typeface="Times New Roman" panose="02020603050405020304" pitchFamily="18" charset="0"/>
              </a:rPr>
              <a:t>). </a:t>
            </a:r>
          </a:p>
          <a:p>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Содержимое 6"/>
          <p:cNvSpPr>
            <a:spLocks noGrp="1"/>
          </p:cNvSpPr>
          <p:nvPr>
            <p:ph sz="half" idx="1"/>
          </p:nvPr>
        </p:nvSpPr>
        <p:spPr>
          <a:xfrm>
            <a:off x="179785" y="260648"/>
            <a:ext cx="5112568" cy="4104456"/>
          </a:xfrm>
        </p:spPr>
        <p:txBody>
          <a:bodyPr>
            <a:normAutofit fontScale="55000" lnSpcReduction="20000"/>
          </a:bodyPr>
          <a:lstStyle/>
          <a:p>
            <a:pPr>
              <a:buClr>
                <a:srgbClr val="0070C0"/>
              </a:buClr>
              <a:buFont typeface="Wingdings" pitchFamily="2" charset="2"/>
              <a:buChar char="Ø"/>
            </a:pPr>
            <a:r>
              <a:rPr lang="ru-RU" sz="2900" dirty="0" smtClean="0">
                <a:latin typeface="Times New Roman" panose="02020603050405020304" pitchFamily="18" charset="0"/>
                <a:cs typeface="Times New Roman" panose="02020603050405020304" pitchFamily="18" charset="0"/>
              </a:rPr>
              <a:t>На </a:t>
            </a:r>
            <a:r>
              <a:rPr lang="ru-RU" sz="2900" i="1" dirty="0" smtClean="0">
                <a:latin typeface="Times New Roman" panose="02020603050405020304" pitchFamily="18" charset="0"/>
                <a:cs typeface="Times New Roman" panose="02020603050405020304" pitchFamily="18" charset="0"/>
              </a:rPr>
              <a:t>Рис.8</a:t>
            </a:r>
            <a:r>
              <a:rPr lang="ru-RU" sz="2900" dirty="0" smtClean="0">
                <a:latin typeface="Times New Roman" panose="02020603050405020304" pitchFamily="18" charset="0"/>
                <a:cs typeface="Times New Roman" panose="02020603050405020304" pitchFamily="18" charset="0"/>
              </a:rPr>
              <a:t> показа­но, как изменение приводит к повышению ВВП и почему прирост последнего больше прироста величины государст­венных закупок в несколько раз.</a:t>
            </a:r>
          </a:p>
          <a:p>
            <a:pPr>
              <a:buClr>
                <a:srgbClr val="0070C0"/>
              </a:buClr>
              <a:buFont typeface="Wingdings" pitchFamily="2" charset="2"/>
              <a:buChar char="Ø"/>
            </a:pPr>
            <a:endParaRPr lang="ru-RU" sz="29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900" dirty="0" smtClean="0">
                <a:latin typeface="Times New Roman" panose="02020603050405020304" pitchFamily="18" charset="0"/>
                <a:cs typeface="Times New Roman" panose="02020603050405020304" pitchFamily="18" charset="0"/>
              </a:rPr>
              <a:t>Влияние увеличения государственных расходов на 100 </a:t>
            </a:r>
            <a:r>
              <a:rPr lang="ru-RU" sz="2900" dirty="0" err="1" smtClean="0">
                <a:latin typeface="Times New Roman" panose="02020603050405020304" pitchFamily="18" charset="0"/>
                <a:cs typeface="Times New Roman" panose="02020603050405020304" pitchFamily="18" charset="0"/>
              </a:rPr>
              <a:t>млрд</a:t>
            </a:r>
            <a:r>
              <a:rPr lang="ru-RU" sz="2900" dirty="0" smtClean="0">
                <a:latin typeface="Times New Roman" panose="02020603050405020304" pitchFamily="18" charset="0"/>
                <a:cs typeface="Times New Roman" panose="02020603050405020304" pitchFamily="18" charset="0"/>
              </a:rPr>
              <a:t> </a:t>
            </a:r>
            <a:r>
              <a:rPr lang="ru-RU" sz="2900" dirty="0" err="1" smtClean="0">
                <a:latin typeface="Times New Roman" panose="02020603050405020304" pitchFamily="18" charset="0"/>
                <a:cs typeface="Times New Roman" panose="02020603050405020304" pitchFamily="18" charset="0"/>
              </a:rPr>
              <a:t>долл</a:t>
            </a:r>
            <a:r>
              <a:rPr lang="ru-RU" sz="2900" dirty="0" smtClean="0">
                <a:latin typeface="Times New Roman" panose="02020603050405020304" pitchFamily="18" charset="0"/>
                <a:cs typeface="Times New Roman" panose="02020603050405020304" pitchFamily="18" charset="0"/>
              </a:rPr>
              <a:t>, на совокупные расходы отображено смещени­ем линии </a:t>
            </a:r>
            <a:r>
              <a:rPr lang="en-US" sz="2900" dirty="0" smtClean="0">
                <a:latin typeface="Times New Roman" panose="02020603050405020304" pitchFamily="18" charset="0"/>
                <a:cs typeface="Times New Roman" panose="02020603050405020304" pitchFamily="18" charset="0"/>
              </a:rPr>
              <a:t>C+I+G</a:t>
            </a:r>
            <a:r>
              <a:rPr lang="ru-RU" sz="2900" dirty="0" smtClean="0">
                <a:latin typeface="Times New Roman" panose="02020603050405020304" pitchFamily="18" charset="0"/>
                <a:cs typeface="Times New Roman" panose="02020603050405020304" pitchFamily="18" charset="0"/>
              </a:rPr>
              <a:t> на рис. 8 вверх на 100. Максимально воз­можное увеличение ВВП равно величине первоначального прироста, умноженной на мультипликатор государственных расходов. В нашем случае </a:t>
            </a:r>
            <a:r>
              <a:rPr lang="ru-RU" sz="2900" i="1" dirty="0" smtClean="0">
                <a:latin typeface="Times New Roman" panose="02020603050405020304" pitchFamily="18" charset="0"/>
                <a:cs typeface="Times New Roman" panose="02020603050405020304" pitchFamily="18" charset="0"/>
              </a:rPr>
              <a:t>МРС=</a:t>
            </a:r>
            <a:r>
              <a:rPr lang="ru-RU" sz="2900" dirty="0" smtClean="0">
                <a:latin typeface="Times New Roman" panose="02020603050405020304" pitchFamily="18" charset="0"/>
                <a:cs typeface="Times New Roman" panose="02020603050405020304" pitchFamily="18" charset="0"/>
              </a:rPr>
              <a:t> 2/3 и мультипликатор, следо­вательно. равен 3. В результате ВВП увеличивается на 300 млрд. долл.</a:t>
            </a:r>
          </a:p>
          <a:p>
            <a:pPr>
              <a:buClr>
                <a:srgbClr val="0070C0"/>
              </a:buClr>
              <a:buFont typeface="Wingdings" pitchFamily="2" charset="2"/>
              <a:buChar char="Ø"/>
            </a:pPr>
            <a:endParaRPr lang="ru-RU" sz="29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900" dirty="0" smtClean="0">
                <a:latin typeface="Times New Roman" panose="02020603050405020304" pitchFamily="18" charset="0"/>
                <a:cs typeface="Times New Roman" panose="02020603050405020304" pitchFamily="18" charset="0"/>
              </a:rPr>
              <a:t>Этот пример отлично демонстрирует схожесть действия мультипликаторов государственных расходов и инвестиций. Поэтому оба они называются мультипликатором расходов.</a:t>
            </a:r>
          </a:p>
          <a:p>
            <a:pPr>
              <a:buClr>
                <a:srgbClr val="0070C0"/>
              </a:buClr>
              <a:buFont typeface="Wingdings" pitchFamily="2" charset="2"/>
              <a:buChar char="Ø"/>
            </a:pPr>
            <a:endParaRPr lang="ru-RU" sz="2800" dirty="0" smtClean="0">
              <a:latin typeface="Times New Roman" panose="02020603050405020304" pitchFamily="18" charset="0"/>
              <a:cs typeface="Times New Roman" panose="02020603050405020304" pitchFamily="18" charset="0"/>
            </a:endParaRPr>
          </a:p>
        </p:txBody>
      </p:sp>
      <p:sp>
        <p:nvSpPr>
          <p:cNvPr id="8" name="Содержимое 7"/>
          <p:cNvSpPr>
            <a:spLocks noGrp="1"/>
          </p:cNvSpPr>
          <p:nvPr>
            <p:ph sz="half" idx="2"/>
          </p:nvPr>
        </p:nvSpPr>
        <p:spPr>
          <a:xfrm>
            <a:off x="323801" y="4581128"/>
            <a:ext cx="11557049" cy="2276872"/>
          </a:xfrm>
        </p:spPr>
        <p:txBody>
          <a:bodyPr>
            <a:noAutofit/>
          </a:bodyPr>
          <a:lstStyle/>
          <a:p>
            <a:r>
              <a:rPr lang="ru-RU" sz="1600" i="1" dirty="0" smtClean="0">
                <a:latin typeface="Times New Roman" pitchFamily="18" charset="0"/>
                <a:cs typeface="Times New Roman" pitchFamily="18" charset="0"/>
              </a:rPr>
              <a:t>Предположим, что правительство увеличило военные расходы из-за возникновения угрозы нефтяным месторождениям на ближнем востоке на 100 млрд.долл. Эти действия вызвали смещение лини </a:t>
            </a:r>
            <a:r>
              <a:rPr lang="en-US" sz="1600" i="1" dirty="0" smtClean="0">
                <a:latin typeface="Times New Roman" pitchFamily="18" charset="0"/>
                <a:cs typeface="Times New Roman" pitchFamily="18" charset="0"/>
              </a:rPr>
              <a:t>C+I+G </a:t>
            </a:r>
            <a:r>
              <a:rPr lang="ru-RU" sz="1600" i="1" dirty="0" smtClean="0">
                <a:latin typeface="Times New Roman" pitchFamily="18" charset="0"/>
                <a:cs typeface="Times New Roman" pitchFamily="18" charset="0"/>
              </a:rPr>
              <a:t>вверх на 100 млрд.долл. В положение </a:t>
            </a:r>
            <a:r>
              <a:rPr lang="en-US" sz="1600" i="1" dirty="0" smtClean="0">
                <a:latin typeface="Times New Roman" pitchFamily="18" charset="0"/>
                <a:cs typeface="Times New Roman" pitchFamily="18" charset="0"/>
              </a:rPr>
              <a:t>C+I+G’. </a:t>
            </a:r>
            <a:r>
              <a:rPr lang="ru-RU" sz="1600" i="1" dirty="0" smtClean="0">
                <a:latin typeface="Times New Roman" pitchFamily="18" charset="0"/>
                <a:cs typeface="Times New Roman" pitchFamily="18" charset="0"/>
              </a:rPr>
              <a:t>Новый равновесный объем ВВП находится теперь в точке Е</a:t>
            </a:r>
            <a:r>
              <a:rPr lang="en-US" sz="1600" i="1" dirty="0" smtClean="0">
                <a:latin typeface="Times New Roman" pitchFamily="18" charset="0"/>
                <a:cs typeface="Times New Roman" pitchFamily="18" charset="0"/>
              </a:rPr>
              <a:t>’</a:t>
            </a:r>
            <a:r>
              <a:rPr lang="ru-RU" sz="1600" i="1" dirty="0" smtClean="0">
                <a:latin typeface="Times New Roman" pitchFamily="18" charset="0"/>
                <a:cs typeface="Times New Roman" pitchFamily="18" charset="0"/>
              </a:rPr>
              <a:t>, переместившись вдоль биссектрисы из точки Е. Поскольку </a:t>
            </a:r>
            <a:r>
              <a:rPr lang="en-US" sz="1600" i="1" dirty="0" smtClean="0">
                <a:latin typeface="Times New Roman" pitchFamily="18" charset="0"/>
                <a:cs typeface="Times New Roman" pitchFamily="18" charset="0"/>
              </a:rPr>
              <a:t>MPC=2/3, </a:t>
            </a:r>
            <a:r>
              <a:rPr lang="ru-RU" sz="1600" i="1" dirty="0" smtClean="0">
                <a:latin typeface="Times New Roman" pitchFamily="18" charset="0"/>
                <a:cs typeface="Times New Roman" pitchFamily="18" charset="0"/>
              </a:rPr>
              <a:t>новый объем производства оказывается на 300 млрд.долл. больше. Таким образом, мультипликатор </a:t>
            </a:r>
            <a:r>
              <a:rPr lang="ru-RU" sz="1600" i="1" dirty="0" err="1" smtClean="0">
                <a:latin typeface="Times New Roman" pitchFamily="18" charset="0"/>
                <a:cs typeface="Times New Roman" pitchFamily="18" charset="0"/>
              </a:rPr>
              <a:t>гос</a:t>
            </a:r>
            <a:r>
              <a:rPr lang="ru-RU" sz="1600" i="1" dirty="0" smtClean="0">
                <a:latin typeface="Times New Roman" pitchFamily="18" charset="0"/>
                <a:cs typeface="Times New Roman" pitchFamily="18" charset="0"/>
              </a:rPr>
              <a:t>. расходов равен  </a:t>
            </a:r>
          </a:p>
          <a:p>
            <a:pPr algn="ctr"/>
            <a:r>
              <a:rPr lang="ru-RU" sz="1600" i="1" dirty="0" smtClean="0">
                <a:latin typeface="Times New Roman" pitchFamily="18" charset="0"/>
                <a:cs typeface="Times New Roman" pitchFamily="18" charset="0"/>
              </a:rPr>
              <a:t>3=1/(1-(2/3))</a:t>
            </a:r>
          </a:p>
          <a:p>
            <a:r>
              <a:rPr lang="ru-RU" sz="1600" i="1" dirty="0" smtClean="0">
                <a:latin typeface="Times New Roman" pitchFamily="18" charset="0"/>
                <a:cs typeface="Times New Roman" pitchFamily="18" charset="0"/>
              </a:rPr>
              <a:t>Какой будет величина мультипликатора </a:t>
            </a:r>
            <a:r>
              <a:rPr lang="ru-RU" sz="1600" i="1" dirty="0" err="1" smtClean="0">
                <a:latin typeface="Times New Roman" pitchFamily="18" charset="0"/>
                <a:cs typeface="Times New Roman" pitchFamily="18" charset="0"/>
              </a:rPr>
              <a:t>гос</a:t>
            </a:r>
            <a:r>
              <a:rPr lang="ru-RU" sz="1600" i="1" dirty="0" smtClean="0">
                <a:latin typeface="Times New Roman" pitchFamily="18" charset="0"/>
                <a:cs typeface="Times New Roman" pitchFamily="18" charset="0"/>
              </a:rPr>
              <a:t>. расходов, если МРС= 3/4, 9/10? </a:t>
            </a:r>
            <a:endParaRPr lang="ru-RU" sz="1600" i="1" dirty="0">
              <a:latin typeface="Times New Roman" pitchFamily="18" charset="0"/>
              <a:cs typeface="Times New Roman" pitchFamily="18" charset="0"/>
            </a:endParaRPr>
          </a:p>
        </p:txBody>
      </p:sp>
      <p:pic>
        <p:nvPicPr>
          <p:cNvPr id="75778" name="Picture 2" descr="C:\Users\user\Desktop\статья\пох\Рисунок8.png"/>
          <p:cNvPicPr>
            <a:picLocks noChangeAspect="1" noChangeArrowheads="1"/>
          </p:cNvPicPr>
          <p:nvPr/>
        </p:nvPicPr>
        <p:blipFill>
          <a:blip r:embed="rId2" cstate="print"/>
          <a:srcRect/>
          <a:stretch>
            <a:fillRect/>
          </a:stretch>
        </p:blipFill>
        <p:spPr bwMode="auto">
          <a:xfrm>
            <a:off x="5424488" y="0"/>
            <a:ext cx="6456362" cy="4256088"/>
          </a:xfrm>
          <a:prstGeom prst="rect">
            <a:avLst/>
          </a:prstGeom>
          <a:noFill/>
        </p:spPr>
      </p:pic>
      <p:sp>
        <p:nvSpPr>
          <p:cNvPr id="10" name="Прямоугольник 9"/>
          <p:cNvSpPr/>
          <p:nvPr/>
        </p:nvSpPr>
        <p:spPr>
          <a:xfrm>
            <a:off x="5364361" y="4221088"/>
            <a:ext cx="6516489" cy="369332"/>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Рис.8. Влияние увеличения государственных расходов на выпуск</a:t>
            </a:r>
            <a:endParaRPr lang="ru-RU" i="1" dirty="0">
              <a:latin typeface="Times New Roman" panose="02020603050405020304" pitchFamily="18" charset="0"/>
              <a:cs typeface="Times New Roman" panose="02020603050405020304" pitchFamily="18" charset="0"/>
            </a:endParaRPr>
          </a:p>
        </p:txBody>
      </p:sp>
      <p:cxnSp>
        <p:nvCxnSpPr>
          <p:cNvPr id="12" name="Прямая соединительная линия 11"/>
          <p:cNvCxnSpPr/>
          <p:nvPr/>
        </p:nvCxnSpPr>
        <p:spPr>
          <a:xfrm flipH="1">
            <a:off x="0" y="4581128"/>
            <a:ext cx="118808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Содержимое 13"/>
          <p:cNvSpPr>
            <a:spLocks noGrp="1"/>
          </p:cNvSpPr>
          <p:nvPr>
            <p:ph sz="quarter" idx="2"/>
          </p:nvPr>
        </p:nvSpPr>
        <p:spPr>
          <a:xfrm>
            <a:off x="323801" y="188641"/>
            <a:ext cx="11233248" cy="1656184"/>
          </a:xfrm>
        </p:spPr>
        <p:txBody>
          <a:bodyPr>
            <a:normAutofit fontScale="85000" lnSpcReduction="20000"/>
          </a:bodyPr>
          <a:lstStyle/>
          <a:p>
            <a:pPr marL="0" indent="0">
              <a:buClr>
                <a:srgbClr val="0070C0"/>
              </a:buClr>
              <a:buFont typeface="Wingdings" pitchFamily="2" charset="2"/>
              <a:buChar char="Ø"/>
            </a:pPr>
            <a:r>
              <a:rPr lang="ru-RU" dirty="0" smtClean="0">
                <a:latin typeface="Times New Roman" panose="02020603050405020304" pitchFamily="18" charset="0"/>
                <a:cs typeface="Times New Roman" panose="02020603050405020304" pitchFamily="18" charset="0"/>
              </a:rPr>
              <a:t>  Кроме этого, обратите внимание на то, что мультипликативный эффект действует в обоих направлениях. Если при не­изменной величине налогов и прочих факторов государство уменьшает объем закупок, то ВВП также уменьшится на величину, пропорциональную мультипликатору.</a:t>
            </a:r>
          </a:p>
          <a:p>
            <a:pPr marL="0" indent="0">
              <a:buClr>
                <a:srgbClr val="0070C0"/>
              </a:buClr>
              <a:buFont typeface="Wingdings" pitchFamily="2" charset="2"/>
              <a:buChar char="Ø"/>
            </a:pPr>
            <a:r>
              <a:rPr lang="ru-RU" dirty="0" smtClean="0">
                <a:latin typeface="Times New Roman" panose="02020603050405020304" pitchFamily="18" charset="0"/>
                <a:cs typeface="Times New Roman" panose="02020603050405020304" pitchFamily="18" charset="0"/>
              </a:rPr>
              <a:t>  Влияние </a:t>
            </a:r>
            <a:r>
              <a:rPr lang="en-US" dirty="0" smtClean="0">
                <a:latin typeface="Times New Roman" panose="02020603050405020304" pitchFamily="18" charset="0"/>
                <a:cs typeface="Times New Roman" panose="02020603050405020304" pitchFamily="18" charset="0"/>
              </a:rPr>
              <a:t>G </a:t>
            </a:r>
            <a:r>
              <a:rPr lang="ru-RU" dirty="0" smtClean="0">
                <a:latin typeface="Times New Roman" panose="02020603050405020304" pitchFamily="18" charset="0"/>
                <a:cs typeface="Times New Roman" panose="02020603050405020304" pitchFamily="18" charset="0"/>
              </a:rPr>
              <a:t>на объем производства можно проиллюстрировать . обратившись к </a:t>
            </a:r>
            <a:r>
              <a:rPr lang="ru-RU" i="1" dirty="0" smtClean="0">
                <a:latin typeface="Times New Roman" panose="02020603050405020304" pitchFamily="18" charset="0"/>
                <a:cs typeface="Times New Roman" panose="02020603050405020304" pitchFamily="18" charset="0"/>
              </a:rPr>
              <a:t>табл. 2</a:t>
            </a:r>
            <a:r>
              <a:rPr lang="ru-RU" dirty="0" smtClean="0">
                <a:latin typeface="Times New Roman" panose="02020603050405020304" pitchFamily="18" charset="0"/>
                <a:cs typeface="Times New Roman" panose="02020603050405020304" pitchFamily="18" charset="0"/>
              </a:rPr>
              <a:t>. Попробуйте уменьшить величину </a:t>
            </a:r>
            <a:r>
              <a:rPr lang="en-US" dirty="0" smtClean="0">
                <a:latin typeface="Times New Roman" panose="02020603050405020304" pitchFamily="18" charset="0"/>
                <a:cs typeface="Times New Roman" panose="02020603050405020304" pitchFamily="18" charset="0"/>
              </a:rPr>
              <a:t>G </a:t>
            </a:r>
            <a:r>
              <a:rPr lang="ru-RU" dirty="0" smtClean="0">
                <a:latin typeface="Times New Roman" panose="02020603050405020304" pitchFamily="18" charset="0"/>
                <a:cs typeface="Times New Roman" panose="02020603050405020304" pitchFamily="18" charset="0"/>
              </a:rPr>
              <a:t>на 300 в каждой строке и попытаетесь найти новый рав­новесный уровень ВВП. Вы получите тот же результат, что был показан на </a:t>
            </a:r>
            <a:r>
              <a:rPr lang="ru-RU" i="1" dirty="0" smtClean="0">
                <a:latin typeface="Times New Roman" panose="02020603050405020304" pitchFamily="18" charset="0"/>
                <a:cs typeface="Times New Roman" panose="02020603050405020304" pitchFamily="18" charset="0"/>
              </a:rPr>
              <a:t>рис.8</a:t>
            </a:r>
            <a:r>
              <a:rPr lang="ru-RU" dirty="0" smtClean="0">
                <a:latin typeface="Times New Roman" panose="02020603050405020304" pitchFamily="18" charset="0"/>
                <a:cs typeface="Times New Roman" panose="02020603050405020304" pitchFamily="18" charset="0"/>
              </a:rPr>
              <a:t>.</a:t>
            </a:r>
          </a:p>
          <a:p>
            <a:endParaRPr lang="ru-RU" dirty="0"/>
          </a:p>
        </p:txBody>
      </p:sp>
      <p:graphicFrame>
        <p:nvGraphicFramePr>
          <p:cNvPr id="18" name="Объект 3"/>
          <p:cNvGraphicFramePr>
            <a:graphicFrameLocks/>
          </p:cNvGraphicFramePr>
          <p:nvPr>
            <p:extLst>
              <p:ext uri="{D42A27DB-BD31-4B8C-83A1-F6EECF244321}">
                <p14:modId xmlns="" xmlns:p14="http://schemas.microsoft.com/office/powerpoint/2010/main" val="1223708362"/>
              </p:ext>
            </p:extLst>
          </p:nvPr>
        </p:nvGraphicFramePr>
        <p:xfrm>
          <a:off x="4680050" y="1844824"/>
          <a:ext cx="7200800" cy="4524354"/>
        </p:xfrm>
        <a:graphic>
          <a:graphicData uri="http://schemas.openxmlformats.org/drawingml/2006/table">
            <a:tbl>
              <a:tblPr firstRow="1" bandRow="1">
                <a:tableStyleId>{00A15C55-8517-42AA-B614-E9B94910E393}</a:tableStyleId>
              </a:tblPr>
              <a:tblGrid>
                <a:gridCol w="754371"/>
                <a:gridCol w="672936"/>
                <a:gridCol w="830647"/>
                <a:gridCol w="828105"/>
                <a:gridCol w="1028685"/>
                <a:gridCol w="822949"/>
                <a:gridCol w="1028685"/>
                <a:gridCol w="1234422"/>
              </a:tblGrid>
              <a:tr h="563571">
                <a:tc gridSpan="8">
                  <a:txBody>
                    <a:bodyPr/>
                    <a:lstStyle/>
                    <a:p>
                      <a:r>
                        <a:rPr lang="ru-RU" dirty="0" smtClean="0"/>
                        <a:t>Роль</a:t>
                      </a:r>
                      <a:r>
                        <a:rPr lang="ru-RU" baseline="0" dirty="0" smtClean="0"/>
                        <a:t> государства в определении объема ВВП (млрд. </a:t>
                      </a:r>
                      <a:r>
                        <a:rPr lang="ru-RU" baseline="0" dirty="0" err="1" smtClean="0"/>
                        <a:t>долл</a:t>
                      </a:r>
                      <a:r>
                        <a:rPr lang="ru-RU" baseline="0" dirty="0" smtClean="0"/>
                        <a:t>)</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989783">
                <a:tc>
                  <a:txBody>
                    <a:bodyPr/>
                    <a:lstStyle/>
                    <a:p>
                      <a:r>
                        <a:rPr lang="ru-RU" sz="1200" dirty="0" smtClean="0"/>
                        <a:t>Первоначальный</a:t>
                      </a:r>
                      <a:r>
                        <a:rPr lang="ru-RU" sz="1200" baseline="0" dirty="0" smtClean="0"/>
                        <a:t> </a:t>
                      </a:r>
                      <a:r>
                        <a:rPr lang="ru-RU" sz="1200" dirty="0" smtClean="0"/>
                        <a:t>уровень</a:t>
                      </a:r>
                      <a:r>
                        <a:rPr lang="ru-RU" sz="1200" baseline="0" dirty="0" smtClean="0"/>
                        <a:t> ВВП</a:t>
                      </a:r>
                      <a:endParaRPr lang="ru-RU" sz="1200" dirty="0"/>
                    </a:p>
                  </a:txBody>
                  <a:tcPr/>
                </a:tc>
                <a:tc>
                  <a:txBody>
                    <a:bodyPr/>
                    <a:lstStyle/>
                    <a:p>
                      <a:r>
                        <a:rPr lang="ru-RU" sz="1200" dirty="0" smtClean="0"/>
                        <a:t>Налоги</a:t>
                      </a:r>
                      <a:r>
                        <a:rPr lang="ru-RU" sz="1200" baseline="0" dirty="0" smtClean="0"/>
                        <a:t> (Т)</a:t>
                      </a:r>
                      <a:endParaRPr lang="ru-RU" sz="1200" dirty="0"/>
                    </a:p>
                  </a:txBody>
                  <a:tcPr/>
                </a:tc>
                <a:tc>
                  <a:txBody>
                    <a:bodyPr/>
                    <a:lstStyle/>
                    <a:p>
                      <a:r>
                        <a:rPr lang="ru-RU" sz="1200" dirty="0" smtClean="0"/>
                        <a:t>Располагаемый</a:t>
                      </a:r>
                    </a:p>
                    <a:p>
                      <a:r>
                        <a:rPr lang="ru-RU" sz="1200" dirty="0" smtClean="0"/>
                        <a:t>доход</a:t>
                      </a:r>
                      <a:r>
                        <a:rPr lang="ru-RU" sz="1200" baseline="0" dirty="0" smtClean="0"/>
                        <a:t> (РД)</a:t>
                      </a:r>
                      <a:endParaRPr lang="ru-RU" sz="1200" dirty="0"/>
                    </a:p>
                  </a:txBody>
                  <a:tcPr/>
                </a:tc>
                <a:tc>
                  <a:txBody>
                    <a:bodyPr/>
                    <a:lstStyle/>
                    <a:p>
                      <a:r>
                        <a:rPr lang="ru-RU" sz="1200" dirty="0" smtClean="0"/>
                        <a:t>Планируемый Потребление (С)</a:t>
                      </a:r>
                      <a:endParaRPr lang="ru-RU" sz="1200" dirty="0"/>
                    </a:p>
                  </a:txBody>
                  <a:tcPr/>
                </a:tc>
                <a:tc>
                  <a:txBody>
                    <a:bodyPr/>
                    <a:lstStyle/>
                    <a:p>
                      <a:r>
                        <a:rPr lang="ru-RU" sz="1200" dirty="0" err="1" smtClean="0"/>
                        <a:t>Планируем.ые</a:t>
                      </a:r>
                      <a:endParaRPr lang="ru-RU" sz="1200" dirty="0" smtClean="0"/>
                    </a:p>
                    <a:p>
                      <a:r>
                        <a:rPr lang="ru-RU" sz="1200" dirty="0" smtClean="0"/>
                        <a:t>инвестиции</a:t>
                      </a:r>
                    </a:p>
                    <a:p>
                      <a:r>
                        <a:rPr lang="ru-RU" sz="1200" dirty="0" smtClean="0"/>
                        <a:t>(</a:t>
                      </a:r>
                      <a:r>
                        <a:rPr lang="en-US" sz="1200" dirty="0" smtClean="0"/>
                        <a:t>I</a:t>
                      </a:r>
                      <a:r>
                        <a:rPr lang="ru-RU" sz="1200" dirty="0" smtClean="0"/>
                        <a:t>)</a:t>
                      </a:r>
                      <a:endParaRPr lang="ru-RU" sz="1200" dirty="0"/>
                    </a:p>
                  </a:txBody>
                  <a:tcPr/>
                </a:tc>
                <a:tc>
                  <a:txBody>
                    <a:bodyPr/>
                    <a:lstStyle/>
                    <a:p>
                      <a:r>
                        <a:rPr lang="ru-RU" sz="1200" dirty="0" err="1" smtClean="0"/>
                        <a:t>Госуд</a:t>
                      </a:r>
                      <a:r>
                        <a:rPr lang="ru-RU" sz="1200" dirty="0" smtClean="0"/>
                        <a:t>.</a:t>
                      </a:r>
                    </a:p>
                    <a:p>
                      <a:r>
                        <a:rPr lang="ru-RU" sz="1200" dirty="0" smtClean="0"/>
                        <a:t>Расходы (</a:t>
                      </a:r>
                      <a:r>
                        <a:rPr lang="en-US" sz="1200" dirty="0" smtClean="0"/>
                        <a:t>G</a:t>
                      </a:r>
                      <a:r>
                        <a:rPr lang="ru-RU" sz="1200" dirty="0" smtClean="0"/>
                        <a:t>)</a:t>
                      </a:r>
                      <a:endParaRPr lang="ru-RU" sz="1200" dirty="0"/>
                    </a:p>
                  </a:txBody>
                  <a:tcPr/>
                </a:tc>
                <a:tc>
                  <a:txBody>
                    <a:bodyPr/>
                    <a:lstStyle/>
                    <a:p>
                      <a:r>
                        <a:rPr lang="ru-RU" sz="1200" dirty="0" smtClean="0"/>
                        <a:t>Совокупные расходы</a:t>
                      </a:r>
                    </a:p>
                    <a:p>
                      <a:r>
                        <a:rPr lang="ru-RU" sz="1200" dirty="0" smtClean="0"/>
                        <a:t>(</a:t>
                      </a:r>
                      <a:r>
                        <a:rPr lang="en-US" sz="1200" dirty="0" smtClean="0"/>
                        <a:t>C+I+G</a:t>
                      </a:r>
                      <a:r>
                        <a:rPr lang="ru-RU" sz="1200" dirty="0" smtClean="0"/>
                        <a:t>)</a:t>
                      </a:r>
                      <a:endParaRPr lang="ru-RU" sz="1200" dirty="0"/>
                    </a:p>
                  </a:txBody>
                  <a:tcPr/>
                </a:tc>
                <a:tc>
                  <a:txBody>
                    <a:bodyPr/>
                    <a:lstStyle/>
                    <a:p>
                      <a:r>
                        <a:rPr lang="ru-RU" sz="1200" dirty="0" smtClean="0"/>
                        <a:t>Тенденции изменения выпуска</a:t>
                      </a:r>
                      <a:endParaRPr lang="ru-RU" sz="1200" dirty="0"/>
                    </a:p>
                  </a:txBody>
                  <a:tcPr/>
                </a:tc>
              </a:tr>
              <a:tr h="629862">
                <a:tc>
                  <a:txBody>
                    <a:bodyPr/>
                    <a:lstStyle/>
                    <a:p>
                      <a:r>
                        <a:rPr lang="ru-RU" dirty="0" smtClean="0"/>
                        <a:t>(1)</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(2)</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(3)</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(4)</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(5)</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(6)</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(7)</a:t>
                      </a:r>
                    </a:p>
                    <a:p>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smtClean="0"/>
                        <a:t>(8)</a:t>
                      </a:r>
                    </a:p>
                    <a:p>
                      <a:endParaRPr lang="ru-RU" dirty="0"/>
                    </a:p>
                  </a:txBody>
                  <a:tcPr/>
                </a:tc>
              </a:tr>
              <a:tr h="405861">
                <a:tc>
                  <a:txBody>
                    <a:bodyPr/>
                    <a:lstStyle/>
                    <a:p>
                      <a:r>
                        <a:rPr lang="ru-RU" dirty="0" smtClean="0"/>
                        <a:t>4200</a:t>
                      </a:r>
                      <a:endParaRPr lang="ru-RU" dirty="0"/>
                    </a:p>
                  </a:txBody>
                  <a:tcPr/>
                </a:tc>
                <a:tc>
                  <a:txBody>
                    <a:bodyPr/>
                    <a:lstStyle/>
                    <a:p>
                      <a:r>
                        <a:rPr lang="ru-RU" dirty="0" smtClean="0"/>
                        <a:t>300</a:t>
                      </a:r>
                      <a:endParaRPr lang="ru-RU" dirty="0"/>
                    </a:p>
                  </a:txBody>
                  <a:tcPr/>
                </a:tc>
                <a:tc>
                  <a:txBody>
                    <a:bodyPr/>
                    <a:lstStyle/>
                    <a:p>
                      <a:r>
                        <a:rPr lang="ru-RU" dirty="0" smtClean="0"/>
                        <a:t>3900</a:t>
                      </a:r>
                      <a:endParaRPr lang="ru-RU" dirty="0"/>
                    </a:p>
                  </a:txBody>
                  <a:tcPr/>
                </a:tc>
                <a:tc>
                  <a:txBody>
                    <a:bodyPr/>
                    <a:lstStyle/>
                    <a:p>
                      <a:r>
                        <a:rPr lang="ru-RU" dirty="0" smtClean="0"/>
                        <a:t>3600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4000</a:t>
                      </a:r>
                      <a:endParaRPr lang="ru-RU" dirty="0"/>
                    </a:p>
                  </a:txBody>
                  <a:tcPr/>
                </a:tc>
                <a:tc>
                  <a:txBody>
                    <a:bodyPr/>
                    <a:lstStyle/>
                    <a:p>
                      <a:r>
                        <a:rPr lang="ru-RU" sz="1400" dirty="0" smtClean="0"/>
                        <a:t>Снижение</a:t>
                      </a:r>
                      <a:endParaRPr lang="ru-RU" sz="1400" dirty="0"/>
                    </a:p>
                  </a:txBody>
                  <a:tcPr/>
                </a:tc>
              </a:tr>
              <a:tr h="509888">
                <a:tc>
                  <a:txBody>
                    <a:bodyPr/>
                    <a:lstStyle/>
                    <a:p>
                      <a:r>
                        <a:rPr lang="ru-RU" dirty="0" smtClean="0"/>
                        <a:t>3900</a:t>
                      </a:r>
                      <a:endParaRPr lang="ru-RU" dirty="0"/>
                    </a:p>
                  </a:txBody>
                  <a:tcPr/>
                </a:tc>
                <a:tc>
                  <a:txBody>
                    <a:bodyPr/>
                    <a:lstStyle/>
                    <a:p>
                      <a:r>
                        <a:rPr lang="ru-RU" dirty="0" smtClean="0"/>
                        <a:t>300</a:t>
                      </a:r>
                      <a:endParaRPr lang="ru-RU" dirty="0"/>
                    </a:p>
                  </a:txBody>
                  <a:tcPr/>
                </a:tc>
                <a:tc>
                  <a:txBody>
                    <a:bodyPr/>
                    <a:lstStyle/>
                    <a:p>
                      <a:r>
                        <a:rPr lang="ru-RU" dirty="0" smtClean="0"/>
                        <a:t>3600</a:t>
                      </a:r>
                      <a:endParaRPr lang="ru-RU" dirty="0"/>
                    </a:p>
                  </a:txBody>
                  <a:tcPr/>
                </a:tc>
                <a:tc>
                  <a:txBody>
                    <a:bodyPr/>
                    <a:lstStyle/>
                    <a:p>
                      <a:r>
                        <a:rPr lang="ru-RU" dirty="0" smtClean="0"/>
                        <a:t>3400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3800</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400" dirty="0" smtClean="0"/>
                        <a:t>Снижение</a:t>
                      </a:r>
                    </a:p>
                    <a:p>
                      <a:endParaRPr lang="ru-RU" sz="1400" dirty="0"/>
                    </a:p>
                  </a:txBody>
                  <a:tcPr/>
                </a:tc>
              </a:tr>
              <a:tr h="405861">
                <a:tc>
                  <a:txBody>
                    <a:bodyPr/>
                    <a:lstStyle/>
                    <a:p>
                      <a:r>
                        <a:rPr lang="ru-RU" dirty="0" smtClean="0">
                          <a:solidFill>
                            <a:srgbClr val="FF0000"/>
                          </a:solidFill>
                        </a:rPr>
                        <a:t>3600</a:t>
                      </a:r>
                      <a:endParaRPr lang="ru-RU" dirty="0">
                        <a:solidFill>
                          <a:srgbClr val="FF0000"/>
                        </a:solidFill>
                      </a:endParaRPr>
                    </a:p>
                  </a:txBody>
                  <a:tcPr/>
                </a:tc>
                <a:tc>
                  <a:txBody>
                    <a:bodyPr/>
                    <a:lstStyle/>
                    <a:p>
                      <a:r>
                        <a:rPr lang="ru-RU" dirty="0" smtClean="0">
                          <a:solidFill>
                            <a:srgbClr val="FF0000"/>
                          </a:solidFill>
                        </a:rPr>
                        <a:t>300</a:t>
                      </a:r>
                      <a:endParaRPr lang="ru-RU" dirty="0">
                        <a:solidFill>
                          <a:srgbClr val="FF0000"/>
                        </a:solidFill>
                      </a:endParaRPr>
                    </a:p>
                  </a:txBody>
                  <a:tcPr/>
                </a:tc>
                <a:tc>
                  <a:txBody>
                    <a:bodyPr/>
                    <a:lstStyle/>
                    <a:p>
                      <a:r>
                        <a:rPr lang="ru-RU" dirty="0" smtClean="0">
                          <a:solidFill>
                            <a:srgbClr val="FF0000"/>
                          </a:solidFill>
                        </a:rPr>
                        <a:t>3300</a:t>
                      </a:r>
                      <a:endParaRPr lang="ru-RU" dirty="0">
                        <a:solidFill>
                          <a:srgbClr val="FF0000"/>
                        </a:solidFill>
                      </a:endParaRPr>
                    </a:p>
                  </a:txBody>
                  <a:tcPr/>
                </a:tc>
                <a:tc>
                  <a:txBody>
                    <a:bodyPr/>
                    <a:lstStyle/>
                    <a:p>
                      <a:r>
                        <a:rPr lang="ru-RU" dirty="0" smtClean="0">
                          <a:solidFill>
                            <a:srgbClr val="FF0000"/>
                          </a:solidFill>
                        </a:rPr>
                        <a:t>3200</a:t>
                      </a:r>
                      <a:endParaRPr lang="ru-RU" dirty="0">
                        <a:solidFill>
                          <a:srgbClr val="FF0000"/>
                        </a:solidFill>
                      </a:endParaRPr>
                    </a:p>
                  </a:txBody>
                  <a:tcPr/>
                </a:tc>
                <a:tc>
                  <a:txBody>
                    <a:bodyPr/>
                    <a:lstStyle/>
                    <a:p>
                      <a:r>
                        <a:rPr lang="ru-RU" dirty="0" smtClean="0">
                          <a:solidFill>
                            <a:srgbClr val="FF0000"/>
                          </a:solidFill>
                        </a:rPr>
                        <a:t>200</a:t>
                      </a:r>
                      <a:endParaRPr lang="ru-RU" dirty="0">
                        <a:solidFill>
                          <a:srgbClr val="FF0000"/>
                        </a:solidFill>
                      </a:endParaRPr>
                    </a:p>
                  </a:txBody>
                  <a:tcPr/>
                </a:tc>
                <a:tc>
                  <a:txBody>
                    <a:bodyPr/>
                    <a:lstStyle/>
                    <a:p>
                      <a:r>
                        <a:rPr lang="ru-RU" dirty="0" smtClean="0">
                          <a:solidFill>
                            <a:srgbClr val="FF0000"/>
                          </a:solidFill>
                        </a:rPr>
                        <a:t>200</a:t>
                      </a:r>
                      <a:endParaRPr lang="ru-RU" dirty="0">
                        <a:solidFill>
                          <a:srgbClr val="FF0000"/>
                        </a:solidFill>
                      </a:endParaRPr>
                    </a:p>
                  </a:txBody>
                  <a:tcPr/>
                </a:tc>
                <a:tc>
                  <a:txBody>
                    <a:bodyPr/>
                    <a:lstStyle/>
                    <a:p>
                      <a:r>
                        <a:rPr lang="ru-RU" dirty="0" smtClean="0">
                          <a:solidFill>
                            <a:srgbClr val="FF0000"/>
                          </a:solidFill>
                        </a:rPr>
                        <a:t>3600</a:t>
                      </a:r>
                      <a:endParaRPr lang="ru-RU" dirty="0">
                        <a:solidFill>
                          <a:srgbClr val="FF0000"/>
                        </a:solidFill>
                      </a:endParaRPr>
                    </a:p>
                  </a:txBody>
                  <a:tcPr/>
                </a:tc>
                <a:tc>
                  <a:txBody>
                    <a:bodyPr/>
                    <a:lstStyle/>
                    <a:p>
                      <a:r>
                        <a:rPr lang="ru-RU" sz="1400" dirty="0" smtClean="0">
                          <a:solidFill>
                            <a:srgbClr val="FF0000"/>
                          </a:solidFill>
                        </a:rPr>
                        <a:t>Равновесие</a:t>
                      </a:r>
                      <a:endParaRPr lang="ru-RU" sz="1400" dirty="0">
                        <a:solidFill>
                          <a:srgbClr val="FF0000"/>
                        </a:solidFill>
                      </a:endParaRPr>
                    </a:p>
                  </a:txBody>
                  <a:tcPr/>
                </a:tc>
              </a:tr>
              <a:tr h="405861">
                <a:tc>
                  <a:txBody>
                    <a:bodyPr/>
                    <a:lstStyle/>
                    <a:p>
                      <a:r>
                        <a:rPr lang="ru-RU" dirty="0" smtClean="0"/>
                        <a:t>3300</a:t>
                      </a:r>
                      <a:endParaRPr lang="ru-RU" dirty="0"/>
                    </a:p>
                  </a:txBody>
                  <a:tcPr/>
                </a:tc>
                <a:tc>
                  <a:txBody>
                    <a:bodyPr/>
                    <a:lstStyle/>
                    <a:p>
                      <a:r>
                        <a:rPr lang="ru-RU" dirty="0" smtClean="0"/>
                        <a:t>300</a:t>
                      </a:r>
                      <a:endParaRPr lang="ru-RU" dirty="0"/>
                    </a:p>
                  </a:txBody>
                  <a:tcPr/>
                </a:tc>
                <a:tc>
                  <a:txBody>
                    <a:bodyPr/>
                    <a:lstStyle/>
                    <a:p>
                      <a:r>
                        <a:rPr lang="ru-RU" dirty="0" smtClean="0"/>
                        <a:t>3000</a:t>
                      </a:r>
                      <a:endParaRPr lang="ru-RU" dirty="0"/>
                    </a:p>
                  </a:txBody>
                  <a:tcPr/>
                </a:tc>
                <a:tc>
                  <a:txBody>
                    <a:bodyPr/>
                    <a:lstStyle/>
                    <a:p>
                      <a:r>
                        <a:rPr lang="ru-RU" dirty="0" smtClean="0"/>
                        <a:t>3000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3400</a:t>
                      </a:r>
                      <a:endParaRPr lang="ru-RU" dirty="0"/>
                    </a:p>
                  </a:txBody>
                  <a:tcPr/>
                </a:tc>
                <a:tc>
                  <a:txBody>
                    <a:bodyPr/>
                    <a:lstStyle/>
                    <a:p>
                      <a:r>
                        <a:rPr lang="ru-RU" sz="1400" dirty="0" smtClean="0"/>
                        <a:t>Увеличение</a:t>
                      </a:r>
                      <a:endParaRPr lang="ru-RU" sz="1400" dirty="0"/>
                    </a:p>
                  </a:txBody>
                  <a:tcPr/>
                </a:tc>
              </a:tr>
              <a:tr h="569875">
                <a:tc>
                  <a:txBody>
                    <a:bodyPr/>
                    <a:lstStyle/>
                    <a:p>
                      <a:r>
                        <a:rPr lang="ru-RU" dirty="0" smtClean="0"/>
                        <a:t>3000</a:t>
                      </a:r>
                      <a:endParaRPr lang="ru-RU" dirty="0"/>
                    </a:p>
                  </a:txBody>
                  <a:tcPr/>
                </a:tc>
                <a:tc>
                  <a:txBody>
                    <a:bodyPr/>
                    <a:lstStyle/>
                    <a:p>
                      <a:r>
                        <a:rPr lang="ru-RU" dirty="0" smtClean="0"/>
                        <a:t>300</a:t>
                      </a:r>
                      <a:endParaRPr lang="ru-RU" dirty="0"/>
                    </a:p>
                  </a:txBody>
                  <a:tcPr/>
                </a:tc>
                <a:tc>
                  <a:txBody>
                    <a:bodyPr/>
                    <a:lstStyle/>
                    <a:p>
                      <a:r>
                        <a:rPr lang="ru-RU" dirty="0" smtClean="0"/>
                        <a:t>2700</a:t>
                      </a:r>
                      <a:endParaRPr lang="ru-RU" dirty="0"/>
                    </a:p>
                  </a:txBody>
                  <a:tcPr/>
                </a:tc>
                <a:tc>
                  <a:txBody>
                    <a:bodyPr/>
                    <a:lstStyle/>
                    <a:p>
                      <a:r>
                        <a:rPr lang="ru-RU" dirty="0" smtClean="0"/>
                        <a:t>2800</a:t>
                      </a:r>
                      <a:endParaRPr lang="ru-RU" dirty="0"/>
                    </a:p>
                  </a:txBody>
                  <a:tcPr/>
                </a:tc>
                <a:tc>
                  <a:txBody>
                    <a:bodyPr/>
                    <a:lstStyle/>
                    <a:p>
                      <a:r>
                        <a:rPr lang="ru-RU" dirty="0" smtClean="0"/>
                        <a:t>200</a:t>
                      </a:r>
                      <a:endParaRPr lang="ru-RU" dirty="0"/>
                    </a:p>
                  </a:txBody>
                  <a:tcPr/>
                </a:tc>
                <a:tc>
                  <a:txBody>
                    <a:bodyPr/>
                    <a:lstStyle/>
                    <a:p>
                      <a:r>
                        <a:rPr lang="ru-RU" dirty="0" smtClean="0"/>
                        <a:t>200</a:t>
                      </a:r>
                      <a:endParaRPr lang="ru-RU" dirty="0"/>
                    </a:p>
                  </a:txBody>
                  <a:tcPr/>
                </a:tc>
                <a:tc>
                  <a:txBody>
                    <a:bodyPr/>
                    <a:lstStyle/>
                    <a:p>
                      <a:r>
                        <a:rPr lang="ru-RU" dirty="0" smtClean="0"/>
                        <a:t>3200</a:t>
                      </a:r>
                      <a:endParaRPr lang="ru-RU"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sz="1400" dirty="0" smtClean="0"/>
                        <a:t>Увеличение</a:t>
                      </a:r>
                    </a:p>
                    <a:p>
                      <a:endParaRPr lang="ru-RU" dirty="0"/>
                    </a:p>
                  </a:txBody>
                  <a:tcPr/>
                </a:tc>
              </a:tr>
            </a:tbl>
          </a:graphicData>
        </a:graphic>
      </p:graphicFrame>
      <p:pic>
        <p:nvPicPr>
          <p:cNvPr id="76803" name="Picture 3" descr="C:\Users\user\Desktop\статья\пох\Рисунок8.png"/>
          <p:cNvPicPr>
            <a:picLocks noChangeAspect="1" noChangeArrowheads="1"/>
          </p:cNvPicPr>
          <p:nvPr/>
        </p:nvPicPr>
        <p:blipFill>
          <a:blip r:embed="rId2" cstate="print"/>
          <a:srcRect/>
          <a:stretch>
            <a:fillRect/>
          </a:stretch>
        </p:blipFill>
        <p:spPr bwMode="auto">
          <a:xfrm>
            <a:off x="0" y="1916832"/>
            <a:ext cx="4621157" cy="3046304"/>
          </a:xfrm>
          <a:prstGeom prst="rect">
            <a:avLst/>
          </a:prstGeom>
          <a:noFill/>
        </p:spPr>
      </p:pic>
      <p:sp>
        <p:nvSpPr>
          <p:cNvPr id="21" name="Прямоугольник 20"/>
          <p:cNvSpPr/>
          <p:nvPr/>
        </p:nvSpPr>
        <p:spPr>
          <a:xfrm>
            <a:off x="0" y="5157192"/>
            <a:ext cx="4572273" cy="646331"/>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Рис.8. Влияние увеличения государственных расходов на выпуск</a:t>
            </a:r>
            <a:endParaRPr lang="ru-RU" i="1" dirty="0">
              <a:latin typeface="Times New Roman" panose="02020603050405020304" pitchFamily="18" charset="0"/>
              <a:cs typeface="Times New Roman" panose="02020603050405020304" pitchFamily="18" charset="0"/>
            </a:endParaRPr>
          </a:p>
        </p:txBody>
      </p:sp>
      <p:sp>
        <p:nvSpPr>
          <p:cNvPr id="22" name="Прямоугольник 21"/>
          <p:cNvSpPr/>
          <p:nvPr/>
        </p:nvSpPr>
        <p:spPr>
          <a:xfrm>
            <a:off x="251793" y="6381328"/>
            <a:ext cx="11629057" cy="400110"/>
          </a:xfrm>
          <a:prstGeom prst="rect">
            <a:avLst/>
          </a:prstGeom>
        </p:spPr>
        <p:txBody>
          <a:bodyPr wrap="square">
            <a:spAutoFit/>
          </a:bodyPr>
          <a:lstStyle/>
          <a:p>
            <a:pPr algn="r"/>
            <a:r>
              <a:rPr lang="ru-RU" sz="2000" i="1" dirty="0" smtClean="0">
                <a:latin typeface="Times New Roman" panose="02020603050405020304" pitchFamily="18" charset="0"/>
                <a:cs typeface="Times New Roman" panose="02020603050405020304" pitchFamily="18" charset="0"/>
              </a:rPr>
              <a:t>Таблица 2.  Государственные расходы, налоги и инвестиции определяют размер равновесного ВВП </a:t>
            </a:r>
            <a:endParaRPr lang="ru-RU" sz="2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одержимое 7"/>
          <p:cNvSpPr>
            <a:spLocks noGrp="1"/>
          </p:cNvSpPr>
          <p:nvPr>
            <p:ph idx="1"/>
          </p:nvPr>
        </p:nvSpPr>
        <p:spPr>
          <a:xfrm>
            <a:off x="539825" y="476673"/>
            <a:ext cx="9756912" cy="5649492"/>
          </a:xfrm>
        </p:spPr>
        <p:txBody>
          <a:bodyPr>
            <a:normAutofit lnSpcReduction="10000"/>
          </a:bodyPr>
          <a:lstStyle/>
          <a:p>
            <a:endParaRPr lang="ru-RU" sz="26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600" dirty="0" smtClean="0">
                <a:latin typeface="Times New Roman" panose="02020603050405020304" pitchFamily="18" charset="0"/>
                <a:cs typeface="Times New Roman" panose="02020603050405020304" pitchFamily="18" charset="0"/>
              </a:rPr>
              <a:t>Мы можем подвести некоторые итоги.</a:t>
            </a:r>
          </a:p>
          <a:p>
            <a:pPr>
              <a:buClr>
                <a:srgbClr val="0070C0"/>
              </a:buClr>
              <a:buFont typeface="Wingdings" pitchFamily="2" charset="2"/>
              <a:buChar char="Ø"/>
            </a:pPr>
            <a:endParaRPr lang="ru-RU" sz="2600" i="1"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endParaRPr lang="ru-RU" sz="2600" i="1"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2600" i="1" dirty="0" smtClean="0">
                <a:latin typeface="Times New Roman" panose="02020603050405020304" pitchFamily="18" charset="0"/>
                <a:cs typeface="Times New Roman" panose="02020603050405020304" pitchFamily="18" charset="0"/>
              </a:rPr>
              <a:t>Государственные закупки товаров и услуг (</a:t>
            </a:r>
            <a:r>
              <a:rPr lang="en-US" sz="2600" i="1" dirty="0" smtClean="0">
                <a:latin typeface="Times New Roman" panose="02020603050405020304" pitchFamily="18" charset="0"/>
                <a:cs typeface="Times New Roman" panose="02020603050405020304" pitchFamily="18" charset="0"/>
              </a:rPr>
              <a:t>G</a:t>
            </a:r>
            <a:r>
              <a:rPr lang="ru-RU" sz="2600" i="1" dirty="0" smtClean="0">
                <a:latin typeface="Times New Roman" panose="02020603050405020304" pitchFamily="18" charset="0"/>
                <a:cs typeface="Times New Roman" panose="02020603050405020304" pitchFamily="18" charset="0"/>
              </a:rPr>
              <a:t>) оказывают сущест­венное влияние на объем производства и уровень занятости. В модели мультипликатора увеличение объемов государственных закупок вы­зывает увеличение объема производства на величину равную произве­дению первоначального прироста государственных закупок на мультипликатор расходов, поэтому государственные расходы могут ока­зывать стабилизирующее, либо дестабилизирующее воздействие на объем производства на различных этапах делового цикла.</a:t>
            </a:r>
          </a:p>
          <a:p>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solidFill>
                  <a:schemeClr val="tx1"/>
                </a:solidFill>
                <a:latin typeface="Times New Roman" panose="02020603050405020304" pitchFamily="18" charset="0"/>
                <a:cs typeface="Times New Roman" panose="02020603050405020304" pitchFamily="18" charset="0"/>
              </a:rPr>
              <a:t>Военные расходы и мультипликатор.</a:t>
            </a:r>
            <a:endParaRPr lang="ru-RU" dirty="0">
              <a:solidFill>
                <a:schemeClr val="tx1"/>
              </a:solidFill>
            </a:endParaRPr>
          </a:p>
        </p:txBody>
      </p:sp>
      <p:sp>
        <p:nvSpPr>
          <p:cNvPr id="7" name="Содержимое 6"/>
          <p:cNvSpPr>
            <a:spLocks noGrp="1"/>
          </p:cNvSpPr>
          <p:nvPr>
            <p:ph sz="quarter" idx="1"/>
          </p:nvPr>
        </p:nvSpPr>
        <p:spPr>
          <a:xfrm>
            <a:off x="392068" y="1527048"/>
            <a:ext cx="11049191" cy="5070304"/>
          </a:xfrm>
        </p:spPr>
        <p:txBody>
          <a:bodyPr>
            <a:normAutofit fontScale="62500" lnSpcReduction="20000"/>
          </a:bodyPr>
          <a:lstStyle/>
          <a:p>
            <a:pPr>
              <a:buClr>
                <a:srgbClr val="0070C0"/>
              </a:buClr>
              <a:buFont typeface="Wingdings" pitchFamily="2" charset="2"/>
              <a:buChar char="Ø"/>
            </a:pPr>
            <a:r>
              <a:rPr lang="ru-RU" sz="3000" dirty="0" smtClean="0">
                <a:latin typeface="Times New Roman" panose="02020603050405020304" pitchFamily="18" charset="0"/>
                <a:cs typeface="Times New Roman" panose="02020603050405020304" pitchFamily="18" charset="0"/>
              </a:rPr>
              <a:t>Действие мультипликатора расходов на практике можно проиллюстрировать на примере влияния измене­ния военных расходов в американском бюджете на экономику. В начале 80-х годов правительство президента Рональда Рейгана приняло решение о значительном увели­чении государственных расходов на оборону. В 1979 году эти расходы составляли 271 млрд. долл., (в неизменных це­нах), а к 1987 году они взлетели до 409 млрд. долл., (обе циф­ры — в ценах 1987 года), достигнув 7 </a:t>
            </a:r>
            <a:r>
              <a:rPr lang="ru-RU" sz="3000" i="1" dirty="0" smtClean="0">
                <a:latin typeface="Times New Roman" panose="02020603050405020304" pitchFamily="18" charset="0"/>
                <a:cs typeface="Times New Roman" panose="02020603050405020304" pitchFamily="18" charset="0"/>
              </a:rPr>
              <a:t>'/</a:t>
            </a:r>
            <a:r>
              <a:rPr lang="ru-RU" sz="3000" i="1" baseline="-25000" dirty="0" smtClean="0">
                <a:latin typeface="Times New Roman" panose="02020603050405020304" pitchFamily="18" charset="0"/>
                <a:cs typeface="Times New Roman" panose="02020603050405020304" pitchFamily="18" charset="0"/>
              </a:rPr>
              <a:t>2</a:t>
            </a:r>
            <a:r>
              <a:rPr lang="ru-RU" sz="3000" i="1" dirty="0" smtClean="0">
                <a:latin typeface="Times New Roman" panose="02020603050405020304" pitchFamily="18" charset="0"/>
                <a:cs typeface="Times New Roman" panose="02020603050405020304" pitchFamily="18" charset="0"/>
              </a:rPr>
              <a:t>%</a:t>
            </a:r>
            <a:r>
              <a:rPr lang="ru-RU" sz="3000" dirty="0" smtClean="0">
                <a:latin typeface="Times New Roman" panose="02020603050405020304" pitchFamily="18" charset="0"/>
                <a:cs typeface="Times New Roman" panose="02020603050405020304" pitchFamily="18" charset="0"/>
              </a:rPr>
              <a:t> ВВП. После дости­жения этих высот военные расходы начали постепенно уме­ньшаться. Особенно заметное сокращение военного бюд­жета произошло в начале 90-х годов, когда стало ясно, что холодная война уходит в прошлое и коммунизм более не представляет собой военной опасности. И президент Буш, и президент Клинтон не раз предлагали уменьшить расходы на оборону; в середине 90-х годов они составляли 5% ВВП. В соответствии с теорией мультипликатора, расширение военного сектора в начале 80-х годов должно было бы ока­зать сильное стимулирующее воздействие на экономику, и это действительно произошло. Увеличение расходов на во­енные нужды фактически вытянуло США из экономического кризиса 1981-1982 годов и способствовало оживлению дело­вой активности в середине 80-х. Некоторые регионы, такие как Южная Калифорния, где сосредоточены предприятия аэрокосмической промышленности, своим процветанием во многом обязаны притоку бюджетных денег. В одной из га­зетных статей отмечалось, что каждое новое хорошо опла­чиваемое место в оборонном секторе открывает возможно­сти для появления других рабочих мест “от предприятий, производящих металлические изделия специального на­значения до химчистки спортивных костюмов и компании по изготовлению картонных коробочек для пирожных, которые кто-то может приобрести по дороге в офис. </a:t>
            </a:r>
          </a:p>
          <a:p>
            <a:endParaRPr lang="ru-RU" sz="3000" dirty="0" smtClean="0">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1"/>
                </a:solidFill>
                <a:latin typeface="Times New Roman" pitchFamily="18" charset="0"/>
                <a:cs typeface="Times New Roman" pitchFamily="18" charset="0"/>
              </a:rPr>
              <a:t>Основные положения модели мультипликатора</a:t>
            </a:r>
            <a:endParaRPr lang="ru-RU" dirty="0">
              <a:solidFill>
                <a:schemeClr val="tx1"/>
              </a:solidFill>
            </a:endParaRPr>
          </a:p>
        </p:txBody>
      </p:sp>
      <p:sp>
        <p:nvSpPr>
          <p:cNvPr id="5" name="Содержимое 4"/>
          <p:cNvSpPr>
            <a:spLocks noGrp="1"/>
          </p:cNvSpPr>
          <p:nvPr>
            <p:ph sz="quarter" idx="1"/>
          </p:nvPr>
        </p:nvSpPr>
        <p:spPr/>
        <p:txBody>
          <a:bodyPr>
            <a:normAutofit fontScale="92500" lnSpcReduction="10000"/>
          </a:bodyPr>
          <a:lstStyle/>
          <a:p>
            <a:pPr>
              <a:buClr>
                <a:srgbClr val="0070C0"/>
              </a:buClr>
              <a:buFont typeface="Wingdings" pitchFamily="2" charset="2"/>
              <a:buChar char="Ø"/>
            </a:pPr>
            <a:r>
              <a:rPr lang="ru-RU" sz="2600" dirty="0" smtClean="0">
                <a:latin typeface="Times New Roman" pitchFamily="18" charset="0"/>
                <a:cs typeface="Times New Roman" pitchFamily="18" charset="0"/>
              </a:rPr>
              <a:t>Каждый раз, когда экономисты пытаются понять такие процессы, как взаимосвязь между увеличением расходов на оборону в военное время и быстрым ростом ВВП или взаимосвязь между снижением налогов в 60-е или 80-е и ростом экономики в долгосрочном периоде, они зачастую обращаются к модели мультипликатора, как к наиболее простой и действенной.</a:t>
            </a:r>
          </a:p>
          <a:p>
            <a:pPr>
              <a:buClr>
                <a:srgbClr val="0070C0"/>
              </a:buClr>
              <a:buFont typeface="Wingdings" pitchFamily="2" charset="2"/>
              <a:buChar char="Ø"/>
            </a:pPr>
            <a:r>
              <a:rPr lang="ru-RU" sz="2600" dirty="0" smtClean="0">
                <a:latin typeface="Times New Roman" pitchFamily="18" charset="0"/>
                <a:cs typeface="Times New Roman" pitchFamily="18" charset="0"/>
              </a:rPr>
              <a:t>Что же на самом деле представляет собой модель мультипликатора? Этому вопросу посвящена значительная часть макроэкономической теории. Термин “мультипликатор" возник благодаря способности каждого доллара при определенном способе его вкладывания (инвестирования) увеличивать ВВП более чем на один доллар (мультипликационные изменения). Модель мультипликатора объясняет, как изменения в инвестициях, международной торговле, бюджетной и налоговой политике могут влиять на объем выпуска и уровень безработицы в экономике с неполным использованием ресурсов.</a:t>
            </a:r>
          </a:p>
          <a:p>
            <a:pPr>
              <a:buClr>
                <a:srgbClr val="0070C0"/>
              </a:buClr>
              <a:buFont typeface="Wingdings" pitchFamily="2" charset="2"/>
              <a:buChar char="Ø"/>
            </a:pP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94043" y="3212976"/>
            <a:ext cx="10746982" cy="3168352"/>
          </a:xfrm>
        </p:spPr>
        <p:txBody>
          <a:bodyPr>
            <a:normAutofit fontScale="92500" lnSpcReduction="10000"/>
          </a:bodyPr>
          <a:lstStyle/>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По окончании холодной войны мультипликатор сработал в обратном направлении. Сокращение бюджета внесло свой вклад в развитие очередного циклического спада в начале 90-х го­дов. Например, с 1990 по 1993 год в авиапромышленности были сокращены 170 тыс. рабочих мест, и главным образом, из-за сокращения расходов на оборону.</a:t>
            </a:r>
          </a:p>
          <a:p>
            <a:pPr>
              <a:buClr>
                <a:srgbClr val="0070C0"/>
              </a:buClr>
              <a:buFont typeface="Wingdings" pitchFamily="2" charset="2"/>
              <a:buChar char="Ø"/>
            </a:pPr>
            <a:r>
              <a:rPr lang="ru-RU" sz="2800" dirty="0" smtClean="0">
                <a:latin typeface="Times New Roman" panose="02020603050405020304" pitchFamily="18" charset="0"/>
                <a:cs typeface="Times New Roman" panose="02020603050405020304" pitchFamily="18" charset="0"/>
              </a:rPr>
              <a:t>Южная Калифорния, десятилетие назад выигравшая от увеличения расходов на оборону, пережила гораздо более сильный и продолжительный спад по сравнению с другими регионами страны.</a:t>
            </a:r>
          </a:p>
          <a:p>
            <a:pPr>
              <a:buClr>
                <a:srgbClr val="0070C0"/>
              </a:buClr>
              <a:buFont typeface="Wingdings" pitchFamily="2" charset="2"/>
              <a:buChar char="Ø"/>
            </a:pPr>
            <a:endParaRPr lang="ru-RU" dirty="0"/>
          </a:p>
        </p:txBody>
      </p:sp>
      <p:pic>
        <p:nvPicPr>
          <p:cNvPr id="77826" name="Picture 2" descr="C:\Users\user\Desktop\статья\пох\the-cold-war-era.jpg"/>
          <p:cNvPicPr>
            <a:picLocks noChangeAspect="1" noChangeArrowheads="1"/>
          </p:cNvPicPr>
          <p:nvPr/>
        </p:nvPicPr>
        <p:blipFill>
          <a:blip r:embed="rId2" cstate="print"/>
          <a:srcRect/>
          <a:stretch>
            <a:fillRect/>
          </a:stretch>
        </p:blipFill>
        <p:spPr bwMode="auto">
          <a:xfrm>
            <a:off x="2124001" y="0"/>
            <a:ext cx="6715025" cy="3105151"/>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solidFill>
                  <a:schemeClr val="tx1"/>
                </a:solidFill>
                <a:latin typeface="Times New Roman" panose="02020603050405020304" pitchFamily="18" charset="0"/>
                <a:cs typeface="Times New Roman" panose="02020603050405020304" pitchFamily="18" charset="0"/>
              </a:rPr>
              <a:t>Влияние налогов</a:t>
            </a:r>
            <a:endParaRPr lang="ru-RU" dirty="0">
              <a:solidFill>
                <a:schemeClr val="tx1"/>
              </a:solidFill>
            </a:endParaRPr>
          </a:p>
        </p:txBody>
      </p:sp>
      <p:sp>
        <p:nvSpPr>
          <p:cNvPr id="5" name="Содержимое 4"/>
          <p:cNvSpPr>
            <a:spLocks noGrp="1"/>
          </p:cNvSpPr>
          <p:nvPr>
            <p:ph sz="quarter" idx="1"/>
          </p:nvPr>
        </p:nvSpPr>
        <p:spPr>
          <a:xfrm>
            <a:off x="179786" y="1527048"/>
            <a:ext cx="5760640" cy="5142312"/>
          </a:xfrm>
        </p:spPr>
        <p:txBody>
          <a:bodyPr>
            <a:normAutofit fontScale="47500" lnSpcReduction="20000"/>
          </a:bodyPr>
          <a:lstStyle/>
          <a:p>
            <a:pPr>
              <a:buClr>
                <a:srgbClr val="0070C0"/>
              </a:buClr>
              <a:buFont typeface="Wingdings" pitchFamily="2" charset="2"/>
              <a:buChar char="Ø"/>
            </a:pPr>
            <a:r>
              <a:rPr lang="ru-RU" sz="2900" dirty="0" smtClean="0">
                <a:latin typeface="Times New Roman" panose="02020603050405020304" pitchFamily="18" charset="0"/>
                <a:cs typeface="Times New Roman" panose="02020603050405020304" pitchFamily="18" charset="0"/>
              </a:rPr>
              <a:t>Налоги также оказывают определенное влияние на вели­чину равновесного ВВП, хотя значение мультипликатора на­логов меньше, чем мультипликатора расходов. Рассмотрим следующий пример. Допустим, что уровень ВВП. производи­мого в стране, соответствует потенциальному уровню, а правительство решило увеличить расходы на оборот на 200 млрд. долл. Подобные вещи не раз происходили в истории США.</a:t>
            </a:r>
            <a:r>
              <a:rPr lang="ru-RU" sz="2900" b="1" dirty="0" smtClean="0">
                <a:latin typeface="Times New Roman" panose="02020603050405020304" pitchFamily="18" charset="0"/>
                <a:cs typeface="Times New Roman" panose="02020603050405020304" pitchFamily="18" charset="0"/>
              </a:rPr>
              <a:t> </a:t>
            </a:r>
            <a:r>
              <a:rPr lang="ru-RU" sz="2900" dirty="0" smtClean="0">
                <a:latin typeface="Times New Roman" panose="02020603050405020304" pitchFamily="18" charset="0"/>
                <a:cs typeface="Times New Roman" panose="02020603050405020304" pitchFamily="18" charset="0"/>
              </a:rPr>
              <a:t>когда правительству приходилось внезапно увеличивать военный бюджет — так было и в начале 40-х годов и связи с началом второй мировой войны, и в середине 60-х из-за войны во Вьетнаме, и в начале 80-х во время правления президента Рейгана. Предположим, что правительство хочет покрыть </a:t>
            </a:r>
            <a:r>
              <a:rPr lang="ru-RU" sz="2900" i="1" dirty="0" smtClean="0">
                <a:latin typeface="Times New Roman" panose="02020603050405020304" pitchFamily="18" charset="0"/>
                <a:cs typeface="Times New Roman" panose="02020603050405020304" pitchFamily="18" charset="0"/>
              </a:rPr>
              <a:t>эти </a:t>
            </a:r>
            <a:r>
              <a:rPr lang="ru-RU" sz="2900" dirty="0" smtClean="0">
                <a:latin typeface="Times New Roman" panose="02020603050405020304" pitchFamily="18" charset="0"/>
                <a:cs typeface="Times New Roman" panose="02020603050405020304" pitchFamily="18" charset="0"/>
              </a:rPr>
              <a:t>дополнительные расходы, повысив налоги. На сколько же дол­жны быть увеличены налоговые поступления?</a:t>
            </a:r>
          </a:p>
          <a:p>
            <a:pPr>
              <a:buClr>
                <a:srgbClr val="0070C0"/>
              </a:buClr>
              <a:buFont typeface="Wingdings" pitchFamily="2" charset="2"/>
              <a:buChar char="Ø"/>
            </a:pPr>
            <a:r>
              <a:rPr lang="ru-RU" sz="2900" dirty="0" smtClean="0">
                <a:latin typeface="Times New Roman" panose="02020603050405020304" pitchFamily="18" charset="0"/>
                <a:cs typeface="Times New Roman" panose="02020603050405020304" pitchFamily="18" charset="0"/>
              </a:rPr>
              <a:t>Вы можете быть удивлены. Чтобы покрыть увеличение С на 200 млрд. долл., собранные налоги должны быть увеличены более чем на 200 млрд. Мы можем узнать точную величину необходимого прироста налогов с помощью </a:t>
            </a:r>
            <a:r>
              <a:rPr lang="ru-RU" sz="2900" i="1" dirty="0" smtClean="0">
                <a:latin typeface="Times New Roman" panose="02020603050405020304" pitchFamily="18" charset="0"/>
                <a:cs typeface="Times New Roman" panose="02020603050405020304" pitchFamily="18" charset="0"/>
              </a:rPr>
              <a:t>рис. 6</a:t>
            </a:r>
            <a:r>
              <a:rPr lang="ru-RU" sz="2900" dirty="0" smtClean="0">
                <a:latin typeface="Times New Roman" panose="02020603050405020304" pitchFamily="18" charset="0"/>
                <a:cs typeface="Times New Roman" panose="02020603050405020304" pitchFamily="18" charset="0"/>
              </a:rPr>
              <a:t>. Мы видим, что увеличение </a:t>
            </a:r>
            <a:r>
              <a:rPr lang="ru-RU" sz="2900" i="1" dirty="0" smtClean="0">
                <a:latin typeface="Times New Roman" panose="02020603050405020304" pitchFamily="18" charset="0"/>
                <a:cs typeface="Times New Roman" panose="02020603050405020304" pitchFamily="18" charset="0"/>
              </a:rPr>
              <a:t>Т </a:t>
            </a:r>
            <a:r>
              <a:rPr lang="ru-RU" sz="2900" dirty="0" smtClean="0">
                <a:latin typeface="Times New Roman" panose="02020603050405020304" pitchFamily="18" charset="0"/>
                <a:cs typeface="Times New Roman" panose="02020603050405020304" pitchFamily="18" charset="0"/>
              </a:rPr>
              <a:t>на 300 млрд. приводит к сокращению на эту же величину располагаемого дохода, что сопровождается со­кращением потребления на 200 млрд. долл., (при </a:t>
            </a:r>
            <a:r>
              <a:rPr lang="ru-RU" sz="2900" i="1" dirty="0" smtClean="0">
                <a:latin typeface="Times New Roman" panose="02020603050405020304" pitchFamily="18" charset="0"/>
                <a:cs typeface="Times New Roman" panose="02020603050405020304" pitchFamily="18" charset="0"/>
              </a:rPr>
              <a:t>МРС</a:t>
            </a:r>
            <a:r>
              <a:rPr lang="ru-RU" sz="2900" dirty="0" smtClean="0">
                <a:latin typeface="Times New Roman" panose="02020603050405020304" pitchFamily="18" charset="0"/>
                <a:cs typeface="Times New Roman" panose="02020603050405020304" pitchFamily="18" charset="0"/>
              </a:rPr>
              <a:t> 2/3). Го­воря иначе, увеличение налогов на 300 млрд. долл., приведет к смещению линии С+</a:t>
            </a:r>
            <a:r>
              <a:rPr lang="en-US" sz="2900" dirty="0" smtClean="0">
                <a:latin typeface="Times New Roman" panose="02020603050405020304" pitchFamily="18" charset="0"/>
                <a:cs typeface="Times New Roman" panose="02020603050405020304" pitchFamily="18" charset="0"/>
              </a:rPr>
              <a:t>I</a:t>
            </a:r>
            <a:r>
              <a:rPr lang="ru-RU" sz="2900" dirty="0" smtClean="0">
                <a:latin typeface="Times New Roman" panose="02020603050405020304" pitchFamily="18" charset="0"/>
                <a:cs typeface="Times New Roman" panose="02020603050405020304" pitchFamily="18" charset="0"/>
              </a:rPr>
              <a:t>+</a:t>
            </a:r>
            <a:r>
              <a:rPr lang="en-US" sz="2900" dirty="0" smtClean="0">
                <a:latin typeface="Times New Roman" panose="02020603050405020304" pitchFamily="18" charset="0"/>
                <a:cs typeface="Times New Roman" panose="02020603050405020304" pitchFamily="18" charset="0"/>
              </a:rPr>
              <a:t>G </a:t>
            </a:r>
            <a:r>
              <a:rPr lang="ru-RU" sz="2900" dirty="0" smtClean="0">
                <a:latin typeface="Times New Roman" panose="02020603050405020304" pitchFamily="18" charset="0"/>
                <a:cs typeface="Times New Roman" panose="02020603050405020304" pitchFamily="18" charset="0"/>
              </a:rPr>
              <a:t>вниз</a:t>
            </a:r>
            <a:r>
              <a:rPr lang="ru-RU" sz="2900" cap="small" dirty="0" smtClean="0">
                <a:latin typeface="Times New Roman" panose="02020603050405020304" pitchFamily="18" charset="0"/>
                <a:cs typeface="Times New Roman" panose="02020603050405020304" pitchFamily="18" charset="0"/>
              </a:rPr>
              <a:t> </a:t>
            </a:r>
            <a:r>
              <a:rPr lang="ru-RU" sz="2900" dirty="0" smtClean="0">
                <a:latin typeface="Times New Roman" panose="02020603050405020304" pitchFamily="18" charset="0"/>
                <a:cs typeface="Times New Roman" panose="02020603050405020304" pitchFamily="18" charset="0"/>
              </a:rPr>
              <a:t>на 200 млрд., в то время как уве­личение расходов на оборону на 1 млрд. долл., сместит линию С+</a:t>
            </a:r>
            <a:r>
              <a:rPr lang="en-US" sz="2900" dirty="0" smtClean="0">
                <a:latin typeface="Times New Roman" panose="02020603050405020304" pitchFamily="18" charset="0"/>
                <a:cs typeface="Times New Roman" panose="02020603050405020304" pitchFamily="18" charset="0"/>
              </a:rPr>
              <a:t>I</a:t>
            </a:r>
            <a:r>
              <a:rPr lang="ru-RU" sz="2900" dirty="0" smtClean="0">
                <a:latin typeface="Times New Roman" panose="02020603050405020304" pitchFamily="18" charset="0"/>
                <a:cs typeface="Times New Roman" panose="02020603050405020304" pitchFamily="18" charset="0"/>
              </a:rPr>
              <a:t>+</a:t>
            </a:r>
            <a:r>
              <a:rPr lang="en-US" sz="2900" dirty="0" smtClean="0">
                <a:latin typeface="Times New Roman" panose="02020603050405020304" pitchFamily="18" charset="0"/>
                <a:cs typeface="Times New Roman" panose="02020603050405020304" pitchFamily="18" charset="0"/>
              </a:rPr>
              <a:t>G</a:t>
            </a:r>
            <a:r>
              <a:rPr lang="ru-RU" sz="2900" dirty="0" smtClean="0">
                <a:latin typeface="Times New Roman" panose="02020603050405020304" pitchFamily="18" charset="0"/>
                <a:cs typeface="Times New Roman" panose="02020603050405020304" pitchFamily="18" charset="0"/>
              </a:rPr>
              <a:t> на единицу вверх. Таким образом, для дополнительного финансирования расходов на оборону, при условии неизмен­ности прочих расходов, необходимо увеличить налоговые по­ступления на большую величину, чем величина расходов.</a:t>
            </a:r>
          </a:p>
          <a:p>
            <a:pPr>
              <a:buClr>
                <a:srgbClr val="0070C0"/>
              </a:buClr>
              <a:buFont typeface="Wingdings" pitchFamily="2" charset="2"/>
              <a:buChar char="Ø"/>
            </a:pPr>
            <a:endParaRPr lang="ru-RU" dirty="0"/>
          </a:p>
        </p:txBody>
      </p:sp>
      <p:pic>
        <p:nvPicPr>
          <p:cNvPr id="78850" name="Picture 2" descr="C:\Users\user\Desktop\статья\пох\Рисунок6.jpg"/>
          <p:cNvPicPr>
            <a:picLocks noChangeAspect="1" noChangeArrowheads="1"/>
          </p:cNvPicPr>
          <p:nvPr/>
        </p:nvPicPr>
        <p:blipFill>
          <a:blip r:embed="rId2" cstate="print"/>
          <a:srcRect/>
          <a:stretch>
            <a:fillRect/>
          </a:stretch>
        </p:blipFill>
        <p:spPr bwMode="auto">
          <a:xfrm>
            <a:off x="5945187" y="1556792"/>
            <a:ext cx="5935663" cy="2963862"/>
          </a:xfrm>
          <a:prstGeom prst="rect">
            <a:avLst/>
          </a:prstGeom>
          <a:noFill/>
        </p:spPr>
      </p:pic>
      <p:sp>
        <p:nvSpPr>
          <p:cNvPr id="7" name="Прямоугольник 6"/>
          <p:cNvSpPr/>
          <p:nvPr/>
        </p:nvSpPr>
        <p:spPr>
          <a:xfrm>
            <a:off x="5940425" y="4581128"/>
            <a:ext cx="5940425" cy="646331"/>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Рис.6. Влияние налогов на уменьшение располагаемого дохода и смещение прямой СС</a:t>
            </a:r>
            <a:endParaRPr lang="ru-RU"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251793" y="260648"/>
            <a:ext cx="11233248" cy="6336704"/>
          </a:xfrm>
        </p:spPr>
        <p:txBody>
          <a:bodyPr>
            <a:normAutofit fontScale="70000" lnSpcReduction="20000"/>
          </a:bodyPr>
          <a:lstStyle/>
          <a:p>
            <a:pPr>
              <a:buClr>
                <a:srgbClr val="0070C0"/>
              </a:buClr>
              <a:buFont typeface="Wingdings" pitchFamily="2" charset="2"/>
              <a:buChar char="Ø"/>
            </a:pPr>
            <a:r>
              <a:rPr lang="ru-RU" sz="3200" dirty="0" smtClean="0">
                <a:latin typeface="Times New Roman" panose="02020603050405020304" pitchFamily="18" charset="0"/>
                <a:cs typeface="Times New Roman" panose="02020603050405020304" pitchFamily="18" charset="0"/>
              </a:rPr>
              <a:t>Изменение ветчины налогов является действенным инструментом фискальной политики. Однако мультипликатор налогов мень­ше мультипликатора расходов па величину, пропорциональную предельной склонности к потреблению.</a:t>
            </a:r>
          </a:p>
          <a:p>
            <a:pPr algn="ctr">
              <a:buClr>
                <a:srgbClr val="0070C0"/>
              </a:buClr>
              <a:buFont typeface="Wingdings" pitchFamily="2" charset="2"/>
              <a:buChar char="Ø"/>
            </a:pPr>
            <a:endParaRPr lang="en-US" sz="3200" dirty="0" smtClean="0">
              <a:latin typeface="Times New Roman" panose="02020603050405020304" pitchFamily="18" charset="0"/>
              <a:cs typeface="Times New Roman" panose="02020603050405020304" pitchFamily="18" charset="0"/>
            </a:endParaRPr>
          </a:p>
          <a:p>
            <a:pPr algn="ctr">
              <a:buClr>
                <a:srgbClr val="FFC000"/>
              </a:buClr>
              <a:buFont typeface="Wingdings" pitchFamily="2" charset="2"/>
              <a:buChar char="Ø"/>
            </a:pPr>
            <a:r>
              <a:rPr lang="ru-RU" sz="3200" i="1" dirty="0" smtClean="0">
                <a:latin typeface="Times New Roman" panose="02020603050405020304" pitchFamily="18" charset="0"/>
                <a:cs typeface="Times New Roman" panose="02020603050405020304" pitchFamily="18" charset="0"/>
              </a:rPr>
              <a:t>Мультипликатор налогов = </a:t>
            </a:r>
            <a:r>
              <a:rPr lang="en-US" sz="3200" i="1" dirty="0" smtClean="0">
                <a:latin typeface="Times New Roman" panose="02020603050405020304" pitchFamily="18" charset="0"/>
                <a:cs typeface="Times New Roman" panose="02020603050405020304" pitchFamily="18" charset="0"/>
              </a:rPr>
              <a:t>MFC </a:t>
            </a:r>
            <a:r>
              <a:rPr lang="ru-RU" sz="3200" i="1" dirty="0" err="1" smtClean="0">
                <a:latin typeface="Times New Roman" panose="02020603050405020304" pitchFamily="18" charset="0"/>
                <a:cs typeface="Times New Roman" panose="02020603050405020304" pitchFamily="18" charset="0"/>
              </a:rPr>
              <a:t>х</a:t>
            </a:r>
            <a:r>
              <a:rPr lang="ru-RU" sz="3200" i="1" dirty="0" smtClean="0">
                <a:latin typeface="Times New Roman" panose="02020603050405020304" pitchFamily="18" charset="0"/>
                <a:cs typeface="Times New Roman" panose="02020603050405020304" pitchFamily="18" charset="0"/>
              </a:rPr>
              <a:t> мультипликатор расходов.</a:t>
            </a:r>
          </a:p>
          <a:p>
            <a:pPr>
              <a:buClr>
                <a:srgbClr val="0070C0"/>
              </a:buClr>
              <a:buFont typeface="Wingdings" pitchFamily="2" charset="2"/>
              <a:buChar char="Ø"/>
            </a:pPr>
            <a:endParaRPr lang="en-US" sz="3200"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r>
              <a:rPr lang="ru-RU" sz="3200" dirty="0" smtClean="0">
                <a:latin typeface="Times New Roman" panose="02020603050405020304" pitchFamily="18" charset="0"/>
                <a:cs typeface="Times New Roman" panose="02020603050405020304" pitchFamily="18" charset="0"/>
              </a:rPr>
              <a:t>Причины такого положения дел очевидны. Когда правите­льство тратит 1 долл., на </a:t>
            </a:r>
            <a:r>
              <a:rPr lang="en-US" sz="3200" dirty="0" smtClean="0">
                <a:latin typeface="Times New Roman" panose="02020603050405020304" pitchFamily="18" charset="0"/>
                <a:cs typeface="Times New Roman" panose="02020603050405020304" pitchFamily="18" charset="0"/>
              </a:rPr>
              <a:t>G</a:t>
            </a:r>
            <a:r>
              <a:rPr lang="ru-RU" sz="3200" dirty="0" smtClean="0">
                <a:latin typeface="Times New Roman" panose="02020603050405020304" pitchFamily="18" charset="0"/>
                <a:cs typeface="Times New Roman" panose="02020603050405020304" pitchFamily="18" charset="0"/>
              </a:rPr>
              <a:t>. этот доллар непосредственно рас­ходуется на потребление ВВП. С другой стороны, если прави­тельство сокращает на 1 долл., налоги, то часть этого доллара будет направлена на потребление </a:t>
            </a:r>
            <a:r>
              <a:rPr lang="en-US" sz="3200" i="1"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а часть — на сбережение. Таким образом, из-за того, что экономика по-разному реагиру­ет на изменение </a:t>
            </a:r>
            <a:r>
              <a:rPr lang="ru-RU" sz="3200" i="1" dirty="0" smtClean="0">
                <a:latin typeface="Times New Roman" panose="02020603050405020304" pitchFamily="18" charset="0"/>
                <a:cs typeface="Times New Roman" panose="02020603050405020304" pitchFamily="18" charset="0"/>
              </a:rPr>
              <a:t>Т</a:t>
            </a:r>
            <a:r>
              <a:rPr lang="ru-RU" sz="3200" dirty="0" smtClean="0">
                <a:latin typeface="Times New Roman" panose="02020603050405020304" pitchFamily="18" charset="0"/>
                <a:cs typeface="Times New Roman" panose="02020603050405020304" pitchFamily="18" charset="0"/>
              </a:rPr>
              <a:t> и </a:t>
            </a:r>
            <a:r>
              <a:rPr lang="en-US" sz="3200" dirty="0" smtClean="0">
                <a:latin typeface="Times New Roman" panose="02020603050405020304" pitchFamily="18" charset="0"/>
                <a:cs typeface="Times New Roman" panose="02020603050405020304" pitchFamily="18" charset="0"/>
              </a:rPr>
              <a:t>G</a:t>
            </a:r>
            <a:r>
              <a:rPr lang="ru-RU" sz="3200" dirty="0" smtClean="0">
                <a:latin typeface="Times New Roman" panose="02020603050405020304" pitchFamily="18" charset="0"/>
                <a:cs typeface="Times New Roman" panose="02020603050405020304" pitchFamily="18" charset="0"/>
              </a:rPr>
              <a:t>, мультипликатор налогов оказывается меньше мультипликатора расходов</a:t>
            </a:r>
            <a:r>
              <a:rPr lang="en-US" sz="3200" dirty="0" smtClean="0">
                <a:latin typeface="Times New Roman" panose="02020603050405020304" pitchFamily="18" charset="0"/>
                <a:cs typeface="Times New Roman" panose="02020603050405020304" pitchFamily="18" charset="0"/>
              </a:rPr>
              <a:t>^</a:t>
            </a:r>
            <a:r>
              <a:rPr lang="ru-RU" sz="3200" dirty="0" smtClean="0">
                <a:latin typeface="Times New Roman" panose="02020603050405020304" pitchFamily="18" charset="0"/>
                <a:cs typeface="Times New Roman" panose="02020603050405020304" pitchFamily="18" charset="0"/>
              </a:rPr>
              <a:t>.</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a:t>
            </a:r>
            <a:r>
              <a:rPr lang="ru-RU" sz="2600" dirty="0" smtClean="0">
                <a:latin typeface="Times New Roman" pitchFamily="18" charset="0"/>
                <a:cs typeface="Times New Roman" pitchFamily="18" charset="0"/>
              </a:rPr>
              <a:t>Различие в величине этих мультипликаторов можно проиллюстрировать на примере «расходящихся кругов». Предположим, что МРС=</a:t>
            </a:r>
            <a:r>
              <a:rPr lang="en-US" sz="2600" dirty="0" smtClean="0">
                <a:latin typeface="Times New Roman" pitchFamily="18" charset="0"/>
                <a:cs typeface="Times New Roman" pitchFamily="18" charset="0"/>
              </a:rPr>
              <a:t>r.</a:t>
            </a:r>
            <a:r>
              <a:rPr lang="ru-RU" sz="2600" dirty="0" smtClean="0">
                <a:latin typeface="Times New Roman" pitchFamily="18" charset="0"/>
                <a:cs typeface="Times New Roman" pitchFamily="18" charset="0"/>
              </a:rPr>
              <a:t> Если </a:t>
            </a:r>
            <a:r>
              <a:rPr lang="ru-RU" sz="2600" dirty="0" err="1" smtClean="0">
                <a:latin typeface="Times New Roman" pitchFamily="18" charset="0"/>
                <a:cs typeface="Times New Roman" pitchFamily="18" charset="0"/>
              </a:rPr>
              <a:t>гос.расходы</a:t>
            </a:r>
            <a:r>
              <a:rPr lang="ru-RU"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G</a:t>
            </a:r>
            <a:r>
              <a:rPr lang="ru-RU" sz="2600" dirty="0" smtClean="0">
                <a:latin typeface="Times New Roman" pitchFamily="18" charset="0"/>
                <a:cs typeface="Times New Roman" pitchFamily="18" charset="0"/>
              </a:rPr>
              <a:t> увеличены на </a:t>
            </a:r>
            <a:r>
              <a:rPr lang="en-US" sz="2600" dirty="0" smtClean="0">
                <a:latin typeface="Times New Roman" pitchFamily="18" charset="0"/>
                <a:cs typeface="Times New Roman" pitchFamily="18" charset="0"/>
              </a:rPr>
              <a:t>I</a:t>
            </a:r>
            <a:r>
              <a:rPr lang="ru-RU" sz="2600" dirty="0" smtClean="0">
                <a:latin typeface="Times New Roman" pitchFamily="18" charset="0"/>
                <a:cs typeface="Times New Roman" pitchFamily="18" charset="0"/>
              </a:rPr>
              <a:t>, то увеличение совокупных расходов в результате поэтапного увеличения расходов будет соответствовать величине:</a:t>
            </a:r>
          </a:p>
          <a:p>
            <a:pPr algn="ctr"/>
            <a:r>
              <a:rPr lang="ru-RU" sz="2600"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r+(r^2)+(r^3)+…=1/(1-r)</a:t>
            </a:r>
          </a:p>
          <a:p>
            <a:r>
              <a:rPr lang="ru-RU" sz="2600" dirty="0" smtClean="0">
                <a:latin typeface="Times New Roman" pitchFamily="18" charset="0"/>
                <a:cs typeface="Times New Roman" pitchFamily="18" charset="0"/>
              </a:rPr>
              <a:t>Если же налоги будут уменьшены на 1, то (1-</a:t>
            </a:r>
            <a:r>
              <a:rPr lang="en-US" sz="2600" dirty="0" smtClean="0">
                <a:latin typeface="Times New Roman" pitchFamily="18" charset="0"/>
                <a:cs typeface="Times New Roman" pitchFamily="18" charset="0"/>
              </a:rPr>
              <a:t>r) ,</a:t>
            </a:r>
            <a:r>
              <a:rPr lang="ru-RU" sz="2600" dirty="0" smtClean="0">
                <a:latin typeface="Times New Roman" pitchFamily="18" charset="0"/>
                <a:cs typeface="Times New Roman" pitchFamily="18" charset="0"/>
              </a:rPr>
              <a:t>будет сберегаться и </a:t>
            </a:r>
            <a:r>
              <a:rPr lang="en-US" sz="2600" dirty="0" smtClean="0">
                <a:latin typeface="Times New Roman" pitchFamily="18" charset="0"/>
                <a:cs typeface="Times New Roman" pitchFamily="18" charset="0"/>
              </a:rPr>
              <a:t>r ,</a:t>
            </a:r>
            <a:r>
              <a:rPr lang="ru-RU" sz="2600" dirty="0" smtClean="0">
                <a:latin typeface="Times New Roman" pitchFamily="18" charset="0"/>
                <a:cs typeface="Times New Roman" pitchFamily="18" charset="0"/>
              </a:rPr>
              <a:t> будет направленно на потребление в следующем периоде. В результате поэтапного увеличения расходов в экономике совокупные расходы будут соответствовать величине:</a:t>
            </a:r>
          </a:p>
          <a:p>
            <a:pPr algn="ctr"/>
            <a:r>
              <a:rPr lang="en-US" sz="2600" dirty="0" smtClean="0">
                <a:latin typeface="Times New Roman" pitchFamily="18" charset="0"/>
                <a:cs typeface="Times New Roman" pitchFamily="18" charset="0"/>
              </a:rPr>
              <a:t>r+(r^2)+(r^3)+…=r/(1-r)</a:t>
            </a:r>
          </a:p>
          <a:p>
            <a:r>
              <a:rPr lang="ru-RU" sz="2600" dirty="0" smtClean="0">
                <a:latin typeface="Times New Roman" pitchFamily="18" charset="0"/>
                <a:cs typeface="Times New Roman" pitchFamily="18" charset="0"/>
              </a:rPr>
              <a:t>Таким образом, мультипликатор налогов равен произведению мультипликатора расходов на </a:t>
            </a:r>
            <a:r>
              <a:rPr lang="en-US" sz="2600" dirty="0" smtClean="0">
                <a:latin typeface="Times New Roman" pitchFamily="18" charset="0"/>
                <a:cs typeface="Times New Roman" pitchFamily="18" charset="0"/>
              </a:rPr>
              <a:t>r.</a:t>
            </a:r>
            <a:endParaRPr lang="ru-RU" sz="2600" dirty="0">
              <a:latin typeface="Times New Roman" pitchFamily="18" charset="0"/>
              <a:cs typeface="Times New Roman" pitchFamily="18" charset="0"/>
            </a:endParaRPr>
          </a:p>
        </p:txBody>
      </p:sp>
      <p:cxnSp>
        <p:nvCxnSpPr>
          <p:cNvPr id="7" name="Прямая соединительная линия 6"/>
          <p:cNvCxnSpPr/>
          <p:nvPr/>
        </p:nvCxnSpPr>
        <p:spPr>
          <a:xfrm>
            <a:off x="251793" y="4005064"/>
            <a:ext cx="1123324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Фискальная политика на практике.</a:t>
            </a:r>
            <a:endParaRPr lang="ru-RU" dirty="0">
              <a:solidFill>
                <a:schemeClr val="tx1"/>
              </a:solidFill>
            </a:endParaRPr>
          </a:p>
        </p:txBody>
      </p:sp>
      <p:sp>
        <p:nvSpPr>
          <p:cNvPr id="5" name="Содержимое 4"/>
          <p:cNvSpPr>
            <a:spLocks noGrp="1"/>
          </p:cNvSpPr>
          <p:nvPr>
            <p:ph sz="quarter" idx="1"/>
          </p:nvPr>
        </p:nvSpPr>
        <p:spPr>
          <a:xfrm>
            <a:off x="392068" y="1527048"/>
            <a:ext cx="6988517" cy="4572000"/>
          </a:xfrm>
        </p:spPr>
        <p:txBody>
          <a:bodyPr>
            <a:normAutofit fontScale="70000" lnSpcReduction="20000"/>
          </a:bodyPr>
          <a:lstStyle/>
          <a:p>
            <a:pPr>
              <a:buClr>
                <a:srgbClr val="0070C0"/>
              </a:buClr>
              <a:buFont typeface="Wingdings" pitchFamily="2" charset="2"/>
              <a:buChar char="Ø"/>
            </a:pPr>
            <a:r>
              <a:rPr lang="ru-RU" altLang="ru-RU" sz="2800" dirty="0" smtClean="0">
                <a:latin typeface="Times New Roman" panose="02020603050405020304" pitchFamily="18" charset="0"/>
                <a:cs typeface="Times New Roman" panose="02020603050405020304" pitchFamily="18" charset="0"/>
              </a:rPr>
              <a:t>В 1960-е годы, следуя принципам </a:t>
            </a:r>
            <a:r>
              <a:rPr lang="ru-RU" altLang="ru-RU" sz="2800" dirty="0" err="1" smtClean="0">
                <a:latin typeface="Times New Roman" panose="02020603050405020304" pitchFamily="18" charset="0"/>
                <a:cs typeface="Times New Roman" panose="02020603050405020304" pitchFamily="18" charset="0"/>
              </a:rPr>
              <a:t>кейнсианской</a:t>
            </a:r>
            <a:r>
              <a:rPr lang="ru-RU" altLang="ru-RU" sz="2800" dirty="0" smtClean="0">
                <a:latin typeface="Times New Roman" panose="02020603050405020304" pitchFamily="18" charset="0"/>
                <a:cs typeface="Times New Roman" panose="02020603050405020304" pitchFamily="18" charset="0"/>
              </a:rPr>
              <a:t> теории, президент США </a:t>
            </a:r>
            <a:r>
              <a:rPr lang="ru-RU" altLang="ru-RU" sz="2800" b="1" i="1" dirty="0" smtClean="0">
                <a:latin typeface="Times New Roman" panose="02020603050405020304" pitchFamily="18" charset="0"/>
                <a:cs typeface="Times New Roman" panose="02020603050405020304" pitchFamily="18" charset="0"/>
              </a:rPr>
              <a:t>Джордж Кеннеди </a:t>
            </a:r>
            <a:r>
              <a:rPr lang="ru-RU" altLang="ru-RU" sz="2800" dirty="0" smtClean="0">
                <a:latin typeface="Times New Roman" panose="02020603050405020304" pitchFamily="18" charset="0"/>
                <a:cs typeface="Times New Roman" panose="02020603050405020304" pitchFamily="18" charset="0"/>
              </a:rPr>
              <a:t>сделал фискальную политику одним из главных средств борьбы с инфляцией и циклическими кризисами. Чтобы "вытащить" экономику из состояния спада он предпринял меры, способствующие значительному ослаблению налогового бремени, что вызвало быстрый экономически рост. Однако когда в 1965-1906 годах в связи с необходимостью</a:t>
            </a:r>
            <a:br>
              <a:rPr lang="ru-RU" altLang="ru-RU" sz="2800" dirty="0" smtClean="0">
                <a:latin typeface="Times New Roman" panose="02020603050405020304" pitchFamily="18" charset="0"/>
                <a:cs typeface="Times New Roman" panose="02020603050405020304" pitchFamily="18" charset="0"/>
              </a:rPr>
            </a:br>
            <a:r>
              <a:rPr lang="ru-RU" altLang="ru-RU" sz="2800" dirty="0" smtClean="0">
                <a:latin typeface="Times New Roman" panose="02020603050405020304" pitchFamily="18" charset="0"/>
                <a:cs typeface="Times New Roman" panose="02020603050405020304" pitchFamily="18" charset="0"/>
              </a:rPr>
              <a:t>финансировать расходы на ведение войны во Вьетнаме к сокращению налогов добавилось увеличение бюджетных расходов, объект производства стал выше своего потенциального</a:t>
            </a:r>
            <a:br>
              <a:rPr lang="ru-RU" altLang="ru-RU" sz="2800" dirty="0" smtClean="0">
                <a:latin typeface="Times New Roman" panose="02020603050405020304" pitchFamily="18" charset="0"/>
                <a:cs typeface="Times New Roman" panose="02020603050405020304" pitchFamily="18" charset="0"/>
              </a:rPr>
            </a:br>
            <a:r>
              <a:rPr lang="ru-RU" altLang="ru-RU" sz="2800" dirty="0" smtClean="0">
                <a:latin typeface="Times New Roman" panose="02020603050405020304" pitchFamily="18" charset="0"/>
                <a:cs typeface="Times New Roman" panose="02020603050405020304" pitchFamily="18" charset="0"/>
              </a:rPr>
              <a:t>уровня, что спровоцировало раскручивание инфляционной спирали. Чтобы удержать рост инфляции и покрыть военные расходы, в 1968 году Конгресс США ввел временный дополнительный подоходный налог, хотя многие экономисты считали, что с этой мерой опоздали.</a:t>
            </a:r>
          </a:p>
          <a:p>
            <a:pPr>
              <a:buClr>
                <a:srgbClr val="0070C0"/>
              </a:buClr>
              <a:buFont typeface="Wingdings" pitchFamily="2" charset="2"/>
              <a:buChar char="Ø"/>
            </a:pPr>
            <a:endParaRPr lang="ru-RU" dirty="0"/>
          </a:p>
        </p:txBody>
      </p:sp>
      <p:pic>
        <p:nvPicPr>
          <p:cNvPr id="79874" name="Picture 2" descr="C:\Users\user\Desktop\статья\пох\54968157.png"/>
          <p:cNvPicPr>
            <a:picLocks noChangeAspect="1" noChangeArrowheads="1"/>
          </p:cNvPicPr>
          <p:nvPr/>
        </p:nvPicPr>
        <p:blipFill>
          <a:blip r:embed="rId2" cstate="print"/>
          <a:srcRect/>
          <a:stretch>
            <a:fillRect/>
          </a:stretch>
        </p:blipFill>
        <p:spPr bwMode="auto">
          <a:xfrm>
            <a:off x="7812633" y="1556792"/>
            <a:ext cx="3556000" cy="4356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467817" y="476673"/>
            <a:ext cx="6840760" cy="5649492"/>
          </a:xfrm>
        </p:spPr>
        <p:txBody>
          <a:bodyPr>
            <a:normAutofit fontScale="55000" lnSpcReduction="20000"/>
          </a:bodyPr>
          <a:lstStyle/>
          <a:p>
            <a:pPr>
              <a:buClr>
                <a:srgbClr val="0070C0"/>
              </a:buClr>
              <a:buFont typeface="Wingdings" pitchFamily="2" charset="2"/>
              <a:buChar char="Ø"/>
            </a:pPr>
            <a:r>
              <a:rPr lang="ru-RU" altLang="ru-RU" sz="3200" dirty="0" smtClean="0">
                <a:latin typeface="Times New Roman" panose="02020603050405020304" pitchFamily="18" charset="0"/>
                <a:cs typeface="Times New Roman" panose="02020603050405020304" pitchFamily="18" charset="0"/>
              </a:rPr>
              <a:t>Другой пример действия фискальной политики был продемонстрирован в 1980-е годы. В 1981 году Конгресс утвердил предложенный президентом </a:t>
            </a:r>
            <a:r>
              <a:rPr lang="ru-RU" altLang="ru-RU" sz="3200" b="1" i="1" dirty="0" smtClean="0">
                <a:latin typeface="Times New Roman" panose="02020603050405020304" pitchFamily="18" charset="0"/>
                <a:cs typeface="Times New Roman" panose="02020603050405020304" pitchFamily="18" charset="0"/>
              </a:rPr>
              <a:t>Рейганом</a:t>
            </a:r>
            <a:r>
              <a:rPr lang="ru-RU" altLang="ru-RU" sz="3200" dirty="0" smtClean="0">
                <a:latin typeface="Times New Roman" panose="02020603050405020304" pitchFamily="18" charset="0"/>
                <a:cs typeface="Times New Roman" panose="02020603050405020304" pitchFamily="18" charset="0"/>
              </a:rPr>
              <a:t> пакет мероприятий в области фискальной политики. Он включал меры по резкому сокращению налогов, существенному увеличению расходов на оборону и некоторое уменьшение финансирования социальных программ. Эти шаги “вытащили” американскую экономику из глубокого спада 1981-1982 годов и способствовали быстрому экономическому росту в 1983-1985 годах.</a:t>
            </a:r>
          </a:p>
          <a:p>
            <a:pPr>
              <a:buClr>
                <a:srgbClr val="0070C0"/>
              </a:buClr>
              <a:buFont typeface="Wingdings" pitchFamily="2" charset="2"/>
              <a:buChar char="Ø"/>
            </a:pPr>
            <a:r>
              <a:rPr lang="ru-RU" altLang="ru-RU" sz="3200" dirty="0" smtClean="0">
                <a:latin typeface="Times New Roman" panose="02020603050405020304" pitchFamily="18" charset="0"/>
                <a:cs typeface="Times New Roman" panose="02020603050405020304" pitchFamily="18" charset="0"/>
              </a:rPr>
              <a:t>Середина 1980-х годов ознаменовалась для США началом новой эпохи фискальной политики. Фискальная политика </a:t>
            </a:r>
            <a:r>
              <a:rPr lang="ru-RU" altLang="ru-RU" sz="3200" b="1" i="1" dirty="0" smtClean="0">
                <a:latin typeface="Times New Roman" panose="02020603050405020304" pitchFamily="18" charset="0"/>
                <a:cs typeface="Times New Roman" panose="02020603050405020304" pitchFamily="18" charset="0"/>
              </a:rPr>
              <a:t>Рональда Рейгана</a:t>
            </a:r>
            <a:r>
              <a:rPr lang="ru-RU" altLang="ru-RU" sz="3200" dirty="0" smtClean="0">
                <a:latin typeface="Times New Roman" panose="02020603050405020304" pitchFamily="18" charset="0"/>
                <a:cs typeface="Times New Roman" panose="02020603050405020304" pitchFamily="18" charset="0"/>
              </a:rPr>
              <a:t> привела к резкому росту дефицита государственного бюджета (напоминаем, что дефицит бюджета представляет собой разницу между расходами и доходами бюджета). Государственный дефицит и государственный долг в 1980-е годы резко выросли. Эпоха бюджетных дефицитов создала серьезные препятствия для реализации новых государственных программ и заставляла Конгресс США изыскивать нетрадиционные способы борьбы с бюджетным дефицитом.</a:t>
            </a:r>
            <a:endParaRPr lang="ru-RU" dirty="0"/>
          </a:p>
        </p:txBody>
      </p:sp>
      <p:pic>
        <p:nvPicPr>
          <p:cNvPr id="80898" name="Picture 2" descr="C:\Users\user\Desktop\статья\пох\Official_Portrait_of_President_Reagan_1981.jpg"/>
          <p:cNvPicPr>
            <a:picLocks noChangeAspect="1" noChangeArrowheads="1"/>
          </p:cNvPicPr>
          <p:nvPr/>
        </p:nvPicPr>
        <p:blipFill>
          <a:blip r:embed="rId2" cstate="print"/>
          <a:srcRect/>
          <a:stretch>
            <a:fillRect/>
          </a:stretch>
        </p:blipFill>
        <p:spPr bwMode="auto">
          <a:xfrm>
            <a:off x="7668617" y="332656"/>
            <a:ext cx="3744416" cy="4843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801" y="548680"/>
            <a:ext cx="7704856" cy="6120679"/>
          </a:xfrm>
        </p:spPr>
        <p:txBody>
          <a:bodyPr>
            <a:normAutofit/>
          </a:bodyPr>
          <a:lstStyle/>
          <a:p>
            <a:r>
              <a:rPr lang="ru-RU" altLang="ru-RU" sz="1500" dirty="0" smtClean="0">
                <a:latin typeface="Times New Roman" panose="02020603050405020304" pitchFamily="18" charset="0"/>
                <a:cs typeface="Times New Roman" panose="02020603050405020304" pitchFamily="18" charset="0"/>
              </a:rPr>
              <a:t>В начале своего правления президент </a:t>
            </a:r>
            <a:r>
              <a:rPr lang="ru-RU" altLang="ru-RU" sz="1500" b="1" i="1" dirty="0" smtClean="0">
                <a:latin typeface="Times New Roman" panose="02020603050405020304" pitchFamily="18" charset="0"/>
                <a:cs typeface="Times New Roman" panose="02020603050405020304" pitchFamily="18" charset="0"/>
              </a:rPr>
              <a:t>Клинтон</a:t>
            </a:r>
            <a:r>
              <a:rPr lang="ru-RU" altLang="ru-RU" sz="1500" dirty="0" smtClean="0">
                <a:latin typeface="Times New Roman" panose="02020603050405020304" pitchFamily="18" charset="0"/>
                <a:cs typeface="Times New Roman" panose="02020603050405020304" pitchFamily="18" charset="0"/>
              </a:rPr>
              <a:t> столкнулся с довольно болезненной проблемой. Дефицит бюджета был недопустимо велик, экономика находилась в состоянии стагнации, уровень безработицы был неприемлемо высок. Должен ли был президент ликвидировать дефицит бюджета, что потребовало бы повышения уровня государственных сбережений и сокращения государственных расходов для того, чтобы эти большие сбережения привели к большим инвестициям? Или может быть, он должен был беспокоиться о том, что сокращение налогов и государственных расходов вызовет уменьшение величины </a:t>
            </a:r>
            <a:r>
              <a:rPr lang="en-US" altLang="ru-RU" sz="1500" dirty="0" smtClean="0">
                <a:latin typeface="Times New Roman" panose="02020603050405020304" pitchFamily="18" charset="0"/>
                <a:cs typeface="Times New Roman" panose="02020603050405020304" pitchFamily="18" charset="0"/>
              </a:rPr>
              <a:t>C</a:t>
            </a:r>
            <a:r>
              <a:rPr lang="ru-RU" altLang="ru-RU" sz="1500" dirty="0" smtClean="0">
                <a:latin typeface="Times New Roman" panose="02020603050405020304" pitchFamily="18" charset="0"/>
                <a:cs typeface="Times New Roman" panose="02020603050405020304" pitchFamily="18" charset="0"/>
              </a:rPr>
              <a:t>+</a:t>
            </a:r>
            <a:r>
              <a:rPr lang="en-US" altLang="ru-RU" sz="1500" dirty="0" smtClean="0">
                <a:latin typeface="Times New Roman" panose="02020603050405020304" pitchFamily="18" charset="0"/>
                <a:cs typeface="Times New Roman" panose="02020603050405020304" pitchFamily="18" charset="0"/>
              </a:rPr>
              <a:t>I</a:t>
            </a:r>
            <a:r>
              <a:rPr lang="ru-RU" altLang="ru-RU" sz="1500" dirty="0" smtClean="0">
                <a:latin typeface="Times New Roman" panose="02020603050405020304" pitchFamily="18" charset="0"/>
                <a:cs typeface="Times New Roman" panose="02020603050405020304" pitchFamily="18" charset="0"/>
              </a:rPr>
              <a:t>+</a:t>
            </a:r>
            <a:r>
              <a:rPr lang="en-US" altLang="ru-RU" sz="1500" dirty="0" smtClean="0">
                <a:latin typeface="Times New Roman" panose="02020603050405020304" pitchFamily="18" charset="0"/>
                <a:cs typeface="Times New Roman" panose="02020603050405020304" pitchFamily="18" charset="0"/>
              </a:rPr>
              <a:t>G </a:t>
            </a:r>
            <a:r>
              <a:rPr lang="ru-RU" altLang="ru-RU" sz="1500" dirty="0" smtClean="0">
                <a:latin typeface="Times New Roman" panose="02020603050405020304" pitchFamily="18" charset="0"/>
                <a:cs typeface="Times New Roman" panose="02020603050405020304" pitchFamily="18" charset="0"/>
              </a:rPr>
              <a:t>и вытеснение инвестиций.</a:t>
            </a:r>
            <a:r>
              <a:rPr lang="en-US" altLang="ru-RU" sz="1500" dirty="0" smtClean="0">
                <a:latin typeface="Times New Roman" panose="02020603050405020304" pitchFamily="18" charset="0"/>
                <a:cs typeface="Times New Roman" panose="02020603050405020304" pitchFamily="18" charset="0"/>
              </a:rPr>
              <a:t> </a:t>
            </a:r>
            <a:r>
              <a:rPr lang="ru-RU" altLang="ru-RU" sz="1500" dirty="0" smtClean="0">
                <a:latin typeface="Times New Roman" panose="02020603050405020304" pitchFamily="18" charset="0"/>
                <a:cs typeface="Times New Roman" panose="02020603050405020304" pitchFamily="18" charset="0"/>
              </a:rPr>
              <a:t>Президент Клинтон решил, что главным приоритетом будет снижение бюджетного дефицита. Закон о бюджете на 1993 год предусматривал введение фискальных мер, которые позволяли снизить дефицит федерального бюджета примерно на 150 млрд. долл. (или 2%ВВП) в течение следующих пяти лет. </a:t>
            </a:r>
            <a:endParaRPr lang="en-US" altLang="ru-RU" sz="1500" dirty="0" smtClean="0">
              <a:latin typeface="Times New Roman" panose="02020603050405020304" pitchFamily="18" charset="0"/>
              <a:cs typeface="Times New Roman" panose="02020603050405020304" pitchFamily="18" charset="0"/>
            </a:endParaRPr>
          </a:p>
          <a:p>
            <a:r>
              <a:rPr lang="ru-RU" altLang="ru-RU" sz="1500" dirty="0" smtClean="0">
                <a:latin typeface="Times New Roman" panose="02020603050405020304" pitchFamily="18" charset="0"/>
                <a:cs typeface="Times New Roman" panose="02020603050405020304" pitchFamily="18" charset="0"/>
              </a:rPr>
              <a:t>Наш анализ фискальной политики в этом разделе был основан на предположении о том, что она является мощным инструментом стабилизации экономики. Однако </a:t>
            </a:r>
            <a:r>
              <a:rPr lang="ru-RU" altLang="ru-RU" sz="1500" dirty="0" err="1" smtClean="0">
                <a:latin typeface="Times New Roman" panose="02020603050405020304" pitchFamily="18" charset="0"/>
                <a:cs typeface="Times New Roman" panose="02020603050405020304" pitchFamily="18" charset="0"/>
              </a:rPr>
              <a:t>кейнсианцы</a:t>
            </a:r>
            <a:r>
              <a:rPr lang="ru-RU" altLang="ru-RU" sz="1500" dirty="0" smtClean="0">
                <a:latin typeface="Times New Roman" panose="02020603050405020304" pitchFamily="18" charset="0"/>
                <a:cs typeface="Times New Roman" panose="02020603050405020304" pitchFamily="18" charset="0"/>
              </a:rPr>
              <a:t> постоянно подчеркивают, что фискальная политика является одним из средств преодоления циклического характера развития экономики. Государство имеет в своем распоряжении не менее действенное средство кредитно-денежную политику. Хотя механизм</a:t>
            </a:r>
            <a:br>
              <a:rPr lang="ru-RU" altLang="ru-RU" sz="1500" dirty="0" smtClean="0">
                <a:latin typeface="Times New Roman" panose="02020603050405020304" pitchFamily="18" charset="0"/>
                <a:cs typeface="Times New Roman" panose="02020603050405020304" pitchFamily="18" charset="0"/>
              </a:rPr>
            </a:br>
            <a:r>
              <a:rPr lang="ru-RU" altLang="ru-RU" sz="1500" dirty="0" smtClean="0">
                <a:latin typeface="Times New Roman" panose="02020603050405020304" pitchFamily="18" charset="0"/>
                <a:cs typeface="Times New Roman" panose="02020603050405020304" pitchFamily="18" charset="0"/>
              </a:rPr>
              <a:t>влияния последней на развитие экономики отличается от описанного нами, в следующих двух главах мы увидим, что она имеет определенные преимущества в борьбе инфляцией и безработицей.</a:t>
            </a:r>
            <a:endParaRPr lang="en-US" altLang="ru-RU" sz="1500" dirty="0" smtClean="0">
              <a:latin typeface="Times New Roman" panose="02020603050405020304" pitchFamily="18" charset="0"/>
              <a:cs typeface="Times New Roman" panose="02020603050405020304" pitchFamily="18" charset="0"/>
            </a:endParaRPr>
          </a:p>
          <a:p>
            <a:endParaRPr lang="ru-RU" altLang="ru-RU" sz="1500" dirty="0" smtClean="0">
              <a:latin typeface="Times New Roman" panose="02020603050405020304" pitchFamily="18" charset="0"/>
              <a:cs typeface="Times New Roman" panose="02020603050405020304" pitchFamily="18" charset="0"/>
            </a:endParaRPr>
          </a:p>
          <a:p>
            <a:r>
              <a:rPr lang="ru-RU" sz="1500" i="1" dirty="0" smtClean="0">
                <a:latin typeface="Times New Roman" pitchFamily="18" charset="0"/>
                <a:cs typeface="Times New Roman" pitchFamily="18" charset="0"/>
              </a:rPr>
              <a:t>Подобно тому, как два локомотива, тянущие поезд экономики, эти два вида государственной политики могут тянуть экономику в одном направлении, ускоряя ее развитие, но могут и тянуть ее в разных направлениях.</a:t>
            </a:r>
            <a:endParaRPr lang="ru-RU" sz="1500" i="1" dirty="0">
              <a:latin typeface="Times New Roman" pitchFamily="18" charset="0"/>
              <a:cs typeface="Times New Roman" pitchFamily="18" charset="0"/>
            </a:endParaRPr>
          </a:p>
        </p:txBody>
      </p:sp>
      <p:pic>
        <p:nvPicPr>
          <p:cNvPr id="81922" name="Picture 2" descr="C:\Users\user\Desktop\статья\пох\772056852_tonnel.jpg"/>
          <p:cNvPicPr>
            <a:picLocks noChangeAspect="1" noChangeArrowheads="1"/>
          </p:cNvPicPr>
          <p:nvPr/>
        </p:nvPicPr>
        <p:blipFill>
          <a:blip r:embed="rId2" cstate="print"/>
          <a:srcRect/>
          <a:stretch>
            <a:fillRect/>
          </a:stretch>
        </p:blipFill>
        <p:spPr bwMode="auto">
          <a:xfrm>
            <a:off x="8388697" y="908720"/>
            <a:ext cx="2808312" cy="3756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Мультипликаторы в действии.</a:t>
            </a:r>
            <a:endParaRPr lang="ru-RU" dirty="0">
              <a:solidFill>
                <a:schemeClr val="tx1"/>
              </a:solidFill>
            </a:endParaRPr>
          </a:p>
        </p:txBody>
      </p:sp>
      <p:sp>
        <p:nvSpPr>
          <p:cNvPr id="5" name="Содержимое 4"/>
          <p:cNvSpPr>
            <a:spLocks noGrp="1"/>
          </p:cNvSpPr>
          <p:nvPr>
            <p:ph sz="quarter" idx="1"/>
          </p:nvPr>
        </p:nvSpPr>
        <p:spPr>
          <a:xfrm>
            <a:off x="392068" y="1527048"/>
            <a:ext cx="11049191" cy="4926288"/>
          </a:xfrm>
        </p:spPr>
        <p:txBody>
          <a:bodyPr>
            <a:noAutofit/>
          </a:bodyPr>
          <a:lstStyle/>
          <a:p>
            <a:pPr marL="0" indent="0">
              <a:lnSpc>
                <a:spcPct val="120000"/>
              </a:lnSpc>
              <a:buClr>
                <a:srgbClr val="0070C0"/>
              </a:buClr>
              <a:buFont typeface="Wingdings" pitchFamily="2" charset="2"/>
              <a:buChar char="Ø"/>
            </a:pPr>
            <a:r>
              <a:rPr lang="ru-RU" altLang="ru-RU" sz="1500" dirty="0" smtClean="0">
                <a:latin typeface="Times New Roman" pitchFamily="18" charset="0"/>
                <a:cs typeface="Times New Roman" pitchFamily="18" charset="0"/>
              </a:rPr>
              <a:t>     </a:t>
            </a:r>
            <a:r>
              <a:rPr lang="ru-RU" altLang="ru-RU" sz="1600" dirty="0" smtClean="0">
                <a:latin typeface="Times New Roman" pitchFamily="18" charset="0"/>
                <a:cs typeface="Times New Roman" pitchFamily="18" charset="0"/>
              </a:rPr>
              <a:t>Реалистическая оценка значения мультипликаторов - важная составляющая при постановке диагноза и назначении "курса лечения" экономической политике. Точно так же, как врач-терапевт, выписывающий болеутоляющее средство, должен знать воздействие на организм различных доз этого лекарства, так и экономист должен представлять себе последствия применения различных "доз" государственных расходов и увеличения налогов. Когда экономика "растет" слишком быстро и ей предписывается определенная “доза” фискального лекарства, "врач-экономист" должен знать реальную величину мультипликаторов и только после этого решать, насколько могут быть повышены налоги или сокращены расходы в данном случае.</a:t>
            </a:r>
          </a:p>
          <a:p>
            <a:pPr>
              <a:lnSpc>
                <a:spcPct val="120000"/>
              </a:lnSpc>
              <a:buClr>
                <a:srgbClr val="0070C0"/>
              </a:buClr>
              <a:buFont typeface="Wingdings" pitchFamily="2" charset="2"/>
              <a:buChar char="Ø"/>
            </a:pPr>
            <a:r>
              <a:rPr lang="ru-RU" altLang="ru-RU" sz="1600" dirty="0" smtClean="0">
                <a:latin typeface="Times New Roman" pitchFamily="18" charset="0"/>
                <a:cs typeface="Times New Roman" pitchFamily="18" charset="0"/>
              </a:rPr>
              <a:t>Модели, приводимые в учебниках по экономике, дают чересчур упрощенную картину структуры макроэкономики. Чтобы получить более реалистичную картину того, как объемы производства будут реагировать применения государственных расходов, экономисты используют крупномасштабные эконометрические модели, а затем выполняют количественные эксперименты на своих моделях, вычисляя влияние изменения государственных расходов на экономику страны. Такие модели могут служить в качестве основы для выработки рекомендаций по экономической политике. Эти крупномасштабные модели включают не только уже кратко описанные нами основные факторы, но и факторы, которые мы рассмотрим позже, например более реалистическую интерпретацию налогов, полноценную кредитно-денежную политику и поведение заработных плат и цен. Включение этих дополнительных факторов, как правило, ведет к сокращению значения мультипликаторов.</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0" y="260648"/>
            <a:ext cx="6804521" cy="6336704"/>
          </a:xfrm>
        </p:spPr>
        <p:txBody>
          <a:bodyPr>
            <a:noAutofit/>
          </a:bodyPr>
          <a:lstStyle/>
          <a:p>
            <a:pPr>
              <a:lnSpc>
                <a:spcPct val="120000"/>
              </a:lnSpc>
              <a:buClr>
                <a:srgbClr val="0070C0"/>
              </a:buClr>
              <a:buFont typeface="Wingdings" pitchFamily="2" charset="2"/>
              <a:buChar char="Ø"/>
            </a:pPr>
            <a:r>
              <a:rPr lang="ru-RU" altLang="ru-RU" sz="1500" dirty="0" smtClean="0">
                <a:latin typeface="Times New Roman" panose="02020603050405020304" pitchFamily="18" charset="0"/>
                <a:cs typeface="Times New Roman" panose="02020603050405020304" pitchFamily="18" charset="0"/>
              </a:rPr>
              <a:t>Недавно проведенный подробный анализ эконометрических моделей экономики США позволил получить репрезентативную выборку значений мультипликаторов. Проанализированные модели включают уравнения, позволяющие предсказывать поведение всех основных секторов экономики (в том числе кредитно-денежного и финансового, наряду с графиками спроса на инвестиции и функциями потребления)</a:t>
            </a:r>
            <a:r>
              <a:rPr lang="en-US" altLang="ru-RU" sz="1500" dirty="0" smtClean="0">
                <a:latin typeface="Times New Roman" panose="02020603050405020304" pitchFamily="18" charset="0"/>
                <a:cs typeface="Times New Roman" panose="02020603050405020304" pitchFamily="18" charset="0"/>
              </a:rPr>
              <a:t>;</a:t>
            </a:r>
            <a:r>
              <a:rPr lang="ru-RU" altLang="ru-RU" sz="1500" dirty="0" smtClean="0">
                <a:latin typeface="Times New Roman" panose="02020603050405020304" pitchFamily="18" charset="0"/>
                <a:cs typeface="Times New Roman" panose="02020603050405020304" pitchFamily="18" charset="0"/>
              </a:rPr>
              <a:t> они включают также всё разнообразие денежных связей. В этих расчетах уровень реальных государственных закупок товаров и услуг постоянно возрастает на 1 млрд. долл., затем с помощью моделей вычисляется степень их воздействия на реальный ВВП. Изменение в реальном ВВП, являющееся результатом увеличения государственных закупок, отражает значение величины мультипликатора государственных расходов.</a:t>
            </a:r>
          </a:p>
          <a:p>
            <a:pPr>
              <a:lnSpc>
                <a:spcPct val="120000"/>
              </a:lnSpc>
              <a:buClr>
                <a:srgbClr val="0070C0"/>
              </a:buClr>
              <a:buFont typeface="Wingdings" pitchFamily="2" charset="2"/>
              <a:buChar char="Ø"/>
            </a:pPr>
            <a:r>
              <a:rPr lang="ru-RU" altLang="ru-RU" sz="1500" dirty="0" smtClean="0">
                <a:latin typeface="Times New Roman" panose="02020603050405020304" pitchFamily="18" charset="0"/>
                <a:cs typeface="Times New Roman" panose="02020603050405020304" pitchFamily="18" charset="0"/>
              </a:rPr>
              <a:t>На </a:t>
            </a:r>
            <a:r>
              <a:rPr lang="ru-RU" altLang="ru-RU" sz="1500" i="1" dirty="0" smtClean="0">
                <a:latin typeface="Times New Roman" panose="02020603050405020304" pitchFamily="18" charset="0"/>
                <a:cs typeface="Times New Roman" panose="02020603050405020304" pitchFamily="18" charset="0"/>
              </a:rPr>
              <a:t>рисунке 9</a:t>
            </a:r>
            <a:r>
              <a:rPr lang="ru-RU" altLang="ru-RU" sz="1500" dirty="0" smtClean="0">
                <a:latin typeface="Times New Roman" panose="02020603050405020304" pitchFamily="18" charset="0"/>
                <a:cs typeface="Times New Roman" panose="02020603050405020304" pitchFamily="18" charset="0"/>
              </a:rPr>
              <a:t> представлены результаты указанного исследования. Жирной линией изображено среднее значение мультипликатора государственных расходов, оцениваемого с помощью восьми моделей, в то время как более тонкими – диапазон значений отдельных моделей. Среднее значение мультипликатора для первого и второго года составляет примерно 1,4,но после второго года обнаруживается тенденция к некоторому уменьшению по мере вступления в действие монетарных сил и международных факторов значения мультипликатора. (Монетарные силы отражают воздействие возросшего ВВП на процентные ставки, которое, как мы поясним в следующих главах приводит к вытеснению инвестиций.)</a:t>
            </a:r>
            <a:endParaRPr lang="ru-RU" sz="1500" dirty="0"/>
          </a:p>
        </p:txBody>
      </p:sp>
      <p:pic>
        <p:nvPicPr>
          <p:cNvPr id="82946" name="Picture 2" descr="C:\Users\user\Desktop\статья\пох\Рисунок9.jpg"/>
          <p:cNvPicPr>
            <a:picLocks noChangeAspect="1" noChangeArrowheads="1"/>
          </p:cNvPicPr>
          <p:nvPr/>
        </p:nvPicPr>
        <p:blipFill>
          <a:blip r:embed="rId2" cstate="print"/>
          <a:srcRect/>
          <a:stretch>
            <a:fillRect/>
          </a:stretch>
        </p:blipFill>
        <p:spPr bwMode="auto">
          <a:xfrm>
            <a:off x="6837362" y="0"/>
            <a:ext cx="5043488" cy="3673475"/>
          </a:xfrm>
          <a:prstGeom prst="rect">
            <a:avLst/>
          </a:prstGeom>
          <a:noFill/>
        </p:spPr>
      </p:pic>
      <p:sp>
        <p:nvSpPr>
          <p:cNvPr id="8" name="Прямоугольник 7"/>
          <p:cNvSpPr/>
          <p:nvPr/>
        </p:nvSpPr>
        <p:spPr>
          <a:xfrm>
            <a:off x="6804520" y="3717032"/>
            <a:ext cx="5076329" cy="553998"/>
          </a:xfrm>
          <a:prstGeom prst="rect">
            <a:avLst/>
          </a:prstGeom>
        </p:spPr>
        <p:txBody>
          <a:bodyPr wrap="square">
            <a:spAutoFit/>
          </a:bodyPr>
          <a:lstStyle/>
          <a:p>
            <a:r>
              <a:rPr lang="ru-RU" altLang="ru-RU" sz="1500" i="1" dirty="0" smtClean="0">
                <a:latin typeface="Times New Roman" panose="02020603050405020304" pitchFamily="18" charset="0"/>
                <a:cs typeface="Times New Roman" panose="02020603050405020304" pitchFamily="18" charset="0"/>
              </a:rPr>
              <a:t>Рис.9. Мультипликаторы расходов в макроэкономических моделях</a:t>
            </a:r>
            <a:endParaRPr lang="ru-RU" sz="1500"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809" y="260648"/>
            <a:ext cx="9900928" cy="6336703"/>
          </a:xfrm>
        </p:spPr>
        <p:txBody>
          <a:bodyPr>
            <a:normAutofit fontScale="55000" lnSpcReduction="20000"/>
          </a:bodyPr>
          <a:lstStyle/>
          <a:p>
            <a:pPr algn="r"/>
            <a:r>
              <a:rPr lang="ru-RU" altLang="ru-RU" sz="2900" dirty="0" smtClean="0">
                <a:latin typeface="Times New Roman" panose="02020603050405020304" pitchFamily="18" charset="0"/>
                <a:cs typeface="Times New Roman" panose="02020603050405020304" pitchFamily="18" charset="0"/>
              </a:rPr>
              <a:t>Тщательный анализ помогает определить значения мультипликаторов </a:t>
            </a:r>
            <a:r>
              <a:rPr lang="ru-RU" altLang="ru-RU" sz="2900" dirty="0" err="1" smtClean="0">
                <a:latin typeface="Times New Roman" panose="02020603050405020304" pitchFamily="18" charset="0"/>
                <a:cs typeface="Times New Roman" panose="02020603050405020304" pitchFamily="18" charset="0"/>
              </a:rPr>
              <a:t>гос.расходов</a:t>
            </a:r>
            <a:r>
              <a:rPr lang="ru-RU" altLang="ru-RU" sz="2900" dirty="0" smtClean="0">
                <a:latin typeface="Times New Roman" panose="02020603050405020304" pitchFamily="18" charset="0"/>
                <a:cs typeface="Times New Roman" panose="02020603050405020304" pitchFamily="18" charset="0"/>
              </a:rPr>
              <a:t> в различных макроэкономических моделях. Эти эксперименты позволяют оценить степень воздействия постоянного увеличения реальной величины </a:t>
            </a:r>
            <a:r>
              <a:rPr lang="ru-RU" altLang="ru-RU" sz="2900" dirty="0" err="1" smtClean="0">
                <a:latin typeface="Times New Roman" panose="02020603050405020304" pitchFamily="18" charset="0"/>
                <a:cs typeface="Times New Roman" panose="02020603050405020304" pitchFamily="18" charset="0"/>
              </a:rPr>
              <a:t>гос.закупок</a:t>
            </a:r>
            <a:r>
              <a:rPr lang="ru-RU" altLang="ru-RU" sz="2900" dirty="0" smtClean="0">
                <a:latin typeface="Times New Roman" panose="02020603050405020304" pitchFamily="18" charset="0"/>
                <a:cs typeface="Times New Roman" panose="02020603050405020304" pitchFamily="18" charset="0"/>
              </a:rPr>
              <a:t> товаров и услуг, составляющего 1 млрд. долл., на реальный ВВП на различных интервалах, следующих за указанным увеличением расходов, т.е. они отражают воздействие изменения </a:t>
            </a:r>
            <a:r>
              <a:rPr lang="en-US" altLang="ru-RU" sz="2900" dirty="0" smtClean="0">
                <a:latin typeface="Times New Roman" panose="02020603050405020304" pitchFamily="18" charset="0"/>
                <a:cs typeface="Times New Roman" panose="02020603050405020304" pitchFamily="18" charset="0"/>
              </a:rPr>
              <a:t>G</a:t>
            </a:r>
            <a:r>
              <a:rPr lang="ru-RU" altLang="ru-RU" sz="2900" dirty="0" smtClean="0">
                <a:latin typeface="Times New Roman" panose="02020603050405020304" pitchFamily="18" charset="0"/>
                <a:cs typeface="Times New Roman" panose="02020603050405020304" pitchFamily="18" charset="0"/>
              </a:rPr>
              <a:t>, составляющего 1 млрд.долл. на </a:t>
            </a:r>
            <a:r>
              <a:rPr lang="en-US" altLang="ru-RU" sz="2900" dirty="0" smtClean="0">
                <a:latin typeface="Times New Roman" panose="02020603050405020304" pitchFamily="18" charset="0"/>
                <a:cs typeface="Times New Roman" panose="02020603050405020304" pitchFamily="18" charset="0"/>
              </a:rPr>
              <a:t>Q</a:t>
            </a:r>
            <a:r>
              <a:rPr lang="ru-RU" altLang="ru-RU" sz="2900" dirty="0" smtClean="0">
                <a:latin typeface="Times New Roman" panose="02020603050405020304" pitchFamily="18" charset="0"/>
                <a:cs typeface="Times New Roman" panose="02020603050405020304" pitchFamily="18" charset="0"/>
              </a:rPr>
              <a:t>. Толстая линия отображает среднее значение мультипликатора для различных моделей, в то время как более тонкие линии отображают мультипликаторы для каждой отдельной модели</a:t>
            </a:r>
            <a:r>
              <a:rPr lang="ru-RU" altLang="ru-RU" sz="2300" dirty="0" smtClean="0">
                <a:latin typeface="Times New Roman" panose="02020603050405020304" pitchFamily="18" charset="0"/>
                <a:cs typeface="Times New Roman" panose="02020603050405020304" pitchFamily="18" charset="0"/>
              </a:rPr>
              <a:t>.</a:t>
            </a:r>
          </a:p>
          <a:p>
            <a:endParaRPr lang="ru-RU" altLang="ru-RU" sz="3200" dirty="0" smtClean="0">
              <a:latin typeface="Times New Roman" pitchFamily="18" charset="0"/>
              <a:cs typeface="Times New Roman" pitchFamily="18" charset="0"/>
            </a:endParaRPr>
          </a:p>
          <a:p>
            <a:pPr>
              <a:buClr>
                <a:srgbClr val="0070C0"/>
              </a:buClr>
              <a:buFont typeface="Wingdings" pitchFamily="2" charset="2"/>
              <a:buChar char="Ø"/>
            </a:pPr>
            <a:r>
              <a:rPr lang="ru-RU" altLang="ru-RU" sz="3200" dirty="0" smtClean="0">
                <a:latin typeface="Times New Roman" pitchFamily="18" charset="0"/>
                <a:cs typeface="Times New Roman" pitchFamily="18" charset="0"/>
              </a:rPr>
              <a:t>Одной из интересных особенностей полученных результатов, является то, что разные модели (представленные на рис.9 более тонкими линиями) демонстрируют существенные расхождения значений величины мультипликаторов. Почему же так различаются эти значения</a:t>
            </a:r>
            <a:r>
              <a:rPr lang="en-US" altLang="ru-RU" sz="3200" dirty="0" smtClean="0">
                <a:latin typeface="Times New Roman" pitchFamily="18" charset="0"/>
                <a:cs typeface="Times New Roman" pitchFamily="18" charset="0"/>
              </a:rPr>
              <a:t>? </a:t>
            </a:r>
            <a:r>
              <a:rPr lang="ru-RU" altLang="ru-RU" sz="3200" dirty="0" smtClean="0">
                <a:latin typeface="Times New Roman" pitchFamily="18" charset="0"/>
                <a:cs typeface="Times New Roman" pitchFamily="18" charset="0"/>
              </a:rPr>
              <a:t>Начнем хотя бы с не до конца выясненной природы экономических взаимосвязей. Именно таинственность окружающего нас мира или общества, в котором мы живем, вызывает неподдельный интерес ученых. Если б все вокруг нас не вызывало у ученых никаких сомнений, дальнейшее существование науки утратило бы всякий смысл. Однако постижение сущности экономических систем связано с дополнительными трудностями, поскольку экономисты не в состоянии производить контролируемые эксперименты в лабораторных условиях. Еще большую путаницу вносит то обстоятельство, что сама экономика эволюционирует с течением времени, потому модель, которая была </a:t>
            </a:r>
            <a:r>
              <a:rPr lang="en-US" altLang="ru-RU" sz="3200" dirty="0" smtClean="0">
                <a:latin typeface="Times New Roman" pitchFamily="18" charset="0"/>
                <a:cs typeface="Times New Roman" pitchFamily="18" charset="0"/>
              </a:rPr>
              <a:t>“</a:t>
            </a:r>
            <a:r>
              <a:rPr lang="ru-RU" altLang="ru-RU" sz="3200" dirty="0" smtClean="0">
                <a:latin typeface="Times New Roman" pitchFamily="18" charset="0"/>
                <a:cs typeface="Times New Roman" pitchFamily="18" charset="0"/>
              </a:rPr>
              <a:t>правильной</a:t>
            </a:r>
            <a:r>
              <a:rPr lang="en-US" altLang="ru-RU" sz="3200" dirty="0" smtClean="0">
                <a:latin typeface="Times New Roman" pitchFamily="18" charset="0"/>
                <a:cs typeface="Times New Roman" pitchFamily="18" charset="0"/>
              </a:rPr>
              <a:t>”</a:t>
            </a:r>
            <a:r>
              <a:rPr lang="ru-RU" altLang="ru-RU" sz="3200" dirty="0" smtClean="0">
                <a:latin typeface="Times New Roman" pitchFamily="18" charset="0"/>
                <a:cs typeface="Times New Roman" pitchFamily="18" charset="0"/>
              </a:rPr>
              <a:t> для 1968 года, отличается от</a:t>
            </a:r>
            <a:r>
              <a:rPr lang="en-US" altLang="ru-RU" sz="3200" dirty="0" smtClean="0">
                <a:latin typeface="Times New Roman" pitchFamily="18" charset="0"/>
                <a:cs typeface="Times New Roman" pitchFamily="18" charset="0"/>
              </a:rPr>
              <a:t> “</a:t>
            </a:r>
            <a:r>
              <a:rPr lang="ru-RU" altLang="ru-RU" sz="3200" dirty="0" smtClean="0">
                <a:latin typeface="Times New Roman" pitchFamily="18" charset="0"/>
                <a:cs typeface="Times New Roman" pitchFamily="18" charset="0"/>
              </a:rPr>
              <a:t>правильной</a:t>
            </a:r>
            <a:r>
              <a:rPr lang="en-US" altLang="ru-RU" sz="3200" dirty="0" smtClean="0">
                <a:latin typeface="Times New Roman" pitchFamily="18" charset="0"/>
                <a:cs typeface="Times New Roman" pitchFamily="18" charset="0"/>
              </a:rPr>
              <a:t>”</a:t>
            </a:r>
            <a:r>
              <a:rPr lang="ru-RU" altLang="ru-RU" sz="3200" dirty="0" smtClean="0">
                <a:latin typeface="Times New Roman" pitchFamily="18" charset="0"/>
                <a:cs typeface="Times New Roman" pitchFamily="18" charset="0"/>
              </a:rPr>
              <a:t> модели образца 1998 года.</a:t>
            </a:r>
          </a:p>
          <a:p>
            <a:pPr>
              <a:buClr>
                <a:srgbClr val="0070C0"/>
              </a:buClr>
              <a:buFont typeface="Wingdings" pitchFamily="2" charset="2"/>
              <a:buChar char="Ø"/>
            </a:pPr>
            <a:r>
              <a:rPr lang="ru-RU" altLang="ru-RU" sz="3200" dirty="0" smtClean="0">
                <a:latin typeface="Times New Roman" pitchFamily="18" charset="0"/>
                <a:cs typeface="Times New Roman" pitchFamily="18" charset="0"/>
              </a:rPr>
              <a:t>Кроме того между экономистами существуют фундаментальные расхождения по поводу самой сущности макроэкономики. Некоторые экономисты полагают, что поведение макроэкономики лучше всего объясняется с помощью </a:t>
            </a:r>
            <a:r>
              <a:rPr lang="ru-RU" altLang="ru-RU" sz="3200" dirty="0" err="1" smtClean="0">
                <a:latin typeface="Times New Roman" pitchFamily="18" charset="0"/>
                <a:cs typeface="Times New Roman" pitchFamily="18" charset="0"/>
              </a:rPr>
              <a:t>кейнсианского</a:t>
            </a:r>
            <a:r>
              <a:rPr lang="ru-RU" altLang="ru-RU" sz="3200" dirty="0" smtClean="0">
                <a:latin typeface="Times New Roman" pitchFamily="18" charset="0"/>
                <a:cs typeface="Times New Roman" pitchFamily="18" charset="0"/>
              </a:rPr>
              <a:t> подхода, в то время как другие убеждены, что более правильные представления дает классический подход (или подход, основанный на реальных экономических циклах, или монетаристский подход). Учитывая все эти неопределенности и расхождения в точках зрения, вряд ли стоит удивляться тому, что разные экономисты предлагают разные значения величин мультипликаторов.</a:t>
            </a:r>
          </a:p>
          <a:p>
            <a:pPr>
              <a:buClr>
                <a:srgbClr val="0070C0"/>
              </a:buClr>
              <a:buFont typeface="Wingdings" pitchFamily="2" charset="2"/>
              <a:buChar char="Ø"/>
            </a:pPr>
            <a:endParaRPr lang="ru-RU" altLang="ru-RU" sz="3200" dirty="0" smtClean="0">
              <a:latin typeface="Times New Roman" pitchFamily="18" charset="0"/>
              <a:cs typeface="Times New Roman" pitchFamily="18" charset="0"/>
            </a:endParaRPr>
          </a:p>
          <a:p>
            <a:pPr>
              <a:buClr>
                <a:srgbClr val="0070C0"/>
              </a:buClr>
              <a:buFont typeface="Wingdings" pitchFamily="2" charset="2"/>
              <a:buChar char="Ø"/>
            </a:pPr>
            <a:endParaRPr lang="ru-RU" altLang="ru-RU"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endParaRPr lang="ru-RU" altLang="ru-RU" dirty="0" smtClean="0">
              <a:latin typeface="Times New Roman" panose="02020603050405020304" pitchFamily="18" charset="0"/>
              <a:cs typeface="Times New Roman" panose="02020603050405020304" pitchFamily="18" charset="0"/>
            </a:endParaRPr>
          </a:p>
          <a:p>
            <a:pPr>
              <a:buClr>
                <a:srgbClr val="0070C0"/>
              </a:buClr>
              <a:buFont typeface="Wingdings" pitchFamily="2" charset="2"/>
              <a:buChar char="Ø"/>
            </a:pPr>
            <a:endParaRPr lang="ru-RU" dirty="0"/>
          </a:p>
        </p:txBody>
      </p:sp>
      <p:cxnSp>
        <p:nvCxnSpPr>
          <p:cNvPr id="5" name="Прямая соединительная линия 4"/>
          <p:cNvCxnSpPr/>
          <p:nvPr/>
        </p:nvCxnSpPr>
        <p:spPr>
          <a:xfrm flipH="1">
            <a:off x="395809" y="1700808"/>
            <a:ext cx="993710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Ограниченность модели мультипликатора.</a:t>
            </a:r>
            <a:endParaRPr lang="ru-RU" dirty="0">
              <a:solidFill>
                <a:schemeClr val="tx1"/>
              </a:solidFill>
            </a:endParaRPr>
          </a:p>
        </p:txBody>
      </p:sp>
      <p:sp>
        <p:nvSpPr>
          <p:cNvPr id="5" name="Содержимое 4"/>
          <p:cNvSpPr>
            <a:spLocks noGrp="1"/>
          </p:cNvSpPr>
          <p:nvPr>
            <p:ph sz="quarter" idx="1"/>
          </p:nvPr>
        </p:nvSpPr>
        <p:spPr>
          <a:xfrm>
            <a:off x="392068" y="1527048"/>
            <a:ext cx="11049191" cy="5142312"/>
          </a:xfrm>
        </p:spPr>
        <p:txBody>
          <a:bodyPr>
            <a:normAutofit fontScale="47500" lnSpcReduction="20000"/>
          </a:bodyPr>
          <a:lstStyle/>
          <a:p>
            <a:pPr>
              <a:lnSpc>
                <a:spcPct val="120000"/>
              </a:lnSpc>
            </a:pPr>
            <a:r>
              <a:rPr lang="ru-RU" altLang="ru-RU" sz="3400" dirty="0" smtClean="0">
                <a:latin typeface="Times New Roman" pitchFamily="18" charset="0"/>
                <a:cs typeface="Times New Roman" pitchFamily="18" charset="0"/>
              </a:rPr>
              <a:t>Мы завершаем наш обзор наиболее важных применений </a:t>
            </a:r>
            <a:r>
              <a:rPr lang="ru-RU" altLang="ru-RU" sz="3400" dirty="0" err="1" smtClean="0">
                <a:latin typeface="Times New Roman" pitchFamily="18" charset="0"/>
                <a:cs typeface="Times New Roman" pitchFamily="18" charset="0"/>
              </a:rPr>
              <a:t>кейнсианской</a:t>
            </a:r>
            <a:r>
              <a:rPr lang="ru-RU" altLang="ru-RU" sz="3400" dirty="0" smtClean="0">
                <a:latin typeface="Times New Roman" pitchFamily="18" charset="0"/>
                <a:cs typeface="Times New Roman" pitchFamily="18" charset="0"/>
              </a:rPr>
              <a:t> модели мультипликатора. Этот анализ оказывает поистине неоценимую помощь в уяснении сущности колебаний деловой активности и взаимосвязи между фискальной политикой и общим объемом продукции, произведенной в стране.</a:t>
            </a:r>
          </a:p>
          <a:p>
            <a:pPr>
              <a:lnSpc>
                <a:spcPct val="120000"/>
              </a:lnSpc>
            </a:pPr>
            <a:r>
              <a:rPr lang="ru-RU" altLang="ru-RU" sz="3400" dirty="0" smtClean="0">
                <a:latin typeface="Times New Roman" pitchFamily="18" charset="0"/>
                <a:cs typeface="Times New Roman" pitchFamily="18" charset="0"/>
              </a:rPr>
              <a:t>Но было бы большой ошибкой полагать, что попугая можно сделать специалистом в области макроэкономики, просто научив говорить </a:t>
            </a:r>
            <a:r>
              <a:rPr lang="en-US" altLang="ru-RU" sz="3400" dirty="0" smtClean="0">
                <a:latin typeface="Times New Roman" pitchFamily="18" charset="0"/>
                <a:cs typeface="Times New Roman" pitchFamily="18" charset="0"/>
              </a:rPr>
              <a:t>“C+I+G” </a:t>
            </a:r>
            <a:r>
              <a:rPr lang="ru-RU" altLang="ru-RU" sz="3400" dirty="0" smtClean="0">
                <a:latin typeface="Times New Roman" pitchFamily="18" charset="0"/>
                <a:cs typeface="Times New Roman" pitchFamily="18" charset="0"/>
              </a:rPr>
              <a:t>или </a:t>
            </a:r>
            <a:r>
              <a:rPr lang="en-US" altLang="ru-RU" sz="3400" dirty="0" smtClean="0">
                <a:latin typeface="Times New Roman" pitchFamily="18" charset="0"/>
                <a:cs typeface="Times New Roman" pitchFamily="18" charset="0"/>
              </a:rPr>
              <a:t>“</a:t>
            </a:r>
            <a:r>
              <a:rPr lang="ru-RU" altLang="ru-RU" sz="3400" dirty="0" smtClean="0">
                <a:latin typeface="Times New Roman" pitchFamily="18" charset="0"/>
                <a:cs typeface="Times New Roman" pitchFamily="18" charset="0"/>
              </a:rPr>
              <a:t>У попки есть мультипликатор</a:t>
            </a:r>
            <a:r>
              <a:rPr lang="en-US" altLang="ru-RU" sz="3400" dirty="0" smtClean="0">
                <a:latin typeface="Times New Roman" pitchFamily="18" charset="0"/>
                <a:cs typeface="Times New Roman" pitchFamily="18" charset="0"/>
              </a:rPr>
              <a:t>”</a:t>
            </a:r>
            <a:r>
              <a:rPr lang="ru-RU" altLang="ru-RU" sz="3400" dirty="0" smtClean="0">
                <a:latin typeface="Times New Roman" pitchFamily="18" charset="0"/>
                <a:cs typeface="Times New Roman" pitchFamily="18" charset="0"/>
              </a:rPr>
              <a:t>. В основе этих концепций лежит довольно сложные логические умозаключения.</a:t>
            </a:r>
          </a:p>
          <a:p>
            <a:pPr>
              <a:lnSpc>
                <a:spcPct val="120000"/>
              </a:lnSpc>
            </a:pPr>
            <a:r>
              <a:rPr lang="ru-RU" altLang="ru-RU" sz="3400" dirty="0" smtClean="0">
                <a:latin typeface="Times New Roman" pitchFamily="18" charset="0"/>
                <a:cs typeface="Times New Roman" pitchFamily="18" charset="0"/>
              </a:rPr>
              <a:t>Вспомните</a:t>
            </a:r>
            <a:r>
              <a:rPr lang="en-US" altLang="ru-RU" sz="3400" dirty="0" smtClean="0">
                <a:latin typeface="Times New Roman" pitchFamily="18" charset="0"/>
                <a:cs typeface="Times New Roman" pitchFamily="18" charset="0"/>
              </a:rPr>
              <a:t>:</a:t>
            </a:r>
            <a:r>
              <a:rPr lang="ru-RU" altLang="ru-RU" sz="3400" dirty="0" smtClean="0">
                <a:latin typeface="Times New Roman" pitchFamily="18" charset="0"/>
                <a:cs typeface="Times New Roman" pitchFamily="18" charset="0"/>
              </a:rPr>
              <a:t> модель мультипликатора строится на предположении о том, что объем инвестиций является фиксированным. Кроме того, эта модель игнорирует влияние денег и кредита. Более того, мы упускаем из вида такую важную составляющую, как совокупное предложение, а потому не в состоянии проанализировать, как прирост расходов делится между ценами и объемом производства. А это, между прочим, не мелочи, наоборот, эти факторы чрезвычайно важны для понимания современной макроэкономики. Но прежде чем мы сможем учесть в наших рассуждениях столь существенные элементы, нам придется освоить основы монетарной теории и политики, а также основы теории инфляции. После того как мы сможем учитывать влияние денег и процентных ставок, а также поведение заработных плат и цен, мы увидим, что влияние фискальной политики на экономику может существенно отличаться от описанной в простейшей модели мультипликатора.</a:t>
            </a:r>
          </a:p>
          <a:p>
            <a:pPr>
              <a:lnSpc>
                <a:spcPct val="120000"/>
              </a:lnSpc>
            </a:pPr>
            <a:r>
              <a:rPr lang="ru-RU" altLang="ru-RU" sz="3400" dirty="0" smtClean="0">
                <a:latin typeface="Times New Roman" pitchFamily="18" charset="0"/>
                <a:cs typeface="Times New Roman" pitchFamily="18" charset="0"/>
              </a:rPr>
              <a:t>Итак, нам предстоит обратиться к анализу одного из важных разделов экономики – денег. После того как мы поймем, как центральный банк определяет количество денег в обращении, мы будем иметь более конкретное представление о методах смягчения последствий колебаний деловой активности, которые оказывали столь разрушительное воздействие на экономику многих стран на протяжении всей истории развития капитализма.</a:t>
            </a:r>
            <a:endParaRPr lang="ru-RU" sz="3400" dirty="0" smtClean="0">
              <a:latin typeface="Times New Roman" pitchFamily="18" charset="0"/>
              <a:cs typeface="Times New Roman" pitchFamily="18" charset="0"/>
            </a:endParaRPr>
          </a:p>
          <a:p>
            <a:pPr>
              <a:lnSpc>
                <a:spcPct val="90000"/>
              </a:lnSpc>
            </a:pPr>
            <a:endParaRPr lang="ru-RU" altLang="ru-RU" sz="2800" dirty="0" smtClean="0">
              <a:latin typeface="Times New Roman" panose="02020603050405020304" pitchFamily="18" charset="0"/>
              <a:cs typeface="Times New Roman" panose="02020603050405020304" pitchFamily="18" charset="0"/>
            </a:endParaRPr>
          </a:p>
          <a:p>
            <a:pPr>
              <a:lnSpc>
                <a:spcPct val="90000"/>
              </a:lnSpc>
            </a:pPr>
            <a:endParaRPr lang="ru-RU" altLang="ru-RU" sz="2800" dirty="0" smtClean="0">
              <a:latin typeface="Times New Roman" panose="02020603050405020304" pitchFamily="18" charset="0"/>
              <a:cs typeface="Times New Roman" panose="02020603050405020304" pitchFamily="18" charset="0"/>
            </a:endParaRPr>
          </a:p>
          <a:p>
            <a:pPr>
              <a:lnSpc>
                <a:spcPct val="90000"/>
              </a:lnSpc>
            </a:pPr>
            <a:endParaRPr lang="ru-RU" altLang="ru-RU" sz="2800" dirty="0" smtClean="0">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94043" y="332656"/>
            <a:ext cx="10602966" cy="6120679"/>
          </a:xfrm>
        </p:spPr>
        <p:txBody>
          <a:bodyPr>
            <a:normAutofit fontScale="92500" lnSpcReduction="10000"/>
          </a:bodyPr>
          <a:lstStyle/>
          <a:p>
            <a:pPr>
              <a:buClr>
                <a:srgbClr val="0070C0"/>
              </a:buClr>
              <a:buFont typeface="Wingdings" pitchFamily="2" charset="2"/>
              <a:buChar char="Ø"/>
            </a:pPr>
            <a:r>
              <a:rPr lang="ru-RU" sz="2600" dirty="0" smtClean="0">
                <a:latin typeface="Times New Roman" pitchFamily="18" charset="0"/>
                <a:cs typeface="Times New Roman" pitchFamily="18" charset="0"/>
              </a:rPr>
              <a:t>В данной главе описана самая простая модель мультипликатора, которая помогает понять, какие изменения происходят в структуре частных внутренних инвестиций в оборудование или строительство. Их размер, конечно же, может регулироваться с помощью фискальной или кредитно-денежной политики. Данный вопрос будет рассмотрен во втором разделе данной главы и в двух последующих главах.</a:t>
            </a:r>
          </a:p>
          <a:p>
            <a:pPr>
              <a:buClr>
                <a:srgbClr val="0070C0"/>
              </a:buClr>
              <a:buFont typeface="Wingdings" pitchFamily="2" charset="2"/>
              <a:buChar char="Ø"/>
            </a:pPr>
            <a:r>
              <a:rPr lang="ru-RU" sz="2600" dirty="0" smtClean="0">
                <a:latin typeface="Times New Roman" pitchFamily="18" charset="0"/>
                <a:cs typeface="Times New Roman" pitchFamily="18" charset="0"/>
              </a:rPr>
              <a:t>Во время изучения модели мультипликатора вы увидите, что она имеет много общего с уже знакомой вам моделью </a:t>
            </a:r>
            <a:r>
              <a:rPr lang="en-US" sz="2600" dirty="0" smtClean="0">
                <a:latin typeface="Times New Roman" pitchFamily="18" charset="0"/>
                <a:cs typeface="Times New Roman" pitchFamily="18" charset="0"/>
              </a:rPr>
              <a:t>AS </a:t>
            </a:r>
            <a:r>
              <a:rPr lang="ru-RU"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AD </a:t>
            </a:r>
            <a:r>
              <a:rPr lang="ru-RU" sz="2600" dirty="0" smtClean="0">
                <a:latin typeface="Times New Roman" pitchFamily="18" charset="0"/>
                <a:cs typeface="Times New Roman" pitchFamily="18" charset="0"/>
              </a:rPr>
              <a:t>. Вне сомнений, это не альтернативные теории. Однако </a:t>
            </a:r>
            <a:r>
              <a:rPr lang="ru-RU" sz="2600" i="1" dirty="0" smtClean="0">
                <a:latin typeface="Times New Roman" pitchFamily="18" charset="0"/>
                <a:cs typeface="Times New Roman" pitchFamily="18" charset="0"/>
              </a:rPr>
              <a:t>модель мультипликатора объясняет поведение совокупного спроса, показывая, как влияют на определение его уровня такие переменные, как потребление, инвестиции и др. Данная модель является особым случаем модели совокупного спроса и совокупного предложения.</a:t>
            </a:r>
          </a:p>
          <a:p>
            <a:pPr>
              <a:buClr>
                <a:srgbClr val="0070C0"/>
              </a:buClr>
              <a:buFont typeface="Wingdings" pitchFamily="2" charset="2"/>
              <a:buChar char="Ø"/>
            </a:pPr>
            <a:r>
              <a:rPr lang="ru-RU" sz="2600" dirty="0" smtClean="0">
                <a:latin typeface="Times New Roman" pitchFamily="18" charset="0"/>
                <a:cs typeface="Times New Roman" pitchFamily="18" charset="0"/>
              </a:rPr>
              <a:t>Основой анализа мультипликатора выступает предположение о неизменности цен и ставок заработной платы в краткосрочном периоде. По причине их фиксированности, все виды шоков или методы экономической политики приводят к изменению объема выпуска и занятости. </a:t>
            </a:r>
          </a:p>
          <a:p>
            <a:pPr>
              <a:buClr>
                <a:srgbClr val="0070C0"/>
              </a:buClr>
              <a:buFont typeface="Wingdings" pitchFamily="2" charset="2"/>
              <a:buChar char="Ø"/>
            </a:pPr>
            <a:endParaRPr lang="ru-RU" sz="2600" i="1" dirty="0" smtClean="0">
              <a:latin typeface="Times New Roman" pitchFamily="18" charset="0"/>
              <a:cs typeface="Times New Roman" pitchFamily="18" charset="0"/>
            </a:endParaRPr>
          </a:p>
          <a:p>
            <a:pPr>
              <a:buClr>
                <a:srgbClr val="0070C0"/>
              </a:buClr>
              <a:buFont typeface="Wingdings" pitchFamily="2" charset="2"/>
              <a:buChar char="Ø"/>
            </a:pPr>
            <a:endParaRPr lang="ru-RU" sz="2600" i="1" dirty="0" smtClean="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Резюме.</a:t>
            </a:r>
            <a:r>
              <a:rPr lang="ru-RU" altLang="ru-RU" sz="3600" dirty="0" smtClean="0">
                <a:solidFill>
                  <a:schemeClr val="tx1"/>
                </a:solidFill>
              </a:rPr>
              <a:t> Основные положения модели мультипликатора.</a:t>
            </a:r>
            <a:endParaRPr lang="ru-RU" dirty="0">
              <a:solidFill>
                <a:schemeClr val="tx1"/>
              </a:solidFill>
            </a:endParaRPr>
          </a:p>
        </p:txBody>
      </p:sp>
      <p:sp>
        <p:nvSpPr>
          <p:cNvPr id="3" name="Содержимое 2"/>
          <p:cNvSpPr>
            <a:spLocks noGrp="1"/>
          </p:cNvSpPr>
          <p:nvPr>
            <p:ph sz="quarter" idx="1"/>
          </p:nvPr>
        </p:nvSpPr>
        <p:spPr/>
        <p:txBody>
          <a:bodyPr>
            <a:normAutofit fontScale="62500" lnSpcReduction="20000"/>
          </a:bodyPr>
          <a:lstStyle/>
          <a:p>
            <a:pPr marL="514350" indent="-514350">
              <a:buFont typeface="+mj-lt"/>
              <a:buAutoNum type="arabicPeriod"/>
            </a:pPr>
            <a:r>
              <a:rPr lang="ru-RU" altLang="ru-RU" sz="2800" dirty="0" smtClean="0">
                <a:latin typeface="Times New Roman" panose="02020603050405020304" pitchFamily="18" charset="0"/>
                <a:cs typeface="Times New Roman" panose="02020603050405020304" pitchFamily="18" charset="0"/>
              </a:rPr>
              <a:t>Модель мультипликатора наиболее ясно объясняет воздействие величины совокупного спроса на объем производства. В простейшей модели мультипликатора величина потребления домашними хозяйствами - это функция величины располагаемого дохода, при условии фиксированной величины инвестиций. Желание людей потреблять и желание предпринимателей инвестировать уравновешиваются, приводя величину производства к равновесию. Равновесный уровень национального производства находится в точке пересечения прямых </a:t>
            </a:r>
            <a:r>
              <a:rPr lang="en-US" altLang="ru-RU" sz="2800" dirty="0" smtClean="0">
                <a:latin typeface="Times New Roman" panose="02020603050405020304" pitchFamily="18" charset="0"/>
                <a:cs typeface="Times New Roman" panose="02020603050405020304" pitchFamily="18" charset="0"/>
              </a:rPr>
              <a:t>SS </a:t>
            </a:r>
            <a:r>
              <a:rPr lang="ru-RU" altLang="ru-RU" sz="2800" dirty="0" smtClean="0">
                <a:latin typeface="Times New Roman" panose="02020603050405020304" pitchFamily="18" charset="0"/>
                <a:cs typeface="Times New Roman" panose="02020603050405020304" pitchFamily="18" charset="0"/>
              </a:rPr>
              <a:t>и </a:t>
            </a:r>
            <a:r>
              <a:rPr lang="en-US" altLang="ru-RU" sz="2800" dirty="0" smtClean="0">
                <a:latin typeface="Times New Roman" panose="02020603050405020304" pitchFamily="18" charset="0"/>
                <a:cs typeface="Times New Roman" panose="02020603050405020304" pitchFamily="18" charset="0"/>
              </a:rPr>
              <a:t>II</a:t>
            </a:r>
            <a:r>
              <a:rPr lang="ru-RU" altLang="ru-RU" sz="2800" dirty="0" smtClean="0">
                <a:latin typeface="Times New Roman" panose="02020603050405020304" pitchFamily="18" charset="0"/>
                <a:cs typeface="Times New Roman" panose="02020603050405020304" pitchFamily="18" charset="0"/>
              </a:rPr>
              <a:t>(соответственно прямых сбережений и инвестиций). Данный равновесный уровень можно также наблюдать в точке пересечения прямой ТЕ=С+</a:t>
            </a:r>
            <a:r>
              <a:rPr lang="en-US" altLang="ru-RU" sz="2800" dirty="0" smtClean="0">
                <a:latin typeface="Times New Roman" panose="02020603050405020304" pitchFamily="18" charset="0"/>
                <a:cs typeface="Times New Roman" panose="02020603050405020304" pitchFamily="18" charset="0"/>
              </a:rPr>
              <a:t>I</a:t>
            </a:r>
            <a:r>
              <a:rPr lang="ru-RU" altLang="ru-RU" sz="2800" dirty="0" smtClean="0">
                <a:latin typeface="Times New Roman" panose="02020603050405020304" pitchFamily="18" charset="0"/>
                <a:cs typeface="Times New Roman" panose="02020603050405020304" pitchFamily="18" charset="0"/>
              </a:rPr>
              <a:t> и биссектрисы.</a:t>
            </a:r>
          </a:p>
          <a:p>
            <a:pPr marL="514350" indent="-514350">
              <a:buFont typeface="+mj-lt"/>
              <a:buAutoNum type="arabicPeriod"/>
            </a:pPr>
            <a:r>
              <a:rPr lang="ru-RU" altLang="ru-RU" sz="2800" dirty="0" smtClean="0">
                <a:latin typeface="Times New Roman" panose="02020603050405020304" pitchFamily="18" charset="0"/>
                <a:cs typeface="Times New Roman" panose="02020603050405020304" pitchFamily="18" charset="0"/>
              </a:rPr>
              <a:t>В том случае, если объем производства временно превышает равновесный уровень, предприниматели обнаружат, что производство превышает объемы продаж, товарно-материальные запасы увеличиваются, а прибыль уменьшается. Предприятия снижают объем производства продукции и увольняют "лишних" рабочих для достижения равновесного уровня производства. Единственным прибыльным уровнем производства является такой, при котором объем покупок потребителей точно равен объему производства, который нужен предпринимателям.</a:t>
            </a:r>
          </a:p>
          <a:p>
            <a:pPr marL="514350" indent="-514350">
              <a:buFont typeface="+mj-lt"/>
              <a:buAutoNum type="arabicPeriod"/>
            </a:pPr>
            <a:r>
              <a:rPr lang="ru-RU" altLang="ru-RU" sz="2800" dirty="0" smtClean="0">
                <a:latin typeface="Times New Roman" panose="02020603050405020304" pitchFamily="18" charset="0"/>
                <a:cs typeface="Times New Roman" panose="02020603050405020304" pitchFamily="18" charset="0"/>
              </a:rPr>
              <a:t>Таким образом, в упрощенной </a:t>
            </a:r>
            <a:r>
              <a:rPr lang="ru-RU" altLang="ru-RU" sz="2800" dirty="0" err="1" smtClean="0">
                <a:latin typeface="Times New Roman" panose="02020603050405020304" pitchFamily="18" charset="0"/>
                <a:cs typeface="Times New Roman" panose="02020603050405020304" pitchFamily="18" charset="0"/>
              </a:rPr>
              <a:t>кейнсианской</a:t>
            </a:r>
            <a:r>
              <a:rPr lang="ru-RU" altLang="ru-RU" sz="2800" dirty="0" smtClean="0">
                <a:latin typeface="Times New Roman" panose="02020603050405020304" pitchFamily="18" charset="0"/>
                <a:cs typeface="Times New Roman" panose="02020603050405020304" pitchFamily="18" charset="0"/>
              </a:rPr>
              <a:t> модели мультипликатора "дирижером" экономических процессов являются инвестиции, а потребление "пляшет под их дудку". Инвестиции определяют объем производства, в то время как сбережения послушно следуют за изменением дохода. Объем производства изменяется до тех нор, пока объем планируемых сбережений не будет равен объему планируемых инвестиции.</a:t>
            </a:r>
          </a:p>
          <a:p>
            <a:pPr marL="514350" indent="-514350">
              <a:buFont typeface="+mj-lt"/>
              <a:buAutoNum type="arabicPeriod"/>
            </a:pPr>
            <a:endParaRPr lang="ru-RU"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94043" y="476673"/>
            <a:ext cx="9702694" cy="5649492"/>
          </a:xfrm>
        </p:spPr>
        <p:txBody>
          <a:bodyPr>
            <a:normAutofit fontScale="62500" lnSpcReduction="20000"/>
          </a:bodyPr>
          <a:lstStyle/>
          <a:p>
            <a:pPr marL="550926" indent="-514350">
              <a:buAutoNum type="arabicPeriod" startAt="4"/>
            </a:pPr>
            <a:r>
              <a:rPr lang="ru-RU" altLang="ru-RU" sz="3200" dirty="0" smtClean="0">
                <a:latin typeface="Times New Roman" panose="02020603050405020304" pitchFamily="18" charset="0"/>
                <a:cs typeface="Times New Roman" panose="02020603050405020304" pitchFamily="18" charset="0"/>
              </a:rPr>
              <a:t>Инвестиции оказывают мультипликативный эффект на объем производства. Когда изменяется объем инвестиций, объем производства сначала тоже изменяется на ту же величину. Однако поскольку предприниматели будут получать больший доход,</a:t>
            </a:r>
            <a:br>
              <a:rPr lang="ru-RU" altLang="ru-RU" sz="3200" dirty="0" smtClean="0">
                <a:latin typeface="Times New Roman" panose="02020603050405020304" pitchFamily="18" charset="0"/>
                <a:cs typeface="Times New Roman" panose="02020603050405020304" pitchFamily="18" charset="0"/>
              </a:rPr>
            </a:br>
            <a:r>
              <a:rPr lang="ru-RU" altLang="ru-RU" sz="3200" dirty="0" smtClean="0">
                <a:latin typeface="Times New Roman" panose="02020603050405020304" pitchFamily="18" charset="0"/>
                <a:cs typeface="Times New Roman" panose="02020603050405020304" pitchFamily="18" charset="0"/>
              </a:rPr>
              <a:t>это повлечет за собой ряд вторичных изменений в объеме потребления расходов и уровне занятости. Если бы уровень расходов всегда равнялся </a:t>
            </a:r>
            <a:r>
              <a:rPr lang="en-US" altLang="ru-RU" sz="3200" dirty="0" smtClean="0">
                <a:latin typeface="Times New Roman" panose="02020603050405020304" pitchFamily="18" charset="0"/>
                <a:cs typeface="Times New Roman" panose="02020603050405020304" pitchFamily="18" charset="0"/>
              </a:rPr>
              <a:t>r</a:t>
            </a:r>
            <a:r>
              <a:rPr lang="ru-RU" altLang="ru-RU" sz="3200" dirty="0" smtClean="0">
                <a:latin typeface="Times New Roman" panose="02020603050405020304" pitchFamily="18" charset="0"/>
                <a:cs typeface="Times New Roman" panose="02020603050405020304" pitchFamily="18" charset="0"/>
              </a:rPr>
              <a:t> на каждый доллар</a:t>
            </a:r>
            <a:br>
              <a:rPr lang="ru-RU" altLang="ru-RU" sz="3200" dirty="0" smtClean="0">
                <a:latin typeface="Times New Roman" panose="02020603050405020304" pitchFamily="18" charset="0"/>
                <a:cs typeface="Times New Roman" panose="02020603050405020304" pitchFamily="18" charset="0"/>
              </a:rPr>
            </a:br>
            <a:r>
              <a:rPr lang="ru-RU" altLang="ru-RU" sz="3200" dirty="0" smtClean="0">
                <a:latin typeface="Times New Roman" panose="02020603050405020304" pitchFamily="18" charset="0"/>
                <a:cs typeface="Times New Roman" panose="02020603050405020304" pitchFamily="18" charset="0"/>
              </a:rPr>
              <a:t>дополнительного дохода, который идет на потребление, то величина изменений, равная мультипликатору, составила бы:</a:t>
            </a:r>
          </a:p>
          <a:p>
            <a:pPr marL="609600" indent="-609600" algn="ctr">
              <a:lnSpc>
                <a:spcPct val="80000"/>
              </a:lnSpc>
              <a:buFontTx/>
              <a:buNone/>
            </a:pPr>
            <a:r>
              <a:rPr lang="ru-RU" altLang="ru-RU" sz="3200" i="1" dirty="0" smtClean="0">
                <a:latin typeface="Times New Roman" panose="02020603050405020304" pitchFamily="18" charset="0"/>
                <a:cs typeface="Times New Roman" panose="02020603050405020304" pitchFamily="18" charset="0"/>
              </a:rPr>
              <a:t>      1 + </a:t>
            </a:r>
            <a:r>
              <a:rPr lang="en-US" altLang="ru-RU" sz="3200" i="1" dirty="0" smtClean="0">
                <a:latin typeface="Times New Roman" panose="02020603050405020304" pitchFamily="18" charset="0"/>
                <a:cs typeface="Times New Roman" panose="02020603050405020304" pitchFamily="18" charset="0"/>
              </a:rPr>
              <a:t>r</a:t>
            </a:r>
            <a:r>
              <a:rPr lang="ru-RU" altLang="ru-RU" sz="3200" i="1" dirty="0" smtClean="0">
                <a:latin typeface="Times New Roman" panose="02020603050405020304" pitchFamily="18" charset="0"/>
                <a:cs typeface="Times New Roman" panose="02020603050405020304" pitchFamily="18" charset="0"/>
              </a:rPr>
              <a:t> + </a:t>
            </a:r>
            <a:r>
              <a:rPr lang="en-US" altLang="ru-RU" sz="3200" i="1" dirty="0" smtClean="0">
                <a:latin typeface="Times New Roman" panose="02020603050405020304" pitchFamily="18" charset="0"/>
                <a:cs typeface="Times New Roman" panose="02020603050405020304" pitchFamily="18" charset="0"/>
              </a:rPr>
              <a:t>r</a:t>
            </a:r>
            <a:r>
              <a:rPr lang="ru-RU" altLang="ru-RU" sz="3200" i="1" dirty="0" smtClean="0">
                <a:latin typeface="Times New Roman" panose="02020603050405020304" pitchFamily="18" charset="0"/>
                <a:cs typeface="Times New Roman" panose="02020603050405020304" pitchFamily="18" charset="0"/>
              </a:rPr>
              <a:t>7+…=1 / (1-</a:t>
            </a:r>
            <a:r>
              <a:rPr lang="en-US" altLang="ru-RU" sz="3200" i="1" dirty="0" smtClean="0">
                <a:latin typeface="Times New Roman" panose="02020603050405020304" pitchFamily="18" charset="0"/>
                <a:cs typeface="Times New Roman" panose="02020603050405020304" pitchFamily="18" charset="0"/>
              </a:rPr>
              <a:t>r</a:t>
            </a:r>
            <a:r>
              <a:rPr lang="ru-RU" altLang="ru-RU" sz="3200" i="1" dirty="0" smtClean="0">
                <a:latin typeface="Times New Roman" panose="02020603050405020304" pitchFamily="18" charset="0"/>
                <a:cs typeface="Times New Roman" panose="02020603050405020304" pitchFamily="18" charset="0"/>
              </a:rPr>
              <a:t>) = 1/(1-МР</a:t>
            </a:r>
            <a:r>
              <a:rPr lang="en-US" altLang="ru-RU" sz="3200" i="1" dirty="0" smtClean="0">
                <a:latin typeface="Times New Roman" panose="02020603050405020304" pitchFamily="18" charset="0"/>
                <a:cs typeface="Times New Roman" panose="02020603050405020304" pitchFamily="18" charset="0"/>
              </a:rPr>
              <a:t>C</a:t>
            </a:r>
            <a:r>
              <a:rPr lang="ru-RU" altLang="ru-RU" sz="3200" i="1" dirty="0" smtClean="0">
                <a:latin typeface="Times New Roman" panose="02020603050405020304" pitchFamily="18" charset="0"/>
                <a:cs typeface="Times New Roman" panose="02020603050405020304" pitchFamily="18" charset="0"/>
              </a:rPr>
              <a:t>)= 1 / МР</a:t>
            </a:r>
            <a:r>
              <a:rPr lang="en-US" altLang="ru-RU" sz="3200" i="1" dirty="0" smtClean="0">
                <a:latin typeface="Times New Roman" panose="02020603050405020304" pitchFamily="18" charset="0"/>
                <a:cs typeface="Times New Roman" panose="02020603050405020304" pitchFamily="18" charset="0"/>
              </a:rPr>
              <a:t>S</a:t>
            </a:r>
            <a:r>
              <a:rPr lang="ru-RU" altLang="ru-RU" sz="3200" i="1" dirty="0" smtClean="0">
                <a:latin typeface="Times New Roman" panose="02020603050405020304" pitchFamily="18" charset="0"/>
                <a:cs typeface="Times New Roman" panose="02020603050405020304" pitchFamily="18" charset="0"/>
              </a:rPr>
              <a:t>.</a:t>
            </a:r>
          </a:p>
          <a:p>
            <a:pPr marL="609600" indent="-609600">
              <a:lnSpc>
                <a:spcPct val="120000"/>
              </a:lnSpc>
              <a:buFontTx/>
              <a:buNone/>
            </a:pPr>
            <a:r>
              <a:rPr lang="ru-RU" altLang="ru-RU" sz="3200" dirty="0" smtClean="0">
                <a:latin typeface="Times New Roman" panose="02020603050405020304" pitchFamily="18" charset="0"/>
                <a:cs typeface="Times New Roman" panose="02020603050405020304" pitchFamily="18" charset="0"/>
              </a:rPr>
              <a:t>          Простейший мультипликатор обратно пропорционален величине МРС, или равен величине 1/(1-МРС). Мультипликатор действует в том же направлении, что и изменение инвестиции, вызывая как увеличение, так и уменьшение объема производства. Данную ситуацию можно наблюдать всегда, поскольку всегда доход должен увеличиться больше, чем на 1 долл., чтобы сумма сбережений увеличилась больше чем на доллар.</a:t>
            </a:r>
          </a:p>
          <a:p>
            <a:pPr marL="609600" indent="-609600">
              <a:lnSpc>
                <a:spcPct val="120000"/>
              </a:lnSpc>
              <a:buFontTx/>
              <a:buNone/>
            </a:pPr>
            <a:r>
              <a:rPr lang="ru-RU" altLang="ru-RU" sz="3200" dirty="0" smtClean="0">
                <a:solidFill>
                  <a:srgbClr val="FFC000"/>
                </a:solidFill>
                <a:latin typeface="Times New Roman" panose="02020603050405020304" pitchFamily="18" charset="0"/>
                <a:cs typeface="Times New Roman" panose="02020603050405020304" pitchFamily="18" charset="0"/>
              </a:rPr>
              <a:t>5.      </a:t>
            </a:r>
            <a:r>
              <a:rPr lang="ru-RU" altLang="ru-RU" sz="3200" dirty="0" smtClean="0">
                <a:latin typeface="Times New Roman" panose="02020603050405020304" pitchFamily="18" charset="0"/>
                <a:cs typeface="Times New Roman" panose="02020603050405020304" pitchFamily="18" charset="0"/>
              </a:rPr>
              <a:t>Необходимо запомнить следующее. Простейшая модель мультипликатора подчеркивает важность изменения величины спроса в изменении величины производства и дохода: и самое главное - она удобна для ситуации неполного использования ресурсов.</a:t>
            </a:r>
          </a:p>
          <a:p>
            <a:pPr marL="550926" indent="-514350">
              <a:buAutoNum type="arabicPeriod" startAt="4"/>
            </a:pPr>
            <a:endParaRPr lang="ru-RU"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Фискальная политика и модель мультипликатора.</a:t>
            </a:r>
            <a:endParaRPr lang="ru-RU" dirty="0">
              <a:solidFill>
                <a:schemeClr val="tx1"/>
              </a:solidFill>
            </a:endParaRPr>
          </a:p>
        </p:txBody>
      </p:sp>
      <p:sp>
        <p:nvSpPr>
          <p:cNvPr id="5" name="Содержимое 4"/>
          <p:cNvSpPr>
            <a:spLocks noGrp="1"/>
          </p:cNvSpPr>
          <p:nvPr>
            <p:ph sz="quarter" idx="1"/>
          </p:nvPr>
        </p:nvSpPr>
        <p:spPr/>
        <p:txBody>
          <a:bodyPr>
            <a:normAutofit fontScale="70000" lnSpcReduction="20000"/>
          </a:bodyPr>
          <a:lstStyle/>
          <a:p>
            <a:pPr>
              <a:buNone/>
            </a:pPr>
            <a:r>
              <a:rPr lang="ru-RU" dirty="0" smtClean="0">
                <a:solidFill>
                  <a:srgbClr val="FFC000"/>
                </a:solidFill>
              </a:rPr>
              <a:t>6.</a:t>
            </a:r>
            <a:r>
              <a:rPr lang="ru-RU" dirty="0" smtClean="0"/>
              <a:t> </a:t>
            </a:r>
            <a:r>
              <a:rPr lang="ru-RU" altLang="ru-RU" sz="2800" dirty="0" smtClean="0">
                <a:latin typeface="Times New Roman" panose="02020603050405020304" pitchFamily="18" charset="0"/>
                <a:cs typeface="Times New Roman" panose="02020603050405020304" pitchFamily="18" charset="0"/>
              </a:rPr>
              <a:t>Анализ фискальной политики основан на </a:t>
            </a:r>
            <a:r>
              <a:rPr lang="ru-RU" altLang="ru-RU" sz="2800" dirty="0" err="1" smtClean="0">
                <a:latin typeface="Times New Roman" panose="02020603050405020304" pitchFamily="18" charset="0"/>
                <a:cs typeface="Times New Roman" panose="02020603050405020304" pitchFamily="18" charset="0"/>
              </a:rPr>
              <a:t>кейнсианской</a:t>
            </a:r>
            <a:r>
              <a:rPr lang="ru-RU" altLang="ru-RU" sz="2800" dirty="0" smtClean="0">
                <a:latin typeface="Times New Roman" panose="02020603050405020304" pitchFamily="18" charset="0"/>
                <a:cs typeface="Times New Roman" panose="02020603050405020304" pitchFamily="18" charset="0"/>
              </a:rPr>
              <a:t> модели мультипликатора. Это означает, что увеличение государственных расходов, при условии неизменности налогов и инвестиций частных лиц, увеличивает объем ВВП на величину гораздо большую, чем первоначальное изменение расходов. График ТЕ=С+</a:t>
            </a:r>
            <a:r>
              <a:rPr lang="en-US" altLang="ru-RU" sz="2800" dirty="0" smtClean="0">
                <a:latin typeface="Times New Roman" panose="02020603050405020304" pitchFamily="18" charset="0"/>
                <a:cs typeface="Times New Roman" panose="02020603050405020304" pitchFamily="18" charset="0"/>
              </a:rPr>
              <a:t>I</a:t>
            </a:r>
            <a:r>
              <a:rPr lang="ru-RU" altLang="ru-RU" sz="2800" dirty="0" smtClean="0">
                <a:latin typeface="Times New Roman" panose="02020603050405020304" pitchFamily="18" charset="0"/>
                <a:cs typeface="Times New Roman" panose="02020603050405020304" pitchFamily="18" charset="0"/>
              </a:rPr>
              <a:t>+</a:t>
            </a:r>
            <a:r>
              <a:rPr lang="en-US" altLang="ru-RU" sz="2800" dirty="0" smtClean="0">
                <a:latin typeface="Times New Roman" panose="02020603050405020304" pitchFamily="18" charset="0"/>
                <a:cs typeface="Times New Roman" panose="02020603050405020304" pitchFamily="18" charset="0"/>
              </a:rPr>
              <a:t>G </a:t>
            </a:r>
            <a:r>
              <a:rPr lang="ru-RU" altLang="ru-RU" sz="2800" dirty="0" smtClean="0">
                <a:latin typeface="Times New Roman" panose="02020603050405020304" pitchFamily="18" charset="0"/>
                <a:cs typeface="Times New Roman" panose="02020603050405020304" pitchFamily="18" charset="0"/>
              </a:rPr>
              <a:t>смещается вверх - к более высокому равновесному уровню ВВП (точка пересечения с биссектрисой).</a:t>
            </a:r>
          </a:p>
          <a:p>
            <a:pPr>
              <a:buNone/>
            </a:pPr>
            <a:r>
              <a:rPr lang="ru-RU" dirty="0" smtClean="0">
                <a:solidFill>
                  <a:srgbClr val="FFC000"/>
                </a:solidFill>
              </a:rPr>
              <a:t>7.</a:t>
            </a:r>
            <a:r>
              <a:rPr lang="ru-RU" dirty="0" smtClean="0"/>
              <a:t> </a:t>
            </a:r>
            <a:r>
              <a:rPr lang="ru-RU" altLang="ru-RU" sz="2800" dirty="0" smtClean="0">
                <a:latin typeface="Times New Roman" panose="02020603050405020304" pitchFamily="18" charset="0"/>
                <a:cs typeface="Times New Roman" panose="02020603050405020304" pitchFamily="18" charset="0"/>
              </a:rPr>
              <a:t>Снижение уровня налогов, при неизмененном уровне частных инвестиций и государственных расходов, повышает равновесный уровень национального производства. График потребления СС, построенный на основе данных о величине ВВП, смещается вправо и вверх при снижении уровня налогов. Однако поскольку</a:t>
            </a:r>
            <a:br>
              <a:rPr lang="ru-RU" altLang="ru-RU" sz="2800" dirty="0" smtClean="0">
                <a:latin typeface="Times New Roman" panose="02020603050405020304" pitchFamily="18" charset="0"/>
                <a:cs typeface="Times New Roman" panose="02020603050405020304" pitchFamily="18" charset="0"/>
              </a:rPr>
            </a:br>
            <a:r>
              <a:rPr lang="ru-RU" altLang="ru-RU" sz="2800" dirty="0" smtClean="0">
                <a:latin typeface="Times New Roman" panose="02020603050405020304" pitchFamily="18" charset="0"/>
                <a:cs typeface="Times New Roman" panose="02020603050405020304" pitchFamily="18" charset="0"/>
              </a:rPr>
              <a:t>каждый дополнительный доллар располагаемого дохода только частично идет на сбережения, увеличение потребления не будет в точности соответствовать приросту располагаемого дохода. Следовательно, мультипликатор налогов меньше</a:t>
            </a:r>
            <a:br>
              <a:rPr lang="ru-RU" altLang="ru-RU" sz="2800" dirty="0" smtClean="0">
                <a:latin typeface="Times New Roman" panose="02020603050405020304" pitchFamily="18" charset="0"/>
                <a:cs typeface="Times New Roman" panose="02020603050405020304" pitchFamily="18" charset="0"/>
              </a:rPr>
            </a:br>
            <a:r>
              <a:rPr lang="ru-RU" altLang="ru-RU" sz="2800" dirty="0" smtClean="0">
                <a:latin typeface="Times New Roman" panose="02020603050405020304" pitchFamily="18" charset="0"/>
                <a:cs typeface="Times New Roman" panose="02020603050405020304" pitchFamily="18" charset="0"/>
              </a:rPr>
              <a:t>мультипликатора государственных расходов.</a:t>
            </a:r>
          </a:p>
          <a:p>
            <a:pPr>
              <a:buNone/>
            </a:pPr>
            <a:r>
              <a:rPr lang="ru-RU" sz="2800" dirty="0" smtClean="0">
                <a:solidFill>
                  <a:srgbClr val="FFC000"/>
                </a:solidFill>
                <a:latin typeface="Times New Roman" panose="02020603050405020304" pitchFamily="18" charset="0"/>
                <a:cs typeface="Times New Roman" panose="02020603050405020304" pitchFamily="18" charset="0"/>
              </a:rPr>
              <a:t>8.</a:t>
            </a:r>
            <a:r>
              <a:rPr lang="ru-RU" sz="2800" dirty="0" smtClean="0">
                <a:latin typeface="Times New Roman" panose="02020603050405020304" pitchFamily="18" charset="0"/>
                <a:cs typeface="Times New Roman" panose="02020603050405020304" pitchFamily="18" charset="0"/>
              </a:rPr>
              <a:t> </a:t>
            </a:r>
            <a:r>
              <a:rPr lang="ru-RU" altLang="ru-RU" sz="2800" dirty="0" smtClean="0">
                <a:latin typeface="Times New Roman" panose="02020603050405020304" pitchFamily="18" charset="0"/>
                <a:cs typeface="Times New Roman" panose="02020603050405020304" pitchFamily="18" charset="0"/>
              </a:rPr>
              <a:t>Используя статистические данные и макроэкономическую теорию, экономисты построили модель, приближенную к реальной, чтобы вычислить мультипликатор</a:t>
            </a:r>
            <a:br>
              <a:rPr lang="ru-RU" altLang="ru-RU" sz="2800" dirty="0" smtClean="0">
                <a:latin typeface="Times New Roman" panose="02020603050405020304" pitchFamily="18" charset="0"/>
                <a:cs typeface="Times New Roman" panose="02020603050405020304" pitchFamily="18" charset="0"/>
              </a:rPr>
            </a:br>
            <a:r>
              <a:rPr lang="ru-RU" altLang="ru-RU" sz="2800" dirty="0" smtClean="0">
                <a:latin typeface="Times New Roman" panose="02020603050405020304" pitchFamily="18" charset="0"/>
                <a:cs typeface="Times New Roman" panose="02020603050405020304" pitchFamily="18" charset="0"/>
              </a:rPr>
              <a:t>расходов. Для простейшей модели мультипликатора его значение колеблется от 1 до 1 1/2 для четырехлетнего периода.</a:t>
            </a:r>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Ключевые понятия</a:t>
            </a:r>
            <a:endParaRPr lang="ru-RU" dirty="0">
              <a:solidFill>
                <a:schemeClr val="tx1"/>
              </a:solidFill>
            </a:endParaRPr>
          </a:p>
        </p:txBody>
      </p:sp>
      <p:sp>
        <p:nvSpPr>
          <p:cNvPr id="4" name="Содержимое 3"/>
          <p:cNvSpPr>
            <a:spLocks noGrp="1"/>
          </p:cNvSpPr>
          <p:nvPr>
            <p:ph sz="half" idx="1"/>
          </p:nvPr>
        </p:nvSpPr>
        <p:spPr>
          <a:xfrm>
            <a:off x="179786" y="1371600"/>
            <a:ext cx="5760640" cy="5009728"/>
          </a:xfrm>
        </p:spPr>
        <p:txBody>
          <a:bodyPr>
            <a:normAutofit fontScale="47500" lnSpcReduction="20000"/>
          </a:bodyPr>
          <a:lstStyle/>
          <a:p>
            <a:pPr algn="ctr"/>
            <a:r>
              <a:rPr lang="ru-RU" altLang="ru-RU" sz="2900" dirty="0" smtClean="0"/>
              <a:t>Простейшая модель</a:t>
            </a:r>
            <a:br>
              <a:rPr lang="ru-RU" altLang="ru-RU" sz="2900" dirty="0" smtClean="0"/>
            </a:br>
            <a:r>
              <a:rPr lang="ru-RU" altLang="ru-RU" sz="2900" dirty="0" smtClean="0"/>
              <a:t>мультипликатора</a:t>
            </a:r>
          </a:p>
          <a:p>
            <a:pPr algn="ctr"/>
            <a:endParaRPr lang="ru-RU" altLang="ru-RU" sz="2900" dirty="0" smtClean="0"/>
          </a:p>
          <a:p>
            <a:pPr algn="ctr"/>
            <a:r>
              <a:rPr lang="ru-RU" altLang="ru-RU" sz="2900" dirty="0" smtClean="0"/>
              <a:t>График ТЕ=С + </a:t>
            </a:r>
            <a:r>
              <a:rPr lang="en-US" altLang="ru-RU" sz="2900" dirty="0" smtClean="0"/>
              <a:t>I</a:t>
            </a:r>
            <a:endParaRPr lang="ru-RU" altLang="ru-RU" sz="2900" dirty="0" smtClean="0"/>
          </a:p>
          <a:p>
            <a:pPr algn="ctr"/>
            <a:endParaRPr lang="ru-RU" altLang="ru-RU" sz="2900" dirty="0" smtClean="0"/>
          </a:p>
          <a:p>
            <a:pPr algn="ctr"/>
            <a:r>
              <a:rPr lang="ru-RU" altLang="ru-RU" sz="2900" dirty="0" smtClean="0"/>
              <a:t>График ТЕ=С + I + </a:t>
            </a:r>
            <a:r>
              <a:rPr lang="en-US" altLang="ru-RU" sz="2900" dirty="0" smtClean="0"/>
              <a:t>G</a:t>
            </a:r>
            <a:endParaRPr lang="ru-RU" altLang="ru-RU" sz="2900" dirty="0" smtClean="0"/>
          </a:p>
          <a:p>
            <a:pPr algn="ctr"/>
            <a:endParaRPr lang="ru-RU" altLang="ru-RU" sz="2900" dirty="0" smtClean="0"/>
          </a:p>
          <a:p>
            <a:pPr algn="ctr"/>
            <a:r>
              <a:rPr lang="ru-RU" altLang="ru-RU" sz="2900" dirty="0" smtClean="0"/>
              <a:t>Два метода определения ВВП:</a:t>
            </a:r>
          </a:p>
          <a:p>
            <a:pPr algn="ctr"/>
            <a:r>
              <a:rPr lang="ru-RU" altLang="ru-RU" sz="2900" dirty="0" smtClean="0"/>
              <a:t>планируемые сбережения =</a:t>
            </a:r>
          </a:p>
          <a:p>
            <a:pPr algn="ctr"/>
            <a:r>
              <a:rPr lang="ru-RU" altLang="ru-RU" sz="2900" dirty="0" smtClean="0"/>
              <a:t>планируемые инвестиции:</a:t>
            </a:r>
            <a:br>
              <a:rPr lang="ru-RU" altLang="ru-RU" sz="2900" dirty="0" smtClean="0"/>
            </a:br>
            <a:r>
              <a:rPr lang="ru-RU" altLang="ru-RU" sz="2900" dirty="0" smtClean="0"/>
              <a:t>планируемое С + планируемые </a:t>
            </a:r>
            <a:r>
              <a:rPr lang="en-US" altLang="ru-RU" sz="2900" dirty="0" smtClean="0"/>
              <a:t>I</a:t>
            </a:r>
            <a:endParaRPr lang="ru-RU" altLang="ru-RU" sz="2900" dirty="0" smtClean="0"/>
          </a:p>
          <a:p>
            <a:pPr algn="ctr"/>
            <a:r>
              <a:rPr lang="ru-RU" altLang="ru-RU" sz="2900" dirty="0" smtClean="0"/>
              <a:t>= планируемый ВВП</a:t>
            </a:r>
          </a:p>
          <a:p>
            <a:pPr algn="ctr"/>
            <a:endParaRPr lang="ru-RU" altLang="ru-RU" sz="2900" dirty="0" smtClean="0"/>
          </a:p>
          <a:p>
            <a:pPr algn="ctr"/>
            <a:r>
              <a:rPr lang="ru-RU" altLang="ru-RU" sz="2900" dirty="0" smtClean="0"/>
              <a:t>Инвестиции равны</a:t>
            </a:r>
            <a:br>
              <a:rPr lang="ru-RU" altLang="ru-RU" sz="2900" dirty="0" smtClean="0"/>
            </a:br>
            <a:r>
              <a:rPr lang="ru-RU" altLang="ru-RU" sz="2900" dirty="0" smtClean="0"/>
              <a:t>сбережениям:</a:t>
            </a:r>
            <a:br>
              <a:rPr lang="ru-RU" altLang="ru-RU" sz="2900" dirty="0" smtClean="0"/>
            </a:br>
            <a:r>
              <a:rPr lang="ru-RU" altLang="ru-RU" sz="2900" dirty="0" smtClean="0"/>
              <a:t>планируемые</a:t>
            </a:r>
            <a:br>
              <a:rPr lang="ru-RU" altLang="ru-RU" sz="2900" dirty="0" smtClean="0"/>
            </a:br>
            <a:r>
              <a:rPr lang="ru-RU" altLang="ru-RU" sz="2900" dirty="0" smtClean="0"/>
              <a:t>и фактические значения</a:t>
            </a:r>
            <a:br>
              <a:rPr lang="ru-RU" altLang="ru-RU" sz="2900" dirty="0" smtClean="0"/>
            </a:br>
            <a:endParaRPr lang="ru-RU" altLang="ru-RU" sz="2900" dirty="0" smtClean="0"/>
          </a:p>
          <a:p>
            <a:pPr algn="ctr"/>
            <a:r>
              <a:rPr lang="ru-RU" altLang="ru-RU" sz="2900" dirty="0" smtClean="0"/>
              <a:t>Мультипликативный эффект</a:t>
            </a:r>
            <a:br>
              <a:rPr lang="ru-RU" altLang="ru-RU" sz="2900" dirty="0" smtClean="0"/>
            </a:br>
            <a:r>
              <a:rPr lang="ru-RU" altLang="ru-RU" sz="2900" dirty="0" smtClean="0"/>
              <a:t>инвестиций</a:t>
            </a:r>
          </a:p>
          <a:p>
            <a:pPr algn="ctr"/>
            <a:endParaRPr lang="ru-RU" altLang="ru-RU" sz="2900" dirty="0" smtClean="0"/>
          </a:p>
          <a:p>
            <a:pPr algn="ctr"/>
            <a:r>
              <a:rPr lang="ru-RU" altLang="ru-RU" sz="2900" dirty="0" smtClean="0"/>
              <a:t>Мультипликатор</a:t>
            </a:r>
            <a:br>
              <a:rPr lang="ru-RU" altLang="ru-RU" sz="2900" dirty="0" smtClean="0"/>
            </a:br>
            <a:r>
              <a:rPr lang="ru-RU" altLang="ru-RU" sz="2900" dirty="0" smtClean="0"/>
              <a:t>= 1 + МРС + (МРС)2 + ...=1/</a:t>
            </a:r>
            <a:br>
              <a:rPr lang="ru-RU" altLang="ru-RU" sz="2900" dirty="0" smtClean="0"/>
            </a:br>
            <a:r>
              <a:rPr lang="ru-RU" altLang="ru-RU" sz="2900" dirty="0" smtClean="0"/>
              <a:t>(1 - МРС)= 1 / МР</a:t>
            </a:r>
            <a:r>
              <a:rPr lang="en-US" altLang="ru-RU" sz="2900" dirty="0" smtClean="0"/>
              <a:t>S</a:t>
            </a:r>
            <a:endParaRPr lang="ru-RU" altLang="ru-RU" sz="2900" dirty="0" smtClean="0"/>
          </a:p>
          <a:p>
            <a:endParaRPr lang="ru-RU" dirty="0"/>
          </a:p>
        </p:txBody>
      </p:sp>
      <p:sp>
        <p:nvSpPr>
          <p:cNvPr id="5" name="Содержимое 4"/>
          <p:cNvSpPr>
            <a:spLocks noGrp="1"/>
          </p:cNvSpPr>
          <p:nvPr>
            <p:ph sz="half" idx="2"/>
          </p:nvPr>
        </p:nvSpPr>
        <p:spPr>
          <a:xfrm>
            <a:off x="5940425" y="1371600"/>
            <a:ext cx="5760639" cy="5009728"/>
          </a:xfrm>
        </p:spPr>
        <p:txBody>
          <a:bodyPr>
            <a:normAutofit fontScale="47500" lnSpcReduction="20000"/>
          </a:bodyPr>
          <a:lstStyle/>
          <a:p>
            <a:pPr algn="ctr"/>
            <a:r>
              <a:rPr lang="ru-RU" altLang="ru-RU" sz="3800" dirty="0" smtClean="0"/>
              <a:t>Государственные расходы</a:t>
            </a:r>
            <a:br>
              <a:rPr lang="ru-RU" altLang="ru-RU" sz="3800" dirty="0" smtClean="0"/>
            </a:br>
            <a:r>
              <a:rPr lang="ru-RU" altLang="ru-RU" sz="3800" dirty="0" smtClean="0"/>
              <a:t>и налоги</a:t>
            </a:r>
          </a:p>
          <a:p>
            <a:pPr algn="ctr"/>
            <a:endParaRPr lang="ru-RU" altLang="ru-RU" sz="3800" dirty="0" smtClean="0"/>
          </a:p>
          <a:p>
            <a:pPr algn="ctr"/>
            <a:r>
              <a:rPr lang="ru-RU" altLang="ru-RU" sz="3800" dirty="0" smtClean="0"/>
              <a:t>Фискальная политика:</a:t>
            </a:r>
          </a:p>
          <a:p>
            <a:pPr algn="ctr"/>
            <a:r>
              <a:rPr lang="ru-RU" altLang="ru-RU" sz="3800" dirty="0" smtClean="0"/>
              <a:t>Влияние </a:t>
            </a:r>
            <a:r>
              <a:rPr lang="en-US" altLang="ru-RU" sz="3800" dirty="0" smtClean="0"/>
              <a:t>G</a:t>
            </a:r>
            <a:r>
              <a:rPr lang="ru-RU" altLang="ru-RU" sz="3800" dirty="0" smtClean="0"/>
              <a:t> на равновесный</a:t>
            </a:r>
          </a:p>
          <a:p>
            <a:pPr algn="ctr"/>
            <a:r>
              <a:rPr lang="ru-RU" altLang="ru-RU" sz="3800" dirty="0" smtClean="0"/>
              <a:t>уровень ВВП</a:t>
            </a:r>
          </a:p>
          <a:p>
            <a:pPr algn="ctr"/>
            <a:endParaRPr lang="ru-RU" altLang="ru-RU" sz="3800" dirty="0" smtClean="0"/>
          </a:p>
          <a:p>
            <a:pPr algn="ctr"/>
            <a:r>
              <a:rPr lang="ru-RU" altLang="ru-RU" sz="3800" dirty="0" smtClean="0"/>
              <a:t>Влияние Т на СС и ВВП</a:t>
            </a:r>
            <a:br>
              <a:rPr lang="ru-RU" altLang="ru-RU" sz="3800" dirty="0" smtClean="0"/>
            </a:br>
            <a:endParaRPr lang="ru-RU" altLang="ru-RU" sz="3800" dirty="0" smtClean="0"/>
          </a:p>
          <a:p>
            <a:pPr algn="ctr"/>
            <a:r>
              <a:rPr lang="ru-RU" altLang="ru-RU" sz="3800" dirty="0" smtClean="0"/>
              <a:t>Влияние мультипликатора па</a:t>
            </a:r>
            <a:br>
              <a:rPr lang="ru-RU" altLang="ru-RU" sz="3800" dirty="0" smtClean="0"/>
            </a:br>
            <a:r>
              <a:rPr lang="ru-RU" altLang="ru-RU" sz="3800" dirty="0" smtClean="0"/>
              <a:t>государственные расходы (</a:t>
            </a:r>
            <a:r>
              <a:rPr lang="en-US" altLang="ru-RU" sz="3800" dirty="0" smtClean="0"/>
              <a:t>G</a:t>
            </a:r>
            <a:r>
              <a:rPr lang="ru-RU" altLang="ru-RU" sz="3800" dirty="0" smtClean="0"/>
              <a:t>)</a:t>
            </a:r>
            <a:br>
              <a:rPr lang="ru-RU" altLang="ru-RU" sz="3800" dirty="0" smtClean="0"/>
            </a:br>
            <a:r>
              <a:rPr lang="ru-RU" altLang="ru-RU" sz="3800" dirty="0" smtClean="0"/>
              <a:t>и налоги (</a:t>
            </a:r>
            <a:r>
              <a:rPr lang="en-US" altLang="ru-RU" sz="3800" dirty="0" smtClean="0"/>
              <a:t>T</a:t>
            </a:r>
            <a:r>
              <a:rPr lang="ru-RU" altLang="ru-RU" sz="3800" dirty="0" smtClean="0"/>
              <a:t>)</a:t>
            </a:r>
          </a:p>
          <a:p>
            <a:pPr algn="ctr"/>
            <a:endParaRPr lang="ru-RU" altLang="ru-RU" sz="3800" dirty="0" smtClean="0"/>
          </a:p>
          <a:p>
            <a:pPr algn="ctr"/>
            <a:r>
              <a:rPr lang="ru-RU" altLang="ru-RU" sz="3800" dirty="0" smtClean="0"/>
              <a:t>Прямая</a:t>
            </a:r>
            <a:r>
              <a:rPr lang="en-US" altLang="ru-RU" sz="3800" dirty="0" smtClean="0"/>
              <a:t> </a:t>
            </a:r>
            <a:r>
              <a:rPr lang="ru-RU" altLang="ru-RU" sz="3800" dirty="0" smtClean="0"/>
              <a:t>С </a:t>
            </a:r>
            <a:r>
              <a:rPr lang="en-US" altLang="ru-RU" sz="3800" dirty="0" smtClean="0"/>
              <a:t>+ I + G</a:t>
            </a:r>
            <a:endParaRPr lang="ru-RU" altLang="ru-RU" sz="3800" dirty="0" smtClean="0"/>
          </a:p>
          <a:p>
            <a:pPr algn="ctr"/>
            <a:endParaRPr lang="ru-RU" altLang="ru-RU" sz="3800" dirty="0" smtClean="0"/>
          </a:p>
          <a:p>
            <a:pPr algn="ctr"/>
            <a:r>
              <a:rPr lang="ru-RU" altLang="ru-RU" sz="3800" dirty="0" smtClean="0"/>
              <a:t>Практическое применение</a:t>
            </a:r>
            <a:br>
              <a:rPr lang="ru-RU" altLang="ru-RU" sz="3800" dirty="0" smtClean="0"/>
            </a:br>
            <a:r>
              <a:rPr lang="ru-RU" altLang="ru-RU" sz="3800" dirty="0" smtClean="0"/>
              <a:t>мультипликатора</a:t>
            </a:r>
          </a:p>
          <a:p>
            <a:endParaRPr lang="ru-R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altLang="ru-RU" sz="3600" dirty="0" smtClean="0">
                <a:solidFill>
                  <a:schemeClr val="tx1"/>
                </a:solidFill>
                <a:latin typeface="Times New Roman" panose="02020603050405020304" pitchFamily="18" charset="0"/>
                <a:cs typeface="Times New Roman" panose="02020603050405020304" pitchFamily="18" charset="0"/>
              </a:rPr>
              <a:t>Вопросы для обсуждения</a:t>
            </a:r>
            <a:endParaRPr lang="ru-RU" dirty="0">
              <a:solidFill>
                <a:schemeClr val="tx1"/>
              </a:solidFill>
            </a:endParaRPr>
          </a:p>
        </p:txBody>
      </p:sp>
      <p:sp>
        <p:nvSpPr>
          <p:cNvPr id="6" name="Содержимое 5"/>
          <p:cNvSpPr>
            <a:spLocks noGrp="1"/>
          </p:cNvSpPr>
          <p:nvPr>
            <p:ph sz="quarter" idx="1"/>
          </p:nvPr>
        </p:nvSpPr>
        <p:spPr/>
        <p:txBody>
          <a:bodyPr>
            <a:normAutofit fontScale="70000" lnSpcReduction="20000"/>
          </a:bodyPr>
          <a:lstStyle/>
          <a:p>
            <a:r>
              <a:rPr lang="ru-RU" altLang="ru-RU" sz="2800" dirty="0" smtClean="0">
                <a:latin typeface="Times New Roman" pitchFamily="18" charset="0"/>
                <a:cs typeface="Times New Roman" pitchFamily="18" charset="0"/>
              </a:rPr>
              <a:t>1.  Используя простейшую модель мультипликатора и предположив, что инвестиции всегда равны нулю, докажите, что равновесный уровень производства равен уровню порогового дохода. Почему равновесный уровень будет выше уровня порогового дохода при положительных инвестициях?</a:t>
            </a:r>
          </a:p>
          <a:p>
            <a:endParaRPr lang="ru-RU"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2. Прямая инвестиций - сбережения, биссектриса в совокупности с прямой С+1-два способа определения ВВП в модели мультипликатора. Опишите данные способы. Покажите, что они тождественны.</a:t>
            </a:r>
          </a:p>
          <a:p>
            <a:endParaRPr lang="ru-RU" altLang="ru-RU" sz="2800" dirty="0" smtClean="0">
              <a:latin typeface="Times New Roman" panose="02020603050405020304" pitchFamily="18" charset="0"/>
              <a:cs typeface="Times New Roman" panose="02020603050405020304" pitchFamily="18" charset="0"/>
            </a:endParaRPr>
          </a:p>
          <a:p>
            <a:r>
              <a:rPr lang="ru-RU" altLang="ru-RU" sz="2800" dirty="0" smtClean="0">
                <a:latin typeface="Times New Roman" panose="02020603050405020304" pitchFamily="18" charset="0"/>
                <a:cs typeface="Times New Roman" panose="02020603050405020304" pitchFamily="18" charset="0"/>
              </a:rPr>
              <a:t>3.    Перерисуй табл.2, предполагая, что чистые инвестиции равны 300 млрд. долл.; 400 млрд. долл. Чему в обоих случаях будет равна возникшая разница между прежним и новым ВВП? Как она соотносится с изменением </a:t>
            </a:r>
            <a:r>
              <a:rPr lang="en-US" altLang="ru-RU" sz="2800" dirty="0" smtClean="0">
                <a:latin typeface="Times New Roman" panose="02020603050405020304" pitchFamily="18" charset="0"/>
                <a:cs typeface="Times New Roman" panose="02020603050405020304" pitchFamily="18" charset="0"/>
              </a:rPr>
              <a:t>I</a:t>
            </a:r>
            <a:r>
              <a:rPr lang="ru-RU" altLang="ru-RU" sz="2800" dirty="0" smtClean="0">
                <a:latin typeface="Times New Roman" panose="02020603050405020304" pitchFamily="18" charset="0"/>
                <a:cs typeface="Times New Roman" panose="02020603050405020304" pitchFamily="18" charset="0"/>
              </a:rPr>
              <a:t>: она больше или меньше? Почему? Если </a:t>
            </a:r>
            <a:r>
              <a:rPr lang="en-US" altLang="ru-RU" sz="2800" dirty="0" smtClean="0">
                <a:latin typeface="Times New Roman" panose="02020603050405020304" pitchFamily="18" charset="0"/>
                <a:cs typeface="Times New Roman" panose="02020603050405020304" pitchFamily="18" charset="0"/>
              </a:rPr>
              <a:t>I </a:t>
            </a:r>
            <a:r>
              <a:rPr lang="ru-RU" altLang="ru-RU" sz="2800" dirty="0" smtClean="0">
                <a:latin typeface="Times New Roman" panose="02020603050405020304" pitchFamily="18" charset="0"/>
                <a:cs typeface="Times New Roman" panose="02020603050405020304" pitchFamily="18" charset="0"/>
              </a:rPr>
              <a:t>снизится с 200 млрд. до 100 млрд. долл., насколько уменьшится ВВП?</a:t>
            </a:r>
          </a:p>
          <a:p>
            <a:endParaRPr lang="ru-RU" altLang="ru-RU" sz="2800" dirty="0" smtClean="0">
              <a:latin typeface="Times New Roman" panose="02020603050405020304" pitchFamily="18" charset="0"/>
              <a:cs typeface="Times New Roman" panose="02020603050405020304" pitchFamily="18" charset="0"/>
            </a:endParaRPr>
          </a:p>
          <a:p>
            <a:r>
              <a:rPr lang="ru-RU" altLang="ru-RU" sz="2800" dirty="0" smtClean="0">
                <a:latin typeface="Times New Roman" panose="02020603050405020304" pitchFamily="18" charset="0"/>
                <a:cs typeface="Times New Roman" panose="02020603050405020304" pitchFamily="18" charset="0"/>
              </a:rPr>
              <a:t>4. Дайте словесное, арифметическое и геометрическое объяснение    мультипликатора. Какова величина мультипликатора при МРС = 0,9? 0,8? 0,5? При МР</a:t>
            </a:r>
            <a:r>
              <a:rPr lang="en-US" altLang="ru-RU" sz="2800" dirty="0" smtClean="0">
                <a:latin typeface="Times New Roman" panose="02020603050405020304" pitchFamily="18" charset="0"/>
                <a:cs typeface="Times New Roman" panose="02020603050405020304" pitchFamily="18" charset="0"/>
              </a:rPr>
              <a:t>S</a:t>
            </a:r>
            <a:r>
              <a:rPr lang="ru-RU" altLang="ru-RU" sz="2800" dirty="0" smtClean="0">
                <a:latin typeface="Times New Roman" panose="02020603050405020304" pitchFamily="18" charset="0"/>
                <a:cs typeface="Times New Roman" panose="02020603050405020304" pitchFamily="18" charset="0"/>
              </a:rPr>
              <a:t>= 0,1? 0,8?</a:t>
            </a:r>
          </a:p>
          <a:p>
            <a:endParaRPr lang="ru-RU" altLang="ru-RU" sz="2800" dirty="0" smtClean="0">
              <a:latin typeface="Times New Roman" panose="02020603050405020304" pitchFamily="18" charset="0"/>
              <a:cs typeface="Times New Roman" panose="02020603050405020304" pitchFamily="18" charset="0"/>
            </a:endParaRPr>
          </a:p>
          <a:p>
            <a:endParaRPr lang="ru-RU"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395809" y="332657"/>
            <a:ext cx="10873208" cy="5793508"/>
          </a:xfrm>
        </p:spPr>
        <p:txBody>
          <a:bodyPr>
            <a:normAutofit fontScale="70000" lnSpcReduction="20000"/>
          </a:bodyPr>
          <a:lstStyle/>
          <a:p>
            <a:r>
              <a:rPr lang="ru-RU" altLang="ru-RU" sz="3200" dirty="0" smtClean="0">
                <a:latin typeface="Times New Roman" panose="02020603050405020304" pitchFamily="18" charset="0"/>
                <a:cs typeface="Times New Roman" panose="02020603050405020304" pitchFamily="18" charset="0"/>
              </a:rPr>
              <a:t>5. Мы видели, что инвестиции реагируют на изменение объема производства в соответствии с принципом акселератора (см. главу 22). Мы можем определить “предельную склонность к инвестициям” (МР</a:t>
            </a:r>
            <a:r>
              <a:rPr lang="en-US" altLang="ru-RU" sz="3200" dirty="0" smtClean="0">
                <a:latin typeface="Times New Roman" panose="02020603050405020304" pitchFamily="18" charset="0"/>
                <a:cs typeface="Times New Roman" panose="02020603050405020304" pitchFamily="18" charset="0"/>
              </a:rPr>
              <a:t>I</a:t>
            </a:r>
            <a:r>
              <a:rPr lang="ru-RU" altLang="ru-RU" sz="3200" dirty="0" smtClean="0">
                <a:latin typeface="Times New Roman" panose="02020603050405020304" pitchFamily="18" charset="0"/>
                <a:cs typeface="Times New Roman" panose="02020603050405020304" pitchFamily="18" charset="0"/>
              </a:rPr>
              <a:t>) как изменение объема инвестиций в расчете на единицу изменения производства. Предположим, что объем инвестиции определяется с помощью уравнения  </a:t>
            </a:r>
            <a:r>
              <a:rPr lang="en-US" altLang="ru-RU" sz="3200" dirty="0" smtClean="0">
                <a:latin typeface="Times New Roman" panose="02020603050405020304" pitchFamily="18" charset="0"/>
                <a:cs typeface="Times New Roman" panose="02020603050405020304" pitchFamily="18" charset="0"/>
              </a:rPr>
              <a:t>I</a:t>
            </a:r>
            <a:r>
              <a:rPr lang="ru-RU" altLang="ru-RU" sz="3200" dirty="0" smtClean="0">
                <a:latin typeface="Times New Roman" panose="02020603050405020304" pitchFamily="18" charset="0"/>
                <a:cs typeface="Times New Roman" panose="02020603050405020304" pitchFamily="18" charset="0"/>
              </a:rPr>
              <a:t>=</a:t>
            </a:r>
            <a:r>
              <a:rPr lang="en-US" altLang="ru-RU" sz="3200" dirty="0" smtClean="0">
                <a:latin typeface="Times New Roman" panose="02020603050405020304" pitchFamily="18" charset="0"/>
                <a:cs typeface="Times New Roman" panose="02020603050405020304" pitchFamily="18" charset="0"/>
              </a:rPr>
              <a:t>I</a:t>
            </a:r>
            <a:r>
              <a:rPr lang="ru-RU" altLang="ru-RU" sz="3200" dirty="0" smtClean="0">
                <a:latin typeface="Times New Roman" panose="02020603050405020304" pitchFamily="18" charset="0"/>
                <a:cs typeface="Times New Roman" panose="02020603050405020304" pitchFamily="18" charset="0"/>
              </a:rPr>
              <a:t>+1,2</a:t>
            </a:r>
            <a:r>
              <a:rPr lang="en-US" altLang="ru-RU" sz="3200" dirty="0" smtClean="0">
                <a:latin typeface="Times New Roman" panose="02020603050405020304" pitchFamily="18" charset="0"/>
                <a:cs typeface="Times New Roman" panose="02020603050405020304" pitchFamily="18" charset="0"/>
              </a:rPr>
              <a:t>Q</a:t>
            </a:r>
            <a:r>
              <a:rPr lang="ru-RU" altLang="ru-RU" sz="3200" dirty="0" smtClean="0">
                <a:latin typeface="Times New Roman" panose="02020603050405020304" pitchFamily="18" charset="0"/>
                <a:cs typeface="Times New Roman" panose="02020603050405020304" pitchFamily="18" charset="0"/>
              </a:rPr>
              <a:t>(т.е. М</a:t>
            </a:r>
            <a:r>
              <a:rPr lang="en-US" altLang="ru-RU" sz="3200" dirty="0" smtClean="0">
                <a:latin typeface="Times New Roman" panose="02020603050405020304" pitchFamily="18" charset="0"/>
                <a:cs typeface="Times New Roman" panose="02020603050405020304" pitchFamily="18" charset="0"/>
              </a:rPr>
              <a:t>PI</a:t>
            </a:r>
            <a:r>
              <a:rPr lang="ru-RU" altLang="ru-RU" sz="3200" dirty="0" smtClean="0">
                <a:latin typeface="Times New Roman" panose="02020603050405020304" pitchFamily="18" charset="0"/>
                <a:cs typeface="Times New Roman" panose="02020603050405020304" pitchFamily="18" charset="0"/>
              </a:rPr>
              <a:t>=1,2), тогда как МРС=0,8. Чему в таком случае будет равна предельная склонность к расходам МРС+МР</a:t>
            </a:r>
            <a:r>
              <a:rPr lang="en-US" altLang="ru-RU" sz="3200" dirty="0" smtClean="0">
                <a:latin typeface="Times New Roman" panose="02020603050405020304" pitchFamily="18" charset="0"/>
                <a:cs typeface="Times New Roman" panose="02020603050405020304" pitchFamily="18" charset="0"/>
              </a:rPr>
              <a:t>I</a:t>
            </a:r>
            <a:r>
              <a:rPr lang="ru-RU" altLang="ru-RU" sz="3200" dirty="0" smtClean="0">
                <a:latin typeface="Times New Roman" panose="02020603050405020304" pitchFamily="18" charset="0"/>
                <a:cs typeface="Times New Roman" panose="02020603050405020304" pitchFamily="18" charset="0"/>
              </a:rPr>
              <a:t>? Проследите взрывные изменения первичных и вторичных расходов при условии, что предельная склонность к расходам равна 2. Объясните с точки зрения экономической теории эту непрерывную, возрастающую в геометрической прогрессии серию колебаний расходов.</a:t>
            </a:r>
          </a:p>
          <a:p>
            <a:r>
              <a:rPr lang="ru-RU" altLang="ru-RU" sz="3200" dirty="0" smtClean="0">
                <a:latin typeface="Times New Roman" panose="02020603050405020304" pitchFamily="18" charset="0"/>
                <a:cs typeface="Times New Roman" panose="02020603050405020304" pitchFamily="18" charset="0"/>
              </a:rPr>
              <a:t>6. Объясните словами, используя при этом понятие “цикличности расходов”, почему мультипликатор налогов меньше мультипликатора расходов.</a:t>
            </a:r>
          </a:p>
          <a:p>
            <a:r>
              <a:rPr lang="ru-RU" altLang="ru-RU" sz="3200" dirty="0" smtClean="0">
                <a:latin typeface="Times New Roman" panose="02020603050405020304" pitchFamily="18" charset="0"/>
                <a:cs typeface="Times New Roman" panose="02020603050405020304" pitchFamily="18" charset="0"/>
              </a:rPr>
              <a:t>7. Поясните, почему правительство может использовать фискальную политику для стабилизации экономики. Почему она будет эффективна при условии повышения уровня выпуска в экономической модели </a:t>
            </a:r>
            <a:r>
              <a:rPr lang="ru-RU" altLang="ru-RU" sz="3200" dirty="0" err="1" smtClean="0">
                <a:latin typeface="Times New Roman" panose="02020603050405020304" pitchFamily="18" charset="0"/>
                <a:cs typeface="Times New Roman" panose="02020603050405020304" pitchFamily="18" charset="0"/>
              </a:rPr>
              <a:t>Кейнса</a:t>
            </a:r>
            <a:r>
              <a:rPr lang="ru-RU" altLang="ru-RU" sz="3200" dirty="0" smtClean="0">
                <a:latin typeface="Times New Roman" panose="02020603050405020304" pitchFamily="18" charset="0"/>
                <a:cs typeface="Times New Roman" panose="02020603050405020304" pitchFamily="18" charset="0"/>
              </a:rPr>
              <a:t>, но только не в экономической модели, в которой кривая спроса вертикальна.</a:t>
            </a:r>
          </a:p>
          <a:p>
            <a:r>
              <a:rPr lang="ru-RU" altLang="ru-RU" sz="3200" dirty="0" smtClean="0">
                <a:latin typeface="Times New Roman" panose="02020603050405020304" pitchFamily="18" charset="0"/>
                <a:cs typeface="Times New Roman" panose="02020603050405020304" pitchFamily="18" charset="0"/>
              </a:rPr>
              <a:t>8.  Даже если правительство расходует миллиарды на вооружение, подобные действия создают дополнительные рабочие места, что приносит пользу общественности. Обсудите данное утверждение.</a:t>
            </a:r>
          </a:p>
          <a:p>
            <a:pPr marL="0" indent="0">
              <a:lnSpc>
                <a:spcPct val="80000"/>
              </a:lnSpc>
              <a:buNone/>
            </a:pPr>
            <a:r>
              <a:rPr lang="ru-RU" altLang="ru-RU" sz="3200" dirty="0" smtClean="0">
                <a:latin typeface="Times New Roman" panose="02020603050405020304" pitchFamily="18" charset="0"/>
                <a:cs typeface="Times New Roman" panose="02020603050405020304" pitchFamily="18" charset="0"/>
              </a:rPr>
              <a:t> </a:t>
            </a:r>
          </a:p>
          <a:p>
            <a:pPr marL="381000" indent="-381000">
              <a:lnSpc>
                <a:spcPct val="80000"/>
              </a:lnSpc>
              <a:buFontTx/>
              <a:buAutoNum type="arabicPeriod" startAt="5"/>
            </a:pPr>
            <a:endParaRPr lang="ru-RU" altLang="ru-RU" sz="3200" i="1" dirty="0" smtClean="0">
              <a:solidFill>
                <a:srgbClr val="0070C0"/>
              </a:solidFill>
              <a:latin typeface="Times New Roman" panose="02020603050405020304" pitchFamily="18" charset="0"/>
              <a:cs typeface="Times New Roman" panose="02020603050405020304" pitchFamily="18" charset="0"/>
            </a:endParaRPr>
          </a:p>
          <a:p>
            <a:pPr marL="381000" indent="-381000">
              <a:lnSpc>
                <a:spcPct val="80000"/>
              </a:lnSpc>
              <a:buFontTx/>
              <a:buAutoNum type="arabicPeriod" startAt="5"/>
            </a:pPr>
            <a:endParaRPr lang="ru-RU" altLang="ru-RU" sz="3200" i="1" dirty="0" smtClean="0">
              <a:solidFill>
                <a:srgbClr val="0070C0"/>
              </a:solidFill>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809" y="332656"/>
            <a:ext cx="10801200" cy="6120679"/>
          </a:xfrm>
        </p:spPr>
        <p:txBody>
          <a:bodyPr>
            <a:normAutofit fontScale="70000" lnSpcReduction="20000"/>
          </a:bodyPr>
          <a:lstStyle/>
          <a:p>
            <a:r>
              <a:rPr lang="ru-RU" altLang="ru-RU" sz="3200" dirty="0" smtClean="0">
                <a:latin typeface="Times New Roman" panose="02020603050405020304" pitchFamily="18" charset="0"/>
                <a:cs typeface="Times New Roman" panose="02020603050405020304" pitchFamily="18" charset="0"/>
              </a:rPr>
              <a:t>9. Сложная задача. Благосостояние человечества зависит от сбережений и инвестиций. С самого детства мы знаем, что бережливость очень важное качество и, что “копейка рубль бережет”. Однако принесут ли огромные сбережения пользу экономике? Как главный аргумент, </a:t>
            </a:r>
            <a:r>
              <a:rPr lang="ru-RU" altLang="ru-RU" sz="3200" dirty="0" err="1" smtClean="0">
                <a:latin typeface="Times New Roman" panose="02020603050405020304" pitchFamily="18" charset="0"/>
                <a:cs typeface="Times New Roman" panose="02020603050405020304" pitchFamily="18" charset="0"/>
              </a:rPr>
              <a:t>Кейнс</a:t>
            </a:r>
            <a:r>
              <a:rPr lang="ru-RU" altLang="ru-RU" sz="3200" dirty="0" smtClean="0">
                <a:latin typeface="Times New Roman" panose="02020603050405020304" pitchFamily="18" charset="0"/>
                <a:cs typeface="Times New Roman" panose="02020603050405020304" pitchFamily="18" charset="0"/>
              </a:rPr>
              <a:t> выдвигает мнение о том, что если люди пытаются сберечь как можно больше, это, однако, не приносит пользу экономике в целом. Давайте проанализируем парадокс бережливости.</a:t>
            </a:r>
          </a:p>
          <a:p>
            <a:r>
              <a:rPr lang="ru-RU" altLang="ru-RU" sz="3200" dirty="0" smtClean="0">
                <a:latin typeface="Times New Roman" panose="02020603050405020304" pitchFamily="18" charset="0"/>
                <a:cs typeface="Times New Roman" panose="02020603050405020304" pitchFamily="18" charset="0"/>
              </a:rPr>
              <a:t>Чтобы рассмотреть данный вопрос, предположим, что человечество решило больше сберегать. Рис.4 показывает, что изменится положение прямой </a:t>
            </a:r>
            <a:r>
              <a:rPr lang="en-US" altLang="ru-RU" sz="3200" dirty="0" smtClean="0">
                <a:latin typeface="Times New Roman" panose="02020603050405020304" pitchFamily="18" charset="0"/>
                <a:cs typeface="Times New Roman" panose="02020603050405020304" pitchFamily="18" charset="0"/>
              </a:rPr>
              <a:t>SS </a:t>
            </a:r>
            <a:r>
              <a:rPr lang="ru-RU" altLang="ru-RU" sz="3200" dirty="0" smtClean="0">
                <a:latin typeface="Times New Roman" panose="02020603050405020304" pitchFamily="18" charset="0"/>
                <a:cs typeface="Times New Roman" panose="02020603050405020304" pitchFamily="18" charset="0"/>
              </a:rPr>
              <a:t>в модели мультипликатора в данном случае. Объясните, почему объем выпуска будет падать, если сбережения будут возрастать. Объясните ,также, почему при условии увеличения сбережения и уменьшения потребления, при данном уровне инвестиций объем продаж и производства снизится. Подумайте, на какую величину снизится объем выпуска. Парадокс бережливости заключается в том, что если общество решает осуществлять больше сбережений, доход и объем продаж будет уменьшаться, что приведет к уменьшению сбережений.</a:t>
            </a:r>
          </a:p>
          <a:p>
            <a:r>
              <a:rPr lang="ru-RU" altLang="ru-RU" sz="3200" dirty="0" smtClean="0">
                <a:latin typeface="Times New Roman" panose="02020603050405020304" pitchFamily="18" charset="0"/>
                <a:cs typeface="Times New Roman" panose="02020603050405020304" pitchFamily="18" charset="0"/>
              </a:rPr>
              <a:t>Поясните, почему данный пример является наиболее точным. Почему данный парадокс имеет место только при наличии неиспользованных ресурсов и не проявляется в условиях полной занятости.</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sz="3600" dirty="0" smtClean="0">
                <a:solidFill>
                  <a:schemeClr val="tx1"/>
                </a:solidFill>
              </a:rPr>
              <a:t>Объем выпуска продукции: сбережения и инвестиции</a:t>
            </a:r>
            <a:endParaRPr lang="ru-RU" dirty="0">
              <a:solidFill>
                <a:schemeClr val="tx1"/>
              </a:solidFill>
            </a:endParaRPr>
          </a:p>
        </p:txBody>
      </p:sp>
      <p:sp>
        <p:nvSpPr>
          <p:cNvPr id="5" name="Содержимое 4"/>
          <p:cNvSpPr>
            <a:spLocks noGrp="1"/>
          </p:cNvSpPr>
          <p:nvPr>
            <p:ph sz="quarter" idx="1"/>
          </p:nvPr>
        </p:nvSpPr>
        <p:spPr>
          <a:xfrm>
            <a:off x="392068" y="1527048"/>
            <a:ext cx="8140645" cy="4134200"/>
          </a:xfrm>
        </p:spPr>
        <p:txBody>
          <a:bodyPr>
            <a:normAutofit fontScale="92500" lnSpcReduction="10000"/>
          </a:bodyPr>
          <a:lstStyle/>
          <a:p>
            <a:pPr>
              <a:buClr>
                <a:srgbClr val="0070C0"/>
              </a:buClr>
              <a:buSzPct val="80000"/>
              <a:buFont typeface="Wingdings" pitchFamily="2" charset="2"/>
              <a:buChar char="Ø"/>
            </a:pPr>
            <a:r>
              <a:rPr lang="ru-RU" sz="1800" dirty="0" smtClean="0">
                <a:latin typeface="Times New Roman" pitchFamily="18" charset="0"/>
                <a:cs typeface="Times New Roman" pitchFamily="18" charset="0"/>
              </a:rPr>
              <a:t>В первую очередь, мы должны показать взаимосвязь инвестиций со сбережениями в модели мультипликатора. Функции совокупного потребления и сбережения показаны и на </a:t>
            </a:r>
            <a:r>
              <a:rPr lang="ru-RU" sz="1800" i="1" dirty="0" smtClean="0">
                <a:latin typeface="Times New Roman" pitchFamily="18" charset="0"/>
                <a:cs typeface="Times New Roman" pitchFamily="18" charset="0"/>
              </a:rPr>
              <a:t>Рис.1</a:t>
            </a:r>
            <a:r>
              <a:rPr lang="en-US" sz="1800" i="1" dirty="0" smtClean="0">
                <a:latin typeface="Times New Roman" pitchFamily="18" charset="0"/>
                <a:cs typeface="Times New Roman" pitchFamily="18" charset="0"/>
              </a:rPr>
              <a:t>^</a:t>
            </a:r>
            <a:r>
              <a:rPr lang="ru-RU" sz="1800" dirty="0" smtClean="0">
                <a:latin typeface="Times New Roman" pitchFamily="18" charset="0"/>
                <a:cs typeface="Times New Roman" pitchFamily="18" charset="0"/>
              </a:rPr>
              <a:t>. Каждая точка на прямой сбережений показывает желаемый или планируемый уровень потребления при данном уровне дохода.</a:t>
            </a:r>
            <a:r>
              <a:rPr lang="en-US" sz="1800" dirty="0" smtClean="0">
                <a:latin typeface="Times New Roman" pitchFamily="18" charset="0"/>
                <a:cs typeface="Times New Roman" pitchFamily="18" charset="0"/>
              </a:rPr>
              <a:t> </a:t>
            </a:r>
            <a:r>
              <a:rPr lang="ru-RU" sz="1800" dirty="0" smtClean="0">
                <a:latin typeface="Times New Roman" pitchFamily="18" charset="0"/>
                <a:cs typeface="Times New Roman" pitchFamily="18" charset="0"/>
              </a:rPr>
              <a:t>Два графика тесно взаимосвязаны: поскольку </a:t>
            </a:r>
            <a:r>
              <a:rPr lang="ru-RU" sz="1800" i="1" dirty="0" smtClean="0">
                <a:latin typeface="Times New Roman" pitchFamily="18" charset="0"/>
                <a:cs typeface="Times New Roman" pitchFamily="18" charset="0"/>
              </a:rPr>
              <a:t>С + </a:t>
            </a:r>
            <a:r>
              <a:rPr lang="en-US" sz="1800" i="1" dirty="0" smtClean="0">
                <a:latin typeface="Times New Roman" pitchFamily="18" charset="0"/>
                <a:cs typeface="Times New Roman" pitchFamily="18" charset="0"/>
              </a:rPr>
              <a:t>S</a:t>
            </a:r>
            <a:r>
              <a:rPr lang="en-US" sz="1800" dirty="0" smtClean="0">
                <a:latin typeface="Times New Roman" pitchFamily="18" charset="0"/>
                <a:cs typeface="Times New Roman" pitchFamily="18" charset="0"/>
              </a:rPr>
              <a:t> </a:t>
            </a:r>
            <a:r>
              <a:rPr lang="ru-RU" sz="1800" dirty="0" smtClean="0">
                <a:latin typeface="Times New Roman" pitchFamily="18" charset="0"/>
                <a:cs typeface="Times New Roman" pitchFamily="18" charset="0"/>
              </a:rPr>
              <a:t>всегда равно величине располагаемого дохода, который имеется в наличии на данный момент, линии потребления и сбережения являются зеркальным отображением друг друга и в сумме всегда образуют биссектрису. Мы также изобразили график </a:t>
            </a:r>
            <a:r>
              <a:rPr lang="en-US" sz="1800" dirty="0" smtClean="0">
                <a:latin typeface="Times New Roman" pitchFamily="18" charset="0"/>
                <a:cs typeface="Times New Roman" pitchFamily="18" charset="0"/>
              </a:rPr>
              <a:t>SS </a:t>
            </a:r>
            <a:r>
              <a:rPr lang="ru-RU" sz="1800" dirty="0" smtClean="0">
                <a:latin typeface="Times New Roman" pitchFamily="18" charset="0"/>
                <a:cs typeface="Times New Roman" pitchFamily="18" charset="0"/>
              </a:rPr>
              <a:t>на </a:t>
            </a:r>
            <a:r>
              <a:rPr lang="ru-RU" sz="1800" i="1" dirty="0" smtClean="0">
                <a:latin typeface="Times New Roman" pitchFamily="18" charset="0"/>
                <a:cs typeface="Times New Roman" pitchFamily="18" charset="0"/>
              </a:rPr>
              <a:t>Рис. 2</a:t>
            </a:r>
            <a:r>
              <a:rPr lang="ru-RU" sz="1800" dirty="0" smtClean="0">
                <a:latin typeface="Times New Roman" pitchFamily="18" charset="0"/>
                <a:cs typeface="Times New Roman" pitchFamily="18" charset="0"/>
              </a:rPr>
              <a:t>.</a:t>
            </a:r>
          </a:p>
          <a:p>
            <a:pPr algn="r">
              <a:buClr>
                <a:srgbClr val="0070C0"/>
              </a:buClr>
              <a:buSzPct val="80000"/>
              <a:buFont typeface="Wingdings" pitchFamily="2" charset="2"/>
              <a:buChar char="Ø"/>
            </a:pPr>
            <a:endParaRPr lang="en-US" sz="1800" dirty="0" smtClean="0">
              <a:latin typeface="Times New Roman" pitchFamily="18" charset="0"/>
              <a:cs typeface="Times New Roman" pitchFamily="18" charset="0"/>
            </a:endParaRPr>
          </a:p>
          <a:p>
            <a:pPr algn="r">
              <a:buClr>
                <a:srgbClr val="0070C0"/>
              </a:buClr>
              <a:buSzPct val="80000"/>
              <a:buFont typeface="Wingdings" pitchFamily="2" charset="2"/>
              <a:buChar char="Ø"/>
            </a:pPr>
            <a:r>
              <a:rPr lang="en-US" sz="1400" dirty="0" smtClean="0">
                <a:latin typeface="Times New Roman" pitchFamily="18" charset="0"/>
                <a:cs typeface="Times New Roman" pitchFamily="18" charset="0"/>
              </a:rPr>
              <a:t>^</a:t>
            </a:r>
            <a:r>
              <a:rPr lang="ru-RU" sz="1400" dirty="0" smtClean="0">
                <a:latin typeface="Times New Roman" pitchFamily="18" charset="0"/>
                <a:cs typeface="Times New Roman" pitchFamily="18" charset="0"/>
              </a:rPr>
              <a:t> В данном случае мы умышленно упрощаем картину, не учитывая налоги, нераспределенную прибыль корпораций, внешнюю тор­говлю, расходы на брак и фискальную политику государства. В данном случае величины национального дохода, располагаемого дохода и ВВП равны между собой.</a:t>
            </a:r>
            <a:r>
              <a:rPr lang="en-US" sz="1400"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Согласно данным главы 22 кривые потребления и сбережения обозначены на графике, как СС и </a:t>
            </a:r>
            <a:r>
              <a:rPr lang="en-US" sz="1400" dirty="0" smtClean="0">
                <a:latin typeface="Times New Roman" pitchFamily="18" charset="0"/>
                <a:cs typeface="Times New Roman" pitchFamily="18" charset="0"/>
              </a:rPr>
              <a:t>SS</a:t>
            </a:r>
            <a:r>
              <a:rPr lang="ru-RU" sz="1400" dirty="0" smtClean="0">
                <a:latin typeface="Times New Roman" pitchFamily="18" charset="0"/>
                <a:cs typeface="Times New Roman" pitchFamily="18" charset="0"/>
              </a:rPr>
              <a:t> соответственно. Данные кривые являются зеркальным отображением друг друга, следовательно, точка по­рогового дохода </a:t>
            </a:r>
            <a:r>
              <a:rPr lang="ru-RU" sz="1400" i="1" dirty="0" smtClean="0">
                <a:latin typeface="Times New Roman" pitchFamily="18" charset="0"/>
                <a:cs typeface="Times New Roman" pitchFamily="18" charset="0"/>
              </a:rPr>
              <a:t>В</a:t>
            </a:r>
            <a:r>
              <a:rPr lang="ru-RU" sz="1400" dirty="0" smtClean="0">
                <a:latin typeface="Times New Roman" pitchFamily="18" charset="0"/>
                <a:cs typeface="Times New Roman" pitchFamily="18" charset="0"/>
              </a:rPr>
              <a:t> на верхнем графике соответст</a:t>
            </a:r>
            <a:r>
              <a:rPr lang="ru-RU" sz="1400" strike="sngStrike" dirty="0" smtClean="0">
                <a:latin typeface="Times New Roman" pitchFamily="18" charset="0"/>
                <a:cs typeface="Times New Roman" pitchFamily="18" charset="0"/>
              </a:rPr>
              <a:t>в</a:t>
            </a:r>
            <a:r>
              <a:rPr lang="ru-RU" sz="1400" dirty="0" smtClean="0">
                <a:latin typeface="Times New Roman" pitchFamily="18" charset="0"/>
                <a:cs typeface="Times New Roman" pitchFamily="18" charset="0"/>
              </a:rPr>
              <a:t>ует точке нулевых сбережений на нижнем графике, где S</a:t>
            </a:r>
            <a:r>
              <a:rPr lang="en-US" sz="1400" dirty="0" smtClean="0">
                <a:latin typeface="Times New Roman" pitchFamily="18" charset="0"/>
                <a:cs typeface="Times New Roman" pitchFamily="18" charset="0"/>
              </a:rPr>
              <a:t>S </a:t>
            </a:r>
            <a:r>
              <a:rPr lang="ru-RU" sz="1400" dirty="0" smtClean="0">
                <a:latin typeface="Times New Roman" pitchFamily="18" charset="0"/>
                <a:cs typeface="Times New Roman" pitchFamily="18" charset="0"/>
              </a:rPr>
              <a:t>пересекает горизонтальную ось. Две точки на графике (слева), на уровне “500" демонстрируют важное свойство биссектрисы: любая ее точка лежит на одинаковом расстоянии от оси абсцисс и ординат. Серая полоса показывает уровень потенциального ВВП.</a:t>
            </a:r>
          </a:p>
        </p:txBody>
      </p:sp>
      <p:pic>
        <p:nvPicPr>
          <p:cNvPr id="2050" name="Picture 2" descr="C:\Users\user\Desktop\статья\пох\Рисунок1.jpg"/>
          <p:cNvPicPr>
            <a:picLocks noChangeAspect="1" noChangeArrowheads="1"/>
          </p:cNvPicPr>
          <p:nvPr/>
        </p:nvPicPr>
        <p:blipFill>
          <a:blip r:embed="rId2" cstate="print"/>
          <a:srcRect/>
          <a:stretch>
            <a:fillRect/>
          </a:stretch>
        </p:blipFill>
        <p:spPr bwMode="auto">
          <a:xfrm>
            <a:off x="8676729" y="1340768"/>
            <a:ext cx="3011487" cy="4943475"/>
          </a:xfrm>
          <a:prstGeom prst="rect">
            <a:avLst/>
          </a:prstGeom>
          <a:noFill/>
        </p:spPr>
      </p:pic>
      <p:sp>
        <p:nvSpPr>
          <p:cNvPr id="7" name="Прямоугольник 6"/>
          <p:cNvSpPr/>
          <p:nvPr/>
        </p:nvSpPr>
        <p:spPr>
          <a:xfrm>
            <a:off x="2844081" y="5661248"/>
            <a:ext cx="5760640" cy="646331"/>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 1. Определение уровней потребления и сбережений посредством совокупного объема производства</a:t>
            </a:r>
            <a:endParaRPr lang="ru-RU" i="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Содержимое 5" descr="Рисунок2.jpg"/>
          <p:cNvPicPr>
            <a:picLocks noGrp="1" noChangeAspect="1"/>
          </p:cNvPicPr>
          <p:nvPr>
            <p:ph sz="half" idx="1"/>
          </p:nvPr>
        </p:nvPicPr>
        <p:blipFill>
          <a:blip r:embed="rId2" cstate="print"/>
          <a:stretch>
            <a:fillRect/>
          </a:stretch>
        </p:blipFill>
        <p:spPr>
          <a:xfrm>
            <a:off x="8032657" y="0"/>
            <a:ext cx="3848194" cy="5445224"/>
          </a:xfrm>
        </p:spPr>
      </p:pic>
      <p:sp>
        <p:nvSpPr>
          <p:cNvPr id="12" name="Содержимое 11"/>
          <p:cNvSpPr>
            <a:spLocks noGrp="1"/>
          </p:cNvSpPr>
          <p:nvPr>
            <p:ph sz="half" idx="2"/>
          </p:nvPr>
        </p:nvSpPr>
        <p:spPr>
          <a:xfrm>
            <a:off x="179785" y="476672"/>
            <a:ext cx="7776864" cy="5976664"/>
          </a:xfrm>
        </p:spPr>
        <p:txBody>
          <a:bodyPr>
            <a:normAutofit fontScale="62500" lnSpcReduction="20000"/>
          </a:bodyPr>
          <a:lstStyle/>
          <a:p>
            <a:pPr>
              <a:buClr>
                <a:srgbClr val="0070C0"/>
              </a:buClr>
              <a:buFont typeface="Wingdings" pitchFamily="2" charset="2"/>
              <a:buChar char="Ø"/>
            </a:pPr>
            <a:r>
              <a:rPr lang="ru-RU" sz="2800" dirty="0" smtClean="0">
                <a:latin typeface="Times New Roman" pitchFamily="18" charset="0"/>
                <a:cs typeface="Times New Roman" pitchFamily="18" charset="0"/>
              </a:rPr>
              <a:t>Из вышесказанного следует, что сбережения и инвестиции зависят от различных факторов: сбережения в большинстве случаев зависят от величины располагаемого дохода, в то время как инвестиции непосредственно зависят от таких факторов как величина выпуска, процентная ставка банков, налоговая политика, ожидания предпринимателей. Для облегчения задачи, мы представим инвестиции в качестве </a:t>
            </a:r>
            <a:r>
              <a:rPr lang="ru-RU" sz="2800" i="1" dirty="0" smtClean="0">
                <a:latin typeface="Times New Roman" pitchFamily="18" charset="0"/>
                <a:cs typeface="Times New Roman" pitchFamily="18" charset="0"/>
              </a:rPr>
              <a:t>внешней (экзоген­ной)</a:t>
            </a:r>
            <a:r>
              <a:rPr lang="ru-RU" sz="2800" dirty="0" smtClean="0">
                <a:latin typeface="Times New Roman" pitchFamily="18" charset="0"/>
                <a:cs typeface="Times New Roman" pitchFamily="18" charset="0"/>
              </a:rPr>
              <a:t> переменой, значение которой нельзя изменить с помо­щью нашей модели.</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r>
              <a:rPr lang="ru-RU" sz="2800" dirty="0" smtClean="0">
                <a:latin typeface="Times New Roman" pitchFamily="18" charset="0"/>
                <a:cs typeface="Times New Roman" pitchFamily="18" charset="0"/>
              </a:rPr>
              <a:t>Предположим, что возможности инвестирования таковы, что размеры вкладов за год составляют 200 </a:t>
            </a:r>
            <a:r>
              <a:rPr lang="ru-RU" sz="2800" dirty="0" err="1" smtClean="0">
                <a:latin typeface="Times New Roman" pitchFamily="18" charset="0"/>
                <a:cs typeface="Times New Roman" pitchFamily="18" charset="0"/>
              </a:rPr>
              <a:t>млрд</a:t>
            </a:r>
            <a:r>
              <a:rPr lang="ru-RU" sz="2800" dirty="0" smtClean="0">
                <a:latin typeface="Times New Roman" pitchFamily="18" charset="0"/>
                <a:cs typeface="Times New Roman" pitchFamily="18" charset="0"/>
              </a:rPr>
              <a:t> долл., незави­симо от уровня ВВП. Следовательно, если мы начертим гра­фик инвестиций относительно </a:t>
            </a:r>
            <a:r>
              <a:rPr lang="ru-RU" sz="2800" dirty="0" err="1" smtClean="0">
                <a:latin typeface="Times New Roman" pitchFamily="18" charset="0"/>
                <a:cs typeface="Times New Roman" pitchFamily="18" charset="0"/>
              </a:rPr>
              <a:t>ВВП,то</a:t>
            </a:r>
            <a:r>
              <a:rPr lang="ru-RU" sz="2800" dirty="0" smtClean="0">
                <a:latin typeface="Times New Roman" pitchFamily="18" charset="0"/>
                <a:cs typeface="Times New Roman" pitchFamily="18" charset="0"/>
              </a:rPr>
              <a:t> он примет вид гори­зонтальной линии. Динамика внешних инвестиций показана на </a:t>
            </a:r>
            <a:r>
              <a:rPr lang="ru-RU" sz="2800" i="1" dirty="0" smtClean="0">
                <a:latin typeface="Times New Roman" pitchFamily="18" charset="0"/>
                <a:cs typeface="Times New Roman" pitchFamily="18" charset="0"/>
              </a:rPr>
              <a:t>Рис.2</a:t>
            </a:r>
            <a:r>
              <a:rPr lang="ru-RU" sz="2800" dirty="0" smtClean="0">
                <a:latin typeface="Times New Roman" pitchFamily="18" charset="0"/>
                <a:cs typeface="Times New Roman" pitchFamily="18" charset="0"/>
              </a:rPr>
              <a:t>, где график инвестиций обозначен отрезком </a:t>
            </a:r>
            <a:r>
              <a:rPr lang="en-US" sz="2800" dirty="0" smtClean="0">
                <a:latin typeface="Times New Roman" pitchFamily="18" charset="0"/>
                <a:cs typeface="Times New Roman" pitchFamily="18" charset="0"/>
              </a:rPr>
              <a:t>II</a:t>
            </a:r>
            <a:r>
              <a:rPr lang="ru-RU" sz="2800" dirty="0" smtClean="0">
                <a:latin typeface="Times New Roman" pitchFamily="18" charset="0"/>
                <a:cs typeface="Times New Roman" pitchFamily="18" charset="0"/>
              </a:rPr>
              <a:t>, от­личным от отрезка </a:t>
            </a:r>
            <a:r>
              <a:rPr lang="en-US" sz="2800" dirty="0" smtClean="0">
                <a:latin typeface="Times New Roman" pitchFamily="18" charset="0"/>
                <a:cs typeface="Times New Roman" pitchFamily="18" charset="0"/>
              </a:rPr>
              <a:t>SS</a:t>
            </a:r>
            <a:r>
              <a:rPr lang="ru-RU" sz="2800" dirty="0" smtClean="0">
                <a:latin typeface="Times New Roman" pitchFamily="18" charset="0"/>
                <a:cs typeface="Times New Roman" pitchFamily="18" charset="0"/>
              </a:rPr>
              <a:t>, — прямой сбережений, (запомните, что II не значит римское 2.)</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r>
              <a:rPr lang="ru-RU" sz="2800" dirty="0" smtClean="0">
                <a:latin typeface="Times New Roman" pitchFamily="18" charset="0"/>
                <a:cs typeface="Times New Roman" pitchFamily="18" charset="0"/>
              </a:rPr>
              <a:t>Прямые сбережений и инвестиций пересекаются в точке </a:t>
            </a:r>
            <a:r>
              <a:rPr lang="ru-RU" sz="2800" i="1" dirty="0" smtClean="0">
                <a:latin typeface="Times New Roman" pitchFamily="18" charset="0"/>
                <a:cs typeface="Times New Roman" pitchFamily="18" charset="0"/>
              </a:rPr>
              <a:t>Е </a:t>
            </a:r>
            <a:r>
              <a:rPr lang="ru-RU" sz="2800" dirty="0" smtClean="0">
                <a:latin typeface="Times New Roman" pitchFamily="18" charset="0"/>
                <a:cs typeface="Times New Roman" pitchFamily="18" charset="0"/>
              </a:rPr>
              <a:t>на </a:t>
            </a:r>
            <a:r>
              <a:rPr lang="ru-RU" sz="2800" i="1" dirty="0" smtClean="0">
                <a:latin typeface="Times New Roman" pitchFamily="18" charset="0"/>
                <a:cs typeface="Times New Roman" pitchFamily="18" charset="0"/>
              </a:rPr>
              <a:t>графике 2</a:t>
            </a:r>
            <a:r>
              <a:rPr lang="ru-RU" sz="2800" dirty="0" smtClean="0">
                <a:latin typeface="Times New Roman" pitchFamily="18" charset="0"/>
                <a:cs typeface="Times New Roman" pitchFamily="18" charset="0"/>
              </a:rPr>
              <a:t>. Эта точка соответствует уровню ВВП, который достигается в точке М и представляет собой точку равновесного объема выпуска продукции в модели мультипликатора. Точка пересечения прямых сбережений и инвестиций соответствует равновесному уровню ВВП, к которому всегда стремится национальный выпуск.</a:t>
            </a:r>
          </a:p>
          <a:p>
            <a:pPr>
              <a:buClr>
                <a:srgbClr val="0070C0"/>
              </a:buClr>
              <a:buNone/>
            </a:pPr>
            <a:endParaRPr lang="ru-RU" dirty="0"/>
          </a:p>
        </p:txBody>
      </p:sp>
      <p:sp>
        <p:nvSpPr>
          <p:cNvPr id="7" name="Прямоугольник 6"/>
          <p:cNvSpPr/>
          <p:nvPr/>
        </p:nvSpPr>
        <p:spPr>
          <a:xfrm>
            <a:off x="8028657" y="5445224"/>
            <a:ext cx="3852192" cy="1200329"/>
          </a:xfrm>
          <a:prstGeom prst="rect">
            <a:avLst/>
          </a:prstGeom>
        </p:spPr>
        <p:txBody>
          <a:bodyPr wrap="square">
            <a:spAutoFit/>
          </a:bodyPr>
          <a:lstStyle/>
          <a:p>
            <a:r>
              <a:rPr lang="ru-RU" i="1" dirty="0" smtClean="0">
                <a:latin typeface="Times New Roman" panose="02020603050405020304" pitchFamily="18" charset="0"/>
                <a:cs typeface="Times New Roman" panose="02020603050405020304" pitchFamily="18" charset="0"/>
              </a:rPr>
              <a:t>Рис.2. Уровень равновесия объема национального продукта определяется пересечением прямых сбережения и инвестиций.</a:t>
            </a:r>
            <a:endParaRPr lang="ru-RU"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sz="3600" dirty="0" smtClean="0">
                <a:solidFill>
                  <a:schemeClr val="tx1"/>
                </a:solidFill>
                <a:latin typeface="Times New Roman" pitchFamily="18" charset="0"/>
                <a:cs typeface="Times New Roman" pitchFamily="18" charset="0"/>
              </a:rPr>
              <a:t>Понятие равновесия</a:t>
            </a:r>
            <a:endParaRPr lang="ru-RU" dirty="0">
              <a:solidFill>
                <a:schemeClr val="tx1"/>
              </a:solidFill>
            </a:endParaRPr>
          </a:p>
        </p:txBody>
      </p:sp>
      <p:sp>
        <p:nvSpPr>
          <p:cNvPr id="6" name="Содержимое 5"/>
          <p:cNvSpPr>
            <a:spLocks noGrp="1"/>
          </p:cNvSpPr>
          <p:nvPr>
            <p:ph sz="quarter" idx="1"/>
          </p:nvPr>
        </p:nvSpPr>
        <p:spPr>
          <a:xfrm>
            <a:off x="392068" y="1527048"/>
            <a:ext cx="8428677" cy="4572000"/>
          </a:xfrm>
        </p:spPr>
        <p:txBody>
          <a:bodyPr>
            <a:normAutofit fontScale="62500" lnSpcReduction="20000"/>
          </a:bodyPr>
          <a:lstStyle/>
          <a:p>
            <a:pPr>
              <a:buClr>
                <a:srgbClr val="0070C0"/>
              </a:buClr>
              <a:buFont typeface="Wingdings" pitchFamily="2" charset="2"/>
              <a:buChar char="Ø"/>
            </a:pPr>
            <a:r>
              <a:rPr lang="ru-RU" sz="2800" dirty="0" smtClean="0">
                <a:latin typeface="Times New Roman" pitchFamily="18" charset="0"/>
                <a:cs typeface="Times New Roman" pitchFamily="18" charset="0"/>
              </a:rPr>
              <a:t>Почему мы считаем точку Е на </a:t>
            </a:r>
            <a:r>
              <a:rPr lang="ru-RU" sz="2800" i="1" dirty="0" smtClean="0">
                <a:latin typeface="Times New Roman" pitchFamily="18" charset="0"/>
                <a:cs typeface="Times New Roman" pitchFamily="18" charset="0"/>
              </a:rPr>
              <a:t>Рис. 2 </a:t>
            </a:r>
            <a:r>
              <a:rPr lang="ru-RU" sz="2800" dirty="0" smtClean="0">
                <a:latin typeface="Times New Roman" pitchFamily="18" charset="0"/>
                <a:cs typeface="Times New Roman" pitchFamily="18" charset="0"/>
              </a:rPr>
              <a:t>точкой равновесия? </a:t>
            </a:r>
            <a:r>
              <a:rPr lang="ru-RU" sz="2800" i="1" dirty="0" smtClean="0">
                <a:latin typeface="Times New Roman" pitchFamily="18" charset="0"/>
                <a:cs typeface="Times New Roman" pitchFamily="18" charset="0"/>
              </a:rPr>
              <a:t>Причина заключается в том, что данный уровень сбережений, инвестиций и выпуска отражает полное соответствие желаемого уровня сбережений домашних хозяйств и желаемого уровня инвестиций предприятий.</a:t>
            </a:r>
            <a:r>
              <a:rPr lang="ru-RU" sz="2800" dirty="0" smtClean="0">
                <a:latin typeface="Times New Roman" pitchFamily="18" charset="0"/>
                <a:cs typeface="Times New Roman" pitchFamily="18" charset="0"/>
              </a:rPr>
              <a:t> Когда желаемый уровень сбережений и инвестиций не равны между собой, объем выпуска будет либо увеличиваться. либо уменьшаться.</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r>
              <a:rPr lang="ru-RU" sz="2800" dirty="0" smtClean="0">
                <a:latin typeface="Times New Roman" pitchFamily="18" charset="0"/>
                <a:cs typeface="Times New Roman" pitchFamily="18" charset="0"/>
              </a:rPr>
              <a:t>Графики сбережений и инвестиций, показанные на </a:t>
            </a:r>
            <a:r>
              <a:rPr lang="ru-RU" sz="2800" i="1" dirty="0" smtClean="0">
                <a:latin typeface="Times New Roman" pitchFamily="18" charset="0"/>
                <a:cs typeface="Times New Roman" pitchFamily="18" charset="0"/>
              </a:rPr>
              <a:t>Рис. 2</a:t>
            </a:r>
            <a:r>
              <a:rPr lang="ru-RU" sz="2800" dirty="0" smtClean="0">
                <a:latin typeface="Times New Roman" pitchFamily="18" charset="0"/>
                <a:cs typeface="Times New Roman" pitchFamily="18" charset="0"/>
              </a:rPr>
              <a:t>, являются </a:t>
            </a:r>
            <a:r>
              <a:rPr lang="ru-RU" sz="2800" i="1" dirty="0" smtClean="0">
                <a:latin typeface="Times New Roman" pitchFamily="18" charset="0"/>
                <a:cs typeface="Times New Roman" pitchFamily="18" charset="0"/>
              </a:rPr>
              <a:t>желаемыми (планируемыми) уровнями</a:t>
            </a:r>
            <a:r>
              <a:rPr lang="ru-RU" sz="2800" dirty="0" smtClean="0">
                <a:latin typeface="Times New Roman" pitchFamily="18" charset="0"/>
                <a:cs typeface="Times New Roman" pitchFamily="18" charset="0"/>
              </a:rPr>
              <a:t>. Таким образом, при объеме выпуска, соответствующем точке </a:t>
            </a:r>
            <a:r>
              <a:rPr lang="en-US" sz="2800" dirty="0" smtClean="0">
                <a:latin typeface="Times New Roman" pitchFamily="18" charset="0"/>
                <a:cs typeface="Times New Roman" pitchFamily="18" charset="0"/>
              </a:rPr>
              <a:t>M</a:t>
            </a:r>
            <a:r>
              <a:rPr lang="ru-RU" sz="2800" dirty="0" smtClean="0">
                <a:latin typeface="Times New Roman" pitchFamily="18" charset="0"/>
                <a:cs typeface="Times New Roman" pitchFamily="18" charset="0"/>
              </a:rPr>
              <a:t>, предприниматели будут осуществлять инвестиции, равные вертикальному отрезку </a:t>
            </a:r>
            <a:r>
              <a:rPr lang="en-US" sz="2800" i="1" dirty="0" smtClean="0">
                <a:latin typeface="Times New Roman" pitchFamily="18" charset="0"/>
                <a:cs typeface="Times New Roman" pitchFamily="18" charset="0"/>
              </a:rPr>
              <a:t>ME</a:t>
            </a:r>
            <a:r>
              <a:rPr lang="ru-RU" sz="2800" dirty="0" smtClean="0">
                <a:latin typeface="Times New Roman" pitchFamily="18" charset="0"/>
                <a:cs typeface="Times New Roman" pitchFamily="18" charset="0"/>
              </a:rPr>
              <a:t>. Также при данном уровне доходов домашние </a:t>
            </a:r>
            <a:r>
              <a:rPr lang="ru-RU" sz="2800" i="1" dirty="0" smtClean="0">
                <a:latin typeface="Times New Roman" pitchFamily="18" charset="0"/>
                <a:cs typeface="Times New Roman" pitchFamily="18" charset="0"/>
              </a:rPr>
              <a:t>хозяйства</a:t>
            </a:r>
            <a:r>
              <a:rPr lang="ru-RU" sz="2800" dirty="0" smtClean="0">
                <a:latin typeface="Times New Roman" pitchFamily="18" charset="0"/>
                <a:cs typeface="Times New Roman" pitchFamily="18" charset="0"/>
              </a:rPr>
              <a:t> будут осуществлять сбережения на сумму равную отрезку </a:t>
            </a:r>
            <a:r>
              <a:rPr lang="en-US" sz="2800" i="1" dirty="0" smtClean="0">
                <a:latin typeface="Times New Roman" pitchFamily="18" charset="0"/>
                <a:cs typeface="Times New Roman" pitchFamily="18" charset="0"/>
              </a:rPr>
              <a:t>ME</a:t>
            </a:r>
            <a:r>
              <a:rPr lang="ru-RU" sz="2800" i="1" dirty="0" smtClean="0">
                <a:latin typeface="Times New Roman" pitchFamily="18" charset="0"/>
                <a:cs typeface="Times New Roman" pitchFamily="18" charset="0"/>
              </a:rPr>
              <a:t>.</a:t>
            </a:r>
            <a:r>
              <a:rPr lang="ru-RU" sz="2800" dirty="0" smtClean="0">
                <a:latin typeface="Times New Roman" pitchFamily="18" charset="0"/>
                <a:cs typeface="Times New Roman" pitchFamily="18" charset="0"/>
              </a:rPr>
              <a:t> Однако в реальной жизни фактические сбережения не всегда равны плановым (или фактические ин­вестиции плановым). Люди могут ошибаться, или же они могут не точно прогнозировать будущее. Когда случаются подобные "промахи", уровни фактических сбережений и инвестиций отклоняются от запланированных.</a:t>
            </a: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endParaRPr lang="ru-RU" sz="2800" dirty="0" smtClean="0">
              <a:latin typeface="Times New Roman" pitchFamily="18" charset="0"/>
              <a:cs typeface="Times New Roman" pitchFamily="18" charset="0"/>
            </a:endParaRPr>
          </a:p>
          <a:p>
            <a:pPr>
              <a:buClr>
                <a:srgbClr val="0070C0"/>
              </a:buClr>
              <a:buFont typeface="Wingdings" pitchFamily="2" charset="2"/>
              <a:buChar char="Ø"/>
            </a:pPr>
            <a:endParaRPr lang="ru-RU" dirty="0"/>
          </a:p>
        </p:txBody>
      </p:sp>
      <p:pic>
        <p:nvPicPr>
          <p:cNvPr id="60418" name="Picture 2" descr="C:\Users\user\Desktop\статья\пох\Рисунок2.jpg"/>
          <p:cNvPicPr>
            <a:picLocks noChangeAspect="1" noChangeArrowheads="1"/>
          </p:cNvPicPr>
          <p:nvPr/>
        </p:nvPicPr>
        <p:blipFill>
          <a:blip r:embed="rId2" cstate="print"/>
          <a:srcRect/>
          <a:stretch>
            <a:fillRect/>
          </a:stretch>
        </p:blipFill>
        <p:spPr bwMode="auto">
          <a:xfrm>
            <a:off x="8820745" y="1412776"/>
            <a:ext cx="2850446" cy="4032449"/>
          </a:xfrm>
          <a:prstGeom prst="rect">
            <a:avLst/>
          </a:prstGeom>
          <a:noFill/>
        </p:spPr>
      </p:pic>
      <p:sp>
        <p:nvSpPr>
          <p:cNvPr id="8" name="Прямоугольник 7"/>
          <p:cNvSpPr/>
          <p:nvPr/>
        </p:nvSpPr>
        <p:spPr>
          <a:xfrm>
            <a:off x="5724401" y="5445224"/>
            <a:ext cx="5940425" cy="923330"/>
          </a:xfrm>
          <a:prstGeom prst="rect">
            <a:avLst/>
          </a:prstGeom>
        </p:spPr>
        <p:txBody>
          <a:bodyPr>
            <a:spAutoFit/>
          </a:bodyPr>
          <a:lstStyle/>
          <a:p>
            <a:r>
              <a:rPr lang="ru-RU" i="1" dirty="0" smtClean="0">
                <a:latin typeface="Times New Roman" panose="02020603050405020304" pitchFamily="18" charset="0"/>
                <a:cs typeface="Times New Roman" panose="02020603050405020304" pitchFamily="18" charset="0"/>
              </a:rPr>
              <a:t>Рис.2. Уровень равновесия объема национального продукта определяется пересечением прямых сбережения и инвестиций.</a:t>
            </a:r>
            <a:endParaRPr lang="ru-RU" i="1"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1_Техническая">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Официальная">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Остин">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2882</TotalTime>
  <Words>10670</Words>
  <Application>Microsoft Office PowerPoint</Application>
  <PresentationFormat>Произвольный</PresentationFormat>
  <Paragraphs>443</Paragraphs>
  <Slides>66</Slides>
  <Notes>0</Notes>
  <HiddenSlides>1</HiddenSlides>
  <MMClips>0</MMClips>
  <ScaleCrop>false</ScaleCrop>
  <HeadingPairs>
    <vt:vector size="4" baseType="variant">
      <vt:variant>
        <vt:lpstr>Тема</vt:lpstr>
      </vt:variant>
      <vt:variant>
        <vt:i4>4</vt:i4>
      </vt:variant>
      <vt:variant>
        <vt:lpstr>Заголовки слайдов</vt:lpstr>
      </vt:variant>
      <vt:variant>
        <vt:i4>66</vt:i4>
      </vt:variant>
    </vt:vector>
  </HeadingPairs>
  <TitlesOfParts>
    <vt:vector size="70" baseType="lpstr">
      <vt:lpstr>1_Техническая</vt:lpstr>
      <vt:lpstr>Кнопка</vt:lpstr>
      <vt:lpstr>Официальная</vt:lpstr>
      <vt:lpstr>Остин</vt:lpstr>
      <vt:lpstr>      Модель мультипликатора   </vt:lpstr>
      <vt:lpstr>Слайд 2</vt:lpstr>
      <vt:lpstr>Модель мультипликатора</vt:lpstr>
      <vt:lpstr>Слайд 4</vt:lpstr>
      <vt:lpstr>Основные положения модели мультипликатора</vt:lpstr>
      <vt:lpstr>Слайд 6</vt:lpstr>
      <vt:lpstr>Объем выпуска продукции: сбережения и инвестиции</vt:lpstr>
      <vt:lpstr>Слайд 8</vt:lpstr>
      <vt:lpstr>Понятие равновесия</vt:lpstr>
      <vt:lpstr>Слайд 10</vt:lpstr>
      <vt:lpstr>Слайд 11</vt:lpstr>
      <vt:lpstr>Определение объема производства: потребление и инвестиции</vt:lpstr>
      <vt:lpstr> Сумма прямых СС и II в итоге образует C+I, т.е. прямую совокупных доходов. В точке Е, где данная прямая пересекает биссектрису, мы получим то же равновесие как и при методе равенства сбережений и инвестиций. (запомните схожесть данных методов, проиллюстрированных на Рис.2 и Рис.3 состоит в том что мы добавляем к CC инвестиции на Рис.3, величина которых равна II, а равновесный объем на Рис.2 находится в точке Е). </vt:lpstr>
      <vt:lpstr>Слайд 14</vt:lpstr>
      <vt:lpstr>Механизм регулирования</vt:lpstr>
      <vt:lpstr>Слайд 16</vt:lpstr>
      <vt:lpstr>Попробуем сосчитать</vt:lpstr>
      <vt:lpstr>Слайд 18</vt:lpstr>
      <vt:lpstr>Таблица 1. Равновесный объем выпуска может быть рассчитан посредством математических действий .</vt:lpstr>
      <vt:lpstr>Слайд 20</vt:lpstr>
      <vt:lpstr>Слайд 21</vt:lpstr>
      <vt:lpstr>Мультипликатор</vt:lpstr>
      <vt:lpstr>Ангар и плотники.</vt:lpstr>
      <vt:lpstr>С помощью незамысловатых  вычислений мы можем найти сумму общего пророста суммы расходов: </vt:lpstr>
      <vt:lpstr>Слайд 25</vt:lpstr>
      <vt:lpstr>Слайд 26</vt:lpstr>
      <vt:lpstr>Графическое изображение мультипликаторов.</vt:lpstr>
      <vt:lpstr>Слайд 28</vt:lpstr>
      <vt:lpstr>Модель мультипликатора и перспектива.</vt:lpstr>
      <vt:lpstr>Слайд 30</vt:lpstr>
      <vt:lpstr>Слайд 31</vt:lpstr>
      <vt:lpstr>Слайд 32</vt:lpstr>
      <vt:lpstr>Фискальная политика и модель мультипликатора.</vt:lpstr>
      <vt:lpstr>Слайд 34</vt:lpstr>
      <vt:lpstr>Влияние государственной фискальной политики на объем выпуска.</vt:lpstr>
      <vt:lpstr>Слайд 36</vt:lpstr>
      <vt:lpstr>Слайд 37</vt:lpstr>
      <vt:lpstr>Слайд 38</vt:lpstr>
      <vt:lpstr>Слайд 39</vt:lpstr>
      <vt:lpstr>Влияние налогообложения на совокупный спрос</vt:lpstr>
      <vt:lpstr>Слайд 41</vt:lpstr>
      <vt:lpstr>Слайд 42</vt:lpstr>
      <vt:lpstr>Попробуем сосчитать</vt:lpstr>
      <vt:lpstr>Слайд 44</vt:lpstr>
      <vt:lpstr>МУЛЬТИПЛИКАТОРЫ ФИСКАЛЬНОЙ ПОЛИТИКИ</vt:lpstr>
      <vt:lpstr>Слайд 46</vt:lpstr>
      <vt:lpstr>Слайд 47</vt:lpstr>
      <vt:lpstr>Слайд 48</vt:lpstr>
      <vt:lpstr>Военные расходы и мультипликатор.</vt:lpstr>
      <vt:lpstr>Слайд 50</vt:lpstr>
      <vt:lpstr>Влияние налогов</vt:lpstr>
      <vt:lpstr>Слайд 52</vt:lpstr>
      <vt:lpstr>Фискальная политика на практике.</vt:lpstr>
      <vt:lpstr>Слайд 54</vt:lpstr>
      <vt:lpstr>Слайд 55</vt:lpstr>
      <vt:lpstr>Мультипликаторы в действии.</vt:lpstr>
      <vt:lpstr>Слайд 57</vt:lpstr>
      <vt:lpstr>Слайд 58</vt:lpstr>
      <vt:lpstr>Ограниченность модели мультипликатора.</vt:lpstr>
      <vt:lpstr>Резюме. Основные положения модели мультипликатора.</vt:lpstr>
      <vt:lpstr>Слайд 61</vt:lpstr>
      <vt:lpstr>Фискальная политика и модель мультипликатора.</vt:lpstr>
      <vt:lpstr>Ключевые понятия</vt:lpstr>
      <vt:lpstr>Вопросы для обсуждения</vt:lpstr>
      <vt:lpstr>Слайд 65</vt:lpstr>
      <vt:lpstr>Слайд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ГЛАВА 3 ОСНОВЫ АНАЛИЗА СПРОСА И ПРЕДЛОЖЕНИЯ</dc:title>
  <dc:creator>Shpala</dc:creator>
  <cp:lastModifiedBy>Климентов</cp:lastModifiedBy>
  <cp:revision>232</cp:revision>
  <dcterms:created xsi:type="dcterms:W3CDTF">2013-12-12T18:49:22Z</dcterms:created>
  <dcterms:modified xsi:type="dcterms:W3CDTF">2014-06-17T05:31:34Z</dcterms:modified>
</cp:coreProperties>
</file>