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1"/>
  </p:notesMasterIdLst>
  <p:sldIdLst>
    <p:sldId id="256" r:id="rId2"/>
    <p:sldId id="257" r:id="rId3"/>
    <p:sldId id="392" r:id="rId4"/>
    <p:sldId id="374" r:id="rId5"/>
    <p:sldId id="259" r:id="rId6"/>
    <p:sldId id="260" r:id="rId7"/>
    <p:sldId id="379" r:id="rId8"/>
    <p:sldId id="262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375" r:id="rId17"/>
    <p:sldId id="274" r:id="rId18"/>
    <p:sldId id="275" r:id="rId19"/>
    <p:sldId id="276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278" r:id="rId28"/>
    <p:sldId id="279" r:id="rId29"/>
    <p:sldId id="280" r:id="rId30"/>
    <p:sldId id="282" r:id="rId31"/>
    <p:sldId id="284" r:id="rId32"/>
    <p:sldId id="285" r:id="rId33"/>
    <p:sldId id="286" r:id="rId34"/>
    <p:sldId id="287" r:id="rId35"/>
    <p:sldId id="289" r:id="rId36"/>
    <p:sldId id="290" r:id="rId37"/>
    <p:sldId id="292" r:id="rId38"/>
    <p:sldId id="294" r:id="rId39"/>
    <p:sldId id="295" r:id="rId40"/>
    <p:sldId id="297" r:id="rId41"/>
    <p:sldId id="298" r:id="rId42"/>
    <p:sldId id="299" r:id="rId43"/>
    <p:sldId id="300" r:id="rId44"/>
    <p:sldId id="302" r:id="rId45"/>
    <p:sldId id="303" r:id="rId46"/>
    <p:sldId id="305" r:id="rId47"/>
    <p:sldId id="306" r:id="rId48"/>
    <p:sldId id="308" r:id="rId49"/>
    <p:sldId id="310" r:id="rId50"/>
    <p:sldId id="311" r:id="rId51"/>
    <p:sldId id="313" r:id="rId52"/>
    <p:sldId id="314" r:id="rId53"/>
    <p:sldId id="387" r:id="rId54"/>
    <p:sldId id="315" r:id="rId55"/>
    <p:sldId id="397" r:id="rId56"/>
    <p:sldId id="317" r:id="rId57"/>
    <p:sldId id="318" r:id="rId58"/>
    <p:sldId id="376" r:id="rId59"/>
    <p:sldId id="320" r:id="rId60"/>
    <p:sldId id="321" r:id="rId61"/>
    <p:sldId id="322" r:id="rId62"/>
    <p:sldId id="323" r:id="rId63"/>
    <p:sldId id="393" r:id="rId64"/>
    <p:sldId id="324" r:id="rId65"/>
    <p:sldId id="388" r:id="rId66"/>
    <p:sldId id="325" r:id="rId67"/>
    <p:sldId id="326" r:id="rId68"/>
    <p:sldId id="327" r:id="rId69"/>
    <p:sldId id="377" r:id="rId70"/>
    <p:sldId id="328" r:id="rId71"/>
    <p:sldId id="329" r:id="rId72"/>
    <p:sldId id="330" r:id="rId73"/>
    <p:sldId id="331" r:id="rId74"/>
    <p:sldId id="394" r:id="rId75"/>
    <p:sldId id="332" r:id="rId76"/>
    <p:sldId id="333" r:id="rId77"/>
    <p:sldId id="378" r:id="rId78"/>
    <p:sldId id="334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89" r:id="rId92"/>
    <p:sldId id="348" r:id="rId93"/>
    <p:sldId id="349" r:id="rId94"/>
    <p:sldId id="351" r:id="rId95"/>
    <p:sldId id="352" r:id="rId96"/>
    <p:sldId id="390" r:id="rId97"/>
    <p:sldId id="391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96" r:id="rId118"/>
    <p:sldId id="372" r:id="rId119"/>
    <p:sldId id="373" r:id="rId1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9FD03841-7C64-4D3A-8CDC-02E9358CB461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2"/>
            <p14:sldId id="284"/>
            <p14:sldId id="285"/>
            <p14:sldId id="286"/>
            <p14:sldId id="287"/>
            <p14:sldId id="289"/>
            <p14:sldId id="290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2"/>
            <p14:sldId id="303"/>
            <p14:sldId id="305"/>
            <p14:sldId id="306"/>
            <p14:sldId id="307"/>
            <p14:sldId id="308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45" autoAdjust="0"/>
    <p:restoredTop sz="92414" autoAdjust="0"/>
  </p:normalViewPr>
  <p:slideViewPr>
    <p:cSldViewPr>
      <p:cViewPr varScale="1">
        <p:scale>
          <a:sx n="67" d="100"/>
          <a:sy n="67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90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59B3-8C1A-4359-BD40-538FCBCA02AD}" type="datetimeFigureOut">
              <a:rPr lang="ru-RU" smtClean="0"/>
              <a:pPr/>
              <a:t>12.05.2014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3A4DE-D71F-4DCF-89FE-8140067A46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A4DE-D71F-4DCF-89FE-8140067A468E}" type="slidenum">
              <a:rPr lang="ru-RU" smtClean="0"/>
              <a:pPr/>
              <a:t>118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2A58-B12B-4D5B-8B3A-1DB06EDB5277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AEE8-5643-4C0B-9324-F13AE96718D2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9B3D-1EDF-4475-9217-883F3AC50B47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F557-4BCF-4936-8E6C-C5B04EBF2739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4EBA-6551-4E44-B4EE-265F89F37B67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F19-0BA4-4D67-A322-E2A68D762948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EE38-69EA-4C3C-9927-752708AB72EB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7CAD-518C-4B1B-9E22-F2EF31BED613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636-533E-4269-8777-EE90E0778D40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41C-3253-468F-AD85-7E35BD613A2C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491A-9DF3-4EC0-AE6A-8062FF57D3DB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468F81-CD09-4B02-9851-C2280C37864B}" type="datetime1">
              <a:rPr lang="ru-RU" smtClean="0"/>
              <a:pPr/>
              <a:t>12.05.2014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u-RU" smtClean="0"/>
              <a:t>________________________________________________________________________________________________________________________МГТУ им. Н.Э. Баумана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53173F-938F-4AA6-A616-4B9AA1AA9BFF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8215370" cy="40005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Обеспечение </a:t>
            </a:r>
            <a:br>
              <a:rPr lang="ru-RU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стабильности цен</a:t>
            </a:r>
            <a:br>
              <a:rPr lang="ru-RU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              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Э4-83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Швец А.С.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30716" y="2348880"/>
            <a:ext cx="8199002" cy="386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7958"/>
            <a:ext cx="9144000" cy="363517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20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57274"/>
            <a:ext cx="8248315" cy="550072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рисунке 3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представлена история потребительских цен США начиная со времен Гражданской войны. </a:t>
            </a: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1945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года в поведении цен можно выявить некоторую закономерность: в период войн они резко повышались, в мирное время —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снижались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После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второй мировой войны схема поведения цен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изменилась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теперь и реальная заработная плата, и цены движутся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«по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улице с односторонним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движением»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и только вверх. Они быстро растут в период экономического подъема и несколько медленнее во времена рецессии.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Другими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словами, цены и заработная плата перестали демонстрировать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эластичность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сторону понижения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7959"/>
            <a:ext cx="9144000" cy="285752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215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9491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качестве одного из приемов адаптации служит 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индексирование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” экономики.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Индексация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— это механизм,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которого заработная плата, цены и контракты частично или полностью защищены от изменений общего уровня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цен.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Примеры индексации можно найти во многих трудовых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контрактах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предусматривающих повышение заработной платы в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соответствии с изменениями стоимости жизни. Такая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индексация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заключается в следующем. Например, в будущем год компания обеспечит работникам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%-ое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платы в случает отсутствия инфляции. Если же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течении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следующих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12 месяцев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цены поднимутся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компания добавит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еще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4%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«подтягивания»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зарплаты 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изменившейся стоимости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жизни. Индексация распространяется также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такие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сферы, как налоговая система, рента и долгосрочные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контракты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промышленности.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Почему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нельзя индексировать всю экономику, т.е. с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делать так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чтобы инфляция не отражалась на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реальных величинах и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мы смогли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сосредоточить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все усилия на снижении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Идея весьма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заманчива, однако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практике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полная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индексация попросту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невозможна,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поскольку она должна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гарантировать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определенный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уровень реальных доходов, которые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экономика не 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состоянии обеспечить.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0093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Более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того, чем шире масштабы индексации, тем больше инфляционных шоков, подобно эпидемии, будет прокатываться по всей экономике.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Полная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индексация что-то вроде большого множителя, который умножает внешние ценовые шоки.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Полная индексация - это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повод для галопирующей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Адаптация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инфляции заключает в себе парадокс: чем больше общество пытается оградить людей от инфляции тем более нестабильной последняя становится.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Опыт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стран, в которых была предпринята всеобщая индексация экономики показал, что полное подавление инфляции практически не возможно, даже с помощью самых жестких мер.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38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Требуется: недорогая антиинфляционная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политика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Ортодоксальная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инфляционная теория гласит,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мы можем предупредить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рост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инфляции,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только удерживая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безработицу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 падения ниже минимального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устойчивого уровня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Кроме того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указывали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что 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стабильность цен обществу приходится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расплачиваться потерей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 выпуска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числа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безработных.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менее, часть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экономистов находит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утверждение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чересчур пессимистичным и 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прекращает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поисков более дешевых способов решения этой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этой связи они предлагают ряд мероприятий,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именуемых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политикой доходов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представляющей собой действия правительства по обузданию инфляции посредством прямого вмешательства, убеждения, правовых ограничений иди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других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стимулов. По сути, эти неортодоксальные меры призваны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сместить кривую </a:t>
            </a:r>
            <a:r>
              <a:rPr lang="ru-RU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влево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Какие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подходы практикуются к антиинфляционной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политике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? Насколько они результативны?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Давайте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рассмотрим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несколько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8626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882534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b="1" i="1" u="sng" dirty="0" smtClean="0">
                <a:latin typeface="Times New Roman" pitchFamily="18" charset="0"/>
                <a:cs typeface="Times New Roman" pitchFamily="18" charset="0"/>
              </a:rPr>
              <a:t>Контроль цен </a:t>
            </a:r>
            <a:r>
              <a:rPr lang="ru-RU" sz="1900" b="1" i="1" u="sng" dirty="0">
                <a:latin typeface="Times New Roman" pitchFamily="18" charset="0"/>
                <a:cs typeface="Times New Roman" pitchFamily="18" charset="0"/>
              </a:rPr>
              <a:t>и заработной платы, или </a:t>
            </a:r>
            <a:r>
              <a:rPr lang="ru-RU" sz="1900" b="1" i="1" u="sng" dirty="0" smtClean="0">
                <a:latin typeface="Times New Roman" pitchFamily="18" charset="0"/>
                <a:cs typeface="Times New Roman" pitchFamily="18" charset="0"/>
              </a:rPr>
              <a:t>планирование </a:t>
            </a:r>
            <a:r>
              <a:rPr lang="ru-RU" sz="1900" b="1" i="1" u="sng" dirty="0">
                <a:latin typeface="Times New Roman" pitchFamily="18" charset="0"/>
                <a:cs typeface="Times New Roman" pitchFamily="18" charset="0"/>
              </a:rPr>
              <a:t>роста </a:t>
            </a:r>
            <a:r>
              <a:rPr lang="ru-RU" sz="1900" b="1" i="1" u="sng" dirty="0" smtClean="0">
                <a:latin typeface="Times New Roman" pitchFamily="18" charset="0"/>
                <a:cs typeface="Times New Roman" pitchFamily="18" charset="0"/>
              </a:rPr>
              <a:t>цен </a:t>
            </a:r>
            <a:r>
              <a:rPr lang="ru-RU" sz="1900" b="1" i="1" u="sng" dirty="0">
                <a:latin typeface="Times New Roman" pitchFamily="18" charset="0"/>
                <a:cs typeface="Times New Roman" pitchFamily="18" charset="0"/>
              </a:rPr>
              <a:t>и заработной </a:t>
            </a:r>
            <a:r>
              <a:rPr lang="ru-RU" sz="1900" b="1" i="1" u="sng" dirty="0" smtClean="0">
                <a:latin typeface="Times New Roman" pitchFamily="18" charset="0"/>
                <a:cs typeface="Times New Roman" pitchFamily="18" charset="0"/>
              </a:rPr>
              <a:t>платы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рименялся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Скандинавских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странах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Великобритании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и др.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 сожалению,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принудительное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ограничение цен оказалось неэффективным,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поскольку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людям часто удавалось обходить его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 Б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олее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того, эти меры были не в состоянии замедлить рост цен и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зарплаты,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если она не сопровождалась ограничивающей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кредитно-денежной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и фискальной политикой.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Сегодня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подход как средство контроля инфляции не находит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большой поддержки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ru-RU" sz="1900" b="1" i="1" u="sng" dirty="0">
                <a:latin typeface="Times New Roman" pitchFamily="18" charset="0"/>
                <a:cs typeface="Times New Roman" pitchFamily="18" charset="0"/>
              </a:rPr>
              <a:t>рыночной стратегии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одобрительно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относится достаточно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большое число экономистов.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Сторонники этого подхода предлагают предоставить сдерживать рост цен и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1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платы самим рынкам, т.е. их естественной </a:t>
            </a:r>
            <a:r>
              <a:rPr lang="ru-RU" sz="1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дисциплине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 Они подчеркивают возможность усиления рыночных сил за счет отмены регулирования отраслей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промышленности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, преодоления ограничений конкуренции в виде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неправильных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антимонопольных законов и поддержки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розничных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цен, отмены законов, направленных против конкуренции (в частности, законов о квотах во внешней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торговле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и о минимальной заработной плате), запрета монополий, организуемых профессиональными союзами, и наконец, поощрение развития международной конкуренции. </a:t>
            </a:r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3558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286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Мероприятия, которые укрепляют позиции рынков способны оказать повышенное сопротивление повышению цен и зарплаты, в частности на несовершенных в плане конкуренции рынках труда и благ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Политика налогового регулирования доходов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была предложена как способ использования рыночных механизмов для достижения целей макроэкономики.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Эта политика основана на фискальных мерах «кнута и пряника» и предусматривает обложение налогами тех субъектов, цены и зарплаты которых растут быстро, и субсидирование для тех, у кого эти показатели увеличиваются медленно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Этот подход с переменным успехом применялся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бывших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соцстранах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таких как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Венгрия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Польша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 интерес к нему иногда появлялся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Тем не менее, даже его приверженцы подчеркивают, что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эта политика может применяться в дополнение, но не в коем случае не в замен дисциплинирующим рыночным механизмам и жесткой фискальной и кредитно-денежной политике, необходимыми для борьбы с и инфляцией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6013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Мартин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Вейцман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представитель гарвардской экономической школы, 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Джеймс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Мид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работающий в Кембриджском университете, являются авторами 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политики разделения прибыли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Основная идея заключалась в том, что необходимо различать новые виды трудовых соглашений, которые обеспечивают работникам долю прибыли или доходов, и непосредственную зарплату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При таком подходе предельные издержки на одного рабочего будут меньше среднего размера компенсации, поэтому компании будут менее заинтересованы в увольнении рабочих в периоды экономических спадов. Благодаря этому ниже окажутся и описанные выше побочные последствия увольнений и, возможно, даже последовательное снижение минимального устойчивого уровня безработицы.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Очевидно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поиски эффективной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долговременной политики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доходов не привели экономистов 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Святому Граалю. Многие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большой долей скепсиса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относятся 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этим радикальным подходам, поскольку все они предлагают неоправданное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вмешательство правительства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рыночную деятельность.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 подсчетам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оппонентов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всех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перечисленных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выше подходов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подобная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уступка правительству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стоить сотни миллиардов долларов ежегодно - весомый повод хорошенько задуматься перед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тем, как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прибегнуть к одному из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9768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63266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Жестокая дилемма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844824"/>
            <a:ext cx="8229600" cy="4544536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Многие современные экономисты полагают, что существует некий минимальный устойчивый уровень безработицы, снижение которого чревато раскручиванием спирали инфляции. 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Более того, распространено мнение, что этот уровень чрезвычайно высок. Критики капиталистической системы склонны считать, что высокая безработицы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Северной  Америке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Европе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является главным пороком современного капитализма. 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Поиск решения этой жестокой дилеммы, заключающейся в некоторой безысходности в связи с необходимостью высокой безработицы для сдерживания инфляции, остается одной из неотложных задач современной макроэкономики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215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8177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Резюме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385392"/>
            <a:ext cx="82296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Природа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и последствия инфляции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Инфляция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имеет место, когда повышается общий уровень цен. Темпы инфляции измеряются изменением индекса цеп в процентах от одного периода к другому. Главными индексами цен являются индекс потребительских цен (ИПЦ)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дефлятор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ВВП.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Подобно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болезни, инфляция проходит в своем развитии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несколько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стадий. В США обычно наблюдается низкая (или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ползущая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 инфляция (в несколько процентных пунктов ежегодно).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Галопирующая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инфляция характеризуется ростом цен на от 50 до 100 и даже 200% в год. При гиперинфляции печатный станок выпускает деньги с такой скоростью, что цены поднимаются во много раз ежемесячно. Как свидетельствует история,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гиперинфляция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связана в основном с войнами и революциями.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Воздействие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инфляции на экономику проявляется 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перераспределении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дохода и богатства и снижении эффективности. Непредвиденная инфляция, как правило, играет на руку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должникам, получателям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прибыли и склонным к риску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спекулянтам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больно бьет по кредиторам, лицам с фиксированными доходами и осторожным инвесторам. Инфляция приводит также к перераспределению относительных цен, налоговых и реальных процентных ставок. Люди чаще обращаются в банк, налоги ползут вверх, и размеры реальных доходов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искажаются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Когда Центральный банк предпринимает действия по ограничению инфляции, издержки этого вмешательства (в виде снижения выпуска и уровня занятости) могут быть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весьма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ощутимы и болезненны.</a:t>
            </a:r>
          </a:p>
          <a:p>
            <a:pPr marL="0" indent="0"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83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5791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Современная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теория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</a:p>
          <a:p>
            <a:pPr marL="0" indent="0" algn="ctr">
              <a:buNone/>
            </a:pP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любой момент времени инфляция в экономике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характеризуется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инерционными, или ожидаемыми, темпами. Это темпы, которых люди ожидают, они предусматриваются при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заключении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трудовых и иных соглашений. Инерционные темпы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свойственны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краткосрочному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равновесию и существуют до тех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пор,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пока в экономике не случится каких-либо шоков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3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реальности экономика постоянно испытывает ценовые шоки. Главными видами шоков, которые нарушают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инерционные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темпы инфляции являются резкие измерения спроса и издержек. Инфляция спроса возникает в результате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значительного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превышения суммы совокупных расходов над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количеством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выпускаемых благ и сдвигает кривую совокупного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спроса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вверх и вправо. На рынках в связи с этим происходит рост цен и ставок заработной платы. Инфляция издержек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представляет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собой новый феномен в экономике современных промышленно развитых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стран,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что издержки производства растут даже в периоды высокой безработицы и в условиях не полностью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задействованных производственных </a:t>
            </a: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мощностей.</a:t>
            </a:r>
          </a:p>
          <a:p>
            <a:pPr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ru-RU" sz="3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8485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79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just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         3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Взаимосвязь между инфляцией и безработицей отражена на кривой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В краткосрочном периоде уменьшение одной величины означает увеличение другой. Однако кривая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статична и смещается вверх по мере изменений в ожидаемых темпах инфляции и других факторов. Если правительство пытается удерживать безработицу ниже устойчивого уровня длительное время, это неминуемо приводит к раскручиванию спирали инфляции.</a:t>
            </a:r>
          </a:p>
          <a:p>
            <a:pPr algn="just">
              <a:buNone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         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Современная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теория инфляции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базируется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концепции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минимального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устойчивого уровня безработицы (МУУБ), т.е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уровня, при котором обществу не грозит раскрутка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инфляционной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спирали. Этот уровень безработицы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обеспечивает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состояние равновесия на рынках труда и благ с точки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зрения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инфляции. Согласно этой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теории постоянного противоречия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между безработицей и инфляцией не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долгосрочная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кривая Филлипса имеет вид вертикальной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прямой.</a:t>
            </a:r>
          </a:p>
          <a:p>
            <a:pPr marL="0" indent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3846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7920" y="26064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465313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 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Цены в США после Гражданской войны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0131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До второй мировой войны цены повышались в военное время и падали в мирное. Однако с 1940 года они только повышались, причем как в США, так и в других странах. В наше время изменяются только темпы инфляции, факт же ее наличия остается неизменным. </a:t>
            </a:r>
          </a:p>
          <a:p>
            <a:pPr algn="just"/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(Источник: Министерство труда США. Бюро статистики труда).</a:t>
            </a:r>
          </a:p>
        </p:txBody>
      </p:sp>
      <p:pic>
        <p:nvPicPr>
          <p:cNvPr id="9" name="Рисунок 8" descr="Рисунок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458" y="764704"/>
            <a:ext cx="7180511" cy="36004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27584" y="764704"/>
            <a:ext cx="7200800" cy="36004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47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Дилеммы антиинфляционной политики</a:t>
            </a:r>
          </a:p>
          <a:p>
            <a:pPr marL="0" indent="0" algn="ctr"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Главной заботой правительства являются издержки снижения инерционных темпов инфляции. Имеющиеся оценки указывают, что снижение инерционной инфляции невозможно без рецессии.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Экономисты предлагают много вариантов снижения минимального устойчивого уровня безработицы, среди которых особого внимания заслуживают улучшение информационного обмена на рынке труда, совершенствование программ обучения и переквалификации кадров, а также программ социального обеспечения с целью повышения стимулов к труду. Объективный анализ наиболее реалистичных политических программ убеждает нас в том, реформы рынка труда способны обеспечить лишь незначительные улучшения.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связи с высокими издержками снижения безработицы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рецессии общество осознает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необходимость других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подходов к решению этой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проблемы.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числу следует отнести политику доходов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предусматривающую такие меры, как контроль цен и ставок заработной платы,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налоговое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регулирование, контроль и усиление рыночных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механизмов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регулирования.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6089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5715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Ключевые понятия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 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00034" y="1500175"/>
            <a:ext cx="77867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История и теории инфляции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2143116"/>
            <a:ext cx="3600450" cy="685784"/>
          </a:xfrm>
          <a:prstGeom prst="rect">
            <a:avLst/>
          </a:prstGeom>
          <a:noFill/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71472" y="1285860"/>
            <a:ext cx="814393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Виды инфляции: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умеренная (низкая);  - галопирующая;   - гиперинфляция.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Последствия инфляции: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перераспределение богатства и доходов;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влияние на выпуск и занятость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Издержки инфляции:    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«издержки стоптанных ботинок»;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«издержки меню»;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искажения дохода и налогов;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информационные потери.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39752" y="2060848"/>
            <a:ext cx="3816424" cy="8640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35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86478"/>
          </a:xfrm>
        </p:spPr>
        <p:txBody>
          <a:bodyPr>
            <a:normAutofit fontScale="77500" lnSpcReduction="20000"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Ключевые понятия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20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21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Инерционная инфляция, инфляция спроса и издержек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Краткосрочная и долгосрочная кривые </a:t>
            </a:r>
            <a:r>
              <a:rPr lang="ru-RU" sz="25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Филлипса</a:t>
            </a:r>
            <a:endParaRPr lang="ru-RU" sz="25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Минимальный устойчивый уровень безработицы (МУУБ)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Минимальный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устойчивый и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оптимальный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уровни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безработицы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Антиинфляционная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политика 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Издержки </a:t>
            </a:r>
            <a:r>
              <a:rPr lang="ru-RU" sz="2500" dirty="0" err="1" smtClean="0">
                <a:latin typeface="Times New Roman" pitchFamily="18" charset="0"/>
                <a:cs typeface="Times New Roman" pitchFamily="18" charset="0"/>
              </a:rPr>
              <a:t>дезинфляции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Мероприятия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по снижению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минимального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устойчивого уровня безработицы 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200000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Политика </a:t>
            </a:r>
            <a:r>
              <a:rPr lang="ru-RU" sz="25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доходов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: ограничение и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планирование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роста цен и зарплаты, усиление конкуренции, налоговое регулирование доходов, политика разделения прибыли</a:t>
            </a:r>
          </a:p>
          <a:p>
            <a:pPr marL="0" indent="0"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>
                <a:latin typeface="Times New Roman" pitchFamily="18" charset="0"/>
                <a:cs typeface="Times New Roman" pitchFamily="18" charset="0"/>
              </a:rPr>
            </a:b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05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Вопросы для обсуждения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3578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Рассмотрите следующие последствия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инфляции: искажение налогообложения, перераспределение дохода и богатства,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«издержки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стоптанных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ботинок»,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издержки меню.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Определите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издержки, связанные со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всеми видами последствий,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приведите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конкретные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«Во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время инфляции люди используют реальные ресурсы, чтобы сократить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свои запасы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бумажных денег.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Подобная деятельность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благоприятна для частных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лиц,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однако не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соответствует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социальным интересам, о чем говорят социальные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издержки инфляции». Прокомментируйте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эту цитату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приведите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соответствующий пример.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Неожиданная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дефляция также с вязана с серьезными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социальными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издержками. Опишите последствия дефляции для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каждого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 приведенных ниже примеров и оцените издержки.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В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период Великой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Депрессии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цены на основные виды зерна и другие товары падали. Что могло бы произойти с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фермерами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имевшими крупную задолженность по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закладным?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Многие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студенты берут кредит в 20 тыс. долл.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обучение в колледже в расчете на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что в результате инфляции они погасят задолженность обесцененными бумажными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долларами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Что произошло бы с этими студентами, если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цены начали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падать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5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год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997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1043608" y="3933056"/>
          <a:ext cx="7429552" cy="243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492356"/>
                <a:gridCol w="2460678"/>
                <a:gridCol w="2476518"/>
              </a:tblGrid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4,8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6,9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3,0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6,9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3,0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6,1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2,6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2,8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1996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2,9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980481"/>
              </p:ext>
            </p:extLst>
          </p:nvPr>
        </p:nvGraphicFramePr>
        <p:xfrm>
          <a:off x="1043608" y="1196752"/>
          <a:ext cx="7429551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17"/>
                <a:gridCol w="2476517"/>
                <a:gridCol w="2476517"/>
              </a:tblGrid>
              <a:tr h="4894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безработицы,  (%)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Темпы инфляции (ИПЦ),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% в год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1979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11,3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13,5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10,4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9,7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9,6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4,4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1,9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6,2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3,7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6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1988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5,5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4,1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2068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Таблица 3 – Современные данные о состоянии безработицы и инфляции в США (Источник: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Economic Report of the President, 1997)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7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928670"/>
            <a:ext cx="80648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Данные вышеприведенной таблицы описывают инфляцию и безработицу в США в период 1979-1996 годов. Заметьте, что экономика стартовала с минимального устойчивого уровня в 1979 году и вернулась к нему же в 1990 году. Могли бы вы объяснить снижение инфляции в промежуточные годы? Воспользуйтесь для этого краткосрочной и долгосрочной кривыми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всего периода с 1979 по 1996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годы?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Многие экономисты утверждают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«Ввиду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отсутствия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противоречия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между безработицей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инфляцией в долгосрочном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периоде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пет никакого смысла в попытках сгладить пики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резкие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падения в циклах деловой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активности».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Согласно этой точке зрения, нам не следует беспокоиться 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находится ли экономика в состоянии стабильности или в одной из фаз делового цикла, поскольку средний уровень безработицы остается практически одним и тем же. Что выдумаете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этому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поводу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115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2465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Один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известный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экономист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писал: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«Если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 задумаетесь 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социальных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издержках инфляции, по крайней мере, умеренной инфляции, то у вас наверняка создастся впечатление, что они значительно менее серьезны по сравнению с ущербом 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безработицы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экономического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спада». Напишите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небольшое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сочинение отражающее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ваш взгляд на эту проблему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Рассмотрите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данные о ежегодных темпах инфляции и росте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душу населения, представленные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табл.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Согласны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 вы с тем, что низкая инфляция обусловливает высокие темпы роста? Каковы экономические причины того, что рост снижается при дефляции и гиперинфляции. Объясните,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почему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здесь возможны логические ошибки, связанные 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неправильным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определением причинно-следственных связей 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7805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7272808" cy="6480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Таблица 1 – инфляция и экономический рост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4554749"/>
              </p:ext>
            </p:extLst>
          </p:nvPr>
        </p:nvGraphicFramePr>
        <p:xfrm>
          <a:off x="467544" y="1628800"/>
          <a:ext cx="8064896" cy="2808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2448"/>
                <a:gridCol w="4032448"/>
              </a:tblGrid>
              <a:tr h="72822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Уровень инфляции (</a:t>
                      </a:r>
                      <a:r>
                        <a:rPr lang="en-US" sz="1400" dirty="0" smtClean="0"/>
                        <a:t>% </a:t>
                      </a:r>
                      <a:r>
                        <a:rPr lang="ru-RU" sz="1400" dirty="0" smtClean="0"/>
                        <a:t>в год)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Рост ВВП на душу населения (</a:t>
                      </a:r>
                      <a:r>
                        <a:rPr lang="en-US" sz="1400" dirty="0" smtClean="0"/>
                        <a:t>% </a:t>
                      </a:r>
                      <a:r>
                        <a:rPr lang="ru-RU" sz="1400" dirty="0" smtClean="0"/>
                        <a:t>в год)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-20 -0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0.7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0 -10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2.4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10-20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1.8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20-40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0.4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100-200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-1.7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1000 и выше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-6.5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725144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Совместный опыт 127 стран показывает, что самый быстрый экономический рост связан с низким уровнем инфляции.  Дефляция и умеренная инфляция являются спутниками медленного роста, а гиперинфляция ассоциируется с резким спадом (Источник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Michael Bruno and William Easterly 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«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Inflation Crises and Long Run Growth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»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Work  Bank Policy Research Working Paper 1517</a:t>
            </a:r>
            <a:r>
              <a:rPr lang="en-US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September 1995.)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72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течение последнего десятилетия на рынок труда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оказывало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влияние перечисленные ниже политические мероприятия и явления. Объясните их возможное влияние на минимальный устойчивый уровень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безработицы: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а) минимальная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зарплата упала по сравнению со средним уровнем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25%;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б)  пособие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безработице стало облагаться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налогами;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в) средства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программы по переквалификации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безработных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резко сокращены федеральным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правительством;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г)  ввиду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высокой циклической безработицы сократился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профессиональной подготовки подростков —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представителей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этнических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меньшинств;</a:t>
            </a:r>
          </a:p>
          <a:p>
            <a:pPr marL="514350" lvl="0" indent="-5143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 количество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рабочей силы, состоящей в профсоюзах, резко сократилось.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5033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Рассмотрите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следующие мероприятия антиинфляционной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политики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повышение безработицы, контроль заработной платы и цен, регулирование доходов посредством налогообложения. Назовите преимущества и недостатки каждого из этих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подходов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точки зрения контроля над инфляцией и других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экономических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целей. Какой из этих подходов вы порекомендовали бы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президенту,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бы он обратился к вам за советом?</a:t>
            </a:r>
          </a:p>
          <a:p>
            <a:pPr lvl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Вспомните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еще раз идеи, которые обсуждались в разделе,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посвященном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оптимальному уровню инфляции. В работе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Акорлофа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Akerlof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Дикенса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Dickens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Перри 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высказано предположение о том, что допустимый уровень безработицы увеличивается по мере приближения уровня инфляции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 нулю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Полагая, что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МУУБ составляет 6% при умеренных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уровнях инфляции,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нарисуйте долгосрочную кривую Филлипса, соответствующую теории указанных авторов. Как 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построенный вами график согласуются сданными,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приведенными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таблице 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948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вида инфляции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Подобно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болезни, инфляция может иметь различные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в соответствии со степенью серьезности недуга: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- низкая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(ползущая)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- галопирующая инфляция;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- гиперинфляция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7278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7157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Низкая (или ползущая)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502631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Ползущая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характеризуется постепенным и предсказуемым ростом цен. Такая инфляция определяется годовым темпом роста,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выраженным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однозначным числом.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Когда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цены относительно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стабильны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люди доверяют деньгам.</a:t>
            </a:r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Они охотно пользуются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ими,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денежные знаки будут иметь ту же ценность через несколько месяцев или даже через год, что и в настоящий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момент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Люди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заключают долгосрочные контракты, проводя расчеты в денежной форме, поскольку уверены в том, что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относительные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цены на товары, которые они покупают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продают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сохранятся примерно на том же уровне.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Низкая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наблюдалась в течение последнего десятилетия во многих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индустриально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развитых странах.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4639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Галопирующая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инфляция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214422"/>
            <a:ext cx="8186766" cy="516690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Инфляция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, темпы роста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выражаются двух- или трехзначным числом, от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200%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, называется </a:t>
            </a:r>
            <a:r>
              <a:rPr lang="ru-RU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галопирующей</a:t>
            </a:r>
            <a:r>
              <a:rPr lang="ru-RU" sz="23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3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недуг время от времени наблюдается в промышленно развитых странах, таких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как Италия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и Япония. Многие латиноамериканские страны,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Бразилия и Аргентина, переживали темпы инфляции от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700%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 год на протяжении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70-80-х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годов.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Как </a:t>
            </a:r>
            <a:r>
              <a:rPr lang="ru-RU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только галопирующая инфляция превращается в устойчивую тенденцию, в экономике происходят серьезные изменения.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 этот период большинство контрактов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с учетом индекса цен или выражается в какой-либо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иностранной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валюте, например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долларах.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В таких условиях </a:t>
            </a:r>
            <a:r>
              <a:rPr lang="ru-RU" sz="2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деньги быстро теряют свою ценность, и люди хранят при себе лишь минимальную сумму денег, необходимую для текущих расходов.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Финансовые рынки приходят в упадок, поскольку денежные потоки устремляются за границу. Люди вкладывают деньги в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товары, приобретают дома и не предоставляют кредитов под низкие номинальные процентные ставки. 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Однако, при галопирующей инфляции экономика многих стран часто умудряется расти быстрыми темпами, несмотря на столь бедственное положение ценовой системы.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310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Гиперинфляция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экономике удается выжить при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галопирующей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инфляции, то </a:t>
            </a:r>
            <a:r>
              <a:rPr lang="ru-RU" sz="25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гиперинфляция представляет </a:t>
            </a:r>
            <a:r>
              <a:rPr lang="ru-RU" sz="25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собой </a:t>
            </a:r>
            <a:r>
              <a:rPr lang="ru-RU" sz="25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самую </a:t>
            </a:r>
            <a:r>
              <a:rPr lang="ru-RU" sz="25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«тяжелую» </a:t>
            </a:r>
            <a:r>
              <a:rPr lang="ru-RU" sz="25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стадию инфляции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так сказать,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«предсмертную агонию». 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Что еще можно сказать о рыночной экономике, цены которой ежегодно растут на миллион или триллион процентов?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Интерес к явлению гиперинфляции частично объясняет тем, что она со всей наглядностью демонстрирует разрушительный эффект для экономики. Примечательно в этом отношении описание гиперинфляции, охватившее Конфедерацию во время Гражданской войны.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 Мы привыкли ходить в магазины с деньгами в карманах и возвращаться оттуда с корзинкой продуктов. Теперь же мы отправляемся в магазины с корзинкой денег, а возвращаемся оттуда с таким количеством продуктов, которые несложно уместить в карманах. Все превратилось в дефицит - кроме денег.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Цены пришли в полный хаос, в производстве — полная дезорганизация. Еда, которая стоила раньше столько же, сколько билет в оперу, теперь стоит в 20 раз больше. Все стремятся запастись «вещами» и избавиться от «плохих» бумажных денег, которые вытеснили «хорошие» металлические деньги из обращения. В результате </a:t>
            </a:r>
            <a:r>
              <a:rPr lang="ru-RU" sz="25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наблюдается частичный возврат к бартеру как средству обмена.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860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692696"/>
            <a:ext cx="842968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Наиболее подробно описанный случай гиперинфляции имел место в Веймарской республике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Германии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20-е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годы.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рисунке 4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показано, как стараниями правительства, запустившего на всю мощь станки, печатающие деньги, количество денег и цены достигли астрономического уровня.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 января 1922 года по ноябрь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1923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года индекс цен увеличился с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10 000 000 000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Другими словами, если к началу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1922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года у человека было государственных облигаций на сумму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300 млн.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марок, то двумя годами позже на эти деньги он не смог бы купить и одной конфеты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60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4293096"/>
            <a:ext cx="681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 4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Деньги и гиперинфляция в Германии в 1922 – 1924 гг.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65313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В начале 1920-х гг. молодая Веймарская республика  вынуждена была выплачивать огромные суммы  репараций и удовлетворять требования своих кредиторов. У нее не было ни малейшей возможности одолжить у кого-нибудь необходимые ей средства   или повысить налоги  для оплаты государственных расходов, поэтому ей не оставалось ничего другого, как запустить печатный станок  и таким образом рассчитаться по правительственным долгам.  Количество денег  с начала 1922 года до декабря 1923 года  увеличилось на астрономическую сумму, а цены взлетели вверх на невиданную ранее высоту из-за стремления людей избавиться от своих денег, терявших  свою ценность не по дням, а по часам.. Как вы думаете, что осталось бы  от вашего богатства к концу </a:t>
            </a:r>
            <a:r>
              <a:rPr lang="ru-RU" sz="1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гиперифляции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если бы в январе 1922 года оно составляло один миллиард марок?</a:t>
            </a:r>
          </a:p>
        </p:txBody>
      </p:sp>
      <p:pic>
        <p:nvPicPr>
          <p:cNvPr id="9" name="Рисунок 8" descr="Рисунок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764704"/>
            <a:ext cx="6631137" cy="33123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71600" y="764704"/>
            <a:ext cx="6624736" cy="331236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15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5978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ОБЩИЕ ПРИЗНАКИ ГИПЕРИНФЛЯЦИИ</a:t>
            </a:r>
          </a:p>
          <a:p>
            <a:pPr marL="0" indent="0" algn="just"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В процессе исследований было выявлено несколько общих признаков гиперинфляции.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реальный спрос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деньги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(выраженный количеством денег, деленным на уровень цен) катастрофически падает. К концу гиперинфляции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Германии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реальный спрос на деньги составлял лишь одну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тридцатую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уровня, который был зафиксирован двумя годами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раньше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Люди приходят в смятение и пытаются избавиться 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денег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перекидывая их из рук в руки как горячую печеную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картошку. 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Во-вторых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относительные цены становятся весьма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нестабильны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При обычных условиях реальная заработная плата может изменяться в пределах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1 %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месяца к месяцу.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течение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1923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года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Германии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размер реального заработка изменялся на треть (как в ту, так и в другую сторону) ежемесячно. Все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последствия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этих огромных скачков в относительных ценах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реальных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заработках (наряду с неравенством и нарушениями, вызванными этими колебаниями) ложатся на плечи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работников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и предприятий и представляют собой один главных видов издержек.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2909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301608" cy="51260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Последствия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инфляции прекрасно описал Дж.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Кейнс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М.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Keynes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По мере нарастания  инфляции и появления резких ежемесячных скачков реальной стоимости денег  все устоявшиеся связи между должниками и кредиторами, образующие реальный фундамент капитализма, нарушаются до такой степени, что в конечном счете теряют всякий смысл, а сам процесс </a:t>
            </a:r>
            <a:r>
              <a:rPr lang="ru-RU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зарабатывания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денег превращается в игру или лотерею.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04864"/>
            <a:ext cx="8640960" cy="29523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Последствия инфляции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7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961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ПРИРОДА </a:t>
            </a: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И ПОСЛЕДСТВИЯ </a:t>
            </a: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2285992"/>
            <a:ext cx="8269688" cy="26117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 smtClean="0"/>
              <a:t>   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Говорят, Ленин утверждал, что лучшим способом разрушения капиталистической экономики является нарушение системы ее денежного обращения. В процессе непрерывной инфляции государство может конфисковать (неявно и незаметно) значительную часть денежных средств своих граждан. </a:t>
            </a:r>
          </a:p>
          <a:p>
            <a:pPr marL="0" indent="0" algn="r">
              <a:buNone/>
            </a:pPr>
            <a:endParaRPr lang="ru-RU" sz="2000" dirty="0" smtClean="0"/>
          </a:p>
          <a:p>
            <a:pPr marL="0" indent="0" algn="r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Дж. М.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Кейнс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М.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Keynes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6109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Ожидаемая и непредвиденная 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498383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 анализе инфляции важно различать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ожидаемый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непредвиденный рост цен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Предположим, что цены увеличиваются на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год и все рассчитывают, что это тенденция сохранится и в будущем. Есть ли в этом случае повод для беспокойства? Имеет ли значение, будут ли действительные или ожидаемые темпы инфляции составлять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1, 3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? В своем большинстве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экономисты полагают, что ожидаемая инфляция при умеренных темпах роста оказывает незначительное влияние на экономическую эффективность или перераспределение дохода и богатства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Цены просто получают другое измерение, к которому люди должны соответствующим образом приспосабливаться. </a:t>
            </a:r>
          </a:p>
          <a:p>
            <a:pPr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Проблема в том, что на самом деле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обычно оказывается непредвиденной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Например, русский народ за несколько десятилетий привык к стабильным ценам. Когда в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1992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году цены были отпущены, никто (в том числе и специалисты в области экономики) не могли предположить, что за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5 лет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цены поднимутся более чем в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раз. Люди, которые оказались достаточно недальновидны и держали свои сбережения в рублях (при себе или в сберкассе) видели, как их сбережения таяли на глазах.</a:t>
            </a:r>
          </a:p>
          <a:p>
            <a:pPr algn="just">
              <a:lnSpc>
                <a:spcPct val="160000"/>
              </a:lnSpc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Экономические последствия инфляции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Руководители Центральных банков едины в своем стремлении сдержать инфляцию. Во времена высокой инфляции, по общественному мнению, выявленному в ходе опросов, инфляция является врагом общества «номер один».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Какие опасности и издержки влечет за собой инфляция?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Как мы отмечали выше, в период инфляции все цены и реальная заработная плата изменяются в разной степени, т.е. наблюдается изменение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относительных цен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Результатом расхождения цен являются следующие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последствия 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Перераспределение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дохода и богатства среди различных групп.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Нарушения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относительных ценах и объемах выпуска различных товаров, а иногда и в объеме выпуска и занятости во всей экономике в целом.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365104"/>
            <a:ext cx="8424936" cy="1800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9266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Перераспределение доходов и богатства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5584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Основное последствие инфляции для распределения связано с различиями в видах активов и пассивов, которыми располагают люди. 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Когда люди занимают деньги, резкий рост цен оборачивается для них выигрышем. </a:t>
            </a:r>
          </a:p>
          <a:p>
            <a:pPr algn="just"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Предположим, что вы одолжили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100 тыс. долл.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покупку дома на условиях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10 тыс. долл.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ежегодных фиксированных процентных платежей.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Неожиданно из-за огромной инфляции все ставки зарплаты и доходы удвоились.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Однако ваши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номинальные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платежи по закладной по прежнему равны 10 тыс. долл. в год, т.е. половине их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реальной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стоимости. Таким образом, вы можете работать наполовину меньше, чем раньше, чтобы расплатиться по закладной.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Инфляция увеличила ваше благосостояние, в два раза сократив ваш долг.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48880"/>
            <a:ext cx="8064896" cy="64807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Подобные мотивы подталкивают многих «погреть руки» на спекуляции недвижимостью. Например, когда цены на землю резко подскочили в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20-х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70-х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годах, многие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влазили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большие долги и приобретали дома и участки под фермы. Затем когда инфляция замедлялась и экономика приходила в себя, платежи по закладным становились столь тяжелым бременем, что приводили многих к банкротству.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Если вы кредитор и владеете активами в виде закладных с фиксированными процентными ставками или долгосрочными государственными облигациями, вас ожидают последствия другого рода. </a:t>
            </a: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Неожиданный рост цен не сулит вам ничего хорошего, поскольку деньги, которые вам вернут,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будут иметь намного меньшую ценность по сравнению с деньгами, которые вы дали в долг.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237312"/>
            <a:ext cx="9144000" cy="484163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</a:t>
            </a:r>
            <a:r>
              <a:rPr lang="ru-RU" b="1" i="1" dirty="0" smtClean="0"/>
              <a:t>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4797152"/>
            <a:ext cx="8064896" cy="136815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15880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Если инфляция удерживается долгое время на примерно одинаковом уровне, люди начинают предвидеть ее развитие, а рынки адаптируются.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Темпы инфляции учитываются в рыночных процентных ставках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Скажем, изначально процентная ставка была равна 3% при стабильных ценах. 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Если ожидается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9%-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ное повышение цен, процентная ставка будет установлена на уровне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12%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вместо прежних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Двенадцатипроцентная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номинальная ставка отражает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реальной процентной ставки плюс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9%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качестве поправки на инфляцию. </a:t>
            </a: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 Как только будет урегулировано соотношение процентных ставок и темпов инфляции, прекратится и перераспределение дохода и богатства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Подобное приспособление процентных ставок к хронической инфляции наблюдалось во всех странах с продолжительной историей роста цен.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4077072"/>
            <a:ext cx="8136904" cy="93610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связи с институциональными изменениями, происходящими в экономике различных стран,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многие существовавшие ранее мифы оказываются несостоятельными.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Раньше было распространено мнение, что обычные акции служат надежной защитой от инфляции, однако в последнее время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цены на акции повышаются пропорционально росту инфляции.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Многие полагали также, что при инфляции в самом невыгодном положении оказываются вдовы и сироты, однако сегодня они получают пенсии, которые индексируются в соответствии с индексом потребительских цен, т.е. оказываются защищенными таким образом от инфляции, потому что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предназначенные для выплаты суммы растут автоматически по мере роста ИПЦ.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Кроме того, процентные ставки поднимаются и опускаются соответственно рыночным процентным ставкам на многие виды долговых обязательств (подобных закладным с «плавающей процентной ставкой»), поэтому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неожиданная инфляция теперь не столь выгодна для должников и не столь опасна для кредиторов.</a:t>
            </a:r>
          </a:p>
          <a:p>
            <a:pPr algn="just">
              <a:buNone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 влиянии инфляции на перераспределение написаны целые тома. Как следует из этих исследований, последствия инфляции предсказать сложно. Однако те, кто живет на доходы от капитала, как правило, несут в результате инфляции убытки, те же, кто живет на заработную плату, оказываются в более выгодном положении.</a:t>
            </a:r>
          </a:p>
          <a:p>
            <a:pPr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Основные последствия инфляции в перераспределении проявляется в ее влиянии на реальную ценность богатства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основном, непредвиденная инфляция перераспределяет ресурсы от кредиторов в пользу дебиторов, оказывая помощь тем, кто занимает, и нанося ущерб тем, кто дает в долг. Неожиданное замедление темпов инфляции оказывает обратный эффект. Однако в основном инфляция производит «перемешивание» доходов и активов, произвольно перераспределяя доход среди населения, не оказывая заметного воздействия ни на одну отдельную социальную группу.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________________________________________________________________________________________________________________________МГТУ им. Н.Э. Баумана</a:t>
            </a:r>
            <a:endParaRPr lang="ru-RU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9615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Влияние инфляции на экономическую эффективность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965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Помимо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перераспределения доходов, инфляция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оказывает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непосредственное влияние на реальную экономику,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отражается на двух факторах: на выпуске и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экономической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эффективности.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Вначале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рассмотрим ее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воздействие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экономическую эффективность.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Инфляция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обусловливает снижение экономической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эффективности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поскольку искажает ценовые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сигналы.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Если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экономике с низкой инфляцией рыночные цены на товары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повышаются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то покупатели и продавцы знают, что это связано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действительным изменением условий со стороны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предложения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или спроса, и могут отреагировать соответствующим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образом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028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 algn="just">
              <a:buClr>
                <a:schemeClr val="tx2"/>
              </a:buClr>
              <a:buSzPct val="15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Например, если все супермаркеты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50%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повысили цены на говядину, «чувствительные» потребители тут же придут к выводу, что в их рационе необходимо повысить долю куриного мяса. Подобным образом, если цены на компьютеры упадут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90%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вы вполне благоразумно решите, что самое время заменить вашу несколько устаревшую модель.</a:t>
            </a:r>
          </a:p>
          <a:p>
            <a:pPr marL="0" indent="0" algn="just">
              <a:buClr>
                <a:schemeClr val="tx2"/>
              </a:buClr>
              <a:buSzPct val="15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противоположность этому при высокой инфляции очень тяжело сориентироваться в относительных ценах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изменениях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общего уровня цен. Если инфляция растет на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20-30%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месяц,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магазины меняют свои прейскуранты так часто, что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относительные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цены сбивают 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толку.</a:t>
            </a:r>
          </a:p>
          <a:p>
            <a:pPr marL="0" indent="0" algn="just">
              <a:buClr>
                <a:schemeClr val="tx2"/>
              </a:buClr>
              <a:buSzPct val="15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Инфляция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подрывает и действующую систему денежного обращения. Деньги, которые находятся в обращении, или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наличность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это деньги, процентная ставка по которым равна нулю. Если темпы инфляции увеличиваются с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10%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ежегодно,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реальная процентная ставка на наличные надает с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-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10%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год.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15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никто не в состоянии устранить это нарушение.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2542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54434"/>
          </a:xfrm>
        </p:spPr>
        <p:txBody>
          <a:bodyPr>
            <a:noAutofit/>
          </a:bodyPr>
          <a:lstStyle/>
          <a:p>
            <a:pPr marL="0" indent="0" algn="just">
              <a:lnSpc>
                <a:spcPts val="2400"/>
              </a:lnSpc>
              <a:buClr>
                <a:schemeClr val="tx2"/>
              </a:buClr>
              <a:buSzPct val="200000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Следствием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отрицательного значения процентной ставки на деньги является то, что люди распределяют свои реальные ресурсы таким образом, чтобы сократить размеры своих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сбережений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инфляционные времена. Они чаще ходят в банк, стаптывая обувь и не считаясь с затратами времени.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Корпорации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вводят схемы управления наличностью.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400"/>
              </a:lnSpc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реальные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ресурсы расходуются на то, чтобы адаптироваться 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изменившемуся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денежному измерителю, а не на развитие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производства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инвестиции.</a:t>
            </a:r>
          </a:p>
          <a:p>
            <a:pPr marL="0" indent="0" algn="just">
              <a:lnSpc>
                <a:spcPts val="2400"/>
              </a:lnSpc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Многие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экономисты отмечают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негативное влияние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 налоги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Определенные статьи налогового кодекса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устанавливают величину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ставок налогов в соответствии с уровнем получаемого дохода. При росте цен реальная ценность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обеспечиваемых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ими активов снижается. Например, вы можете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вычесть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установленный в долларах не облагаемый налогом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минимум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своего дохода при расчетах суммы, с которой вам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надлежит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уплатить налог. За счет инфляции реальное значение этого необлагаемого минимума будет ниже, а реальная ценность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суммы,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выплачиваемой в виде налога, выше. 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4787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Рисунок 5" descr="IMAG23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6912769" cy="410445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1600" y="836712"/>
            <a:ext cx="6912768" cy="410445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43608" y="5157192"/>
            <a:ext cx="688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Рис. 1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– Инфляция оказывает наиболее сильное воздействие на экономическую политику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6612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Каковы экономические последствия инфляции? Какими силами обусловлена устойчивость инфляции? Сегодня это центральные вопросы макроэкономической теории и политики.</a:t>
            </a:r>
            <a:endParaRPr lang="ru-RU" sz="1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17880"/>
            <a:ext cx="8229600" cy="574012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Такое «незаконное налогообложение» заставило многие страны индексировать и ставки налогов и необлагаемый налогом минимумом, чтобы предупредить вызванное инфляцией их повышение. Частич­но налоговый кодекс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США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был проиндексирован в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80-е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годы.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Индексация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налоговых рамок (т.е. величина суммы налога, которая определяет размер налоговой ставки) сама по себе не освобождает налоговую систему от негативных последствий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, потому что последняя вносит искажения в измерение дохода. Например, вы заработали по процентным ставкам </a:t>
            </a:r>
            <a:r>
              <a:rPr lang="ru-RU" sz="3500" b="1" dirty="0">
                <a:latin typeface="Times New Roman" pitchFamily="18" charset="0"/>
                <a:cs typeface="Times New Roman" pitchFamily="18" charset="0"/>
              </a:rPr>
              <a:t>6%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5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году,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половина из этих средств пошла на компенсацию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утраты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покупательной способности ваших средств в связи с </a:t>
            </a:r>
            <a:r>
              <a:rPr lang="ru-RU" sz="35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-м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ростом инфляции. Однако налоговый кодекс не делает различий между реальным доходом и доходом, лишь компенсирующим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инфляцию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. Сегодня в налоговом кодексе немало подобных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нарушений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, связанных с измерением доходов и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налогов.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это еще не все издержки, связанные с инфляцией.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Некоторые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экономисты, помимо прочего, указывают и на так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называемые </a:t>
            </a:r>
            <a:r>
              <a:rPr lang="ru-RU" sz="3500" b="1" i="1" dirty="0">
                <a:latin typeface="Times New Roman" pitchFamily="18" charset="0"/>
                <a:cs typeface="Times New Roman" pitchFamily="18" charset="0"/>
              </a:rPr>
              <a:t>издержки</a:t>
            </a:r>
            <a:r>
              <a:rPr lang="ru-RU" sz="3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i="1" dirty="0">
                <a:latin typeface="Times New Roman" pitchFamily="18" charset="0"/>
                <a:cs typeface="Times New Roman" pitchFamily="18" charset="0"/>
              </a:rPr>
              <a:t>меню инфляции</a:t>
            </a:r>
            <a:r>
              <a:rPr lang="ru-RU" sz="35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 Суть их заключается в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что при изменении цен компании должны тратить реальные ресурсы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только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то,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чтобы приспособиться к этим изменениям.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2404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42915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Например, рестораны перепечатывают свои меню, компании, продающие свои товары по почте, выпускают новые каталоги, службы такси перенастраивают свои счетчики, муниципальные органы меняют расценки за парковку автомашин, магазины приводят в соответствие ценники на товарах. В некоторых случаях эти издержки не носят явно выраженного материального характера, например, в случае затрат на организацию собрания по поводу принятия решения в связи с повышением цен.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 Воздействие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инфляции приведет к совершенно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неожиданным проблемам</a:t>
            </a:r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 Зачастую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государство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допускает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реальной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стоимости своих программ в условиях повышения цен. Одно недавно выполненное исследование показывает, что </a:t>
            </a:r>
            <a:r>
              <a:rPr lang="ru-RU" sz="7600" b="1" dirty="0" smtClean="0">
                <a:latin typeface="Times New Roman" pitchFamily="18" charset="0"/>
                <a:cs typeface="Times New Roman" pitchFamily="18" charset="0"/>
              </a:rPr>
              <a:t>государственные </a:t>
            </a:r>
            <a:r>
              <a:rPr lang="ru-RU" sz="7600" b="1" dirty="0">
                <a:latin typeface="Times New Roman" pitchFamily="18" charset="0"/>
                <a:cs typeface="Times New Roman" pitchFamily="18" charset="0"/>
              </a:rPr>
              <a:t>социальные выплаты неимущим в реальном </a:t>
            </a:r>
            <a:r>
              <a:rPr lang="ru-RU" sz="7600" b="1" dirty="0" smtClean="0">
                <a:latin typeface="Times New Roman" pitchFamily="18" charset="0"/>
                <a:cs typeface="Times New Roman" pitchFamily="18" charset="0"/>
              </a:rPr>
              <a:t>выражении </a:t>
            </a:r>
            <a:r>
              <a:rPr lang="ru-RU" sz="7600" b="1" dirty="0">
                <a:latin typeface="Times New Roman" pitchFamily="18" charset="0"/>
                <a:cs typeface="Times New Roman" pitchFamily="18" charset="0"/>
              </a:rPr>
              <a:t>сократились, когда государство решило не увеличивать свой бюджет в соответствии с повышением стоимости жизни. </a:t>
            </a:r>
            <a:endParaRPr lang="ru-RU" sz="7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 Регулируемые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отрасли иногда обнаруживают, что их попытки добиться повышения цен в период инфляции либо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удовлетворяются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частично, либо вовсе игнорируются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контролирующими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органами. В большинстве компаний пенсионные системы построены таким образом, что величина выплачиваемых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компенсаций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зафиксирована в номинальном выражении, поэтому в период инфляции реальные поступления сокращаются. Это лишь несколько примеров того, как инфляция может самым </a:t>
            </a:r>
            <a:r>
              <a:rPr lang="ru-RU" sz="7600" dirty="0" smtClean="0">
                <a:latin typeface="Times New Roman" pitchFamily="18" charset="0"/>
                <a:cs typeface="Times New Roman" pitchFamily="18" charset="0"/>
              </a:rPr>
              <a:t>неожиданным </a:t>
            </a:r>
            <a:r>
              <a:rPr lang="ru-RU" sz="7600" dirty="0">
                <a:latin typeface="Times New Roman" pitchFamily="18" charset="0"/>
                <a:cs typeface="Times New Roman" pitchFamily="18" charset="0"/>
              </a:rPr>
              <a:t>образом повлиять на доходы людей.</a:t>
            </a:r>
          </a:p>
          <a:p>
            <a:pPr marL="0" indent="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257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3998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Макроэкономические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последствия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эффективность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рост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36504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Оказывает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ли инфляция какое-либо воздействие на общий уровень экономической активности, помимо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микроэкономического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распределительного эффекта?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Подробный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ответ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этот вопрос вы получите в следующем разделе, здесь же мы расскажем о некоторых особенностях этой проблемы.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70-х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годов высокая инфляция шла рука об руку с высокой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безработицей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выпуском. В США инфляция увеличивалась, как правило, в связи с оживлением на инвестиционном рынке и увеличением количества рабочих мест. Периоды дефляции, или снижения инфляции, отмечались в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30-х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 также в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1954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1958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1982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годах, когда имело место не полное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труда и капитала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Однако при более тщательном изучении был выявлен весьма интересный факт.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Положительная связь между выпуском и инфляцией носит временный характер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На протяжении же более продолжительного периода устойчивой зависимости между инфляцией и ростом выпуска нет. Результаты изучения связи между инфляцией и выпуском, проведенного в отношении многих стран, показаны в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таблице 1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1278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7272808" cy="6480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Таблица 1 – инфляция и экономический рост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4554749"/>
              </p:ext>
            </p:extLst>
          </p:nvPr>
        </p:nvGraphicFramePr>
        <p:xfrm>
          <a:off x="467544" y="1628800"/>
          <a:ext cx="8064896" cy="2808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2448"/>
                <a:gridCol w="4032448"/>
              </a:tblGrid>
              <a:tr h="72822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Уровень инфляции (</a:t>
                      </a:r>
                      <a:r>
                        <a:rPr lang="en-US" sz="1400" dirty="0" smtClean="0"/>
                        <a:t>% </a:t>
                      </a:r>
                      <a:r>
                        <a:rPr lang="ru-RU" sz="1400" dirty="0" smtClean="0"/>
                        <a:t>в год)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Рост ВВП на душу населения (</a:t>
                      </a:r>
                      <a:r>
                        <a:rPr lang="en-US" sz="1400" dirty="0" smtClean="0"/>
                        <a:t>% </a:t>
                      </a:r>
                      <a:r>
                        <a:rPr lang="ru-RU" sz="1400" dirty="0" smtClean="0"/>
                        <a:t>в год)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-20 -0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0.7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0 -10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2.4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10-20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1.8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20-40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0.4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100-200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-1.7</a:t>
                      </a:r>
                      <a:endParaRPr lang="ru-RU" sz="1600" b="1" dirty="0"/>
                    </a:p>
                  </a:txBody>
                  <a:tcPr/>
                </a:tc>
              </a:tr>
              <a:tr h="34668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1000 и выше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-6.5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725144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Совместный опыт 127 стран показывает, что самый быстрый экономический рост связан с низким уровнем инфляции.  Дефляция и умеренная инфляция являются спутниками медленного роста, а гиперинфляция ассоциируется с резким спадом (Источник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Michael Bruno and William Easterly 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«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Inflation Crises and Long Run Growth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»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Work  Bank Policy Research Working Paper 1517</a:t>
            </a:r>
            <a:r>
              <a:rPr lang="en-US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September 1995.)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72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Экономический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рост выше в странах с низким уровнем инфляции и ниже в странах с высокой инфляцией или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дефляцией.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Каким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бы краткосрочным или долгосрочным ни было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влияние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инфляции на выпуск и эффективность, можно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однозначно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предсказать реакцию на угрозу инфляции со стороны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Федеральной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резервной системы. Как только намечается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инфляции, ФРС предпринимает чрезвычайные меры для прекращения ее роста: сокращает предложение денег,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увеличивает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процентные ставки, ограничивая тем самым рост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реального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выпуска и повышая уровень безработицы. 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действительности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решение Центральных банков, направленное на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инфляции, явилось причиной продолжительной 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глубокой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рецессии в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Северной Америке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последовавшей за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повышением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цен на нефть в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1979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году, а также серьезного спада,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переживала Западная Европа в первой половине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Таким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образом,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к какому бы заключению ни приходили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экономисты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по поводу издержек меню или других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макроэкономических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издержек, вызванных инфляцией, реакция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политических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деятелей также является одной из издержек инфляции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 И эта реакция проявляется, как правило, в стремлении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ограничить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инфляцию за счет высокой безработицы и замедления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роста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ВВП. Как показано ниже в этой главе, ущерб, который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наносится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объему выпуска и числу рабочих мест, достаточно велик.</a:t>
            </a:r>
          </a:p>
          <a:p>
            <a:pPr marL="0" indent="0" algn="just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58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Оптимальный уровень инфляции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714776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Пожалуй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все страны стремятся к быстрому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экономическому росту,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полной занятости и ценовой стабильности. В связи с этим возникает вопрос,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такое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«стабильность цен»?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Каковы наиболее благоприятные долгосрочные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тенденции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sz="2000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Как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известно, многие экономисты указывают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преимущества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относительно низкой и стабильной инфляции. Стабильная инфляция, равная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год,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наблюдалась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период с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1991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годы. В это время рост выпуска и цен были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предсказуемы и обусловливали стабильную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макроэкономическую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обстановку в стране.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226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09212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Многие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экономисты сегодня ратуют за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макроэкономическая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политика должна идти дальше и обеспечить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абсолютно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стабильные цены,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или «нулевую инфляцию».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Экономист стэндфордской школы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Роберт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Холл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Robert Hall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управляющий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ФРС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Ли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Хоскинс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Lee Hoskins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подчеркивают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важность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предсказуемости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цен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люди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могли бы принимать свои решения в отношении инвестиций.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Законопроект,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представленный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недавно председателем Объединенного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экономического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комитета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Кони Маком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Connie Mack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), являет собой призыв 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ФРС добиваться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стабильных цен, потому что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«стабильность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цен обеспечивает максимально возможный уровень производительности, реальных доходов, качества жизни,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занятости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глобальной конкурентоспособности».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Многие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специалисты в области макроэкономики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придерживаются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мнения.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Они указывают, что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достижения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нулевой инфляции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имеет смысл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условиях идеальной экономики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. Современная же экономическая жизнь не отличается стабильностью.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Основной фактор такой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нестабильности  -  борьба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рабочих против понижения их заработной платы. Для того чтобы обеспечить стабильность среднего уровня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платы, вероятно, пришлось бы поднять зарплату для одних категорий рабочих и снизить для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других.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Однако ни одна компания и ни один рабочий категорически не согласны на сокращение своей заработной платы.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0149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effectLst/>
                <a:latin typeface="Times New Roman" pitchFamily="18" charset="0"/>
                <a:cs typeface="Times New Roman" pitchFamily="18" charset="0"/>
              </a:rPr>
              <a:t>Свидетельством четкой тенденции снижения заработной платы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служит </a:t>
            </a:r>
            <a:r>
              <a:rPr lang="ru-RU" sz="2900" dirty="0" smtClean="0">
                <a:effectLst/>
                <a:latin typeface="Times New Roman" pitchFamily="18" charset="0"/>
                <a:cs typeface="Times New Roman" pitchFamily="18" charset="0"/>
              </a:rPr>
              <a:t>всестороннее правительственное исследование изменении уровня заработной платы в обрабатывающей промышленности в период </a:t>
            </a:r>
            <a:r>
              <a:rPr lang="ru-RU" sz="2900" b="1" dirty="0" smtClean="0">
                <a:effectLst/>
                <a:latin typeface="Times New Roman" pitchFamily="18" charset="0"/>
                <a:cs typeface="Times New Roman" pitchFamily="18" charset="0"/>
              </a:rPr>
              <a:t>1958-1978</a:t>
            </a:r>
            <a:r>
              <a:rPr lang="ru-RU" sz="2900" dirty="0" smtClean="0">
                <a:effectLst/>
                <a:latin typeface="Times New Roman" pitchFamily="18" charset="0"/>
                <a:cs typeface="Times New Roman" pitchFamily="18" charset="0"/>
              </a:rPr>
              <a:t> годов. В течение этого времени заработная плата рабочих была снижена в среднем менее чем на </a:t>
            </a:r>
            <a:r>
              <a:rPr lang="ru-RU" sz="2900" b="1" dirty="0" smtClean="0">
                <a:effectLst/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ru-RU" sz="2900" dirty="0" smtClean="0">
                <a:effectLst/>
                <a:latin typeface="Times New Roman" pitchFamily="18" charset="0"/>
                <a:cs typeface="Times New Roman" pitchFamily="18" charset="0"/>
              </a:rPr>
              <a:t>% даже в годы с чрезвычайно низким уровнем инфляции.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Согласно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законам макроэкономики, стабильные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цены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заработки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обусловливают более устойчивый уровень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и снижение объема выпуска, чем во время инфляции,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темпы роста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которой составляют от </a:t>
            </a: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900" b="1" i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9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    Проведенный недавно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анализ показал, что достижение стабильных цен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обойдется 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Соединенным Штатам снижением выпуска и занятости на </a:t>
            </a: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1-3%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перманентно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по сравнению с </a:t>
            </a: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-ным ростом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инфляции. </a:t>
            </a:r>
          </a:p>
          <a:p>
            <a:pPr marL="0" indent="0"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Авторы </a:t>
            </a: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анализа утверждают 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следующее: </a:t>
            </a:r>
          </a:p>
          <a:p>
            <a:pPr marL="0" indent="0" algn="just">
              <a:buNone/>
            </a:pPr>
            <a:r>
              <a:rPr lang="ru-RU" sz="2900" i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 algn="just">
              <a:buNone/>
            </a:pPr>
            <a:r>
              <a:rPr lang="ru-RU" sz="2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тенденция снижения заработной платы препятствует возможности некоторых компаний регулировать реальную заработную плату, что ведет к неэффективному снижению занятости. Главным следствием, которое необходимо осознавать лицам, ответственным за проведение макроэкономической политики, является то, что стремление к нулевой инфляции вызовет неэффективное распределение ресурсов, выражающееся в устойчивом уровне безработицы, который может быть неоправданно высоким.</a:t>
            </a:r>
          </a:p>
          <a:p>
            <a:pPr marL="0" indent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077072"/>
            <a:ext cx="8424936" cy="194421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133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     В 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заключение раздела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можно сделать 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следующие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выводы: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Несмотря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то, что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экономисты расходятся в точной оценке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оптимального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уровня инфляции, они едины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том,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предсказуемое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 умеренное повышение цен обеспечивает самый благоприятный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климат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для здорового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экономического роста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Тщательный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статистических данных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позволяет сделать вывод о там, что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низкая инфляция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которая наблюдается последнее время в США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оказывает незначительное воздействие на производительность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 реальный выпуск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наоборот,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галопирующая инфляция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или гиперинфляция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могут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нанести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серьезный вред производительности 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населению,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обусловленный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перераспределением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доходов и богатства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Наконец,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даже несмотря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издержки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могут казаться умеренными,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Центральные банки демонстрируют нетерпимость к высоким темпам 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принимая меры, направленные на понижение ее уровня, замедляя рост выпуска и повышая безработицу.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9303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СОВРЕМЕННАЯ ТЕОРИЯ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8628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Может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 страна с рыночной экономикой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«наслаждаться»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одновременно полной занятостью и стабильностью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цен?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Можно ли еще каким-либо образом контролировать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инфляцию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или единственным способом является замедление темпов роста, в результате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мы имеем нежелательно высокий уровень безработицы? Если рецессии являются такой дорогой ценой за контроль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инфляцией, не нуждаемся ли мы в такой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«политике доходов»,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которая снижала бы инфляцию, не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увеличивая безработицу?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Вопросы, вопросы и вопросы...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ответы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определяют «экономическое здоровье»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современных стран со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смешанной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экономикой. В оставшейся части главы мы рассмотрим основные положения современной теории инфляции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проанализируем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последствия снижения ее уровня.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746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Как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мы убедились, безработица и рецессии наносят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огромный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ущерб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обществу.</a:t>
            </a: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Несмотря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это, ни одна страна сегодня не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задействует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всю мощь рычагов фискальной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кредитно-денежной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политики для снижения безработицы до нулевого уровня.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хотя правительства не устают заявлять о своей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готовности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всемерно повышать уровень благосостояния своих народов, они проявляют при этом удивительную терпимость к высокому уровню безработицы.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Более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того, когда выпуск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приближается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своему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потенциалу,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наблюдалось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1994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годы, центральные банки начинают повышать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процентные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ставки, чтобы замедлить экономический рост.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безработица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обходится так недешево, почему же правительства не прибегают к соответствующим политическим мерам, чтобы избавиться от нее?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Почему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Центральные банки тотчас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начинают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принимать меры по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«охлаждению»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экономики, как только она начинает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«закипать»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________________________________________________________________________________________________________________________МГТУ им. Н.Э. Баумана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09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ЦЕНЫ: МОДЕЛЬ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AS-AD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04456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Инфляция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вызывается не одной причиной.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Подобно болезни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она обусловлена целым комплексом причин.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Одни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них связаны с факторами спроса, другие — с факторами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предложения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Однако,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какой бы причиной ни была вызвана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инфляция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внутренний механизм этого явления обладает большой инерционной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силой.       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Поэтому,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процесс роста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начался, его очень трудно остановить.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5620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Инерционная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9120"/>
          </a:xfrm>
        </p:spPr>
        <p:txBody>
          <a:bodyPr>
            <a:normAutofit fontScale="925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современных промышленно развитых странах, таких как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США,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характеризуется высокой степенью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инерции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Другими словами, инфляция будет сохраняться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одном и том же уровне, пока какие-либо серьезные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экономические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тенденции не вызовут изменений в темпах ее развития.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Инерционную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инфляцию можно сравнить со старой собакой.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Сдвинуть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ее с места можно, разве что пнув ногой или показав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кошку.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итоге потревоженная собака может погнаться за кошкой, но через какое-то время она найдет новое место и уляжется вновь до следующего “импульса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Главные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виды шоков—скачки спроса и предложения.</a:t>
            </a:r>
          </a:p>
          <a:p>
            <a:pPr marL="0" indent="0" algn="just">
              <a:buNone/>
            </a:pP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определенный период в экономике формируются устойчивые темпы инфляции, к которым люди постепенно адаптируются. Эти встроенные инерционные темпы инфляции сохраняются до тех пор, пока какой-либо шок не заставит их измениться в сторону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повышения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или понижения.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797152"/>
            <a:ext cx="8424936" cy="12961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0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протяжении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90-х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годов наблюдался устойчивый рост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цен,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составлявший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год,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большая часть населения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успешно адаптировалась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этим темпам инфляции. Указанный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ожидаемый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рост инфляции был учтен во всех институтах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экономики.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Трехпроцентный рост инфляции был отражен в трудовых соглашениях между управляющим звеном и работниками и предусмотрен в кредитно-денежной и фискальной политике. Таким образом, в течение всего периода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инерционные темпы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составляли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 явление в некоторых случаях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называют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базовыми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фундаментальными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ожидаемыми</a:t>
            </a:r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темпами инфляции.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Темпы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инфляции, которые ожидаются и закладываются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контракты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неформальные соглашения, называются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инерционными темпами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Инерционная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может удерживаться достаточно долгое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настолько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долгое, насколько люди хотят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сохранить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темпы инфляции на одном и том же уровне. В таких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условиях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является встроенной в систему. Однако, как показала практика,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инфляция не может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сохраняться в одном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 том же состоянии до бесконечности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Частые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шоки 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совокупном спросе, резкие скачки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нефть,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неурожаи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колебания валютных курсов, изменения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производительности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бессчетное количество других экономических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событий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смещают инфляцию выше или ниже инерционного уровня.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249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071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Главные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виды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шоков — скачки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спроса и предложения.</a:t>
            </a:r>
          </a:p>
          <a:p>
            <a:pPr marL="0" indent="0" algn="just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    В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определенный период в экономике формируются устойчивые темпы инфляции, к которым люди постепенно адаптируются. Эти встроенные инерционные темпы инфляции сохраняются до тех пор, пока какой-либо шок не заставит их измениться в сторону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повышения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или понижения.</a:t>
            </a: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071678"/>
            <a:ext cx="8429684" cy="17859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5715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Инфляция, вызванная резким изменением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спроса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rmAutofit fontScale="925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Самым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главным шоком для инфляции служит резкое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изменение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совокупного спроса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В предыдущих главах мы видели, что изменения в инвестициях, государственных расходах или чистом экспорте могут изменить совокупный спрос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вытолкнуть объемы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выпуска за пределы потенциальных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Мы знаем также, как Центральный банк страны может влиять на экономическую активность.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Какой бы ни была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причина,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инфляция спроса происходит тогда, когда совокупный спрос растет быстрее чем производственный потенциал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страны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подталкивая цены вверх с целью уравновесить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совокупные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спрос и предложение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результате потребители, олицетворяющие собой спрос, ведут конкурентную борьбу за ограниченное предложение товаров и повышают цены на них. Поскольку безработица падает и рабочая сила становится дефицитным ресурсом, зарплата повышается и ускоряет инфляционный процесс.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514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734858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Примеры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инфляции спроса можно наблюдать довольно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часто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в основном тогда, когда государство пытается покрыть увеличивающиеся расходы за счет роста денежной массы.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Быстрый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рост предложения денег увеличивает совокупный спрос, который, в свою очередь, вызывает повышение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уровня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цен. В этом примере направление причинно-следственной связи совершенно ясно.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исходит со стороны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предложения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денег и через повышение совокупного спроса приводит к инфляции.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когда Центральный банк Германии печатал миллиарды бумажных марок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1922-1923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годах и они попадали на рынок, где люди пытались в обмен на эти деньги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приобрести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хлеб или жилье, совершенно не удивительно, что цены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выросли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Германии в миллиард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лишая деньги всякого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смысла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Это классический пример инфляции спроса. По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аналогичному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сценарию действовало правительство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России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финансируя дефицит бюджета за счет печатания рублей н начале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5158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562" y="1214422"/>
            <a:ext cx="39290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Начиная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состояния изначального равновесия в точке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происходит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увеличение расходов, в результате чего кривая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смещается вверх и вправо.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Экономическое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равновесие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переходит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точки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точку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таком высоком уровне спроса цены поднимаются с уровня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уровня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этом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суть инфляции спроса.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869160"/>
            <a:ext cx="4248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– Инфляция спроса связана с ситуацией, когда слишком много денег «охотится» за слишком малым 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количеством товаров 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1108051" y="3107529"/>
            <a:ext cx="249953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1928794" y="1857364"/>
            <a:ext cx="1084907" cy="2064912"/>
          </a:xfrm>
          <a:custGeom>
            <a:avLst/>
            <a:gdLst>
              <a:gd name="connsiteX0" fmla="*/ 1050202 w 1084907"/>
              <a:gd name="connsiteY0" fmla="*/ 69410 h 2151707"/>
              <a:gd name="connsiteX1" fmla="*/ 1004935 w 1084907"/>
              <a:gd name="connsiteY1" fmla="*/ 286693 h 2151707"/>
              <a:gd name="connsiteX2" fmla="*/ 570369 w 1084907"/>
              <a:gd name="connsiteY2" fmla="*/ 1789568 h 2151707"/>
              <a:gd name="connsiteX3" fmla="*/ 0 w 1084907"/>
              <a:gd name="connsiteY3" fmla="*/ 2151707 h 215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907" h="2151707">
                <a:moveTo>
                  <a:pt x="1050202" y="69410"/>
                </a:moveTo>
                <a:cubicBezTo>
                  <a:pt x="1067554" y="34705"/>
                  <a:pt x="1084907" y="0"/>
                  <a:pt x="1004935" y="286693"/>
                </a:cubicBezTo>
                <a:cubicBezTo>
                  <a:pt x="924963" y="573386"/>
                  <a:pt x="737858" y="1478732"/>
                  <a:pt x="570369" y="1789568"/>
                </a:cubicBezTo>
                <a:cubicBezTo>
                  <a:pt x="402880" y="2100404"/>
                  <a:pt x="201440" y="2126055"/>
                  <a:pt x="0" y="2151707"/>
                </a:cubicBezTo>
              </a:path>
            </a:pathLst>
          </a:cu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61" name="Полилиния 60"/>
          <p:cNvSpPr/>
          <p:nvPr/>
        </p:nvSpPr>
        <p:spPr>
          <a:xfrm>
            <a:off x="1714480" y="2285992"/>
            <a:ext cx="1428760" cy="1643074"/>
          </a:xfrm>
          <a:custGeom>
            <a:avLst/>
            <a:gdLst>
              <a:gd name="connsiteX0" fmla="*/ 0 w 1122630"/>
              <a:gd name="connsiteY0" fmla="*/ 0 h 1493821"/>
              <a:gd name="connsiteX1" fmla="*/ 389299 w 1122630"/>
              <a:gd name="connsiteY1" fmla="*/ 1023041 h 1493821"/>
              <a:gd name="connsiteX2" fmla="*/ 1122630 w 1122630"/>
              <a:gd name="connsiteY2" fmla="*/ 1493821 h 14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630" h="1493821">
                <a:moveTo>
                  <a:pt x="0" y="0"/>
                </a:moveTo>
                <a:cubicBezTo>
                  <a:pt x="101097" y="387035"/>
                  <a:pt x="202194" y="774071"/>
                  <a:pt x="389299" y="1023041"/>
                </a:cubicBezTo>
                <a:cubicBezTo>
                  <a:pt x="576404" y="1272011"/>
                  <a:pt x="899311" y="1383671"/>
                  <a:pt x="1122630" y="1493821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2071670" y="2071678"/>
            <a:ext cx="1428760" cy="1643074"/>
          </a:xfrm>
          <a:custGeom>
            <a:avLst/>
            <a:gdLst>
              <a:gd name="connsiteX0" fmla="*/ 0 w 1122630"/>
              <a:gd name="connsiteY0" fmla="*/ 0 h 1493821"/>
              <a:gd name="connsiteX1" fmla="*/ 389299 w 1122630"/>
              <a:gd name="connsiteY1" fmla="*/ 1023041 h 1493821"/>
              <a:gd name="connsiteX2" fmla="*/ 1122630 w 1122630"/>
              <a:gd name="connsiteY2" fmla="*/ 1493821 h 14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630" h="1493821">
                <a:moveTo>
                  <a:pt x="0" y="0"/>
                </a:moveTo>
                <a:cubicBezTo>
                  <a:pt x="101097" y="387035"/>
                  <a:pt x="202194" y="774071"/>
                  <a:pt x="389299" y="1023041"/>
                </a:cubicBezTo>
                <a:cubicBezTo>
                  <a:pt x="576404" y="1272011"/>
                  <a:pt x="899311" y="1383671"/>
                  <a:pt x="1122630" y="1493821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928662" y="328612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928662" y="3643314"/>
            <a:ext cx="1571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-428660" y="3000372"/>
            <a:ext cx="27154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928662" y="4357694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1285852" y="1000108"/>
            <a:ext cx="2466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Потенциальный выпуск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500166" y="4500570"/>
            <a:ext cx="187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Реальный выпуск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 rot="16200000">
            <a:off x="-286080" y="2786354"/>
            <a:ext cx="1339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Уровень цен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71472" y="3500438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71472" y="307181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P`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Прямая со стрелкой 91"/>
          <p:cNvCxnSpPr/>
          <p:nvPr/>
        </p:nvCxnSpPr>
        <p:spPr>
          <a:xfrm flipV="1">
            <a:off x="1857356" y="242886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 rot="5400000" flipH="1" flipV="1">
            <a:off x="2821769" y="360759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2714612" y="300037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E`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Овал 109"/>
          <p:cNvSpPr/>
          <p:nvPr/>
        </p:nvSpPr>
        <p:spPr>
          <a:xfrm flipH="1" flipV="1">
            <a:off x="2571736" y="3214686"/>
            <a:ext cx="85732" cy="85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 flipH="1" flipV="1">
            <a:off x="2428860" y="3571876"/>
            <a:ext cx="85732" cy="85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2786050" y="1500174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AS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428992" y="3571876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AD`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3071802" y="3857628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2143108" y="150017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1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3929058" y="421481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785786" y="128586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0" y="55172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При высоком уровне выпуска, когда совокупный спрос увеличивается, растущие средства на расходы «соревнуются» за ограниченное количество благ. Крутой участок кривой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соответствует росту цен, обусловленному увеличением совокупных расходов. Цены повышаются от уровня </a:t>
            </a:r>
            <a:r>
              <a:rPr lang="en-US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 уровня </a:t>
            </a:r>
            <a:r>
              <a:rPr lang="en-US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P`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Это и есть инфляция спроса. Как бы вы проанализировали инфляцию издержек, воспользовавшись этой же моделью?</a:t>
            </a:r>
          </a:p>
        </p:txBody>
      </p:sp>
    </p:spTree>
    <p:extLst>
      <p:ext uri="{BB962C8B-B14F-4D97-AF65-F5344CB8AC3E}">
        <p14:creationId xmlns="" xmlns:p14="http://schemas.microsoft.com/office/powerpoint/2010/main" val="21784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00108"/>
            <a:ext cx="8229600" cy="5715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издержек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464496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Составляющие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инфляции спроса были понятны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экономистам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классической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школы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 использовались ими для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объяснения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исторических колебаний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цен.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Однако в течение второй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половины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нашего столетия инфляционные процессы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изменились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впрочем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легко можно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убедиться взглянув на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. 2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. Сегодня цены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держат курс только в одном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направлении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- растут в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периоды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экономических спадов и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растут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еще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быстрее в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периоды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экономических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подъемов. И эта тенденция сохраняется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для всех стран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 рыночной экономикой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 мире. Разница между современной инфляцией и простой инфляцией спроса заключается в том, что цены и реальная заработная плата начинают расти еще до того как достигается полная занятость. Они поднимаются даже когда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30%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производственных мощностей и МЧ рабочей силы остаются незадействованными. Этот феномен известен как </a:t>
            </a:r>
            <a:r>
              <a:rPr lang="ru-RU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издержек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предложения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Инфляция, обусловленная ростом издержек в периоды высокой безработицы и неполного использования ресурсов</a:t>
            </a:r>
            <a:r>
              <a:rPr lang="en-US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называется инфляцией</a:t>
            </a:r>
            <a:r>
              <a:rPr lang="en-US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издержек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Инфляции издержек на ранних стадиях развития рыночной экономики, по-видимому, не существовало. Впервые она появилась в период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30-40-х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годов и привела к резким переменам в динамике цен после второй мировой войны.</a:t>
            </a:r>
            <a:endParaRPr lang="ru-RU" sz="17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198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863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 поисках объяснений причин инфляции издержек экономисты обращаются прежде всего к заработной плате, которая, бесспорно, составляет важную часть издержек производства. Например, в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1982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году, когда уровень безработицы достиг почти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заработная плата повысилась на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 Заработная плата сохраняет тенденцию к повышению даже в условиях экономического спада, потому что, </a:t>
            </a:r>
          </a:p>
          <a:p>
            <a:pPr marL="0" indent="0" algn="just"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она обусловлена ценами, и ,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связана с сильным сопротивлением со стороны работников любыми попытками понижения заработной платы.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Начиная с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70-х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шоки издержек были вызваны преимущественно резким изменениями цен на нефть  и колебаниями валютных курсов.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1973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1978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и в течении некоторого непродолжительного времени в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годах многие страны были обеспокоены состоянием своей макроэкономики в связи с о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трым дефицитом нефтяных рынков. </a:t>
            </a:r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Резкое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повышение цен на нефть привело к росту издержек производства предприятий. Последствия в каждом из 3 случаев, описанных ниже, были разными, однако каждый раз за повышением цен на нефть следовала вспышка инфляционных издержек. В некоторых случаях шоки издержек носят благоприятный характер. Например, благотворное воздействие издержек и курса доллара в США в середине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90-ых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замедлили рост со стороны предложения (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кривая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695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Ожидания и инерционная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можете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спросить,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почему инфляция обладает такой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инерционной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силой?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Ответ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заключается в том, что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цены и заработная плата устанавливаются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учетом будущих экономических условий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Когда цены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заработная плата повышаются быстро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ожидается сохранение этой тенденции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будущем, предприятия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работники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стараются предусмотреть быстрые темпы инфляции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процессе принятия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любых решений, связанных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ценой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зарплатой.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Ожидание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высокой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или низкой инфляции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часто оказываются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самовыполняющимися прогнозами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130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    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Причина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проста.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Чрезвычайно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высокий уровень загрузки производственных мощностей и очень низкий уровень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приводят к отставанию объема предлагаемых товаров от спроса на них (дефицита) в рыночной экономике.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достигает неприемлемого уровня. Еще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никому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удавалось описать эту дилемму столь точно, как Артуру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Оукену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Arthur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Okun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одновременного достижения процветания и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стабильности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цен остается одной из важнейших нерешенных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проблем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при осуществлении экономической деятельности. 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    Нам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следует найти удовлетворительный компромисс, результатом которого, с одной стороны, были бы такие темпы роста и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безработицы, которыми мы могли бы гордиться, а с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другой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 такое поведение цен, при котором мы чувствовали бы себя вполне комфортно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7958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573016"/>
            <a:ext cx="8280920" cy="280831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723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Давайте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воспользуемся гипотетическим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примером, чтобы проиллюстрировать роль ожиданий в инерционной инфляции.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Допустим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, в 1997 году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Brass.</a:t>
            </a:r>
            <a:r>
              <a:rPr lang="ru-RU" sz="21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Mills Inc.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омпания по производству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осветительных приборов, не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имеющая профсоюза,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рассматривала решения о ежегодных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ставках заработной платы и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жалования на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год. Продажи компании увеличивались,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и компания не переживала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никаких шоков со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стороны спроса или предложения. Главный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экономист компании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доложил о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что никаких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инфляционных шоков не предвидится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, и службы, связанные с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планированием, прогнозировали рост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заработной платы в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стране на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4 %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год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Brass.</a:t>
            </a:r>
            <a:r>
              <a:rPr lang="ru-RU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Mills Inc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провела  исследование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отношении филиалов и выяснила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, что многие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работодатели планировали повысить 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размеры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выплат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3-5%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в течении предстоящего года.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Таким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образом, все сигналы сказывали на то что заработная плата должна вырасти в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году на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по сравнению с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годом.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процессе исследований внутреннего рынка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Brass.</a:t>
            </a:r>
            <a:r>
              <a:rPr lang="ru-RU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Mills Inc.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определила, что существующий в  компании уровень заработной платы соответствует уровню на местном рынке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труда.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Поскольку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руководители не хотели допустить, чтобы зарплата в их компании была ниже среднего уровня на местном рынке, они решили повысить зарплату своим работникам. Заработная плата была назначена исходя из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повышения зарплаты, ожидаемого в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году.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400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Подобное установление зарплаты и жалования с учетом будущих экономических условий применяется практически всеми работодателями.          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Такая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мотивация справедлива и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отношении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 на многие продукты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том числе и на обучение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колледже,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автомобили, на междугородные телефонные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переговоры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), которые не так-то легко изменить, после того, как они были однажды определены.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Поскольку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изменения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ожиданиях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инфляции и в процессе урегулирования цен и заработной платы требуют достаточно продолжительного времени,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инерционная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инфляция возникает только в результате крупных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потрясений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или перемен в экономической политике.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0006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465313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6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Одновременное смещение вверх кривых совокупного спроса и предложения формирует  инфляционную спираль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зарплата-цены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515719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Предположим, что издержки производства растут на 3% в год.  Следовательно,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каждого уровня выпуска кривая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будет подниматься на 3%  в год.  Если кривая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движется такими же темпами, объемы выпуска будут близки к потенциально возможным, а цены также возрастут на 3% . По мере того как макроэкономическое равновесие смещается из точки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E`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E``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цены ввиду инерционной инфляции будут непрерывно повышаться. Можете ли вы, используя эту же модель, представить на графике  темпы инерционной инфляции, равные 1 или 5% в год?</a:t>
            </a:r>
            <a:endParaRPr lang="ru-RU" sz="1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683568" y="620688"/>
            <a:ext cx="6984776" cy="4082970"/>
            <a:chOff x="683568" y="620688"/>
            <a:chExt cx="6984776" cy="408297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2627784" y="1196752"/>
              <a:ext cx="0" cy="316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2627784" y="4365104"/>
              <a:ext cx="4320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4860032" y="1124744"/>
              <a:ext cx="0" cy="3240360"/>
            </a:xfrm>
            <a:prstGeom prst="line">
              <a:avLst/>
            </a:prstGeom>
            <a:ln w="254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3995936" y="836712"/>
              <a:ext cx="2304256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3851920" y="1556792"/>
              <a:ext cx="2088232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3635896" y="2132856"/>
              <a:ext cx="1800200" cy="18722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Полилиния 45"/>
            <p:cNvSpPr/>
            <p:nvPr/>
          </p:nvSpPr>
          <p:spPr>
            <a:xfrm>
              <a:off x="2843808" y="836712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644008" y="692696"/>
              <a:ext cx="402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11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1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436096" y="90872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580112" y="1556792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5292080" y="3933056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5868144" y="3501008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6228184" y="2996952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059832" y="2276872"/>
              <a:ext cx="2736304" cy="1368152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2843808" y="1700808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868144" y="206084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4788024" y="24928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4788024" y="16288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 flipH="1">
              <a:off x="478802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/>
            <p:cNvCxnSpPr>
              <a:endCxn id="33" idx="6"/>
            </p:cNvCxnSpPr>
            <p:nvPr/>
          </p:nvCxnSpPr>
          <p:spPr>
            <a:xfrm>
              <a:off x="2627784" y="1700808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2627784" y="2564904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627784" y="3429000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Прямоугольник 62"/>
            <p:cNvSpPr/>
            <p:nvPr/>
          </p:nvSpPr>
          <p:spPr>
            <a:xfrm>
              <a:off x="2483768" y="62068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092280" y="414908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691680" y="908720"/>
              <a:ext cx="12241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Уровень</a:t>
              </a: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цен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195736" y="3284984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1619672" y="2420888"/>
              <a:ext cx="10801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683568" y="1556792"/>
              <a:ext cx="23762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P`=(1,03)2P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923928" y="4365104"/>
              <a:ext cx="2727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Реальный выпуск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Прямая соединительная линия 76"/>
            <p:cNvCxnSpPr/>
            <p:nvPr/>
          </p:nvCxnSpPr>
          <p:spPr>
            <a:xfrm>
              <a:off x="2915816" y="1484784"/>
              <a:ext cx="1224136" cy="13681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Овал 90"/>
            <p:cNvSpPr/>
            <p:nvPr/>
          </p:nvSpPr>
          <p:spPr>
            <a:xfrm flipH="1">
              <a:off x="3203848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2771800" y="1124744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2915816" y="198884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4860032" y="30689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4499992" y="2564904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4860032" y="12687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176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/>
              <a:t>Процесс инерционной инфляции отражен на </a:t>
            </a:r>
            <a:r>
              <a:rPr lang="ru-RU" sz="2200" b="1" dirty="0" smtClean="0"/>
              <a:t>рис.6</a:t>
            </a:r>
            <a:r>
              <a:rPr lang="ru-RU" sz="2200" dirty="0" smtClean="0"/>
              <a:t>.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Допустим, потенциальный выпуск остается неизменным и нет шоков со стороны спроса или предложения. 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случае ожидания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-ого среднегодового роста издержек и цен кривая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будет смещаться вверх на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каждый год. 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отсутствие шоков со стороны спроса на это же значение будет сдвигаться вверх и кривая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Следовательно, макроэкономическое равновесие перейдет из точки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Е‘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 в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Е”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Цены будут расти на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из года в год. 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Таким образом, инерционная инфляция составляет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00000"/>
              <a:buNone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Инерционная инфляция имеет место, когда обе кривые, </a:t>
            </a:r>
            <a:r>
              <a:rPr lang="en-US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2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смещаются вверх с одинаковой скоростью.</a:t>
            </a:r>
          </a:p>
          <a:p>
            <a:pPr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517232"/>
            <a:ext cx="8280920" cy="7920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Уровни цен и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определить различие 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колебаниях уровня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цен и колебаниях инфляции. В общем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совокупного спроса при прочих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равных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условиях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вызывает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рост цен. Аналогичным образом смещение вверх кривой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происходящее в результате повышения заработной платы, также вызовет рост цен (при прочих равных условиях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конечно же, упомянутые выше прочие условия также всегда меняются. В частности, кривые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никогда не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бывают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статичными. Так, на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обе эти кривые смещаются вверх одновременно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115616" y="3356992"/>
            <a:ext cx="6264696" cy="2714818"/>
            <a:chOff x="346952" y="620688"/>
            <a:chExt cx="7321392" cy="4082970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2627784" y="1196752"/>
              <a:ext cx="0" cy="316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627784" y="4365104"/>
              <a:ext cx="4320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4860032" y="1124744"/>
              <a:ext cx="0" cy="3240360"/>
            </a:xfrm>
            <a:prstGeom prst="line">
              <a:avLst/>
            </a:prstGeom>
            <a:ln w="254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95936" y="836712"/>
              <a:ext cx="2304256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851920" y="1556792"/>
              <a:ext cx="2088232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35896" y="2132856"/>
              <a:ext cx="1800200" cy="18722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олилиния 15"/>
            <p:cNvSpPr/>
            <p:nvPr/>
          </p:nvSpPr>
          <p:spPr>
            <a:xfrm>
              <a:off x="2843808" y="836712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644008" y="692696"/>
              <a:ext cx="499718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11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1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436096" y="90872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580112" y="1556792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292080" y="3933056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868144" y="3501008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228184" y="2996952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3059832" y="2276872"/>
              <a:ext cx="2736304" cy="1368152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2843808" y="1700808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868144" y="206084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4788024" y="24928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 flipH="1" flipV="1">
              <a:off x="4788024" y="16288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 flipH="1">
              <a:off x="478802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endCxn id="27" idx="6"/>
            </p:cNvCxnSpPr>
            <p:nvPr/>
          </p:nvCxnSpPr>
          <p:spPr>
            <a:xfrm>
              <a:off x="2627784" y="1700808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627784" y="2564904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2627784" y="3429000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2483768" y="62068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7092280" y="414908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525107" y="620688"/>
              <a:ext cx="1094002" cy="879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Уровень</a:t>
              </a: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цен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198338" y="3219815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188491" y="2353439"/>
              <a:ext cx="1763762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46952" y="1556792"/>
              <a:ext cx="2712880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P`=(1,03)2P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923928" y="4365104"/>
              <a:ext cx="2727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Реальный выпуск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915816" y="1484784"/>
              <a:ext cx="1224136" cy="13681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 flipH="1">
              <a:off x="3203848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771800" y="1124744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915816" y="198884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860032" y="30689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499992" y="2564904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860032" y="12687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4572000" y="6021288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6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15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620688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 что произошло бы, например, в случае неожиданного смещения кривой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третьем периоде? Как бы это отразилось на ценах и инфляции? Допустим, что в третьем периоде кривая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сместилась бы влево к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”’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результате уменьшения денежной массы. Это могло бы вызвать рецессию с новым равновесием в точке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Е”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кривой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 этой точке выпуск упал бы ниже потенциального, уровень цен и инфляции был бы ниже отметки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однако экономика все еще переживала бы инфляцию, поскольку уровень цен в точке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был бы все еще выше равновесия в точке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Е’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ценами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установленными в предыдущем периоде.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ru-RU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Экономические силы могут снижать цены ниже того уровня, который мог бы быть достигнут при иных условиях. Тем не менее, ввиду инертности</a:t>
            </a:r>
            <a:r>
              <a:rPr lang="ru-RU" sz="1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процесса повышения издержек и цен, экономика может продолжать пребывать в состоянии инфляции даже в условиях спада.</a:t>
            </a:r>
          </a:p>
          <a:p>
            <a:endParaRPr lang="ru-RU" sz="1400" dirty="0" smtClean="0"/>
          </a:p>
          <a:p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636912"/>
            <a:ext cx="8424936" cy="7200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115616" y="3501008"/>
            <a:ext cx="6192688" cy="2570802"/>
            <a:chOff x="346952" y="620688"/>
            <a:chExt cx="7321392" cy="408297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2627784" y="1196752"/>
              <a:ext cx="0" cy="316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2627784" y="4365104"/>
              <a:ext cx="4320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860032" y="1124744"/>
              <a:ext cx="0" cy="3240360"/>
            </a:xfrm>
            <a:prstGeom prst="line">
              <a:avLst/>
            </a:prstGeom>
            <a:ln w="254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95936" y="836712"/>
              <a:ext cx="2304256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851920" y="1556792"/>
              <a:ext cx="2088232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635896" y="2132856"/>
              <a:ext cx="1800200" cy="18722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олилиния 14"/>
            <p:cNvSpPr/>
            <p:nvPr/>
          </p:nvSpPr>
          <p:spPr>
            <a:xfrm>
              <a:off x="2843808" y="836712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644008" y="692696"/>
              <a:ext cx="499718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11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1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436096" y="90872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580112" y="1556792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292080" y="3933056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868144" y="3501008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228184" y="2996952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059832" y="2276872"/>
              <a:ext cx="2736304" cy="1368152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843808" y="1700808"/>
              <a:ext cx="2664296" cy="1080120"/>
            </a:xfrm>
            <a:custGeom>
              <a:avLst/>
              <a:gdLst>
                <a:gd name="connsiteX0" fmla="*/ 0 w 1607574"/>
                <a:gd name="connsiteY0" fmla="*/ 943897 h 943897"/>
                <a:gd name="connsiteX1" fmla="*/ 1268361 w 1607574"/>
                <a:gd name="connsiteY1" fmla="*/ 707923 h 943897"/>
                <a:gd name="connsiteX2" fmla="*/ 1607574 w 1607574"/>
                <a:gd name="connsiteY2" fmla="*/ 0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574" h="943897">
                  <a:moveTo>
                    <a:pt x="0" y="943897"/>
                  </a:moveTo>
                  <a:cubicBezTo>
                    <a:pt x="500216" y="904568"/>
                    <a:pt x="1000432" y="865239"/>
                    <a:pt x="1268361" y="707923"/>
                  </a:cubicBezTo>
                  <a:cubicBezTo>
                    <a:pt x="1536290" y="550607"/>
                    <a:pt x="1551039" y="213852"/>
                    <a:pt x="1607574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868144" y="206084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4788024" y="24928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4788024" y="16288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 flipH="1">
              <a:off x="478802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>
              <a:endCxn id="26" idx="6"/>
            </p:cNvCxnSpPr>
            <p:nvPr/>
          </p:nvCxnSpPr>
          <p:spPr>
            <a:xfrm>
              <a:off x="2627784" y="1700808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2627784" y="2564904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627784" y="3429000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2483768" y="620688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7092280" y="414908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525107" y="620688"/>
              <a:ext cx="1094002" cy="879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Уровень</a:t>
              </a: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цен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198338" y="3219815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188491" y="2353439"/>
              <a:ext cx="1763762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46952" y="1556792"/>
              <a:ext cx="2712880" cy="509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P``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=1,03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P`=(1,03)2P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923928" y="4365104"/>
              <a:ext cx="2727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Реальный выпуск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2915816" y="1484784"/>
              <a:ext cx="1224136" cy="13681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 flipH="1">
              <a:off x="3203848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771800" y="1124744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AD``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915816" y="198884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860032" y="30689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499992" y="2564904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860032" y="1268760"/>
              <a:ext cx="5760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E``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4572000" y="6021288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6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6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Кривая Филлипса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способ представления инфляционного процесса предложил экономист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Олбан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Филлипс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Alban Phillips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ввел количественные детерминанты инфляции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платы. В результате тщательного изучения данных 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безработице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зарплате в Великобритании почти за вековой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период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он обнаружил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обратную взаимосвязь между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безработицей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зарплатой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Филлипс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установил, что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заработная плата имеет свойство повышаться, когда безработица невысока, 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наоборот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Каким </a:t>
            </a:r>
            <a:r>
              <a:rPr lang="ru-RU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же образом безработица приводит к </a:t>
            </a:r>
            <a:r>
              <a:rPr lang="ru-RU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снижению </a:t>
            </a:r>
            <a:r>
              <a:rPr lang="ru-RU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роста зарплаты? </a:t>
            </a:r>
            <a:endParaRPr lang="ru-RU" sz="2400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 давление со стороны работников с целью повышения заработной платы ослабевает по мере того, как становится доступно все меньше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альтернативных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рабочих мест. В то же время сопротивление компании требованиям повышения зарплаты в условиях низкой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прибыли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становится более жестким.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9169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66399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Кривая Филлипса сказывается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весьма полезной при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анализе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краткосрочных колебаний безработицы и инфляции.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Простейший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вариант такой кривой представлен 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85992"/>
            <a:ext cx="8410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Горизонтальная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ось графика соответствует уровню безработицы, вертикальная ось слева отображает ежегодные темпы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инфляции цен,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вертикальная ось справа — темпы инфляции зарплаты. По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мере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продвижения влево, т.е. при сокращении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безработицы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зарплата и цены увеличиваются, т.е. кривая взмывает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вверх.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00438"/>
            <a:ext cx="8438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Прокомментировать эту кривую нам поможет арифметический пример инфляции.</a:t>
            </a:r>
          </a:p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Скажем, производительность труда (объем выпуска одним рабочим) повышается устойчивыми темпами —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1 %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ежегодно. Далее, предположим, что компания останавливает заработную штату на основе средних издержек на рабочую силу, таким образом, цены изменяются в той же степени, в какой и издержки на рабочую силу в расчете на единицу выпуска. Если зарплата повышается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производительность —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средние издержки на рабочую силу поднимутся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Следовательно, цены также повысятся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7786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7958"/>
            <a:ext cx="9144000" cy="365125"/>
          </a:xfrm>
        </p:spPr>
        <p:txBody>
          <a:bodyPr/>
          <a:lstStyle/>
          <a:p>
            <a:pPr algn="ctr"/>
            <a:r>
              <a:rPr lang="ru-RU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5008" y="5301208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7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Компромисс между инфляцией и безработицей на краткосрочной кривой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4" name="Группа 113"/>
          <p:cNvGrpSpPr/>
          <p:nvPr/>
        </p:nvGrpSpPr>
        <p:grpSpPr>
          <a:xfrm>
            <a:off x="1619672" y="548680"/>
            <a:ext cx="6552727" cy="4792599"/>
            <a:chOff x="1403649" y="548679"/>
            <a:chExt cx="6552727" cy="4792599"/>
          </a:xfrm>
        </p:grpSpPr>
        <p:sp>
          <p:nvSpPr>
            <p:cNvPr id="104" name="Прямоугольник 103"/>
            <p:cNvSpPr/>
            <p:nvPr/>
          </p:nvSpPr>
          <p:spPr>
            <a:xfrm>
              <a:off x="2843808" y="4993057"/>
              <a:ext cx="5112568" cy="348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Уровень безработицы (%)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2267744" y="1107550"/>
              <a:ext cx="0" cy="3509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267744" y="4617040"/>
              <a:ext cx="4320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Группа 39"/>
            <p:cNvGrpSpPr/>
            <p:nvPr/>
          </p:nvGrpSpPr>
          <p:grpSpPr>
            <a:xfrm>
              <a:off x="2627784" y="4491701"/>
              <a:ext cx="3564320" cy="126815"/>
              <a:chOff x="1691680" y="4365104"/>
              <a:chExt cx="3564320" cy="145712"/>
            </a:xfrm>
          </p:grpSpPr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1691680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2088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 flipV="1">
                <a:off x="2484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2880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3276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3672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4068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4464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flipV="1">
                <a:off x="4860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flipV="1">
                <a:off x="5256000" y="4366800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Прямая соединительная линия 41"/>
            <p:cNvCxnSpPr/>
            <p:nvPr/>
          </p:nvCxnSpPr>
          <p:spPr>
            <a:xfrm rot="16200000" flipV="1">
              <a:off x="2339752" y="413761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rot="16200000" flipV="1">
              <a:off x="2341448" y="37926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rot="16200000" flipV="1">
              <a:off x="2341448" y="344804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16200000" flipV="1">
              <a:off x="2341448" y="310340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rot="16200000" flipV="1">
              <a:off x="2341448" y="275876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V="1">
              <a:off x="2341448" y="24141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V="1">
              <a:off x="2341448" y="206947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V="1">
              <a:off x="2341448" y="172482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16200000" flipV="1">
              <a:off x="6516216" y="413761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rot="16200000" flipV="1">
              <a:off x="6517912" y="37926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V="1">
              <a:off x="6517912" y="344804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V="1">
              <a:off x="6517912" y="310340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V="1">
              <a:off x="6517912" y="275876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517912" y="24141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6200000" flipV="1">
              <a:off x="6517912" y="206947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16200000" flipV="1">
              <a:off x="6517912" y="172482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rot="16200000" flipV="1">
              <a:off x="6517912" y="138018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6588224" y="1044880"/>
              <a:ext cx="0" cy="357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олилиния 89"/>
            <p:cNvSpPr/>
            <p:nvPr/>
          </p:nvSpPr>
          <p:spPr>
            <a:xfrm>
              <a:off x="3707904" y="1734244"/>
              <a:ext cx="2376264" cy="1754745"/>
            </a:xfrm>
            <a:custGeom>
              <a:avLst/>
              <a:gdLst>
                <a:gd name="connsiteX0" fmla="*/ 17206 w 2244213"/>
                <a:gd name="connsiteY0" fmla="*/ 0 h 1828800"/>
                <a:gd name="connsiteX1" fmla="*/ 371168 w 2244213"/>
                <a:gd name="connsiteY1" fmla="*/ 1371600 h 1828800"/>
                <a:gd name="connsiteX2" fmla="*/ 2244213 w 2244213"/>
                <a:gd name="connsiteY2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4213" h="1828800">
                  <a:moveTo>
                    <a:pt x="17206" y="0"/>
                  </a:moveTo>
                  <a:cubicBezTo>
                    <a:pt x="8603" y="533400"/>
                    <a:pt x="0" y="1066800"/>
                    <a:pt x="371168" y="1371600"/>
                  </a:cubicBezTo>
                  <a:cubicBezTo>
                    <a:pt x="742336" y="1676400"/>
                    <a:pt x="1493274" y="1752600"/>
                    <a:pt x="2244213" y="1828800"/>
                  </a:cubicBez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2915816" y="3363651"/>
              <a:ext cx="3096344" cy="348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Кривая </a:t>
              </a:r>
              <a:r>
                <a:rPr lang="ru-RU" sz="20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2195736" y="4679710"/>
              <a:ext cx="5112568" cy="348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   1    2    3    4    5     6    7     8     9   10</a:t>
              </a: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1835696" y="1546236"/>
              <a:ext cx="1224136" cy="35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6660232" y="1232889"/>
              <a:ext cx="1224136" cy="3857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30000"/>
                </a:lnSpc>
              </a:pPr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 rot="16200000">
              <a:off x="5204846" y="2364107"/>
              <a:ext cx="40309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Ежегодный рост зарплаты (% в год)</a:t>
              </a:r>
            </a:p>
          </p:txBody>
        </p:sp>
        <p:sp>
          <p:nvSpPr>
            <p:cNvPr id="106" name="Прямоугольник 105"/>
            <p:cNvSpPr/>
            <p:nvPr/>
          </p:nvSpPr>
          <p:spPr>
            <a:xfrm rot="16200000">
              <a:off x="-68954" y="2165298"/>
              <a:ext cx="33453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Инфляция цен (% в год)</a:t>
              </a: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1907704" y="620688"/>
              <a:ext cx="792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P/P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6012160" y="692696"/>
              <a:ext cx="13681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W/W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0" y="566124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Краткосрочная кривая </a:t>
            </a:r>
            <a:r>
              <a:rPr lang="ru-RU" sz="14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показывает обратную взаимосвязь между инфляцией и безработицей. Левая вертикальная шкала изменения зарплаты выше школы инфляции справа на 1%, означающий рост средней производительности труда.</a:t>
            </a:r>
            <a:endParaRPr lang="ru-RU" sz="14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Экономическая теория в действии: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арифметика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платы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772816"/>
            <a:ext cx="8229600" cy="3240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Взаимосвязь между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ценами, заработной платой и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производительностью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можно определить следующим образом. </a:t>
            </a: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Из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того факта, что цены базируются на средних издержках на рабочую силу в расчете на единицу выпуска, следует, что значение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всегда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пропорционально</a:t>
            </a:r>
          </a:p>
          <a:p>
            <a:pPr marL="0" indent="0" algn="ctr">
              <a:buNone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,   </a:t>
            </a: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1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цены,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ставка заработной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платы,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отработанные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человеко-часы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— выпуск. </a:t>
            </a: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Далее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предположим, что средняя производительность труда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Q/L)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постоянно повышается на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в год. Следовательно, если заработная плата растет на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в год, ежегодный рост цен составит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роста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платы-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роста производительности). </a:t>
            </a: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Общая формула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будет выглядеть следующим образом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013176"/>
            <a:ext cx="6336704" cy="648072"/>
          </a:xfrm>
          <a:prstGeom prst="rect">
            <a:avLst/>
          </a:prstGeom>
          <a:noFill/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573325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Эта формула отражает взаимосвязь между инфляцией цен и инфляцией заработной платы.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59632" y="4869160"/>
            <a:ext cx="6624736" cy="8640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41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 smtClean="0"/>
          </a:p>
          <a:p>
            <a:pPr marL="0" indent="0"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существу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, в последнее десятилетие высокая инфляция стала неизменным атрибутом всех стран с высоким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национальным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доходом. </a:t>
            </a:r>
            <a:endParaRPr lang="ru-RU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Европе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же низкая инфляция сопровождалась неуклонным ростом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безработицы.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Более того, растущие цены являются бедствием многих развивающихся стран, которые для финансирования правительственных расходов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больше чем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следует полагаются на возможности своих печатных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станков.</a:t>
            </a:r>
          </a:p>
          <a:p>
            <a:pPr marL="0" indent="0"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страны,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придерживавшиеся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ранее централизованной и планируемой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экономики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(такие как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Польша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Украина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Россия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), сделали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первые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шаги в направлении свободных цен и перехода к рынку, они также столкнулись с резким ростом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цен.</a:t>
            </a:r>
          </a:p>
          <a:p>
            <a:pPr marL="0" indent="0" algn="just">
              <a:lnSpc>
                <a:spcPct val="16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этой главе мы займемся анализом тенденций в поведении цен и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инфляции.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ru-RU" sz="2000" dirty="0"/>
          </a:p>
          <a:p>
            <a:pPr marL="0" indent="0">
              <a:lnSpc>
                <a:spcPct val="160000"/>
              </a:lnSpc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0280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86916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8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Кривая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или спираль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764704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Используя эту «инфляционную арифметику», мы можем легко разобраться в графической головоломке, представленной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рис.8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 увидеть отношения между повышением заработной платы и цен.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шкалы на рисунке отличаются на предполагаемую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величину роста производительности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труда (так изменение цены на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год соответствует изменению зарплаты на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год приросте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производительности на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год при условии, что цены всегда повышаются с той же скоростью, что и средние издержки труда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57192"/>
            <a:ext cx="5148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Данные о безработице и инфляции за последние 30 лет говорят о сложном характере такой взаимосвязи. Современные теории о минимальном уровне безработицы объясняют сужение или расширение спирали </a:t>
            </a:r>
            <a:r>
              <a:rPr lang="ru-RU" sz="12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под воздействием изменений в ожидаемых темпах инфляции. (Источник: </a:t>
            </a:r>
            <a:r>
              <a:rPr lang="en-US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Economic Report of the President,1997</a:t>
            </a:r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индекс цен </a:t>
            </a:r>
            <a:r>
              <a:rPr lang="en-US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рассчитывается с помощью метода последовательного взвешивания индекса цен ВВП.)</a:t>
            </a:r>
            <a:endParaRPr lang="ru-RU" sz="12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IMAG23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4716016" cy="38164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1520" y="980728"/>
            <a:ext cx="4752528" cy="388843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41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362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Интерпретация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187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Как кривая Филлипса вписывается в нашу модель совокупных спроса и предложения?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Лучше всего исходить из того, что кривая Филлипса, изображенная на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рис.7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представляет краткосрочную взаимосвязь между инфляцией и безработицей, когда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кривая совокупного спроса действительно смещается, а кривая совокупного предложения изменяется в соответствии с ее инерционными темпами.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Вам будет легче понять это, если вы сравните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рис.6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grpSp>
        <p:nvGrpSpPr>
          <p:cNvPr id="253" name="Группа 252"/>
          <p:cNvGrpSpPr/>
          <p:nvPr/>
        </p:nvGrpSpPr>
        <p:grpSpPr>
          <a:xfrm>
            <a:off x="0" y="2636912"/>
            <a:ext cx="9144000" cy="3506906"/>
            <a:chOff x="0" y="2636912"/>
            <a:chExt cx="9144000" cy="3506906"/>
          </a:xfrm>
        </p:grpSpPr>
        <p:sp>
          <p:nvSpPr>
            <p:cNvPr id="165" name="Прямоугольник 164"/>
            <p:cNvSpPr/>
            <p:nvPr/>
          </p:nvSpPr>
          <p:spPr>
            <a:xfrm>
              <a:off x="5697790" y="5805264"/>
              <a:ext cx="34462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Уровень безработицы (%)</a:t>
              </a:r>
            </a:p>
          </p:txBody>
        </p:sp>
        <p:sp>
          <p:nvSpPr>
            <p:cNvPr id="194" name="Прямоугольник 193"/>
            <p:cNvSpPr/>
            <p:nvPr/>
          </p:nvSpPr>
          <p:spPr>
            <a:xfrm>
              <a:off x="5292080" y="2636912"/>
              <a:ext cx="10081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P/P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Прямоугольник 194"/>
            <p:cNvSpPr/>
            <p:nvPr/>
          </p:nvSpPr>
          <p:spPr>
            <a:xfrm>
              <a:off x="7687110" y="2636912"/>
              <a:ext cx="14568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W/W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7" name="Группа 206"/>
            <p:cNvGrpSpPr/>
            <p:nvPr/>
          </p:nvGrpSpPr>
          <p:grpSpPr>
            <a:xfrm>
              <a:off x="0" y="2708920"/>
              <a:ext cx="5563780" cy="3240360"/>
              <a:chOff x="-214476" y="620688"/>
              <a:chExt cx="7709817" cy="4082971"/>
            </a:xfrm>
          </p:grpSpPr>
          <p:cxnSp>
            <p:nvCxnSpPr>
              <p:cNvPr id="208" name="Прямая соединительная линия 207"/>
              <p:cNvCxnSpPr/>
              <p:nvPr/>
            </p:nvCxnSpPr>
            <p:spPr>
              <a:xfrm>
                <a:off x="2627786" y="1196753"/>
                <a:ext cx="0" cy="3168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8"/>
              <p:cNvCxnSpPr/>
              <p:nvPr/>
            </p:nvCxnSpPr>
            <p:spPr>
              <a:xfrm>
                <a:off x="2627786" y="4365105"/>
                <a:ext cx="43204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209"/>
              <p:cNvCxnSpPr/>
              <p:nvPr/>
            </p:nvCxnSpPr>
            <p:spPr>
              <a:xfrm>
                <a:off x="4860036" y="1124744"/>
                <a:ext cx="0" cy="3240361"/>
              </a:xfrm>
              <a:prstGeom prst="line">
                <a:avLst/>
              </a:prstGeom>
              <a:ln w="254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/>
              <p:cNvCxnSpPr/>
              <p:nvPr/>
            </p:nvCxnSpPr>
            <p:spPr>
              <a:xfrm>
                <a:off x="3995940" y="836712"/>
                <a:ext cx="2304258" cy="22322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1"/>
              <p:cNvCxnSpPr/>
              <p:nvPr/>
            </p:nvCxnSpPr>
            <p:spPr>
              <a:xfrm>
                <a:off x="3851924" y="1556793"/>
                <a:ext cx="2088235" cy="2088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единительная линия 212"/>
              <p:cNvCxnSpPr/>
              <p:nvPr/>
            </p:nvCxnSpPr>
            <p:spPr>
              <a:xfrm>
                <a:off x="3635899" y="2132856"/>
                <a:ext cx="1800201" cy="18722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Полилиния 213"/>
              <p:cNvSpPr/>
              <p:nvPr/>
            </p:nvSpPr>
            <p:spPr>
              <a:xfrm>
                <a:off x="2843810" y="836712"/>
                <a:ext cx="2664299" cy="1080121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/>
              <p:cNvSpPr/>
              <p:nvPr/>
            </p:nvSpPr>
            <p:spPr>
              <a:xfrm>
                <a:off x="4644013" y="692697"/>
                <a:ext cx="82912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11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1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Прямоугольник 215"/>
              <p:cNvSpPr/>
              <p:nvPr/>
            </p:nvSpPr>
            <p:spPr>
              <a:xfrm>
                <a:off x="5436099" y="908720"/>
                <a:ext cx="1034859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Прямоугольник 216"/>
              <p:cNvSpPr/>
              <p:nvPr/>
            </p:nvSpPr>
            <p:spPr>
              <a:xfrm>
                <a:off x="5580116" y="1556792"/>
                <a:ext cx="1090409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Прямоугольник 217"/>
              <p:cNvSpPr/>
              <p:nvPr/>
            </p:nvSpPr>
            <p:spPr>
              <a:xfrm>
                <a:off x="5292084" y="3933057"/>
                <a:ext cx="7200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Прямоугольник 218"/>
              <p:cNvSpPr/>
              <p:nvPr/>
            </p:nvSpPr>
            <p:spPr>
              <a:xfrm>
                <a:off x="5868150" y="3501007"/>
                <a:ext cx="802375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0" name="Прямоугольник 219"/>
              <p:cNvSpPr/>
              <p:nvPr/>
            </p:nvSpPr>
            <p:spPr>
              <a:xfrm>
                <a:off x="6228189" y="2996953"/>
                <a:ext cx="841466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Полилиния 220"/>
              <p:cNvSpPr/>
              <p:nvPr/>
            </p:nvSpPr>
            <p:spPr>
              <a:xfrm>
                <a:off x="3059835" y="2276872"/>
                <a:ext cx="2736306" cy="1368152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олилиния 221"/>
              <p:cNvSpPr/>
              <p:nvPr/>
            </p:nvSpPr>
            <p:spPr>
              <a:xfrm>
                <a:off x="2843810" y="1700809"/>
                <a:ext cx="2664299" cy="1080121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/>
              <p:cNvSpPr/>
              <p:nvPr/>
            </p:nvSpPr>
            <p:spPr>
              <a:xfrm>
                <a:off x="5868148" y="2060849"/>
                <a:ext cx="902158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Овал 223"/>
              <p:cNvSpPr/>
              <p:nvPr/>
            </p:nvSpPr>
            <p:spPr>
              <a:xfrm flipH="1" flipV="1">
                <a:off x="4788029" y="249289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/>
              <p:cNvSpPr/>
              <p:nvPr/>
            </p:nvSpPr>
            <p:spPr>
              <a:xfrm flipH="1" flipV="1">
                <a:off x="4788029" y="162880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/>
              <p:cNvSpPr/>
              <p:nvPr/>
            </p:nvSpPr>
            <p:spPr>
              <a:xfrm flipH="1">
                <a:off x="4788029" y="335699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7" name="Прямая соединительная линия 226"/>
              <p:cNvCxnSpPr>
                <a:endCxn id="225" idx="6"/>
              </p:cNvCxnSpPr>
              <p:nvPr/>
            </p:nvCxnSpPr>
            <p:spPr>
              <a:xfrm>
                <a:off x="2627786" y="1700809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/>
              <p:cNvCxnSpPr/>
              <p:nvPr/>
            </p:nvCxnSpPr>
            <p:spPr>
              <a:xfrm>
                <a:off x="2627786" y="2564905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228"/>
              <p:cNvCxnSpPr/>
              <p:nvPr/>
            </p:nvCxnSpPr>
            <p:spPr>
              <a:xfrm>
                <a:off x="2627786" y="3429001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Прямоугольник 229"/>
              <p:cNvSpPr/>
              <p:nvPr/>
            </p:nvSpPr>
            <p:spPr>
              <a:xfrm>
                <a:off x="2483770" y="620688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6919277" y="4159263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Прямоугольник 231"/>
              <p:cNvSpPr/>
              <p:nvPr/>
            </p:nvSpPr>
            <p:spPr>
              <a:xfrm>
                <a:off x="1231668" y="802153"/>
                <a:ext cx="2032685" cy="73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Уровень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цен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>
                <a:off x="2195738" y="3284984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4" name="Прямоугольник 233"/>
              <p:cNvSpPr/>
              <p:nvPr/>
            </p:nvSpPr>
            <p:spPr>
              <a:xfrm>
                <a:off x="1331451" y="2344609"/>
                <a:ext cx="174549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</a:t>
                </a:r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=1,03</a:t>
                </a:r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" name="Прямоугольник 234"/>
              <p:cNvSpPr/>
              <p:nvPr/>
            </p:nvSpPr>
            <p:spPr>
              <a:xfrm>
                <a:off x="-214476" y="1528015"/>
                <a:ext cx="327431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P``</a:t>
                </a:r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=1,03</a:t>
                </a:r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P`=(1,03)2P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6" name="Прямоугольник 235"/>
              <p:cNvSpPr/>
              <p:nvPr/>
            </p:nvSpPr>
            <p:spPr>
              <a:xfrm>
                <a:off x="3923931" y="4365105"/>
                <a:ext cx="27279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Реальный выпуск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7" name="Прямая соединительная линия 236"/>
              <p:cNvCxnSpPr/>
              <p:nvPr/>
            </p:nvCxnSpPr>
            <p:spPr>
              <a:xfrm>
                <a:off x="2915819" y="1484784"/>
                <a:ext cx="1224137" cy="136815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Овал 237"/>
              <p:cNvSpPr/>
              <p:nvPr/>
            </p:nvSpPr>
            <p:spPr>
              <a:xfrm flipH="1">
                <a:off x="3203851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/>
              <p:cNvSpPr/>
              <p:nvPr/>
            </p:nvSpPr>
            <p:spPr>
              <a:xfrm>
                <a:off x="2771802" y="1124743"/>
                <a:ext cx="905244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0" name="Прямоугольник 239"/>
              <p:cNvSpPr/>
              <p:nvPr/>
            </p:nvSpPr>
            <p:spPr>
              <a:xfrm>
                <a:off x="2915817" y="1988840"/>
                <a:ext cx="861010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4860035" y="3068961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2" name="Прямоугольник 241"/>
              <p:cNvSpPr/>
              <p:nvPr/>
            </p:nvSpPr>
            <p:spPr>
              <a:xfrm>
                <a:off x="4499994" y="2564905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4860032" y="1268760"/>
                <a:ext cx="812667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0" name="Группа 249"/>
            <p:cNvGrpSpPr/>
            <p:nvPr/>
          </p:nvGrpSpPr>
          <p:grpSpPr>
            <a:xfrm>
              <a:off x="5436096" y="2996952"/>
              <a:ext cx="3384376" cy="2810870"/>
              <a:chOff x="5508104" y="3100667"/>
              <a:chExt cx="3384376" cy="2810870"/>
            </a:xfrm>
          </p:grpSpPr>
          <p:sp>
            <p:nvSpPr>
              <p:cNvPr id="246" name="Прямоугольник 245"/>
              <p:cNvSpPr/>
              <p:nvPr/>
            </p:nvSpPr>
            <p:spPr>
              <a:xfrm>
                <a:off x="5508104" y="3573016"/>
                <a:ext cx="50405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49" name="Группа 248"/>
              <p:cNvGrpSpPr/>
              <p:nvPr/>
            </p:nvGrpSpPr>
            <p:grpSpPr>
              <a:xfrm>
                <a:off x="5830840" y="3100667"/>
                <a:ext cx="3061640" cy="2810870"/>
                <a:chOff x="5830840" y="3100667"/>
                <a:chExt cx="3061640" cy="2810870"/>
              </a:xfrm>
            </p:grpSpPr>
            <p:cxnSp>
              <p:nvCxnSpPr>
                <p:cNvPr id="166" name="Прямая соединительная линия 165"/>
                <p:cNvCxnSpPr/>
                <p:nvPr/>
              </p:nvCxnSpPr>
              <p:spPr>
                <a:xfrm>
                  <a:off x="5830841" y="3147906"/>
                  <a:ext cx="0" cy="26453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Прямая соединительная линия 166"/>
                <p:cNvCxnSpPr/>
                <p:nvPr/>
              </p:nvCxnSpPr>
              <p:spPr>
                <a:xfrm>
                  <a:off x="5830841" y="5793230"/>
                  <a:ext cx="25163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8" name="Группа 39"/>
                <p:cNvGrpSpPr/>
                <p:nvPr/>
              </p:nvGrpSpPr>
              <p:grpSpPr>
                <a:xfrm>
                  <a:off x="6040535" y="5698754"/>
                  <a:ext cx="2075923" cy="95589"/>
                  <a:chOff x="1691680" y="4365104"/>
                  <a:chExt cx="3564320" cy="145712"/>
                </a:xfrm>
              </p:grpSpPr>
              <p:cxnSp>
                <p:nvCxnSpPr>
                  <p:cNvPr id="196" name="Прямая соединительная линия 195"/>
                  <p:cNvCxnSpPr/>
                  <p:nvPr/>
                </p:nvCxnSpPr>
                <p:spPr>
                  <a:xfrm flipV="1">
                    <a:off x="1691680" y="4365104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Прямая соединительная линия 196"/>
                  <p:cNvCxnSpPr/>
                  <p:nvPr/>
                </p:nvCxnSpPr>
                <p:spPr>
                  <a:xfrm flipV="1">
                    <a:off x="2088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Прямая соединительная линия 197"/>
                  <p:cNvCxnSpPr/>
                  <p:nvPr/>
                </p:nvCxnSpPr>
                <p:spPr>
                  <a:xfrm flipV="1">
                    <a:off x="2484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Прямая соединительная линия 198"/>
                  <p:cNvCxnSpPr/>
                  <p:nvPr/>
                </p:nvCxnSpPr>
                <p:spPr>
                  <a:xfrm flipV="1">
                    <a:off x="2880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Прямая соединительная линия 199"/>
                  <p:cNvCxnSpPr/>
                  <p:nvPr/>
                </p:nvCxnSpPr>
                <p:spPr>
                  <a:xfrm flipV="1">
                    <a:off x="3276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Прямая соединительная линия 200"/>
                  <p:cNvCxnSpPr/>
                  <p:nvPr/>
                </p:nvCxnSpPr>
                <p:spPr>
                  <a:xfrm flipV="1">
                    <a:off x="3672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Прямая соединительная линия 201"/>
                  <p:cNvCxnSpPr/>
                  <p:nvPr/>
                </p:nvCxnSpPr>
                <p:spPr>
                  <a:xfrm flipV="1">
                    <a:off x="4068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Прямая соединительная линия 202"/>
                  <p:cNvCxnSpPr/>
                  <p:nvPr/>
                </p:nvCxnSpPr>
                <p:spPr>
                  <a:xfrm flipV="1">
                    <a:off x="4464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Прямая соединительная линия 203"/>
                  <p:cNvCxnSpPr/>
                  <p:nvPr/>
                </p:nvCxnSpPr>
                <p:spPr>
                  <a:xfrm flipV="1">
                    <a:off x="4860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Прямая соединительная линия 204"/>
                  <p:cNvCxnSpPr/>
                  <p:nvPr/>
                </p:nvCxnSpPr>
                <p:spPr>
                  <a:xfrm flipV="1">
                    <a:off x="5256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Прямая соединительная линия 168"/>
                <p:cNvCxnSpPr/>
                <p:nvPr/>
              </p:nvCxnSpPr>
              <p:spPr>
                <a:xfrm rot="16200000" flipV="1">
                  <a:off x="5872779" y="5444195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Прямая соединительная линия 169"/>
                <p:cNvCxnSpPr/>
                <p:nvPr/>
              </p:nvCxnSpPr>
              <p:spPr>
                <a:xfrm rot="16200000" flipV="1">
                  <a:off x="5873767" y="51842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Прямая соединительная линия 170"/>
                <p:cNvCxnSpPr/>
                <p:nvPr/>
              </p:nvCxnSpPr>
              <p:spPr>
                <a:xfrm rot="16200000" flipV="1">
                  <a:off x="5873767" y="492442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Прямая соединительная линия 171"/>
                <p:cNvCxnSpPr/>
                <p:nvPr/>
              </p:nvCxnSpPr>
              <p:spPr>
                <a:xfrm rot="16200000" flipV="1">
                  <a:off x="5873767" y="466464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Прямая соединительная линия 172"/>
                <p:cNvCxnSpPr/>
                <p:nvPr/>
              </p:nvCxnSpPr>
              <p:spPr>
                <a:xfrm rot="16200000" flipV="1">
                  <a:off x="5873767" y="440486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Прямая соединительная линия 173"/>
                <p:cNvCxnSpPr/>
                <p:nvPr/>
              </p:nvCxnSpPr>
              <p:spPr>
                <a:xfrm rot="16200000" flipV="1">
                  <a:off x="5873767" y="414508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Прямая соединительная линия 174"/>
                <p:cNvCxnSpPr/>
                <p:nvPr/>
              </p:nvCxnSpPr>
              <p:spPr>
                <a:xfrm rot="16200000" flipV="1">
                  <a:off x="5873767" y="38853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Прямая соединительная линия 175"/>
                <p:cNvCxnSpPr/>
                <p:nvPr/>
              </p:nvCxnSpPr>
              <p:spPr>
                <a:xfrm rot="16200000" flipV="1">
                  <a:off x="5873767" y="362552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Прямая соединительная линия 176"/>
                <p:cNvCxnSpPr/>
                <p:nvPr/>
              </p:nvCxnSpPr>
              <p:spPr>
                <a:xfrm rot="16200000" flipV="1">
                  <a:off x="8305225" y="5444195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rot="16200000" flipV="1">
                  <a:off x="8306213" y="51842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единительная линия 178"/>
                <p:cNvCxnSpPr/>
                <p:nvPr/>
              </p:nvCxnSpPr>
              <p:spPr>
                <a:xfrm rot="16200000" flipV="1">
                  <a:off x="8306213" y="492442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/>
                <p:cNvCxnSpPr/>
                <p:nvPr/>
              </p:nvCxnSpPr>
              <p:spPr>
                <a:xfrm rot="16200000" flipV="1">
                  <a:off x="8306213" y="466464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единительная линия 180"/>
                <p:cNvCxnSpPr/>
                <p:nvPr/>
              </p:nvCxnSpPr>
              <p:spPr>
                <a:xfrm rot="16200000" flipV="1">
                  <a:off x="8306213" y="440486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Прямая соединительная линия 181"/>
                <p:cNvCxnSpPr/>
                <p:nvPr/>
              </p:nvCxnSpPr>
              <p:spPr>
                <a:xfrm rot="16200000" flipV="1">
                  <a:off x="8306213" y="414508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Прямая соединительная линия 182"/>
                <p:cNvCxnSpPr/>
                <p:nvPr/>
              </p:nvCxnSpPr>
              <p:spPr>
                <a:xfrm rot="16200000" flipV="1">
                  <a:off x="8306213" y="38853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Прямая соединительная линия 183"/>
                <p:cNvCxnSpPr/>
                <p:nvPr/>
              </p:nvCxnSpPr>
              <p:spPr>
                <a:xfrm rot="16200000" flipV="1">
                  <a:off x="8306213" y="362552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Прямая соединительная линия 184"/>
                <p:cNvCxnSpPr/>
                <p:nvPr/>
              </p:nvCxnSpPr>
              <p:spPr>
                <a:xfrm rot="16200000" flipV="1">
                  <a:off x="8306213" y="3365748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Прямая соединительная линия 185"/>
                <p:cNvCxnSpPr/>
                <p:nvPr/>
              </p:nvCxnSpPr>
              <p:spPr>
                <a:xfrm>
                  <a:off x="8347164" y="3100667"/>
                  <a:ext cx="0" cy="2692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Полилиния 186"/>
                <p:cNvSpPr/>
                <p:nvPr/>
              </p:nvSpPr>
              <p:spPr>
                <a:xfrm>
                  <a:off x="6669615" y="3620285"/>
                  <a:ext cx="1383977" cy="1322662"/>
                </a:xfrm>
                <a:custGeom>
                  <a:avLst/>
                  <a:gdLst>
                    <a:gd name="connsiteX0" fmla="*/ 17206 w 2244213"/>
                    <a:gd name="connsiteY0" fmla="*/ 0 h 1828800"/>
                    <a:gd name="connsiteX1" fmla="*/ 371168 w 2244213"/>
                    <a:gd name="connsiteY1" fmla="*/ 1371600 h 1828800"/>
                    <a:gd name="connsiteX2" fmla="*/ 2244213 w 2244213"/>
                    <a:gd name="connsiteY2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44213" h="1828800">
                      <a:moveTo>
                        <a:pt x="17206" y="0"/>
                      </a:moveTo>
                      <a:cubicBezTo>
                        <a:pt x="8603" y="533400"/>
                        <a:pt x="0" y="1066800"/>
                        <a:pt x="371168" y="1371600"/>
                      </a:cubicBezTo>
                      <a:cubicBezTo>
                        <a:pt x="742336" y="1676400"/>
                        <a:pt x="1493274" y="1752600"/>
                        <a:pt x="2244213" y="1828800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6208289" y="4848471"/>
                  <a:ext cx="1803365" cy="262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2000" b="1" i="1" dirty="0" smtClean="0">
                      <a:latin typeface="Times New Roman" pitchFamily="18" charset="0"/>
                      <a:cs typeface="Times New Roman" pitchFamily="18" charset="0"/>
                    </a:rPr>
                    <a:t>Кривая </a:t>
                  </a:r>
                  <a:r>
                    <a:rPr lang="ru-RU" sz="2000" b="1" i="1" dirty="0" err="1" smtClean="0">
                      <a:latin typeface="Times New Roman" pitchFamily="18" charset="0"/>
                      <a:cs typeface="Times New Roman" pitchFamily="18" charset="0"/>
                    </a:rPr>
                    <a:t>Филлипса</a:t>
                  </a:r>
                  <a:endParaRPr lang="ru-RU" sz="2000" b="1" i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7" name="Прямоугольник 246"/>
                <p:cNvSpPr/>
                <p:nvPr/>
              </p:nvSpPr>
              <p:spPr>
                <a:xfrm>
                  <a:off x="8388424" y="3356992"/>
                  <a:ext cx="504056" cy="25545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6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  <a:p>
                  <a:endParaRPr lang="ru-RU" sz="16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248" name="Прямоугольник 247"/>
          <p:cNvSpPr/>
          <p:nvPr/>
        </p:nvSpPr>
        <p:spPr>
          <a:xfrm>
            <a:off x="5580112" y="5661248"/>
            <a:ext cx="5112568" cy="34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   1   2   3   4  5   6   7  8   9 10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156176" y="60212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7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987824" y="59492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6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06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5"/>
            <a:ext cx="8424936" cy="23762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Предположим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, что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6%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-ый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уровень безработицы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соответствует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потенциальному выпуску. В течение всего времени, пока выпуск будет соответствовать своему потенциалу,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безработица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будет держаться на этом уровне, и инфляция ежегодно будет расти на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 А что случится, если в третьем периоде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произойдет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смещение совокупного спроса, в результате которого равновесие из точки </a:t>
            </a:r>
            <a:r>
              <a:rPr lang="ru-RU" sz="1900" b="1" i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сместится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в точку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E’’’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)? Тогда выпуск упадет ниже своего потенциала, безработица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превысит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6%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, а инфляция начнет падать. Чтобы закрепить эту тему, отметьте карандашом на 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уровни безработицы и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соответствующие отметкам </a:t>
            </a:r>
            <a:r>
              <a:rPr lang="ru-RU" sz="1900" b="1" i="1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E’’’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0" y="3068960"/>
            <a:ext cx="9144000" cy="2961140"/>
            <a:chOff x="0" y="2636912"/>
            <a:chExt cx="9144000" cy="3377209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697790" y="5675568"/>
              <a:ext cx="3446210" cy="338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Уровень безработицы (%)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92080" y="2636912"/>
              <a:ext cx="10081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P/P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687110" y="2636912"/>
              <a:ext cx="14568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000" b="1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W/W</a:t>
              </a:r>
              <a:endParaRPr lang="ru-RU" sz="20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Группа 206"/>
            <p:cNvGrpSpPr/>
            <p:nvPr/>
          </p:nvGrpSpPr>
          <p:grpSpPr>
            <a:xfrm>
              <a:off x="0" y="2708920"/>
              <a:ext cx="5563780" cy="3240360"/>
              <a:chOff x="-214476" y="620688"/>
              <a:chExt cx="7709817" cy="4082971"/>
            </a:xfrm>
          </p:grpSpPr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2627786" y="1196753"/>
                <a:ext cx="0" cy="3168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2627786" y="4365105"/>
                <a:ext cx="43204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4860036" y="1124744"/>
                <a:ext cx="0" cy="3240361"/>
              </a:xfrm>
              <a:prstGeom prst="line">
                <a:avLst/>
              </a:prstGeom>
              <a:ln w="254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3995940" y="836712"/>
                <a:ext cx="2304258" cy="22322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3851924" y="1556793"/>
                <a:ext cx="2088235" cy="2088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3635899" y="2132856"/>
                <a:ext cx="1800201" cy="18722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Полилиния 53"/>
              <p:cNvSpPr/>
              <p:nvPr/>
            </p:nvSpPr>
            <p:spPr>
              <a:xfrm>
                <a:off x="2843810" y="836712"/>
                <a:ext cx="2664299" cy="1080121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4644013" y="692697"/>
                <a:ext cx="82912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11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1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5436099" y="908720"/>
                <a:ext cx="1034859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5580116" y="1556792"/>
                <a:ext cx="1090409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5292084" y="3933057"/>
                <a:ext cx="7200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5868150" y="3501007"/>
                <a:ext cx="802375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6228189" y="2996953"/>
                <a:ext cx="841466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Полилиния 60"/>
              <p:cNvSpPr/>
              <p:nvPr/>
            </p:nvSpPr>
            <p:spPr>
              <a:xfrm>
                <a:off x="3059835" y="2276872"/>
                <a:ext cx="2736306" cy="1368152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олилиния 61"/>
              <p:cNvSpPr/>
              <p:nvPr/>
            </p:nvSpPr>
            <p:spPr>
              <a:xfrm>
                <a:off x="2843810" y="1700809"/>
                <a:ext cx="2664299" cy="1080121"/>
              </a:xfrm>
              <a:custGeom>
                <a:avLst/>
                <a:gdLst>
                  <a:gd name="connsiteX0" fmla="*/ 0 w 1607574"/>
                  <a:gd name="connsiteY0" fmla="*/ 943897 h 943897"/>
                  <a:gd name="connsiteX1" fmla="*/ 1268361 w 1607574"/>
                  <a:gd name="connsiteY1" fmla="*/ 707923 h 943897"/>
                  <a:gd name="connsiteX2" fmla="*/ 1607574 w 1607574"/>
                  <a:gd name="connsiteY2" fmla="*/ 0 h 9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574" h="943897">
                    <a:moveTo>
                      <a:pt x="0" y="943897"/>
                    </a:moveTo>
                    <a:cubicBezTo>
                      <a:pt x="500216" y="904568"/>
                      <a:pt x="1000432" y="865239"/>
                      <a:pt x="1268361" y="707923"/>
                    </a:cubicBezTo>
                    <a:cubicBezTo>
                      <a:pt x="1536290" y="550607"/>
                      <a:pt x="1551039" y="213852"/>
                      <a:pt x="1607574" y="0"/>
                    </a:cubicBezTo>
                  </a:path>
                </a:pathLst>
              </a:cu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5868148" y="2060849"/>
                <a:ext cx="902158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AS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Овал 63"/>
              <p:cNvSpPr/>
              <p:nvPr/>
            </p:nvSpPr>
            <p:spPr>
              <a:xfrm flipH="1" flipV="1">
                <a:off x="4788029" y="249289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Овал 64"/>
              <p:cNvSpPr/>
              <p:nvPr/>
            </p:nvSpPr>
            <p:spPr>
              <a:xfrm flipH="1" flipV="1">
                <a:off x="4788029" y="162880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Овал 65"/>
              <p:cNvSpPr/>
              <p:nvPr/>
            </p:nvSpPr>
            <p:spPr>
              <a:xfrm flipH="1">
                <a:off x="4788029" y="335699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7" name="Прямая соединительная линия 66"/>
              <p:cNvCxnSpPr>
                <a:endCxn id="65" idx="6"/>
              </p:cNvCxnSpPr>
              <p:nvPr/>
            </p:nvCxnSpPr>
            <p:spPr>
              <a:xfrm>
                <a:off x="2627786" y="1700809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2627786" y="2564905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2627786" y="3429001"/>
                <a:ext cx="21602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Прямоугольник 69"/>
              <p:cNvSpPr/>
              <p:nvPr/>
            </p:nvSpPr>
            <p:spPr>
              <a:xfrm>
                <a:off x="2483770" y="620688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6919277" y="4159263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1231668" y="802153"/>
                <a:ext cx="2032685" cy="73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Уровень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цен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>
                <a:off x="2195738" y="3284984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1331451" y="2344609"/>
                <a:ext cx="174549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</a:t>
                </a:r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=1,03</a:t>
                </a:r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-214476" y="1528015"/>
                <a:ext cx="3274311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P``</a:t>
                </a:r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=1,03</a:t>
                </a:r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P`=(1,03)2P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3923931" y="4365105"/>
                <a:ext cx="27279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Реальный выпуск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2915819" y="1484784"/>
                <a:ext cx="1224137" cy="1368152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Овал 77"/>
              <p:cNvSpPr/>
              <p:nvPr/>
            </p:nvSpPr>
            <p:spPr>
              <a:xfrm flipH="1">
                <a:off x="3203851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Прямоугольник 78"/>
              <p:cNvSpPr/>
              <p:nvPr/>
            </p:nvSpPr>
            <p:spPr>
              <a:xfrm>
                <a:off x="2771802" y="1124743"/>
                <a:ext cx="905244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AD``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915817" y="1988840"/>
                <a:ext cx="861010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Прямоугольник 80"/>
              <p:cNvSpPr/>
              <p:nvPr/>
            </p:nvSpPr>
            <p:spPr>
              <a:xfrm>
                <a:off x="4860035" y="3068961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Прямоугольник 81"/>
              <p:cNvSpPr/>
              <p:nvPr/>
            </p:nvSpPr>
            <p:spPr>
              <a:xfrm>
                <a:off x="4499994" y="2564905"/>
                <a:ext cx="5760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Прямоугольник 82"/>
              <p:cNvSpPr/>
              <p:nvPr/>
            </p:nvSpPr>
            <p:spPr>
              <a:xfrm>
                <a:off x="4860032" y="1268760"/>
                <a:ext cx="812667" cy="4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>
                    <a:latin typeface="Times New Roman" pitchFamily="18" charset="0"/>
                    <a:cs typeface="Times New Roman" pitchFamily="18" charset="0"/>
                  </a:rPr>
                  <a:t>E``</a:t>
                </a:r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Группа 249"/>
            <p:cNvGrpSpPr/>
            <p:nvPr/>
          </p:nvGrpSpPr>
          <p:grpSpPr>
            <a:xfrm>
              <a:off x="5436096" y="2996952"/>
              <a:ext cx="3384376" cy="2810870"/>
              <a:chOff x="5508104" y="3100667"/>
              <a:chExt cx="3384376" cy="281087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5508104" y="3573016"/>
                <a:ext cx="50405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r>
                  <a:rPr lang="ru-RU" sz="1600" b="1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endParaRPr lang="ru-RU" sz="1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" name="Группа 248"/>
              <p:cNvGrpSpPr/>
              <p:nvPr/>
            </p:nvGrpSpPr>
            <p:grpSpPr>
              <a:xfrm>
                <a:off x="5830840" y="3100667"/>
                <a:ext cx="3061640" cy="2810870"/>
                <a:chOff x="5830840" y="3100667"/>
                <a:chExt cx="3061640" cy="2810870"/>
              </a:xfrm>
            </p:grpSpPr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5830841" y="3147906"/>
                  <a:ext cx="0" cy="26453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5830841" y="5793230"/>
                  <a:ext cx="25163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Группа 39"/>
                <p:cNvGrpSpPr/>
                <p:nvPr/>
              </p:nvGrpSpPr>
              <p:grpSpPr>
                <a:xfrm>
                  <a:off x="6040535" y="5698754"/>
                  <a:ext cx="2075923" cy="95589"/>
                  <a:chOff x="1691680" y="4365104"/>
                  <a:chExt cx="3564320" cy="145712"/>
                </a:xfrm>
              </p:grpSpPr>
              <p:cxnSp>
                <p:nvCxnSpPr>
                  <p:cNvPr id="38" name="Прямая соединительная линия 37"/>
                  <p:cNvCxnSpPr/>
                  <p:nvPr/>
                </p:nvCxnSpPr>
                <p:spPr>
                  <a:xfrm flipV="1">
                    <a:off x="1691680" y="4365104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Прямая соединительная линия 38"/>
                  <p:cNvCxnSpPr/>
                  <p:nvPr/>
                </p:nvCxnSpPr>
                <p:spPr>
                  <a:xfrm flipV="1">
                    <a:off x="2088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Прямая соединительная линия 39"/>
                  <p:cNvCxnSpPr/>
                  <p:nvPr/>
                </p:nvCxnSpPr>
                <p:spPr>
                  <a:xfrm flipV="1">
                    <a:off x="2484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Прямая соединительная линия 40"/>
                  <p:cNvCxnSpPr/>
                  <p:nvPr/>
                </p:nvCxnSpPr>
                <p:spPr>
                  <a:xfrm flipV="1">
                    <a:off x="2880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единительная линия 41"/>
                  <p:cNvCxnSpPr/>
                  <p:nvPr/>
                </p:nvCxnSpPr>
                <p:spPr>
                  <a:xfrm flipV="1">
                    <a:off x="3276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flipV="1">
                    <a:off x="3672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 flipV="1">
                    <a:off x="4068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единительная линия 44"/>
                  <p:cNvCxnSpPr/>
                  <p:nvPr/>
                </p:nvCxnSpPr>
                <p:spPr>
                  <a:xfrm flipV="1">
                    <a:off x="4464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единительная линия 45"/>
                  <p:cNvCxnSpPr/>
                  <p:nvPr/>
                </p:nvCxnSpPr>
                <p:spPr>
                  <a:xfrm flipV="1">
                    <a:off x="4860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единительная линия 46"/>
                  <p:cNvCxnSpPr/>
                  <p:nvPr/>
                </p:nvCxnSpPr>
                <p:spPr>
                  <a:xfrm flipV="1">
                    <a:off x="5256000" y="4366800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 rot="16200000" flipV="1">
                  <a:off x="5872779" y="5444195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 rot="16200000" flipV="1">
                  <a:off x="5873767" y="51842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rot="16200000" flipV="1">
                  <a:off x="5873767" y="492442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/>
                <p:nvPr/>
              </p:nvCxnSpPr>
              <p:spPr>
                <a:xfrm rot="16200000" flipV="1">
                  <a:off x="5873767" y="466464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единительная линия 20"/>
                <p:cNvCxnSpPr/>
                <p:nvPr/>
              </p:nvCxnSpPr>
              <p:spPr>
                <a:xfrm rot="16200000" flipV="1">
                  <a:off x="5873767" y="440486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 rot="16200000" flipV="1">
                  <a:off x="5873767" y="414508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 rot="16200000" flipV="1">
                  <a:off x="5873767" y="38853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 rot="16200000" flipV="1">
                  <a:off x="5873767" y="362552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 rot="16200000" flipV="1">
                  <a:off x="8305225" y="5444195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 rot="16200000" flipV="1">
                  <a:off x="8306213" y="51842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 rot="16200000" flipV="1">
                  <a:off x="8306213" y="492442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 rot="16200000" flipV="1">
                  <a:off x="8306213" y="466464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единительная линия 28"/>
                <p:cNvCxnSpPr/>
                <p:nvPr/>
              </p:nvCxnSpPr>
              <p:spPr>
                <a:xfrm rot="16200000" flipV="1">
                  <a:off x="8306213" y="440486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 rot="16200000" flipV="1">
                  <a:off x="8306213" y="414508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 rot="16200000" flipV="1">
                  <a:off x="8306213" y="3885306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/>
                <p:cNvCxnSpPr/>
                <p:nvPr/>
              </p:nvCxnSpPr>
              <p:spPr>
                <a:xfrm rot="16200000" flipV="1">
                  <a:off x="8306213" y="3625527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 rot="16200000" flipV="1">
                  <a:off x="8306213" y="3365748"/>
                  <a:ext cx="0" cy="8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8347164" y="3100667"/>
                  <a:ext cx="0" cy="2692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Полилиния 34"/>
                <p:cNvSpPr/>
                <p:nvPr/>
              </p:nvSpPr>
              <p:spPr>
                <a:xfrm>
                  <a:off x="6669615" y="3620285"/>
                  <a:ext cx="1383977" cy="1322662"/>
                </a:xfrm>
                <a:custGeom>
                  <a:avLst/>
                  <a:gdLst>
                    <a:gd name="connsiteX0" fmla="*/ 17206 w 2244213"/>
                    <a:gd name="connsiteY0" fmla="*/ 0 h 1828800"/>
                    <a:gd name="connsiteX1" fmla="*/ 371168 w 2244213"/>
                    <a:gd name="connsiteY1" fmla="*/ 1371600 h 1828800"/>
                    <a:gd name="connsiteX2" fmla="*/ 2244213 w 2244213"/>
                    <a:gd name="connsiteY2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44213" h="1828800">
                      <a:moveTo>
                        <a:pt x="17206" y="0"/>
                      </a:moveTo>
                      <a:cubicBezTo>
                        <a:pt x="8603" y="533400"/>
                        <a:pt x="0" y="1066800"/>
                        <a:pt x="371168" y="1371600"/>
                      </a:cubicBezTo>
                      <a:cubicBezTo>
                        <a:pt x="742336" y="1676400"/>
                        <a:pt x="1493274" y="1752600"/>
                        <a:pt x="2244213" y="1828800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208289" y="4848471"/>
                  <a:ext cx="1803365" cy="262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2000" b="1" i="1" dirty="0" smtClean="0">
                      <a:latin typeface="Times New Roman" pitchFamily="18" charset="0"/>
                      <a:cs typeface="Times New Roman" pitchFamily="18" charset="0"/>
                    </a:rPr>
                    <a:t>Кривая </a:t>
                  </a:r>
                  <a:r>
                    <a:rPr lang="ru-RU" sz="2000" b="1" i="1" dirty="0" err="1" smtClean="0">
                      <a:latin typeface="Times New Roman" pitchFamily="18" charset="0"/>
                      <a:cs typeface="Times New Roman" pitchFamily="18" charset="0"/>
                    </a:rPr>
                    <a:t>Филлипса</a:t>
                  </a:r>
                  <a:endParaRPr lang="ru-RU" sz="2000" b="1" i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8388424" y="3356992"/>
                  <a:ext cx="504056" cy="25545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6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  <a:p>
                  <a:r>
                    <a:rPr lang="ru-RU" sz="1600" b="1" i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  <a:p>
                  <a:endParaRPr lang="ru-RU" sz="16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84" name="TextBox 83"/>
          <p:cNvSpPr txBox="1"/>
          <p:nvPr/>
        </p:nvSpPr>
        <p:spPr>
          <a:xfrm>
            <a:off x="2987824" y="59492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6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56176" y="60212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7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1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08720"/>
            <a:ext cx="88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Важно заметить, что кривая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отражает не статичный компромисс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 изменением инерционных темпов инфляции изменяется и положение кривой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рис.8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показана взаимосвязь между безработицей и инфляцией в период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1961 -1996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годов.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Точки движутся подобно часовой стрелке, то попадая внутрь круга, то выходя за его пределы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Одни из главных вопросов современной теории макроэкономики «вращаются» вокруг интерпретации колебаний, представленных на кривой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IMAG23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852936"/>
            <a:ext cx="4716016" cy="32403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699792" y="2780928"/>
            <a:ext cx="4752528" cy="331236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427984" y="60932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МИНИМАЛЬНЫЙ УСТОЙЧИВЫЙ УРОВЕНЬ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БЕЗРАБОТИЦЫ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rmAutofit fontScale="925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объяснения весьма странного вида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«спирали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представленной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рис.8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экономисты изменили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изначальный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подход к проблеме взаимосвязи безработицы,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цен.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Выросшее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теоретической работы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Эдмунда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Фелпса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Edmund Phelps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Милтона Фридмана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Milton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Friedman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и прошедшее не одну эконометрическую проверку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модифицированное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учение основано на различии между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краткосрочной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долгосрочной кривыми Филлипса. Это учение утверждает, что убывающая кривая Филлипса, как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рис.7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соответствует действительности только на относительно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небольшом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промежутке времени.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 долгосрочном же периоде лишь минимальный уровень безработицы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соответствует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устойчивым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темпам инфляции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Подобное состояние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минимальным устойчивым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уровнем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 – МУУБ.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Многие экономисты полагают, что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долгосрочном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периоде кривая Филлипса будет вертикальной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57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724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В некоторых случаях используются другие определения. Изначально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минимальный устойчивый уровень безработицы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назывался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естественным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уровнем безработицы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Затем от него отказались, поскольку ничего естественного в состоянии, описываемом этим уровнем,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нет. Критики ранних теорий предлагали использовать другой общепринятый термин: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уровень безработицы при </a:t>
            </a:r>
            <a:r>
              <a:rPr lang="ru-RU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неускоряющейся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Однако это громоздкое определение не так-то легко выговорить, кроме того, оно в некоторых случаях способно сбить с толку, поскольку при низком уровне безработицы скорее ускоряется рост цен, нежели инфляции.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i="1" dirty="0" smtClean="0"/>
              <a:t>________________________________________________________________________________________________________________________</a:t>
            </a:r>
            <a:r>
              <a:rPr lang="ru-RU" b="1" dirty="0" smtClean="0"/>
              <a:t>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556792"/>
            <a:ext cx="8136904" cy="331236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того чтобы разобраться н этой теории, следует дать четкое определение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минимальному устойчивому уровню безработицы.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Минимальный устойчивый уровень безработицы – это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уровень, при котором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силы действующие на повышение или  понижение инфляции цен и заработной платы,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уравновешиваются. При этом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уровне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стабилизируется и отсутствуют  тенденции ее замедления или ускорения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Это минимально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возможный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безработицы,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может поддерживаться продолжительное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время, не окалывая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давления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рост инфляции.</a:t>
            </a:r>
            <a:endParaRPr lang="ru-RU" sz="16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Понимать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теорию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следует так. В любой момент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времени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экономике присутствуют инерционные, или ожидаемые, темпы инфляции. Если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нет избыточного спроса и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 нет шоков предложения, инфляция будет продолжать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развиваться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инерционными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темпами.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означают эти условия? 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Условие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означает, что безработица характеризуется таким устойчивым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уровнем, при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котором давление на рост зарплаты в связи с наличием вакансий, практически уравновешивается давлением на снижение зарплаты, обусловленное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количеством безработных.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Условие (2)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означает отсутствие каких-либо неожиданных изменений в издержках производства, связанных с заработной платой, стоимостью сырья, наподобие нефти и импортных компонентов, поэтому кривая совокупного предложения будет смешаться вверх инерционными темпами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объединение условий (1) и (2)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приведет к состоянию, в котором инфляция будет расти инерционными, или ожидаемыми, темпами).</a:t>
            </a: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1560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87887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произойдет в случае шоков спроса или издержек?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очень низком уровне безработицы, таком, какой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наблюдался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период войны во Вьетнаме, темпы инфляции все более превосходили бы свой инерционный уровень по мере того, как мы продвигались бы влево вдоль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краткосрочной кривой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Однако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этим дело не ограничивается.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Как только текущая инфляция превысит свой инерционный уровень, люди начнут адаптироваться к ее новым темпам и будут ожидать их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повышения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Инерционные темпы инфляции формируются исходя из новых обстоятельств, 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кривая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смещается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вверх.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Рассмотренные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выше сценарии поведения инфляции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сделать следующее критическое наблюдение: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компромисс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между инфляцией и безработицей достигается 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остается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удовлетворительным в течение всего периода,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протяжение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которого инерционные, или ожидаемые, темпы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остаются неизменными. Когда же эти темпы меняются, происходит смещение краткосрочной кривой Филлипса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9272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0006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Смещение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кривой Филлипса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580537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465313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 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Смещение кривой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 воздействием шоков</a:t>
            </a:r>
          </a:p>
          <a:p>
            <a:r>
              <a:rPr lang="ru-RU" dirty="0" smtClean="0"/>
              <a:t>        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271555" y="2328845"/>
            <a:ext cx="266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Темпы инфляции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1835697" y="1412776"/>
            <a:ext cx="7308303" cy="3214650"/>
            <a:chOff x="1835697" y="1412776"/>
            <a:chExt cx="7308303" cy="3214650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835697" y="4077072"/>
              <a:ext cx="73083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U*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(минимальный устойчивый уровень безработицы)</a:t>
              </a: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060303" y="1412776"/>
              <a:ext cx="0" cy="2527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2060303" y="3939893"/>
              <a:ext cx="4613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037630" y="1954301"/>
              <a:ext cx="0" cy="18050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олилиния 24"/>
            <p:cNvSpPr/>
            <p:nvPr/>
          </p:nvSpPr>
          <p:spPr>
            <a:xfrm>
              <a:off x="2426474" y="1653453"/>
              <a:ext cx="3141091" cy="1064914"/>
            </a:xfrm>
            <a:custGeom>
              <a:avLst/>
              <a:gdLst>
                <a:gd name="connsiteX0" fmla="*/ 0 w 2728452"/>
                <a:gd name="connsiteY0" fmla="*/ 0 h 914400"/>
                <a:gd name="connsiteX1" fmla="*/ 1224116 w 2728452"/>
                <a:gd name="connsiteY1" fmla="*/ 707923 h 914400"/>
                <a:gd name="connsiteX2" fmla="*/ 2728452 w 272845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452" h="914400">
                  <a:moveTo>
                    <a:pt x="0" y="0"/>
                  </a:moveTo>
                  <a:cubicBezTo>
                    <a:pt x="384687" y="277761"/>
                    <a:pt x="769374" y="555523"/>
                    <a:pt x="1224116" y="707923"/>
                  </a:cubicBezTo>
                  <a:cubicBezTo>
                    <a:pt x="1678858" y="860323"/>
                    <a:pt x="2203655" y="887361"/>
                    <a:pt x="2728452" y="914400"/>
                  </a:cubicBezTo>
                </a:path>
              </a:pathLst>
            </a:cu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2280006" y="2375487"/>
              <a:ext cx="3360794" cy="1185253"/>
            </a:xfrm>
            <a:custGeom>
              <a:avLst/>
              <a:gdLst>
                <a:gd name="connsiteX0" fmla="*/ 0 w 2728452"/>
                <a:gd name="connsiteY0" fmla="*/ 0 h 914400"/>
                <a:gd name="connsiteX1" fmla="*/ 1224116 w 2728452"/>
                <a:gd name="connsiteY1" fmla="*/ 707923 h 914400"/>
                <a:gd name="connsiteX2" fmla="*/ 2728452 w 272845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452" h="914400">
                  <a:moveTo>
                    <a:pt x="0" y="0"/>
                  </a:moveTo>
                  <a:cubicBezTo>
                    <a:pt x="384687" y="277761"/>
                    <a:pt x="769374" y="555523"/>
                    <a:pt x="1224116" y="707923"/>
                  </a:cubicBezTo>
                  <a:cubicBezTo>
                    <a:pt x="1678858" y="860323"/>
                    <a:pt x="2203655" y="887361"/>
                    <a:pt x="2728452" y="914400"/>
                  </a:cubicBez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 flipH="1" flipV="1">
              <a:off x="3964395" y="3338198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 flipH="1">
              <a:off x="3964395" y="2495826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авнобедренный треугольник 34"/>
            <p:cNvSpPr/>
            <p:nvPr/>
          </p:nvSpPr>
          <p:spPr>
            <a:xfrm rot="7270496">
              <a:off x="3601793" y="2311713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авнобедренный треугольник 35"/>
            <p:cNvSpPr/>
            <p:nvPr/>
          </p:nvSpPr>
          <p:spPr>
            <a:xfrm rot="7270496">
              <a:off x="3308857" y="2131204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Равнобедренный треугольник 36"/>
            <p:cNvSpPr/>
            <p:nvPr/>
          </p:nvSpPr>
          <p:spPr>
            <a:xfrm rot="7270496">
              <a:off x="2942686" y="1950696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авнобедренный треугольник 38"/>
            <p:cNvSpPr/>
            <p:nvPr/>
          </p:nvSpPr>
          <p:spPr>
            <a:xfrm rot="7270496" flipV="1">
              <a:off x="3700244" y="3129827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авнобедренный треугольник 39"/>
            <p:cNvSpPr/>
            <p:nvPr/>
          </p:nvSpPr>
          <p:spPr>
            <a:xfrm rot="7270496" flipV="1">
              <a:off x="3334073" y="2949319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авнобедренный треугольник 40"/>
            <p:cNvSpPr/>
            <p:nvPr/>
          </p:nvSpPr>
          <p:spPr>
            <a:xfrm rot="7270496" flipV="1">
              <a:off x="2894667" y="2708642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 flipH="1">
              <a:off x="2719412" y="1833962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 flipH="1" flipV="1">
              <a:off x="2572944" y="2555995"/>
              <a:ext cx="146468" cy="180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110865" y="2194978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555776" y="2204864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874407" y="1600290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067944" y="2996952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843808" y="4293096"/>
              <a:ext cx="3002607" cy="33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Уровень безработицы</a:t>
              </a: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4477036" y="2074640"/>
              <a:ext cx="3331645" cy="488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Краткосрочная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3 и 4)</a:t>
              </a: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4696739" y="2917012"/>
              <a:ext cx="3331645" cy="488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Краткосрочная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1 и 2)</a:t>
              </a: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232052" y="1412776"/>
              <a:ext cx="3331645" cy="488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Долгосрочная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3 и 4)</a:t>
              </a:r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0" y="501317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Этот рисунок показывает, как в период низкой безработицы происходит смещение краткосрочной кривой </a:t>
            </a:r>
            <a:r>
              <a:rPr lang="ru-RU" sz="12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Изначальное состояние экономике соответствует точке А.  Затем происходит экономический подъем, в результате чего безработица падает ниже своего устойчивого уровня (точка В) во втором периоде. Вследствие этого темпы инфляции поднимаются выше своего инерционного уровня. Со временем люди привыкают к новым повышенным темпам инфляции и «встраивают» их в новую краткосрочную кривую </a:t>
            </a:r>
            <a:r>
              <a:rPr lang="ru-RU" sz="12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(верхняя кривая на рисунке).  Когда экономика возвращается к минимальному устойчивому уровню (точку </a:t>
            </a:r>
            <a:r>
              <a:rPr lang="en-US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четвертом периоде, уже отмечаются более высокие инерционные и фактические темпы инфляции. Заметьте, что точки А, В, С и </a:t>
            </a:r>
            <a:r>
              <a:rPr lang="en-US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соответствующие разным годам, можно соединить линиями. Смещение кривой описывается круговым движением по часовой  стрелке, подобным изображенному на </a:t>
            </a:r>
            <a:r>
              <a:rPr lang="ru-RU" sz="1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рис.8.</a:t>
            </a:r>
          </a:p>
          <a:p>
            <a:pPr algn="just"/>
            <a:r>
              <a:rPr lang="ru-RU" sz="1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/>
              <a:t>       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13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1785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«Цикл процветания»</a:t>
            </a:r>
          </a:p>
          <a:p>
            <a:pPr marL="0" indent="0" algn="just">
              <a:buNone/>
            </a:pPr>
            <a:endParaRPr lang="ru-RU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lv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124744"/>
            <a:ext cx="828680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i="1" dirty="0" smtClean="0"/>
              <a:t>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Понять идею о смещении кривой </a:t>
            </a:r>
            <a:r>
              <a:rPr lang="ru-RU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нам поможет последовательность действий на примере «цикла процветания», описанная ниже и представленная на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рис. 9.</a:t>
            </a:r>
          </a:p>
          <a:p>
            <a:pPr lvl="0" algn="just">
              <a:buClr>
                <a:schemeClr val="tx2"/>
              </a:buClr>
              <a:buSzPct val="200000"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Период 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Безработица сохраняется на устойчивом уровне. Нет никаких “сюрпризов” со стороны спроса и предложения, и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экономика находится в состоянии, соответствующем точке А на нижней краткосрочной кривой </a:t>
            </a:r>
            <a:r>
              <a:rPr lang="ru-RU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Clr>
                <a:schemeClr val="tx2"/>
              </a:buClr>
              <a:buSzPct val="200000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Период 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Быстрое повышение объема выпуска, связанное с экономическим подъемом, приводит к снижению уровня безработицы. По мере сокращения безработицы компании нанимают все больше рабочих и обеспечивают более высокие темпы роста заработной платы, чем раньше. Выпуск превосходит свой потенциал, увеличивается использование производственных мощностей и растут надбавки к цене. Ускоряется рост зарплаты и цен. 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краткосрочной кривой </a:t>
            </a:r>
            <a:r>
              <a:rPr lang="ru-RU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(рис.9) это отражается в смещении экономики влево, в точку 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 результате темпы инфляции поднимаются выше инфляционного уровня. Ожидания инфляции еще не изменились, однако, ввиду низкой безработицы, темпы инфляции во втором периоде стали выше.</a:t>
            </a: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000" dirty="0" smtClean="0"/>
          </a:p>
          <a:p>
            <a:pPr lvl="0"/>
            <a:endParaRPr lang="ru-RU" sz="2000" dirty="0" smtClean="0"/>
          </a:p>
          <a:p>
            <a:pPr lvl="0"/>
            <a:endParaRPr lang="ru-RU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2416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 algn="ctr">
              <a:buNone/>
            </a:pPr>
            <a:r>
              <a:rPr 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 ТАКОЕ  ИНФЛЯЦИЯ?</a:t>
            </a:r>
          </a:p>
          <a:p>
            <a:pPr marL="0" indent="0" algn="ctr">
              <a:buNone/>
            </a:pPr>
            <a:endParaRPr lang="ru-RU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означает рост общего уровня цен.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Сегодня мы рассчитываем инфляцию на основе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индексов цен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средних взвешенных величин цен тысяч отдельных продуктов. 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Индекс потребительских цен отражает стоимость рыночной корзины потребительских товаров и услуг по сравнению со стоимостью такой же корзины за отдельно взятый базовый год. Дефлятор ВВП – это цена ВВП.</a:t>
            </a:r>
          </a:p>
          <a:p>
            <a:pPr marL="0" indent="0" algn="just"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Темпы инфляции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это изменение уровня цен, выраженное в процентах.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085184"/>
            <a:ext cx="5895975" cy="6191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4869160"/>
            <a:ext cx="6552728" cy="11521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280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605095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Период 3.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результате повышения инфляции компании и работники постепенно начинают привыкать к ее новым темпам. Повышенные ожидаемые темпы инфляции начинают учитываться в решениях, принимаемых в отношении цен и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заработной платы. Другими словами, происходит повышение ожидаемого уровня инфляции.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Повышенная ожидаемая инфляция отражена в модели </a:t>
            </a:r>
            <a:r>
              <a:rPr lang="ru-RU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смещением самой кривой вверх, состояние равновесия при этом устанавливается в точке 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Новая краткосрочная кривая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(верхняя на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рис. 9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 находится выше изначальной кривой, что отражает более высокие ожидаемые темпы инфляции.</a:t>
            </a: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Период 4.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заключительном периоде происходит замедление развития экономики, сужение экономической деятельности возвращает объемы выпуска к потенциальным значениям, а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безработицу - к устойчивому уровню, соответствующему точке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кривой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Темпы инфляции снижаются из-за высокой безработицы, однако, как только будет достигнут минимальный устойчивый уровень безработицы, следует ожидать повышенных темпов инфляции.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lv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2416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Обратите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внимание на этот любопытный результат.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Поскольку</a:t>
            </a:r>
            <a:r>
              <a:rPr lang="ru-RU" sz="1800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ожидаемые,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или инерционные, темпы инфляции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повысились,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фактические темпы инфляции в четвертом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периоде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будут выше по сравнению с первым периодом, притом, что безработица останется на прежнем уровне. В экономике будут наблюдаться те же самые уровни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реального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ВВП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безработицы, что и в 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периоде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несмотря на то, что 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номинальные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цен и номинального ВВП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будут увеличиваться быстрее,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нежели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период до экономического подъема, обусловившего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ожидаемых темпов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инфляции.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некоторых случаях наблюдаются так называемые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аскетические  циклы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в течение которых безработица растет, 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фактические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темпы инфляции падают ниже инерционного уровня.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Инерционные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темпы инфляции снижаются в периоды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рецессий,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в экономике, когда безработица опускается до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минимального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устойчивого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уровня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наблюдается низкая инфляция. Такой цикл имел место в период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1979-1984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годов, когда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Картер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Волкер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Wolker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Рейган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вели борьбу с инфляцией.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3657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Вертикальная долгосрочная кривая Филлипса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517232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отклонении показателей безработицы от ее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минимального устойчивого уровня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происходит изменение темпов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инфляции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. Что происходит в случае, если разрыв между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фактическим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 минимальным устойчивым уровнем безработицы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сохраняется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в течение некоторого продолжительного времени? Допустим, минимальный уровень составляет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6%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фактический –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9%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Из-за этого разрыва инфляция из года в год будет расти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. Она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может быть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 в первый год,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 — во второй и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5%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—третий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 может расти такими темпами в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будущем.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Как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остановить раскручивание этой спирали? Она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остановится,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только когда безработица вернется к своему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минимально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возможному устойчивому уровню. Иначе говоря, пока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безработица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находится ниже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инфляция заработной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платы 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расти.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Обратная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картина наблюдается при высокой безработице.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 том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случае инфляция будет иметь тенденцию к снижению,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пока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безработица будет выше своего устойчивого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уровня.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Состояние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инфляции стабилизируется только, когда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безработица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вернется к своему минимальному устойчивому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уровню.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Только тогда смещения спроса и предложения на разных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рынках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труда придут в состояние равновесия, и инфляция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не зависимо от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своих инерционных темпов не будет ни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повышаться ни понижаться.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028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9242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Согласно те</a:t>
            </a:r>
            <a:r>
              <a:rPr lang="en-US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sz="23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рии</a:t>
            </a:r>
            <a:r>
              <a:rPr lang="en-US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минимального устойчивого уровня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единственным уровнем безработицы, обеспечивающим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стабильные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темпы инфляции, является минимальный устойчивый уровень безработицы. Исходя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 той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теории, кривая </a:t>
            </a:r>
            <a:r>
              <a:rPr lang="ru-RU" sz="23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должна принять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форму вертикальной линии, берущей свое начало в точке,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соответствующей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МУУБ, как показано на </a:t>
            </a:r>
            <a:r>
              <a:rPr lang="ru-RU" sz="2300" b="1" i="1" dirty="0"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(прямая </a:t>
            </a:r>
            <a:r>
              <a:rPr lang="en-US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907704" y="2924944"/>
            <a:ext cx="6480720" cy="3045390"/>
            <a:chOff x="1835697" y="1412776"/>
            <a:chExt cx="7308303" cy="331598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35697" y="4077072"/>
              <a:ext cx="73083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U*</a:t>
              </a:r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 (минимальный устойчивый уровень безработицы)</a:t>
              </a:r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2060303" y="1412776"/>
              <a:ext cx="0" cy="2527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2060303" y="3939893"/>
              <a:ext cx="4613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4037630" y="1954301"/>
              <a:ext cx="0" cy="18050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олилиния 10"/>
            <p:cNvSpPr/>
            <p:nvPr/>
          </p:nvSpPr>
          <p:spPr>
            <a:xfrm>
              <a:off x="2426474" y="1653453"/>
              <a:ext cx="3141091" cy="1064914"/>
            </a:xfrm>
            <a:custGeom>
              <a:avLst/>
              <a:gdLst>
                <a:gd name="connsiteX0" fmla="*/ 0 w 2728452"/>
                <a:gd name="connsiteY0" fmla="*/ 0 h 914400"/>
                <a:gd name="connsiteX1" fmla="*/ 1224116 w 2728452"/>
                <a:gd name="connsiteY1" fmla="*/ 707923 h 914400"/>
                <a:gd name="connsiteX2" fmla="*/ 2728452 w 272845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452" h="914400">
                  <a:moveTo>
                    <a:pt x="0" y="0"/>
                  </a:moveTo>
                  <a:cubicBezTo>
                    <a:pt x="384687" y="277761"/>
                    <a:pt x="769374" y="555523"/>
                    <a:pt x="1224116" y="707923"/>
                  </a:cubicBezTo>
                  <a:cubicBezTo>
                    <a:pt x="1678858" y="860323"/>
                    <a:pt x="2203655" y="887361"/>
                    <a:pt x="2728452" y="914400"/>
                  </a:cubicBezTo>
                </a:path>
              </a:pathLst>
            </a:cu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280006" y="2375487"/>
              <a:ext cx="3360794" cy="1185253"/>
            </a:xfrm>
            <a:custGeom>
              <a:avLst/>
              <a:gdLst>
                <a:gd name="connsiteX0" fmla="*/ 0 w 2728452"/>
                <a:gd name="connsiteY0" fmla="*/ 0 h 914400"/>
                <a:gd name="connsiteX1" fmla="*/ 1224116 w 2728452"/>
                <a:gd name="connsiteY1" fmla="*/ 707923 h 914400"/>
                <a:gd name="connsiteX2" fmla="*/ 2728452 w 272845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452" h="914400">
                  <a:moveTo>
                    <a:pt x="0" y="0"/>
                  </a:moveTo>
                  <a:cubicBezTo>
                    <a:pt x="384687" y="277761"/>
                    <a:pt x="769374" y="555523"/>
                    <a:pt x="1224116" y="707923"/>
                  </a:cubicBezTo>
                  <a:cubicBezTo>
                    <a:pt x="1678858" y="860323"/>
                    <a:pt x="2203655" y="887361"/>
                    <a:pt x="2728452" y="914400"/>
                  </a:cubicBez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 flipH="1" flipV="1">
              <a:off x="3964395" y="3338198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 flipH="1">
              <a:off x="3964395" y="2495826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7270496">
              <a:off x="3601793" y="2311713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 rot="7270496">
              <a:off x="3308857" y="2131204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 rot="7270496">
              <a:off x="2942686" y="1950696"/>
              <a:ext cx="158080" cy="247889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7270496" flipV="1">
              <a:off x="3700244" y="3129827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 rot="7270496" flipV="1">
              <a:off x="3334073" y="2949319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авнобедренный треугольник 19"/>
            <p:cNvSpPr/>
            <p:nvPr/>
          </p:nvSpPr>
          <p:spPr>
            <a:xfrm rot="7270496" flipV="1">
              <a:off x="2894667" y="2708642"/>
              <a:ext cx="133962" cy="296402"/>
            </a:xfrm>
            <a:prstGeom prst="triangl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 flipH="1">
              <a:off x="2719412" y="1833962"/>
              <a:ext cx="146468" cy="120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572944" y="2555995"/>
              <a:ext cx="146468" cy="180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110865" y="2194978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2555776" y="2204864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874407" y="1600290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067944" y="2996952"/>
              <a:ext cx="585875" cy="28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ru-RU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843808" y="4293096"/>
              <a:ext cx="4188904" cy="435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i="1" dirty="0" smtClean="0">
                  <a:latin typeface="Times New Roman" pitchFamily="18" charset="0"/>
                  <a:cs typeface="Times New Roman" pitchFamily="18" charset="0"/>
                </a:rPr>
                <a:t> Уровень безработицы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477035" y="2074640"/>
              <a:ext cx="4179745" cy="636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Краткосрочная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3 и 4)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696738" y="2917012"/>
              <a:ext cx="4041244" cy="636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Краткосрочная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1 и 2)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232053" y="1412776"/>
              <a:ext cx="3638253" cy="636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Долгосрочная кривая </a:t>
              </a:r>
              <a:r>
                <a:rPr lang="ru-RU" sz="1600" b="1" i="1" dirty="0" err="1" smtClean="0">
                  <a:latin typeface="Times New Roman" pitchFamily="18" charset="0"/>
                  <a:cs typeface="Times New Roman" pitchFamily="18" charset="0"/>
                </a:rPr>
                <a:t>Филлипса</a:t>
              </a:r>
              <a:endParaRPr lang="ru-RU" sz="1600" b="1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ru-RU" sz="1600" b="1" i="1" dirty="0" smtClean="0">
                  <a:latin typeface="Times New Roman" pitchFamily="18" charset="0"/>
                  <a:cs typeface="Times New Roman" pitchFamily="18" charset="0"/>
                </a:rPr>
                <a:t>(периоды 3 и 4)</a:t>
              </a:r>
            </a:p>
          </p:txBody>
        </p:sp>
      </p:grpSp>
      <p:sp>
        <p:nvSpPr>
          <p:cNvPr id="31" name="Прямоугольник 30"/>
          <p:cNvSpPr/>
          <p:nvPr/>
        </p:nvSpPr>
        <p:spPr>
          <a:xfrm rot="16200000">
            <a:off x="415571" y="3624989"/>
            <a:ext cx="266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Темпы инфляции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707904" y="5877272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 9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       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4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теории минимального устойчивого уровня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можно сделать два важных с точки зрения экономической политики вывода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Первый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вывод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заключается в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некоторый минимальный уровень безработицы,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сохраняется в экономике в течение длительного времени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Исходя из этого экономика страны не может принудительно удерживать безработицу ниже этого уровня долгое время без риска раскрутки спирали инфляции цен и заработной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платы.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Второй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краткосрочной кривой Филлипса можно управлять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Государство может использовать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кредитно-денежную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и фискальную политику, чтобы уменьшить безработицу ниже минимального устойчивого уровня и дать населению возможность “насладиться'’ какое-то время низкой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безработицей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Однако,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расплачиваться за это удовольствие придется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растущей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инфляцией. И наоборот, если общество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считает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, что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существующие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инерционные темпы инфляции чересчур высоки (что наблюдалось в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1979-1982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годах), оно может обречь себя на некоторый период аскетизма, “дорогих" денег, вызван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искусственную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рецессию и снизив таким образом инфляцию.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94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Количественные оценки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96717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Несмотря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то что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минимальный устойчивый уровень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является важнейшим понятием макроэкономики,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получить количественные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оценки этого уровня не так-то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легко. </a:t>
            </a: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Многие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ученые, специализирующиеся на макроэкономике, и том числе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Роберт Дж. Гордон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Robert 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Gordon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Джеймс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Слок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James Stock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Марк Уотсон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Watson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предлагают с вой подходы и способы оценки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МУУБ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Здесь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мы адаптировали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подготовленные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Бюджетным управлением Конгресса США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БУК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оценки.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9217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" y="1000108"/>
            <a:ext cx="8229600" cy="2214578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Минимальный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устойчивый уровень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оценивался на основании академических исследований. Согласно данным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БУК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минимальный устойчивый уровень безработицы постоянно повышался с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1950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года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к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40-м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годам достиг показателя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6,3%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рабочей силы. Затем, к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году, он снизился до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5,8%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285992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Оценки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БУК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 также данные о колебания фактического уровня безработицы до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года показаны 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рис. 10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По результатам исследования ученых-экономистов, уровень безработицы в середине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годов колеблется от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5%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6,5%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Многие экономисты утверждают, что при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институтах установления цен и заработной платы в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невозможно поддерживать уровень безработицы ниже без риска роста инфляции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4071942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Многих людей не удовлетворяет тот факт, что минимальный устойчивый уровень столь высок.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Почему невозможно гарантировать хорошую работу всем без ускорения роста инфляции?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Одна из причин заключается в высоком уровне фрикционной безработицы 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Например, 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году, когда экономика была близка к своему минимальному устойчивому уровню безработицы, безработными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оказалались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одна треть молодых людей (в возрасте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 25 лет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только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2,1%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приходился на тех. кто потерял работу, а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1,46 млн.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взрослых людей только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990 тыс.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были безработными свыше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26 недель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91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03648" y="350100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Рис. 10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фактический и минимально возможный устойчивый  уровни безработицы в США за период 1955-1995 гг.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7707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Минимальный устойчивый уровень безработицы имеет место, когда силы, обуславливающие инфляцию, приходят в состояние равновесия. Безработица ниже этого уровня  приводит к росту инфляции, а выше – к ее снижению. Минимальный устойчивый уровень был выше в 70-е и 80-е годы, а в течение последнего десятилетия отмечено его снижение. Этот уровень представлен в виде широкой полосы, свидетельствующей о том, что оценить его довольно трудно. (Источник: Данные о фактическом уровне безработицы представлены Министерством  труда США, </a:t>
            </a:r>
            <a:r>
              <a:rPr lang="en-US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Employment and Earnings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о минимальном устойчивом уровне безработицы – Бюджетным управлением Конгресса, а также рассчитаны на основе частных исследований ученых.)</a:t>
            </a:r>
            <a:endParaRPr lang="ru-RU" sz="16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Рисунок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04664"/>
            <a:ext cx="6984776" cy="28247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59632" y="404664"/>
            <a:ext cx="6984776" cy="28803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47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Помимо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фрикционных безработных, имеется немало структурно и вынужденно незанятых людей. Даже когда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6езработица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невысока, значительная часть безработных состоит из уволенных и незанятых в течение длительного периода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При этом рынки труда достаточно медленно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устанавливают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соответствие между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акансиями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количеством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нетрудоустроенных.</a:t>
            </a: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В заключение раздела можно сделать следующий вывод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Минимальный устойчивый уровень безработицы остается достаточно высоким в США отчасти из-за высокой степени мобильности работников, а отчасти в силу неспособности рынка труда оперативно регулировать соответствие между количеством свободных рабочих мест и нуждающихся в них людей.</a:t>
            </a:r>
          </a:p>
          <a:p>
            <a:pPr marL="0" indent="0">
              <a:buNone/>
            </a:pPr>
            <a:endParaRPr lang="ru-RU" sz="2000" dirty="0" smtClean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6347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58177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Снижение устойчивого уровня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Наиболее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надежные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показывают, что после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промышленного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подъема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70-80-х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годах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снизился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0,5-1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последнее десятилетие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Одна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 причин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уменьшении влияния профсоюзов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пору своего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расцвета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профсоюзы контролировали почти одну четверть всей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рабочей силы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году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это значение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уменьшилось до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одной восьмой, частично за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счет сокращения доли в частном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секторе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Это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ослабление монопольной власти на рынке труда означает, что изменение условий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этом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рынке, в частности появление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высокого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уровня безработицы, быстрее приведут к изменению заработной платы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79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306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9615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Инфляция: длинная история</a:t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186766" cy="50257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sz="2000" dirty="0" smtClean="0"/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так же стара, как и рыночная экономика. 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рисунке 2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можно проследить историю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цен в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Англии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начиная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XIII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века. На протяжении почти всего этого периода цены постоянно росли, о чем свидетельствует верхняя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кривая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, изображенная на рисунке.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Кривая, расположенная ниже, отражает динамику </a:t>
            </a:r>
            <a:r>
              <a:rPr lang="ru-RU" sz="23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реальной заработной </a:t>
            </a:r>
            <a:r>
              <a:rPr lang="ru-RU" sz="23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платы</a:t>
            </a:r>
            <a:r>
              <a:rPr lang="ru-RU" sz="2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(ставки денежной зарплаты, деленной на потребительские цены). 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Величина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реальной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заработной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платы колебалась произвольным образом вплоть до Промышленной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революции.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сравнении двух кривых мы видим, что инфляция необязательно сопровождается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снижением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реальных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доходов.</a:t>
            </a:r>
          </a:p>
          <a:p>
            <a:pPr marL="0" indent="0" algn="just">
              <a:lnSpc>
                <a:spcPct val="170000"/>
              </a:lnSpc>
              <a:buClr>
                <a:schemeClr val="tx2"/>
              </a:buClr>
              <a:buSzPct val="250000"/>
              <a:buFont typeface="Arial" pitchFamily="34" charset="0"/>
              <a:buChar char="•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Можно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заметить также, что наиболее устойчивый рост заработной платы наблюдается с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1800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года — заработная плата увеличилась за этот период более чем в 10 раз.</a:t>
            </a:r>
          </a:p>
          <a:p>
            <a:pPr marL="0" indent="0">
              <a:buNone/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2514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20676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Другой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важной особенностью снижения минимального устойчивого уровня безработицы структурного характера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всевозрастающая сложность американской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последние двадцать лет многие отрасли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промышленности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освобождены от регулирования, а многие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иностранные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компании вторглись на целый ряд защищенных ранее внутренних рынков.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рынках автомобилей,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телекоммуникаций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электроэнергии усиление конкуренции на рынке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продукции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повышает и конкуренцию на рынке труда.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Под давлением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новых, часто иностранных или не входящих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профсоюзы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компаний, зарплата имеет тенденцию расти медленнее в периоды большого спроса, снижая таким образом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минимальный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устойчивый уровень безработицы.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Некоторые аналитики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полагают, что давление на рынок труда со стороны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увеличивающейся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иммиграции только усиливает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конкуренцию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0781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35785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  О снижении минимального устойчивого уровня безработицы свидетельствуют данные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статистики нескольких рынков труда, например, количество вакансий в </a:t>
            </a:r>
            <a:r>
              <a:rPr lang="ru-RU" sz="8000" b="1" dirty="0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 году было значительно ниже уровня </a:t>
            </a:r>
            <a:r>
              <a:rPr lang="ru-RU" sz="8000" b="1" dirty="0" smtClean="0">
                <a:latin typeface="Times New Roman" pitchFamily="18" charset="0"/>
                <a:cs typeface="Times New Roman" pitchFamily="18" charset="0"/>
              </a:rPr>
              <a:t>1989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года, несмотря на то, что уровень безработицы остался прежним. </a:t>
            </a:r>
            <a:r>
              <a:rPr lang="ru-RU" sz="8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 меньшем количестве вакансий снижается давление на рост заработной платы</a:t>
            </a:r>
            <a:r>
              <a:rPr lang="ru-RU" sz="8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 Кроме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того, количество работников, уволенных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собственному желанию, в</a:t>
            </a:r>
            <a:r>
              <a:rPr lang="ru-RU" sz="8000" b="1" dirty="0">
                <a:latin typeface="Times New Roman" pitchFamily="18" charset="0"/>
                <a:cs typeface="Times New Roman" pitchFamily="18" charset="0"/>
              </a:rPr>
              <a:t> 1996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году было на треть меньше, чем в </a:t>
            </a:r>
            <a:r>
              <a:rPr lang="ru-RU" sz="8000" b="1" dirty="0">
                <a:latin typeface="Times New Roman" pitchFamily="18" charset="0"/>
                <a:cs typeface="Times New Roman" pitchFamily="18" charset="0"/>
              </a:rPr>
              <a:t>1989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 году. </a:t>
            </a:r>
            <a:endParaRPr lang="ru-RU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 Этот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факт говорит о том, что число людей,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оставляющих 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свои рабочие места с целью найти более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высокооплачиваемую работу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, стало меньше. </a:t>
            </a:r>
            <a:endParaRPr lang="ru-RU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 Экономисты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и в будущем будут внимательно следить за данными, чтобы выяснить, является ли очевидное снижение минимального устойчивого уровня 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тенденцией в американской экономике</a:t>
            </a: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endParaRPr lang="ru-RU" sz="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4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4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4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200" dirty="0">
                <a:latin typeface="Times New Roman" pitchFamily="18" charset="0"/>
                <a:cs typeface="Times New Roman" pitchFamily="18" charset="0"/>
              </a:rPr>
            </a:br>
            <a:endParaRPr lang="ru-RU" sz="4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330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Размышления об устойчивом уровне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Концепция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наряду со своим близнецом —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потенциальным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ВВП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является критическим элементом в понимании инфляции и взаимосвязи между краткосрочным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долгосрочным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периодами в макроэкономике. Однако основные идеи, представленные выше, разделяются не всеми специалистами, занимающимися проблемами макроэкономики. Один 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главных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вопросов, которым задаются ученые, — стабильность этого уровня. Некоторые экономисты считают, что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продолжительные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периоды высокой безработицы вызывают утрату навыков, квалификации и опыта, что, в свою очередь, обусловливает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этого уровня безработицы.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связано ли замедление роста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реального ВВП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сокращением инвестиций и запаса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капитала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страны?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Разве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сокращение производственных мощностей не способствует росту инфляции, пусть и при безработице,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превышающей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свой минимальный устойчивый уровень?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347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58" y="1340768"/>
            <a:ext cx="8229600" cy="4896544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Опыт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Европы за последние двадцать лет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подтверждает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некоторые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этих опасений (вспомните о проблемах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европейской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безработицы, описанных в конце предыдущей главы).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начале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60-х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рынки труда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Германии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Франции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Великобритании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казалось, находились в состоянии равновесия с уровнем безработицы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1-2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К началу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90-х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после десяти лет застоя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замедления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роста рабочих мест, рынок труда, похоже, вновь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обрел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равновесие, правда с уровнем безработицы уже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6-12%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Исходя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этого европейского опыта многие специалисты по макроэкономике пытаются найти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объяснения нестабильности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зависимости от фактической безработицы и институтов рынка труда.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5122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Повторение изученного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характеризуется значительным инерционным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компонентом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Она сохраняет более или менее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устойчивые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темпы до возникновения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шоков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 стороны спроса или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издержек.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краткосрочном периоде повышение совокупного спроса,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снижает безработицу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ниже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минимального устойчивого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ведет к увеличению темпов инфляции. Соответственно,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падение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спроса вызывает понижение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инфляции.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краткосрочном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периоде (при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стабильном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состоянии кривой Филлипса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безработица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уравновешиваются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Кривая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Филлипса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имеет свойство адаптироваться 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существующим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темпам инфляции. В период низкой безработицы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растущей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люди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привыкают к ее увеличивающимся темпам и учитывают их при принятии экономических решений.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Краткосрочная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кривая смещается при этом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вверх.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Согласно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теории о минимальном устойчивом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уровне безработицы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долгосрочном периоде, кривая Филлипса принимает вид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вертикальной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прямой, исходящей из точки, соответствующей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тех пор, пока безработица ниже этого уровня,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будет постоянно увеличиваться</a:t>
            </a:r>
            <a:r>
              <a:rPr lang="ru-RU" sz="2000" dirty="0" smtClean="0"/>
              <a:t>.</a:t>
            </a:r>
            <a:r>
              <a:rPr lang="ru-RU" sz="2000" b="1" i="1" dirty="0">
                <a:solidFill>
                  <a:schemeClr val="tx2"/>
                </a:solidFill>
              </a:rPr>
              <a:t/>
            </a:r>
            <a:br>
              <a:rPr lang="ru-RU" sz="2000" b="1" i="1" dirty="0">
                <a:solidFill>
                  <a:schemeClr val="tx2"/>
                </a:solidFill>
              </a:rPr>
            </a:br>
            <a:endParaRPr lang="ru-RU" sz="2000" b="1" i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637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Дилеммы антиинфляционной политики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35283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/>
              <a:t> Экономика </a:t>
            </a:r>
            <a:r>
              <a:rPr lang="ru-RU" sz="2000" dirty="0"/>
              <a:t>развивается, реагируя на политические силы и технологические изменения. Наша экономическая теория, призванная объяснять такие явления, как инфляция и </a:t>
            </a:r>
            <a:r>
              <a:rPr lang="ru-RU" sz="2000" dirty="0" smtClean="0"/>
              <a:t>безработица</a:t>
            </a:r>
            <a:r>
              <a:rPr lang="ru-RU" sz="2000" dirty="0"/>
              <a:t>,</a:t>
            </a:r>
            <a:r>
              <a:rPr lang="ru-RU" sz="2000" dirty="0" smtClean="0"/>
              <a:t> </a:t>
            </a:r>
            <a:r>
              <a:rPr lang="ru-RU" sz="2000" dirty="0"/>
              <a:t>также должна адаптироваться к происходящим </a:t>
            </a:r>
            <a:r>
              <a:rPr lang="ru-RU" sz="2000" dirty="0" smtClean="0"/>
              <a:t>изменениям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/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/>
              <a:t> В </a:t>
            </a:r>
            <a:r>
              <a:rPr lang="ru-RU" sz="2000" dirty="0"/>
              <a:t>заключительной части </a:t>
            </a:r>
            <a:r>
              <a:rPr lang="ru-RU" sz="2000" dirty="0" smtClean="0"/>
              <a:t>этой </a:t>
            </a:r>
            <a:r>
              <a:rPr lang="ru-RU" sz="2000" dirty="0"/>
              <a:t>главы, посвященной </a:t>
            </a:r>
            <a:r>
              <a:rPr lang="ru-RU" sz="2000" dirty="0" smtClean="0"/>
              <a:t>теории </a:t>
            </a:r>
            <a:r>
              <a:rPr lang="ru-RU" sz="2000" dirty="0"/>
              <a:t>инфляции, мы рассмотрим актуальные вопросы, </a:t>
            </a:r>
            <a:r>
              <a:rPr lang="ru-RU" sz="2000" dirty="0" smtClean="0"/>
              <a:t>которые </a:t>
            </a:r>
            <a:r>
              <a:rPr lang="ru-RU" sz="2000" dirty="0"/>
              <a:t>возникают в связи с борьбой с инфляцией.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598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15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Насколько продолжителен долгосрочный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период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824536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Как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 помните, одним из положений теории 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минимальном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устойчивом уровне безработицы является утверждение 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в долгосрочном периоде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кривая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превращается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абсолютно вертикальную прямую. Осталось выяснить, насколько длительным должен быть период, чтобы это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произошло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Отрезок времени, который требуется экономике,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приспособиться к последствиям какого-либо шока, точно неизвестен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Недавние исследования говорят, что для этого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лет.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Объясняется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эго тем, что 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формирования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новых ожиданий, перезаключения трудовых и других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долгосрочных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контрактов и 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«усвоения»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экономикой всех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перемен требуется действительно много времени.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долгосрочном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периоде рыночная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экономика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оправляясь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 шоков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 стороны совокупных спроса или предложения,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стремится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восстановить полную занятость, однако процесс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адаптации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 новым условиям достаточно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долог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703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14356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Сколько стоит снижение инфляции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Наш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анализ показал, что страна может снизить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инерционные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темпы инфляции за счет временного снижения выпуска и повышения безработицы. Однако в процессе принятия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решения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антиинфляционной политики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правительству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могут понадобиться данные о том, во сколько обойдется освобождение экономики от инфляции.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Насколько дорогостоящей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окажется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дезинфляция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или, попросту говоря, снижение темпов инфляции?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Этот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вопрос сродни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вопросу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 форме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краткосрочной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кривой Филлипса. Если кривая относительна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полога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снижение инфляции потребует большей безработицы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потери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объема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выпуска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если же кривая имеет крутой наклон, то небольшое повышение безработицы приведет к быстрому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относительному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безболезненному уменьшению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инфляции.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Исследования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этой проблемы говорят о том, что затраты на обуздание инфляции зависят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 специфики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страны, от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изначальных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темпов инфляции и от проводимой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экономической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политики. Анализ ситуации в отношении США дает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достаточно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удовлетворительный и единодушный ответ.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инерционных темпов инфляции на 1 процентный пункт будет стоить стране около 4% ее годового ВВП</a:t>
            </a:r>
            <a:r>
              <a:rPr lang="ru-RU" sz="20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13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928669"/>
            <a:ext cx="8229600" cy="5452659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текущем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ВВП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сокращение инфляции 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процентный пункт обойдется в сумму около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300 млрд долл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(в ценах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года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Прокомментировать эту оценку можно с помощью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кривой Филлипса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Статистический анализ говорит о том, что когда уровень безработицы поднимается на один процентный пункт над минимальным устойчивым ее уровнем за один год и затем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возвращается к изначальному устойчивому уровню, уровень инфляции снижается до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0,5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процентного пункта.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Таким образом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чтобы сократить инфляцию на один полный процентный пункт, безработица должна удерживаться в течение года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процентных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пункта выше своего минимального устойчивого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Вспомним закон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Оукена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которому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повышении безработицы 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процентных пункта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выше своего минимального устойчивого уровня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фактический ВВП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будет 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4%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ниже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потенциального ВВП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В ценах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года при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потенциальном ВВП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порядка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7600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млрд долл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понижение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процентный пункт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требовало повышения уровня безработицы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почти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процентных пункта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за год. Если перевести эти цифры в доллары, то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дезинфляция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процентный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пункт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стоила бы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2 пункта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х 2%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ВВП на каждый пункт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х 7600 млрд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долл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ВВП =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304 млрд долл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Другие оценки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затрат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колеблются в пределах от 140 до 400 млрд долл. за один процентный пункт сокращения инфляции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1202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980728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Эти статистические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оценки издержек борьбы с инфляцией сопоставимы с ущербом, причиненным Америке в результате глубокой рецессии начала 80-х годов.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Расчет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потерь выпуска в результате рецессии (в сравнении с потенциальным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выпуском),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 также оценки снижения инерционных темпов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инфляции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приведены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таблице 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Эти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расчеты указывают, что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дезинфляция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1980-1984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годов стоила американской нации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приблизительно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300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млрд долл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выпуска (в ценах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года) за один процентный пункт сокращения инфляции.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Этот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факт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подтверждает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правильность статистических оценок стоимости дезинфляции.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89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5830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4581128"/>
            <a:ext cx="688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Рис. 2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Уровень цен и реальная заработная плата в Англии в период  с             1270 по 1996 гг. (в качестве базового принят 1270 г., т.е. 1270 = 1)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0" y="6357957"/>
            <a:ext cx="9144000" cy="357191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На графике отображена история цен и реальных заработков в Англии начиная со средних веков. Заметьте, что стоимость рыночной корзины благ возросла с 1270 г. почти в 400 раз. В начале этого периода повышение цен было обусловлено увеличением предложения денег в связи с открытием сокровищ Нового Света и денежной эмиссией  во времена Наполеоновских войн.  Обратите также внимание на произвольные колебания реальной заработной платы до Промышленной революции. После этой революции наблюдается резкий и устойчивый рост заработной платы (Источник: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E.H. Phelps Brown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S.V. Hopkins, </a:t>
            </a:r>
            <a:r>
              <a:rPr lang="en-US" sz="1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Economica</a:t>
            </a:r>
            <a:r>
              <a:rPr lang="en-US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1956; </a:t>
            </a:r>
            <a:r>
              <a:rPr lang="ru-RU" sz="1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данные за последние годы включены авторами).</a:t>
            </a:r>
            <a:endParaRPr lang="ru-RU" sz="1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Содержимое 11" descr="Рисунок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040" y="764704"/>
            <a:ext cx="8317432" cy="3744416"/>
          </a:xfrm>
        </p:spPr>
      </p:pic>
      <p:sp>
        <p:nvSpPr>
          <p:cNvPr id="13" name="Прямоугольник 12"/>
          <p:cNvSpPr/>
          <p:nvPr/>
        </p:nvSpPr>
        <p:spPr>
          <a:xfrm>
            <a:off x="539552" y="764704"/>
            <a:ext cx="8280920" cy="374441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588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23528" y="83671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Таблица 2 – Стоимость инфляции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Издержки инфляции 1980 – 1984 гг.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Инерционные темпы инфляции: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4419172"/>
              </p:ext>
            </p:extLst>
          </p:nvPr>
        </p:nvGraphicFramePr>
        <p:xfrm>
          <a:off x="395536" y="1988840"/>
          <a:ext cx="8033546" cy="135732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016773"/>
                <a:gridCol w="4016773"/>
              </a:tblGrid>
              <a:tr h="45244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1979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244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244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процентных пунктов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357158" y="3286124"/>
            <a:ext cx="819597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Разрыв между потенциальным и фактическим ВВП (в ценах 1996 г.):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8017040"/>
              </p:ext>
            </p:extLst>
          </p:nvPr>
        </p:nvGraphicFramePr>
        <p:xfrm>
          <a:off x="395536" y="3789040"/>
          <a:ext cx="8072494" cy="235745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036247"/>
                <a:gridCol w="4036247"/>
              </a:tblGrid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150 млрд. долл.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470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470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Всего: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1500 млрд. долл.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7356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91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28596" y="980728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Издержки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дезинфляции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150 млрд. долл. /5 процентных пунктов – 300 млрд. долл. на 1 процентный пункт</a:t>
            </a: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таблице 2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отражены издержки сокращения инерционных темпов инфляции с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9%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1979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году до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4%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году. С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1980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1984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годы инерционные темпы упали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5 процентных пунктов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то время как объем выпуска в народном хозяйстве  был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1500 млрд. долл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.меньше по сравнению с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потенциальным ВВП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Соотношение этих двух величин дает оценку потерь выпуска в расчете на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 процентный пункт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понижения инфляции, составляющую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300 млрд. долл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Эта цифра подтверждается многочисленными статистическими исследованиями американской экономики. (Источник: собственные расчеты авторов)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268760"/>
            <a:ext cx="8352928" cy="93610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Доверие и инфляция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700808"/>
            <a:ext cx="8229600" cy="4608512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Один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из важнейших вопросов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рассмотрении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антиинфляционной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политики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связан с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выяснением роли доверия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 отношению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 политике. Многие экономисты находят подход к этой проблеме на основе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кривой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Филлипса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слишком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пессимистичным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Оппоненты утверждают, что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заслуживающие доверия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официально провозглашенные мероприятия, например принятие неизменных правил кредитно-денежной политики или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целевой поминальный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ВВП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позволили бы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антиинфляционной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политике снизить инфляцию с небольшими потерями в ВВП и издержками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безработицы.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Эта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идея основана на том факте, что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инфляция является инерционным процессом, который зависит от ожиданий 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населения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будущем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Заслуживающая доверия кредитно-денежная политика, т.е. политика, однозначно направленная на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установление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неизменных низких темпов инфляции, могла бы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заставить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людей поверить 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шоки не вызывают повышения инфляции, и подобная вера служила бы чем-то вроде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самосбывающегося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пророчества.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9466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38122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качестве аргумента в пользу такой политики часто приводят опыт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«изменений режима»,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таких как реформы кредитно-денежной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налогово-бюджетной политики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которые покончили с гиперинфляцией в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Австрии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Боливии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ценой относительно небольших издержек с точки зрения безработицы или потерь ВВП. Многие экономисты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относятся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скептически к заявлениям 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доверие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способно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снизить издержки выпуска при дезинфляции. Они не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разделяют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уверенности 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том,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безжалостная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антиинфляционная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политика окажется успешной в условиях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США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несмотря на то, что она может быть вполне эффективной в странах,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переживающих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гиперинфляцию, революцию или войну.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Конгресс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Президент США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часто падают духом, когда в результате попыток обуздать инфляцию безработица начинает расти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быстрыми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темпами и фермеры и строительные рабочие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штурмуют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здание конгресса и пикетируют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Белый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Дом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Смелый эксперимент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1980-1984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годов стал своеобразной «лабораторией» для проверки состоятельности концепции доверия. В течение этого периода проводилась весьма жесткая кредитно-денежная политика. Однако цена, которую пришлось заплатить за реализацию намеченных мероприятий, оказалась слишком высока (см.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таблицу 2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 Использование жестких анонсированных мер, направленных на повышение доверия, не привело к снижению издержек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дезинфляции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Америке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7997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Минимальный устойчивый уровень безработицы: мнения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экономистов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5661248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Открытие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что сокращение инфляции на один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процентный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пункт стоит стране от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140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400 млрд долл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., вызывает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неоднозначную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реакцию общественности. Одни настаивают на снижении минимального устойчивого уровня безработицы, другие задают вопрос: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слишком ли высоки издержки от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преимуществ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низкой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инфляции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существуют ли менее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дорогостоящие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способы решения этой проблемы?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Это именно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 вопросы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которые поднимаются чаще всего при разработке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антиинфляционной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политики, им и посвящен настоящий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раздел.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Учитывая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издержки высокой безработицы, мы вправе спросить: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ли минимальный устойчивый уровень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оптимальным?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нет, то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можно сделать,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снизить его до более приемлемого уровня?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Экономисты классической школы часто утверждают, что устойчивый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(который они называют естественным)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представляет  экономически эффективный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уровень безработицы. Они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считают,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что он обеспечивает большее соответствие между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спросом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предложением, лучшие условия работы, вакансий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работы.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снижении безработицы ниже минимального устойчивого уровня столько же смысла, сколько в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искусственном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ограничении предложений квартир в полупустом </a:t>
            </a:r>
            <a:r>
              <a:rPr lang="ru-RU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многоквартирном </a:t>
            </a:r>
            <a:r>
              <a:rPr lang="ru-RU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доме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1500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38914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Другие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экономисты выражают категорическое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несогласие с этой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точкой зрения.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их мнению, минимальный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устойчивым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уровень безработицы выше оптимального, т.е. такого, при котором чистое экономическое благосостояние общества максимально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Они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указывают на наличие многих побочных, или внешних, эффектов на рынке труда.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частности,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увольняемые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рабочие сталкиваются с множеством различных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социальных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экономических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трудностей. Однако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работодатели не оплачивают издержки безработицы. Большая часть издержек (страховки по безработице, потеря здоровья, семейные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проблемы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т.п.) становятся внешними издержками и ложатся на плечи самих рабочих или государства.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пор,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 не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будут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изжиты эти издержки, минимальный устойчивый уровень безработицы следует считать выше оптимального. Снижение безработицы, как утверждают эти экономисты, будет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способствовать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повышению экономического благосостояния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общества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9339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Так какие же меры могли бы снизить этот уровень? 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Ниже предложен перечень самых достойных вариантов.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Повышение качества услуг по трудоустройству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частности, безработица объясняется плохой системой оповещения нетрудоустроенных лиц о наличии соответствующих вакансий.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Снизить фрикционную структурную безработицу можно посредством совершенствования системы информационного обмена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в частности, с помощью компьютерных баз данных о наличии вакансий.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Развитие программ по переквалификации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Если вы удосужитесь взглянуть в раздел какой-нибудь газеты под рубрикой «Требуются», то быстро обнаружите потребность в таких квалификационных навыках, каковыми обладает не так уж много людей. И наоборот, безработные, как правило, имеют низкую квалификацию, или не имеют ее вовсе, поскольку либо работали не по своей специальности, либо их предыдущая деятельность протекала в отраслях промышленности, переживающих упадок. Многие полагают,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что государственные или частные программы переподготовки помогут этим людям получить навыки, позволяющие им претендовать на лучшую работы в перспективных секторах экономики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случае успеха такие программы достигают двух целей: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 одной стороны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повышают жизненный уровень,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 другой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- снижают затраты государства на выполнение социальных программ.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96</a:t>
            </a:fld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2"/>
              </a:buClr>
              <a:buSzPct val="200000"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Отмена ограничений, налагаемых государством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Мы уже отмечали выше, что, защищая людей от трудностей, вызванных безработицей  и бедственным материальным положением, государство тем самым смягчает проблемы безработицы и притупляет желание искать работу. В связи с этим некоторые экономисты призывают к реформе системы страхования по безработице, снижению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антистимулов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работы в рамках социальных программ, программ по реабилитации инвалидов и т.п., а также повышению требований к работникам социальной сферы.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Соединенные Штаты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значительно сократили большинство программ поддержки категорий населения с низкими доходами, и в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1997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году радикальным образом изменили системы распределения пособий. Поначалу перечисленные выше реформы, должны, по идее, увеличить долю домохозяйств с низким доходом. Их влияние на минимальный устойчивый уровень безработицы не совсем ясно.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Если сокращение пособий приведет к заполнению вакансий </a:t>
            </a:r>
            <a:r>
              <a:rPr lang="ru-RU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низкоквалифицированными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 неопытными рабочими, которые потенциально являются кандидатами в безработные, эти меры в конце концов обернутся повышением этого минимального устойчивого уровня безработицы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97</a:t>
            </a:fld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1196752"/>
            <a:ext cx="8229600" cy="504056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Рассмотрев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варианты снижения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мы должны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одно замечание.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Интенсивное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изучение и эксперименты в отношении рынка труда убеждают нас в том, что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объективные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исследователи весьма скромны в своих притязаниях, предложениях и оценках.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последние сорок лет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МУУБ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оказался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удивление устойчивым, если учитывать как много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социальных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экономических изменений произошло за этот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период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 несколько заслуживающих доверия ученых утверждают, что самые действенные реформы могли бы привести 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изменению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этого уровня лишь на несколько десятых процентного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пункта.</a:t>
            </a: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же время даже такое изменение способно оказать значительное влияние на выпуск экономики.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7132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Покончить с инфляцией или адаптироваться к ней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58" y="2500306"/>
            <a:ext cx="8229600" cy="316094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Учитывая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издержки, связанные с подавлением инфляции, и трудность снижения устойчивого уровня, люди часто задают вопрос: </a:t>
            </a:r>
            <a:r>
              <a:rPr lang="ru-RU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насколько имеет смысл сокращение инфляции за счет рецессии и высокой </a:t>
            </a: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безработицы?</a:t>
            </a:r>
          </a:p>
          <a:p>
            <a:pPr marL="0" indent="0" algn="just">
              <a:buClr>
                <a:schemeClr val="tx2"/>
              </a:buClr>
              <a:buSzPct val="200000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2"/>
              </a:buClr>
              <a:buSzPct val="200000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лучше ли выбрать из двух зол меньшее и научиться жить в условиях инфляции, как это сделали многие страны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Латинской Америки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других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континентов</a:t>
            </a:r>
            <a:r>
              <a:rPr lang="ru-RU" sz="2000" dirty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173F-938F-4AA6-A616-4B9AA1AA9BFF}" type="slidenum">
              <a:rPr lang="ru-RU" smtClean="0"/>
              <a:pPr/>
              <a:t>99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ctr"/>
            <a:r>
              <a:rPr lang="ru-RU" b="1" dirty="0" smtClean="0"/>
              <a:t>________________________________________________________________________________________________________________________МГТУ им. Н.Э. Баумана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8357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3966</TotalTime>
  <Words>16788</Words>
  <Application>Microsoft Office PowerPoint</Application>
  <PresentationFormat>Экран (4:3)</PresentationFormat>
  <Paragraphs>1131</Paragraphs>
  <Slides>119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119</vt:i4>
      </vt:variant>
    </vt:vector>
  </HeadingPairs>
  <TitlesOfParts>
    <vt:vector size="120" baseType="lpstr">
      <vt:lpstr>Поток</vt:lpstr>
      <vt:lpstr>   Обеспечение  стабильности цен                                 Выполнил: студент группы Э4-83                                                                                          Швец А.С.  </vt:lpstr>
      <vt:lpstr>     ПРИРОДА И ПОСЛЕДСТВИЯ ИНФЛЯЦИИ</vt:lpstr>
      <vt:lpstr>Слайд 3</vt:lpstr>
      <vt:lpstr>Слайд 4</vt:lpstr>
      <vt:lpstr>Слайд 5</vt:lpstr>
      <vt:lpstr>Слайд 6</vt:lpstr>
      <vt:lpstr>Слайд 7</vt:lpstr>
      <vt:lpstr>Инфляция: длинная история </vt:lpstr>
      <vt:lpstr>Слайд 9</vt:lpstr>
      <vt:lpstr>Слайд 10</vt:lpstr>
      <vt:lpstr>Слайд 11</vt:lpstr>
      <vt:lpstr>Три вида инфляции</vt:lpstr>
      <vt:lpstr>Низкая (или ползущая) инфляция</vt:lpstr>
      <vt:lpstr>Галопирующая инфляция </vt:lpstr>
      <vt:lpstr>Гиперинфляция</vt:lpstr>
      <vt:lpstr>Слайд 16</vt:lpstr>
      <vt:lpstr>Слайд 17</vt:lpstr>
      <vt:lpstr>Слайд 18</vt:lpstr>
      <vt:lpstr>Последствия инфляции</vt:lpstr>
      <vt:lpstr>Ожидаемая и непредвиденная инфляция</vt:lpstr>
      <vt:lpstr>Экономические последствия инфляции</vt:lpstr>
      <vt:lpstr>Перераспределение доходов и богатства</vt:lpstr>
      <vt:lpstr>Слайд 23</vt:lpstr>
      <vt:lpstr>Слайд 24</vt:lpstr>
      <vt:lpstr>Слайд 25</vt:lpstr>
      <vt:lpstr>Слайд 26</vt:lpstr>
      <vt:lpstr>Влияние инфляции на экономическую эффективность</vt:lpstr>
      <vt:lpstr>Слайд 28</vt:lpstr>
      <vt:lpstr>Слайд 29</vt:lpstr>
      <vt:lpstr>Слайд 30</vt:lpstr>
      <vt:lpstr>Слайд 31</vt:lpstr>
      <vt:lpstr>Макроэкономические последствия:  эффективность и рост</vt:lpstr>
      <vt:lpstr>Слайд 33</vt:lpstr>
      <vt:lpstr>Слайд 34</vt:lpstr>
      <vt:lpstr>Оптимальный уровень инфляции</vt:lpstr>
      <vt:lpstr>Слайд 36</vt:lpstr>
      <vt:lpstr>Слайд 37</vt:lpstr>
      <vt:lpstr>Слайд 38</vt:lpstr>
      <vt:lpstr>СОВРЕМЕННАЯ ТЕОРИЯ ИНФЛЯЦИИ</vt:lpstr>
      <vt:lpstr>ЦЕНЫ: МОДЕЛЬ AS-AD</vt:lpstr>
      <vt:lpstr>Инерционная инфляция</vt:lpstr>
      <vt:lpstr>Слайд 42</vt:lpstr>
      <vt:lpstr>Слайд 43</vt:lpstr>
      <vt:lpstr>Инфляция, вызванная резким изменением спроса</vt:lpstr>
      <vt:lpstr>Слайд 45</vt:lpstr>
      <vt:lpstr>Слайд 46</vt:lpstr>
      <vt:lpstr>Инфляция издержек</vt:lpstr>
      <vt:lpstr>Слайд 48</vt:lpstr>
      <vt:lpstr>Ожидания и инерционная инфляция</vt:lpstr>
      <vt:lpstr>Слайд 50</vt:lpstr>
      <vt:lpstr>Слайд 51</vt:lpstr>
      <vt:lpstr>Слайд 52</vt:lpstr>
      <vt:lpstr>Слайд 53</vt:lpstr>
      <vt:lpstr>Уровни цен и инфляция</vt:lpstr>
      <vt:lpstr>Слайд 55</vt:lpstr>
      <vt:lpstr>Кривая Филлипса</vt:lpstr>
      <vt:lpstr>Слайд 57</vt:lpstr>
      <vt:lpstr>Слайд 58</vt:lpstr>
      <vt:lpstr>Экономическая теория в действии: арифметика заработной платы</vt:lpstr>
      <vt:lpstr>Слайд 60</vt:lpstr>
      <vt:lpstr>Интерпретация </vt:lpstr>
      <vt:lpstr>Слайд 62</vt:lpstr>
      <vt:lpstr>Слайд 63</vt:lpstr>
      <vt:lpstr>МИНИМАЛЬНЫЙ УСТОЙЧИВЫЙ УРОВЕНЬ БЕЗРАБОТИЦЫ</vt:lpstr>
      <vt:lpstr>Слайд 65</vt:lpstr>
      <vt:lpstr>Слайд 66</vt:lpstr>
      <vt:lpstr>Слайд 67</vt:lpstr>
      <vt:lpstr>Смещение кривой Филлипса</vt:lpstr>
      <vt:lpstr>Слайд 69</vt:lpstr>
      <vt:lpstr>Слайд 70</vt:lpstr>
      <vt:lpstr>Слайд 71</vt:lpstr>
      <vt:lpstr>Вертикальная долгосрочная кривая Филлипса</vt:lpstr>
      <vt:lpstr>Слайд 73</vt:lpstr>
      <vt:lpstr>Слайд 74</vt:lpstr>
      <vt:lpstr>Количественные оценки</vt:lpstr>
      <vt:lpstr>Слайд 76</vt:lpstr>
      <vt:lpstr>Слайд 77</vt:lpstr>
      <vt:lpstr>Слайд 78</vt:lpstr>
      <vt:lpstr>Снижение устойчивого уровня</vt:lpstr>
      <vt:lpstr>Слайд 80</vt:lpstr>
      <vt:lpstr>Слайд 81</vt:lpstr>
      <vt:lpstr>Размышления об устойчивом уровне</vt:lpstr>
      <vt:lpstr>Слайд 83</vt:lpstr>
      <vt:lpstr>Повторение изученного</vt:lpstr>
      <vt:lpstr>Дилеммы антиинфляционной политики</vt:lpstr>
      <vt:lpstr>Насколько продолжителен долгосрочный период</vt:lpstr>
      <vt:lpstr>Сколько стоит снижение инфляции</vt:lpstr>
      <vt:lpstr>Слайд 88</vt:lpstr>
      <vt:lpstr>Слайд 89</vt:lpstr>
      <vt:lpstr>Слайд 90</vt:lpstr>
      <vt:lpstr>Слайд 91</vt:lpstr>
      <vt:lpstr>Доверие и инфляция</vt:lpstr>
      <vt:lpstr>Слайд 93</vt:lpstr>
      <vt:lpstr>Минимальный устойчивый уровень безработицы: мнения экономистов</vt:lpstr>
      <vt:lpstr>Слайд 95</vt:lpstr>
      <vt:lpstr>Слайд 96</vt:lpstr>
      <vt:lpstr>Слайд 97</vt:lpstr>
      <vt:lpstr>Слайд 98</vt:lpstr>
      <vt:lpstr>Покончить с инфляцией или адаптироваться к ней?</vt:lpstr>
      <vt:lpstr>Слайд 100</vt:lpstr>
      <vt:lpstr>Слайд 101</vt:lpstr>
      <vt:lpstr>Требуется: недорогая антиинфляционная политика</vt:lpstr>
      <vt:lpstr>Слайд 103</vt:lpstr>
      <vt:lpstr>Слайд 104</vt:lpstr>
      <vt:lpstr>Слайд 105</vt:lpstr>
      <vt:lpstr>Жестокая дилемма</vt:lpstr>
      <vt:lpstr>Резюме</vt:lpstr>
      <vt:lpstr>Слайд 108</vt:lpstr>
      <vt:lpstr>Слайд 109</vt:lpstr>
      <vt:lpstr>Слайд 110</vt:lpstr>
      <vt:lpstr>Ключевые понятия</vt:lpstr>
      <vt:lpstr>Слайд 112</vt:lpstr>
      <vt:lpstr>Вопросы для обсуждения</vt:lpstr>
      <vt:lpstr>Слайд 114</vt:lpstr>
      <vt:lpstr>Слайд 115</vt:lpstr>
      <vt:lpstr>Слайд 116</vt:lpstr>
      <vt:lpstr>Слайд 117</vt:lpstr>
      <vt:lpstr>Слайд 118</vt:lpstr>
      <vt:lpstr>Слайд 119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Обеспечение стабильности цен</dc:title>
  <dc:creator>Gusarov</dc:creator>
  <cp:lastModifiedBy>Sony</cp:lastModifiedBy>
  <cp:revision>494</cp:revision>
  <dcterms:created xsi:type="dcterms:W3CDTF">2013-12-19T16:38:59Z</dcterms:created>
  <dcterms:modified xsi:type="dcterms:W3CDTF">2014-05-12T19:24:09Z</dcterms:modified>
</cp:coreProperties>
</file>