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30.xml" ContentType="application/vnd.openxmlformats-officedocument.presentationml.slide+xml"/>
  <Override PartName="/ppt/slideLayouts/slideLayout40.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theme/theme14.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s/slide40.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Default Extension="gif" ContentType="image/gif"/>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 id="2147484044" r:id="rId2"/>
    <p:sldMasterId id="2147484056" r:id="rId3"/>
    <p:sldMasterId id="2147484068" r:id="rId4"/>
    <p:sldMasterId id="2147484080" r:id="rId5"/>
    <p:sldMasterId id="2147484092" r:id="rId6"/>
    <p:sldMasterId id="2147484104" r:id="rId7"/>
    <p:sldMasterId id="2147484116" r:id="rId8"/>
    <p:sldMasterId id="2147484128" r:id="rId9"/>
    <p:sldMasterId id="2147484140" r:id="rId10"/>
    <p:sldMasterId id="2147484152" r:id="rId11"/>
    <p:sldMasterId id="2147484164" r:id="rId12"/>
    <p:sldMasterId id="2147484176" r:id="rId13"/>
    <p:sldMasterId id="2147484272" r:id="rId14"/>
    <p:sldMasterId id="2147484284" r:id="rId15"/>
    <p:sldMasterId id="2147484296" r:id="rId16"/>
    <p:sldMasterId id="2147484308" r:id="rId17"/>
    <p:sldMasterId id="2147484320" r:id="rId18"/>
    <p:sldMasterId id="2147484332" r:id="rId19"/>
    <p:sldMasterId id="2147484344" r:id="rId20"/>
  </p:sldMasterIdLst>
  <p:notesMasterIdLst>
    <p:notesMasterId r:id="rId83"/>
  </p:notesMasterIdLst>
  <p:sldIdLst>
    <p:sldId id="256" r:id="rId21"/>
    <p:sldId id="257" r:id="rId22"/>
    <p:sldId id="258" r:id="rId23"/>
    <p:sldId id="259" r:id="rId24"/>
    <p:sldId id="260" r:id="rId25"/>
    <p:sldId id="261" r:id="rId26"/>
    <p:sldId id="310" r:id="rId27"/>
    <p:sldId id="262" r:id="rId28"/>
    <p:sldId id="263" r:id="rId29"/>
    <p:sldId id="264" r:id="rId30"/>
    <p:sldId id="265" r:id="rId31"/>
    <p:sldId id="266" r:id="rId32"/>
    <p:sldId id="267" r:id="rId33"/>
    <p:sldId id="268" r:id="rId34"/>
    <p:sldId id="311" r:id="rId35"/>
    <p:sldId id="269" r:id="rId36"/>
    <p:sldId id="312" r:id="rId37"/>
    <p:sldId id="270" r:id="rId38"/>
    <p:sldId id="313" r:id="rId39"/>
    <p:sldId id="272" r:id="rId40"/>
    <p:sldId id="273" r:id="rId41"/>
    <p:sldId id="274" r:id="rId42"/>
    <p:sldId id="275" r:id="rId43"/>
    <p:sldId id="314" r:id="rId44"/>
    <p:sldId id="276" r:id="rId45"/>
    <p:sldId id="277" r:id="rId46"/>
    <p:sldId id="278" r:id="rId47"/>
    <p:sldId id="279" r:id="rId48"/>
    <p:sldId id="280" r:id="rId49"/>
    <p:sldId id="281" r:id="rId50"/>
    <p:sldId id="282" r:id="rId51"/>
    <p:sldId id="283" r:id="rId52"/>
    <p:sldId id="316" r:id="rId53"/>
    <p:sldId id="284" r:id="rId54"/>
    <p:sldId id="285" r:id="rId55"/>
    <p:sldId id="319" r:id="rId56"/>
    <p:sldId id="286" r:id="rId57"/>
    <p:sldId id="317" r:id="rId58"/>
    <p:sldId id="287" r:id="rId59"/>
    <p:sldId id="318" r:id="rId60"/>
    <p:sldId id="288" r:id="rId61"/>
    <p:sldId id="289" r:id="rId62"/>
    <p:sldId id="290" r:id="rId63"/>
    <p:sldId id="320" r:id="rId64"/>
    <p:sldId id="291" r:id="rId65"/>
    <p:sldId id="292" r:id="rId66"/>
    <p:sldId id="293"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8" r:id="rId81"/>
    <p:sldId id="309" r:id="rId8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EFC"/>
    <a:srgbClr val="EDFBFD"/>
    <a:srgbClr val="FFFFF7"/>
    <a:srgbClr val="EBF9EB"/>
    <a:srgbClr val="B7EBC0"/>
    <a:srgbClr val="FFFFDD"/>
    <a:srgbClr val="F9FDF9"/>
    <a:srgbClr val="E7FAFD"/>
    <a:srgbClr val="C0F2FC"/>
    <a:srgbClr val="FFFFCC"/>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05" autoAdjust="0"/>
    <p:restoredTop sz="94765" autoAdjust="0"/>
  </p:normalViewPr>
  <p:slideViewPr>
    <p:cSldViewPr>
      <p:cViewPr varScale="1">
        <p:scale>
          <a:sx n="67" d="100"/>
          <a:sy n="67" d="100"/>
        </p:scale>
        <p:origin x="-1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slide" Target="slides/slide22.xml"/><Relationship Id="rId47" Type="http://schemas.openxmlformats.org/officeDocument/2006/relationships/slide" Target="slides/slide27.xml"/><Relationship Id="rId50" Type="http://schemas.openxmlformats.org/officeDocument/2006/relationships/slide" Target="slides/slide30.xml"/><Relationship Id="rId55" Type="http://schemas.openxmlformats.org/officeDocument/2006/relationships/slide" Target="slides/slide35.xml"/><Relationship Id="rId63" Type="http://schemas.openxmlformats.org/officeDocument/2006/relationships/slide" Target="slides/slide43.xml"/><Relationship Id="rId68" Type="http://schemas.openxmlformats.org/officeDocument/2006/relationships/slide" Target="slides/slide48.xml"/><Relationship Id="rId76" Type="http://schemas.openxmlformats.org/officeDocument/2006/relationships/slide" Target="slides/slide56.xml"/><Relationship Id="rId84"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5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9.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slide" Target="slides/slide33.xml"/><Relationship Id="rId58" Type="http://schemas.openxmlformats.org/officeDocument/2006/relationships/slide" Target="slides/slide38.xml"/><Relationship Id="rId66" Type="http://schemas.openxmlformats.org/officeDocument/2006/relationships/slide" Target="slides/slide46.xml"/><Relationship Id="rId74" Type="http://schemas.openxmlformats.org/officeDocument/2006/relationships/slide" Target="slides/slide54.xml"/><Relationship Id="rId79" Type="http://schemas.openxmlformats.org/officeDocument/2006/relationships/slide" Target="slides/slide59.xml"/><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1.xml"/><Relationship Id="rId82" Type="http://schemas.openxmlformats.org/officeDocument/2006/relationships/slide" Target="slides/slide62.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slide" Target="slides/slide36.xml"/><Relationship Id="rId64" Type="http://schemas.openxmlformats.org/officeDocument/2006/relationships/slide" Target="slides/slide44.xml"/><Relationship Id="rId69" Type="http://schemas.openxmlformats.org/officeDocument/2006/relationships/slide" Target="slides/slide49.xml"/><Relationship Id="rId77"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1.xml"/><Relationship Id="rId72" Type="http://schemas.openxmlformats.org/officeDocument/2006/relationships/slide" Target="slides/slide52.xml"/><Relationship Id="rId80" Type="http://schemas.openxmlformats.org/officeDocument/2006/relationships/slide" Target="slides/slide60.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openxmlformats.org/officeDocument/2006/relationships/slide" Target="slides/slide39.xml"/><Relationship Id="rId67" Type="http://schemas.openxmlformats.org/officeDocument/2006/relationships/slide" Target="slides/slide47.xml"/><Relationship Id="rId20" Type="http://schemas.openxmlformats.org/officeDocument/2006/relationships/slideMaster" Target="slideMasters/slideMaster20.xml"/><Relationship Id="rId41" Type="http://schemas.openxmlformats.org/officeDocument/2006/relationships/slide" Target="slides/slide21.xml"/><Relationship Id="rId54" Type="http://schemas.openxmlformats.org/officeDocument/2006/relationships/slide" Target="slides/slide34.xml"/><Relationship Id="rId62" Type="http://schemas.openxmlformats.org/officeDocument/2006/relationships/slide" Target="slides/slide42.xml"/><Relationship Id="rId70" Type="http://schemas.openxmlformats.org/officeDocument/2006/relationships/slide" Target="slides/slide50.xml"/><Relationship Id="rId75" Type="http://schemas.openxmlformats.org/officeDocument/2006/relationships/slide" Target="slides/slide55.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slide" Target="slides/slide37.xml"/><Relationship Id="rId10" Type="http://schemas.openxmlformats.org/officeDocument/2006/relationships/slideMaster" Target="slideMasters/slideMaster10.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slide" Target="slides/slide32.xml"/><Relationship Id="rId60" Type="http://schemas.openxmlformats.org/officeDocument/2006/relationships/slide" Target="slides/slide40.xml"/><Relationship Id="rId65" Type="http://schemas.openxmlformats.org/officeDocument/2006/relationships/slide" Target="slides/slide45.xml"/><Relationship Id="rId73" Type="http://schemas.openxmlformats.org/officeDocument/2006/relationships/slide" Target="slides/slide53.xml"/><Relationship Id="rId78" Type="http://schemas.openxmlformats.org/officeDocument/2006/relationships/slide" Target="slides/slide58.xml"/><Relationship Id="rId81" Type="http://schemas.openxmlformats.org/officeDocument/2006/relationships/slide" Target="slides/slide61.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FF3B6-6797-436D-9E18-7B53A3E24A8E}" type="datetimeFigureOut">
              <a:rPr lang="ru-RU" smtClean="0"/>
              <a:pPr/>
              <a:t>22.05.2014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7793E-385F-4DFC-B697-FC23A81E10EE}"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C67793E-385F-4DFC-B697-FC23A81E10EE}" type="slidenum">
              <a:rPr lang="ru-RU" smtClean="0"/>
              <a:pPr/>
              <a:t>35</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p:txBody>
          <a:bodyPr/>
          <a:lstStyle>
            <a:extLst/>
          </a:lstStyle>
          <a:p>
            <a:endParaRPr lang="ru-RU"/>
          </a:p>
        </p:txBody>
      </p:sp>
      <p:sp>
        <p:nvSpPr>
          <p:cNvPr id="29" name="Номер слайда 2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extLst/>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22.05.2014</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p:txBody>
          <a:bodyPr/>
          <a:lstStyle>
            <a:extLst/>
          </a:lstStyle>
          <a:p>
            <a:endParaRPr lang="ru-RU"/>
          </a:p>
        </p:txBody>
      </p:sp>
      <p:sp>
        <p:nvSpPr>
          <p:cNvPr id="29" name="Номер слайда 2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extLst/>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22.05.2014</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5B106E36-FD25-4E2D-B0AA-010F637433A0}" type="datetimeFigureOut">
              <a:rPr lang="ru-RU" smtClean="0"/>
              <a:pPr/>
              <a:t>22.05.2014</a:t>
            </a:fld>
            <a:endParaRPr lang="ru-RU"/>
          </a:p>
        </p:txBody>
      </p:sp>
      <p:sp>
        <p:nvSpPr>
          <p:cNvPr id="9" name="Номер слайда 8"/>
          <p:cNvSpPr>
            <a:spLocks noGrp="1"/>
          </p:cNvSpPr>
          <p:nvPr>
            <p:ph type="sldNum" sz="quarter" idx="15"/>
          </p:nvPr>
        </p:nvSpPr>
        <p:spPr/>
        <p:txBody>
          <a:bodyPr rtlCol="0"/>
          <a:lstStyle/>
          <a:p>
            <a:fld id="{725C68B6-61C2-468F-89AB-4B9F7531AA68}"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5B106E36-FD25-4E2D-B0AA-010F637433A0}" type="datetimeFigureOut">
              <a:rPr lang="ru-RU" smtClean="0"/>
              <a:pPr/>
              <a:t>22.05.2014</a:t>
            </a:fld>
            <a:endParaRPr lang="ru-RU"/>
          </a:p>
        </p:txBody>
      </p:sp>
      <p:sp>
        <p:nvSpPr>
          <p:cNvPr id="7" name="Номер слайда 6"/>
          <p:cNvSpPr>
            <a:spLocks noGrp="1"/>
          </p:cNvSpPr>
          <p:nvPr>
            <p:ph type="sldNum" sz="quarter" idx="11"/>
          </p:nvPr>
        </p:nvSpPr>
        <p:spPr/>
        <p:txBody>
          <a:bodyPr rtlCol="0"/>
          <a:lstStyle/>
          <a:p>
            <a:fld id="{725C68B6-61C2-468F-89AB-4B9F7531AA68}"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5B106E36-FD25-4E2D-B0AA-010F637433A0}" type="datetimeFigureOut">
              <a:rPr lang="ru-RU" smtClean="0"/>
              <a:pPr/>
              <a:t>22.05.2014</a:t>
            </a:fld>
            <a:endParaRPr lang="ru-RU"/>
          </a:p>
        </p:txBody>
      </p:sp>
      <p:sp>
        <p:nvSpPr>
          <p:cNvPr id="22" name="Номер слайда 21"/>
          <p:cNvSpPr>
            <a:spLocks noGrp="1"/>
          </p:cNvSpPr>
          <p:nvPr>
            <p:ph type="sldNum" sz="quarter" idx="15"/>
          </p:nvPr>
        </p:nvSpPr>
        <p:spPr/>
        <p:txBody>
          <a:bodyPr rtlCol="0"/>
          <a:lstStyle/>
          <a:p>
            <a:fld id="{725C68B6-61C2-468F-89AB-4B9F7531AA68}"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5B106E36-FD25-4E2D-B0AA-010F637433A0}" type="datetimeFigureOut">
              <a:rPr lang="ru-RU" smtClean="0"/>
              <a:pPr/>
              <a:t>22.05.2014</a:t>
            </a:fld>
            <a:endParaRPr lang="ru-RU"/>
          </a:p>
        </p:txBody>
      </p:sp>
      <p:sp>
        <p:nvSpPr>
          <p:cNvPr id="18" name="Номер слайда 17"/>
          <p:cNvSpPr>
            <a:spLocks noGrp="1"/>
          </p:cNvSpPr>
          <p:nvPr>
            <p:ph type="sldNum" sz="quarter" idx="11"/>
          </p:nvPr>
        </p:nvSpPr>
        <p:spPr/>
        <p:txBody>
          <a:bodyPr rtlCol="0"/>
          <a:lstStyle/>
          <a:p>
            <a:fld id="{725C68B6-61C2-468F-89AB-4B9F7531AA68}"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p:txBody>
          <a:bodyPr/>
          <a:lstStyle>
            <a:extLst/>
          </a:lstStyle>
          <a:p>
            <a:endParaRPr lang="ru-RU"/>
          </a:p>
        </p:txBody>
      </p:sp>
      <p:sp>
        <p:nvSpPr>
          <p:cNvPr id="29" name="Номер слайда 2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extLst/>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extLst/>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22.05.2014</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Содержимое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Содержимое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5B106E36-FD25-4E2D-B0AA-010F637433A0}" type="datetimeFigureOut">
              <a:rPr lang="ru-RU" smtClean="0"/>
              <a:pPr/>
              <a:t>22.05.2014</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Содержимое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Содержимое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Содержимое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Содержимое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5B106E36-FD25-4E2D-B0AA-010F637433A0}" type="datetimeFigureOut">
              <a:rPr lang="ru-RU" smtClean="0"/>
              <a:pPr/>
              <a:t>22.05.2014</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5B106E36-FD25-4E2D-B0AA-010F637433A0}" type="datetimeFigureOut">
              <a:rPr lang="ru-RU" smtClean="0"/>
              <a:pPr/>
              <a:t>22.05.2014</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6.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6.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6.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5B106E36-FD25-4E2D-B0AA-010F637433A0}" type="datetimeFigureOut">
              <a:rPr lang="ru-RU" smtClean="0"/>
              <a:pPr/>
              <a:t>22.05.2014</a:t>
            </a:fld>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5B106E36-FD25-4E2D-B0AA-010F637433A0}" type="datetimeFigureOut">
              <a:rPr lang="ru-RU" smtClean="0"/>
              <a:pPr/>
              <a:t>22.05.2014</a:t>
            </a:fld>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5B106E36-FD25-4E2D-B0AA-010F637433A0}" type="datetimeFigureOut">
              <a:rPr lang="ru-RU" smtClean="0"/>
              <a:pPr/>
              <a:t>22.05.2014</a:t>
            </a:fld>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5B106E36-FD25-4E2D-B0AA-010F637433A0}" type="datetimeFigureOut">
              <a:rPr lang="ru-RU" smtClean="0"/>
              <a:pPr/>
              <a:t>22.05.2014</a:t>
            </a:fld>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B106E36-FD25-4E2D-B0AA-010F637433A0}" type="datetimeFigureOut">
              <a:rPr lang="ru-RU" smtClean="0"/>
              <a:pPr/>
              <a:t>22.05.2014</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5B106E36-FD25-4E2D-B0AA-010F637433A0}" type="datetimeFigureOut">
              <a:rPr lang="ru-RU" smtClean="0"/>
              <a:pPr/>
              <a:t>22.05.2014</a:t>
            </a:fld>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B106E36-FD25-4E2D-B0AA-010F637433A0}" type="datetimeFigureOut">
              <a:rPr lang="ru-RU" smtClean="0"/>
              <a:pPr/>
              <a:t>22.05.2014</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5B106E36-FD25-4E2D-B0AA-010F637433A0}" type="datetimeFigureOut">
              <a:rPr lang="ru-RU" smtClean="0"/>
              <a:pPr/>
              <a:t>22.05.2014</a:t>
            </a:fld>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11.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1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11.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11.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11.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1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11.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1124744"/>
            <a:ext cx="8496944" cy="1944216"/>
          </a:xfrm>
        </p:spPr>
        <p:txBody>
          <a:bodyPr>
            <a:normAutofit fontScale="90000"/>
          </a:bodyPr>
          <a:lstStyle/>
          <a:p>
            <a:r>
              <a:rPr lang="ru-RU" sz="4400" b="1" dirty="0" smtClean="0"/>
              <a:t>БЕЗРАБОТИЦА И ОСНОВЫ ТЕОРИИ СОВОКУПНОГО ПРЕДЛОЖЕНИЯ</a:t>
            </a:r>
            <a:r>
              <a:rPr lang="ru-RU" dirty="0" smtClean="0"/>
              <a:t/>
            </a:r>
            <a:br>
              <a:rPr lang="ru-RU" dirty="0" smtClean="0"/>
            </a:br>
            <a:endParaRPr lang="ru-RU" dirty="0"/>
          </a:p>
        </p:txBody>
      </p:sp>
      <p:sp>
        <p:nvSpPr>
          <p:cNvPr id="3" name="Подзаголовок 2"/>
          <p:cNvSpPr>
            <a:spLocks noGrp="1"/>
          </p:cNvSpPr>
          <p:nvPr>
            <p:ph type="subTitle" idx="1"/>
          </p:nvPr>
        </p:nvSpPr>
        <p:spPr>
          <a:xfrm>
            <a:off x="1403648" y="2996952"/>
            <a:ext cx="4680520" cy="2016224"/>
          </a:xfrm>
        </p:spPr>
        <p:txBody>
          <a:bodyPr>
            <a:normAutofit/>
          </a:bodyPr>
          <a:lstStyle/>
          <a:p>
            <a:pPr algn="just"/>
            <a:r>
              <a:rPr lang="ru-RU" i="1" dirty="0" smtClean="0">
                <a:solidFill>
                  <a:schemeClr val="tx1"/>
                </a:solidFill>
              </a:rPr>
              <a:t>Будь добр к людям на пути своего восхождения, потому что велика вероятность того, что ты повстречаешься с ними и на обратном пути.</a:t>
            </a:r>
          </a:p>
          <a:p>
            <a:pPr algn="just"/>
            <a:r>
              <a:rPr lang="ru-RU" dirty="0" smtClean="0">
                <a:solidFill>
                  <a:schemeClr val="tx1"/>
                </a:solidFill>
              </a:rPr>
              <a:t>Уилсон Мизнер (</a:t>
            </a:r>
            <a:r>
              <a:rPr lang="en-US" dirty="0" smtClean="0">
                <a:solidFill>
                  <a:schemeClr val="tx1"/>
                </a:solidFill>
              </a:rPr>
              <a:t>Wilson Mizner</a:t>
            </a:r>
            <a:r>
              <a:rPr lang="ru-RU" dirty="0" smtClean="0">
                <a:solidFill>
                  <a:schemeClr val="tx1"/>
                </a:solidFill>
              </a:rPr>
              <a:t>)</a:t>
            </a:r>
          </a:p>
          <a:p>
            <a:pPr algn="r"/>
            <a:endParaRPr lang="ru-RU" dirty="0"/>
          </a:p>
        </p:txBody>
      </p:sp>
      <p:pic>
        <p:nvPicPr>
          <p:cNvPr id="1026" name="Picture 2" descr="C:\Users\Администратор\Desktop\презент экономика\jorge-luis-borges-in-1921-at-age-22.jpg"/>
          <p:cNvPicPr>
            <a:picLocks noChangeAspect="1" noChangeArrowheads="1"/>
          </p:cNvPicPr>
          <p:nvPr/>
        </p:nvPicPr>
        <p:blipFill>
          <a:blip r:embed="rId2" cstate="print"/>
          <a:srcRect/>
          <a:stretch>
            <a:fillRect/>
          </a:stretch>
        </p:blipFill>
        <p:spPr bwMode="auto">
          <a:xfrm>
            <a:off x="6228184" y="2708920"/>
            <a:ext cx="1913780" cy="2692361"/>
          </a:xfrm>
          <a:prstGeom prst="rect">
            <a:avLst/>
          </a:prstGeom>
          <a:noFill/>
        </p:spPr>
      </p:pic>
      <p:sp>
        <p:nvSpPr>
          <p:cNvPr id="5" name="Подзаголовок 2"/>
          <p:cNvSpPr txBox="1">
            <a:spLocks/>
          </p:cNvSpPr>
          <p:nvPr/>
        </p:nvSpPr>
        <p:spPr>
          <a:xfrm>
            <a:off x="5796136" y="5733256"/>
            <a:ext cx="3168352" cy="936104"/>
          </a:xfrm>
          <a:prstGeom prst="rect">
            <a:avLst/>
          </a:prstGeom>
        </p:spPr>
        <p:txBody>
          <a:bodyPr vert="horz" lIns="100584" tIns="45720" anchor="b">
            <a:normAutofit fontScale="92500" lnSpcReduction="20000"/>
          </a:bodyPr>
          <a:lstStyle/>
          <a:p>
            <a:pPr marL="0" marR="0" lvl="0" indent="0" defTabSz="914400" rtl="0" eaLnBrk="1" fontAlgn="auto" latinLnBrk="0" hangingPunct="1">
              <a:lnSpc>
                <a:spcPct val="100000"/>
              </a:lnSpc>
              <a:spcBef>
                <a:spcPts val="0"/>
              </a:spcBef>
              <a:spcAft>
                <a:spcPts val="0"/>
              </a:spcAft>
              <a:buClr>
                <a:schemeClr val="tx2"/>
              </a:buClr>
              <a:buSzPct val="95000"/>
              <a:buFont typeface="Wingdings"/>
              <a:buNone/>
              <a:tabLst/>
              <a:defRPr/>
            </a:pPr>
            <a:r>
              <a:rPr lang="ru-RU" sz="1400" i="1" dirty="0" smtClean="0">
                <a:latin typeface="Arial" pitchFamily="34" charset="0"/>
                <a:cs typeface="Arial" pitchFamily="34" charset="0"/>
              </a:rPr>
              <a:t>Выполнил студент группы РЛ2-84 Иванов Е.В., </a:t>
            </a:r>
          </a:p>
          <a:p>
            <a:pPr marL="0" marR="0" lvl="0" indent="0" defTabSz="914400" rtl="0" eaLnBrk="1" fontAlgn="auto" latinLnBrk="0" hangingPunct="1">
              <a:lnSpc>
                <a:spcPct val="100000"/>
              </a:lnSpc>
              <a:spcBef>
                <a:spcPts val="0"/>
              </a:spcBef>
              <a:spcAft>
                <a:spcPts val="0"/>
              </a:spcAft>
              <a:buClr>
                <a:schemeClr val="tx2"/>
              </a:buClr>
              <a:buSzPct val="95000"/>
              <a:buFont typeface="Wingdings"/>
              <a:buNone/>
              <a:tabLst/>
              <a:defRPr/>
            </a:pPr>
            <a:r>
              <a:rPr lang="ru-RU" sz="1400" i="1" dirty="0" smtClean="0">
                <a:latin typeface="Arial" pitchFamily="34" charset="0"/>
                <a:cs typeface="Arial" pitchFamily="34" charset="0"/>
              </a:rPr>
              <a:t>Тихонова А.А. группа Э4-83</a:t>
            </a:r>
          </a:p>
          <a:p>
            <a:pPr marL="0" marR="0" lvl="0" indent="0" defTabSz="914400" rtl="0" eaLnBrk="1" fontAlgn="auto" latinLnBrk="0" hangingPunct="1">
              <a:lnSpc>
                <a:spcPct val="100000"/>
              </a:lnSpc>
              <a:spcBef>
                <a:spcPts val="0"/>
              </a:spcBef>
              <a:spcAft>
                <a:spcPts val="0"/>
              </a:spcAft>
              <a:buClr>
                <a:schemeClr val="tx2"/>
              </a:buClr>
              <a:buSzPct val="95000"/>
              <a:buFont typeface="Wingdings"/>
              <a:buNone/>
              <a:tabLst/>
              <a:defRPr/>
            </a:pPr>
            <a:r>
              <a:rPr kumimoji="0" lang="ru-RU" sz="1400" b="0" i="1" u="none" strike="noStrike" kern="1200" cap="none" spc="0" normalizeH="0" baseline="0" noProof="0" dirty="0" smtClean="0">
                <a:ln>
                  <a:noFill/>
                </a:ln>
                <a:solidFill>
                  <a:schemeClr val="tx1"/>
                </a:solidFill>
                <a:effectLst/>
                <a:uLnTx/>
                <a:uFillTx/>
                <a:latin typeface="Arial" pitchFamily="34" charset="0"/>
                <a:cs typeface="Arial" pitchFamily="34" charset="0"/>
              </a:rPr>
              <a:t>Проверил доцент каф.</a:t>
            </a:r>
            <a:r>
              <a:rPr kumimoji="0" lang="ru-RU" sz="1400" b="0" i="1" u="none" strike="noStrike" kern="1200" cap="none" spc="0" normalizeH="0" noProof="0" dirty="0" smtClean="0">
                <a:ln>
                  <a:noFill/>
                </a:ln>
                <a:solidFill>
                  <a:schemeClr val="tx1"/>
                </a:solidFill>
                <a:effectLst/>
                <a:uLnTx/>
                <a:uFillTx/>
                <a:latin typeface="Arial" pitchFamily="34" charset="0"/>
                <a:cs typeface="Arial" pitchFamily="34" charset="0"/>
              </a:rPr>
              <a:t> ИБМ1 Соколянский В.В</a:t>
            </a:r>
            <a:endParaRPr kumimoji="0" lang="ru-RU" sz="1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bwMode="auto">
          <a:xfrm>
            <a:off x="179512" y="4941168"/>
            <a:ext cx="7632848" cy="1368152"/>
          </a:xfrm>
          <a:prstGeom prst="rect">
            <a:avLst/>
          </a:prstGeom>
          <a:solidFill>
            <a:srgbClr val="EDFBFD"/>
          </a:solidFill>
          <a:ln w="9525">
            <a:noFill/>
            <a:miter lim="800000"/>
            <a:headEnd/>
            <a:tailEnd/>
          </a:ln>
          <a:effectLst/>
        </p:spPr>
        <p:txBody>
          <a:bodyPr vert="horz" wrap="square" lIns="91440" tIns="45720" rIns="91440" bIns="45720" numCol="1" anchor="t" anchorCtr="0" compatLnSpc="1">
            <a:prstTxWarp prst="textNoShape">
              <a:avLst/>
            </a:prstTxWarp>
          </a:bodyPr>
          <a:lstStyle/>
          <a:p>
            <a:pPr marL="72000" indent="-108000" algn="just" fontAlgn="base">
              <a:spcBef>
                <a:spcPct val="20000"/>
              </a:spcBef>
              <a:spcAft>
                <a:spcPct val="0"/>
              </a:spcAft>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lang="ru-RU" sz="1600" dirty="0" smtClean="0">
                <a:latin typeface="Times New Roman" pitchFamily="18" charset="0"/>
                <a:cs typeface="Times New Roman" pitchFamily="18" charset="0"/>
              </a:rPr>
              <a:t> На графике рост потенциального выпуска при неизменных издержках производства смещает кривую</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AS</a:t>
            </a:r>
            <a:r>
              <a:rPr lang="ru-RU" sz="1600" dirty="0" smtClean="0">
                <a:latin typeface="Times New Roman" pitchFamily="18" charset="0"/>
                <a:cs typeface="Times New Roman" pitchFamily="18" charset="0"/>
              </a:rPr>
              <a:t> вправо из положения </a:t>
            </a:r>
            <a:r>
              <a:rPr lang="en-US" sz="1600" i="1" dirty="0" smtClean="0">
                <a:latin typeface="Times New Roman" pitchFamily="18" charset="0"/>
                <a:cs typeface="Times New Roman" pitchFamily="18" charset="0"/>
              </a:rPr>
              <a:t>AS</a:t>
            </a:r>
            <a:r>
              <a:rPr lang="ru-RU" sz="1600" dirty="0" smtClean="0">
                <a:latin typeface="Times New Roman" pitchFamily="18" charset="0"/>
                <a:cs typeface="Times New Roman" pitchFamily="18" charset="0"/>
              </a:rPr>
              <a:t> в положение </a:t>
            </a:r>
            <a:r>
              <a:rPr lang="en-US" sz="1600" i="1" dirty="0" smtClean="0">
                <a:latin typeface="Times New Roman" pitchFamily="18" charset="0"/>
                <a:cs typeface="Times New Roman" pitchFamily="18" charset="0"/>
              </a:rPr>
              <a:t>AS</a:t>
            </a:r>
            <a:r>
              <a:rPr lang="ru-RU" sz="1600" i="1"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Если же растут издержки производства (скажем за счет повышения заработной платы или роста цен на импортное сырье) при том, что потенциальный выпуск останется неизменным, кривая сдвигается вверх</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из положения </a:t>
            </a:r>
            <a:r>
              <a:rPr lang="en-US" sz="1600" i="1" dirty="0" smtClean="0">
                <a:latin typeface="Times New Roman" pitchFamily="18" charset="0"/>
                <a:cs typeface="Times New Roman" pitchFamily="18" charset="0"/>
              </a:rPr>
              <a:t>AS</a:t>
            </a:r>
            <a:r>
              <a:rPr lang="ru-RU" sz="1600" dirty="0" smtClean="0">
                <a:latin typeface="Times New Roman" pitchFamily="18" charset="0"/>
                <a:cs typeface="Times New Roman" pitchFamily="18" charset="0"/>
              </a:rPr>
              <a:t> в положение </a:t>
            </a:r>
            <a:r>
              <a:rPr lang="en-US" sz="1600" i="1" dirty="0" smtClean="0">
                <a:latin typeface="Times New Roman" pitchFamily="18" charset="0"/>
                <a:cs typeface="Times New Roman" pitchFamily="18" charset="0"/>
              </a:rPr>
              <a:t>AS</a:t>
            </a:r>
            <a:r>
              <a:rPr lang="ru-RU" sz="1600" i="1" dirty="0" smtClean="0">
                <a:latin typeface="Times New Roman" pitchFamily="18" charset="0"/>
                <a:cs typeface="Times New Roman" pitchFamily="18" charset="0"/>
              </a:rPr>
              <a:t> ” (</a:t>
            </a:r>
            <a:r>
              <a:rPr lang="ru-RU" sz="1600" dirty="0" smtClean="0">
                <a:latin typeface="Times New Roman" pitchFamily="18" charset="0"/>
                <a:cs typeface="Times New Roman" pitchFamily="18" charset="0"/>
              </a:rPr>
              <a:t>график справа).</a:t>
            </a:r>
            <a:endParaRPr kumimoji="0" lang="ru-RU" sz="1600" b="0" i="0" u="none" strike="noStrike" kern="0" cap="none" spc="0" normalizeH="0" baseline="0" noProof="0" dirty="0" smtClean="0">
              <a:ln>
                <a:noFill/>
              </a:ln>
              <a:solidFill>
                <a:schemeClr val="accent2">
                  <a:lumMod val="75000"/>
                </a:schemeClr>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ru-RU"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3" name="Содержимое 2"/>
          <p:cNvSpPr txBox="1">
            <a:spLocks/>
          </p:cNvSpPr>
          <p:nvPr/>
        </p:nvSpPr>
        <p:spPr bwMode="auto">
          <a:xfrm>
            <a:off x="357158" y="142852"/>
            <a:ext cx="891208" cy="2076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08000" lvl="0" indent="-108000" algn="just" fontAlgn="base">
              <a:spcBef>
                <a:spcPct val="20000"/>
              </a:spcBef>
              <a:spcAft>
                <a:spcPct val="0"/>
              </a:spcAft>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lang="ru-RU" sz="1600" kern="0" noProof="0" dirty="0" smtClean="0"/>
              <a:t>Рис</a:t>
            </a:r>
            <a:r>
              <a:rPr lang="ru-RU" sz="1600" kern="0" noProof="0" dirty="0" smtClean="0"/>
              <a:t>. 1</a:t>
            </a:r>
            <a:endParaRPr kumimoji="0" lang="ru-RU" sz="16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 name="Рисунок 11" descr="111.jpg"/>
          <p:cNvPicPr>
            <a:picLocks noChangeAspect="1"/>
          </p:cNvPicPr>
          <p:nvPr/>
        </p:nvPicPr>
        <p:blipFill>
          <a:blip r:embed="rId2" cstate="print"/>
          <a:stretch>
            <a:fillRect/>
          </a:stretch>
        </p:blipFill>
        <p:spPr>
          <a:xfrm>
            <a:off x="179512" y="476672"/>
            <a:ext cx="7344816" cy="4077072"/>
          </a:xfrm>
          <a:prstGeom prst="rect">
            <a:avLst/>
          </a:prstGeom>
        </p:spPr>
      </p:pic>
      <p:sp>
        <p:nvSpPr>
          <p:cNvPr id="7" name="TextBox 6"/>
          <p:cNvSpPr txBox="1"/>
          <p:nvPr/>
        </p:nvSpPr>
        <p:spPr>
          <a:xfrm>
            <a:off x="1400306" y="192265"/>
            <a:ext cx="6600718"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Влияние роста потенциального выпуска издержек на совокупное предложение</a:t>
            </a:r>
            <a:endParaRPr lang="ru-RU" sz="1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sz="quarter" idx="1"/>
          </p:nvPr>
        </p:nvSpPr>
        <p:spPr>
          <a:xfrm>
            <a:off x="0" y="188641"/>
            <a:ext cx="9144000" cy="1080120"/>
          </a:xfrm>
          <a:solidFill>
            <a:srgbClr val="EDFBFD"/>
          </a:solidFill>
        </p:spPr>
        <p:txBody>
          <a:bodyPr>
            <a:normAutofit/>
          </a:bodyPr>
          <a:lstStyle/>
          <a:p>
            <a:pPr marL="108000" indent="-108000" algn="just">
              <a:buNone/>
            </a:pPr>
            <a:r>
              <a:rPr lang="ru-RU" sz="1400" dirty="0" smtClean="0"/>
              <a:t>		</a:t>
            </a:r>
            <a:r>
              <a:rPr lang="ru-RU" sz="1600" dirty="0" smtClean="0">
                <a:latin typeface="Times New Roman" pitchFamily="18" charset="0"/>
                <a:cs typeface="Times New Roman" pitchFamily="18" charset="0"/>
              </a:rPr>
              <a:t>Реальное </a:t>
            </a:r>
            <a:r>
              <a:rPr lang="ru-RU" sz="1600" dirty="0">
                <a:latin typeface="Times New Roman" pitchFamily="18" charset="0"/>
                <a:cs typeface="Times New Roman" pitchFamily="18" charset="0"/>
              </a:rPr>
              <a:t>смещение кривой </a:t>
            </a:r>
            <a:r>
              <a:rPr lang="en-US" sz="1600" dirty="0">
                <a:latin typeface="Times New Roman" pitchFamily="18" charset="0"/>
                <a:cs typeface="Times New Roman" pitchFamily="18" charset="0"/>
              </a:rPr>
              <a:t>AS</a:t>
            </a:r>
            <a:r>
              <a:rPr lang="ru-RU" sz="1600" dirty="0">
                <a:latin typeface="Times New Roman" pitchFamily="18" charset="0"/>
                <a:cs typeface="Times New Roman" pitchFamily="18" charset="0"/>
              </a:rPr>
              <a:t> показано на рис. </a:t>
            </a:r>
            <a:r>
              <a:rPr lang="ru-RU" sz="1600" dirty="0" smtClean="0">
                <a:latin typeface="Times New Roman" pitchFamily="18" charset="0"/>
                <a:cs typeface="Times New Roman" pitchFamily="18" charset="0"/>
              </a:rPr>
              <a:t>2</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Кривые</a:t>
            </a:r>
            <a:r>
              <a:rPr lang="ru-RU" sz="1600" dirty="0">
                <a:latin typeface="Times New Roman" pitchFamily="18" charset="0"/>
                <a:cs typeface="Times New Roman" pitchFamily="18" charset="0"/>
              </a:rPr>
              <a:t>, изображенные на этом рисунке, соответствуют </a:t>
            </a:r>
            <a:r>
              <a:rPr lang="ru-RU" sz="1600" dirty="0" smtClean="0">
                <a:latin typeface="Times New Roman" pitchFamily="18" charset="0"/>
                <a:cs typeface="Times New Roman" pitchFamily="18" charset="0"/>
              </a:rPr>
              <a:t>действительным </a:t>
            </a:r>
            <a:r>
              <a:rPr lang="ru-RU" sz="1600" dirty="0">
                <a:latin typeface="Times New Roman" pitchFamily="18" charset="0"/>
                <a:cs typeface="Times New Roman" pitchFamily="18" charset="0"/>
              </a:rPr>
              <a:t>эмпирическими оценками положения двух лет, 1982 и 1995 годов. Вертикальные линии, отмеченные как </a:t>
            </a:r>
            <a:r>
              <a:rPr lang="en-US" sz="1600" dirty="0">
                <a:latin typeface="Times New Roman" pitchFamily="18" charset="0"/>
                <a:cs typeface="Times New Roman" pitchFamily="18" charset="0"/>
              </a:rPr>
              <a:t>Q</a:t>
            </a:r>
            <a:r>
              <a:rPr lang="ru-RU" sz="1600" dirty="0">
                <a:latin typeface="Times New Roman" pitchFamily="18" charset="0"/>
                <a:cs typeface="Times New Roman" pitchFamily="18" charset="0"/>
              </a:rPr>
              <a:t>’и </a:t>
            </a:r>
            <a:r>
              <a:rPr lang="en-US" sz="1600" dirty="0">
                <a:latin typeface="Times New Roman" pitchFamily="18" charset="0"/>
                <a:cs typeface="Times New Roman" pitchFamily="18" charset="0"/>
              </a:rPr>
              <a:t>Q</a:t>
            </a:r>
            <a:r>
              <a:rPr lang="ru-RU" sz="1600" dirty="0">
                <a:latin typeface="Times New Roman" pitchFamily="18" charset="0"/>
                <a:cs typeface="Times New Roman" pitchFamily="18" charset="0"/>
              </a:rPr>
              <a:t>”, учитывают уровни потенциального выпуска двух лет. Согласно Исследованиям, реальный потенциальный выпуск возрос за этот период почти на 37%.</a:t>
            </a:r>
          </a:p>
          <a:p>
            <a:pPr>
              <a:buNone/>
            </a:pPr>
            <a:endParaRPr lang="ru-RU" sz="1400" dirty="0"/>
          </a:p>
        </p:txBody>
      </p:sp>
      <p:pic>
        <p:nvPicPr>
          <p:cNvPr id="6" name="Рисунок 5" descr="222.jpg"/>
          <p:cNvPicPr>
            <a:picLocks noChangeAspect="1"/>
          </p:cNvPicPr>
          <p:nvPr/>
        </p:nvPicPr>
        <p:blipFill>
          <a:blip r:embed="rId2" cstate="print"/>
          <a:stretch>
            <a:fillRect/>
          </a:stretch>
        </p:blipFill>
        <p:spPr>
          <a:xfrm>
            <a:off x="0" y="1268760"/>
            <a:ext cx="5342993" cy="3816424"/>
          </a:xfrm>
          <a:prstGeom prst="rect">
            <a:avLst/>
          </a:prstGeom>
        </p:spPr>
      </p:pic>
      <p:sp>
        <p:nvSpPr>
          <p:cNvPr id="11" name="Прямоугольник 10"/>
          <p:cNvSpPr/>
          <p:nvPr/>
        </p:nvSpPr>
        <p:spPr>
          <a:xfrm>
            <a:off x="323528" y="5229200"/>
            <a:ext cx="4499992" cy="1015663"/>
          </a:xfrm>
          <a:prstGeom prst="rect">
            <a:avLst/>
          </a:prstGeom>
          <a:solidFill>
            <a:srgbClr val="B7EBC0"/>
          </a:solidFill>
        </p:spPr>
        <p:txBody>
          <a:bodyPr wrap="square">
            <a:spAutoFit/>
          </a:bodyPr>
          <a:lstStyle/>
          <a:p>
            <a:pPr algn="just"/>
            <a:r>
              <a:rPr lang="ru-RU" sz="1500" b="1" i="1" dirty="0" smtClean="0">
                <a:solidFill>
                  <a:schemeClr val="tx2">
                    <a:lumMod val="75000"/>
                  </a:schemeClr>
                </a:solidFill>
                <a:latin typeface="Times New Roman" pitchFamily="18" charset="0"/>
                <a:cs typeface="Times New Roman" pitchFamily="18" charset="0"/>
              </a:rPr>
              <a:t>В действительности смещение кривой совокупного предложения происходит за счет повышения, как издержек, так и потенциального выпуска.</a:t>
            </a:r>
            <a:endParaRPr lang="ru-RU" sz="1500" b="1" i="1" dirty="0">
              <a:solidFill>
                <a:schemeClr val="tx2">
                  <a:lumMod val="75000"/>
                </a:schemeClr>
              </a:solidFill>
              <a:latin typeface="Times New Roman" pitchFamily="18" charset="0"/>
              <a:cs typeface="Times New Roman" pitchFamily="18" charset="0"/>
            </a:endParaRPr>
          </a:p>
        </p:txBody>
      </p:sp>
      <p:sp>
        <p:nvSpPr>
          <p:cNvPr id="12" name="Прямоугольник 11"/>
          <p:cNvSpPr/>
          <p:nvPr/>
        </p:nvSpPr>
        <p:spPr>
          <a:xfrm>
            <a:off x="4355976" y="4869160"/>
            <a:ext cx="648072" cy="307777"/>
          </a:xfrm>
          <a:prstGeom prst="rect">
            <a:avLst/>
          </a:prstGeom>
        </p:spPr>
        <p:txBody>
          <a:bodyPr wrap="square">
            <a:spAutoFit/>
          </a:bodyPr>
          <a:lstStyle/>
          <a:p>
            <a:r>
              <a:rPr lang="ru-RU" sz="1400" dirty="0" smtClean="0"/>
              <a:t>Рис.</a:t>
            </a:r>
            <a:r>
              <a:rPr lang="en-US" sz="1400" dirty="0" smtClean="0"/>
              <a:t>2</a:t>
            </a:r>
            <a:endParaRPr lang="ru-RU" sz="1400" dirty="0"/>
          </a:p>
        </p:txBody>
      </p:sp>
      <p:sp>
        <p:nvSpPr>
          <p:cNvPr id="8" name="TextBox 7"/>
          <p:cNvSpPr txBox="1"/>
          <p:nvPr/>
        </p:nvSpPr>
        <p:spPr>
          <a:xfrm>
            <a:off x="5357818" y="1643050"/>
            <a:ext cx="3384376" cy="3693319"/>
          </a:xfrm>
          <a:prstGeom prst="rect">
            <a:avLst/>
          </a:prstGeom>
          <a:noFill/>
        </p:spPr>
        <p:txBody>
          <a:bodyPr wrap="square" rtlCol="0">
            <a:spAutoFit/>
          </a:bodyPr>
          <a:lstStyle/>
          <a:p>
            <a:r>
              <a:rPr lang="ru-RU" dirty="0" smtClean="0">
                <a:latin typeface="Times New Roman" pitchFamily="18" charset="0"/>
                <a:cs typeface="Times New Roman" pitchFamily="18" charset="0"/>
              </a:rPr>
              <a:t>В период 1982-1995 потенциальный выпуск рос благодаря увеличению количества используемых капитала и труда, а так же благодаря технологическим усовершенствованиям. В то же время повышение заработной платы и других издержек означает что уровень цен при котором предприниматели обеспечат потенциальный выпуск экономики, будет выше.</a:t>
            </a:r>
            <a:endParaRPr lang="ru-RU"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1196752"/>
            <a:ext cx="9144000" cy="4525963"/>
          </a:xfrm>
        </p:spPr>
        <p:txBody>
          <a:bodyPr>
            <a:normAutofit lnSpcReduction="10000"/>
          </a:bodyPr>
          <a:lstStyle/>
          <a:p>
            <a:pPr algn="just"/>
            <a:r>
              <a:rPr lang="ru-RU" sz="1400" dirty="0" smtClean="0">
                <a:solidFill>
                  <a:schemeClr val="tx1"/>
                </a:solidFill>
                <a:latin typeface="+mn-lt"/>
                <a:ea typeface="+mn-ea"/>
                <a:cs typeface="+mn-cs"/>
              </a:rPr>
              <a:t>	</a:t>
            </a:r>
            <a:r>
              <a:rPr lang="ru-RU" sz="1800" dirty="0" smtClean="0">
                <a:solidFill>
                  <a:schemeClr val="tx1"/>
                </a:solidFill>
                <a:latin typeface="Times New Roman" pitchFamily="18" charset="0"/>
                <a:cs typeface="Times New Roman" pitchFamily="18" charset="0"/>
              </a:rPr>
              <a:t>А </a:t>
            </a:r>
            <a:r>
              <a:rPr lang="ru-RU" sz="1800" dirty="0">
                <a:solidFill>
                  <a:schemeClr val="tx1"/>
                </a:solidFill>
                <a:latin typeface="Times New Roman" pitchFamily="18" charset="0"/>
                <a:cs typeface="Times New Roman" pitchFamily="18" charset="0"/>
              </a:rPr>
              <a:t>оказывает ли воздействие на выпуск и занятость </a:t>
            </a:r>
            <a:r>
              <a:rPr lang="ru-RU" sz="1800" dirty="0" smtClean="0">
                <a:solidFill>
                  <a:schemeClr val="tx1"/>
                </a:solidFill>
                <a:latin typeface="Times New Roman" pitchFamily="18" charset="0"/>
                <a:cs typeface="Times New Roman" pitchFamily="18" charset="0"/>
              </a:rPr>
              <a:t>совокупный </a:t>
            </a:r>
            <a:r>
              <a:rPr lang="ru-RU" sz="1800" dirty="0">
                <a:solidFill>
                  <a:schemeClr val="tx1"/>
                </a:solidFill>
                <a:latin typeface="Times New Roman" pitchFamily="18" charset="0"/>
                <a:cs typeface="Times New Roman" pitchFamily="18" charset="0"/>
              </a:rPr>
              <a:t>спрос? И если оказывает, то как долго длится этот </a:t>
            </a:r>
            <a:r>
              <a:rPr lang="ru-RU" sz="1800" dirty="0" smtClean="0">
                <a:solidFill>
                  <a:schemeClr val="tx1"/>
                </a:solidFill>
                <a:latin typeface="Times New Roman" pitchFamily="18" charset="0"/>
                <a:cs typeface="Times New Roman" pitchFamily="18" charset="0"/>
              </a:rPr>
              <a:t>эффект</a:t>
            </a:r>
            <a:r>
              <a:rPr lang="ru-RU" sz="1800" dirty="0">
                <a:solidFill>
                  <a:schemeClr val="tx1"/>
                </a:solidFill>
                <a:latin typeface="Times New Roman" pitchFamily="18" charset="0"/>
                <a:cs typeface="Times New Roman" pitchFamily="18" charset="0"/>
              </a:rPr>
              <a:t>? Эти вопросы связаны с одним из основных разногласий среди современных специалистов в области </a:t>
            </a:r>
            <a:r>
              <a:rPr lang="ru-RU" sz="1800" dirty="0" smtClean="0">
                <a:solidFill>
                  <a:schemeClr val="tx1"/>
                </a:solidFill>
                <a:latin typeface="Times New Roman" pitchFamily="18" charset="0"/>
                <a:cs typeface="Times New Roman" pitchFamily="18" charset="0"/>
              </a:rPr>
              <a:t>макроэкономики  </a:t>
            </a:r>
            <a:r>
              <a:rPr lang="ru-RU" sz="1800" dirty="0">
                <a:solidFill>
                  <a:schemeClr val="tx1"/>
                </a:solidFill>
                <a:latin typeface="Times New Roman" pitchFamily="18" charset="0"/>
                <a:cs typeface="Times New Roman" pitchFamily="18" charset="0"/>
              </a:rPr>
              <a:t>с определением совокупного предложения.</a:t>
            </a:r>
          </a:p>
          <a:p>
            <a:pPr algn="just"/>
            <a:r>
              <a:rPr lang="ru-RU" sz="1800" dirty="0" smtClean="0">
                <a:solidFill>
                  <a:schemeClr val="tx1"/>
                </a:solidFill>
                <a:latin typeface="Times New Roman" pitchFamily="18" charset="0"/>
                <a:cs typeface="Times New Roman" pitchFamily="18" charset="0"/>
              </a:rPr>
              <a:t>	Основные споры касаются того, является ли кривая совокупного предложения пологой, крутой или даже вертикальной. Многие экономисты кейнсианской школы придерживаются мнения, что в краткосрочном периоде кривая </a:t>
            </a:r>
            <a:r>
              <a:rPr lang="en-US" sz="1800" dirty="0" smtClean="0">
                <a:solidFill>
                  <a:schemeClr val="tx1"/>
                </a:solidFill>
                <a:latin typeface="Times New Roman" pitchFamily="18" charset="0"/>
                <a:cs typeface="Times New Roman" pitchFamily="18" charset="0"/>
              </a:rPr>
              <a:t>AS</a:t>
            </a:r>
            <a:r>
              <a:rPr lang="ru-RU" sz="1800" dirty="0" smtClean="0">
                <a:solidFill>
                  <a:schemeClr val="tx1"/>
                </a:solidFill>
                <a:latin typeface="Times New Roman" pitchFamily="18" charset="0"/>
                <a:cs typeface="Times New Roman" pitchFamily="18" charset="0"/>
              </a:rPr>
              <a:t> принимает относительно пологую форму. Из этого следует, что изменения в совокупном спросе оказывают важное и продолжительное воздействие на выпуск. Сторонники классического подхода подчеркивают значение самокорректирующихся сил, которые действуют с помощью механизма цен. По их мнению, экономические циклы вызывают небольшую безработицу или потери, и политика управления совокупным спросом характеризуется небольшим влиянием (если такое влияние вообще имеет место) на выпуск и занятость. Применительно к функции </a:t>
            </a:r>
            <a:r>
              <a:rPr lang="en-US" sz="1800" dirty="0" smtClean="0">
                <a:solidFill>
                  <a:schemeClr val="tx1"/>
                </a:solidFill>
                <a:latin typeface="Times New Roman" pitchFamily="18" charset="0"/>
                <a:cs typeface="Times New Roman" pitchFamily="18" charset="0"/>
              </a:rPr>
              <a:t>AS</a:t>
            </a:r>
            <a:r>
              <a:rPr lang="ru-RU" sz="1800" dirty="0" smtClean="0">
                <a:solidFill>
                  <a:schemeClr val="tx1"/>
                </a:solidFill>
                <a:latin typeface="Times New Roman" pitchFamily="18" charset="0"/>
                <a:cs typeface="Times New Roman" pitchFamily="18" charset="0"/>
              </a:rPr>
              <a:t>, согласно классическому подходу кривая совокупного предложения име­ет достаточно крутой наклон или даже вид вертикальной линии; таким образом, изменения в совокупном спросе вызывают весьма непродолжительное влияние на выпуск.</a:t>
            </a:r>
          </a:p>
          <a:p>
            <a:pPr>
              <a:buNone/>
            </a:pPr>
            <a:endParaRPr lang="ru-RU" sz="1400" dirty="0"/>
          </a:p>
        </p:txBody>
      </p:sp>
      <p:sp>
        <p:nvSpPr>
          <p:cNvPr id="4" name="Прямоугольник 3"/>
          <p:cNvSpPr/>
          <p:nvPr/>
        </p:nvSpPr>
        <p:spPr>
          <a:xfrm>
            <a:off x="1142976" y="0"/>
            <a:ext cx="7072330"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Совокупное предложение в краткосрочном и долгосрочном периодах</a:t>
            </a:r>
            <a:endParaRPr lang="ru-RU" sz="2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333.jpg"/>
          <p:cNvPicPr>
            <a:picLocks noChangeAspect="1"/>
          </p:cNvPicPr>
          <p:nvPr/>
        </p:nvPicPr>
        <p:blipFill>
          <a:blip r:embed="rId2" cstate="print"/>
          <a:stretch>
            <a:fillRect/>
          </a:stretch>
        </p:blipFill>
        <p:spPr>
          <a:xfrm>
            <a:off x="0" y="1268760"/>
            <a:ext cx="6572264" cy="3359157"/>
          </a:xfrm>
          <a:prstGeom prst="rect">
            <a:avLst/>
          </a:prstGeom>
        </p:spPr>
      </p:pic>
      <p:sp>
        <p:nvSpPr>
          <p:cNvPr id="3" name="Содержимое 2"/>
          <p:cNvSpPr>
            <a:spLocks noGrp="1"/>
          </p:cNvSpPr>
          <p:nvPr>
            <p:ph sz="quarter" idx="1"/>
          </p:nvPr>
        </p:nvSpPr>
        <p:spPr>
          <a:xfrm>
            <a:off x="0" y="116632"/>
            <a:ext cx="9144000" cy="1224136"/>
          </a:xfrm>
          <a:solidFill>
            <a:srgbClr val="EDFBFD"/>
          </a:solidFill>
        </p:spPr>
        <p:txBody>
          <a:bodyPr>
            <a:normAutofit fontScale="47500" lnSpcReduction="20000"/>
          </a:bodyPr>
          <a:lstStyle/>
          <a:p>
            <a:pPr marL="72000" indent="-144000" algn="just">
              <a:lnSpc>
                <a:spcPct val="120000"/>
              </a:lnSpc>
              <a:buNone/>
            </a:pPr>
            <a:r>
              <a:rPr lang="ru-RU" dirty="0" smtClean="0"/>
              <a:t>		</a:t>
            </a:r>
            <a:r>
              <a:rPr lang="ru-RU" sz="3300" dirty="0" smtClean="0">
                <a:latin typeface="Times New Roman" pitchFamily="18" charset="0"/>
                <a:cs typeface="Times New Roman" pitchFamily="18" charset="0"/>
              </a:rPr>
              <a:t>Рис</a:t>
            </a:r>
            <a:r>
              <a:rPr lang="ru-RU" sz="3300" dirty="0">
                <a:latin typeface="Times New Roman" pitchFamily="18" charset="0"/>
                <a:cs typeface="Times New Roman" pitchFamily="18" charset="0"/>
              </a:rPr>
              <a:t>. </a:t>
            </a:r>
            <a:r>
              <a:rPr lang="ru-RU" sz="3300" dirty="0" smtClean="0">
                <a:latin typeface="Times New Roman" pitchFamily="18" charset="0"/>
                <a:cs typeface="Times New Roman" pitchFamily="18" charset="0"/>
              </a:rPr>
              <a:t>3 </a:t>
            </a:r>
            <a:r>
              <a:rPr lang="ru-RU" sz="3300" dirty="0">
                <a:latin typeface="Times New Roman" pitchFamily="18" charset="0"/>
                <a:cs typeface="Times New Roman" pitchFamily="18" charset="0"/>
              </a:rPr>
              <a:t>(см. график справа) иллюстрирует соответствие совокупного предложения различным уровням цен в долгосрочном периоде. Здесь изображена вертикальная или классическая, кривая совокупного предложения. В данном случае фактический выпуск соответствует своему потенциалу. В классическом случае предлагаемый объем выпуска не зависит от уровня цен</a:t>
            </a:r>
          </a:p>
        </p:txBody>
      </p:sp>
      <p:sp>
        <p:nvSpPr>
          <p:cNvPr id="5" name="Содержимое 2"/>
          <p:cNvSpPr txBox="1">
            <a:spLocks/>
          </p:cNvSpPr>
          <p:nvPr/>
        </p:nvSpPr>
        <p:spPr>
          <a:xfrm>
            <a:off x="6228184" y="1556792"/>
            <a:ext cx="2915816" cy="2592288"/>
          </a:xfrm>
          <a:prstGeom prst="rect">
            <a:avLst/>
          </a:prstGeom>
        </p:spPr>
        <p:txBody>
          <a:bodyPr vert="horz" lIns="91440" tIns="45720" rIns="91440" bIns="45720" rtlCol="0">
            <a:normAutofit/>
          </a:bodyPr>
          <a:lstStyle/>
          <a:p>
            <a:pPr marL="72000" indent="-144000">
              <a:lnSpc>
                <a:spcPct val="110000"/>
              </a:lnSpc>
              <a:spcBef>
                <a:spcPct val="20000"/>
              </a:spcBef>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	</a:t>
            </a:r>
            <a:r>
              <a:rPr lang="ru-RU" sz="1400" b="1" dirty="0" smtClean="0">
                <a:latin typeface="Times New Roman" pitchFamily="18" charset="0"/>
                <a:cs typeface="Times New Roman" pitchFamily="18" charset="0"/>
              </a:rPr>
              <a:t>Кривая совокупного предложения имеет довольно пологую форму в краткосрочном периоде и превращается в вертикальную в долгосрочном периоде</a:t>
            </a:r>
          </a:p>
          <a:p>
            <a:pPr marL="72000" marR="0" lvl="0" indent="-144000" defTabSz="914400" rtl="0" eaLnBrk="1" fontAlgn="auto" latinLnBrk="0" hangingPunct="1">
              <a:lnSpc>
                <a:spcPct val="120000"/>
              </a:lnSpc>
              <a:spcBef>
                <a:spcPct val="20000"/>
              </a:spcBef>
              <a:spcAft>
                <a:spcPts val="0"/>
              </a:spcAft>
              <a:buClrTx/>
              <a:buSzTx/>
              <a:buFont typeface="Arial" pitchFamily="34" charset="0"/>
              <a:buNone/>
              <a:tabLst/>
              <a:defRPr/>
            </a:pPr>
            <a:endParaRPr kumimoji="0" lang="ru-RU" sz="29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Прямоугольник 6"/>
          <p:cNvSpPr/>
          <p:nvPr/>
        </p:nvSpPr>
        <p:spPr>
          <a:xfrm>
            <a:off x="179512" y="4797152"/>
            <a:ext cx="8964488" cy="1815882"/>
          </a:xfrm>
          <a:prstGeom prst="rect">
            <a:avLst/>
          </a:prstGeom>
          <a:solidFill>
            <a:srgbClr val="FCFEFC"/>
          </a:solidFill>
        </p:spPr>
        <p:txBody>
          <a:bodyPr wrap="square">
            <a:spAutoFit/>
          </a:bodyPr>
          <a:lstStyle/>
          <a:p>
            <a:r>
              <a:rPr lang="ru-RU" sz="1600" i="1" dirty="0" smtClean="0">
                <a:latin typeface="Times New Roman" pitchFamily="18" charset="0"/>
                <a:cs typeface="Times New Roman" pitchFamily="18" charset="0"/>
              </a:rPr>
              <a:t>Кривая </a:t>
            </a:r>
            <a:r>
              <a:rPr lang="en-US" sz="1600" i="1" dirty="0" smtClean="0">
                <a:latin typeface="Times New Roman" pitchFamily="18" charset="0"/>
                <a:cs typeface="Times New Roman" pitchFamily="18" charset="0"/>
              </a:rPr>
              <a:t>AS </a:t>
            </a:r>
            <a:r>
              <a:rPr lang="ru-RU" sz="1600" i="1" dirty="0" smtClean="0">
                <a:latin typeface="Times New Roman" pitchFamily="18" charset="0"/>
                <a:cs typeface="Times New Roman" pitchFamily="18" charset="0"/>
              </a:rPr>
              <a:t>имеет положительный наклон (см. график слева) за счет того, что многие издержки в краткосрочном периоде остаются неизменными. Однако стабильные цены и заработная плата со временем становится негибкими, поэтому долгосрочная кривая </a:t>
            </a:r>
            <a:r>
              <a:rPr lang="en-US" sz="1600" i="1" dirty="0" smtClean="0">
                <a:latin typeface="Times New Roman" pitchFamily="18" charset="0"/>
                <a:cs typeface="Times New Roman" pitchFamily="18" charset="0"/>
              </a:rPr>
              <a:t>AS </a:t>
            </a:r>
            <a:r>
              <a:rPr lang="ru-RU" sz="1600" i="1" dirty="0" smtClean="0">
                <a:latin typeface="Times New Roman" pitchFamily="18" charset="0"/>
                <a:cs typeface="Times New Roman" pitchFamily="18" charset="0"/>
              </a:rPr>
              <a:t>(см. график справа) становится вертикальной, при этом совокупный выпуск соответствует потенциальному выпуску. Можете ли вы сказать, почему сторонник кейнсианского подхода (см. рис. слева), выступает за стабилизацию экономики с помощью политики управления спросом, в то время как экономист классической школы настаивает, прежде всего, на увеличении потенциального выпуска?</a:t>
            </a:r>
            <a:endParaRPr lang="ru-RU" sz="1600" i="1" dirty="0">
              <a:latin typeface="Times New Roman" pitchFamily="18" charset="0"/>
              <a:cs typeface="Times New Roman" pitchFamily="18" charset="0"/>
            </a:endParaRPr>
          </a:p>
        </p:txBody>
      </p:sp>
      <p:sp>
        <p:nvSpPr>
          <p:cNvPr id="6" name="Содержимое 2"/>
          <p:cNvSpPr txBox="1">
            <a:spLocks/>
          </p:cNvSpPr>
          <p:nvPr/>
        </p:nvSpPr>
        <p:spPr>
          <a:xfrm>
            <a:off x="6000760" y="1357298"/>
            <a:ext cx="2015654" cy="495672"/>
          </a:xfrm>
          <a:prstGeom prst="rect">
            <a:avLst/>
          </a:prstGeom>
        </p:spPr>
        <p:txBody>
          <a:bodyPr vert="horz" lIns="91440" tIns="45720" rIns="91440" bIns="45720" rtlCol="0">
            <a:normAutofit fontScale="77500" lnSpcReduction="20000"/>
          </a:bodyPr>
          <a:lstStyle/>
          <a:p>
            <a:pPr marL="72000" marR="0" lvl="0" indent="-144000" algn="just" defTabSz="914400" rtl="0" eaLnBrk="1" fontAlgn="auto" latinLnBrk="0" hangingPunct="1">
              <a:lnSpc>
                <a:spcPct val="120000"/>
              </a:lnSpc>
              <a:spcBef>
                <a:spcPct val="20000"/>
              </a:spcBef>
              <a:spcAft>
                <a:spcPts val="0"/>
              </a:spcAft>
              <a:buClrTx/>
              <a:buSzTx/>
              <a:buFont typeface="Arial" pitchFamily="34" charset="0"/>
              <a:buNone/>
              <a:tabLst/>
              <a:defRPr/>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		</a:t>
            </a:r>
            <a:r>
              <a:rPr kumimoji="0" lang="ru-RU" sz="23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Рис. 3 </a:t>
            </a:r>
            <a:endParaRPr kumimoji="0" lang="ru-RU"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332656"/>
            <a:ext cx="7467600" cy="1066130"/>
          </a:xfrm>
        </p:spPr>
        <p:txBody>
          <a:bodyPr>
            <a:normAutofit/>
          </a:bodyPr>
          <a:lstStyle/>
          <a:p>
            <a:pPr algn="ctr"/>
            <a:r>
              <a:rPr lang="ru-RU" dirty="0" smtClean="0"/>
              <a:t/>
            </a:r>
            <a:br>
              <a:rPr lang="ru-RU" dirty="0" smtClean="0"/>
            </a:br>
            <a:endParaRPr lang="ru-RU" dirty="0"/>
          </a:p>
        </p:txBody>
      </p:sp>
      <p:sp>
        <p:nvSpPr>
          <p:cNvPr id="3" name="Содержимое 2"/>
          <p:cNvSpPr>
            <a:spLocks noGrp="1"/>
          </p:cNvSpPr>
          <p:nvPr>
            <p:ph sz="quarter" idx="1"/>
          </p:nvPr>
        </p:nvSpPr>
        <p:spPr>
          <a:xfrm>
            <a:off x="179512" y="980728"/>
            <a:ext cx="8532000" cy="5616624"/>
          </a:xfrm>
          <a:solidFill>
            <a:srgbClr val="FFFFF7">
              <a:alpha val="0"/>
            </a:srgbClr>
          </a:solidFill>
        </p:spPr>
        <p:txBody>
          <a:bodyPr>
            <a:normAutofit fontScale="25000" lnSpcReduction="20000"/>
          </a:bodyPr>
          <a:lstStyle/>
          <a:p>
            <a:pPr marL="72000" indent="-72000" algn="just"/>
            <a:r>
              <a:rPr lang="ru-RU" sz="5600" dirty="0" smtClean="0"/>
              <a:t>	</a:t>
            </a:r>
            <a:r>
              <a:rPr lang="ru-RU" sz="7200" dirty="0" smtClean="0">
                <a:latin typeface="Times New Roman" pitchFamily="18" charset="0"/>
                <a:cs typeface="Times New Roman" pitchFamily="18" charset="0"/>
              </a:rPr>
              <a:t>Почему поведение совокупного предложения отличается в краткосрочном и долгосрочном периодах? Почему предприятия повышают и цены и выпуск на небольшом временном отрезке по мере увеличения спроса? И наоборот, почему увеличение спроса в долгосрочном периоде приводит к росту цен и только незначительным изменениям в объеме выпуска?</a:t>
            </a:r>
          </a:p>
          <a:p>
            <a:pPr marL="72000" indent="-72000" algn="just"/>
            <a:r>
              <a:rPr lang="ru-RU" sz="7200" dirty="0" smtClean="0">
                <a:latin typeface="Times New Roman" pitchFamily="18" charset="0"/>
                <a:cs typeface="Times New Roman" pitchFamily="18" charset="0"/>
              </a:rPr>
              <a:t>	Ключ к разгадке лежит в поведении заработной платы и цен в современной рыночной экономике. Некоторые элементы издержек производства в краткосрочном периоде характеризуются отсутствием гибкости, или неэластичностью. В этих условиях при высоком совокупном спросе предприятия могут получать прибыль, производя больший объем выпуска.</a:t>
            </a:r>
          </a:p>
          <a:p>
            <a:pPr marL="72000" indent="-72000" algn="just">
              <a:buNone/>
            </a:pPr>
            <a:r>
              <a:rPr lang="ru-RU" sz="7200" dirty="0" smtClean="0">
                <a:latin typeface="Times New Roman" pitchFamily="18" charset="0"/>
                <a:cs typeface="Times New Roman" pitchFamily="18" charset="0"/>
              </a:rPr>
              <a:t>		Предположим, что вопросы национальной безопасности требуют повышения расходов на оборонные нужды. Компании отдают себе отчет, что в краткосрочном периоде времени многие из их производственных издержек фиксированы в долларовом выражении — рабочие получают 15 долл. в час, рента составляет 1500долл. в месяц и т.д. В ответ на возросший спрос компании, как правило, повышают цену на свою продукцию и увеличивают выпуск. Эта положительная связь между ценами и выпуском отражена кривой </a:t>
            </a:r>
            <a:r>
              <a:rPr lang="en-US" sz="7200" dirty="0" smtClean="0">
                <a:latin typeface="Times New Roman" pitchFamily="18" charset="0"/>
                <a:cs typeface="Times New Roman" pitchFamily="18" charset="0"/>
              </a:rPr>
              <a:t>AS</a:t>
            </a:r>
            <a:r>
              <a:rPr lang="ru-RU" sz="7200" dirty="0" smtClean="0">
                <a:latin typeface="Times New Roman" pitchFamily="18" charset="0"/>
                <a:cs typeface="Times New Roman" pitchFamily="18" charset="0"/>
              </a:rPr>
              <a:t> с положительным наклоном (см. график слева на рис. 3)</a:t>
            </a:r>
          </a:p>
          <a:p>
            <a:pPr marL="72000" indent="-72000" algn="just">
              <a:buNone/>
            </a:pPr>
            <a:r>
              <a:rPr lang="ru-RU" sz="7200" dirty="0" smtClean="0">
                <a:latin typeface="Times New Roman" pitchFamily="18" charset="0"/>
                <a:cs typeface="Times New Roman" pitchFamily="18" charset="0"/>
              </a:rPr>
              <a:t>		</a:t>
            </a:r>
          </a:p>
          <a:p>
            <a:pPr>
              <a:buNone/>
            </a:pPr>
            <a:endParaRPr lang="ru-RU" dirty="0"/>
          </a:p>
        </p:txBody>
      </p:sp>
      <p:sp>
        <p:nvSpPr>
          <p:cNvPr id="5" name="Прямоугольник 4"/>
          <p:cNvSpPr/>
          <p:nvPr/>
        </p:nvSpPr>
        <p:spPr>
          <a:xfrm>
            <a:off x="1571604" y="142852"/>
            <a:ext cx="5956003"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Различие между краткосрочной и долгосрочной кривой </a:t>
            </a:r>
            <a:r>
              <a:rPr lang="en-US" sz="2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AS</a:t>
            </a:r>
            <a:endParaRPr lang="ru-RU" sz="2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04664"/>
            <a:ext cx="9144000" cy="3168352"/>
          </a:xfrm>
        </p:spPr>
        <p:txBody>
          <a:bodyPr>
            <a:normAutofit fontScale="90000"/>
          </a:bodyPr>
          <a:lstStyle/>
          <a:p>
            <a:pPr>
              <a:buFont typeface="Arial" pitchFamily="34" charset="0"/>
              <a:buChar char="•"/>
            </a:pPr>
            <a:r>
              <a:rPr lang="ru-RU" sz="1800" i="1" dirty="0" smtClean="0">
                <a:solidFill>
                  <a:schemeClr val="tx1"/>
                </a:solidFill>
                <a:latin typeface="Times New Roman" pitchFamily="18" charset="0"/>
                <a:cs typeface="Times New Roman" pitchFamily="18" charset="0"/>
              </a:rPr>
              <a:t>   Мы не раз упоминали “негибкие”, или “неэластичные” издержки. Какие соответствующие примеры можно привести? Наиболее важный — заработная плата. По многим причинам при любых экономических изменениях регулирование заработной платы происходит медленно. Взять хотя бы рабочих, состоящих в профсоюзе. Их труд оплачивается обычно на основе долгосрочных соглашений профсоюза с компаниями, определяющих уровень зарплаты в долларах. На протяжении срока действия трудового соглашения ставка заработной платы, которую должна выплачивать компания, остается неизменной. Даже для рабочих, не состоящих в профессиональных союзах, большая редкость, когда их зарплата поднимается чаще одного раза в год. Еще менее вероятно, чтобы зарплата или жалованье были сокращены, за исключением тех случаев, когда всем очевидно, что предприятие находится на грани банкротства.</a:t>
            </a:r>
            <a:r>
              <a:rPr lang="en-US" sz="1800" i="1" dirty="0" smtClean="0">
                <a:solidFill>
                  <a:schemeClr val="tx1"/>
                </a:solidFill>
                <a:latin typeface="Times New Roman" pitchFamily="18" charset="0"/>
                <a:cs typeface="Times New Roman" pitchFamily="18" charset="0"/>
              </a:rPr>
              <a:t/>
            </a:r>
            <a:br>
              <a:rPr lang="en-US" sz="1800" i="1" dirty="0" smtClean="0">
                <a:solidFill>
                  <a:schemeClr val="tx1"/>
                </a:solidFill>
                <a:latin typeface="Times New Roman" pitchFamily="18" charset="0"/>
                <a:cs typeface="Times New Roman" pitchFamily="18" charset="0"/>
              </a:rPr>
            </a:br>
            <a:r>
              <a:rPr lang="ru-RU" sz="1800" i="1" dirty="0" smtClean="0">
                <a:solidFill>
                  <a:schemeClr val="tx1"/>
                </a:solidFill>
                <a:latin typeface="Times New Roman" pitchFamily="18" charset="0"/>
                <a:cs typeface="Times New Roman" pitchFamily="18" charset="0"/>
              </a:rPr>
              <a:t> </a:t>
            </a:r>
            <a:br>
              <a:rPr lang="ru-RU" sz="1800" i="1" dirty="0" smtClean="0">
                <a:solidFill>
                  <a:schemeClr val="tx1"/>
                </a:solidFill>
                <a:latin typeface="Times New Roman" pitchFamily="18" charset="0"/>
                <a:cs typeface="Times New Roman" pitchFamily="18" charset="0"/>
              </a:rPr>
            </a:br>
            <a:endParaRPr lang="ru-RU" sz="1800" i="1" dirty="0">
              <a:solidFill>
                <a:schemeClr val="tx1"/>
              </a:solidFill>
              <a:latin typeface="Times New Roman" pitchFamily="18" charset="0"/>
              <a:cs typeface="Times New Roman" pitchFamily="18" charset="0"/>
            </a:endParaRPr>
          </a:p>
        </p:txBody>
      </p:sp>
      <p:sp>
        <p:nvSpPr>
          <p:cNvPr id="3" name="Прямоугольник 2"/>
          <p:cNvSpPr/>
          <p:nvPr/>
        </p:nvSpPr>
        <p:spPr>
          <a:xfrm>
            <a:off x="323528" y="3068960"/>
            <a:ext cx="4896544" cy="3693319"/>
          </a:xfrm>
          <a:prstGeom prst="rect">
            <a:avLst/>
          </a:prstGeom>
        </p:spPr>
        <p:txBody>
          <a:bodyPr wrap="square">
            <a:spAutoFit/>
          </a:bodyPr>
          <a:lstStyle/>
          <a:p>
            <a:pPr>
              <a:buFont typeface="Arial" pitchFamily="34" charset="0"/>
              <a:buChar char="•"/>
            </a:pPr>
            <a:r>
              <a:rPr lang="ru-RU" i="1" dirty="0" smtClean="0">
                <a:latin typeface="Times New Roman" pitchFamily="18" charset="0"/>
                <a:cs typeface="Times New Roman" pitchFamily="18" charset="0"/>
              </a:rPr>
              <a:t>Другие цены и издержки в краткосрочном периоде также являются негибкими. Если компания арендует помещения, то рента, как правило, устанавливается на год и имеет долларовое выражение. Кроме того, предприятия часто подписывают контракты со своими поставщиками, в которых четко оговорена цена всех материалов и компонентов. Некоторые цены фиксируются с помощью государственного регулирования, в частности тарифы на использование электроэнергии, воды и местных телефонных услуг.</a:t>
            </a:r>
            <a:endParaRPr lang="ru-RU" dirty="0"/>
          </a:p>
        </p:txBody>
      </p:sp>
      <p:pic>
        <p:nvPicPr>
          <p:cNvPr id="55298" name="Picture 2" descr="http://img.tyt.by/n/09/8/zarplaty_dengi_razdacha.jpg"/>
          <p:cNvPicPr>
            <a:picLocks noChangeAspect="1" noChangeArrowheads="1"/>
          </p:cNvPicPr>
          <p:nvPr/>
        </p:nvPicPr>
        <p:blipFill>
          <a:blip r:embed="rId2" cstate="print"/>
          <a:srcRect/>
          <a:stretch>
            <a:fillRect/>
          </a:stretch>
        </p:blipFill>
        <p:spPr bwMode="auto">
          <a:xfrm>
            <a:off x="5148064" y="2996952"/>
            <a:ext cx="3501566" cy="2705260"/>
          </a:xfrm>
          <a:prstGeom prst="ellipse">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99392"/>
            <a:ext cx="8496944" cy="4032448"/>
          </a:xfrm>
          <a:solidFill>
            <a:srgbClr val="FFFFF7"/>
          </a:solidFill>
        </p:spPr>
        <p:txBody>
          <a:bodyPr>
            <a:normAutofit fontScale="47500" lnSpcReduction="20000"/>
          </a:bodyPr>
          <a:lstStyle/>
          <a:p>
            <a:pPr marL="36000" indent="-72000" algn="just">
              <a:buNone/>
            </a:pPr>
            <a:r>
              <a:rPr lang="ru-RU" dirty="0" smtClean="0"/>
              <a:t>		</a:t>
            </a:r>
            <a:endParaRPr lang="ru-RU" sz="7200" dirty="0" smtClean="0">
              <a:latin typeface="Times New Roman" pitchFamily="18" charset="0"/>
              <a:cs typeface="Times New Roman" pitchFamily="18" charset="0"/>
            </a:endParaRPr>
          </a:p>
          <a:p>
            <a:pPr marL="36000" indent="-72000" algn="just"/>
            <a:r>
              <a:rPr lang="ru-RU" sz="3800" dirty="0" smtClean="0">
                <a:latin typeface="Times New Roman" pitchFamily="18" charset="0"/>
                <a:cs typeface="Times New Roman" pitchFamily="18" charset="0"/>
              </a:rPr>
              <a:t>	Приведенные выше примеры убеждают нас в действительной негибкости или малоподвижности заработной платы и цен в краткосрочном периоде в современной рыночной экономике.</a:t>
            </a:r>
          </a:p>
          <a:p>
            <a:pPr marL="36000" indent="-72000" algn="just"/>
            <a:r>
              <a:rPr lang="ru-RU" sz="3800" dirty="0" smtClean="0">
                <a:latin typeface="Times New Roman" pitchFamily="18" charset="0"/>
                <a:cs typeface="Times New Roman" pitchFamily="18" charset="0"/>
              </a:rPr>
              <a:t>	А что происходит в течение длительного периода времени? В конце концов негибкие и малоподвижные составляющие издержек - зарплаты, устанавливаемые на основе контрактов, соглашения о ренте, регулируемые цены и т.д. - обретают гибкость и становятся предметом переговоров. Компании не могут удерживать преимущество на основе фиксированных ставок заработной платы вечно, поскольку рабочие через какое-то время замечают, что цены поднялись и настаивают на увеличении компенсации за свой труд в виде повышения заработной платы. В итоге все издержки будут приведены в соответствие с повышенными ценами. </a:t>
            </a:r>
          </a:p>
          <a:p>
            <a:pPr marL="36000" indent="-72000" algn="just"/>
            <a:endParaRPr lang="ru-RU" sz="7200" dirty="0" smtClean="0">
              <a:latin typeface="Times New Roman" pitchFamily="18" charset="0"/>
              <a:cs typeface="Times New Roman" pitchFamily="18" charset="0"/>
            </a:endParaRPr>
          </a:p>
          <a:p>
            <a:pPr marL="36000" indent="-72000" algn="just">
              <a:buNone/>
            </a:pPr>
            <a:r>
              <a:rPr lang="ru-RU" sz="7200" dirty="0" smtClean="0">
                <a:latin typeface="Times New Roman" pitchFamily="18" charset="0"/>
                <a:cs typeface="Times New Roman" pitchFamily="18" charset="0"/>
              </a:rPr>
              <a:t>		</a:t>
            </a:r>
            <a:endParaRPr lang="ru-RU" dirty="0"/>
          </a:p>
        </p:txBody>
      </p:sp>
      <p:sp>
        <p:nvSpPr>
          <p:cNvPr id="4" name="Прямоугольник 3"/>
          <p:cNvSpPr/>
          <p:nvPr/>
        </p:nvSpPr>
        <p:spPr>
          <a:xfrm>
            <a:off x="251520" y="2708920"/>
            <a:ext cx="4968552" cy="4247317"/>
          </a:xfrm>
          <a:prstGeom prst="rect">
            <a:avLst/>
          </a:prstGeom>
        </p:spPr>
        <p:txBody>
          <a:bodyPr wrap="square">
            <a:spAutoFit/>
          </a:bodyPr>
          <a:lstStyle/>
          <a:p>
            <a:pPr algn="just"/>
            <a:r>
              <a:rPr lang="ru-RU" dirty="0" smtClean="0">
                <a:latin typeface="Times New Roman" pitchFamily="18" charset="0"/>
                <a:cs typeface="Times New Roman" pitchFamily="18" charset="0"/>
              </a:rPr>
              <a:t>      В результате урегулирования издержек и цен за счет повышения и первых, и вторых компании утрачивают способность получать прибыль на основе повысившегося уровня совокупного спроса. В долгосрочном периоде после полного урегулирования всех издержек компании сталкиваются с прежним соотношением цены издержки, которое наблюдалось до изменения в уровне спроса. В результате они утрачивают стимулы для повышения объемов выпуска. Таким образом долгосрочная кривая </a:t>
            </a:r>
            <a:r>
              <a:rPr lang="en-US" dirty="0" smtClean="0">
                <a:latin typeface="Times New Roman" pitchFamily="18" charset="0"/>
                <a:cs typeface="Times New Roman" pitchFamily="18" charset="0"/>
              </a:rPr>
              <a:t>AS</a:t>
            </a:r>
            <a:r>
              <a:rPr lang="ru-RU" dirty="0" smtClean="0">
                <a:latin typeface="Times New Roman" pitchFamily="18" charset="0"/>
                <a:cs typeface="Times New Roman" pitchFamily="18" charset="0"/>
              </a:rPr>
              <a:t> принимает вид вертикальной линии, означающей, что предлагаемый выпуск независим от уровня цен и издержек.</a:t>
            </a:r>
            <a:endParaRPr lang="ru-RU" dirty="0"/>
          </a:p>
        </p:txBody>
      </p:sp>
      <p:pic>
        <p:nvPicPr>
          <p:cNvPr id="54274" name="Picture 2" descr="http://www.eg-online.ru/upload/iblock/0c2/k32.gif"/>
          <p:cNvPicPr>
            <a:picLocks noChangeAspect="1" noChangeArrowheads="1"/>
          </p:cNvPicPr>
          <p:nvPr/>
        </p:nvPicPr>
        <p:blipFill>
          <a:blip r:embed="rId2" cstate="print"/>
          <a:srcRect/>
          <a:stretch>
            <a:fillRect/>
          </a:stretch>
        </p:blipFill>
        <p:spPr bwMode="auto">
          <a:xfrm>
            <a:off x="5282428" y="3068960"/>
            <a:ext cx="3247783" cy="252028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20688"/>
            <a:ext cx="7686600" cy="3416320"/>
          </a:xfrm>
          <a:prstGeom prst="rect">
            <a:avLst/>
          </a:prstGeom>
        </p:spPr>
        <p:txBody>
          <a:bodyPr wrap="square">
            <a:spAutoFit/>
          </a:bodyPr>
          <a:lstStyle/>
          <a:p>
            <a:pPr marL="36000" indent="-72000" algn="just">
              <a:buFont typeface="Arial" pitchFamily="34" charset="0"/>
              <a:buChar char="•"/>
            </a:pPr>
            <a:r>
              <a:rPr lang="ru-RU" i="1" dirty="0" smtClean="0">
                <a:latin typeface="Times New Roman" pitchFamily="18" charset="0"/>
                <a:cs typeface="Times New Roman" pitchFamily="18" charset="0"/>
              </a:rPr>
              <a:t>      Совокупное предложение в экономике будет отличаться от потенциального выпуска в краткосрочном периоде в связи с негибкостью издержек. На небольшом отрезке времени компании будут реагировать на высокий спрос одновременным повышением объемов производства и уровня цен. В долгосрочном периоде, по мере того как издержки приводятся в соответствие с высоким уровнем цен, большая часть или все ответные меры на увеличение спроса принимают форму повышения цен и практически не сказываются на увеличении компаниями выпуска продукции. В то время как краткосрочная кривая </a:t>
            </a:r>
            <a:r>
              <a:rPr lang="en-US" i="1" dirty="0" smtClean="0">
                <a:latin typeface="Times New Roman" pitchFamily="18" charset="0"/>
                <a:cs typeface="Times New Roman" pitchFamily="18" charset="0"/>
              </a:rPr>
              <a:t>AS </a:t>
            </a:r>
            <a:r>
              <a:rPr lang="ru-RU" i="1" dirty="0" smtClean="0">
                <a:latin typeface="Times New Roman" pitchFamily="18" charset="0"/>
                <a:cs typeface="Times New Roman" pitchFamily="18" charset="0"/>
              </a:rPr>
              <a:t>имеет положительный наклон, долгосрочная кривая совокупного предложения имеет вид вертикальной линии, поскольку по истечении достаточного количества времени все издержки становятся урегулированными.</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07504" y="764704"/>
            <a:ext cx="8424936" cy="4176464"/>
          </a:xfrm>
        </p:spPr>
        <p:txBody>
          <a:bodyPr>
            <a:normAutofit/>
          </a:bodyPr>
          <a:lstStyle/>
          <a:p>
            <a:pPr algn="just"/>
            <a:r>
              <a:rPr lang="ru-RU" sz="1800" dirty="0" smtClean="0">
                <a:solidFill>
                  <a:schemeClr val="tx1"/>
                </a:solidFill>
                <a:latin typeface="+mn-lt"/>
                <a:ea typeface="+mn-ea"/>
                <a:cs typeface="+mn-cs"/>
              </a:rPr>
              <a:t>	</a:t>
            </a:r>
            <a:r>
              <a:rPr lang="ru-RU" sz="1800" dirty="0" smtClean="0">
                <a:solidFill>
                  <a:schemeClr val="tx1"/>
                </a:solidFill>
                <a:latin typeface="Times New Roman" pitchFamily="18" charset="0"/>
                <a:cs typeface="Times New Roman" pitchFamily="18" charset="0"/>
              </a:rPr>
              <a:t>Несмотря </a:t>
            </a:r>
            <a:r>
              <a:rPr lang="ru-RU" sz="1800" dirty="0">
                <a:solidFill>
                  <a:schemeClr val="tx1"/>
                </a:solidFill>
                <a:latin typeface="Times New Roman" pitchFamily="18" charset="0"/>
                <a:cs typeface="Times New Roman" pitchFamily="18" charset="0"/>
              </a:rPr>
              <a:t>на то, что глубокая депрессия, очевидно, перестала представлять главную угрозу для стран с развитой </a:t>
            </a:r>
            <a:r>
              <a:rPr lang="ru-RU" sz="1800" dirty="0" smtClean="0">
                <a:solidFill>
                  <a:schemeClr val="tx1"/>
                </a:solidFill>
                <a:latin typeface="Times New Roman" pitchFamily="18" charset="0"/>
                <a:cs typeface="Times New Roman" pitchFamily="18" charset="0"/>
              </a:rPr>
              <a:t>рыночной </a:t>
            </a:r>
            <a:r>
              <a:rPr lang="ru-RU" sz="1800" dirty="0">
                <a:solidFill>
                  <a:schemeClr val="tx1"/>
                </a:solidFill>
                <a:latin typeface="Times New Roman" pitchFamily="18" charset="0"/>
                <a:cs typeface="Times New Roman" pitchFamily="18" charset="0"/>
              </a:rPr>
              <a:t>экономикой, массовая безработица </a:t>
            </a:r>
            <a:r>
              <a:rPr lang="ru-RU" sz="1800" dirty="0" smtClean="0">
                <a:solidFill>
                  <a:schemeClr val="tx1"/>
                </a:solidFill>
                <a:latin typeface="Times New Roman" pitchFamily="18" charset="0"/>
                <a:cs typeface="Times New Roman" pitchFamily="18" charset="0"/>
              </a:rPr>
              <a:t>по-прежнему </a:t>
            </a:r>
            <a:r>
              <a:rPr lang="ru-RU" sz="1800" dirty="0">
                <a:solidFill>
                  <a:schemeClr val="tx1"/>
                </a:solidFill>
                <a:latin typeface="Times New Roman" pitchFamily="18" charset="0"/>
                <a:cs typeface="Times New Roman" pitchFamily="18" charset="0"/>
              </a:rPr>
              <a:t>досаждает современной смешанной экономике. В самом деле, в промышленно развитых странах мира количество безработных  достигло рекордной отметки - 35 млн. человек в 1996 году. Как такое число людей остается без работы, когда так много дел вокруг требует приложения их сил? </a:t>
            </a:r>
          </a:p>
          <a:p>
            <a:endParaRPr lang="ru-RU" sz="1200" dirty="0"/>
          </a:p>
        </p:txBody>
      </p:sp>
      <p:sp>
        <p:nvSpPr>
          <p:cNvPr id="4" name="Прямоугольник 3"/>
          <p:cNvSpPr/>
          <p:nvPr/>
        </p:nvSpPr>
        <p:spPr>
          <a:xfrm>
            <a:off x="1331640" y="116632"/>
            <a:ext cx="6264696"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3200" b="1" u="sng"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БЕЗРАБОТИЦА</a:t>
            </a:r>
            <a:endParaRPr lang="ru-RU" sz="3200" b="1" u="sng"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Прямоугольник 5"/>
          <p:cNvSpPr/>
          <p:nvPr/>
        </p:nvSpPr>
        <p:spPr>
          <a:xfrm>
            <a:off x="251520" y="2924944"/>
            <a:ext cx="4572000" cy="3693319"/>
          </a:xfrm>
          <a:prstGeom prst="rect">
            <a:avLst/>
          </a:prstGeom>
        </p:spPr>
        <p:txBody>
          <a:bodyPr>
            <a:spAutoFit/>
          </a:bodyPr>
          <a:lstStyle/>
          <a:p>
            <a:pPr>
              <a:buFont typeface="Arial" pitchFamily="34" charset="0"/>
              <a:buChar char="•"/>
            </a:pPr>
            <a:r>
              <a:rPr lang="ru-RU" dirty="0" smtClean="0">
                <a:latin typeface="Times New Roman" pitchFamily="18" charset="0"/>
                <a:cs typeface="Times New Roman" pitchFamily="18" charset="0"/>
              </a:rPr>
              <a:t>  Какой изъян в смешанной экономике вынуждает многих, кто хотел бы трудиться, оставаться невостребованными? Должно ли общество предпринимать какие-то меры, чтобы уменьшить  тяготы безработных? </a:t>
            </a:r>
          </a:p>
          <a:p>
            <a:pPr>
              <a:buFont typeface="Arial" pitchFamily="34" charset="0"/>
              <a:buChar char="•"/>
            </a:pPr>
            <a:endParaRPr lang="ru-RU" dirty="0" smtClean="0">
              <a:latin typeface="Times New Roman" pitchFamily="18" charset="0"/>
              <a:cs typeface="Times New Roman" pitchFamily="18" charset="0"/>
            </a:endParaRPr>
          </a:p>
          <a:p>
            <a:pPr>
              <a:buFont typeface="Arial" pitchFamily="34" charset="0"/>
              <a:buChar char="•"/>
            </a:pPr>
            <a:r>
              <a:rPr lang="ru-RU" dirty="0" smtClean="0">
                <a:latin typeface="Times New Roman" pitchFamily="18" charset="0"/>
                <a:cs typeface="Times New Roman" pitchFamily="18" charset="0"/>
              </a:rPr>
              <a:t>В какой степени  высокая безработица обязана социальному страхованию или другим правительственным программам, снижающим стимулы к труду? Эти вопросы встают снова и снова каждый раз, как только уровень безработицы поднимается выше обычного.</a:t>
            </a:r>
            <a:endParaRPr lang="ru-RU" dirty="0"/>
          </a:p>
        </p:txBody>
      </p:sp>
      <p:pic>
        <p:nvPicPr>
          <p:cNvPr id="53250" name="Picture 2" descr="http://imhoclub.lv/admuploads/image/matpics/mat_1190_1343180003.jpg"/>
          <p:cNvPicPr>
            <a:picLocks noChangeAspect="1" noChangeArrowheads="1"/>
          </p:cNvPicPr>
          <p:nvPr/>
        </p:nvPicPr>
        <p:blipFill>
          <a:blip r:embed="rId2" cstate="print"/>
          <a:srcRect/>
          <a:stretch>
            <a:fillRect/>
          </a:stretch>
        </p:blipFill>
        <p:spPr bwMode="auto">
          <a:xfrm>
            <a:off x="4860032" y="2924944"/>
            <a:ext cx="3650010" cy="2429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66.jpg"/>
          <p:cNvPicPr>
            <a:picLocks noGrp="1" noChangeAspect="1"/>
          </p:cNvPicPr>
          <p:nvPr>
            <p:ph idx="4294967295"/>
          </p:nvPr>
        </p:nvPicPr>
        <p:blipFill>
          <a:blip r:embed="rId2" cstate="print"/>
          <a:stretch>
            <a:fillRect/>
          </a:stretch>
        </p:blipFill>
        <p:spPr>
          <a:xfrm>
            <a:off x="323528" y="332656"/>
            <a:ext cx="4652665" cy="3189464"/>
          </a:xfrm>
        </p:spPr>
      </p:pic>
      <p:sp>
        <p:nvSpPr>
          <p:cNvPr id="5" name="Прямоугольник 4"/>
          <p:cNvSpPr/>
          <p:nvPr/>
        </p:nvSpPr>
        <p:spPr>
          <a:xfrm>
            <a:off x="5940152" y="1340768"/>
            <a:ext cx="3078088" cy="4247317"/>
          </a:xfrm>
          <a:prstGeom prst="rect">
            <a:avLst/>
          </a:prstGeom>
        </p:spPr>
        <p:txBody>
          <a:bodyPr wrap="square">
            <a:spAutoFit/>
          </a:bodyPr>
          <a:lstStyle/>
          <a:p>
            <a:r>
              <a:rPr lang="ru-RU" dirty="0" smtClean="0"/>
              <a:t>На рис. 4 мужское и женское население США разделены на категории занятых, безработных и выбывших из состава рабочей силы. (Статус студентов мы выясним в вопросе под номером 6 в конце главы.) Официальное определение разных категорий, входящих в состав рабочей силы, звучит следующим образом.</a:t>
            </a:r>
            <a:endParaRPr lang="ru-RU" dirty="0"/>
          </a:p>
        </p:txBody>
      </p:sp>
      <p:sp>
        <p:nvSpPr>
          <p:cNvPr id="6" name="Прямоугольник 5"/>
          <p:cNvSpPr/>
          <p:nvPr/>
        </p:nvSpPr>
        <p:spPr>
          <a:xfrm>
            <a:off x="4716016" y="692696"/>
            <a:ext cx="3888432" cy="884858"/>
          </a:xfrm>
          <a:prstGeom prst="rect">
            <a:avLst/>
          </a:prstGeom>
        </p:spPr>
        <p:txBody>
          <a:bodyPr wrap="square">
            <a:spAutoFit/>
          </a:bodyPr>
          <a:lstStyle/>
          <a:p>
            <a:pPr marL="45720" lvl="0">
              <a:spcBef>
                <a:spcPts val="300"/>
              </a:spcBef>
              <a:buClr>
                <a:schemeClr val="accent3"/>
              </a:buClr>
              <a:defRPr/>
            </a:pPr>
            <a:r>
              <a:rPr lang="ru-RU" sz="1400" b="1" dirty="0" smtClean="0">
                <a:solidFill>
                  <a:schemeClr val="tx2"/>
                </a:solidFill>
                <a:latin typeface="Times New Roman" pitchFamily="18" charset="0"/>
                <a:cs typeface="Times New Roman" pitchFamily="18" charset="0"/>
              </a:rPr>
              <a:t>Рис. 4  Трудовой статус населения по состоянию на 1996 г</a:t>
            </a:r>
            <a:r>
              <a:rPr lang="ru-RU" sz="1400" dirty="0" smtClean="0">
                <a:solidFill>
                  <a:schemeClr val="tx2"/>
                </a:solidFill>
                <a:latin typeface="Times New Roman" pitchFamily="18" charset="0"/>
                <a:cs typeface="Times New Roman" pitchFamily="18" charset="0"/>
              </a:rPr>
              <a:t>.</a:t>
            </a:r>
          </a:p>
          <a:p>
            <a:pPr marL="45720" lvl="0">
              <a:spcBef>
                <a:spcPts val="300"/>
              </a:spcBef>
              <a:buClr>
                <a:schemeClr val="accent3"/>
              </a:buClr>
              <a:defRPr/>
            </a:pPr>
            <a:endParaRPr lang="ru-RU" sz="2100" dirty="0">
              <a:solidFill>
                <a:schemeClr val="tx2"/>
              </a:solidFill>
            </a:endParaRPr>
          </a:p>
        </p:txBody>
      </p:sp>
      <p:sp>
        <p:nvSpPr>
          <p:cNvPr id="7" name="Прямоугольник 6"/>
          <p:cNvSpPr/>
          <p:nvPr/>
        </p:nvSpPr>
        <p:spPr>
          <a:xfrm>
            <a:off x="251520" y="3573016"/>
            <a:ext cx="5616624" cy="2054409"/>
          </a:xfrm>
          <a:prstGeom prst="rect">
            <a:avLst/>
          </a:prstGeom>
        </p:spPr>
        <p:txBody>
          <a:bodyPr wrap="square">
            <a:spAutoFit/>
          </a:bodyPr>
          <a:lstStyle/>
          <a:p>
            <a:pPr algn="just">
              <a:lnSpc>
                <a:spcPts val="1700"/>
              </a:lnSpc>
            </a:pPr>
            <a:r>
              <a:rPr lang="ru-RU" dirty="0" smtClean="0"/>
              <a:t>	</a:t>
            </a:r>
            <a:r>
              <a:rPr lang="ru-RU" dirty="0" smtClean="0">
                <a:latin typeface="Times New Roman" pitchFamily="18" charset="0"/>
                <a:cs typeface="Times New Roman" pitchFamily="18" charset="0"/>
              </a:rPr>
              <a:t>На что американцы тратят свое время? Этот рисунок показывает, как мужское и женское население разного возраста распределено среди различных категорий рабочей силы и выбывших из ее состава. Размер каждого блока указывает относительную часть населения в определенной категории. Обратите внимание на постоянное различие в распределении на категории мужчин и женщин. (Источник: министерство труда США, </a:t>
            </a:r>
            <a:r>
              <a:rPr lang="en-US" i="1" dirty="0" smtClean="0">
                <a:latin typeface="Times New Roman" pitchFamily="18" charset="0"/>
                <a:cs typeface="Times New Roman" pitchFamily="18" charset="0"/>
              </a:rPr>
              <a:t>Employment and Earnings</a:t>
            </a:r>
            <a:r>
              <a:rPr lang="en-US"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28596" y="642918"/>
            <a:ext cx="8229600" cy="4709160"/>
          </a:xfrm>
          <a:noFill/>
        </p:spPr>
        <p:txBody>
          <a:bodyPr>
            <a:normAutofit fontScale="62500" lnSpcReduction="20000"/>
          </a:bodyPr>
          <a:lstStyle/>
          <a:p>
            <a:pPr algn="just">
              <a:lnSpc>
                <a:spcPts val="2700"/>
              </a:lnSpc>
            </a:pPr>
            <a:r>
              <a:rPr lang="ru-RU" sz="2900" b="1" dirty="0" smtClean="0">
                <a:latin typeface="Times New Roman" pitchFamily="18" charset="0"/>
                <a:cs typeface="Times New Roman" pitchFamily="18" charset="0"/>
              </a:rPr>
              <a:t>В этой главе будет показано , как теория экономического роста согласуется с нашим аналитическим обзором совокупного предложения. Построив кривую </a:t>
            </a:r>
            <a:r>
              <a:rPr lang="en-US" sz="2900" b="1" i="1" dirty="0" smtClean="0">
                <a:latin typeface="Times New Roman" pitchFamily="18" charset="0"/>
                <a:cs typeface="Times New Roman" pitchFamily="18" charset="0"/>
              </a:rPr>
              <a:t>AS</a:t>
            </a:r>
            <a:r>
              <a:rPr lang="ru-RU" sz="2900" b="1" dirty="0" smtClean="0">
                <a:latin typeface="Times New Roman" pitchFamily="18" charset="0"/>
                <a:cs typeface="Times New Roman" pitchFamily="18" charset="0"/>
              </a:rPr>
              <a:t> (совокупного предложения), мы примемся за одну из наиболее сложных проблем — проблему безработицы, которая считается настоящим бедствием стран, исповедующих принципы рыночной экономики. Мы покажем, что изменения уровня безработицы на протяжении отдельного цикла деловой активности удобнее всего представлять в виде изменений совокупного спроса относительно совокупного предложения. Несмотря на то, что более четкое понимание природы безработицы позволяет большинству стран избежать наихудших последствий депрессии, даже сегодня во многих странах с рыночной экономикой наблюдаются неприемлемо высокие уровни безработицы.</a:t>
            </a:r>
          </a:p>
          <a:p>
            <a:pPr algn="just"/>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1282154"/>
          </a:xfrm>
        </p:spPr>
        <p:txBody>
          <a:bodyPr/>
          <a:lstStyle/>
          <a:p>
            <a:r>
              <a:rPr lang="ru-RU" sz="2800" dirty="0">
                <a:solidFill>
                  <a:schemeClr val="tx2"/>
                </a:solidFill>
                <a:latin typeface="+mj-lt"/>
                <a:ea typeface="+mj-ea"/>
                <a:cs typeface="+mj-cs"/>
              </a:rPr>
              <a:t/>
            </a:r>
            <a:br>
              <a:rPr lang="ru-RU" sz="2800" dirty="0">
                <a:solidFill>
                  <a:schemeClr val="tx2"/>
                </a:solidFill>
                <a:latin typeface="+mj-lt"/>
                <a:ea typeface="+mj-ea"/>
                <a:cs typeface="+mj-cs"/>
              </a:rPr>
            </a:br>
            <a:endParaRPr lang="ru-RU" sz="2800" dirty="0"/>
          </a:p>
        </p:txBody>
      </p:sp>
      <p:sp>
        <p:nvSpPr>
          <p:cNvPr id="3" name="Содержимое 2"/>
          <p:cNvSpPr>
            <a:spLocks noGrp="1"/>
          </p:cNvSpPr>
          <p:nvPr>
            <p:ph sz="quarter" idx="1"/>
          </p:nvPr>
        </p:nvSpPr>
        <p:spPr>
          <a:xfrm>
            <a:off x="0" y="836712"/>
            <a:ext cx="9144000" cy="1368151"/>
          </a:xfrm>
          <a:solidFill>
            <a:srgbClr val="B7EBC0"/>
          </a:solidFill>
        </p:spPr>
        <p:txBody>
          <a:bodyPr>
            <a:normAutofit lnSpcReduction="10000"/>
          </a:bodyPr>
          <a:lstStyle/>
          <a:p>
            <a:pPr marL="72000" indent="-180000" algn="just">
              <a:spcAft>
                <a:spcPts val="1800"/>
              </a:spcAft>
              <a:buNone/>
            </a:pPr>
            <a:r>
              <a:rPr lang="ru-RU" sz="1400" dirty="0" smtClean="0">
                <a:solidFill>
                  <a:schemeClr val="tx1"/>
                </a:solidFill>
                <a:latin typeface="+mn-lt"/>
                <a:ea typeface="+mn-ea"/>
                <a:cs typeface="+mn-cs"/>
              </a:rPr>
              <a:t>		</a:t>
            </a:r>
            <a:r>
              <a:rPr lang="ru-RU" sz="1500" i="1" u="sng" dirty="0" smtClean="0">
                <a:solidFill>
                  <a:schemeClr val="tx1"/>
                </a:solidFill>
                <a:latin typeface="+mn-lt"/>
                <a:ea typeface="+mn-ea"/>
                <a:cs typeface="+mn-cs"/>
              </a:rPr>
              <a:t>Случайная </a:t>
            </a:r>
            <a:r>
              <a:rPr lang="ru-RU" sz="1500" i="1" u="sng" dirty="0">
                <a:solidFill>
                  <a:schemeClr val="tx1"/>
                </a:solidFill>
                <a:latin typeface="+mn-lt"/>
                <a:ea typeface="+mn-ea"/>
                <a:cs typeface="+mn-cs"/>
              </a:rPr>
              <a:t>выборка </a:t>
            </a:r>
            <a:r>
              <a:rPr lang="ru-RU" sz="1500" i="1" dirty="0">
                <a:solidFill>
                  <a:schemeClr val="tx1"/>
                </a:solidFill>
                <a:latin typeface="+mn-lt"/>
                <a:ea typeface="+mn-ea"/>
                <a:cs typeface="+mn-cs"/>
              </a:rPr>
              <a:t>- это специальный метод оценки поведения или характеристик в отношении генеральной совокупности. Он </a:t>
            </a:r>
            <a:r>
              <a:rPr lang="ru-RU" sz="1500" i="1" dirty="0" smtClean="0">
                <a:solidFill>
                  <a:schemeClr val="tx1"/>
                </a:solidFill>
                <a:latin typeface="+mn-lt"/>
                <a:ea typeface="+mn-ea"/>
                <a:cs typeface="+mn-cs"/>
              </a:rPr>
              <a:t>заключается </a:t>
            </a:r>
            <a:r>
              <a:rPr lang="ru-RU" sz="1500" i="1" dirty="0">
                <a:solidFill>
                  <a:schemeClr val="tx1"/>
                </a:solidFill>
                <a:latin typeface="+mn-lt"/>
                <a:ea typeface="+mn-ea"/>
                <a:cs typeface="+mn-cs"/>
              </a:rPr>
              <a:t>в выборе подгруппы из всей совокупности случайным образом (например, выбором телефонных номеров посредством генерирования компьютером случайных номеров) с последующим изучением этой подгруппы. Указанный метод применяется во многих общественных науках так же, как и при исследовании рынка.</a:t>
            </a:r>
            <a:endParaRPr lang="ru-RU" sz="1500" i="1" dirty="0"/>
          </a:p>
        </p:txBody>
      </p:sp>
      <p:sp>
        <p:nvSpPr>
          <p:cNvPr id="4" name="Содержимое 2"/>
          <p:cNvSpPr txBox="1">
            <a:spLocks/>
          </p:cNvSpPr>
          <p:nvPr/>
        </p:nvSpPr>
        <p:spPr bwMode="auto">
          <a:xfrm>
            <a:off x="179512" y="2204864"/>
            <a:ext cx="8964488" cy="33843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2000" indent="-180000" algn="just" fontAlgn="base">
              <a:spcBef>
                <a:spcPct val="20000"/>
              </a:spcBef>
              <a:spcAft>
                <a:spcPct val="0"/>
              </a:spcAft>
              <a:buFont typeface="Arial" pitchFamily="34" charset="0"/>
              <a:buChar char="•"/>
            </a:pPr>
            <a:r>
              <a:rPr kumimoji="0" lang="ru-RU" b="0" i="0" u="none" strike="noStrike" kern="0" cap="none" spc="0" normalizeH="0" baseline="0" noProof="0" dirty="0" smtClean="0">
                <a:ln>
                  <a:noFill/>
                </a:ln>
                <a:solidFill>
                  <a:schemeClr val="tx1"/>
                </a:solidFill>
                <a:effectLst/>
                <a:uLnTx/>
                <a:uFillTx/>
                <a:latin typeface="+mn-lt"/>
                <a:ea typeface="+mn-ea"/>
                <a:cs typeface="+mn-cs"/>
              </a:rPr>
              <a:t>	</a:t>
            </a:r>
            <a:r>
              <a:rPr lang="ru-RU" dirty="0" smtClean="0"/>
              <a:t>Сообщения об изменениях в уровне безработицы ежемесячно выносятся в заголовки газет. Что лежит за этими цифрами? Статистика безработицы и трудовых ресурсов составляет наиболее тщательно всесторонне и регулярно оцениваемые экономические данные. Эти данные собираются ежемесячно с помощью, так называемой случайной выборки. Каждый месяц около 60 тыс. домохозяйств опрашиваются по поводу обеспеченности работой в последнее время.</a:t>
            </a:r>
          </a:p>
          <a:p>
            <a:pPr marL="72000" indent="-180000" algn="just" fontAlgn="base">
              <a:spcBef>
                <a:spcPct val="20000"/>
              </a:spcBef>
              <a:spcAft>
                <a:spcPct val="0"/>
              </a:spcAft>
              <a:buFont typeface="Arial" pitchFamily="34" charset="0"/>
              <a:buChar char="•"/>
            </a:pPr>
            <a:r>
              <a:rPr lang="ru-RU" i="1" dirty="0" smtClean="0">
                <a:latin typeface="Calibri" pitchFamily="34" charset="0"/>
                <a:cs typeface="Calibri" pitchFamily="34" charset="0"/>
              </a:rPr>
              <a:t>	Люди, имеющие работу, считаются занятыми; люди, не имеющие работы, но активно занятые ее поиском, считаются безработными; люди, не имеющие работы и не утруждающие себя ее поиском, относятся к категории выбывших из состава рабочей силы. Уровень безработицы - это отношение числа безработных к численности рабочей силы.</a:t>
            </a:r>
            <a:endParaRPr lang="ru-RU" dirty="0" smtClean="0"/>
          </a:p>
          <a:p>
            <a:r>
              <a:rPr lang="ru-RU" sz="1400" dirty="0" smtClean="0"/>
              <a:t>	</a:t>
            </a:r>
          </a:p>
          <a:p>
            <a:pPr marL="72000" marR="0" lvl="0" indent="-180000" algn="just" defTabSz="914400" rtl="0" eaLnBrk="1" fontAlgn="base" latinLnBrk="0" hangingPunct="1">
              <a:lnSpc>
                <a:spcPct val="100000"/>
              </a:lnSpc>
              <a:spcBef>
                <a:spcPct val="20000"/>
              </a:spcBef>
              <a:spcAft>
                <a:spcPct val="0"/>
              </a:spcAft>
              <a:buClrTx/>
              <a:buSzTx/>
              <a:buFontTx/>
              <a:buNone/>
              <a:tabLst/>
              <a:defRPr/>
            </a:pPr>
            <a:endParaRPr kumimoji="0" lang="ru-RU" sz="1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Прямоугольник 4"/>
          <p:cNvSpPr/>
          <p:nvPr/>
        </p:nvSpPr>
        <p:spPr>
          <a:xfrm>
            <a:off x="-108520" y="332656"/>
            <a:ext cx="9670077"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ИЗМЕРЕНИЕ БЕЗРАБОТИЦЫ</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188640"/>
            <a:ext cx="8964488" cy="5400600"/>
          </a:xfrm>
        </p:spPr>
        <p:txBody>
          <a:bodyPr/>
          <a:lstStyle/>
          <a:p>
            <a:pPr marL="342000" indent="-792000" algn="just">
              <a:spcBef>
                <a:spcPts val="6000"/>
              </a:spcBef>
              <a:spcAft>
                <a:spcPts val="1000"/>
              </a:spcAft>
              <a:buNone/>
            </a:pPr>
            <a:r>
              <a:rPr lang="ru-RU" sz="1800" dirty="0" smtClean="0">
                <a:solidFill>
                  <a:schemeClr val="tx1"/>
                </a:solidFill>
                <a:latin typeface="+mn-lt"/>
                <a:ea typeface="+mn-ea"/>
                <a:cs typeface="+mn-cs"/>
              </a:rPr>
              <a:t>	</a:t>
            </a:r>
            <a:r>
              <a:rPr lang="ru-RU" sz="2000" i="1" dirty="0" smtClean="0">
                <a:solidFill>
                  <a:schemeClr val="tx1"/>
                </a:solidFill>
                <a:latin typeface="+mn-lt"/>
                <a:ea typeface="+mn-ea"/>
                <a:cs typeface="+mn-cs"/>
              </a:rPr>
              <a:t>	</a:t>
            </a:r>
            <a:r>
              <a:rPr lang="ru-RU" sz="2000" i="1" dirty="0" smtClean="0">
                <a:solidFill>
                  <a:schemeClr val="tx1"/>
                </a:solidFill>
                <a:latin typeface="Times New Roman" pitchFamily="18" charset="0"/>
                <a:cs typeface="Times New Roman" pitchFamily="18" charset="0"/>
              </a:rPr>
              <a:t>По </a:t>
            </a:r>
            <a:r>
              <a:rPr lang="ru-RU" sz="2000" i="1" dirty="0">
                <a:solidFill>
                  <a:schemeClr val="tx1"/>
                </a:solidFill>
                <a:latin typeface="Times New Roman" pitchFamily="18" charset="0"/>
                <a:cs typeface="Times New Roman" pitchFamily="18" charset="0"/>
              </a:rPr>
              <a:t>результатам исследования население от 16 лет и старше делится на четыре группы</a:t>
            </a:r>
            <a:r>
              <a:rPr lang="ru-RU" sz="1600" dirty="0">
                <a:solidFill>
                  <a:schemeClr val="tx1"/>
                </a:solidFill>
                <a:latin typeface="Times New Roman" pitchFamily="18" charset="0"/>
                <a:cs typeface="Times New Roman" pitchFamily="18" charset="0"/>
              </a:rPr>
              <a:t>.</a:t>
            </a:r>
          </a:p>
          <a:p>
            <a:pPr lvl="0" algn="just">
              <a:spcAft>
                <a:spcPts val="1000"/>
              </a:spcAft>
              <a:buFont typeface="Wingdings" pitchFamily="2" charset="2"/>
              <a:buChar char="§"/>
            </a:pPr>
            <a:r>
              <a:rPr lang="ru-RU" sz="1600" b="1" dirty="0" smtClean="0">
                <a:solidFill>
                  <a:schemeClr val="tx1"/>
                </a:solidFill>
                <a:latin typeface="Times New Roman" pitchFamily="18" charset="0"/>
                <a:cs typeface="Times New Roman" pitchFamily="18" charset="0"/>
              </a:rPr>
              <a:t> </a:t>
            </a:r>
            <a:r>
              <a:rPr lang="ru-RU" sz="1600" b="1" dirty="0">
                <a:solidFill>
                  <a:schemeClr val="tx1"/>
                </a:solidFill>
                <a:latin typeface="Times New Roman" pitchFamily="18" charset="0"/>
                <a:cs typeface="Times New Roman" pitchFamily="18" charset="0"/>
              </a:rPr>
              <a:t>Занятые</a:t>
            </a:r>
            <a:r>
              <a:rPr lang="ru-RU" sz="1600" dirty="0">
                <a:solidFill>
                  <a:schemeClr val="tx1"/>
                </a:solidFill>
                <a:latin typeface="Times New Roman" pitchFamily="18" charset="0"/>
                <a:cs typeface="Times New Roman" pitchFamily="18" charset="0"/>
              </a:rPr>
              <a:t>. Это люди, которые выполняют оплачиваемую работу, а также те, кто имеет работу, но временно </a:t>
            </a:r>
            <a:r>
              <a:rPr lang="ru-RU" sz="1600" dirty="0" smtClean="0">
                <a:solidFill>
                  <a:schemeClr val="tx1"/>
                </a:solidFill>
                <a:latin typeface="Times New Roman" pitchFamily="18" charset="0"/>
                <a:cs typeface="Times New Roman" pitchFamily="18" charset="0"/>
              </a:rPr>
              <a:t>отсутствует </a:t>
            </a:r>
            <a:r>
              <a:rPr lang="ru-RU" sz="1600" dirty="0">
                <a:solidFill>
                  <a:schemeClr val="tx1"/>
                </a:solidFill>
                <a:latin typeface="Times New Roman" pitchFamily="18" charset="0"/>
                <a:cs typeface="Times New Roman" pitchFamily="18" charset="0"/>
              </a:rPr>
              <a:t>на ней в связи с болезнью, забастовкой или отпуском.</a:t>
            </a:r>
          </a:p>
          <a:p>
            <a:pPr lvl="0" algn="just">
              <a:spcAft>
                <a:spcPts val="1000"/>
              </a:spcAft>
              <a:buFont typeface="Wingdings" pitchFamily="2" charset="2"/>
              <a:buChar char="§"/>
            </a:pPr>
            <a:r>
              <a:rPr lang="ru-RU" sz="1600" dirty="0" smtClean="0">
                <a:solidFill>
                  <a:schemeClr val="tx1"/>
                </a:solidFill>
                <a:latin typeface="Times New Roman" pitchFamily="18" charset="0"/>
                <a:cs typeface="Times New Roman" pitchFamily="18" charset="0"/>
              </a:rPr>
              <a:t> </a:t>
            </a:r>
            <a:r>
              <a:rPr lang="ru-RU" sz="1600" b="1" dirty="0">
                <a:solidFill>
                  <a:schemeClr val="tx1"/>
                </a:solidFill>
                <a:latin typeface="Times New Roman" pitchFamily="18" charset="0"/>
                <a:cs typeface="Times New Roman" pitchFamily="18" charset="0"/>
              </a:rPr>
              <a:t>Безработные</a:t>
            </a:r>
            <a:r>
              <a:rPr lang="ru-RU" sz="1600" dirty="0">
                <a:solidFill>
                  <a:schemeClr val="tx1"/>
                </a:solidFill>
                <a:latin typeface="Times New Roman" pitchFamily="18" charset="0"/>
                <a:cs typeface="Times New Roman" pitchFamily="18" charset="0"/>
              </a:rPr>
              <a:t>. Это группа людей, которые не </a:t>
            </a:r>
            <a:r>
              <a:rPr lang="ru-RU" sz="1600" dirty="0" smtClean="0">
                <a:solidFill>
                  <a:schemeClr val="tx1"/>
                </a:solidFill>
                <a:latin typeface="Times New Roman" pitchFamily="18" charset="0"/>
                <a:cs typeface="Times New Roman" pitchFamily="18" charset="0"/>
              </a:rPr>
              <a:t>трудоустроены</a:t>
            </a:r>
            <a:r>
              <a:rPr lang="ru-RU" sz="1600" dirty="0">
                <a:solidFill>
                  <a:schemeClr val="tx1"/>
                </a:solidFill>
                <a:latin typeface="Times New Roman" pitchFamily="18" charset="0"/>
                <a:cs typeface="Times New Roman" pitchFamily="18" charset="0"/>
              </a:rPr>
              <a:t>, но активно ищут работу или имеют желание </a:t>
            </a:r>
            <a:r>
              <a:rPr lang="ru-RU" sz="1600" dirty="0" smtClean="0">
                <a:solidFill>
                  <a:schemeClr val="tx1"/>
                </a:solidFill>
                <a:latin typeface="Times New Roman" pitchFamily="18" charset="0"/>
                <a:cs typeface="Times New Roman" pitchFamily="18" charset="0"/>
              </a:rPr>
              <a:t>восстановиться </a:t>
            </a:r>
            <a:r>
              <a:rPr lang="ru-RU" sz="1600" dirty="0">
                <a:solidFill>
                  <a:schemeClr val="tx1"/>
                </a:solidFill>
                <a:latin typeface="Times New Roman" pitchFamily="18" charset="0"/>
                <a:cs typeface="Times New Roman" pitchFamily="18" charset="0"/>
              </a:rPr>
              <a:t>на прежнем рабочем месте. Если говорить более точно, то человек является безработным при следующих условиях: если не работает в настоящий момент и </a:t>
            </a:r>
            <a:r>
              <a:rPr lang="ru-RU" sz="1600" dirty="0" smtClean="0">
                <a:solidFill>
                  <a:schemeClr val="tx1"/>
                </a:solidFill>
                <a:latin typeface="Times New Roman" pitchFamily="18" charset="0"/>
                <a:cs typeface="Times New Roman" pitchFamily="18" charset="0"/>
              </a:rPr>
              <a:t>предпринимал </a:t>
            </a:r>
            <a:r>
              <a:rPr lang="ru-RU" sz="1600" dirty="0">
                <a:solidFill>
                  <a:schemeClr val="tx1"/>
                </a:solidFill>
                <a:latin typeface="Times New Roman" pitchFamily="18" charset="0"/>
                <a:cs typeface="Times New Roman" pitchFamily="18" charset="0"/>
              </a:rPr>
              <a:t>конкретные усилия по поиску работы в течение последних 4-х недель; был уволен и ждет восстановления на рабочем месте; планирует выйти на работу в следующем месяце. Чтобы считаться безработным, человек должен не просто думать о работе как о мечте снять фильм или стать рок-звездой. Он должен предпринимать соответствующие усилия (например, проходить собеседования или рассы­лать свои резюме).</a:t>
            </a:r>
          </a:p>
          <a:p>
            <a:pPr algn="just">
              <a:spcAft>
                <a:spcPts val="1000"/>
              </a:spcAft>
              <a:buFont typeface="Wingdings" pitchFamily="2" charset="2"/>
              <a:buChar char="§"/>
            </a:pPr>
            <a:r>
              <a:rPr lang="ru-RU" sz="1600" b="1" dirty="0">
                <a:solidFill>
                  <a:schemeClr val="tx1"/>
                </a:solidFill>
                <a:latin typeface="Times New Roman" pitchFamily="18" charset="0"/>
                <a:cs typeface="Times New Roman" pitchFamily="18" charset="0"/>
              </a:rPr>
              <a:t>Выбывшие из состава рабочей силы</a:t>
            </a:r>
            <a:r>
              <a:rPr lang="ru-RU" sz="1600" dirty="0">
                <a:solidFill>
                  <a:schemeClr val="tx1"/>
                </a:solidFill>
                <a:latin typeface="Times New Roman" pitchFamily="18" charset="0"/>
                <a:cs typeface="Times New Roman" pitchFamily="18" charset="0"/>
              </a:rPr>
              <a:t>.</a:t>
            </a:r>
            <a:r>
              <a:rPr lang="ru-RU" sz="1600" b="1" dirty="0">
                <a:solidFill>
                  <a:schemeClr val="tx1"/>
                </a:solidFill>
                <a:latin typeface="Times New Roman" pitchFamily="18" charset="0"/>
                <a:cs typeface="Times New Roman" pitchFamily="18" charset="0"/>
              </a:rPr>
              <a:t> </a:t>
            </a:r>
            <a:r>
              <a:rPr lang="ru-RU" sz="1600" dirty="0">
                <a:solidFill>
                  <a:schemeClr val="tx1"/>
                </a:solidFill>
                <a:latin typeface="Times New Roman" pitchFamily="18" charset="0"/>
                <a:cs typeface="Times New Roman" pitchFamily="18" charset="0"/>
              </a:rPr>
              <a:t>Сюда относится 34% взрослого населения, которые заняты работой по дому, вышли на пенсию, не могут работать по состояние здоровья или просто не </a:t>
            </a:r>
            <a:r>
              <a:rPr lang="ru-RU" sz="1600" dirty="0" smtClean="0">
                <a:solidFill>
                  <a:schemeClr val="tx1"/>
                </a:solidFill>
                <a:latin typeface="Times New Roman" pitchFamily="18" charset="0"/>
                <a:cs typeface="Times New Roman" pitchFamily="18" charset="0"/>
              </a:rPr>
              <a:t>ищут </a:t>
            </a:r>
            <a:r>
              <a:rPr lang="ru-RU" sz="1600" dirty="0">
                <a:solidFill>
                  <a:schemeClr val="tx1"/>
                </a:solidFill>
                <a:latin typeface="Times New Roman" pitchFamily="18" charset="0"/>
                <a:cs typeface="Times New Roman" pitchFamily="18" charset="0"/>
              </a:rPr>
              <a:t>работу</a:t>
            </a:r>
            <a:r>
              <a:rPr lang="ru-RU" sz="1600" dirty="0" smtClean="0">
                <a:solidFill>
                  <a:schemeClr val="tx1"/>
                </a:solidFill>
                <a:latin typeface="Times New Roman" pitchFamily="18" charset="0"/>
                <a:cs typeface="Times New Roman" pitchFamily="18" charset="0"/>
              </a:rPr>
              <a:t>.</a:t>
            </a:r>
          </a:p>
          <a:p>
            <a:pPr algn="just">
              <a:buFont typeface="Wingdings" pitchFamily="2" charset="2"/>
              <a:buChar char="§"/>
            </a:pPr>
            <a:r>
              <a:rPr lang="ru-RU" sz="1600" b="1" dirty="0">
                <a:solidFill>
                  <a:schemeClr val="tx1"/>
                </a:solidFill>
                <a:latin typeface="Times New Roman" pitchFamily="18" charset="0"/>
                <a:cs typeface="Times New Roman" pitchFamily="18" charset="0"/>
              </a:rPr>
              <a:t>Экономически активное население (рабочая сила)</a:t>
            </a:r>
            <a:r>
              <a:rPr lang="ru-RU" sz="1600" dirty="0">
                <a:solidFill>
                  <a:schemeClr val="tx1"/>
                </a:solidFill>
                <a:latin typeface="Times New Roman" pitchFamily="18" charset="0"/>
                <a:cs typeface="Times New Roman" pitchFamily="18" charset="0"/>
              </a:rPr>
              <a:t>.</a:t>
            </a:r>
            <a:r>
              <a:rPr lang="ru-RU" sz="1600" b="1" dirty="0">
                <a:solidFill>
                  <a:schemeClr val="tx1"/>
                </a:solidFill>
                <a:latin typeface="Times New Roman" pitchFamily="18" charset="0"/>
                <a:cs typeface="Times New Roman" pitchFamily="18" charset="0"/>
              </a:rPr>
              <a:t> </a:t>
            </a:r>
            <a:r>
              <a:rPr lang="ru-RU" sz="1600" dirty="0">
                <a:solidFill>
                  <a:schemeClr val="tx1"/>
                </a:solidFill>
                <a:latin typeface="Times New Roman" pitchFamily="18" charset="0"/>
                <a:cs typeface="Times New Roman" pitchFamily="18" charset="0"/>
              </a:rPr>
              <a:t>Эта категория включает как тех, кто имеет работу, так и тех, кто безработный.</a:t>
            </a:r>
          </a:p>
          <a:p>
            <a:pPr>
              <a:buFont typeface="Wingdings" pitchFamily="2" charset="2"/>
              <a:buChar char="§"/>
            </a:pPr>
            <a:endParaRPr lang="ru-RU"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4"/>
          <p:cNvSpPr txBox="1">
            <a:spLocks/>
          </p:cNvSpPr>
          <p:nvPr/>
        </p:nvSpPr>
        <p:spPr bwMode="auto">
          <a:xfrm>
            <a:off x="467544" y="1196752"/>
            <a:ext cx="7776864" cy="3217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ru-RU" b="0" i="0" u="none" strike="noStrike" kern="0" cap="none" spc="0" normalizeH="0" baseline="0" noProof="0" dirty="0" smtClean="0">
                <a:ln>
                  <a:noFill/>
                </a:ln>
                <a:solidFill>
                  <a:schemeClr val="tx1"/>
                </a:solidFill>
                <a:effectLst/>
                <a:uLnTx/>
                <a:uFillTx/>
                <a:latin typeface="+mn-lt"/>
                <a:ea typeface="+mn-ea"/>
                <a:cs typeface="+mn-cs"/>
              </a:rPr>
              <a:t>	</a:t>
            </a:r>
            <a:r>
              <a:rPr kumimoji="0" lang="ru-RU"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Высокая безработица — это одновременно и экономическая, и социальная проблема. Экономическая потому, что она представляет собой растраченные впустую ценные ресурсы. Социальный аспект связан с тем, что безработица вызывает огромные страдания оставшихся без работы людей, предпринимающих отчаянные попытки свести концы с концами. В периоды высокой безработицы экономические неурядицы выливаются в негативные эмоциональные всплески и нарушают стабильность семейной жизни</a:t>
            </a:r>
            <a:r>
              <a:rPr kumimoji="0" lang="ru-RU"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ru-RU"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Прямоугольник 4"/>
          <p:cNvSpPr/>
          <p:nvPr/>
        </p:nvSpPr>
        <p:spPr>
          <a:xfrm>
            <a:off x="1691680" y="476672"/>
            <a:ext cx="5947461"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ПОСЛЕДСТВИЯ БЕЗРАБОТИЦЫ</a:t>
            </a:r>
            <a:endParaRPr lang="ru-RU" sz="2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9154" name="Picture 2" descr="http://tebasel.com/mag/wp-content/uploads/%D8%B2%D9%88%D8%AC%D8%A9-%D8%AA%D8%AA%D8%AD%D8%AF%D8%AB-%D9%84%D8%B2%D9%88%D8%AC%D9%87%D8%A7.jpg"/>
          <p:cNvPicPr>
            <a:picLocks noChangeAspect="1" noChangeArrowheads="1"/>
          </p:cNvPicPr>
          <p:nvPr/>
        </p:nvPicPr>
        <p:blipFill>
          <a:blip r:embed="rId2" cstate="print"/>
          <a:srcRect/>
          <a:stretch>
            <a:fillRect/>
          </a:stretch>
        </p:blipFill>
        <p:spPr bwMode="auto">
          <a:xfrm>
            <a:off x="2915816" y="3429000"/>
            <a:ext cx="4675273" cy="273630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850106"/>
          </a:xfrm>
        </p:spPr>
        <p:txBody>
          <a:bodyPr>
            <a:noAutofit/>
          </a:bodyPr>
          <a:lstStyle/>
          <a:p>
            <a:pPr algn="ctr"/>
            <a:r>
              <a:rPr lang="ru-RU" sz="2800" dirty="0" smtClean="0"/>
              <a:t/>
            </a:r>
            <a:br>
              <a:rPr lang="ru-RU" sz="2800" dirty="0" smtClean="0"/>
            </a:br>
            <a:endParaRPr lang="ru-RU" sz="2800" dirty="0"/>
          </a:p>
        </p:txBody>
      </p:sp>
      <p:sp>
        <p:nvSpPr>
          <p:cNvPr id="3" name="Содержимое 2"/>
          <p:cNvSpPr>
            <a:spLocks noGrp="1"/>
          </p:cNvSpPr>
          <p:nvPr>
            <p:ph sz="quarter" idx="1"/>
          </p:nvPr>
        </p:nvSpPr>
        <p:spPr>
          <a:xfrm>
            <a:off x="179512" y="692696"/>
            <a:ext cx="8496944" cy="4608512"/>
          </a:xfrm>
          <a:solidFill>
            <a:srgbClr val="FCFEFC"/>
          </a:solidFill>
        </p:spPr>
        <p:txBody>
          <a:bodyPr>
            <a:normAutofit fontScale="70000" lnSpcReduction="20000"/>
          </a:bodyPr>
          <a:lstStyle/>
          <a:p>
            <a:pPr algn="just"/>
            <a:r>
              <a:rPr lang="ru-RU" dirty="0" smtClean="0">
                <a:latin typeface="Times New Roman" pitchFamily="18" charset="0"/>
                <a:cs typeface="Times New Roman" pitchFamily="18" charset="0"/>
              </a:rPr>
              <a:t>   Высокий уровень безработицы оказывает на экономий почти такой же эффект, как если бы все те товары и услуги, которые могли бы произвести нетрудоустроенные рабочие, были просто выброшены. Поэтому периоды экономических спадов можно сравнить с большим количеством автомобилей, домов, одежды и других товаров, потопленных в океане.</a:t>
            </a:r>
          </a:p>
          <a:p>
            <a:pPr algn="just"/>
            <a:endParaRPr lang="ru-RU"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  Каков действительный ущерб от высокой безработицы? Как можно оценить рецессию? В табл. 2 приведены данные об отставании фактического выпуска от потенциального ВВП в периоды высокой безработицы за последние полвека. Самые большие потери связаны с Великой депрессией, но и нефтя­ные и инфляционные кризисы 70-80-х годов “вылились” в более чем триллионный ущерб. Последнее десятилетие было одним из беспрецедентных периодов стабильности в США, которое характеризовалось незначительными потерями от экономических циклов.</a:t>
            </a:r>
          </a:p>
          <a:p>
            <a:pPr algn="just"/>
            <a:endParaRPr lang="ru-RU"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   Экономические потери в периоды высокой безработицы являются самыми значительными изо всех, которые зафиксированы в современной экономике. Они во много раз превосходят потери, связанные с проявлениями монополизма или с использованием неэкономических методов регулирования (например тарифов и квот).</a:t>
            </a:r>
          </a:p>
          <a:p>
            <a:endParaRPr lang="ru-RU" sz="1200" dirty="0"/>
          </a:p>
        </p:txBody>
      </p:sp>
      <p:sp>
        <p:nvSpPr>
          <p:cNvPr id="8" name="Прямоугольник 7"/>
          <p:cNvSpPr/>
          <p:nvPr/>
        </p:nvSpPr>
        <p:spPr>
          <a:xfrm>
            <a:off x="1835696" y="188640"/>
            <a:ext cx="5864106"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Экономические последствия</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23528" y="3717032"/>
            <a:ext cx="7992888" cy="3909048"/>
          </a:xfrm>
        </p:spPr>
        <p:txBody>
          <a:bodyPr>
            <a:normAutofit/>
          </a:bodyPr>
          <a:lstStyle/>
          <a:p>
            <a:r>
              <a:rPr lang="ru-RU" sz="1800" i="1" dirty="0" smtClean="0">
                <a:latin typeface="Times New Roman" pitchFamily="18" charset="0"/>
                <a:cs typeface="Times New Roman" pitchFamily="18" charset="0"/>
              </a:rPr>
              <a:t>Двумя основными периодами высокой безработицы с 1929 года была Великая депрессия, а также нефтяные шоки и высокая инфляция 1975-1984 годов. Потери в выпуске подсчитывались как аккумулятивная разница между потенциальным и реальным ВВП. Обратите внимание, что в течение Великой депрессии потери в ВВП в 10 раз превысили потери, имевшие место в последние периоды замедленного роста.</a:t>
            </a:r>
            <a:endParaRPr lang="ru-RU" sz="1800" i="1" dirty="0">
              <a:latin typeface="Times New Roman" pitchFamily="18" charset="0"/>
              <a:cs typeface="Times New Roman" pitchFamily="18" charset="0"/>
            </a:endParaRPr>
          </a:p>
        </p:txBody>
      </p:sp>
      <p:graphicFrame>
        <p:nvGraphicFramePr>
          <p:cNvPr id="4" name="Таблица 3"/>
          <p:cNvGraphicFramePr>
            <a:graphicFrameLocks noGrp="1"/>
          </p:cNvGraphicFramePr>
          <p:nvPr/>
        </p:nvGraphicFramePr>
        <p:xfrm>
          <a:off x="323528" y="620688"/>
          <a:ext cx="8208912" cy="2736304"/>
        </p:xfrm>
        <a:graphic>
          <a:graphicData uri="http://schemas.openxmlformats.org/drawingml/2006/table">
            <a:tbl>
              <a:tblPr firstRow="1" bandRow="1">
                <a:tableStyleId>{2D5ABB26-0587-4C30-8999-92F81FD0307C}</a:tableStyleId>
              </a:tblPr>
              <a:tblGrid>
                <a:gridCol w="2052228"/>
                <a:gridCol w="2052228"/>
                <a:gridCol w="2052228"/>
                <a:gridCol w="2052228"/>
              </a:tblGrid>
              <a:tr h="528493">
                <a:tc>
                  <a:txBody>
                    <a:bodyPr/>
                    <a:lstStyle/>
                    <a:p>
                      <a:endParaRPr lang="ru-R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E7FAFD"/>
                    </a:solidFill>
                  </a:tcPr>
                </a:tc>
                <a:tc gridSpan="3">
                  <a:txBody>
                    <a:bodyPr/>
                    <a:lstStyle/>
                    <a:p>
                      <a:pPr algn="ctr"/>
                      <a:r>
                        <a:rPr lang="ru-RU" sz="1400" dirty="0" smtClean="0"/>
                        <a:t>Потери выпуска</a:t>
                      </a:r>
                      <a:endParaRPr lang="ru-RU"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E7FAFD"/>
                    </a:solidFill>
                  </a:tcPr>
                </a:tc>
                <a:tc hMerge="1">
                  <a:txBody>
                    <a:bodyPr/>
                    <a:lstStyle/>
                    <a:p>
                      <a:endParaRPr lang="ru-RU" dirty="0"/>
                    </a:p>
                  </a:txBody>
                  <a:tcPr/>
                </a:tc>
                <a:tc hMerge="1">
                  <a:txBody>
                    <a:bodyPr/>
                    <a:lstStyle/>
                    <a:p>
                      <a:endParaRPr lang="ru-RU" dirty="0"/>
                    </a:p>
                  </a:txBody>
                  <a:tcPr/>
                </a:tc>
              </a:tr>
              <a:tr h="883124">
                <a:tc>
                  <a:txBody>
                    <a:bodyPr/>
                    <a:lstStyle/>
                    <a:p>
                      <a:endParaRPr lang="ru-RU"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FAFD"/>
                    </a:solidFill>
                  </a:tcPr>
                </a:tc>
                <a:tc>
                  <a:txBody>
                    <a:bodyPr/>
                    <a:lstStyle/>
                    <a:p>
                      <a:r>
                        <a:rPr lang="ru-RU" sz="1400" dirty="0" smtClean="0"/>
                        <a:t>Средний уровень безработных (%)</a:t>
                      </a:r>
                      <a:endParaRPr lang="ru-RU"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FAFD"/>
                    </a:solidFill>
                  </a:tcPr>
                </a:tc>
                <a:tc>
                  <a:txBody>
                    <a:bodyPr/>
                    <a:lstStyle/>
                    <a:p>
                      <a:r>
                        <a:rPr lang="ru-RU" sz="1400" dirty="0" smtClean="0"/>
                        <a:t>Потери ВВП</a:t>
                      </a:r>
                      <a:r>
                        <a:rPr lang="ru-RU" sz="1400" baseline="0" dirty="0" smtClean="0"/>
                        <a:t> (млрд долл.,; в ценах 1996 года)</a:t>
                      </a:r>
                      <a:endParaRPr lang="ru-RU"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FAFD"/>
                    </a:solidFill>
                  </a:tcPr>
                </a:tc>
                <a:tc>
                  <a:txBody>
                    <a:bodyPr/>
                    <a:lstStyle/>
                    <a:p>
                      <a:r>
                        <a:rPr lang="ru-RU" sz="1400" dirty="0" smtClean="0"/>
                        <a:t>В % от среднего ВВП за период</a:t>
                      </a:r>
                      <a:endParaRPr lang="ru-RU" sz="1400"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FAFD"/>
                    </a:solidFill>
                  </a:tcPr>
                </a:tc>
              </a:tr>
              <a:tr h="551953">
                <a:tc>
                  <a:txBody>
                    <a:bodyPr/>
                    <a:lstStyle/>
                    <a:p>
                      <a:r>
                        <a:rPr lang="ru-RU" sz="1200" dirty="0" smtClean="0"/>
                        <a:t>Великая депрессия (1930 – 1939 гг.)</a:t>
                      </a:r>
                      <a:endParaRPr lang="ru-RU" sz="1200"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a:r>
                        <a:rPr lang="ru-RU" dirty="0" smtClean="0"/>
                        <a:t>18,2</a:t>
                      </a:r>
                      <a:endParaRPr lang="ru-RU"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r"/>
                      <a:r>
                        <a:rPr lang="ru-RU" dirty="0" smtClean="0"/>
                        <a:t>4400</a:t>
                      </a:r>
                      <a:endParaRPr lang="ru-RU"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r"/>
                      <a:r>
                        <a:rPr lang="ru-RU" dirty="0" smtClean="0"/>
                        <a:t>38,5</a:t>
                      </a:r>
                      <a:endParaRPr lang="ru-RU"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r>
              <a:tr h="772734">
                <a:tc>
                  <a:txBody>
                    <a:bodyPr/>
                    <a:lstStyle/>
                    <a:p>
                      <a:r>
                        <a:rPr lang="ru-RU" sz="1200" dirty="0" smtClean="0"/>
                        <a:t>Нефтяные и инфляционные кризисы (1975- 1984 гг.)</a:t>
                      </a:r>
                      <a:endParaRPr lang="ru-RU" sz="1200"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a:r>
                        <a:rPr lang="ru-RU" dirty="0" smtClean="0"/>
                        <a:t>7,7</a:t>
                      </a:r>
                      <a:endParaRPr lang="ru-RU"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ru-RU" dirty="0" smtClean="0"/>
                        <a:t>1250</a:t>
                      </a:r>
                      <a:endParaRPr lang="ru-RU"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ru-RU" dirty="0" smtClean="0"/>
                        <a:t>2,5</a:t>
                      </a:r>
                      <a:endParaRPr lang="ru-RU"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 name="Содержимое 2"/>
          <p:cNvSpPr txBox="1">
            <a:spLocks/>
          </p:cNvSpPr>
          <p:nvPr/>
        </p:nvSpPr>
        <p:spPr>
          <a:xfrm>
            <a:off x="467544" y="116632"/>
            <a:ext cx="6552728" cy="432048"/>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ru-RU" sz="1400" b="1" dirty="0" smtClean="0">
                <a:latin typeface="Times New Roman" pitchFamily="18" charset="0"/>
                <a:cs typeface="Times New Roman" pitchFamily="18" charset="0"/>
              </a:rPr>
              <a:t>Табл. 2 экономические издержки, вызванные периодами высокой безработицы</a:t>
            </a:r>
            <a:endParaRPr kumimoji="0" lang="ru-RU" sz="14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sz="quarter" idx="1"/>
          </p:nvPr>
        </p:nvSpPr>
        <p:spPr>
          <a:xfrm>
            <a:off x="323528" y="980728"/>
            <a:ext cx="8496944" cy="4525963"/>
          </a:xfrm>
          <a:solidFill>
            <a:srgbClr val="FCFEFC"/>
          </a:solidFill>
        </p:spPr>
        <p:txBody>
          <a:bodyPr>
            <a:normAutofit/>
          </a:bodyPr>
          <a:lstStyle/>
          <a:p>
            <a:pPr marL="108000" indent="-108000" algn="just"/>
            <a:r>
              <a:rPr lang="ru-RU" sz="1600" dirty="0" smtClean="0">
                <a:latin typeface="Calibri" pitchFamily="34" charset="0"/>
                <a:cs typeface="Calibri" pitchFamily="34" charset="0"/>
              </a:rPr>
              <a:t>	</a:t>
            </a:r>
            <a:r>
              <a:rPr lang="ru-RU" sz="1800" dirty="0" smtClean="0">
                <a:latin typeface="Times New Roman" pitchFamily="18" charset="0"/>
                <a:cs typeface="Times New Roman" pitchFamily="18" charset="0"/>
              </a:rPr>
              <a:t>Экономические издержки безработицы, бесспорно, велики, однако никакими суммами долларов нельзя описать социально-психологические потери в периоды высокой устойчивой вынужденной безработицы. </a:t>
            </a:r>
          </a:p>
          <a:p>
            <a:pPr marL="108000" indent="-108000" algn="just"/>
            <a:endParaRPr lang="ru-RU" dirty="0"/>
          </a:p>
        </p:txBody>
      </p:sp>
      <p:sp>
        <p:nvSpPr>
          <p:cNvPr id="4" name="Прямоугольник 3"/>
          <p:cNvSpPr/>
          <p:nvPr/>
        </p:nvSpPr>
        <p:spPr>
          <a:xfrm>
            <a:off x="755576" y="260648"/>
            <a:ext cx="5235728"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Социальные последствия</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Прямоугольник 5"/>
          <p:cNvSpPr/>
          <p:nvPr/>
        </p:nvSpPr>
        <p:spPr>
          <a:xfrm>
            <a:off x="251520" y="2132856"/>
            <a:ext cx="4572000" cy="4524315"/>
          </a:xfrm>
          <a:prstGeom prst="rect">
            <a:avLst/>
          </a:prstGeom>
        </p:spPr>
        <p:txBody>
          <a:bodyPr>
            <a:spAutoFit/>
          </a:bodyPr>
          <a:lstStyle/>
          <a:p>
            <a:pPr marL="108000" indent="-108000" algn="just"/>
            <a:r>
              <a:rPr lang="ru-RU" dirty="0" smtClean="0">
                <a:latin typeface="Times New Roman" pitchFamily="18" charset="0"/>
                <a:cs typeface="Times New Roman" pitchFamily="18" charset="0"/>
              </a:rPr>
              <a:t>              Возможно, наиболее драматическим свидетельством социальных последствий экономического спада является пример России, переживающей последствия шоковой терапии рыночных реформ . К 1995 году без работы был каждый пятый, и реальный выпуск сократился очень резко. Последствия были катастрофическими: средняя продолжительность жизни сократилась с 64 лет в 1990 году до 57 лет в 1995 году. Если не считать войн, то  ни в одной развитой стране не наблюдалось такого резкого  ухудшения здоровья населения, как то, что мы видим сегодня в России, переживающей экономическую депрессию.</a:t>
            </a:r>
          </a:p>
        </p:txBody>
      </p:sp>
      <p:pic>
        <p:nvPicPr>
          <p:cNvPr id="47106" name="Picture 2" descr="http://infosmi.net/images/resized/images/stories/articles/07-2012/7/unjob_5_480_270.jpg"/>
          <p:cNvPicPr>
            <a:picLocks noChangeAspect="1" noChangeArrowheads="1"/>
          </p:cNvPicPr>
          <p:nvPr/>
        </p:nvPicPr>
        <p:blipFill>
          <a:blip r:embed="rId2" cstate="print"/>
          <a:srcRect/>
          <a:stretch>
            <a:fillRect/>
          </a:stretch>
        </p:blipFill>
        <p:spPr bwMode="auto">
          <a:xfrm>
            <a:off x="5220072" y="1844824"/>
            <a:ext cx="3168352" cy="17821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7108" name="Picture 4" descr="http://www.mukachevo.net/Content/img/news/p_41269_1_gallerybig.jpg"/>
          <p:cNvPicPr>
            <a:picLocks noChangeAspect="1" noChangeArrowheads="1"/>
          </p:cNvPicPr>
          <p:nvPr/>
        </p:nvPicPr>
        <p:blipFill>
          <a:blip r:embed="rId3" cstate="print"/>
          <a:srcRect/>
          <a:stretch>
            <a:fillRect/>
          </a:stretch>
        </p:blipFill>
        <p:spPr bwMode="auto">
          <a:xfrm>
            <a:off x="5004048" y="4077072"/>
            <a:ext cx="3555927" cy="18852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5"/>
          <p:cNvSpPr>
            <a:spLocks noGrp="1"/>
          </p:cNvSpPr>
          <p:nvPr>
            <p:ph type="subTitle" idx="1"/>
          </p:nvPr>
        </p:nvSpPr>
        <p:spPr>
          <a:xfrm>
            <a:off x="1259632" y="3140968"/>
            <a:ext cx="7884368" cy="2808312"/>
          </a:xfrm>
          <a:solidFill>
            <a:srgbClr val="FFFFF7">
              <a:alpha val="0"/>
            </a:srgbClr>
          </a:solidFill>
        </p:spPr>
        <p:txBody>
          <a:bodyPr>
            <a:normAutofit fontScale="32500" lnSpcReduction="20000"/>
          </a:bodyPr>
          <a:lstStyle/>
          <a:p>
            <a:pPr algn="just">
              <a:lnSpc>
                <a:spcPct val="120000"/>
              </a:lnSpc>
              <a:buFont typeface="Arial" pitchFamily="34" charset="0"/>
              <a:buChar char="•"/>
            </a:pPr>
            <a:r>
              <a:rPr lang="ru-RU" sz="4300" b="0" i="1" dirty="0" smtClean="0">
                <a:solidFill>
                  <a:schemeClr val="tx1"/>
                </a:solidFill>
                <a:latin typeface="Times New Roman" pitchFamily="18" charset="0"/>
                <a:cs typeface="Times New Roman" pitchFamily="18" charset="0"/>
              </a:rPr>
              <a:t>Прежде всего Оукен стремился найти такой способ обуздания инфляции, который не оставлял бы миллионы людей без работы. В результате он предложил новый подход к антиинфляционным мерам, названный политикой налогового регулирования доходов (ПНРД).</a:t>
            </a:r>
          </a:p>
          <a:p>
            <a:pPr algn="just">
              <a:lnSpc>
                <a:spcPct val="120000"/>
              </a:lnSpc>
              <a:buFont typeface="Arial" pitchFamily="34" charset="0"/>
              <a:buChar char="•"/>
            </a:pPr>
            <a:r>
              <a:rPr lang="ru-RU" sz="4300" b="0" i="1" dirty="0" smtClean="0">
                <a:solidFill>
                  <a:schemeClr val="tx1"/>
                </a:solidFill>
                <a:latin typeface="Times New Roman" pitchFamily="18" charset="0"/>
                <a:cs typeface="Times New Roman" pitchFamily="18" charset="0"/>
              </a:rPr>
              <a:t>Кроме того, весьма популярны оукеновские “притчи”, с помощью которых он объяснял экономические положения обществу. Он сравнивал аргументы против повышения налогов в 1968 году со своими собственными аргументами, к которым он прибегал 7 лет назад, чтобы не принимать лекарства: “Я совершенно здоров; я настолько болен, что никакими лекарствами тут уже не поможешь; я приму их позже вечером, если горло не пройдет; я не приму их, пока мой брат также не согласится их выпить”. Оукен лишний раз доказал, что хорошо рассказанная история намного убедительнее 1000 уравнений.</a:t>
            </a:r>
          </a:p>
          <a:p>
            <a:endParaRPr lang="ru-RU" dirty="0">
              <a:latin typeface="Arial" pitchFamily="34" charset="0"/>
              <a:cs typeface="Arial" pitchFamily="34" charset="0"/>
            </a:endParaRPr>
          </a:p>
        </p:txBody>
      </p:sp>
      <p:pic>
        <p:nvPicPr>
          <p:cNvPr id="4" name="Содержимое 3" descr="okun.jpg"/>
          <p:cNvPicPr>
            <a:picLocks noGrp="1" noChangeAspect="1"/>
          </p:cNvPicPr>
          <p:nvPr>
            <p:ph idx="4294967295"/>
          </p:nvPr>
        </p:nvPicPr>
        <p:blipFill>
          <a:blip r:embed="rId2" cstate="print"/>
          <a:stretch>
            <a:fillRect/>
          </a:stretch>
        </p:blipFill>
        <p:spPr>
          <a:xfrm>
            <a:off x="251520" y="332656"/>
            <a:ext cx="1965325" cy="26828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Подзаголовок 5"/>
          <p:cNvSpPr txBox="1">
            <a:spLocks/>
          </p:cNvSpPr>
          <p:nvPr/>
        </p:nvSpPr>
        <p:spPr>
          <a:xfrm>
            <a:off x="1979712" y="-27384"/>
            <a:ext cx="7164288" cy="2808312"/>
          </a:xfrm>
          <a:prstGeom prst="rect">
            <a:avLst/>
          </a:prstGeom>
          <a:solidFill>
            <a:srgbClr val="FFFFF7"/>
          </a:solidFill>
        </p:spPr>
        <p:txBody>
          <a:bodyPr tIns="0">
            <a:normAutofit fontScale="25000" lnSpcReduction="20000"/>
          </a:bodyPr>
          <a:lstStyle/>
          <a:p>
            <a:pPr algn="just"/>
            <a:endParaRPr lang="ru-RU" sz="2600" b="1" dirty="0" smtClean="0">
              <a:solidFill>
                <a:schemeClr val="tx2">
                  <a:shade val="30000"/>
                  <a:satMod val="150000"/>
                </a:schemeClr>
              </a:solidFill>
            </a:endParaRPr>
          </a:p>
          <a:p>
            <a:pPr algn="just">
              <a:lnSpc>
                <a:spcPct val="120000"/>
              </a:lnSpc>
            </a:pPr>
            <a:r>
              <a:rPr lang="ru-RU" sz="7200" b="1" dirty="0" smtClean="0">
                <a:latin typeface="Times New Roman" pitchFamily="18" charset="0"/>
                <a:cs typeface="Times New Roman" pitchFamily="18" charset="0"/>
              </a:rPr>
              <a:t>Экономист на политическом поприще</a:t>
            </a:r>
            <a:r>
              <a:rPr lang="ru-RU" sz="6400" dirty="0" smtClean="0">
                <a:latin typeface="Times New Roman" pitchFamily="18" charset="0"/>
                <a:cs typeface="Times New Roman" pitchFamily="18" charset="0"/>
              </a:rPr>
              <a:t>. Артур Оукен (</a:t>
            </a:r>
            <a:r>
              <a:rPr lang="en-US" sz="6400" dirty="0" smtClean="0">
                <a:latin typeface="Times New Roman" pitchFamily="18" charset="0"/>
                <a:cs typeface="Times New Roman" pitchFamily="18" charset="0"/>
              </a:rPr>
              <a:t>Arthur Okun</a:t>
            </a:r>
            <a:r>
              <a:rPr lang="ru-RU" sz="6400" dirty="0" smtClean="0">
                <a:latin typeface="Times New Roman" pitchFamily="18" charset="0"/>
                <a:cs typeface="Times New Roman" pitchFamily="18" charset="0"/>
              </a:rPr>
              <a:t>) (1929-1979) внес весом творческий вклад в американскую экономику послевоенных лет. Получив образование в Колумбийском университете, он в течение ряда лет преподавал в Йеле, пока не вошел в Совет экономических консультантов (СЭК) при Президенте Кеннеди в 1961 году. В 1964 году он стал членом СЭК, а затем в 1968 был избран его председателем при Президенте Джонсоне. После того как он покинул СЭК, Оукен работал в Бруклинском институте в Вашингтоне. Оукен первым разработал концепцию потенциального выпуска и затем перешел к исследованию взаимосвязи между уровнем выпуска и безработицей, названной впоследствии законом Оукена. </a:t>
            </a:r>
            <a:endParaRPr kumimoji="0" lang="ru-RU" sz="6400" b="0" i="0" u="none" strike="noStrike" kern="1200" cap="none" spc="0" normalizeH="0" baseline="0" noProof="0" dirty="0">
              <a:ln>
                <a:noFill/>
              </a:ln>
              <a:solidFill>
                <a:schemeClr val="tx2">
                  <a:shade val="30000"/>
                  <a:satMod val="150000"/>
                </a:schemeClr>
              </a:solidFill>
              <a:effectLst/>
              <a:uLnTx/>
              <a:uFillTx/>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sz="quarter" idx="1"/>
          </p:nvPr>
        </p:nvSpPr>
        <p:spPr>
          <a:xfrm>
            <a:off x="611560" y="908720"/>
            <a:ext cx="7776864" cy="5544616"/>
          </a:xfrm>
        </p:spPr>
        <p:txBody>
          <a:bodyPr>
            <a:normAutofit/>
          </a:bodyPr>
          <a:lstStyle/>
          <a:p>
            <a:pPr algn="just">
              <a:lnSpc>
                <a:spcPts val="2100"/>
              </a:lnSpc>
            </a:pPr>
            <a:r>
              <a:rPr lang="ru-RU" sz="1600" dirty="0" smtClean="0">
                <a:solidFill>
                  <a:schemeClr val="tx1"/>
                </a:solidFill>
                <a:latin typeface="+mn-lt"/>
                <a:ea typeface="+mn-ea"/>
                <a:cs typeface="+mn-cs"/>
              </a:rPr>
              <a:t>	</a:t>
            </a:r>
            <a:r>
              <a:rPr lang="ru-RU" sz="1600" dirty="0" smtClean="0">
                <a:solidFill>
                  <a:schemeClr val="tx1"/>
                </a:solidFill>
                <a:latin typeface="Times New Roman" pitchFamily="18" charset="0"/>
                <a:cs typeface="Times New Roman" pitchFamily="18" charset="0"/>
              </a:rPr>
              <a:t>Самым </a:t>
            </a:r>
            <a:r>
              <a:rPr lang="ru-RU" sz="1600" dirty="0">
                <a:solidFill>
                  <a:schemeClr val="tx1"/>
                </a:solidFill>
                <a:latin typeface="Times New Roman" pitchFamily="18" charset="0"/>
                <a:cs typeface="Times New Roman" pitchFamily="18" charset="0"/>
              </a:rPr>
              <a:t>тяжелым последствием любой рецессий является рост уровня безработицы. В результате сокращения выпуска потребность в рабочей силе уменьшается, компании не берут на работу новых людей, а наоборот, увольняют тех, кто </a:t>
            </a:r>
            <a:r>
              <a:rPr lang="ru-RU" sz="1600" dirty="0" smtClean="0">
                <a:solidFill>
                  <a:schemeClr val="tx1"/>
                </a:solidFill>
                <a:latin typeface="Times New Roman" pitchFamily="18" charset="0"/>
                <a:cs typeface="Times New Roman" pitchFamily="18" charset="0"/>
              </a:rPr>
              <a:t>работает. Последствия </a:t>
            </a:r>
            <a:r>
              <a:rPr lang="ru-RU" sz="1600" dirty="0">
                <a:solidFill>
                  <a:schemeClr val="tx1"/>
                </a:solidFill>
                <a:latin typeface="Times New Roman" pitchFamily="18" charset="0"/>
                <a:cs typeface="Times New Roman" pitchFamily="18" charset="0"/>
              </a:rPr>
              <a:t>этого процесса поистине драматичны; к </a:t>
            </a:r>
            <a:r>
              <a:rPr lang="ru-RU" sz="1600" dirty="0" smtClean="0">
                <a:solidFill>
                  <a:schemeClr val="tx1"/>
                </a:solidFill>
                <a:latin typeface="Times New Roman" pitchFamily="18" charset="0"/>
                <a:cs typeface="Times New Roman" pitchFamily="18" charset="0"/>
              </a:rPr>
              <a:t>концу </a:t>
            </a:r>
            <a:r>
              <a:rPr lang="ru-RU" sz="1600" dirty="0">
                <a:solidFill>
                  <a:schemeClr val="tx1"/>
                </a:solidFill>
                <a:latin typeface="Times New Roman" pitchFamily="18" charset="0"/>
                <a:cs typeface="Times New Roman" pitchFamily="18" charset="0"/>
              </a:rPr>
              <a:t>экономического спада 1981-1982 годов безработным был каждый десятый американский рабочий. Подобная ситуация имела место и в середине 90-х в Европе, когда уровень </a:t>
            </a:r>
            <a:r>
              <a:rPr lang="ru-RU" sz="1600" dirty="0" smtClean="0">
                <a:solidFill>
                  <a:schemeClr val="tx1"/>
                </a:solidFill>
                <a:latin typeface="Times New Roman" pitchFamily="18" charset="0"/>
                <a:cs typeface="Times New Roman" pitchFamily="18" charset="0"/>
              </a:rPr>
              <a:t>безработицы </a:t>
            </a:r>
            <a:r>
              <a:rPr lang="ru-RU" sz="1600" dirty="0">
                <a:solidFill>
                  <a:schemeClr val="tx1"/>
                </a:solidFill>
                <a:latin typeface="Times New Roman" pitchFamily="18" charset="0"/>
                <a:cs typeface="Times New Roman" pitchFamily="18" charset="0"/>
              </a:rPr>
              <a:t>превысил 10%.</a:t>
            </a:r>
          </a:p>
          <a:p>
            <a:pPr algn="just">
              <a:lnSpc>
                <a:spcPts val="2100"/>
              </a:lnSpc>
            </a:pPr>
            <a:r>
              <a:rPr lang="ru-RU" sz="1600" dirty="0" smtClean="0">
                <a:solidFill>
                  <a:schemeClr val="tx1"/>
                </a:solidFill>
                <a:latin typeface="Times New Roman" pitchFamily="18" charset="0"/>
                <a:cs typeface="Times New Roman" pitchFamily="18" charset="0"/>
              </a:rPr>
              <a:t>	Как </a:t>
            </a:r>
            <a:r>
              <a:rPr lang="ru-RU" sz="1600" dirty="0">
                <a:solidFill>
                  <a:schemeClr val="tx1"/>
                </a:solidFill>
                <a:latin typeface="Times New Roman" pitchFamily="18" charset="0"/>
                <a:cs typeface="Times New Roman" pitchFamily="18" charset="0"/>
              </a:rPr>
              <a:t>видно, безработица обычно “выступает в тандеме” с выпуском в период экономических циклов. Эта устойчивая взаимосвязь между выпуском и безработицей, подтвержденная соответствующими количественными оценками, впервые была обнаружена Оукеном и теперь известна как закон Оукена.</a:t>
            </a:r>
          </a:p>
          <a:p>
            <a:pPr algn="just">
              <a:lnSpc>
                <a:spcPts val="2100"/>
              </a:lnSpc>
            </a:pPr>
            <a:r>
              <a:rPr lang="ru-RU" sz="1600" dirty="0" smtClean="0">
                <a:solidFill>
                  <a:schemeClr val="tx1"/>
                </a:solidFill>
                <a:latin typeface="Times New Roman" pitchFamily="18" charset="0"/>
                <a:cs typeface="Times New Roman" pitchFamily="18" charset="0"/>
              </a:rPr>
              <a:t>	</a:t>
            </a:r>
            <a:r>
              <a:rPr lang="ru-RU" sz="1700" i="1" dirty="0" smtClean="0">
                <a:solidFill>
                  <a:schemeClr val="tx1"/>
                </a:solidFill>
                <a:latin typeface="Times New Roman" pitchFamily="18" charset="0"/>
                <a:cs typeface="Times New Roman" pitchFamily="18" charset="0"/>
              </a:rPr>
              <a:t>Закон </a:t>
            </a:r>
            <a:r>
              <a:rPr lang="ru-RU" sz="1700" i="1" dirty="0">
                <a:solidFill>
                  <a:schemeClr val="tx1"/>
                </a:solidFill>
                <a:latin typeface="Times New Roman" pitchFamily="18" charset="0"/>
                <a:cs typeface="Times New Roman" pitchFamily="18" charset="0"/>
              </a:rPr>
              <a:t>Оукена гласит, что каждые 2 процентных пункта отста­вания фактического ВВП от потенциального приводят к </a:t>
            </a:r>
            <a:r>
              <a:rPr lang="ru-RU" sz="1700" i="1" dirty="0" smtClean="0">
                <a:solidFill>
                  <a:schemeClr val="tx1"/>
                </a:solidFill>
                <a:latin typeface="Times New Roman" pitchFamily="18" charset="0"/>
                <a:cs typeface="Times New Roman" pitchFamily="18" charset="0"/>
              </a:rPr>
              <a:t>увеличению </a:t>
            </a:r>
            <a:r>
              <a:rPr lang="ru-RU" sz="1700" i="1" dirty="0">
                <a:solidFill>
                  <a:schemeClr val="tx1"/>
                </a:solidFill>
                <a:latin typeface="Times New Roman" pitchFamily="18" charset="0"/>
                <a:cs typeface="Times New Roman" pitchFamily="18" charset="0"/>
              </a:rPr>
              <a:t>уровня безработицы на 1 %.</a:t>
            </a:r>
          </a:p>
          <a:p>
            <a:pPr algn="just">
              <a:lnSpc>
                <a:spcPts val="2100"/>
              </a:lnSpc>
            </a:pPr>
            <a:r>
              <a:rPr lang="ru-RU" sz="1600" dirty="0" smtClean="0">
                <a:solidFill>
                  <a:schemeClr val="tx1"/>
                </a:solidFill>
                <a:latin typeface="Times New Roman" pitchFamily="18" charset="0"/>
                <a:cs typeface="Times New Roman" pitchFamily="18" charset="0"/>
              </a:rPr>
              <a:t>	Это </a:t>
            </a:r>
            <a:r>
              <a:rPr lang="ru-RU" sz="1600" dirty="0">
                <a:solidFill>
                  <a:schemeClr val="tx1"/>
                </a:solidFill>
                <a:latin typeface="Times New Roman" pitchFamily="18" charset="0"/>
                <a:cs typeface="Times New Roman" pitchFamily="18" charset="0"/>
              </a:rPr>
              <a:t>означает, что если ВВП, составляющий изначально 100% от потенциального ВВП, снизился до 98% , безработица повысилась на 1 %, скажем с 6 до 7%. На рис. 29.5 показано </a:t>
            </a:r>
            <a:r>
              <a:rPr lang="ru-RU" sz="1600" dirty="0" smtClean="0">
                <a:solidFill>
                  <a:schemeClr val="tx1"/>
                </a:solidFill>
                <a:latin typeface="Times New Roman" pitchFamily="18" charset="0"/>
                <a:cs typeface="Times New Roman" pitchFamily="18" charset="0"/>
              </a:rPr>
              <a:t>одновременное </a:t>
            </a:r>
            <a:r>
              <a:rPr lang="ru-RU" sz="1600" dirty="0">
                <a:solidFill>
                  <a:schemeClr val="tx1"/>
                </a:solidFill>
                <a:latin typeface="Times New Roman" pitchFamily="18" charset="0"/>
                <a:cs typeface="Times New Roman" pitchFamily="18" charset="0"/>
              </a:rPr>
              <a:t>изменение выпуска и безработицы во времени.</a:t>
            </a:r>
          </a:p>
          <a:p>
            <a:endParaRPr lang="ru-RU" sz="1800" dirty="0"/>
          </a:p>
        </p:txBody>
      </p:sp>
      <p:sp>
        <p:nvSpPr>
          <p:cNvPr id="4" name="Прямоугольник 3"/>
          <p:cNvSpPr/>
          <p:nvPr/>
        </p:nvSpPr>
        <p:spPr>
          <a:xfrm>
            <a:off x="1187624" y="260648"/>
            <a:ext cx="3485248"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ЗАКОН </a:t>
            </a:r>
            <a:r>
              <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ОУКЕНА</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sz="quarter" idx="1"/>
          </p:nvPr>
        </p:nvSpPr>
        <p:spPr>
          <a:xfrm>
            <a:off x="179512" y="116632"/>
            <a:ext cx="8352928" cy="5733256"/>
          </a:xfrm>
        </p:spPr>
        <p:txBody>
          <a:bodyPr>
            <a:normAutofit/>
          </a:bodyPr>
          <a:lstStyle/>
          <a:p>
            <a:pPr algn="just"/>
            <a:r>
              <a:rPr lang="ru-RU" sz="1600" dirty="0" smtClean="0">
                <a:solidFill>
                  <a:schemeClr val="tx1"/>
                </a:solidFill>
                <a:latin typeface="+mn-lt"/>
                <a:ea typeface="+mn-ea"/>
                <a:cs typeface="+mn-cs"/>
              </a:rPr>
              <a:t>	</a:t>
            </a:r>
            <a:r>
              <a:rPr lang="ru-RU" sz="1600" dirty="0" smtClean="0">
                <a:solidFill>
                  <a:schemeClr val="tx1"/>
                </a:solidFill>
                <a:latin typeface="Times New Roman" pitchFamily="18" charset="0"/>
                <a:cs typeface="Times New Roman" pitchFamily="18" charset="0"/>
              </a:rPr>
              <a:t>Для </a:t>
            </a:r>
            <a:r>
              <a:rPr lang="ru-RU" sz="1600" dirty="0">
                <a:solidFill>
                  <a:schemeClr val="tx1"/>
                </a:solidFill>
                <a:latin typeface="Times New Roman" pitchFamily="18" charset="0"/>
                <a:cs typeface="Times New Roman" pitchFamily="18" charset="0"/>
              </a:rPr>
              <a:t>иллюстрации закона Оукена мы можем привести </a:t>
            </a:r>
            <a:r>
              <a:rPr lang="ru-RU" sz="1600" dirty="0" smtClean="0">
                <a:solidFill>
                  <a:schemeClr val="tx1"/>
                </a:solidFill>
                <a:latin typeface="Times New Roman" pitchFamily="18" charset="0"/>
                <a:cs typeface="Times New Roman" pitchFamily="18" charset="0"/>
              </a:rPr>
              <a:t>исторический </a:t>
            </a:r>
            <a:r>
              <a:rPr lang="ru-RU" sz="1600" dirty="0">
                <a:solidFill>
                  <a:schemeClr val="tx1"/>
                </a:solidFill>
                <a:latin typeface="Times New Roman" pitchFamily="18" charset="0"/>
                <a:cs typeface="Times New Roman" pitchFamily="18" charset="0"/>
              </a:rPr>
              <a:t>пример трехлетнего застоя в экономике с 1979 по 1982 годы. В течение этого периода рост фактического ВВП отсутствовал. Что же касается потенциального ВВП, он </a:t>
            </a:r>
            <a:r>
              <a:rPr lang="ru-RU" sz="1600" dirty="0" smtClean="0">
                <a:solidFill>
                  <a:schemeClr val="tx1"/>
                </a:solidFill>
                <a:latin typeface="Times New Roman" pitchFamily="18" charset="0"/>
                <a:cs typeface="Times New Roman" pitchFamily="18" charset="0"/>
              </a:rPr>
              <a:t>увеличился </a:t>
            </a:r>
            <a:r>
              <a:rPr lang="ru-RU" sz="1600" dirty="0">
                <a:solidFill>
                  <a:schemeClr val="tx1"/>
                </a:solidFill>
                <a:latin typeface="Times New Roman" pitchFamily="18" charset="0"/>
                <a:cs typeface="Times New Roman" pitchFamily="18" charset="0"/>
              </a:rPr>
              <a:t>на 3%, </a:t>
            </a:r>
            <a:r>
              <a:rPr lang="ru-RU" sz="1600" dirty="0" smtClean="0">
                <a:solidFill>
                  <a:schemeClr val="tx1"/>
                </a:solidFill>
                <a:latin typeface="Times New Roman" pitchFamily="18" charset="0"/>
                <a:cs typeface="Times New Roman" pitchFamily="18" charset="0"/>
              </a:rPr>
              <a:t>т.е. </a:t>
            </a:r>
            <a:r>
              <a:rPr lang="ru-RU" sz="1600" dirty="0">
                <a:solidFill>
                  <a:schemeClr val="tx1"/>
                </a:solidFill>
                <a:latin typeface="Times New Roman" pitchFamily="18" charset="0"/>
                <a:cs typeface="Times New Roman" pitchFamily="18" charset="0"/>
              </a:rPr>
              <a:t>всего на 9% за три года. Как проявился закон Оукена в отношении уровня безработицы за 1979-1982 годы? Согласно этому закону, каждые 2% отставания фактического ВВП от потенциального связаны с повышением уровня безработицы на 1%. Таким образом, 9%-ное уменьшение показателя ВВП должно было привести к повышению уровня безработицы на 4.5% . Так что, если в 1979 году уровень безработицы </a:t>
            </a:r>
            <a:r>
              <a:rPr lang="en-US" sz="1600" dirty="0">
                <a:solidFill>
                  <a:schemeClr val="tx1"/>
                </a:solidFill>
                <a:latin typeface="Times New Roman" pitchFamily="18" charset="0"/>
                <a:cs typeface="Times New Roman" pitchFamily="18" charset="0"/>
              </a:rPr>
              <a:t>c</a:t>
            </a:r>
            <a:r>
              <a:rPr lang="ru-RU" sz="1600" dirty="0">
                <a:solidFill>
                  <a:schemeClr val="tx1"/>
                </a:solidFill>
                <a:latin typeface="Times New Roman" pitchFamily="18" charset="0"/>
                <a:cs typeface="Times New Roman" pitchFamily="18" charset="0"/>
              </a:rPr>
              <a:t>оставлял 5,8%, то в 1982 году, по прогнозам Оукена, он </a:t>
            </a:r>
            <a:r>
              <a:rPr lang="ru-RU" sz="1600" dirty="0" smtClean="0">
                <a:solidFill>
                  <a:schemeClr val="tx1"/>
                </a:solidFill>
                <a:latin typeface="Times New Roman" pitchFamily="18" charset="0"/>
                <a:cs typeface="Times New Roman" pitchFamily="18" charset="0"/>
              </a:rPr>
              <a:t>должен </a:t>
            </a:r>
            <a:r>
              <a:rPr lang="ru-RU" sz="1600" dirty="0">
                <a:solidFill>
                  <a:schemeClr val="tx1"/>
                </a:solidFill>
                <a:latin typeface="Times New Roman" pitchFamily="18" charset="0"/>
                <a:cs typeface="Times New Roman" pitchFamily="18" charset="0"/>
              </a:rPr>
              <a:t>был возрасти до 10,3%. По официальной статистике, реальный уровень безработицы в 1982 году был равен 9.7%. Этот  пример подзывает, что закон Оукена можно вполне использовать  для контроля за состоянием безработицы во время экономических циклов.</a:t>
            </a:r>
          </a:p>
          <a:p>
            <a:pPr marL="342000" lvl="1" algn="just"/>
            <a:r>
              <a:rPr lang="ru-RU" sz="1600" dirty="0" smtClean="0">
                <a:solidFill>
                  <a:schemeClr val="tx1"/>
                </a:solidFill>
                <a:latin typeface="Times New Roman" pitchFamily="18" charset="0"/>
                <a:cs typeface="Times New Roman" pitchFamily="18" charset="0"/>
              </a:rPr>
              <a:t>	Важным </a:t>
            </a:r>
            <a:r>
              <a:rPr lang="ru-RU" sz="1600" dirty="0">
                <a:solidFill>
                  <a:schemeClr val="tx1"/>
                </a:solidFill>
                <a:latin typeface="Times New Roman" pitchFamily="18" charset="0"/>
                <a:cs typeface="Times New Roman" pitchFamily="18" charset="0"/>
              </a:rPr>
              <a:t>следствием закона Оукена является то, что фактический </a:t>
            </a:r>
            <a:r>
              <a:rPr lang="ru-RU" sz="1600" dirty="0" smtClean="0">
                <a:solidFill>
                  <a:schemeClr val="tx1"/>
                </a:solidFill>
                <a:latin typeface="Times New Roman" pitchFamily="18" charset="0"/>
                <a:cs typeface="Times New Roman" pitchFamily="18" charset="0"/>
              </a:rPr>
              <a:t>ВВП должен </a:t>
            </a:r>
            <a:r>
              <a:rPr lang="ru-RU" sz="1600" dirty="0">
                <a:solidFill>
                  <a:schemeClr val="tx1"/>
                </a:solidFill>
                <a:latin typeface="Times New Roman" pitchFamily="18" charset="0"/>
                <a:cs typeface="Times New Roman" pitchFamily="18" charset="0"/>
              </a:rPr>
              <a:t>расти с той же скоростью, что и </a:t>
            </a:r>
            <a:r>
              <a:rPr lang="ru-RU" sz="1600" dirty="0" smtClean="0">
                <a:solidFill>
                  <a:schemeClr val="tx1"/>
                </a:solidFill>
                <a:latin typeface="Times New Roman" pitchFamily="18" charset="0"/>
                <a:cs typeface="Times New Roman" pitchFamily="18" charset="0"/>
              </a:rPr>
              <a:t>потенциальный </a:t>
            </a:r>
            <a:r>
              <a:rPr lang="ru-RU" sz="1600" dirty="0">
                <a:solidFill>
                  <a:schemeClr val="tx1"/>
                </a:solidFill>
                <a:latin typeface="Times New Roman" pitchFamily="18" charset="0"/>
                <a:cs typeface="Times New Roman" pitchFamily="18" charset="0"/>
              </a:rPr>
              <a:t>ВВП. Это даст нам возможность лишь удерживать безработицу на постоянном уровне (те. предотвратить ее повышение). В некотором смысле можно утверждать, что ВВП должен повышаться лишь для того, чтобы не дать повыситься безработице. Более того, если вы хотите снизить уровень безработицы фактический ВВП должен расти быстрее, чем потенциальный ВВП.</a:t>
            </a:r>
          </a:p>
          <a:p>
            <a:pPr algn="just">
              <a:buNone/>
            </a:pPr>
            <a:r>
              <a:rPr lang="ru-RU" sz="1600" i="1" dirty="0" smtClean="0">
                <a:solidFill>
                  <a:schemeClr val="tx1"/>
                </a:solidFill>
                <a:latin typeface="Times New Roman" pitchFamily="18" charset="0"/>
                <a:cs typeface="Times New Roman" pitchFamily="18" charset="0"/>
              </a:rPr>
              <a:t>	</a:t>
            </a:r>
          </a:p>
        </p:txBody>
      </p:sp>
      <p:sp>
        <p:nvSpPr>
          <p:cNvPr id="3" name="Содержимое 1"/>
          <p:cNvSpPr txBox="1">
            <a:spLocks/>
          </p:cNvSpPr>
          <p:nvPr/>
        </p:nvSpPr>
        <p:spPr bwMode="auto">
          <a:xfrm>
            <a:off x="899592" y="5229200"/>
            <a:ext cx="7164288" cy="872480"/>
          </a:xfrm>
          <a:prstGeom prst="rect">
            <a:avLst/>
          </a:prstGeom>
          <a:solidFill>
            <a:srgbClr val="B7EBC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72000" marR="0" lvl="0" indent="-342900" algn="just" defTabSz="914400" rtl="0" eaLnBrk="1" fontAlgn="base" latinLnBrk="0" hangingPunct="1">
              <a:lnSpc>
                <a:spcPct val="100000"/>
              </a:lnSpc>
              <a:spcBef>
                <a:spcPct val="20000"/>
              </a:spcBef>
              <a:spcAft>
                <a:spcPct val="0"/>
              </a:spcAft>
              <a:buClrTx/>
              <a:buSzTx/>
              <a:buFontTx/>
              <a:buNone/>
              <a:tabLst/>
              <a:defRPr/>
            </a:pPr>
            <a:r>
              <a:rPr kumimoji="0" lang="ru-RU" sz="1600" b="0" i="0" u="none" strike="noStrike" kern="0" cap="none" spc="0" normalizeH="0" baseline="0" noProof="0" dirty="0" smtClean="0">
                <a:ln>
                  <a:noFill/>
                </a:ln>
                <a:solidFill>
                  <a:schemeClr val="tx1"/>
                </a:solidFill>
                <a:effectLst/>
                <a:uLnTx/>
                <a:uFillTx/>
                <a:latin typeface="+mn-lt"/>
                <a:ea typeface="+mn-ea"/>
                <a:cs typeface="+mn-cs"/>
              </a:rPr>
              <a:t>	</a:t>
            </a:r>
            <a:r>
              <a:rPr kumimoji="0" lang="ru-RU" sz="1600" b="0" i="1"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Закон Оукена устанавливает важную взаимосвязь между товарным рынком и рынком труда. Он описывает взаимосвязь между краткосрочными изменениями реального ВВП и изменениями уровня безработицы.</a:t>
            </a:r>
            <a:endParaRPr kumimoji="0" lang="ru-RU"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55.png"/>
          <p:cNvPicPr>
            <a:picLocks noGrp="1" noChangeAspect="1"/>
          </p:cNvPicPr>
          <p:nvPr>
            <p:ph idx="4294967295"/>
          </p:nvPr>
        </p:nvPicPr>
        <p:blipFill>
          <a:blip r:embed="rId2" cstate="print"/>
          <a:stretch>
            <a:fillRect/>
          </a:stretch>
        </p:blipFill>
        <p:spPr>
          <a:xfrm>
            <a:off x="1403648" y="476672"/>
            <a:ext cx="6813550" cy="4032250"/>
          </a:xfrm>
        </p:spPr>
      </p:pic>
      <p:sp>
        <p:nvSpPr>
          <p:cNvPr id="6" name="Подзаголовок 5"/>
          <p:cNvSpPr>
            <a:spLocks noGrp="1"/>
          </p:cNvSpPr>
          <p:nvPr>
            <p:ph type="subTitle" idx="1"/>
          </p:nvPr>
        </p:nvSpPr>
        <p:spPr>
          <a:xfrm>
            <a:off x="4932040" y="4005064"/>
            <a:ext cx="2088232" cy="432048"/>
          </a:xfrm>
        </p:spPr>
        <p:txBody>
          <a:bodyPr/>
          <a:lstStyle/>
          <a:p>
            <a:r>
              <a:rPr lang="ru-RU" sz="1600" dirty="0" smtClean="0"/>
              <a:t>Рис. 5</a:t>
            </a:r>
            <a:endParaRPr lang="ru-RU" sz="1600" dirty="0"/>
          </a:p>
        </p:txBody>
      </p:sp>
      <p:sp>
        <p:nvSpPr>
          <p:cNvPr id="7" name="Подзаголовок 5"/>
          <p:cNvSpPr txBox="1">
            <a:spLocks/>
          </p:cNvSpPr>
          <p:nvPr/>
        </p:nvSpPr>
        <p:spPr bwMode="auto">
          <a:xfrm>
            <a:off x="395536" y="4725144"/>
            <a:ext cx="8208912" cy="1728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a:r>
              <a:rPr lang="ru-RU" sz="1600" dirty="0" smtClean="0"/>
              <a:t>	</a:t>
            </a:r>
            <a:r>
              <a:rPr lang="ru-RU" sz="1600" i="1" dirty="0" smtClean="0"/>
              <a:t>Согласно закону Оукена, если фактический ВВП увеличился на 2% по сравнению с потенциальным,  то происходит снижение уровня безработицы на 1 процентный пункт. Этот график показывает, что измени кия в состоянии безработицы можно смело прогнозировать на основании темпов роста ВВП. Какой рост выпуска, отраженный на приведенной кривой, не вызовет изменений в безработице? (Источник Министерства труда и торговли США.)</a:t>
            </a:r>
            <a:endParaRPr lang="ru-RU" sz="1600" i="1" dirty="0"/>
          </a:p>
        </p:txBody>
      </p:sp>
      <p:sp>
        <p:nvSpPr>
          <p:cNvPr id="9" name="TextBox 8"/>
          <p:cNvSpPr txBox="1"/>
          <p:nvPr/>
        </p:nvSpPr>
        <p:spPr>
          <a:xfrm>
            <a:off x="1619672" y="260648"/>
            <a:ext cx="5393741" cy="369332"/>
          </a:xfrm>
          <a:prstGeom prst="rect">
            <a:avLst/>
          </a:prstGeom>
          <a:noFill/>
        </p:spPr>
        <p:txBody>
          <a:bodyPr wrap="square" rtlCol="0">
            <a:spAutoFit/>
          </a:bodyPr>
          <a:lstStyle/>
          <a:p>
            <a:r>
              <a:rPr lang="ru-RU" dirty="0" smtClean="0">
                <a:latin typeface="Times New Roman" pitchFamily="18" charset="0"/>
                <a:cs typeface="Times New Roman" pitchFamily="18" charset="0"/>
              </a:rPr>
              <a:t>Рис.5 .Иллюстрация закона </a:t>
            </a:r>
            <a:r>
              <a:rPr lang="ru-RU" dirty="0" err="1" smtClean="0">
                <a:latin typeface="Times New Roman" pitchFamily="18" charset="0"/>
                <a:cs typeface="Times New Roman" pitchFamily="18" charset="0"/>
              </a:rPr>
              <a:t>Оукена</a:t>
            </a:r>
            <a:r>
              <a:rPr lang="ru-RU" dirty="0" smtClean="0">
                <a:latin typeface="Times New Roman" pitchFamily="18" charset="0"/>
                <a:cs typeface="Times New Roman" pitchFamily="18" charset="0"/>
              </a:rPr>
              <a:t> (1955-1996)</a:t>
            </a:r>
            <a:endParaRPr lang="ru-RU"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8229600" cy="864096"/>
          </a:xfrm>
        </p:spPr>
        <p:txBody>
          <a:bodyPr>
            <a:normAutofit fontScale="90000"/>
          </a:bodyPr>
          <a:lstStyle/>
          <a:p>
            <a:r>
              <a:rPr lang="ru-RU" dirty="0" smtClean="0"/>
              <a:t/>
            </a:r>
            <a:br>
              <a:rPr lang="ru-RU" dirty="0" smtClean="0"/>
            </a:br>
            <a:endParaRPr lang="ru-RU" dirty="0"/>
          </a:p>
        </p:txBody>
      </p:sp>
      <p:sp>
        <p:nvSpPr>
          <p:cNvPr id="3" name="Содержимое 2"/>
          <p:cNvSpPr>
            <a:spLocks noGrp="1"/>
          </p:cNvSpPr>
          <p:nvPr>
            <p:ph sz="quarter" idx="1"/>
          </p:nvPr>
        </p:nvSpPr>
        <p:spPr>
          <a:xfrm>
            <a:off x="285720" y="1285860"/>
            <a:ext cx="8429684" cy="4357718"/>
          </a:xfrm>
          <a:noFill/>
          <a:ln w="3175"/>
          <a:effectLst>
            <a:outerShdw blurRad="50800" dist="50800" dir="5400000" algn="ctr" rotWithShape="0">
              <a:schemeClr val="bg1">
                <a:alpha val="0"/>
              </a:schemeClr>
            </a:outerShdw>
          </a:effectLst>
          <a:scene3d>
            <a:camera prst="orthographicFront"/>
            <a:lightRig rig="threePt" dir="t"/>
          </a:scene3d>
          <a:sp3d>
            <a:contourClr>
              <a:schemeClr val="bg1"/>
            </a:contourClr>
          </a:sp3d>
        </p:spPr>
        <p:txBody>
          <a:bodyPr>
            <a:normAutofit fontScale="25000" lnSpcReduction="20000"/>
          </a:bodyPr>
          <a:lstStyle/>
          <a:p>
            <a:pPr marL="72000" indent="-396000" algn="just">
              <a:lnSpc>
                <a:spcPts val="2300"/>
              </a:lnSpc>
              <a:spcBef>
                <a:spcPts val="600"/>
              </a:spcBef>
            </a:pPr>
            <a:r>
              <a:rPr lang="ru-RU" sz="6000" dirty="0" smtClean="0">
                <a:latin typeface="Times New Roman" pitchFamily="18" charset="0"/>
                <a:cs typeface="Times New Roman" pitchFamily="18" charset="0"/>
              </a:rPr>
              <a:t>Начнем с нескольких основных определений. Термин </a:t>
            </a:r>
            <a:r>
              <a:rPr lang="ru-RU" sz="6000" b="1" dirty="0" smtClean="0">
                <a:latin typeface="Times New Roman" pitchFamily="18" charset="0"/>
                <a:cs typeface="Times New Roman" pitchFamily="18" charset="0"/>
              </a:rPr>
              <a:t>совокупное предложение </a:t>
            </a:r>
            <a:r>
              <a:rPr lang="ru-RU" sz="6000" dirty="0" smtClean="0">
                <a:latin typeface="Times New Roman" pitchFamily="18" charset="0"/>
                <a:cs typeface="Times New Roman" pitchFamily="18" charset="0"/>
              </a:rPr>
              <a:t>описывает производственную сторону экономики. Мы можем изобразить </a:t>
            </a:r>
            <a:r>
              <a:rPr lang="ru-RU" sz="6000" b="1" dirty="0" smtClean="0">
                <a:latin typeface="Times New Roman" pitchFamily="18" charset="0"/>
                <a:cs typeface="Times New Roman" pitchFamily="18" charset="0"/>
              </a:rPr>
              <a:t>кривую совокупного предложения</a:t>
            </a:r>
            <a:r>
              <a:rPr lang="ru-RU" sz="6000" dirty="0" smtClean="0">
                <a:latin typeface="Times New Roman" pitchFamily="18" charset="0"/>
                <a:cs typeface="Times New Roman" pitchFamily="18" charset="0"/>
              </a:rPr>
              <a:t>, или кривую </a:t>
            </a:r>
            <a:r>
              <a:rPr lang="en-US" sz="6000" i="1" dirty="0" smtClean="0">
                <a:latin typeface="Times New Roman" pitchFamily="18" charset="0"/>
                <a:cs typeface="Times New Roman" pitchFamily="18" charset="0"/>
              </a:rPr>
              <a:t>AS</a:t>
            </a:r>
            <a:r>
              <a:rPr lang="ru-RU" sz="6000" i="1" dirty="0" smtClean="0">
                <a:latin typeface="Times New Roman" pitchFamily="18" charset="0"/>
                <a:cs typeface="Times New Roman" pitchFamily="18" charset="0"/>
              </a:rPr>
              <a:t>,</a:t>
            </a:r>
            <a:r>
              <a:rPr lang="ru-RU" sz="6000" dirty="0" smtClean="0">
                <a:latin typeface="Times New Roman" pitchFamily="18" charset="0"/>
                <a:cs typeface="Times New Roman" pitchFamily="18" charset="0"/>
              </a:rPr>
              <a:t> отображающую уровень совокупного национального выпуска, который будет произведен при любом заданном уровне цен и при прочих равных условиях.</a:t>
            </a:r>
          </a:p>
          <a:p>
            <a:pPr marL="72000" indent="-396000" algn="just">
              <a:lnSpc>
                <a:spcPts val="2300"/>
              </a:lnSpc>
              <a:spcBef>
                <a:spcPts val="600"/>
              </a:spcBef>
            </a:pPr>
            <a:r>
              <a:rPr lang="ru-RU" sz="6000" dirty="0" smtClean="0">
                <a:latin typeface="Times New Roman" pitchFamily="18" charset="0"/>
                <a:cs typeface="Times New Roman" pitchFamily="18" charset="0"/>
              </a:rPr>
              <a:t>При анализе совокупного предложения весьма важно различать кривые </a:t>
            </a:r>
            <a:r>
              <a:rPr lang="en-US" sz="6000" i="1" dirty="0" smtClean="0">
                <a:latin typeface="Times New Roman" pitchFamily="18" charset="0"/>
                <a:cs typeface="Times New Roman" pitchFamily="18" charset="0"/>
              </a:rPr>
              <a:t>AS</a:t>
            </a:r>
            <a:r>
              <a:rPr lang="ru-RU" sz="6000" dirty="0" smtClean="0">
                <a:latin typeface="Times New Roman" pitchFamily="18" charset="0"/>
                <a:cs typeface="Times New Roman" pitchFamily="18" charset="0"/>
              </a:rPr>
              <a:t> соответствующие различным периодам. Если взять период, охватывающий год или около того, то соответствующая ему кривая будет носить название </a:t>
            </a:r>
            <a:r>
              <a:rPr lang="ru-RU" sz="6000" b="1" dirty="0" smtClean="0">
                <a:latin typeface="Times New Roman" pitchFamily="18" charset="0"/>
                <a:cs typeface="Times New Roman" pitchFamily="18" charset="0"/>
              </a:rPr>
              <a:t>краткосрочной кривой совокупного предложения</a:t>
            </a:r>
            <a:r>
              <a:rPr lang="ru-RU" sz="6000" dirty="0" smtClean="0">
                <a:latin typeface="Times New Roman" pitchFamily="18" charset="0"/>
                <a:cs typeface="Times New Roman" pitchFamily="18" charset="0"/>
              </a:rPr>
              <a:t>. Эта зависимость представлена в виде восходящей кривой </a:t>
            </a:r>
            <a:r>
              <a:rPr lang="en-US" sz="6000" i="1" dirty="0" smtClean="0">
                <a:latin typeface="Times New Roman" pitchFamily="18" charset="0"/>
                <a:cs typeface="Times New Roman" pitchFamily="18" charset="0"/>
              </a:rPr>
              <a:t>AS</a:t>
            </a:r>
            <a:r>
              <a:rPr lang="ru-RU" sz="6000" i="1" dirty="0" smtClean="0">
                <a:latin typeface="Times New Roman" pitchFamily="18" charset="0"/>
                <a:cs typeface="Times New Roman" pitchFamily="18" charset="0"/>
              </a:rPr>
              <a:t>,</a:t>
            </a:r>
            <a:r>
              <a:rPr lang="ru-RU" sz="6000" dirty="0" smtClean="0">
                <a:latin typeface="Times New Roman" pitchFamily="18" charset="0"/>
                <a:cs typeface="Times New Roman" pitchFamily="18" charset="0"/>
              </a:rPr>
              <a:t> т.е. кривой, при которой высокие цены соответствуют увеличению объемов производства товаров и услуг.</a:t>
            </a:r>
          </a:p>
          <a:p>
            <a:pPr marL="72000" indent="-396000" algn="just">
              <a:lnSpc>
                <a:spcPts val="2300"/>
              </a:lnSpc>
              <a:spcBef>
                <a:spcPts val="600"/>
              </a:spcBef>
            </a:pPr>
            <a:r>
              <a:rPr lang="ru-RU" sz="6000" dirty="0" smtClean="0">
                <a:latin typeface="Times New Roman" pitchFamily="18" charset="0"/>
                <a:cs typeface="Times New Roman" pitchFamily="18" charset="0"/>
              </a:rPr>
              <a:t>Долгосрочному периоду (несколько лет, десятилетий или более) соответствует </a:t>
            </a:r>
            <a:r>
              <a:rPr lang="ru-RU" sz="6000" b="1" dirty="0" smtClean="0">
                <a:latin typeface="Times New Roman" pitchFamily="18" charset="0"/>
                <a:cs typeface="Times New Roman" pitchFamily="18" charset="0"/>
              </a:rPr>
              <a:t>долгосрочная кривая совокупного предложения</a:t>
            </a:r>
            <a:r>
              <a:rPr lang="ru-RU" sz="6000" dirty="0" smtClean="0">
                <a:latin typeface="Times New Roman" pitchFamily="18" charset="0"/>
                <a:cs typeface="Times New Roman" pitchFamily="18" charset="0"/>
              </a:rPr>
              <a:t>. Эта зависимость представлена в виде </a:t>
            </a:r>
            <a:r>
              <a:rPr lang="ru-RU" sz="6000" i="1" dirty="0" smtClean="0">
                <a:latin typeface="Times New Roman" pitchFamily="18" charset="0"/>
                <a:cs typeface="Times New Roman" pitchFamily="18" charset="0"/>
              </a:rPr>
              <a:t>вертикальной линии,</a:t>
            </a:r>
            <a:r>
              <a:rPr lang="ru-RU" sz="6000" dirty="0" smtClean="0">
                <a:latin typeface="Times New Roman" pitchFamily="18" charset="0"/>
                <a:cs typeface="Times New Roman" pitchFamily="18" charset="0"/>
              </a:rPr>
              <a:t> при которой повышение уровня цен не связано с увеличением предлагаемого совокупного выпуска.</a:t>
            </a:r>
          </a:p>
          <a:p>
            <a:pPr marL="72000" indent="-396000" algn="just">
              <a:lnSpc>
                <a:spcPts val="2300"/>
              </a:lnSpc>
              <a:spcBef>
                <a:spcPts val="600"/>
              </a:spcBef>
              <a:buNone/>
            </a:pPr>
            <a:r>
              <a:rPr lang="ru-RU" sz="6000" dirty="0" smtClean="0">
                <a:latin typeface="Arial" pitchFamily="34" charset="0"/>
                <a:cs typeface="Arial" pitchFamily="34" charset="0"/>
              </a:rPr>
              <a:t>		</a:t>
            </a:r>
          </a:p>
          <a:p>
            <a:endParaRPr lang="ru-RU" sz="6000" dirty="0"/>
          </a:p>
        </p:txBody>
      </p:sp>
      <p:sp>
        <p:nvSpPr>
          <p:cNvPr id="5" name="Прямоугольник 4"/>
          <p:cNvSpPr/>
          <p:nvPr/>
        </p:nvSpPr>
        <p:spPr>
          <a:xfrm>
            <a:off x="714348" y="357166"/>
            <a:ext cx="7537004"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5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ОСНОВЫ ТЕОРИИ СОВОКУПНОГО ПРЕДЛОЖЕНИЯ</a:t>
            </a:r>
            <a:endParaRPr lang="ru-RU" sz="2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95536" y="404664"/>
            <a:ext cx="7498080" cy="5184576"/>
          </a:xfrm>
          <a:solidFill>
            <a:srgbClr val="FFFFF7"/>
          </a:solidFill>
        </p:spPr>
        <p:txBody>
          <a:bodyPr>
            <a:normAutofit/>
          </a:bodyPr>
          <a:lstStyle/>
          <a:p>
            <a:pPr marL="72000" algn="just"/>
            <a:r>
              <a:rPr lang="ru-RU" sz="1800" dirty="0" smtClean="0">
                <a:latin typeface="Calibri" pitchFamily="34" charset="0"/>
                <a:cs typeface="Calibri" pitchFamily="34" charset="0"/>
              </a:rPr>
              <a:t>	</a:t>
            </a:r>
            <a:r>
              <a:rPr lang="ru-RU" sz="1800" b="1" dirty="0" smtClean="0">
                <a:latin typeface="Times New Roman" pitchFamily="18" charset="0"/>
                <a:cs typeface="Times New Roman" pitchFamily="18" charset="0"/>
              </a:rPr>
              <a:t>Безработица и политика</a:t>
            </a:r>
            <a:r>
              <a:rPr lang="ru-RU" sz="1800" dirty="0" smtClean="0">
                <a:latin typeface="Times New Roman" pitchFamily="18" charset="0"/>
                <a:cs typeface="Times New Roman" pitchFamily="18" charset="0"/>
              </a:rPr>
              <a:t>. Избиратели, как правило, не жалуют своих президентов, если в год выборов безработица оказывается чересчур высокой. В периоды депрессий и спадов, как это было в  1932, 1960, 1980 и 1992 годах, правящим партиям приходилось покидать Белый дом. С другой стороны, в периоды экономического бума и низкой безработицы (например, 1964, 1972, 1984 и 1996 годы) у правящего президента появляются хорошие шансы на переизбрание.</a:t>
            </a:r>
          </a:p>
          <a:p>
            <a:pPr marL="72000" algn="just"/>
            <a:r>
              <a:rPr lang="ru-RU" sz="1800" dirty="0" smtClean="0">
                <a:latin typeface="Times New Roman" pitchFamily="18" charset="0"/>
                <a:cs typeface="Times New Roman" pitchFamily="18" charset="0"/>
              </a:rPr>
              <a:t>	Допустим, вас выбрали президентом в 2000 году, когда безработица составляла 8%. Ко времени следующих выборов в  2004 году вы хотели бы сократить уровень безработицы до  6%. Вопрос: каковы должны быть темпы роста экономики в течение 4 лет—с 2000 по 2004 год? Ответ: она должна расти  в соответствии с темпами роста потенциального ВВП (для Соединенных Штатов в наше время этот показатель составляет примерно 2,5% в год), плюс еще какой-то процент для снижения уровня безработицы примерно на 0,5% в год. В таком случае среднегодовые темпы роста ВВП должны составлять 2,5% плюс  1% на сокращение безработицы. Полученная сумма равняется 3,5% ежегодного прироста ВВП в течение 4-летнего периода.</a:t>
            </a:r>
          </a:p>
          <a:p>
            <a:pPr algn="just"/>
            <a:endParaRPr lang="ru-RU"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980728"/>
            <a:ext cx="8208912" cy="1008112"/>
          </a:xfrm>
          <a:solidFill>
            <a:srgbClr val="FFFFF7"/>
          </a:solidFill>
        </p:spPr>
        <p:txBody>
          <a:bodyPr>
            <a:normAutofit/>
          </a:bodyPr>
          <a:lstStyle/>
          <a:p>
            <a:pPr marL="108000" algn="just"/>
            <a:r>
              <a:rPr lang="ru-RU" sz="1600" dirty="0" smtClean="0"/>
              <a:t>	</a:t>
            </a:r>
            <a:r>
              <a:rPr lang="ru-RU" sz="1600" dirty="0" smtClean="0">
                <a:latin typeface="Times New Roman" pitchFamily="18" charset="0"/>
                <a:cs typeface="Times New Roman" pitchFamily="18" charset="0"/>
              </a:rPr>
              <a:t>Вот основные вопросы, которые нам следует выяснить: “Чем вызвана безработица?”, “В чем разница между вынужденной и “добровольной” безработицей? “Какова связь между различными видами безработицы и экономическими циклами?”</a:t>
            </a:r>
          </a:p>
          <a:p>
            <a:endParaRPr lang="ru-RU" dirty="0"/>
          </a:p>
        </p:txBody>
      </p:sp>
      <p:sp>
        <p:nvSpPr>
          <p:cNvPr id="4" name="Содержимое 2"/>
          <p:cNvSpPr txBox="1">
            <a:spLocks/>
          </p:cNvSpPr>
          <p:nvPr/>
        </p:nvSpPr>
        <p:spPr>
          <a:xfrm>
            <a:off x="251520" y="1916832"/>
            <a:ext cx="8424936" cy="1296144"/>
          </a:xfrm>
          <a:prstGeom prst="rect">
            <a:avLst/>
          </a:prstGeom>
        </p:spPr>
        <p:txBody>
          <a:bodyPr vert="horz" lIns="54864" tIns="91440" rtlCol="0">
            <a:noAutofit/>
          </a:bodyPr>
          <a:lstStyle/>
          <a:p>
            <a:r>
              <a:rPr lang="ru-RU" sz="2800" dirty="0" smtClean="0">
                <a:effectLst>
                  <a:outerShdw blurRad="38100" dist="38100" dir="2700000" algn="tl">
                    <a:srgbClr val="000000">
                      <a:alpha val="43137"/>
                    </a:srgbClr>
                  </a:outerShdw>
                </a:effectLst>
              </a:rPr>
              <a:t>Три вида безработицы</a:t>
            </a:r>
          </a:p>
          <a:p>
            <a:endParaRPr lang="ru-RU" sz="1600" dirty="0" smtClean="0"/>
          </a:p>
          <a:p>
            <a:r>
              <a:rPr lang="ru-RU" sz="1600" dirty="0" smtClean="0"/>
              <a:t>Анализируя структуру рынков труда, экономисты выделяют три вида безработицы: фрикционную, структурную и циклическую.</a:t>
            </a:r>
          </a:p>
          <a:p>
            <a:endParaRPr lang="ru-RU" sz="1600" b="1"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ru-RU"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Содержимое 2"/>
          <p:cNvSpPr txBox="1">
            <a:spLocks/>
          </p:cNvSpPr>
          <p:nvPr/>
        </p:nvSpPr>
        <p:spPr>
          <a:xfrm>
            <a:off x="179512" y="3429000"/>
            <a:ext cx="8640960" cy="2376264"/>
          </a:xfrm>
          <a:prstGeom prst="rect">
            <a:avLst/>
          </a:prstGeom>
        </p:spPr>
        <p:style>
          <a:lnRef idx="2">
            <a:schemeClr val="dk1"/>
          </a:lnRef>
          <a:fillRef idx="1">
            <a:schemeClr val="lt1"/>
          </a:fillRef>
          <a:effectRef idx="0">
            <a:schemeClr val="dk1"/>
          </a:effectRef>
          <a:fontRef idx="minor">
            <a:schemeClr val="dk1"/>
          </a:fontRef>
        </p:style>
        <p:txBody>
          <a:bodyPr vert="horz" lIns="54864" tIns="91440" rtlCol="0">
            <a:noAutofit/>
          </a:bodyPr>
          <a:lstStyle/>
          <a:p>
            <a:pPr marL="108000" lvl="0" indent="-320040">
              <a:buSzPct val="100000"/>
              <a:buFont typeface="Wingdings" pitchFamily="2" charset="2"/>
              <a:buChar char="§"/>
            </a:pPr>
            <a:r>
              <a:rPr lang="ru-RU" sz="1700" b="1" u="sng" dirty="0" smtClean="0"/>
              <a:t>Фрикционная безработица </a:t>
            </a:r>
            <a:r>
              <a:rPr lang="ru-RU" sz="1600" dirty="0" smtClean="0"/>
              <a:t>возникает в связи с непрерывным процессом перемещения людей между регионами, сменой места работы или жизненными различными обстоятельствами, также вынуждающими людей переходить с одного места работы на другое. Даже если бы экономика достигла состояния полной занятости, всегда существовал бы какой-то процент студентов, которые приступают к поиску работы после завершения учебы, или родителей, которые возвращаются к работе после отпуска по уходу за ребенком. Поскольку лица, охваченные фрикционной безработицей, часто меняют место работы или ищут лучшую работу, их принято считать добровольно  безработными. </a:t>
            </a:r>
            <a:endParaRPr kumimoji="0" lang="ru-RU"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Прямоугольник 5"/>
          <p:cNvSpPr/>
          <p:nvPr/>
        </p:nvSpPr>
        <p:spPr>
          <a:xfrm>
            <a:off x="251520" y="188640"/>
            <a:ext cx="7447872"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ИНТЕРПРЕТАЦИЯ БЕЗРАБОТИЦЫ</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72008"/>
            <a:ext cx="8784976" cy="5373216"/>
          </a:xfrm>
        </p:spPr>
        <p:style>
          <a:lnRef idx="2">
            <a:schemeClr val="dk1"/>
          </a:lnRef>
          <a:fillRef idx="1">
            <a:schemeClr val="lt1"/>
          </a:fillRef>
          <a:effectRef idx="0">
            <a:schemeClr val="dk1"/>
          </a:effectRef>
          <a:fontRef idx="minor">
            <a:schemeClr val="dk1"/>
          </a:fontRef>
        </p:style>
        <p:txBody>
          <a:bodyPr>
            <a:normAutofit/>
          </a:bodyPr>
          <a:lstStyle/>
          <a:p>
            <a:pPr marL="72000" algn="just">
              <a:buClrTx/>
              <a:buSzPct val="100000"/>
              <a:buFont typeface="Wingdings" pitchFamily="2" charset="2"/>
              <a:buChar char="§"/>
            </a:pPr>
            <a:r>
              <a:rPr lang="ru-RU" sz="1800" b="1" u="sng" dirty="0" smtClean="0">
                <a:latin typeface="Times New Roman" pitchFamily="18" charset="0"/>
                <a:cs typeface="Times New Roman" pitchFamily="18" charset="0"/>
              </a:rPr>
              <a:t>     Структурная безработица </a:t>
            </a:r>
            <a:r>
              <a:rPr lang="ru-RU" sz="1800" dirty="0" smtClean="0">
                <a:latin typeface="Times New Roman" pitchFamily="18" charset="0"/>
                <a:cs typeface="Times New Roman" pitchFamily="18" charset="0"/>
              </a:rPr>
              <a:t>определяется несовпадением  между предложением и спросом на рабочую силу. Подобное несовпадение объясняется тем, что спрос на работников одних специальностей растет, в то время как спрос на работников других специальностей падает, и предложение не в состоянии быстро приспособиться к подобным изменениям. Такой структурный дисбаланс довольно часто наблюдается среди видов занятий или регионов в связи с тем, что одни секторы экономики быстро развиваются, тогда как другие—сокращаются .</a:t>
            </a:r>
          </a:p>
          <a:p>
            <a:pPr marL="72000" algn="just">
              <a:buClrTx/>
              <a:buSzPct val="100000"/>
              <a:buFont typeface="Wingdings" pitchFamily="2" charset="2"/>
              <a:buChar char="§"/>
            </a:pPr>
            <a:r>
              <a:rPr lang="ru-RU" sz="1800" dirty="0" smtClean="0">
                <a:latin typeface="Times New Roman" pitchFamily="18" charset="0"/>
                <a:cs typeface="Times New Roman" pitchFamily="18" charset="0"/>
              </a:rPr>
              <a:t>Например, в середине 80-х наблюдалась острая нехватка медсестер, поскольку их количество росло медленно, а спрос на их услуги, ввиду старения нации и по другим причинам, увеличивался. Эта нехватка наблюдалась до тех пор, пока их предложение не увеличилось в связи с повышением уровня оплаты их труда. Совсем другая история произошла с шахтерами. Спрос на них в связи с низкой географической мобильностью труда и капитала был низким в течение десятилетий и остается таковым по сей день. В европейских странах высокие реальные ставки заработной платы, значительные пособия по безработице и налоги обусловили высокие уровни структурной безработицы в целом во всей экономике в течение последнего десятилетия.</a:t>
            </a:r>
          </a:p>
          <a:p>
            <a:pPr algn="just">
              <a:buNone/>
            </a:pPr>
            <a:endParaRPr lang="ru-RU" sz="1800" dirty="0" smtClean="0">
              <a:latin typeface="Times New Roman" pitchFamily="18" charset="0"/>
              <a:cs typeface="Times New Roman" pitchFamily="18" charset="0"/>
            </a:endParaRPr>
          </a:p>
          <a:p>
            <a:pPr algn="just"/>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0"/>
            <a:ext cx="7038528" cy="233910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72000" algn="just">
              <a:buClrTx/>
              <a:buSzPct val="100000"/>
              <a:buFont typeface="Wingdings" pitchFamily="2" charset="2"/>
              <a:buChar char="§"/>
            </a:pPr>
            <a:r>
              <a:rPr lang="ru-RU" sz="2000" b="1" u="sng" dirty="0" smtClean="0">
                <a:latin typeface="Times New Roman" pitchFamily="18" charset="0"/>
                <a:cs typeface="Times New Roman" pitchFamily="18" charset="0"/>
              </a:rPr>
              <a:t>Циклическая безработица </a:t>
            </a:r>
            <a:r>
              <a:rPr lang="ru-RU" dirty="0" smtClean="0">
                <a:latin typeface="Times New Roman" pitchFamily="18" charset="0"/>
                <a:cs typeface="Times New Roman" pitchFamily="18" charset="0"/>
              </a:rPr>
              <a:t>вызвана всеобщим снижением спроса на труд. С сокращением совокупных  расходов и выпуска безработица растет практически повсюду. Во время рецессии 1982 года уровень безработицы увеличился в 48 из 50 штатов Америки. Одновременное повышение количества безработных на многих рынках указывало на то, что оно носило циклический характер.</a:t>
            </a:r>
          </a:p>
          <a:p>
            <a:pPr marL="72000" lvl="0">
              <a:buNone/>
            </a:pPr>
            <a:r>
              <a:rPr lang="ru-RU" dirty="0" smtClean="0">
                <a:latin typeface="Times New Roman" pitchFamily="18" charset="0"/>
                <a:cs typeface="Times New Roman" pitchFamily="18" charset="0"/>
              </a:rPr>
              <a:t>		</a:t>
            </a:r>
          </a:p>
          <a:p>
            <a:pPr algn="just">
              <a:buNone/>
            </a:pPr>
            <a:endParaRPr lang="ru-RU" dirty="0" smtClean="0"/>
          </a:p>
        </p:txBody>
      </p:sp>
      <p:sp>
        <p:nvSpPr>
          <p:cNvPr id="5" name="Прямоугольник 4"/>
          <p:cNvSpPr/>
          <p:nvPr/>
        </p:nvSpPr>
        <p:spPr>
          <a:xfrm>
            <a:off x="179512" y="2492896"/>
            <a:ext cx="5184576" cy="3970318"/>
          </a:xfrm>
          <a:prstGeom prst="rect">
            <a:avLst/>
          </a:prstGeom>
        </p:spPr>
        <p:txBody>
          <a:bodyPr wrap="square">
            <a:spAutoFit/>
          </a:bodyPr>
          <a:lstStyle/>
          <a:p>
            <a:pPr>
              <a:buFont typeface="Arial" pitchFamily="34" charset="0"/>
              <a:buChar char="•"/>
            </a:pPr>
            <a:r>
              <a:rPr lang="ru-RU" dirty="0" smtClean="0">
                <a:latin typeface="Times New Roman" pitchFamily="18" charset="0"/>
                <a:cs typeface="Times New Roman" pitchFamily="18" charset="0"/>
              </a:rPr>
              <a:t>  Различие между циклической, фрикционной и структурной безработицей помогает экономистам в диагностировании общего состояния рынка труда. Высокие уровни фрикционной и структурной безработицы могут иметь место даже при равновесии на общем рынке труда, например вследствие высокой текучести кадров, или когда высокий уровень минимальной зарплаты оставляет за рамками рабочей силы целые категории работников. Циклическая безработица случается в периоды экономических спадов, когда занятость снижается в результате нарушения равновесия между совокупным предложением и совокупным спросом.</a:t>
            </a:r>
            <a:endParaRPr lang="ru-RU" dirty="0"/>
          </a:p>
        </p:txBody>
      </p:sp>
      <p:pic>
        <p:nvPicPr>
          <p:cNvPr id="308226" name="Picture 2" descr="http://businesspskov.ru/pictures/120328104456.jpg"/>
          <p:cNvPicPr>
            <a:picLocks noChangeAspect="1" noChangeArrowheads="1"/>
          </p:cNvPicPr>
          <p:nvPr/>
        </p:nvPicPr>
        <p:blipFill>
          <a:blip r:embed="rId2" cstate="print"/>
          <a:srcRect/>
          <a:stretch>
            <a:fillRect/>
          </a:stretch>
        </p:blipFill>
        <p:spPr bwMode="auto">
          <a:xfrm>
            <a:off x="5292080" y="2564904"/>
            <a:ext cx="3322340" cy="2491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980728"/>
            <a:ext cx="8208912" cy="5328592"/>
          </a:xfrm>
        </p:spPr>
        <p:txBody>
          <a:bodyPr>
            <a:noAutofit/>
          </a:bodyPr>
          <a:lstStyle/>
          <a:p>
            <a:pPr algn="just"/>
            <a:r>
              <a:rPr lang="ru-RU" sz="1800" dirty="0" smtClean="0"/>
              <a:t>	</a:t>
            </a:r>
            <a:r>
              <a:rPr lang="ru-RU" sz="1700" dirty="0" smtClean="0">
                <a:latin typeface="Times New Roman" pitchFamily="18" charset="0"/>
                <a:cs typeface="Times New Roman" pitchFamily="18" charset="0"/>
              </a:rPr>
              <a:t>На первый взгляд, причина безработицы кажется ясной: слишком много работников и слишком мало рабочих мест. И, несмотря на эту кажущуюся простоту, указанный факт представлял неразрешимую головоломку для экономистов в 60-е годы. Опыт показал, что равновесие конкурентных рынков достигается в результате повышения или снижения цен. При равновесном уровне цен покупатели будут охотно покупать то, что не менее охотно будет предложено производителями. Однако, если многие медицинские учреждения ищут и не могут найти медсестер, в то время как тысячи шахтеров горят жела­нием найти работу на условиях существующей ставки заработной платы, но никак не могут устроиться, объяснить это, очевидно, можно только каким-то сбоем на рынке труда. Подобные симптомы несостоятельности рынка труда можно найти во всех странах с рыночной экономикой.</a:t>
            </a:r>
          </a:p>
          <a:p>
            <a:pPr algn="just"/>
            <a:r>
              <a:rPr lang="ru-RU" sz="1700" dirty="0" smtClean="0">
                <a:latin typeface="Times New Roman" pitchFamily="18" charset="0"/>
                <a:cs typeface="Times New Roman" pitchFamily="18" charset="0"/>
              </a:rPr>
              <a:t> 	Чтобы выяснить причины существования безработицы, экономисты все чаще обращают свои взоры к микроэкономическому анализу рынков труда. Несмотря на отсутствие какой-либо универсальной теории, объясняющей существование этого феномена, многие специалисты  полагают, что возникновение безработицы связано с тем, что заработная плата не обладает достаточной  гибкостью, чтобы обеспечить равновесие на этих рынках. В следующих разделах мы постараемся  выяснить, почему негибкая заработная плата ведет к вынужденной безработице.</a:t>
            </a:r>
          </a:p>
          <a:p>
            <a:endParaRPr lang="ru-RU" sz="1800" dirty="0"/>
          </a:p>
        </p:txBody>
      </p:sp>
      <p:sp>
        <p:nvSpPr>
          <p:cNvPr id="4" name="Прямоугольник 3"/>
          <p:cNvSpPr/>
          <p:nvPr/>
        </p:nvSpPr>
        <p:spPr>
          <a:xfrm>
            <a:off x="467544" y="332656"/>
            <a:ext cx="7148111"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Микроэкономическое обоснование</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80528" y="404664"/>
            <a:ext cx="8784976" cy="3168352"/>
          </a:xfrm>
        </p:spPr>
        <p:txBody>
          <a:bodyPr>
            <a:normAutofit/>
          </a:bodyPr>
          <a:lstStyle/>
          <a:p>
            <a:pPr algn="just">
              <a:buNone/>
            </a:pPr>
            <a:r>
              <a:rPr lang="ru-RU" dirty="0" smtClean="0"/>
              <a:t>		</a:t>
            </a:r>
            <a:r>
              <a:rPr lang="ru-RU" sz="1500" dirty="0" smtClean="0">
                <a:latin typeface="Times New Roman" pitchFamily="18" charset="0"/>
                <a:cs typeface="Times New Roman" pitchFamily="18" charset="0"/>
              </a:rPr>
              <a:t>Давайте вначале разберемся в причинах </a:t>
            </a:r>
            <a:r>
              <a:rPr lang="ru-RU" sz="1500" i="1" dirty="0" smtClean="0">
                <a:latin typeface="Times New Roman" pitchFamily="18" charset="0"/>
                <a:cs typeface="Times New Roman" pitchFamily="18" charset="0"/>
              </a:rPr>
              <a:t>добровольной  безработицы</a:t>
            </a:r>
            <a:r>
              <a:rPr lang="ru-RU" sz="1500" dirty="0" smtClean="0">
                <a:latin typeface="Times New Roman" pitchFamily="18" charset="0"/>
                <a:cs typeface="Times New Roman" pitchFamily="18" charset="0"/>
              </a:rPr>
              <a:t>  на типичном рынке труда. Предложение труда со стороны группы работников представлено на рис. 6 в виде кривой </a:t>
            </a:r>
            <a:r>
              <a:rPr lang="en-US" sz="1500" i="1" dirty="0" smtClean="0">
                <a:latin typeface="Times New Roman" pitchFamily="18" charset="0"/>
                <a:cs typeface="Times New Roman" pitchFamily="18" charset="0"/>
              </a:rPr>
              <a:t>SS </a:t>
            </a:r>
            <a:r>
              <a:rPr lang="ru-RU" sz="1500" i="1" dirty="0" smtClean="0">
                <a:latin typeface="Times New Roman" pitchFamily="18" charset="0"/>
                <a:cs typeface="Times New Roman" pitchFamily="18" charset="0"/>
              </a:rPr>
              <a:t>.</a:t>
            </a:r>
            <a:r>
              <a:rPr lang="ru-RU" sz="1500" dirty="0" smtClean="0">
                <a:latin typeface="Times New Roman" pitchFamily="18" charset="0"/>
                <a:cs typeface="Times New Roman" pitchFamily="18" charset="0"/>
              </a:rPr>
              <a:t> Эта кривая становится совершенно неэластичной при количестве труда на уровне </a:t>
            </a:r>
            <a:r>
              <a:rPr lang="en-US" sz="1500" dirty="0" smtClean="0">
                <a:latin typeface="Times New Roman" pitchFamily="18" charset="0"/>
                <a:cs typeface="Times New Roman" pitchFamily="18" charset="0"/>
              </a:rPr>
              <a:t>L</a:t>
            </a:r>
            <a:r>
              <a:rPr lang="ru-RU" sz="1500" dirty="0" smtClean="0">
                <a:latin typeface="Times New Roman" pitchFamily="18" charset="0"/>
                <a:cs typeface="Times New Roman" pitchFamily="18" charset="0"/>
              </a:rPr>
              <a:t>*, соответствующему очень высокому уровню заработной платы. </a:t>
            </a:r>
            <a:r>
              <a:rPr lang="en-US" sz="1500" dirty="0" smtClean="0">
                <a:latin typeface="Times New Roman" pitchFamily="18" charset="0"/>
                <a:cs typeface="Times New Roman" pitchFamily="18" charset="0"/>
              </a:rPr>
              <a:t>L</a:t>
            </a:r>
            <a:r>
              <a:rPr lang="ru-RU" sz="1500" dirty="0" smtClean="0">
                <a:latin typeface="Times New Roman" pitchFamily="18" charset="0"/>
                <a:cs typeface="Times New Roman" pitchFamily="18" charset="0"/>
              </a:rPr>
              <a:t>* мы будем называть рабочей силой.</a:t>
            </a:r>
          </a:p>
          <a:p>
            <a:pPr algn="just">
              <a:buNone/>
            </a:pPr>
            <a:r>
              <a:rPr lang="ru-RU" sz="1500" dirty="0" smtClean="0">
                <a:latin typeface="Times New Roman" pitchFamily="18" charset="0"/>
                <a:cs typeface="Times New Roman" pitchFamily="18" charset="0"/>
              </a:rPr>
              <a:t>		На графике слева на рис. 6 отражена обычная картина конкурентного предложения и спроса с рыночным равновесием в точке </a:t>
            </a:r>
            <a:r>
              <a:rPr lang="ru-RU" sz="1500" i="1" dirty="0" smtClean="0">
                <a:latin typeface="Times New Roman" pitchFamily="18" charset="0"/>
                <a:cs typeface="Times New Roman" pitchFamily="18" charset="0"/>
              </a:rPr>
              <a:t>Е</a:t>
            </a:r>
            <a:r>
              <a:rPr lang="ru-RU" sz="1500" dirty="0" smtClean="0">
                <a:latin typeface="Times New Roman" pitchFamily="18" charset="0"/>
                <a:cs typeface="Times New Roman" pitchFamily="18" charset="0"/>
              </a:rPr>
              <a:t> и заработной платой </a:t>
            </a:r>
            <a:r>
              <a:rPr lang="en-US" sz="1500" i="1" dirty="0" smtClean="0">
                <a:latin typeface="Times New Roman" pitchFamily="18" charset="0"/>
                <a:cs typeface="Times New Roman" pitchFamily="18" charset="0"/>
              </a:rPr>
              <a:t>W</a:t>
            </a:r>
            <a:r>
              <a:rPr lang="ru-RU" sz="1500" i="1" dirty="0" smtClean="0">
                <a:latin typeface="Times New Roman" pitchFamily="18" charset="0"/>
                <a:cs typeface="Times New Roman" pitchFamily="18" charset="0"/>
              </a:rPr>
              <a:t>*.</a:t>
            </a:r>
            <a:r>
              <a:rPr lang="ru-RU" sz="1500" dirty="0" smtClean="0">
                <a:latin typeface="Times New Roman" pitchFamily="18" charset="0"/>
                <a:cs typeface="Times New Roman" pitchFamily="18" charset="0"/>
              </a:rPr>
              <a:t> При конкурентном рав­новесии рынка компании охотно набирают квалифицированных работников, готовых работать при установившейся на рынке зарплате. Количество занятых представлено линией AE. Существует и некоторое количество представителей рабочей силы, которые также хотели бы работать, но при условии более высокой зарплаты. Эта часть</a:t>
            </a:r>
          </a:p>
          <a:p>
            <a:endParaRPr lang="ru-RU" dirty="0"/>
          </a:p>
        </p:txBody>
      </p:sp>
      <p:pic>
        <p:nvPicPr>
          <p:cNvPr id="4" name="Рисунок 3" descr="77.jpg"/>
          <p:cNvPicPr>
            <a:picLocks noChangeAspect="1"/>
          </p:cNvPicPr>
          <p:nvPr/>
        </p:nvPicPr>
        <p:blipFill>
          <a:blip r:embed="rId3" cstate="print"/>
          <a:stretch>
            <a:fillRect/>
          </a:stretch>
        </p:blipFill>
        <p:spPr>
          <a:xfrm>
            <a:off x="2123728" y="2852936"/>
            <a:ext cx="6624736" cy="3152900"/>
          </a:xfrm>
          <a:prstGeom prst="rect">
            <a:avLst/>
          </a:prstGeom>
        </p:spPr>
      </p:pic>
      <p:sp>
        <p:nvSpPr>
          <p:cNvPr id="7" name="Прямоугольник 6"/>
          <p:cNvSpPr/>
          <p:nvPr/>
        </p:nvSpPr>
        <p:spPr>
          <a:xfrm>
            <a:off x="107504" y="3417962"/>
            <a:ext cx="1944216" cy="3093154"/>
          </a:xfrm>
          <a:prstGeom prst="rect">
            <a:avLst/>
          </a:prstGeom>
        </p:spPr>
        <p:txBody>
          <a:bodyPr wrap="square">
            <a:spAutoFit/>
          </a:bodyPr>
          <a:lstStyle/>
          <a:p>
            <a:pPr algn="just">
              <a:buNone/>
            </a:pPr>
            <a:r>
              <a:rPr lang="ru-RU" sz="1500" dirty="0" smtClean="0"/>
              <a:t>нетрудоустроенной рабочей силы показана отрезком </a:t>
            </a:r>
            <a:r>
              <a:rPr lang="en-US" sz="1500" i="1" dirty="0" smtClean="0"/>
              <a:t>EF</a:t>
            </a:r>
            <a:r>
              <a:rPr lang="ru-RU" sz="1500" i="1" dirty="0" smtClean="0"/>
              <a:t>,</a:t>
            </a:r>
            <a:r>
              <a:rPr lang="ru-RU" sz="1500" dirty="0" smtClean="0"/>
              <a:t> сами люди являются добровольно безработными, которые решил и воздержаться от работы при существующей на рынке труда зарплате.</a:t>
            </a:r>
          </a:p>
        </p:txBody>
      </p:sp>
      <p:sp>
        <p:nvSpPr>
          <p:cNvPr id="8" name="Прямоугольник 7"/>
          <p:cNvSpPr/>
          <p:nvPr/>
        </p:nvSpPr>
        <p:spPr>
          <a:xfrm>
            <a:off x="7884368" y="6433591"/>
            <a:ext cx="792088" cy="307777"/>
          </a:xfrm>
          <a:prstGeom prst="rect">
            <a:avLst/>
          </a:prstGeom>
        </p:spPr>
        <p:txBody>
          <a:bodyPr wrap="square">
            <a:spAutoFit/>
          </a:bodyPr>
          <a:lstStyle/>
          <a:p>
            <a:pPr algn="just">
              <a:buNone/>
            </a:pPr>
            <a:r>
              <a:rPr lang="ru-RU" sz="1400" dirty="0" smtClean="0"/>
              <a:t>Рис. 6</a:t>
            </a:r>
          </a:p>
        </p:txBody>
      </p:sp>
      <p:sp>
        <p:nvSpPr>
          <p:cNvPr id="9" name="Прямоугольник 8"/>
          <p:cNvSpPr/>
          <p:nvPr/>
        </p:nvSpPr>
        <p:spPr>
          <a:xfrm>
            <a:off x="0" y="116632"/>
            <a:ext cx="9392315"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Вынужденная и "добровольная"  безработица</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77.jpg"/>
          <p:cNvPicPr>
            <a:picLocks noChangeAspect="1"/>
          </p:cNvPicPr>
          <p:nvPr/>
        </p:nvPicPr>
        <p:blipFill>
          <a:blip r:embed="rId2" cstate="print"/>
          <a:stretch>
            <a:fillRect/>
          </a:stretch>
        </p:blipFill>
        <p:spPr>
          <a:xfrm>
            <a:off x="467544" y="692696"/>
            <a:ext cx="6624736" cy="3152900"/>
          </a:xfrm>
          <a:prstGeom prst="rect">
            <a:avLst/>
          </a:prstGeom>
        </p:spPr>
      </p:pic>
      <p:sp>
        <p:nvSpPr>
          <p:cNvPr id="3" name="Содержимое 2"/>
          <p:cNvSpPr>
            <a:spLocks noGrp="1"/>
          </p:cNvSpPr>
          <p:nvPr>
            <p:ph sz="quarter" idx="1"/>
          </p:nvPr>
        </p:nvSpPr>
        <p:spPr>
          <a:xfrm>
            <a:off x="251520" y="3789040"/>
            <a:ext cx="8208912" cy="4873752"/>
          </a:xfrm>
        </p:spPr>
        <p:txBody>
          <a:bodyPr>
            <a:normAutofit/>
          </a:bodyPr>
          <a:lstStyle/>
          <a:p>
            <a:r>
              <a:rPr lang="ru-RU" sz="1400" i="1" dirty="0" smtClean="0">
                <a:latin typeface="Times New Roman" pitchFamily="18" charset="0"/>
                <a:cs typeface="Times New Roman" pitchFamily="18" charset="0"/>
              </a:rPr>
              <a:t>Мы можем представить различные виды безработицы, воспользовавшись микроэкономической моделью кривых спроса и предложения. На графике, изображенном слева заработная плата смещается в точку </a:t>
            </a:r>
            <a:r>
              <a:rPr lang="en-US" sz="1400" i="1" dirty="0" smtClean="0">
                <a:latin typeface="Times New Roman" pitchFamily="18" charset="0"/>
                <a:cs typeface="Times New Roman" pitchFamily="18" charset="0"/>
              </a:rPr>
              <a:t>W*</a:t>
            </a:r>
            <a:r>
              <a:rPr lang="ru-RU" sz="1400" i="1" dirty="0" smtClean="0">
                <a:latin typeface="Times New Roman" pitchFamily="18" charset="0"/>
                <a:cs typeface="Times New Roman" pitchFamily="18" charset="0"/>
              </a:rPr>
              <a:t>, чтобы обеспечить состояние равновесия на рынке. Все безработные относятся при этом к категории добровольно безработных. На графике, изображенном справа, показано, что происходит в том случае, если реальная заработная плата не соответствует состоянию равновесия. При очень высокой заработной плате </a:t>
            </a:r>
            <a:r>
              <a:rPr lang="en-US" sz="1400" i="1" dirty="0" smtClean="0">
                <a:latin typeface="Times New Roman" pitchFamily="18" charset="0"/>
                <a:cs typeface="Times New Roman" pitchFamily="18" charset="0"/>
              </a:rPr>
              <a:t>W**</a:t>
            </a:r>
            <a:r>
              <a:rPr lang="ru-RU" sz="1400" i="1" dirty="0" smtClean="0">
                <a:latin typeface="Times New Roman" pitchFamily="18" charset="0"/>
                <a:cs typeface="Times New Roman" pitchFamily="18" charset="0"/>
              </a:rPr>
              <a:t> количество работников, представленное отрезком </a:t>
            </a:r>
            <a:r>
              <a:rPr lang="en-US" sz="1400" i="1" dirty="0" smtClean="0">
                <a:latin typeface="Times New Roman" pitchFamily="18" charset="0"/>
                <a:cs typeface="Times New Roman" pitchFamily="18" charset="0"/>
              </a:rPr>
              <a:t>JH</a:t>
            </a:r>
            <a:r>
              <a:rPr lang="ru-RU" sz="1400" i="1" dirty="0" smtClean="0">
                <a:latin typeface="Times New Roman" pitchFamily="18" charset="0"/>
                <a:cs typeface="Times New Roman" pitchFamily="18" charset="0"/>
              </a:rPr>
              <a:t>, трудоустроено, а часть рабочих, соответствующая отрезку </a:t>
            </a:r>
            <a:r>
              <a:rPr lang="en-US" sz="1400" i="1" dirty="0" smtClean="0">
                <a:latin typeface="Times New Roman" pitchFamily="18" charset="0"/>
                <a:cs typeface="Times New Roman" pitchFamily="18" charset="0"/>
              </a:rPr>
              <a:t>HG</a:t>
            </a:r>
            <a:r>
              <a:rPr lang="ru-RU" sz="1400" i="1" dirty="0" smtClean="0">
                <a:latin typeface="Times New Roman" pitchFamily="18" charset="0"/>
                <a:cs typeface="Times New Roman" pitchFamily="18" charset="0"/>
              </a:rPr>
              <a:t> является вынужденно безработной. Многие экономисты склонны считать, что график, расположенный слева, отражает гибкость рынка труда США, а справа- влияние высоких налогов на фонд оплаты труда, высокий уровень минимальной заработной платы и действия общего законодательства по социальному обеспечению в Европе</a:t>
            </a:r>
            <a:endParaRPr lang="ru-RU" sz="1400" i="1" dirty="0">
              <a:latin typeface="Times New Roman" pitchFamily="18" charset="0"/>
              <a:cs typeface="Times New Roman" pitchFamily="18" charset="0"/>
            </a:endParaRPr>
          </a:p>
        </p:txBody>
      </p:sp>
      <p:sp>
        <p:nvSpPr>
          <p:cNvPr id="5" name="TextBox 4"/>
          <p:cNvSpPr txBox="1"/>
          <p:nvPr/>
        </p:nvSpPr>
        <p:spPr>
          <a:xfrm>
            <a:off x="683568" y="476672"/>
            <a:ext cx="6418360"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Рис.6. Негибкость заработной платы приводит к вынужденной </a:t>
            </a:r>
            <a:r>
              <a:rPr lang="ru-RU" sz="1400" b="1" dirty="0" err="1" smtClean="0">
                <a:latin typeface="Times New Roman" pitchFamily="18" charset="0"/>
                <a:cs typeface="Times New Roman" pitchFamily="18" charset="0"/>
              </a:rPr>
              <a:t>безработицее</a:t>
            </a:r>
            <a:endParaRPr lang="ru-RU" sz="1400" b="1"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188640"/>
            <a:ext cx="8676456" cy="6285312"/>
          </a:xfrm>
        </p:spPr>
        <p:txBody>
          <a:bodyPr>
            <a:normAutofit/>
          </a:bodyPr>
          <a:lstStyle/>
          <a:p>
            <a:pPr algn="just">
              <a:lnSpc>
                <a:spcPts val="2000"/>
              </a:lnSpc>
            </a:pPr>
            <a:r>
              <a:rPr lang="ru-RU" dirty="0" smtClean="0"/>
              <a:t>	</a:t>
            </a:r>
            <a:r>
              <a:rPr lang="ru-RU" sz="1800" dirty="0" smtClean="0">
                <a:latin typeface="Times New Roman" pitchFamily="18" charset="0"/>
                <a:cs typeface="Times New Roman" pitchFamily="18" charset="0"/>
              </a:rPr>
              <a:t>Существование добровольной безработицы часто является основным моментом, вызывающим непонимание. </a:t>
            </a:r>
            <a:r>
              <a:rPr lang="ru-RU" sz="1800" i="1" dirty="0" smtClean="0">
                <a:latin typeface="Times New Roman" pitchFamily="18" charset="0"/>
                <a:cs typeface="Times New Roman" pitchFamily="18" charset="0"/>
              </a:rPr>
              <a:t>Безработица вполне возможна и при эффективном выпуске в ситуации, когда работники различных специальностей находятся в процессе поиска и пробуют себя на различных видах работ.</a:t>
            </a:r>
            <a:r>
              <a:rPr lang="ru-RU" sz="1800" dirty="0" smtClean="0">
                <a:latin typeface="Times New Roman" pitchFamily="18" charset="0"/>
                <a:cs typeface="Times New Roman" pitchFamily="18" charset="0"/>
              </a:rPr>
              <a:t> Добровольные безработные предпочитают досуг или другие виды деятельности работе при текущей заработной плате. </a:t>
            </a:r>
          </a:p>
          <a:p>
            <a:pPr algn="just">
              <a:lnSpc>
                <a:spcPts val="2000"/>
              </a:lnSpc>
              <a:buNone/>
            </a:pPr>
            <a:r>
              <a:rPr lang="ru-RU" dirty="0" smtClean="0"/>
              <a:t> 		</a:t>
            </a:r>
          </a:p>
          <a:p>
            <a:endParaRPr lang="ru-RU" dirty="0"/>
          </a:p>
        </p:txBody>
      </p:sp>
      <p:sp>
        <p:nvSpPr>
          <p:cNvPr id="5" name="Прямоугольник 4"/>
          <p:cNvSpPr/>
          <p:nvPr/>
        </p:nvSpPr>
        <p:spPr>
          <a:xfrm>
            <a:off x="323528" y="2276872"/>
            <a:ext cx="4572000" cy="3426579"/>
          </a:xfrm>
          <a:prstGeom prst="rect">
            <a:avLst/>
          </a:prstGeom>
        </p:spPr>
        <p:txBody>
          <a:bodyPr>
            <a:spAutoFit/>
          </a:bodyPr>
          <a:lstStyle/>
          <a:p>
            <a:pPr algn="just">
              <a:lnSpc>
                <a:spcPts val="2000"/>
              </a:lnSpc>
              <a:buNone/>
            </a:pPr>
            <a:r>
              <a:rPr lang="ru-RU" dirty="0" smtClean="0">
                <a:latin typeface="Times New Roman" pitchFamily="18" charset="0"/>
                <a:cs typeface="Times New Roman" pitchFamily="18" charset="0"/>
              </a:rPr>
              <a:t>       Или они могут быть фрикционными безработными, находящимися, возможно, в процессе поиска своей первой работы. Или они могут быть </a:t>
            </a:r>
            <a:r>
              <a:rPr lang="ru-RU" dirty="0" err="1" smtClean="0">
                <a:latin typeface="Times New Roman" pitchFamily="18" charset="0"/>
                <a:cs typeface="Times New Roman" pitchFamily="18" charset="0"/>
              </a:rPr>
              <a:t>низкоквалифицированными</a:t>
            </a:r>
            <a:r>
              <a:rPr lang="ru-RU" dirty="0" smtClean="0">
                <a:latin typeface="Times New Roman" pitchFamily="18" charset="0"/>
                <a:cs typeface="Times New Roman" pitchFamily="18" charset="0"/>
              </a:rPr>
              <a:t> рабочими, которые предпочитают получать пособие или страховку по безработице, чем трудиться фактически за те же гроши на низкооплачиваемой работе. Существует множество причин добровольного отказа от работы при установившейся на рынке труда заработной плате, и, несмотря на это, официальная статистика относит эту категорию людей к безработным.</a:t>
            </a:r>
          </a:p>
        </p:txBody>
      </p:sp>
      <p:pic>
        <p:nvPicPr>
          <p:cNvPr id="35842" name="Picture 2" descr="http://www.anons33.ru/img/art/145.jpg"/>
          <p:cNvPicPr>
            <a:picLocks noChangeAspect="1" noChangeArrowheads="1"/>
          </p:cNvPicPr>
          <p:nvPr/>
        </p:nvPicPr>
        <p:blipFill>
          <a:blip r:embed="rId2" cstate="print"/>
          <a:srcRect/>
          <a:stretch>
            <a:fillRect/>
          </a:stretch>
        </p:blipFill>
        <p:spPr bwMode="auto">
          <a:xfrm>
            <a:off x="5076056" y="1772816"/>
            <a:ext cx="3431704" cy="335663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476672"/>
            <a:ext cx="7974632" cy="3939540"/>
          </a:xfrm>
          <a:prstGeom prst="rect">
            <a:avLst/>
          </a:prstGeom>
        </p:spPr>
        <p:txBody>
          <a:bodyPr wrap="square">
            <a:spAutoFit/>
          </a:bodyPr>
          <a:lstStyle/>
          <a:p>
            <a:pPr algn="just">
              <a:lnSpc>
                <a:spcPts val="2000"/>
              </a:lnSpc>
              <a:buFont typeface="Arial" pitchFamily="34" charset="0"/>
              <a:buChar char="•"/>
            </a:pPr>
            <a:r>
              <a:rPr lang="ru-RU" dirty="0" smtClean="0"/>
              <a:t>   Теперь  вернемся к фрагментам из интервью безработных,  которые были приведены выше в разделе о социальных последствиях безработицы. Вряд ли кто-то назовет этих несчастных людьми, которые добровольно отказались от труда. Они-то явно не стояли перед дилеммой выбора между низкооплачиваемой работой или досугом. Нельзя их отнести и к людям, ставшими безработными в результате стремления найти лучшие условия оплаты труда. Видимо, согласовать реальный опыт многих безработных с элегантной классической теорией безработицы не представляется возможным. Одной из величайших заслуг </a:t>
            </a:r>
            <a:r>
              <a:rPr lang="ru-RU" dirty="0" err="1" smtClean="0"/>
              <a:t>Кейнса</a:t>
            </a:r>
            <a:r>
              <a:rPr lang="ru-RU" dirty="0" smtClean="0"/>
              <a:t> стало то, что он позволил фактам разрушить эту красивую, но ложную теорию. Он объяснил, почему мы наблюдаем случайные всплески вынужденной безработицы, или периоды, когда квалифицированные работники не в состоянии получить работу по текущей рыночной ставке заработной платы.</a:t>
            </a:r>
          </a:p>
        </p:txBody>
      </p:sp>
      <p:pic>
        <p:nvPicPr>
          <p:cNvPr id="310274" name="Picture 2" descr="http://novosti-dny.ru/uploads/posts/2013-11/thumbs/bezrabotnyy-muzh-kak-spasti-semyu_3.jpeg"/>
          <p:cNvPicPr>
            <a:picLocks noChangeAspect="1" noChangeArrowheads="1"/>
          </p:cNvPicPr>
          <p:nvPr/>
        </p:nvPicPr>
        <p:blipFill>
          <a:blip r:embed="rId2" cstate="print"/>
          <a:srcRect/>
          <a:stretch>
            <a:fillRect/>
          </a:stretch>
        </p:blipFill>
        <p:spPr bwMode="auto">
          <a:xfrm>
            <a:off x="4211960" y="4221088"/>
            <a:ext cx="3014914" cy="2016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404664"/>
            <a:ext cx="8208912" cy="5877272"/>
          </a:xfrm>
        </p:spPr>
        <p:txBody>
          <a:bodyPr>
            <a:normAutofit/>
          </a:bodyPr>
          <a:lstStyle/>
          <a:p>
            <a:pPr algn="just">
              <a:lnSpc>
                <a:spcPts val="1600"/>
              </a:lnSpc>
            </a:pPr>
            <a:r>
              <a:rPr lang="ru-RU" sz="1500" dirty="0" smtClean="0"/>
              <a:t>		</a:t>
            </a:r>
            <a:r>
              <a:rPr lang="ru-RU" sz="1800" dirty="0" smtClean="0">
                <a:latin typeface="Times New Roman" pitchFamily="18" charset="0"/>
                <a:cs typeface="Times New Roman" pitchFamily="18" charset="0"/>
              </a:rPr>
              <a:t>Ключ к пониманию его подхода в том, что заработная плата не регулируется в соответствии с рыночным равновесием. Наоборот, заработная плата весьма слабо реагирует на экономические шоки. Если заработная платане изменяется с целью обеспечения рыночного равновесия, возникает несоответствие количества людей, ищущих работу, и вакансий. Именно этот разрыв и обусловливает то состояние рынка труда, которое мы видим сегодня.</a:t>
            </a:r>
          </a:p>
          <a:p>
            <a:pPr algn="just">
              <a:lnSpc>
                <a:spcPts val="1600"/>
              </a:lnSpc>
            </a:pPr>
            <a:endParaRPr lang="ru-RU" sz="1800" dirty="0" smtClean="0">
              <a:latin typeface="Times New Roman" pitchFamily="18" charset="0"/>
              <a:cs typeface="Times New Roman" pitchFamily="18" charset="0"/>
            </a:endParaRPr>
          </a:p>
          <a:p>
            <a:pPr algn="just">
              <a:lnSpc>
                <a:spcPts val="1600"/>
              </a:lnSpc>
            </a:pPr>
            <a:endParaRPr lang="ru-RU" sz="1800" dirty="0" smtClean="0">
              <a:latin typeface="Times New Roman" pitchFamily="18" charset="0"/>
              <a:cs typeface="Times New Roman" pitchFamily="18" charset="0"/>
            </a:endParaRPr>
          </a:p>
          <a:p>
            <a:pPr algn="just">
              <a:lnSpc>
                <a:spcPts val="1600"/>
              </a:lnSpc>
            </a:pPr>
            <a:r>
              <a:rPr lang="ru-RU" sz="1800" dirty="0" smtClean="0">
                <a:latin typeface="Times New Roman" pitchFamily="18" charset="0"/>
                <a:cs typeface="Times New Roman" pitchFamily="18" charset="0"/>
              </a:rPr>
              <a:t>		Понять, каким образом негибкость заработной платы ведет к вынужденной безработице, нам поможет анализ состояния </a:t>
            </a:r>
            <a:r>
              <a:rPr lang="ru-RU" sz="1800" i="1" dirty="0" smtClean="0">
                <a:latin typeface="Times New Roman" pitchFamily="18" charset="0"/>
                <a:cs typeface="Times New Roman" pitchFamily="18" charset="0"/>
              </a:rPr>
              <a:t>неуравновешенного рынка труда</a:t>
            </a:r>
            <a:r>
              <a:rPr lang="ru-RU" sz="1800" dirty="0" smtClean="0">
                <a:latin typeface="Times New Roman" pitchFamily="18" charset="0"/>
                <a:cs typeface="Times New Roman" pitchFamily="18" charset="0"/>
              </a:rPr>
              <a:t>, приведенный на графике справа на рис. 6. Здесь представлена ситуация, когда в результате какого-то нарушения в функционировании экономики произошло резкое повышение заработной платы, которая теперь соответствует точке </a:t>
            </a:r>
            <a:r>
              <a:rPr lang="en-US" sz="1800" i="1" dirty="0" smtClean="0">
                <a:latin typeface="Times New Roman" pitchFamily="18" charset="0"/>
                <a:cs typeface="Times New Roman" pitchFamily="18" charset="0"/>
              </a:rPr>
              <a:t>W</a:t>
            </a:r>
            <a:r>
              <a:rPr lang="ru-RU" sz="1800" i="1" dirty="0" smtClean="0">
                <a:latin typeface="Times New Roman" pitchFamily="18" charset="0"/>
                <a:cs typeface="Times New Roman" pitchFamily="18" charset="0"/>
              </a:rPr>
              <a:t>**</a:t>
            </a:r>
            <a:r>
              <a:rPr lang="ru-RU" sz="1800" dirty="0" smtClean="0">
                <a:latin typeface="Times New Roman" pitchFamily="18" charset="0"/>
                <a:cs typeface="Times New Roman" pitchFamily="18" charset="0"/>
              </a:rPr>
              <a:t> а не </a:t>
            </a:r>
            <a:r>
              <a:rPr lang="en-US" sz="1800" i="1" dirty="0" smtClean="0">
                <a:latin typeface="Times New Roman" pitchFamily="18" charset="0"/>
                <a:cs typeface="Times New Roman" pitchFamily="18" charset="0"/>
              </a:rPr>
              <a:t>W</a:t>
            </a:r>
            <a:r>
              <a:rPr lang="ru-RU" sz="1800" i="1" dirty="0" smtClean="0">
                <a:latin typeface="Times New Roman" pitchFamily="18" charset="0"/>
                <a:cs typeface="Times New Roman" pitchFamily="18" charset="0"/>
              </a:rPr>
              <a:t>*</a:t>
            </a:r>
            <a:r>
              <a:rPr lang="ru-RU" sz="1800" dirty="0" smtClean="0">
                <a:latin typeface="Times New Roman" pitchFamily="18" charset="0"/>
                <a:cs typeface="Times New Roman" pitchFamily="18" charset="0"/>
              </a:rPr>
              <a:t> — уровню заработной платы, обеспечивающему рыночное равновесие.</a:t>
            </a:r>
          </a:p>
          <a:p>
            <a:pPr algn="just">
              <a:lnSpc>
                <a:spcPts val="1600"/>
              </a:lnSpc>
              <a:buNone/>
            </a:pPr>
            <a:r>
              <a:rPr lang="ru-RU" sz="1800" dirty="0" smtClean="0">
                <a:latin typeface="Times New Roman" pitchFamily="18" charset="0"/>
                <a:cs typeface="Times New Roman" pitchFamily="18" charset="0"/>
              </a:rPr>
              <a:t>		</a:t>
            </a:r>
            <a:endParaRPr lang="ru-RU" sz="1800" dirty="0">
              <a:latin typeface="Times New Roman" pitchFamily="18" charset="0"/>
              <a:cs typeface="Times New Roman" pitchFamily="18" charset="0"/>
            </a:endParaRPr>
          </a:p>
        </p:txBody>
      </p:sp>
      <p:pic>
        <p:nvPicPr>
          <p:cNvPr id="34818" name="Picture 2" descr="http://activerain.com/image_store/uploads/7/2/2/0/3/ar132690146430227.png"/>
          <p:cNvPicPr>
            <a:picLocks noChangeAspect="1" noChangeArrowheads="1"/>
          </p:cNvPicPr>
          <p:nvPr/>
        </p:nvPicPr>
        <p:blipFill>
          <a:blip r:embed="rId2" cstate="print"/>
          <a:srcRect/>
          <a:stretch>
            <a:fillRect/>
          </a:stretch>
        </p:blipFill>
        <p:spPr bwMode="auto">
          <a:xfrm>
            <a:off x="4716016" y="3645024"/>
            <a:ext cx="2202810" cy="288032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1268760"/>
            <a:ext cx="8568952" cy="1152127"/>
          </a:xfrm>
        </p:spPr>
        <p:txBody>
          <a:bodyPr/>
          <a:lstStyle/>
          <a:p>
            <a:pPr marL="72000" algn="just">
              <a:lnSpc>
                <a:spcPts val="2600"/>
              </a:lnSpc>
            </a:pPr>
            <a:r>
              <a:rPr lang="ru-RU" dirty="0" smtClean="0">
                <a:solidFill>
                  <a:schemeClr val="tx1"/>
                </a:solidFill>
                <a:latin typeface="+mn-lt"/>
                <a:ea typeface="+mn-ea"/>
                <a:cs typeface="+mn-cs"/>
              </a:rPr>
              <a:t>	</a:t>
            </a:r>
            <a:r>
              <a:rPr lang="ru-RU" sz="1800" dirty="0" smtClean="0">
                <a:solidFill>
                  <a:schemeClr val="tx1"/>
                </a:solidFill>
                <a:latin typeface="Times New Roman" pitchFamily="18" charset="0"/>
                <a:cs typeface="Times New Roman" pitchFamily="18" charset="0"/>
              </a:rPr>
              <a:t>Совокупное </a:t>
            </a:r>
            <a:r>
              <a:rPr lang="ru-RU" sz="1800" dirty="0">
                <a:solidFill>
                  <a:schemeClr val="tx1"/>
                </a:solidFill>
                <a:latin typeface="Times New Roman" pitchFamily="18" charset="0"/>
                <a:cs typeface="Times New Roman" pitchFamily="18" charset="0"/>
              </a:rPr>
              <a:t>предложение определяется преимущественно двумя факторами: потенциальным выпуском и издержками производства. Давайте внимательно проанализируем каждый детерминант.</a:t>
            </a:r>
          </a:p>
          <a:p>
            <a:pPr>
              <a:buNone/>
            </a:pPr>
            <a:endParaRPr lang="ru-RU" dirty="0"/>
          </a:p>
        </p:txBody>
      </p:sp>
      <p:sp>
        <p:nvSpPr>
          <p:cNvPr id="4" name="Заголовок 1"/>
          <p:cNvSpPr txBox="1">
            <a:spLocks/>
          </p:cNvSpPr>
          <p:nvPr/>
        </p:nvSpPr>
        <p:spPr bwMode="auto">
          <a:xfrm>
            <a:off x="395536" y="2348880"/>
            <a:ext cx="8229600" cy="6480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kumimoji="0" lang="ru-RU" sz="4400" b="0" i="0" u="none" strike="noStrike" kern="0" cap="none" spc="0" normalizeH="0" baseline="0" noProof="0" dirty="0" smtClean="0">
                <a:ln>
                  <a:noFill/>
                </a:ln>
                <a:solidFill>
                  <a:schemeClr val="tx2"/>
                </a:solidFill>
                <a:effectLst/>
                <a:uLnTx/>
                <a:uFillTx/>
                <a:latin typeface="+mj-lt"/>
                <a:ea typeface="+mj-ea"/>
                <a:cs typeface="+mj-cs"/>
              </a:rPr>
              <a:t/>
            </a:r>
            <a:br>
              <a:rPr kumimoji="0" lang="ru-RU" sz="4400" b="0" i="0" u="none" strike="noStrike" kern="0" cap="none" spc="0" normalizeH="0" baseline="0" noProof="0" dirty="0" smtClean="0">
                <a:ln>
                  <a:noFill/>
                </a:ln>
                <a:solidFill>
                  <a:schemeClr val="tx2"/>
                </a:solidFill>
                <a:effectLst/>
                <a:uLnTx/>
                <a:uFillTx/>
                <a:latin typeface="+mj-lt"/>
                <a:ea typeface="+mj-ea"/>
                <a:cs typeface="+mj-cs"/>
              </a:rPr>
            </a:br>
            <a:r>
              <a:rPr lang="ru-RU" sz="4400" dirty="0" smtClean="0"/>
              <a:t> </a:t>
            </a: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Потенциальный выпуск</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44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5" name="Прямоугольник 4"/>
          <p:cNvSpPr/>
          <p:nvPr/>
        </p:nvSpPr>
        <p:spPr>
          <a:xfrm>
            <a:off x="395536" y="2996952"/>
            <a:ext cx="8496944" cy="2308324"/>
          </a:xfrm>
          <a:prstGeom prst="rect">
            <a:avLst/>
          </a:prstGeom>
        </p:spPr>
        <p:txBody>
          <a:bodyPr wrap="square">
            <a:spAutoFit/>
          </a:bodyPr>
          <a:lstStyle/>
          <a:p>
            <a:pPr algn="just">
              <a:buFont typeface="Arial" pitchFamily="34" charset="0"/>
              <a:buChar char="•"/>
            </a:pPr>
            <a:r>
              <a:rPr lang="ru-RU" dirty="0" smtClean="0"/>
              <a:t>	</a:t>
            </a:r>
            <a:r>
              <a:rPr lang="ru-RU" dirty="0" smtClean="0">
                <a:latin typeface="Times New Roman" pitchFamily="18" charset="0"/>
                <a:cs typeface="Times New Roman" pitchFamily="18" charset="0"/>
              </a:rPr>
              <a:t>Совокупное предложение базируется на производственных возможностях экономики, или, другими словами, на </a:t>
            </a:r>
            <a:r>
              <a:rPr lang="ru-RU" i="1" u="sng" dirty="0" smtClean="0">
                <a:latin typeface="Times New Roman" pitchFamily="18" charset="0"/>
                <a:cs typeface="Times New Roman" pitchFamily="18" charset="0"/>
              </a:rPr>
              <a:t>потенциальном выпуске</a:t>
            </a:r>
            <a:r>
              <a:rPr lang="ru-RU" i="1"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Напомним, что потенциальный выпуск представляет собой максимальный выпуск, который может обеспечить экономика, не вызывая при этом раскручивания инфляционной спирали. Другими словами, потенциальный выпуск страны — это максимальный объем производства, воз­можный при данных условиях: технологий, управленческих навыках, капитале, рабочей силе и доступных ресурсах.</a:t>
            </a:r>
          </a:p>
          <a:p>
            <a:endParaRPr lang="ru-RU" dirty="0"/>
          </a:p>
        </p:txBody>
      </p:sp>
      <p:sp>
        <p:nvSpPr>
          <p:cNvPr id="6" name="Прямоугольник 5"/>
          <p:cNvSpPr/>
          <p:nvPr/>
        </p:nvSpPr>
        <p:spPr>
          <a:xfrm>
            <a:off x="0" y="357166"/>
            <a:ext cx="9144000" cy="47705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5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ДЕТЕРМИНАНТЫ СОВОКУПНОГО ПРЕДЛОЖЕНИЯ</a:t>
            </a:r>
            <a:endParaRPr lang="ru-RU" sz="25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23528" y="476672"/>
            <a:ext cx="7992888" cy="5688632"/>
          </a:xfrm>
        </p:spPr>
        <p:txBody>
          <a:bodyPr>
            <a:normAutofit fontScale="77500" lnSpcReduction="20000"/>
          </a:bodyPr>
          <a:lstStyle/>
          <a:p>
            <a:pPr algn="just"/>
            <a:r>
              <a:rPr lang="ru-RU" dirty="0" smtClean="0">
                <a:latin typeface="Times New Roman" pitchFamily="18" charset="0"/>
                <a:cs typeface="Times New Roman" pitchFamily="18" charset="0"/>
              </a:rPr>
              <a:t>При столь высоком уровне заработной платы количество квалифицированных работников, имеющих желание работать, превышает количество соответствующих вакансий. Число работников, желающих работать при заработной плате W**, соответствует точке G  на  кривой предложения, однако компании готовы нанять только соответствующее точке Н на кривей спроса. Поскольку ставка заработной  платы превышает  уровень рыночного равновесия, это приводит к избытку работников. Безработные, представленные пунктирным отрезком HG, называются вынужденными безработными, которые являются квалифицированными работниками и хотел и бы работать за эти деньги, но не могут найти такой работы. При избытке рабочей силы компании начинаю нормировать рабочие места, устанавливая более жесткие требования к квалификации и нанимая на работу наиболее опытных и квалифицированных рабочих.</a:t>
            </a:r>
          </a:p>
          <a:p>
            <a:pPr algn="just"/>
            <a:endParaRPr lang="ru-RU" dirty="0" smtClean="0">
              <a:latin typeface="Times New Roman" pitchFamily="18" charset="0"/>
              <a:cs typeface="Times New Roman" pitchFamily="18" charset="0"/>
            </a:endParaRPr>
          </a:p>
          <a:p>
            <a:pPr algn="just"/>
            <a:endParaRPr lang="ru-RU"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	Обратный случай имеет место, когда заработная плата  ниже уровня, соответствующего рыночному равновесию. В такой ситуации имеет место дефицит рабочей силы, работодатели не могут найти достаточное число работников для заполнения существующих вакансий. Компании вывешивают объявления о найме на работу в окнах своих зданий, подают объявления в газеты и даже набирают людей из других городов.</a:t>
            </a:r>
          </a:p>
          <a:p>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836712"/>
            <a:ext cx="8712968" cy="5616624"/>
          </a:xfrm>
          <a:solidFill>
            <a:srgbClr val="F9FDF9"/>
          </a:solidFill>
        </p:spPr>
        <p:txBody>
          <a:bodyPr>
            <a:normAutofit fontScale="62500" lnSpcReduction="20000"/>
          </a:bodyPr>
          <a:lstStyle/>
          <a:p>
            <a:pPr marL="108000" algn="just"/>
            <a:r>
              <a:rPr lang="ru-RU" dirty="0" smtClean="0"/>
              <a:t>	</a:t>
            </a:r>
            <a:r>
              <a:rPr lang="ru-RU" dirty="0" smtClean="0">
                <a:latin typeface="Times New Roman" pitchFamily="18" charset="0"/>
                <a:cs typeface="Times New Roman" pitchFamily="18" charset="0"/>
              </a:rPr>
              <a:t>Теория вынужденной безработицы основана на предположении о негибкости зарплаты. Однако в связи с этим возникает еще один вопрос: почему нельзя повысить или урезать ставки заработной платы, чтобы обеспечить равновесие на рынке труда? Почему рынки труда не ведут себя подобно аукционным рынкам, на которых продается зерно, кукуруза или ценные бумаги?</a:t>
            </a:r>
          </a:p>
          <a:p>
            <a:pPr marL="108000" algn="just"/>
            <a:r>
              <a:rPr lang="ru-RU" dirty="0" smtClean="0">
                <a:latin typeface="Times New Roman" pitchFamily="18" charset="0"/>
                <a:cs typeface="Times New Roman" pitchFamily="18" charset="0"/>
              </a:rPr>
              <a:t>	Эти  вопросы относятся к числу самых неразрешимых проблем современной экономики. Немногие экономисты принялись бы сегодня утверждать, что заработную плату можно быстро скорректировать, чтобы исключить дефицит избыток рабочей силы. Еще меньше тех, кто  может назвать  точные причины инертности заработной платы и таким образом мы можем предложить не более чем версии причин негибкости заработной штаты.</a:t>
            </a:r>
          </a:p>
          <a:p>
            <a:pPr marL="108000" algn="just"/>
            <a:r>
              <a:rPr lang="ru-RU" dirty="0" smtClean="0">
                <a:latin typeface="Times New Roman" pitchFamily="18" charset="0"/>
                <a:cs typeface="Times New Roman" pitchFamily="18" charset="0"/>
              </a:rPr>
              <a:t>	Весьма полезно в данном случае сделать несколько замечаний по поводу различий между аукционными и регулируемыми рынками.  </a:t>
            </a:r>
            <a:r>
              <a:rPr lang="ru-RU" i="1" dirty="0" smtClean="0">
                <a:latin typeface="Times New Roman" pitchFamily="18" charset="0"/>
                <a:cs typeface="Times New Roman" pitchFamily="18" charset="0"/>
              </a:rPr>
              <a:t>Аукционные рынки </a:t>
            </a:r>
            <a:r>
              <a:rPr lang="ru-RU" dirty="0" smtClean="0">
                <a:latin typeface="Times New Roman" pitchFamily="18" charset="0"/>
                <a:cs typeface="Times New Roman" pitchFamily="18" charset="0"/>
              </a:rPr>
              <a:t>— это высокоорганизованные и  конкурентные рынки с колебаниями цен в сторону повышения и снижения в целях обеспечения равновесия между предложением и спросом. На Чикагской товарной бирже, например, цена на “твердую красную пшеницу № 2, доставленную </a:t>
            </a:r>
            <a:r>
              <a:rPr lang="ru-RU" i="1" dirty="0" smtClean="0">
                <a:latin typeface="Times New Roman" pitchFamily="18" charset="0"/>
                <a:cs typeface="Times New Roman" pitchFamily="18" charset="0"/>
              </a:rPr>
              <a:t>в  </a:t>
            </a:r>
            <a:r>
              <a:rPr lang="ru-RU" dirty="0" smtClean="0">
                <a:latin typeface="Times New Roman" pitchFamily="18" charset="0"/>
                <a:cs typeface="Times New Roman" pitchFamily="18" charset="0"/>
              </a:rPr>
              <a:t>Сент-Луис” или “потрошенных бройлерных цыплят сорта </a:t>
            </a:r>
            <a:r>
              <a:rPr lang="en-US" dirty="0" smtClean="0">
                <a:latin typeface="Times New Roman" pitchFamily="18" charset="0"/>
                <a:cs typeface="Times New Roman" pitchFamily="18" charset="0"/>
              </a:rPr>
              <a:t>A</a:t>
            </a:r>
            <a:r>
              <a:rPr lang="ru-RU" dirty="0" smtClean="0">
                <a:latin typeface="Times New Roman" pitchFamily="18" charset="0"/>
                <a:cs typeface="Times New Roman" pitchFamily="18" charset="0"/>
              </a:rPr>
              <a:t>,  доставленных в Нью-Йорк”, изменяется каждую минуту, отражая рыночные условия, которые формируются по ходу дела  лихорадочными заказами на покупку или продажу; поступающими от фермеров, мельников, упаковщиков, торговцев и </a:t>
            </a:r>
            <a:r>
              <a:rPr lang="en-US" dirty="0" smtClean="0">
                <a:latin typeface="Times New Roman" pitchFamily="18" charset="0"/>
                <a:cs typeface="Times New Roman" pitchFamily="18" charset="0"/>
              </a:rPr>
              <a:t>c</a:t>
            </a:r>
            <a:r>
              <a:rPr lang="ru-RU" dirty="0" smtClean="0">
                <a:latin typeface="Times New Roman" pitchFamily="18" charset="0"/>
                <a:cs typeface="Times New Roman" pitchFamily="18" charset="0"/>
              </a:rPr>
              <a:t>спекулянтов.</a:t>
            </a:r>
          </a:p>
          <a:p>
            <a:pPr marL="108000" algn="just"/>
            <a:r>
              <a:rPr lang="ru-RU" dirty="0" smtClean="0">
                <a:latin typeface="Times New Roman" pitchFamily="18" charset="0"/>
                <a:cs typeface="Times New Roman" pitchFamily="18" charset="0"/>
              </a:rPr>
              <a:t>	Большинство товаров и рабочая сила продаются на регулируемых рынках, а не на конкурентных аукционных рынках! Никто не классифицирует труд по категориям “сборщик автомобильных покрышек № 2” или “ассистент профессора экономики класса ААА”. Ни один специалист не проводит всю ночь  напролет в расчетах оптимальных ставок  заработной платы </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рабочих сталелитейного завода или профессорского жалованья, чтобы обеспечить такой уровень оплаты труда, при  котором все квалифицированные работники будут обеспечены  соответствующими рабочими местами.</a:t>
            </a:r>
          </a:p>
          <a:p>
            <a:endParaRPr lang="ru-RU" dirty="0">
              <a:latin typeface="Arial" pitchFamily="34" charset="0"/>
              <a:cs typeface="Arial" pitchFamily="34" charset="0"/>
            </a:endParaRPr>
          </a:p>
        </p:txBody>
      </p:sp>
      <p:sp>
        <p:nvSpPr>
          <p:cNvPr id="4" name="Прямоугольник 3"/>
          <p:cNvSpPr/>
          <p:nvPr/>
        </p:nvSpPr>
        <p:spPr>
          <a:xfrm>
            <a:off x="251520" y="188640"/>
            <a:ext cx="8454559"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Источники негибкости заработной платы</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620688"/>
            <a:ext cx="8640960" cy="4325112"/>
          </a:xfrm>
          <a:solidFill>
            <a:srgbClr val="F9FDF9"/>
          </a:solidFill>
        </p:spPr>
        <p:txBody>
          <a:bodyPr>
            <a:normAutofit/>
          </a:bodyPr>
          <a:lstStyle/>
          <a:p>
            <a:pPr marL="108000" algn="just">
              <a:lnSpc>
                <a:spcPts val="1800"/>
              </a:lnSpc>
            </a:pPr>
            <a:r>
              <a:rPr lang="ru-RU" sz="1400" dirty="0" smtClean="0"/>
              <a:t>	</a:t>
            </a:r>
            <a:r>
              <a:rPr lang="ru-RU" sz="1500" dirty="0" smtClean="0">
                <a:latin typeface="Times New Roman" pitchFamily="18" charset="0"/>
                <a:cs typeface="Times New Roman" pitchFamily="18" charset="0"/>
              </a:rPr>
              <a:t>Наоборот, компании в административном порядке </a:t>
            </a:r>
            <a:r>
              <a:rPr lang="ru-RU" sz="1500" baseline="30000" dirty="0" smtClean="0">
                <a:latin typeface="Times New Roman" pitchFamily="18" charset="0"/>
                <a:cs typeface="Times New Roman" pitchFamily="18" charset="0"/>
              </a:rPr>
              <a:t> </a:t>
            </a:r>
            <a:r>
              <a:rPr lang="ru-RU" sz="1500" dirty="0" smtClean="0">
                <a:latin typeface="Times New Roman" pitchFamily="18" charset="0"/>
                <a:cs typeface="Times New Roman" pitchFamily="18" charset="0"/>
              </a:rPr>
              <a:t>назначают ставки заработной платы и жалованья, вводят тарифные сетки и нанимают людей на так называемые «перспективные» ставки. Эти тарифные сетки устанавливаются на год или </a:t>
            </a:r>
            <a:r>
              <a:rPr lang="ru-RU" sz="1500" i="1" dirty="0" smtClean="0">
                <a:latin typeface="Times New Roman" pitchFamily="18" charset="0"/>
                <a:cs typeface="Times New Roman" pitchFamily="18" charset="0"/>
              </a:rPr>
              <a:t>око</a:t>
            </a:r>
            <a:r>
              <a:rPr lang="ru-RU" sz="1500" dirty="0" smtClean="0">
                <a:latin typeface="Times New Roman" pitchFamily="18" charset="0"/>
                <a:cs typeface="Times New Roman" pitchFamily="18" charset="0"/>
              </a:rPr>
              <a:t>ло того, после чего происходит их корректировка и повышение ставок для всех категорий работников. Например, банк имеет 15 категорий персонала: три класса секретарей, два класса кассиров и т.д. </a:t>
            </a:r>
          </a:p>
          <a:p>
            <a:pPr marL="108000" algn="just">
              <a:lnSpc>
                <a:spcPts val="1800"/>
              </a:lnSpc>
            </a:pPr>
            <a:r>
              <a:rPr lang="ru-RU" sz="1500" dirty="0" smtClean="0">
                <a:latin typeface="Times New Roman" pitchFamily="18" charset="0"/>
                <a:cs typeface="Times New Roman" pitchFamily="18" charset="0"/>
              </a:rPr>
              <a:t>Ежегодно управляющие банком принимают решение об увеличении ставок заработной платы и жалованья — скажем, на 3% в среднем за 1999 год. В одних случаях компенсация каждой категории повышается в процентном отношении к установленному для них уровню оплаты труда, в  некоторых случаях руководство может  повысить ставки для разных категорий в большей или меньшей степени по сравнения со средней величиной повышения.</a:t>
            </a:r>
          </a:p>
          <a:p>
            <a:pPr marL="108000" algn="just">
              <a:lnSpc>
                <a:spcPts val="1800"/>
              </a:lnSpc>
            </a:pPr>
            <a:r>
              <a:rPr lang="ru-RU" sz="1500" dirty="0" smtClean="0">
                <a:latin typeface="Times New Roman" pitchFamily="18" charset="0"/>
                <a:cs typeface="Times New Roman" pitchFamily="18" charset="0"/>
              </a:rPr>
              <a:t> Следует заметить, что процедуры регулирования заработной платы предусматривают определенный предел роста, который не позволяет изменить оплату радикальным образом в случае выявления недостатка или избытка рабочей силы в том или ином секторе  рынка труда . За  исключением крайних случаев, компании предпочитав ют регулировать минимум квалификационных требований </a:t>
            </a:r>
            <a:r>
              <a:rPr lang="ru-RU" sz="1500" i="1" dirty="0" smtClean="0">
                <a:latin typeface="Times New Roman" pitchFamily="18" charset="0"/>
                <a:cs typeface="Times New Roman" pitchFamily="18" charset="0"/>
              </a:rPr>
              <a:t> </a:t>
            </a:r>
            <a:r>
              <a:rPr lang="ru-RU" sz="1500" dirty="0" smtClean="0">
                <a:latin typeface="Times New Roman" pitchFamily="18" charset="0"/>
                <a:cs typeface="Times New Roman" pitchFamily="18" charset="0"/>
              </a:rPr>
              <a:t>кандидатам на работу, нежели ставки заработной платы для обеспечения рыночного равновесия.</a:t>
            </a:r>
          </a:p>
          <a:p>
            <a:endParaRPr lang="ru-RU" sz="1400" dirty="0" smtClean="0"/>
          </a:p>
          <a:p>
            <a:pPr>
              <a:buNone/>
            </a:pPr>
            <a:endParaRPr lang="ru-RU" dirty="0"/>
          </a:p>
        </p:txBody>
      </p:sp>
      <p:sp>
        <p:nvSpPr>
          <p:cNvPr id="4" name="Прямоугольник 3"/>
          <p:cNvSpPr/>
          <p:nvPr/>
        </p:nvSpPr>
        <p:spPr>
          <a:xfrm>
            <a:off x="323528" y="4545310"/>
            <a:ext cx="8316416" cy="1692002"/>
          </a:xfrm>
          <a:prstGeom prst="rect">
            <a:avLst/>
          </a:prstGeom>
          <a:solidFill>
            <a:srgbClr val="FFFFDD"/>
          </a:solidFill>
        </p:spPr>
        <p:txBody>
          <a:bodyPr wrap="square">
            <a:spAutoFit/>
          </a:bodyPr>
          <a:lstStyle/>
          <a:p>
            <a:pPr algn="just">
              <a:lnSpc>
                <a:spcPts val="1800"/>
              </a:lnSpc>
            </a:pPr>
            <a:r>
              <a:rPr lang="ru-RU" sz="1400" i="1" dirty="0" smtClean="0">
                <a:latin typeface="Times New Roman" pitchFamily="18" charset="0"/>
                <a:cs typeface="Times New Roman" pitchFamily="18" charset="0"/>
              </a:rPr>
              <a:t>В качестве примера можно привести изменение требований к абитуриентам колледжей в условиях нехватки или избытка кадров на рынке труда. В 90-х наблюдалось чрезмерное количество заявлений на прием в колледжи. Какова же была реакция последних? Повысили ли они оплату за обучение, чтобы несколько снизить спрос? Нет. Напротив, они ужесточили условия отбора, требуя лучших оценок за среднюю школу и повысили проходной балл. Точно также поступают компании в условиях избытка рабочей силы. Они изменяют квалификационные требования к претендентам на рабочие места, а не заработную плату.</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332656"/>
            <a:ext cx="8820472" cy="4536504"/>
          </a:xfrm>
          <a:solidFill>
            <a:srgbClr val="F9FDF9"/>
          </a:solidFill>
        </p:spPr>
        <p:txBody>
          <a:bodyPr>
            <a:normAutofit fontScale="70000" lnSpcReduction="20000"/>
          </a:bodyPr>
          <a:lstStyle/>
          <a:p>
            <a:pPr marL="72000" algn="just"/>
            <a:r>
              <a:rPr lang="ru-RU" sz="2200" dirty="0" smtClean="0"/>
              <a:t>	</a:t>
            </a:r>
            <a:r>
              <a:rPr lang="ru-RU" sz="3200" dirty="0" smtClean="0">
                <a:latin typeface="Times New Roman" pitchFamily="18" charset="0"/>
                <a:cs typeface="Times New Roman" pitchFamily="18" charset="0"/>
              </a:rPr>
              <a:t>Для рынков труда, на которых значительную роль играют профсоюзы, еще меньшая гибкость характерна для структуры заработной платы. Тарифная сетка в этом случае устанавливается  контрактом  в основном на трехлетний период. В течении  этого периода заработная плата не изменяется независимо от избыточного предложения или спроса на ту или иную категорию работников. Более того, работники, состоящие в профсоюзных объединениях, редко соглашаются на сокращение заработной платы, даже несмотря на то, что другие члены профсоюза оказываются без работы.</a:t>
            </a:r>
          </a:p>
          <a:p>
            <a:pPr marL="72000" algn="just"/>
            <a:r>
              <a:rPr lang="ru-RU" sz="3200" dirty="0" smtClean="0">
                <a:latin typeface="Times New Roman" pitchFamily="18" charset="0"/>
                <a:cs typeface="Times New Roman" pitchFamily="18" charset="0"/>
              </a:rPr>
              <a:t>	Уровень заработной платы в Америке и других странах с рыночной экономикой регулируется компаниями или контрактами . Ставки жалованья и заработной платы изменяются нечасто и пересматриваются в случае избытка или недостатка рабочей силы только спустя какое-то продолжительное время.</a:t>
            </a:r>
          </a:p>
          <a:p>
            <a:pPr marL="72000" algn="just">
              <a:buNone/>
            </a:pPr>
            <a:r>
              <a:rPr lang="ru-RU" sz="3500" i="1" dirty="0" smtClean="0">
                <a:latin typeface="Times New Roman" pitchFamily="18" charset="0"/>
                <a:cs typeface="Times New Roman" pitchFamily="18" charset="0"/>
              </a:rPr>
              <a:t>		</a:t>
            </a:r>
            <a:endParaRPr lang="ru-RU" sz="3500" dirty="0" smtClean="0">
              <a:latin typeface="Times New Roman" pitchFamily="18" charset="0"/>
              <a:cs typeface="Times New Roman" pitchFamily="18" charset="0"/>
            </a:endParaRPr>
          </a:p>
          <a:p>
            <a:endParaRPr lang="ru-RU" sz="3500" dirty="0" smtClean="0">
              <a:latin typeface="Times New Roman" pitchFamily="18" charset="0"/>
              <a:cs typeface="Times New Roman" pitchFamily="18" charset="0"/>
            </a:endParaRPr>
          </a:p>
          <a:p>
            <a:endParaRPr lang="ru-RU" sz="2200" dirty="0" smtClean="0"/>
          </a:p>
          <a:p>
            <a:endParaRPr lang="ru-RU" dirty="0"/>
          </a:p>
        </p:txBody>
      </p:sp>
      <p:sp>
        <p:nvSpPr>
          <p:cNvPr id="4" name="Прямоугольник 3"/>
          <p:cNvSpPr/>
          <p:nvPr/>
        </p:nvSpPr>
        <p:spPr>
          <a:xfrm>
            <a:off x="0" y="4920550"/>
            <a:ext cx="9144000" cy="1692771"/>
          </a:xfrm>
          <a:prstGeom prst="rect">
            <a:avLst/>
          </a:prstGeom>
          <a:solidFill>
            <a:srgbClr val="B7EBC0"/>
          </a:solidFill>
        </p:spPr>
        <p:txBody>
          <a:bodyPr wrap="square">
            <a:spAutoFit/>
          </a:bodyPr>
          <a:lstStyle/>
          <a:p>
            <a:pPr indent="468000" algn="just"/>
            <a:r>
              <a:rPr lang="ru-RU" sz="1300" i="1" dirty="0" smtClean="0"/>
              <a:t>	</a:t>
            </a:r>
            <a:r>
              <a:rPr lang="ru-RU" sz="1300" i="1" dirty="0" smtClean="0">
                <a:latin typeface="Times New Roman" pitchFamily="18" charset="0"/>
                <a:cs typeface="Times New Roman" pitchFamily="18" charset="0"/>
              </a:rPr>
              <a:t>Теория негибких ставок заработной платы и вынужденной безработицы основана на  предположении о медленном приспособлении работной платы к имеющимся условиям на рынке, в результате чего возникает избыток или дефицит рабочей силы на отдельных рынках труда. В краткосрочном периоде рынки труда являются неуравновешенными. Однако рано или поздно равновесие все же устанавливается, по мере того рынки регрессируют на повышение заработной платы для тех категорий работников, спрос на которые растет, и понижение зарплаты для тех категорий, спрос на которые падает. В долгосрочном периоде разрыв между количеством безработных и вакансий сокращается, поскольку заработная плата приходит в соответствие с конъюнктурной рынка. Для такого урегулирования нередко требуется несколько лет , поэтому безработица может сохраняться долгие годы.</a:t>
            </a:r>
            <a:endParaRPr lang="ru-RU" sz="1300" i="1"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67544" y="404664"/>
            <a:ext cx="7467600" cy="4873752"/>
          </a:xfrm>
        </p:spPr>
        <p:txBody>
          <a:bodyPr>
            <a:normAutofit fontScale="70000" lnSpcReduction="20000"/>
          </a:bodyPr>
          <a:lstStyle/>
          <a:p>
            <a:pPr marL="72000" algn="just"/>
            <a:r>
              <a:rPr lang="ru-RU" dirty="0" smtClean="0">
                <a:latin typeface="Times New Roman" pitchFamily="18" charset="0"/>
                <a:cs typeface="Times New Roman" pitchFamily="18" charset="0"/>
              </a:rPr>
              <a:t>            Давайте теперь выясним экономические причины инертности заработной платы и жалованья. Многие экономисты считают, что негибкость объясняется издержками механизма компенсирования (такие издержки называются </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издержки от инфляции</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связанные с отвлечением ресурсов в сферу постоянного наблюдения за ценами). Если рассматривать заработную плату работников, членов профсоюзов, переговоры по поводу заключения контракта представляют собой длительный процесс, требующий много времени, в результате которого ничего не производится. Именно потому, что коллективные переговоры обходятся так недешево, подобные соглашения заключаются только раз в три года.	</a:t>
            </a:r>
          </a:p>
          <a:p>
            <a:pPr marL="72000" algn="just"/>
            <a:endParaRPr lang="ru-RU" dirty="0" smtClean="0">
              <a:latin typeface="Times New Roman" pitchFamily="18" charset="0"/>
              <a:cs typeface="Times New Roman" pitchFamily="18" charset="0"/>
            </a:endParaRPr>
          </a:p>
          <a:p>
            <a:pPr marL="72000" algn="just"/>
            <a:r>
              <a:rPr lang="ru-RU" dirty="0" smtClean="0">
                <a:latin typeface="Times New Roman" pitchFamily="18" charset="0"/>
                <a:cs typeface="Times New Roman" pitchFamily="18" charset="0"/>
              </a:rPr>
              <a:t>	Решения, связанные с компенсацией труда работников, не являющихся членами профсоюза, стоят не так дорого, хотя, тем не менее, и они требуют дефицитного времени менеджеров и накладывают определенный отпечаток на морально-психологический климат в трудовом коллективе. Одновременно с пересмотром ставок заработной платы и жалованья, а также прочих льгот, изменяются и прежде действовавшие соглашения. Одним рабочим такие изменения кажутся несправедливыми, другие — непременно будут недовольны процедурой оплаты труда, в итоге нарастает всеобщее недовольство</a:t>
            </a:r>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2952471"/>
            <a:ext cx="8964488" cy="3428857"/>
          </a:xfrm>
          <a:solidFill>
            <a:srgbClr val="F9FDF9"/>
          </a:solidFill>
        </p:spPr>
        <p:txBody>
          <a:bodyPr>
            <a:normAutofit fontScale="92500"/>
          </a:bodyPr>
          <a:lstStyle/>
          <a:p>
            <a:pPr>
              <a:buNone/>
            </a:pPr>
            <a:r>
              <a:rPr lang="ru-RU" sz="1600" dirty="0" smtClean="0"/>
              <a:t>		</a:t>
            </a:r>
            <a:r>
              <a:rPr lang="ru-RU" sz="2800" dirty="0" smtClean="0"/>
              <a:t>Кто такие безработные?</a:t>
            </a:r>
          </a:p>
          <a:p>
            <a:pPr marL="72000">
              <a:lnSpc>
                <a:spcPts val="1700"/>
              </a:lnSpc>
              <a:buNone/>
            </a:pPr>
            <a:r>
              <a:rPr lang="ru-RU" sz="1600" b="1" dirty="0" smtClean="0"/>
              <a:t>		</a:t>
            </a:r>
          </a:p>
          <a:p>
            <a:pPr marL="72000" algn="just">
              <a:lnSpc>
                <a:spcPts val="1700"/>
              </a:lnSpc>
              <a:buNone/>
            </a:pPr>
            <a:r>
              <a:rPr lang="ru-RU" sz="1600" b="1" dirty="0" smtClean="0"/>
              <a:t>		</a:t>
            </a:r>
            <a:r>
              <a:rPr lang="ru-RU" sz="1600" dirty="0" smtClean="0">
                <a:latin typeface="Arial" pitchFamily="34" charset="0"/>
                <a:cs typeface="Arial" pitchFamily="34" charset="0"/>
              </a:rPr>
              <a:t>Для определения состояния рынка труда нужно сравнить  годы, в течение которых фактический выпуск превосходил  свой потенциальный (последним из таких периодов был 1989 год), и годы, на которые приходился глубокий экономический спад (такой, как имел место в 1982 году). Разница между  этими периодами покажет  нам, как экономические циклы действовали на количество, источники, продолжительности распределение безработных.</a:t>
            </a:r>
          </a:p>
          <a:p>
            <a:pPr marL="72000" algn="just">
              <a:buNone/>
            </a:pPr>
            <a:r>
              <a:rPr lang="ru-RU" sz="1600" dirty="0" smtClean="0">
                <a:latin typeface="Arial" pitchFamily="34" charset="0"/>
                <a:cs typeface="Arial" pitchFamily="34" charset="0"/>
              </a:rPr>
              <a:t>		Статистка безработицы во время экономического спада приведена в табл. 3. В первых двух столбцах описывается  безработица с точки зрения возраста, расового знака и пода. Приведенные данные говорят  о том, что в период  рецессии  уровень безработицы повышается среди всех  групп. Последние два столбца цифр отражают распределение  безработных по группам. Заметьте, что распределение безработицы по группам изменяется незначительно в период  экономических циклов.</a:t>
            </a:r>
          </a:p>
          <a:p>
            <a:endParaRPr lang="ru-RU" sz="1600" dirty="0"/>
          </a:p>
        </p:txBody>
      </p:sp>
      <p:sp>
        <p:nvSpPr>
          <p:cNvPr id="4" name="Содержимое 2"/>
          <p:cNvSpPr txBox="1">
            <a:spLocks/>
          </p:cNvSpPr>
          <p:nvPr/>
        </p:nvSpPr>
        <p:spPr>
          <a:xfrm>
            <a:off x="0" y="1628800"/>
            <a:ext cx="9036496" cy="1224136"/>
          </a:xfrm>
          <a:prstGeom prst="rect">
            <a:avLst/>
          </a:prstGeom>
          <a:solidFill>
            <a:srgbClr val="FFFFF7"/>
          </a:solidFill>
        </p:spPr>
        <p:txBody>
          <a:bodyPr vert="horz" lIns="54864" tIns="91440" rtlCol="0">
            <a:noAutofit/>
          </a:bodyPr>
          <a:lstStyle/>
          <a:p>
            <a:pPr marL="108000" lvl="0" indent="-320040" algn="just">
              <a:lnSpc>
                <a:spcPct val="120000"/>
              </a:lnSpc>
              <a:buClr>
                <a:schemeClr val="accent1"/>
              </a:buClr>
              <a:buSzPct val="80000"/>
            </a:pPr>
            <a:r>
              <a:rPr lang="ru-RU" sz="1600" i="1" dirty="0" smtClean="0"/>
              <a:t>		</a:t>
            </a:r>
            <a:r>
              <a:rPr lang="ru-RU" sz="1600" i="1" dirty="0" smtClean="0">
                <a:latin typeface="Arial" pitchFamily="34" charset="0"/>
                <a:cs typeface="Arial" pitchFamily="34" charset="0"/>
              </a:rPr>
              <a:t>Проанализировав причины безработицы, перейдем к рассмотрению актуальных проблем рынков труда. Какие группы, наиболее беззащитны перед безработицей? Как долго они останутся без работы? Чем вызван столь стремительный рост безработицы за последние десять лет в Европе</a:t>
            </a:r>
            <a:endParaRPr kumimoji="0" lang="ru-RU" sz="16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ru-RU"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Прямоугольник 4"/>
          <p:cNvSpPr/>
          <p:nvPr/>
        </p:nvSpPr>
        <p:spPr>
          <a:xfrm>
            <a:off x="539552" y="476672"/>
            <a:ext cx="4785284"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Проблемы ранка труда</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251520" y="548680"/>
          <a:ext cx="8676455" cy="3600403"/>
        </p:xfrm>
        <a:graphic>
          <a:graphicData uri="http://schemas.openxmlformats.org/drawingml/2006/table">
            <a:tbl>
              <a:tblPr firstRow="1" bandRow="1">
                <a:tableStyleId>{5C22544A-7EE6-4342-B048-85BDC9FD1C3A}</a:tableStyleId>
              </a:tblPr>
              <a:tblGrid>
                <a:gridCol w="1735291"/>
                <a:gridCol w="1735291"/>
                <a:gridCol w="1735291"/>
                <a:gridCol w="1735291"/>
                <a:gridCol w="1735291"/>
              </a:tblGrid>
              <a:tr h="732285">
                <a:tc rowSpan="2">
                  <a:txBody>
                    <a:bodyPr/>
                    <a:lstStyle/>
                    <a:p>
                      <a:pPr algn="ctr"/>
                      <a:endParaRPr lang="ru-RU" sz="1400" dirty="0" smtClean="0"/>
                    </a:p>
                    <a:p>
                      <a:pPr algn="ctr"/>
                      <a:r>
                        <a:rPr lang="ru-RU" sz="1400" dirty="0" smtClean="0">
                          <a:solidFill>
                            <a:schemeClr val="tx1"/>
                          </a:solidFill>
                        </a:rPr>
                        <a:t>Группа на рынке труда</a:t>
                      </a:r>
                      <a:endParaRPr lang="ru-RU" sz="1400" dirty="0">
                        <a:solidFill>
                          <a:schemeClr val="tx1"/>
                        </a:solidFill>
                      </a:endParaRPr>
                    </a:p>
                  </a:txBody>
                  <a:tcPr/>
                </a:tc>
                <a:tc gridSpan="2">
                  <a:txBody>
                    <a:bodyPr/>
                    <a:lstStyle/>
                    <a:p>
                      <a:r>
                        <a:rPr lang="ru-RU" sz="1400" dirty="0" smtClean="0">
                          <a:solidFill>
                            <a:schemeClr val="tx1"/>
                          </a:solidFill>
                        </a:rPr>
                        <a:t>Уровень безработицы среди различных</a:t>
                      </a:r>
                      <a:r>
                        <a:rPr lang="ru-RU" sz="1400" baseline="0" dirty="0" smtClean="0">
                          <a:solidFill>
                            <a:schemeClr val="tx1"/>
                          </a:solidFill>
                        </a:rPr>
                        <a:t> групп (% рабочей силы)</a:t>
                      </a:r>
                      <a:endParaRPr lang="ru-RU" sz="1400" dirty="0">
                        <a:solidFill>
                          <a:schemeClr val="tx1"/>
                        </a:solidFill>
                      </a:endParaRPr>
                    </a:p>
                  </a:txBody>
                  <a:tcPr/>
                </a:tc>
                <a:tc hMerge="1">
                  <a:txBody>
                    <a:bodyPr/>
                    <a:lstStyle/>
                    <a:p>
                      <a:endParaRPr lang="ru-RU" dirty="0"/>
                    </a:p>
                  </a:txBody>
                  <a:tcPr/>
                </a:tc>
                <a:tc gridSpan="2">
                  <a:txBody>
                    <a:bodyPr/>
                    <a:lstStyle/>
                    <a:p>
                      <a:r>
                        <a:rPr lang="ru-RU" sz="1400" dirty="0" smtClean="0">
                          <a:solidFill>
                            <a:schemeClr val="tx1"/>
                          </a:solidFill>
                        </a:rPr>
                        <a:t>Распределение безработицы среди различных групп (% от общего числа безработных)</a:t>
                      </a:r>
                      <a:endParaRPr lang="ru-RU" sz="1400" dirty="0">
                        <a:solidFill>
                          <a:schemeClr val="tx1"/>
                        </a:solidFill>
                      </a:endParaRPr>
                    </a:p>
                  </a:txBody>
                  <a:tcPr/>
                </a:tc>
                <a:tc hMerge="1">
                  <a:txBody>
                    <a:bodyPr/>
                    <a:lstStyle/>
                    <a:p>
                      <a:endParaRPr lang="ru-RU" dirty="0"/>
                    </a:p>
                  </a:txBody>
                  <a:tcPr/>
                </a:tc>
              </a:tr>
              <a:tr h="518702">
                <a:tc vMerge="1">
                  <a:txBody>
                    <a:bodyPr/>
                    <a:lstStyle/>
                    <a:p>
                      <a:endParaRPr lang="ru-RU" dirty="0"/>
                    </a:p>
                  </a:txBody>
                  <a:tcPr/>
                </a:tc>
                <a:tc>
                  <a:txBody>
                    <a:bodyPr/>
                    <a:lstStyle/>
                    <a:p>
                      <a:r>
                        <a:rPr lang="ru-RU" sz="1400" b="1" dirty="0" smtClean="0">
                          <a:latin typeface="Calibri" pitchFamily="34" charset="0"/>
                          <a:cs typeface="Calibri" pitchFamily="34" charset="0"/>
                        </a:rPr>
                        <a:t>Рецессия (1982 г.)</a:t>
                      </a:r>
                      <a:endParaRPr lang="ru-RU" sz="1400" b="1" dirty="0">
                        <a:latin typeface="Calibri" pitchFamily="34" charset="0"/>
                        <a:cs typeface="Calibri" pitchFamily="34" charset="0"/>
                      </a:endParaRPr>
                    </a:p>
                  </a:txBody>
                  <a:tcPr/>
                </a:tc>
                <a:tc>
                  <a:txBody>
                    <a:bodyPr/>
                    <a:lstStyle/>
                    <a:p>
                      <a:r>
                        <a:rPr lang="ru-RU" sz="1400" b="1" dirty="0" smtClean="0">
                          <a:latin typeface="Calibri" pitchFamily="34" charset="0"/>
                          <a:cs typeface="Calibri" pitchFamily="34" charset="0"/>
                        </a:rPr>
                        <a:t>Бум (1989 г.)</a:t>
                      </a:r>
                      <a:endParaRPr lang="ru-RU" sz="1400" b="1" dirty="0">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b="1" dirty="0" smtClean="0">
                          <a:latin typeface="Calibri" pitchFamily="34" charset="0"/>
                          <a:cs typeface="Calibri" pitchFamily="34" charset="0"/>
                        </a:rPr>
                        <a:t>Рецессия (1982 г.)</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b="1" dirty="0" smtClean="0">
                          <a:latin typeface="Calibri" pitchFamily="34" charset="0"/>
                          <a:cs typeface="Calibri" pitchFamily="34" charset="0"/>
                        </a:rPr>
                        <a:t>Бум (1989 г.)</a:t>
                      </a:r>
                    </a:p>
                  </a:txBody>
                  <a:tcPr/>
                </a:tc>
              </a:tr>
              <a:tr h="305119">
                <a:tc>
                  <a:txBody>
                    <a:bodyPr/>
                    <a:lstStyle/>
                    <a:p>
                      <a:r>
                        <a:rPr lang="ru-RU" sz="1400" dirty="0" smtClean="0">
                          <a:latin typeface="Calibri" pitchFamily="34" charset="0"/>
                          <a:cs typeface="Calibri" pitchFamily="34" charset="0"/>
                        </a:rPr>
                        <a:t>По возрасту </a:t>
                      </a:r>
                      <a:r>
                        <a:rPr lang="en-US" sz="1400" dirty="0" smtClean="0">
                          <a:latin typeface="Calibri" pitchFamily="34" charset="0"/>
                          <a:cs typeface="Calibri" pitchFamily="34" charset="0"/>
                        </a:rPr>
                        <a:t>:</a:t>
                      </a:r>
                      <a:endParaRPr lang="ru-RU" sz="1400" dirty="0">
                        <a:latin typeface="Calibri" pitchFamily="34" charset="0"/>
                        <a:cs typeface="Calibri" pitchFamily="34" charset="0"/>
                      </a:endParaRPr>
                    </a:p>
                  </a:txBody>
                  <a:tcPr/>
                </a:tc>
                <a:tc>
                  <a:txBody>
                    <a:bodyPr/>
                    <a:lstStyle/>
                    <a:p>
                      <a:endParaRPr lang="ru-RU" sz="1400" dirty="0"/>
                    </a:p>
                  </a:txBody>
                  <a:tcPr/>
                </a:tc>
                <a:tc>
                  <a:txBody>
                    <a:bodyPr/>
                    <a:lstStyle/>
                    <a:p>
                      <a:endParaRPr lang="ru-RU" sz="1400" dirty="0"/>
                    </a:p>
                  </a:txBody>
                  <a:tcPr/>
                </a:tc>
                <a:tc>
                  <a:txBody>
                    <a:bodyPr/>
                    <a:lstStyle/>
                    <a:p>
                      <a:endParaRPr lang="ru-RU" sz="1400"/>
                    </a:p>
                  </a:txBody>
                  <a:tcPr/>
                </a:tc>
                <a:tc>
                  <a:txBody>
                    <a:bodyPr/>
                    <a:lstStyle/>
                    <a:p>
                      <a:endParaRPr lang="ru-RU" sz="1400"/>
                    </a:p>
                  </a:txBody>
                  <a:tcPr/>
                </a:tc>
              </a:tr>
              <a:tr h="305119">
                <a:tc>
                  <a:txBody>
                    <a:bodyPr/>
                    <a:lstStyle/>
                    <a:p>
                      <a:r>
                        <a:rPr lang="en-US" sz="1400" dirty="0" smtClean="0">
                          <a:latin typeface="Calibri" pitchFamily="34" charset="0"/>
                          <a:cs typeface="Calibri" pitchFamily="34" charset="0"/>
                        </a:rPr>
                        <a:t>16</a:t>
                      </a:r>
                      <a:r>
                        <a:rPr lang="en-US" sz="1400" baseline="0" dirty="0" smtClean="0">
                          <a:latin typeface="Calibri" pitchFamily="34" charset="0"/>
                          <a:cs typeface="Calibri" pitchFamily="34" charset="0"/>
                        </a:rPr>
                        <a:t> – 19 </a:t>
                      </a:r>
                      <a:r>
                        <a:rPr lang="ru-RU" sz="1400" baseline="0" dirty="0" smtClean="0">
                          <a:latin typeface="Calibri" pitchFamily="34" charset="0"/>
                          <a:cs typeface="Calibri" pitchFamily="34" charset="0"/>
                        </a:rPr>
                        <a:t>лет</a:t>
                      </a:r>
                      <a:endParaRPr lang="ru-RU" sz="1400"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23,2</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14,7</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18,5</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17,7</a:t>
                      </a:r>
                      <a:endParaRPr lang="ru-RU" sz="1400" b="1" dirty="0">
                        <a:latin typeface="Calibri" pitchFamily="34" charset="0"/>
                        <a:cs typeface="Calibri" pitchFamily="34" charset="0"/>
                      </a:endParaRPr>
                    </a:p>
                  </a:txBody>
                  <a:tcPr/>
                </a:tc>
              </a:tr>
              <a:tr h="305119">
                <a:tc>
                  <a:txBody>
                    <a:bodyPr/>
                    <a:lstStyle/>
                    <a:p>
                      <a:r>
                        <a:rPr lang="ru-RU" sz="1400" dirty="0" smtClean="0">
                          <a:latin typeface="Calibri" pitchFamily="34" charset="0"/>
                          <a:cs typeface="Calibri" pitchFamily="34" charset="0"/>
                        </a:rPr>
                        <a:t>20 лет и старше</a:t>
                      </a:r>
                      <a:endParaRPr lang="ru-RU" sz="1400"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8,6</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4,6</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81,5</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82,3</a:t>
                      </a:r>
                      <a:endParaRPr lang="ru-RU" sz="1400" b="1" dirty="0">
                        <a:latin typeface="Calibri" pitchFamily="34" charset="0"/>
                        <a:cs typeface="Calibri" pitchFamily="34" charset="0"/>
                      </a:endParaRPr>
                    </a:p>
                  </a:txBody>
                  <a:tcPr/>
                </a:tc>
              </a:tr>
              <a:tr h="305119">
                <a:tc>
                  <a:txBody>
                    <a:bodyPr/>
                    <a:lstStyle/>
                    <a:p>
                      <a:r>
                        <a:rPr lang="ru-RU" sz="1400" dirty="0" smtClean="0">
                          <a:latin typeface="Calibri" pitchFamily="34" charset="0"/>
                          <a:cs typeface="Calibri" pitchFamily="34" charset="0"/>
                        </a:rPr>
                        <a:t>По</a:t>
                      </a:r>
                      <a:r>
                        <a:rPr lang="ru-RU" sz="1400" baseline="0" dirty="0" smtClean="0">
                          <a:latin typeface="Calibri" pitchFamily="34" charset="0"/>
                          <a:cs typeface="Calibri" pitchFamily="34" charset="0"/>
                        </a:rPr>
                        <a:t> расе</a:t>
                      </a:r>
                      <a:endParaRPr lang="ru-RU" sz="1400" dirty="0">
                        <a:latin typeface="Calibri" pitchFamily="34" charset="0"/>
                        <a:cs typeface="Calibri" pitchFamily="34" charset="0"/>
                      </a:endParaRPr>
                    </a:p>
                  </a:txBody>
                  <a:tcPr/>
                </a:tc>
                <a:tc>
                  <a:txBody>
                    <a:bodyPr/>
                    <a:lstStyle/>
                    <a:p>
                      <a:pPr algn="ctr"/>
                      <a:endParaRPr lang="ru-RU" sz="1400" b="1" dirty="0">
                        <a:latin typeface="Calibri" pitchFamily="34" charset="0"/>
                        <a:cs typeface="Calibri" pitchFamily="34" charset="0"/>
                      </a:endParaRPr>
                    </a:p>
                  </a:txBody>
                  <a:tcPr/>
                </a:tc>
                <a:tc>
                  <a:txBody>
                    <a:bodyPr/>
                    <a:lstStyle/>
                    <a:p>
                      <a:pPr algn="ctr"/>
                      <a:endParaRPr lang="ru-RU" sz="1400" b="1" dirty="0">
                        <a:latin typeface="Calibri" pitchFamily="34" charset="0"/>
                        <a:cs typeface="Calibri" pitchFamily="34" charset="0"/>
                      </a:endParaRPr>
                    </a:p>
                  </a:txBody>
                  <a:tcPr/>
                </a:tc>
                <a:tc>
                  <a:txBody>
                    <a:bodyPr/>
                    <a:lstStyle/>
                    <a:p>
                      <a:pPr algn="ctr"/>
                      <a:endParaRPr lang="ru-RU" sz="1400" b="1" dirty="0">
                        <a:latin typeface="Calibri" pitchFamily="34" charset="0"/>
                        <a:cs typeface="Calibri" pitchFamily="34" charset="0"/>
                      </a:endParaRPr>
                    </a:p>
                  </a:txBody>
                  <a:tcPr/>
                </a:tc>
                <a:tc>
                  <a:txBody>
                    <a:bodyPr/>
                    <a:lstStyle/>
                    <a:p>
                      <a:pPr algn="ctr"/>
                      <a:endParaRPr lang="ru-RU" sz="1400" b="1" dirty="0">
                        <a:latin typeface="Calibri" pitchFamily="34" charset="0"/>
                        <a:cs typeface="Calibri" pitchFamily="34" charset="0"/>
                      </a:endParaRPr>
                    </a:p>
                  </a:txBody>
                  <a:tcPr/>
                </a:tc>
              </a:tr>
              <a:tr h="305119">
                <a:tc>
                  <a:txBody>
                    <a:bodyPr/>
                    <a:lstStyle/>
                    <a:p>
                      <a:r>
                        <a:rPr lang="ru-RU" sz="1400" dirty="0" smtClean="0">
                          <a:latin typeface="Calibri" pitchFamily="34" charset="0"/>
                          <a:cs typeface="Calibri" pitchFamily="34" charset="0"/>
                        </a:rPr>
                        <a:t>белые</a:t>
                      </a:r>
                      <a:endParaRPr lang="ru-RU" sz="1400"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8,6</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4,6</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77,2</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74,5</a:t>
                      </a:r>
                      <a:endParaRPr lang="ru-RU" sz="1400" b="1" dirty="0">
                        <a:latin typeface="Calibri" pitchFamily="34" charset="0"/>
                        <a:cs typeface="Calibri" pitchFamily="34" charset="0"/>
                      </a:endParaRPr>
                    </a:p>
                  </a:txBody>
                  <a:tcPr/>
                </a:tc>
              </a:tr>
              <a:tr h="305119">
                <a:tc>
                  <a:txBody>
                    <a:bodyPr/>
                    <a:lstStyle/>
                    <a:p>
                      <a:r>
                        <a:rPr lang="ru-RU" sz="1400" dirty="0" smtClean="0">
                          <a:latin typeface="Calibri" pitchFamily="34" charset="0"/>
                          <a:cs typeface="Calibri" pitchFamily="34" charset="0"/>
                        </a:rPr>
                        <a:t>цветные</a:t>
                      </a:r>
                      <a:endParaRPr lang="ru-RU" sz="1400"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17,3</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9,4</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22,8</a:t>
                      </a:r>
                      <a:endParaRPr lang="ru-RU" sz="1400" b="1" dirty="0">
                        <a:latin typeface="Calibri" pitchFamily="34" charset="0"/>
                        <a:cs typeface="Calibri" pitchFamily="34" charset="0"/>
                      </a:endParaRPr>
                    </a:p>
                  </a:txBody>
                  <a:tcPr/>
                </a:tc>
                <a:tc>
                  <a:txBody>
                    <a:bodyPr/>
                    <a:lstStyle/>
                    <a:p>
                      <a:pPr algn="ctr"/>
                      <a:r>
                        <a:rPr lang="ru-RU" sz="1400" b="1" dirty="0" smtClean="0">
                          <a:latin typeface="Calibri" pitchFamily="34" charset="0"/>
                          <a:cs typeface="Calibri" pitchFamily="34" charset="0"/>
                        </a:rPr>
                        <a:t>25,5</a:t>
                      </a:r>
                      <a:endParaRPr lang="ru-RU" sz="1400" b="1" dirty="0">
                        <a:latin typeface="Calibri" pitchFamily="34" charset="0"/>
                        <a:cs typeface="Calibri" pitchFamily="34" charset="0"/>
                      </a:endParaRPr>
                    </a:p>
                  </a:txBody>
                  <a:tcPr/>
                </a:tc>
              </a:tr>
              <a:tr h="518702">
                <a:tc>
                  <a:txBody>
                    <a:bodyPr/>
                    <a:lstStyle/>
                    <a:p>
                      <a:r>
                        <a:rPr lang="ru-RU" sz="1400" dirty="0" smtClean="0">
                          <a:latin typeface="Calibri" pitchFamily="34" charset="0"/>
                          <a:cs typeface="Calibri" pitchFamily="34" charset="0"/>
                        </a:rPr>
                        <a:t>По полу (только взрослые)</a:t>
                      </a:r>
                      <a:endParaRPr lang="ru-RU" sz="1400" dirty="0">
                        <a:latin typeface="Calibri" pitchFamily="34" charset="0"/>
                        <a:cs typeface="Calibri" pitchFamily="34" charset="0"/>
                      </a:endParaRPr>
                    </a:p>
                  </a:txBody>
                  <a:tcPr/>
                </a:tc>
                <a:tc>
                  <a:txBody>
                    <a:bodyPr/>
                    <a:lstStyle/>
                    <a:p>
                      <a:endParaRPr lang="ru-RU" sz="1400" dirty="0"/>
                    </a:p>
                  </a:txBody>
                  <a:tcPr/>
                </a:tc>
                <a:tc>
                  <a:txBody>
                    <a:bodyPr/>
                    <a:lstStyle/>
                    <a:p>
                      <a:endParaRPr lang="ru-RU" sz="1400" dirty="0"/>
                    </a:p>
                  </a:txBody>
                  <a:tcPr/>
                </a:tc>
                <a:tc>
                  <a:txBody>
                    <a:bodyPr/>
                    <a:lstStyle/>
                    <a:p>
                      <a:endParaRPr lang="ru-RU" sz="1400" dirty="0"/>
                    </a:p>
                  </a:txBody>
                  <a:tcPr/>
                </a:tc>
                <a:tc>
                  <a:txBody>
                    <a:bodyPr/>
                    <a:lstStyle/>
                    <a:p>
                      <a:endParaRPr lang="ru-RU" sz="1400" dirty="0"/>
                    </a:p>
                  </a:txBody>
                  <a:tcPr/>
                </a:tc>
              </a:tr>
            </a:tbl>
          </a:graphicData>
        </a:graphic>
      </p:graphicFrame>
      <p:sp>
        <p:nvSpPr>
          <p:cNvPr id="7" name="Текст 6"/>
          <p:cNvSpPr>
            <a:spLocks noGrp="1"/>
          </p:cNvSpPr>
          <p:nvPr>
            <p:ph type="body" idx="1"/>
          </p:nvPr>
        </p:nvSpPr>
        <p:spPr>
          <a:xfrm>
            <a:off x="7740352" y="3717032"/>
            <a:ext cx="1147664" cy="360041"/>
          </a:xfrm>
        </p:spPr>
        <p:txBody>
          <a:bodyPr/>
          <a:lstStyle/>
          <a:p>
            <a:r>
              <a:rPr lang="ru-RU" sz="1400" dirty="0" smtClean="0"/>
              <a:t>Табл. 3</a:t>
            </a:r>
            <a:endParaRPr lang="ru-RU" sz="1400" dirty="0"/>
          </a:p>
        </p:txBody>
      </p:sp>
      <p:sp>
        <p:nvSpPr>
          <p:cNvPr id="8" name="Текст 6"/>
          <p:cNvSpPr txBox="1">
            <a:spLocks/>
          </p:cNvSpPr>
          <p:nvPr/>
        </p:nvSpPr>
        <p:spPr bwMode="auto">
          <a:xfrm>
            <a:off x="179512" y="4005064"/>
            <a:ext cx="8712968" cy="1656184"/>
          </a:xfrm>
          <a:prstGeom prst="rect">
            <a:avLst/>
          </a:prstGeom>
          <a:noFill/>
          <a:ln w="9525">
            <a:solidFill>
              <a:srgbClr val="EBF9EB"/>
            </a:solidFill>
            <a:miter lim="800000"/>
            <a:headEnd/>
            <a:tailEnd/>
          </a:ln>
          <a:effectLst/>
        </p:spPr>
        <p:txBody>
          <a:bodyPr vert="horz" wrap="square" lIns="91440" tIns="45720" rIns="91440" bIns="45720" numCol="1" anchor="b" anchorCtr="0" compatLnSpc="1">
            <a:prstTxWarp prst="textNoShape">
              <a:avLst/>
            </a:prstTxWarp>
          </a:bodyPr>
          <a:lstStyle/>
          <a:p>
            <a:pPr algn="just" fontAlgn="base">
              <a:spcBef>
                <a:spcPct val="20000"/>
              </a:spcBef>
              <a:spcAft>
                <a:spcPct val="0"/>
              </a:spcAft>
            </a:pPr>
            <a:r>
              <a:rPr lang="ru-RU" sz="1400" dirty="0" smtClean="0"/>
              <a:t>	</a:t>
            </a:r>
            <a:r>
              <a:rPr lang="ru-RU" sz="1400" dirty="0" smtClean="0">
                <a:solidFill>
                  <a:schemeClr val="bg1"/>
                </a:solidFill>
                <a:latin typeface="Times New Roman" pitchFamily="18" charset="0"/>
                <a:cs typeface="Times New Roman" pitchFamily="18" charset="0"/>
              </a:rPr>
              <a:t>Данная таблица показывает, насколько показатель безработицы варьируется для различных демографических групп в годы экономических  подъемов и спадов. В первых двух столбцах цифр отражены различия в безработице для каждой из групп в период 19821 1909 годов. Последние два столбца описывают безработицу в каждой из представленных групп в процентном отношении к общей численности безработных. (Источник: Министерство труда США, </a:t>
            </a:r>
            <a:r>
              <a:rPr lang="en-US" sz="1400" i="1" dirty="0" smtClean="0">
                <a:solidFill>
                  <a:schemeClr val="bg1"/>
                </a:solidFill>
                <a:latin typeface="Times New Roman" pitchFamily="18" charset="0"/>
                <a:cs typeface="Times New Roman" pitchFamily="18" charset="0"/>
              </a:rPr>
              <a:t>Employment</a:t>
            </a:r>
            <a:r>
              <a:rPr lang="ru-RU" sz="1400" i="1" dirty="0" smtClean="0">
                <a:solidFill>
                  <a:schemeClr val="bg1"/>
                </a:solidFill>
                <a:latin typeface="Times New Roman" pitchFamily="18" charset="0"/>
                <a:cs typeface="Times New Roman" pitchFamily="18" charset="0"/>
              </a:rPr>
              <a:t> </a:t>
            </a:r>
            <a:r>
              <a:rPr lang="en-US" sz="1400" i="1" dirty="0" smtClean="0">
                <a:solidFill>
                  <a:schemeClr val="bg1"/>
                </a:solidFill>
                <a:latin typeface="Times New Roman" pitchFamily="18" charset="0"/>
                <a:cs typeface="Times New Roman" pitchFamily="18" charset="0"/>
              </a:rPr>
              <a:t>and Earnings</a:t>
            </a:r>
            <a:r>
              <a:rPr lang="ru-RU" sz="1400" i="1" dirty="0" smtClean="0">
                <a:solidFill>
                  <a:schemeClr val="bg1"/>
                </a:solidFill>
                <a:latin typeface="Times New Roman" pitchFamily="18" charset="0"/>
                <a:cs typeface="Times New Roman" pitchFamily="18" charset="0"/>
              </a:rPr>
              <a:t>.)</a:t>
            </a:r>
            <a:endParaRPr lang="ru-RU" sz="1400" dirty="0" smtClean="0">
              <a:solidFill>
                <a:schemeClr val="bg1"/>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ru-RU" sz="1400" b="0" i="0" u="none" strike="noStrike" kern="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683568" y="188640"/>
            <a:ext cx="6325001" cy="369332"/>
          </a:xfrm>
          <a:prstGeom prst="rect">
            <a:avLst/>
          </a:prstGeom>
          <a:noFill/>
        </p:spPr>
        <p:txBody>
          <a:bodyPr wrap="none" rtlCol="0">
            <a:spAutoFit/>
          </a:bodyPr>
          <a:lstStyle/>
          <a:p>
            <a:r>
              <a:rPr lang="ru-RU" dirty="0" smtClean="0">
                <a:solidFill>
                  <a:schemeClr val="bg1"/>
                </a:solidFill>
                <a:latin typeface="Times New Roman" pitchFamily="18" charset="0"/>
                <a:cs typeface="Times New Roman" pitchFamily="18" charset="0"/>
              </a:rPr>
              <a:t>Табл.3. Безработица среди различных демографических групп</a:t>
            </a:r>
            <a:endParaRPr lang="ru-RU" dirty="0">
              <a:solidFill>
                <a:schemeClr val="bg1"/>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764704"/>
            <a:ext cx="8640960" cy="3312368"/>
          </a:xfrm>
          <a:ln>
            <a:solidFill>
              <a:srgbClr val="FFFFF7"/>
            </a:solidFill>
          </a:ln>
        </p:spPr>
        <p:txBody>
          <a:bodyPr>
            <a:normAutofit/>
          </a:bodyPr>
          <a:lstStyle/>
          <a:p>
            <a:pPr marL="72000" algn="just">
              <a:buNone/>
            </a:pPr>
            <a:r>
              <a:rPr lang="ru-RU" sz="1500" dirty="0" smtClean="0"/>
              <a:t>		</a:t>
            </a:r>
            <a:r>
              <a:rPr lang="ru-RU" sz="1400" dirty="0" smtClean="0"/>
              <a:t>Второй ключевой вопрос касается продолжительности безработицы. Какой период отсутствия работы является длительным и представляет в связи с этим главную заботу общества и какой — непродолжительным, когда люди быстро находят новое место работы?</a:t>
            </a:r>
          </a:p>
          <a:p>
            <a:pPr marL="72000" algn="just">
              <a:buNone/>
            </a:pPr>
            <a:r>
              <a:rPr lang="ru-RU" sz="1400" dirty="0" smtClean="0"/>
              <a:t>		На рис. 7 показана продолжительность безработицы в течение 1997 года, отмеченного полной занятостью. Обнадеживающим признаком американского рынка труда является то, что большая часть безработицы характеризуется короткой продолжительностью. В 1997 году более двух пятых безработных находили новую работу в течение 5 недель, и долгосрочная безработица была редкостью.</a:t>
            </a:r>
          </a:p>
          <a:p>
            <a:pPr marL="72000" algn="just">
              <a:buNone/>
            </a:pPr>
            <a:r>
              <a:rPr lang="ru-RU" sz="1400" dirty="0" smtClean="0"/>
              <a:t>		В Европе же, отличающейся низкой мобильностью производственных факторов и наличием больших правовых препятствий для экономических изменений, длительная безработица в середине 90-х годов составляла 50% . Продолжительная безработица вызывает массу серьезных социальных проблем, поскольку ресурсы жизнеспособности — собственные сбережения, пособие по страховке от безработицы и даже доброжелательное отношение друг другу — оказываются исчерпанными уже через несколько месяцев.</a:t>
            </a:r>
          </a:p>
          <a:p>
            <a:endParaRPr lang="ru-RU" sz="1500" dirty="0"/>
          </a:p>
        </p:txBody>
      </p:sp>
      <p:pic>
        <p:nvPicPr>
          <p:cNvPr id="4" name="Рисунок 3" descr="88.jpg"/>
          <p:cNvPicPr>
            <a:picLocks noChangeAspect="1"/>
          </p:cNvPicPr>
          <p:nvPr/>
        </p:nvPicPr>
        <p:blipFill>
          <a:blip r:embed="rId2" cstate="print"/>
          <a:stretch>
            <a:fillRect/>
          </a:stretch>
        </p:blipFill>
        <p:spPr>
          <a:xfrm>
            <a:off x="3918450" y="4221088"/>
            <a:ext cx="4830014" cy="2564904"/>
          </a:xfrm>
          <a:prstGeom prst="rect">
            <a:avLst/>
          </a:prstGeom>
        </p:spPr>
      </p:pic>
      <p:sp>
        <p:nvSpPr>
          <p:cNvPr id="6" name="Содержимое 2"/>
          <p:cNvSpPr txBox="1">
            <a:spLocks/>
          </p:cNvSpPr>
          <p:nvPr/>
        </p:nvSpPr>
        <p:spPr>
          <a:xfrm>
            <a:off x="0" y="4365104"/>
            <a:ext cx="3779912" cy="2304256"/>
          </a:xfrm>
          <a:prstGeom prst="rect">
            <a:avLst/>
          </a:prstGeom>
          <a:ln>
            <a:solidFill>
              <a:srgbClr val="FFFFF7"/>
            </a:solidFill>
          </a:ln>
        </p:spPr>
        <p:txBody>
          <a:bodyPr vert="horz">
            <a:normAutofit fontScale="25000" lnSpcReduction="20000"/>
          </a:bodyPr>
          <a:lstStyle/>
          <a:p>
            <a:pPr marL="72000" indent="-274320" algn="just">
              <a:lnSpc>
                <a:spcPct val="120000"/>
              </a:lnSpc>
              <a:spcBef>
                <a:spcPts val="600"/>
              </a:spcBef>
              <a:buClr>
                <a:schemeClr val="accent1"/>
              </a:buClr>
              <a:buSzPct val="70000"/>
            </a:pPr>
            <a:r>
              <a:rPr kumimoji="0" lang="ru-RU" sz="5600" b="0" i="0" u="none" strike="noStrike" kern="1200" cap="none" spc="0" normalizeH="0" baseline="0" noProof="0" dirty="0" smtClean="0">
                <a:ln>
                  <a:noFill/>
                </a:ln>
                <a:solidFill>
                  <a:schemeClr val="tx1"/>
                </a:solidFill>
                <a:effectLst/>
                <a:uLnTx/>
                <a:uFillTx/>
                <a:latin typeface="+mn-lt"/>
                <a:ea typeface="+mn-ea"/>
                <a:cs typeface="+mn-cs"/>
              </a:rPr>
              <a:t>		</a:t>
            </a:r>
            <a:r>
              <a:rPr lang="ru-RU" sz="5600" i="1" dirty="0" smtClean="0"/>
              <a:t>Как долго люди остаются безработными? Приведенные столбики диаграмм отражают распределение продолжительности безработицы. В 1997 году, отмеченном как год полной занятости, только 15% всех безработных имели этот статус в течение более 26 недель, тогда как почти 40% оставались нетрудоустроенными  всего лишь около 5 недель. </a:t>
            </a:r>
          </a:p>
          <a:p>
            <a:pPr marL="7200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ru-RU" sz="15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Содержимое 2"/>
          <p:cNvSpPr txBox="1">
            <a:spLocks/>
          </p:cNvSpPr>
          <p:nvPr/>
        </p:nvSpPr>
        <p:spPr>
          <a:xfrm>
            <a:off x="251520" y="4077072"/>
            <a:ext cx="8424936" cy="360040"/>
          </a:xfrm>
          <a:prstGeom prst="rect">
            <a:avLst/>
          </a:prstGeom>
          <a:ln>
            <a:solidFill>
              <a:srgbClr val="FFFFF7"/>
            </a:solidFill>
          </a:ln>
        </p:spPr>
        <p:txBody>
          <a:bodyPr vert="horz">
            <a:noAutofit/>
          </a:bodyPr>
          <a:lstStyle/>
          <a:p>
            <a:pPr marL="7200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ru-RU" sz="1400" noProof="0" dirty="0" smtClean="0"/>
              <a:t>Рис. </a:t>
            </a:r>
            <a:r>
              <a:rPr lang="ru-RU" sz="1400" dirty="0" smtClean="0"/>
              <a:t>7. Безработица в Соединенных штатах носит в основном кратковременный характер</a:t>
            </a:r>
            <a:endParaRPr kumimoji="0" lang="ru-RU"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Прямоугольник 7"/>
          <p:cNvSpPr/>
          <p:nvPr/>
        </p:nvSpPr>
        <p:spPr>
          <a:xfrm>
            <a:off x="539552" y="260648"/>
            <a:ext cx="744306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Продолжительность безработицы</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99.jpg"/>
          <p:cNvPicPr>
            <a:picLocks noChangeAspect="1"/>
          </p:cNvPicPr>
          <p:nvPr/>
        </p:nvPicPr>
        <p:blipFill>
          <a:blip r:embed="rId2" cstate="print"/>
          <a:stretch>
            <a:fillRect/>
          </a:stretch>
        </p:blipFill>
        <p:spPr>
          <a:xfrm>
            <a:off x="251520" y="2996952"/>
            <a:ext cx="5673339" cy="3384376"/>
          </a:xfrm>
          <a:prstGeom prst="rect">
            <a:avLst/>
          </a:prstGeom>
        </p:spPr>
      </p:pic>
      <p:sp>
        <p:nvSpPr>
          <p:cNvPr id="3" name="Содержимое 2"/>
          <p:cNvSpPr>
            <a:spLocks noGrp="1"/>
          </p:cNvSpPr>
          <p:nvPr>
            <p:ph sz="quarter" idx="1"/>
          </p:nvPr>
        </p:nvSpPr>
        <p:spPr>
          <a:xfrm>
            <a:off x="0" y="620688"/>
            <a:ext cx="8964488" cy="2304255"/>
          </a:xfrm>
          <a:solidFill>
            <a:srgbClr val="F9FDF9"/>
          </a:solidFill>
        </p:spPr>
        <p:txBody>
          <a:bodyPr>
            <a:normAutofit/>
          </a:bodyPr>
          <a:lstStyle/>
          <a:p>
            <a:pPr marL="108000" algn="just"/>
            <a:r>
              <a:rPr lang="ru-RU" sz="1400" dirty="0" smtClean="0"/>
              <a:t>	</a:t>
            </a:r>
            <a:r>
              <a:rPr lang="ru-RU" sz="1500" dirty="0" smtClean="0">
                <a:latin typeface="Times New Roman" pitchFamily="18" charset="0"/>
                <a:cs typeface="Times New Roman" pitchFamily="18" charset="0"/>
              </a:rPr>
              <a:t>Почему люди становятся безработными? На рис. 8 показаны ответы людей на вопросы о причинах их безработицы в рамках опросов, проводившихся во время экономического спада 1982 года и в год, отличавшийся высоким уровнем занятости,-1989.</a:t>
            </a:r>
          </a:p>
          <a:p>
            <a:pPr marL="108000" algn="just"/>
            <a:r>
              <a:rPr lang="ru-RU" sz="1500" dirty="0" smtClean="0">
                <a:latin typeface="Times New Roman" pitchFamily="18" charset="0"/>
                <a:cs typeface="Times New Roman" pitchFamily="18" charset="0"/>
              </a:rPr>
              <a:t>	Как показали ответы, всегда существует часть людей, относящихся к безработным в связи с переменой местожительства или изменением своего привычного ритма жизни, таким как переезд, поступление на первую работу после учебы и т.д. Основные изменения в уровне безработицы, вызванные экономическими циклами, связаны с увеличением числа увольнений. В годы спадов этот источник необычайно возрастает по двум причинам: во-первых, увеличивается число уволенных работников, а во-вторых, поиски новой работы в этот период требуют затрат времени.</a:t>
            </a:r>
          </a:p>
          <a:p>
            <a:endParaRPr lang="ru-RU" dirty="0"/>
          </a:p>
        </p:txBody>
      </p:sp>
      <p:sp>
        <p:nvSpPr>
          <p:cNvPr id="5" name="Содержимое 2"/>
          <p:cNvSpPr txBox="1">
            <a:spLocks/>
          </p:cNvSpPr>
          <p:nvPr/>
        </p:nvSpPr>
        <p:spPr>
          <a:xfrm>
            <a:off x="5796136" y="2780928"/>
            <a:ext cx="2880320" cy="3384376"/>
          </a:xfrm>
          <a:prstGeom prst="rect">
            <a:avLst/>
          </a:prstGeom>
          <a:solidFill>
            <a:schemeClr val="bg1">
              <a:alpha val="0"/>
            </a:schemeClr>
          </a:solidFill>
        </p:spPr>
        <p:txBody>
          <a:bodyPr vert="horz" lIns="91440" tIns="45720" rIns="91440" bIns="45720" rtlCol="0">
            <a:noAutofit/>
          </a:bodyPr>
          <a:lstStyle/>
          <a:p>
            <a:pPr marL="108000" lvl="0" indent="-342900" algn="just">
              <a:spcBef>
                <a:spcPct val="20000"/>
              </a:spcBef>
            </a:pPr>
            <a:r>
              <a:rPr kumimoji="0" lang="ru-RU" sz="1500" b="0" i="0" u="none" strike="noStrike" kern="1200" cap="none" spc="0" normalizeH="0" baseline="0" noProof="0" dirty="0" smtClean="0">
                <a:ln>
                  <a:noFill/>
                </a:ln>
                <a:solidFill>
                  <a:schemeClr val="tx1"/>
                </a:solidFill>
                <a:effectLst/>
                <a:uLnTx/>
                <a:uFillTx/>
                <a:latin typeface="+mn-lt"/>
                <a:ea typeface="+mn-ea"/>
                <a:cs typeface="+mn-cs"/>
              </a:rPr>
              <a:t>	</a:t>
            </a:r>
            <a:r>
              <a:rPr lang="ru-RU" sz="1500" dirty="0" smtClean="0"/>
              <a:t> </a:t>
            </a:r>
            <a:r>
              <a:rPr lang="ru-RU" sz="1400" i="1" dirty="0" smtClean="0">
                <a:latin typeface="Times New Roman" pitchFamily="18" charset="0"/>
                <a:cs typeface="Times New Roman" pitchFamily="18" charset="0"/>
              </a:rPr>
              <a:t>Почему люди становятся безработными ?Менее 1% общего числа безработных просто оставили прежнюю работу, 2 - 3% приходится на тех, кто только начинает трудовую жизнь (выпускники школ, коллед­жей) или возвращается к ней . Основные изменения в уровне безработицы в периоды экономических подъемов и спадов связаны с изменением числа уволенных. С 1982 по 1989 годы доля рабочих, ставших безработными в связи с увольнением, сократилась с 5,7% до 2,4%.</a:t>
            </a:r>
            <a:r>
              <a:rPr lang="ru-RU" sz="1400" b="1" i="1" dirty="0" smtClean="0">
                <a:latin typeface="Times New Roman" pitchFamily="18" charset="0"/>
                <a:cs typeface="Times New Roman" pitchFamily="18" charset="0"/>
              </a:rPr>
              <a:t> </a:t>
            </a:r>
            <a:endParaRPr kumimoji="0" lang="ru-RU" sz="1400" b="0" i="1" u="none" strike="noStrike" kern="1200" cap="none" spc="0" normalizeH="0" baseline="0" noProof="0" dirty="0">
              <a:ln>
                <a:noFill/>
              </a:ln>
              <a:effectLst/>
              <a:uLnTx/>
              <a:uFillTx/>
              <a:latin typeface="Times New Roman" pitchFamily="18" charset="0"/>
              <a:cs typeface="Times New Roman" pitchFamily="18" charset="0"/>
            </a:endParaRPr>
          </a:p>
        </p:txBody>
      </p:sp>
      <p:sp>
        <p:nvSpPr>
          <p:cNvPr id="7" name="Содержимое 2"/>
          <p:cNvSpPr txBox="1">
            <a:spLocks/>
          </p:cNvSpPr>
          <p:nvPr/>
        </p:nvSpPr>
        <p:spPr>
          <a:xfrm>
            <a:off x="539552" y="6453336"/>
            <a:ext cx="7704856" cy="404664"/>
          </a:xfrm>
          <a:prstGeom prst="rect">
            <a:avLst/>
          </a:prstGeom>
          <a:solidFill>
            <a:schemeClr val="bg1"/>
          </a:solidFill>
        </p:spPr>
        <p:txBody>
          <a:bodyPr vert="horz" lIns="91440" tIns="45720" rIns="91440" bIns="45720" rtlCol="0">
            <a:noAutofit/>
          </a:bodyPr>
          <a:lstStyle/>
          <a:p>
            <a:pPr marL="108000" lvl="0" indent="-342900">
              <a:spcBef>
                <a:spcPct val="20000"/>
              </a:spcBef>
            </a:pPr>
            <a:r>
              <a:rPr kumimoji="0" lang="ru-RU" sz="1500" b="0" i="0" u="none" strike="noStrike" kern="1200" cap="none" spc="0" normalizeH="0" baseline="0" noProof="0" dirty="0" smtClean="0">
                <a:ln>
                  <a:noFill/>
                </a:ln>
                <a:solidFill>
                  <a:schemeClr val="tx1"/>
                </a:solidFill>
                <a:effectLst/>
                <a:uLnTx/>
                <a:uFillTx/>
                <a:latin typeface="+mn-lt"/>
                <a:ea typeface="+mn-ea"/>
                <a:cs typeface="+mn-cs"/>
              </a:rPr>
              <a:t>	</a:t>
            </a:r>
            <a:r>
              <a:rPr lang="ru-RU" sz="1500" noProof="0" dirty="0" smtClean="0"/>
              <a:t>Рис. 8. распределение безработных в соответствии с причинами их незанятости</a:t>
            </a:r>
            <a:r>
              <a:rPr lang="ru-RU" sz="1500" dirty="0" smtClean="0"/>
              <a:t> </a:t>
            </a:r>
            <a:endParaRPr kumimoji="0" lang="ru-RU" sz="15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Прямоугольник 7"/>
          <p:cNvSpPr/>
          <p:nvPr/>
        </p:nvSpPr>
        <p:spPr>
          <a:xfrm>
            <a:off x="251520" y="116632"/>
            <a:ext cx="472918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Причины безработицы</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764704"/>
            <a:ext cx="8208912" cy="5760640"/>
          </a:xfrm>
          <a:solidFill>
            <a:srgbClr val="F9FDF9">
              <a:alpha val="0"/>
            </a:srgbClr>
          </a:solidFill>
        </p:spPr>
        <p:txBody>
          <a:bodyPr>
            <a:normAutofit fontScale="40000" lnSpcReduction="20000"/>
          </a:bodyPr>
          <a:lstStyle/>
          <a:p>
            <a:pPr marL="108000" algn="just">
              <a:lnSpc>
                <a:spcPct val="120000"/>
              </a:lnSpc>
            </a:pPr>
            <a:r>
              <a:rPr lang="ru-RU" sz="3800" dirty="0" smtClean="0"/>
              <a:t>	</a:t>
            </a:r>
            <a:r>
              <a:rPr lang="ru-RU" sz="3800" dirty="0" smtClean="0">
                <a:latin typeface="Times New Roman" pitchFamily="18" charset="0"/>
                <a:cs typeface="Times New Roman" pitchFamily="18" charset="0"/>
              </a:rPr>
              <a:t>Как безработица варьируется в зависимости от стадий жизненного цикла людей? В общем случае среди подростков любой демографической группы отмечено самое большое количество безработных. Уровень безработицы среди цветных подростков составлял в последние годы от 30 до 50%. Какая это безработица — фрикционная, структурная или циклическая?</a:t>
            </a:r>
          </a:p>
          <a:p>
            <a:pPr marL="108000" algn="just">
              <a:lnSpc>
                <a:spcPct val="120000"/>
              </a:lnSpc>
            </a:pPr>
            <a:r>
              <a:rPr lang="ru-RU" sz="3800" dirty="0" smtClean="0">
                <a:latin typeface="Times New Roman" pitchFamily="18" charset="0"/>
                <a:cs typeface="Times New Roman" pitchFamily="18" charset="0"/>
              </a:rPr>
              <a:t>	Недавние фактические данные свидетельствуют о том, что в особенности среди белых подростков существенный компонент безработицы является фрикционным. Подростки быстро вливаются и также быстро выбывают из рядов рабочей силы. Они быстро получают работу и часто меняют ее. Средняя продолжительность безработицы среди них составляет только половину этого показателя среди взрослого населения. И, наоборот, непрерывный стаж взрослых на одном и том же рабочем месте в 12 раз больше, чем у подростков. В большинстве случаев половина безработных подростков является новичками на рынке труда, никогда не имевшими оплачиваемой работы. Все эти факты указывают на то, что подростковая безработица носит в основном фрикционный характер, т.е. представляет собой поиск работы и частую ее смену, связанную с тем, что молодые люди определяют, к чему они более способны и узнают , что вообще представляет собой работа.</a:t>
            </a:r>
          </a:p>
          <a:p>
            <a:pPr marL="108000" algn="just">
              <a:lnSpc>
                <a:spcPct val="120000"/>
              </a:lnSpc>
            </a:pPr>
            <a:r>
              <a:rPr lang="ru-RU" sz="3800" dirty="0" smtClean="0">
                <a:latin typeface="Times New Roman" pitchFamily="18" charset="0"/>
                <a:cs typeface="Times New Roman" pitchFamily="18" charset="0"/>
              </a:rPr>
              <a:t>	В конце концов подростки приобретают необходимые навыки и привычки опытных рабочих. В табл. 4 отражены уровни безработицы для различных возрастов среди белых и чернокожих в 1996 году. Накопленный опыт и соответствующая подготовка наряду с большим желанием и потребностью работы на полную ставку служат основной причиной, по которой уровень безработицы среди рабочих средних лет значительно ниже аналогичного показателя среди подростков.</a:t>
            </a:r>
          </a:p>
          <a:p>
            <a:endParaRPr lang="ru-RU" dirty="0"/>
          </a:p>
        </p:txBody>
      </p:sp>
      <p:sp>
        <p:nvSpPr>
          <p:cNvPr id="4" name="Прямоугольник 3"/>
          <p:cNvSpPr/>
          <p:nvPr/>
        </p:nvSpPr>
        <p:spPr>
          <a:xfrm>
            <a:off x="1115616" y="188640"/>
            <a:ext cx="5072221"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Возрастная безработица</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23528" y="332656"/>
            <a:ext cx="8363272" cy="5793507"/>
          </a:xfrm>
        </p:spPr>
        <p:txBody>
          <a:bodyPr/>
          <a:lstStyle/>
          <a:p>
            <a:pPr marL="108000" algn="just"/>
            <a:r>
              <a:rPr lang="ru-RU" sz="1800" dirty="0" smtClean="0"/>
              <a:t>  </a:t>
            </a:r>
            <a:r>
              <a:rPr lang="ru-RU" sz="1800" dirty="0" smtClean="0">
                <a:solidFill>
                  <a:schemeClr val="tx1"/>
                </a:solidFill>
                <a:latin typeface="Times New Roman" pitchFamily="18" charset="0"/>
                <a:cs typeface="Times New Roman" pitchFamily="18" charset="0"/>
              </a:rPr>
              <a:t>В </a:t>
            </a:r>
            <a:r>
              <a:rPr lang="ru-RU" sz="1800" dirty="0">
                <a:solidFill>
                  <a:schemeClr val="tx1"/>
                </a:solidFill>
                <a:latin typeface="Times New Roman" pitchFamily="18" charset="0"/>
                <a:cs typeface="Times New Roman" pitchFamily="18" charset="0"/>
              </a:rPr>
              <a:t>долгосрочном периоде совокупное предложение </a:t>
            </a:r>
            <a:r>
              <a:rPr lang="ru-RU" sz="1800" dirty="0" smtClean="0">
                <a:solidFill>
                  <a:schemeClr val="tx1"/>
                </a:solidFill>
                <a:latin typeface="Times New Roman" pitchFamily="18" charset="0"/>
                <a:cs typeface="Times New Roman" pitchFamily="18" charset="0"/>
              </a:rPr>
              <a:t>зависит</a:t>
            </a:r>
            <a:r>
              <a:rPr lang="ru-RU" sz="1800" dirty="0">
                <a:solidFill>
                  <a:schemeClr val="tx1"/>
                </a:solidFill>
                <a:latin typeface="Times New Roman" pitchFamily="18" charset="0"/>
                <a:cs typeface="Times New Roman" pitchFamily="18" charset="0"/>
              </a:rPr>
              <a:t>, в первую очередь, от потенциального выпуска. </a:t>
            </a:r>
            <a:r>
              <a:rPr lang="ru-RU" sz="1800" dirty="0" smtClean="0">
                <a:solidFill>
                  <a:schemeClr val="tx1"/>
                </a:solidFill>
                <a:latin typeface="Times New Roman" pitchFamily="18" charset="0"/>
                <a:cs typeface="Times New Roman" pitchFamily="18" charset="0"/>
              </a:rPr>
              <a:t>Следовательно</a:t>
            </a:r>
            <a:r>
              <a:rPr lang="ru-RU" sz="1800" dirty="0">
                <a:solidFill>
                  <a:schemeClr val="tx1"/>
                </a:solidFill>
                <a:latin typeface="Times New Roman" pitchFamily="18" charset="0"/>
                <a:cs typeface="Times New Roman" pitchFamily="18" charset="0"/>
              </a:rPr>
              <a:t>, долгосрочная кривая </a:t>
            </a:r>
            <a:r>
              <a:rPr lang="en-US" sz="1800" i="1" dirty="0">
                <a:solidFill>
                  <a:schemeClr val="tx1"/>
                </a:solidFill>
                <a:latin typeface="Times New Roman" pitchFamily="18" charset="0"/>
                <a:cs typeface="Times New Roman" pitchFamily="18" charset="0"/>
              </a:rPr>
              <a:t>AS </a:t>
            </a:r>
            <a:r>
              <a:rPr lang="ru-RU" sz="1800" dirty="0">
                <a:solidFill>
                  <a:schemeClr val="tx1"/>
                </a:solidFill>
                <a:latin typeface="Times New Roman" pitchFamily="18" charset="0"/>
                <a:cs typeface="Times New Roman" pitchFamily="18" charset="0"/>
              </a:rPr>
              <a:t>определяется теми же </a:t>
            </a:r>
            <a:r>
              <a:rPr lang="ru-RU" sz="1800" dirty="0" smtClean="0">
                <a:solidFill>
                  <a:schemeClr val="tx1"/>
                </a:solidFill>
                <a:latin typeface="Times New Roman" pitchFamily="18" charset="0"/>
                <a:cs typeface="Times New Roman" pitchFamily="18" charset="0"/>
              </a:rPr>
              <a:t>факторами</a:t>
            </a:r>
            <a:r>
              <a:rPr lang="ru-RU" sz="1800" dirty="0">
                <a:solidFill>
                  <a:schemeClr val="tx1"/>
                </a:solidFill>
                <a:latin typeface="Times New Roman" pitchFamily="18" charset="0"/>
                <a:cs typeface="Times New Roman" pitchFamily="18" charset="0"/>
              </a:rPr>
              <a:t>, которые влияют и на долгосрочный экономический рост: количество и качество доступной рабочей силы, количество станков и других капитальных благ, используемых рабочими, уровень технологии и т.п. Таким образом, анализ тенденций долгосрочного экономического роста имеет отношение как к потенциальному выпуску, так и к определению совокупного предложения.</a:t>
            </a:r>
          </a:p>
          <a:p>
            <a:pPr marL="108000" algn="just"/>
            <a:r>
              <a:rPr lang="ru-RU" sz="1800" dirty="0" smtClean="0">
                <a:solidFill>
                  <a:schemeClr val="tx1"/>
                </a:solidFill>
                <a:latin typeface="Times New Roman" pitchFamily="18" charset="0"/>
                <a:cs typeface="Times New Roman" pitchFamily="18" charset="0"/>
              </a:rPr>
              <a:t>  В </a:t>
            </a:r>
            <a:r>
              <a:rPr lang="ru-RU" sz="1800" dirty="0">
                <a:solidFill>
                  <a:schemeClr val="tx1"/>
                </a:solidFill>
                <a:latin typeface="Times New Roman" pitchFamily="18" charset="0"/>
                <a:cs typeface="Times New Roman" pitchFamily="18" charset="0"/>
              </a:rPr>
              <a:t>целях количественного анализа специалисты в области макроэкономики, как правило, используют следующее </a:t>
            </a:r>
            <a:r>
              <a:rPr lang="ru-RU" sz="1800" dirty="0" smtClean="0">
                <a:solidFill>
                  <a:schemeClr val="tx1"/>
                </a:solidFill>
                <a:latin typeface="Times New Roman" pitchFamily="18" charset="0"/>
                <a:cs typeface="Times New Roman" pitchFamily="18" charset="0"/>
              </a:rPr>
              <a:t>определение </a:t>
            </a:r>
            <a:r>
              <a:rPr lang="ru-RU" sz="1800" dirty="0">
                <a:solidFill>
                  <a:schemeClr val="tx1"/>
                </a:solidFill>
                <a:latin typeface="Times New Roman" pitchFamily="18" charset="0"/>
                <a:cs typeface="Times New Roman" pitchFamily="18" charset="0"/>
              </a:rPr>
              <a:t>потенциального выпуска.</a:t>
            </a:r>
          </a:p>
          <a:p>
            <a:pPr marL="108000" algn="just">
              <a:buNone/>
            </a:pPr>
            <a:r>
              <a:rPr lang="ru-RU" sz="1800" i="1" dirty="0" smtClean="0">
                <a:solidFill>
                  <a:schemeClr val="tx1"/>
                </a:solidFill>
                <a:latin typeface="Times New Roman" pitchFamily="18" charset="0"/>
                <a:cs typeface="Times New Roman" pitchFamily="18" charset="0"/>
              </a:rPr>
              <a:t>		</a:t>
            </a:r>
            <a:r>
              <a:rPr lang="ru-RU" sz="1800" i="1" u="sng" dirty="0" smtClean="0">
                <a:solidFill>
                  <a:schemeClr val="tx1"/>
                </a:solidFill>
                <a:latin typeface="Times New Roman" pitchFamily="18" charset="0"/>
                <a:cs typeface="Times New Roman" pitchFamily="18" charset="0"/>
              </a:rPr>
              <a:t>Потенциальный </a:t>
            </a:r>
            <a:r>
              <a:rPr lang="ru-RU" sz="1800" i="1" u="sng" dirty="0">
                <a:solidFill>
                  <a:schemeClr val="tx1"/>
                </a:solidFill>
                <a:latin typeface="Times New Roman" pitchFamily="18" charset="0"/>
                <a:cs typeface="Times New Roman" pitchFamily="18" charset="0"/>
              </a:rPr>
              <a:t>ВВП</a:t>
            </a:r>
            <a:r>
              <a:rPr lang="ru-RU" sz="1800" dirty="0">
                <a:solidFill>
                  <a:schemeClr val="tx1"/>
                </a:solidFill>
                <a:latin typeface="Times New Roman" pitchFamily="18" charset="0"/>
                <a:cs typeface="Times New Roman" pitchFamily="18" charset="0"/>
              </a:rPr>
              <a:t> - </a:t>
            </a:r>
            <a:r>
              <a:rPr lang="ru-RU" sz="1800" i="1" dirty="0">
                <a:solidFill>
                  <a:schemeClr val="tx1"/>
                </a:solidFill>
                <a:latin typeface="Times New Roman" pitchFamily="18" charset="0"/>
                <a:cs typeface="Times New Roman" pitchFamily="18" charset="0"/>
              </a:rPr>
              <a:t>это высший устойчивый уровень </a:t>
            </a:r>
            <a:r>
              <a:rPr lang="ru-RU" sz="1800" i="1" dirty="0" smtClean="0">
                <a:solidFill>
                  <a:schemeClr val="tx1"/>
                </a:solidFill>
                <a:latin typeface="Times New Roman" pitchFamily="18" charset="0"/>
                <a:cs typeface="Times New Roman" pitchFamily="18" charset="0"/>
              </a:rPr>
              <a:t>национального </a:t>
            </a:r>
            <a:r>
              <a:rPr lang="ru-RU" sz="1800" i="1" dirty="0">
                <a:solidFill>
                  <a:schemeClr val="tx1"/>
                </a:solidFill>
                <a:latin typeface="Times New Roman" pitchFamily="18" charset="0"/>
                <a:cs typeface="Times New Roman" pitchFamily="18" charset="0"/>
              </a:rPr>
              <a:t>выпуска. Мы измеряем потенциальный ВВП как выпуск, </a:t>
            </a:r>
            <a:r>
              <a:rPr lang="ru-RU" sz="1800" i="1" dirty="0" smtClean="0">
                <a:solidFill>
                  <a:schemeClr val="tx1"/>
                </a:solidFill>
                <a:latin typeface="Times New Roman" pitchFamily="18" charset="0"/>
                <a:cs typeface="Times New Roman" pitchFamily="18" charset="0"/>
              </a:rPr>
              <a:t>который </a:t>
            </a:r>
            <a:r>
              <a:rPr lang="ru-RU" sz="1800" i="1" dirty="0">
                <a:solidFill>
                  <a:schemeClr val="tx1"/>
                </a:solidFill>
                <a:latin typeface="Times New Roman" pitchFamily="18" charset="0"/>
                <a:cs typeface="Times New Roman" pitchFamily="18" charset="0"/>
              </a:rPr>
              <a:t>был бы произведен при уровне безработицы, называемом минимальным устойчивым (естественным) уровнем. Для США середины 90-х годов большинство оценок этого показателя колеблются в </a:t>
            </a:r>
            <a:r>
              <a:rPr lang="ru-RU" sz="1800" i="1" dirty="0" smtClean="0">
                <a:solidFill>
                  <a:schemeClr val="tx1"/>
                </a:solidFill>
                <a:latin typeface="Times New Roman" pitchFamily="18" charset="0"/>
                <a:cs typeface="Times New Roman" pitchFamily="18" charset="0"/>
              </a:rPr>
              <a:t>пределах </a:t>
            </a:r>
            <a:r>
              <a:rPr lang="ru-RU" sz="1800" i="1" dirty="0">
                <a:solidFill>
                  <a:schemeClr val="tx1"/>
                </a:solidFill>
                <a:latin typeface="Times New Roman" pitchFamily="18" charset="0"/>
                <a:cs typeface="Times New Roman" pitchFamily="18" charset="0"/>
              </a:rPr>
              <a:t>5-6 % от всей рабочей силы.</a:t>
            </a:r>
          </a:p>
          <a:p>
            <a:pPr>
              <a:buNone/>
            </a:pP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95536" y="332656"/>
          <a:ext cx="8229141" cy="3440416"/>
        </p:xfrm>
        <a:graphic>
          <a:graphicData uri="http://schemas.openxmlformats.org/drawingml/2006/table">
            <a:tbl>
              <a:tblPr firstRow="1" bandRow="1">
                <a:tableStyleId>{5C22544A-7EE6-4342-B048-85BDC9FD1C3A}</a:tableStyleId>
              </a:tblPr>
              <a:tblGrid>
                <a:gridCol w="2743047"/>
                <a:gridCol w="2743047"/>
                <a:gridCol w="2743047"/>
              </a:tblGrid>
              <a:tr h="544997">
                <a:tc rowSpan="2">
                  <a:txBody>
                    <a:bodyPr/>
                    <a:lstStyle/>
                    <a:p>
                      <a:endParaRPr lang="ru-RU" sz="1600" dirty="0" smtClean="0"/>
                    </a:p>
                    <a:p>
                      <a:r>
                        <a:rPr lang="ru-RU" sz="1600" dirty="0" smtClean="0"/>
                        <a:t>         Возраст</a:t>
                      </a:r>
                      <a:endParaRPr lang="ru-RU" sz="1600" dirty="0"/>
                    </a:p>
                  </a:txBody>
                  <a:tcPr marL="99522" marR="99522"/>
                </a:tc>
                <a:tc gridSpan="2">
                  <a:txBody>
                    <a:bodyPr/>
                    <a:lstStyle/>
                    <a:p>
                      <a:r>
                        <a:rPr lang="ru-RU" sz="1600" dirty="0" smtClean="0"/>
                        <a:t>Уровень безработицы (% от численности рабочей силы)</a:t>
                      </a:r>
                      <a:endParaRPr lang="ru-RU" sz="1600" dirty="0"/>
                    </a:p>
                  </a:txBody>
                  <a:tcPr marL="99522" marR="99522"/>
                </a:tc>
                <a:tc hMerge="1">
                  <a:txBody>
                    <a:bodyPr/>
                    <a:lstStyle/>
                    <a:p>
                      <a:endParaRPr lang="ru-RU" dirty="0"/>
                    </a:p>
                  </a:txBody>
                  <a:tcPr/>
                </a:tc>
              </a:tr>
              <a:tr h="313361">
                <a:tc vMerge="1">
                  <a:txBody>
                    <a:bodyPr/>
                    <a:lstStyle/>
                    <a:p>
                      <a:endParaRPr lang="ru-RU" dirty="0"/>
                    </a:p>
                  </a:txBody>
                  <a:tcPr/>
                </a:tc>
                <a:tc>
                  <a:txBody>
                    <a:bodyPr/>
                    <a:lstStyle/>
                    <a:p>
                      <a:r>
                        <a:rPr lang="ru-RU" sz="1600" b="1" dirty="0" smtClean="0"/>
                        <a:t>Белые</a:t>
                      </a:r>
                      <a:endParaRPr lang="ru-RU" sz="1600" b="1" dirty="0"/>
                    </a:p>
                  </a:txBody>
                  <a:tcPr marL="99522" marR="99522">
                    <a:solidFill>
                      <a:schemeClr val="accent1"/>
                    </a:solidFill>
                  </a:tcPr>
                </a:tc>
                <a:tc>
                  <a:txBody>
                    <a:bodyPr/>
                    <a:lstStyle/>
                    <a:p>
                      <a:r>
                        <a:rPr lang="ru-RU" sz="1600" b="1" dirty="0" smtClean="0"/>
                        <a:t>Чернокожие</a:t>
                      </a:r>
                      <a:endParaRPr lang="ru-RU" sz="1600" b="1" dirty="0"/>
                    </a:p>
                  </a:txBody>
                  <a:tcPr marL="99522" marR="99522">
                    <a:solidFill>
                      <a:schemeClr val="accent1"/>
                    </a:solidFill>
                  </a:tcPr>
                </a:tc>
              </a:tr>
              <a:tr h="315752">
                <a:tc>
                  <a:txBody>
                    <a:bodyPr/>
                    <a:lstStyle/>
                    <a:p>
                      <a:r>
                        <a:rPr lang="ru-RU" sz="1400" dirty="0" smtClean="0"/>
                        <a:t>16-17</a:t>
                      </a:r>
                      <a:endParaRPr lang="ru-RU" sz="1400" dirty="0"/>
                    </a:p>
                  </a:txBody>
                  <a:tcPr marL="99522" marR="99522"/>
                </a:tc>
                <a:tc>
                  <a:txBody>
                    <a:bodyPr/>
                    <a:lstStyle/>
                    <a:p>
                      <a:pPr algn="ctr"/>
                      <a:r>
                        <a:rPr lang="ru-RU" sz="1400" dirty="0" smtClean="0"/>
                        <a:t>17,3</a:t>
                      </a:r>
                      <a:endParaRPr lang="ru-RU" sz="1400" dirty="0"/>
                    </a:p>
                  </a:txBody>
                  <a:tcPr marL="99522" marR="99522"/>
                </a:tc>
                <a:tc>
                  <a:txBody>
                    <a:bodyPr/>
                    <a:lstStyle/>
                    <a:p>
                      <a:pPr algn="ctr"/>
                      <a:r>
                        <a:rPr lang="ru-RU" sz="1400" dirty="0" smtClean="0"/>
                        <a:t>39,2</a:t>
                      </a:r>
                      <a:endParaRPr lang="ru-RU" sz="1400" dirty="0"/>
                    </a:p>
                  </a:txBody>
                  <a:tcPr marL="99522" marR="99522"/>
                </a:tc>
              </a:tr>
              <a:tr h="315752">
                <a:tc>
                  <a:txBody>
                    <a:bodyPr/>
                    <a:lstStyle/>
                    <a:p>
                      <a:r>
                        <a:rPr lang="ru-RU" sz="1400" dirty="0" smtClean="0"/>
                        <a:t>18-19</a:t>
                      </a:r>
                      <a:endParaRPr lang="ru-RU" sz="1400" dirty="0"/>
                    </a:p>
                  </a:txBody>
                  <a:tcPr marL="99522" marR="99522"/>
                </a:tc>
                <a:tc>
                  <a:txBody>
                    <a:bodyPr/>
                    <a:lstStyle/>
                    <a:p>
                      <a:pPr algn="ctr"/>
                      <a:r>
                        <a:rPr lang="ru-RU" sz="1400" dirty="0" smtClean="0"/>
                        <a:t>11,6</a:t>
                      </a:r>
                      <a:endParaRPr lang="ru-RU" sz="1400" dirty="0"/>
                    </a:p>
                  </a:txBody>
                  <a:tcPr marL="99522" marR="99522"/>
                </a:tc>
                <a:tc>
                  <a:txBody>
                    <a:bodyPr/>
                    <a:lstStyle/>
                    <a:p>
                      <a:pPr algn="ctr"/>
                      <a:r>
                        <a:rPr lang="ru-RU" sz="1400" dirty="0" smtClean="0"/>
                        <a:t>32,6</a:t>
                      </a:r>
                      <a:endParaRPr lang="ru-RU" sz="1400" dirty="0"/>
                    </a:p>
                  </a:txBody>
                  <a:tcPr marL="99522" marR="99522"/>
                </a:tc>
              </a:tr>
              <a:tr h="315752">
                <a:tc>
                  <a:txBody>
                    <a:bodyPr/>
                    <a:lstStyle/>
                    <a:p>
                      <a:r>
                        <a:rPr lang="ru-RU" sz="1400" dirty="0" smtClean="0"/>
                        <a:t>20-24</a:t>
                      </a:r>
                      <a:endParaRPr lang="ru-RU" sz="1400" dirty="0"/>
                    </a:p>
                  </a:txBody>
                  <a:tcPr marL="99522" marR="99522"/>
                </a:tc>
                <a:tc>
                  <a:txBody>
                    <a:bodyPr/>
                    <a:lstStyle/>
                    <a:p>
                      <a:pPr algn="ctr"/>
                      <a:r>
                        <a:rPr lang="ru-RU" sz="1400" dirty="0" smtClean="0"/>
                        <a:t>6,3</a:t>
                      </a:r>
                      <a:endParaRPr lang="ru-RU" sz="1400" dirty="0"/>
                    </a:p>
                  </a:txBody>
                  <a:tcPr marL="99522" marR="99522"/>
                </a:tc>
                <a:tc>
                  <a:txBody>
                    <a:bodyPr/>
                    <a:lstStyle/>
                    <a:p>
                      <a:pPr algn="ctr"/>
                      <a:r>
                        <a:rPr lang="ru-RU" sz="1400" dirty="0" smtClean="0"/>
                        <a:t>20,1</a:t>
                      </a:r>
                      <a:endParaRPr lang="ru-RU" sz="1400" dirty="0"/>
                    </a:p>
                  </a:txBody>
                  <a:tcPr marL="99522" marR="99522"/>
                </a:tc>
              </a:tr>
              <a:tr h="315752">
                <a:tc>
                  <a:txBody>
                    <a:bodyPr/>
                    <a:lstStyle/>
                    <a:p>
                      <a:r>
                        <a:rPr lang="ru-RU" sz="1400" dirty="0" smtClean="0"/>
                        <a:t>25-34</a:t>
                      </a:r>
                      <a:endParaRPr lang="ru-RU" sz="1400" dirty="0"/>
                    </a:p>
                  </a:txBody>
                  <a:tcPr marL="99522" marR="99522"/>
                </a:tc>
                <a:tc>
                  <a:txBody>
                    <a:bodyPr/>
                    <a:lstStyle/>
                    <a:p>
                      <a:pPr algn="ctr"/>
                      <a:r>
                        <a:rPr lang="ru-RU" sz="1400" dirty="0" smtClean="0"/>
                        <a:t>3,5</a:t>
                      </a:r>
                      <a:endParaRPr lang="ru-RU" sz="1400" dirty="0"/>
                    </a:p>
                  </a:txBody>
                  <a:tcPr marL="99522" marR="99522"/>
                </a:tc>
                <a:tc>
                  <a:txBody>
                    <a:bodyPr/>
                    <a:lstStyle/>
                    <a:p>
                      <a:pPr algn="ctr"/>
                      <a:r>
                        <a:rPr lang="ru-RU" sz="1400" dirty="0" smtClean="0"/>
                        <a:t>10,1</a:t>
                      </a:r>
                      <a:endParaRPr lang="ru-RU" sz="1400" dirty="0"/>
                    </a:p>
                  </a:txBody>
                  <a:tcPr marL="99522" marR="99522"/>
                </a:tc>
              </a:tr>
              <a:tr h="315752">
                <a:tc>
                  <a:txBody>
                    <a:bodyPr/>
                    <a:lstStyle/>
                    <a:p>
                      <a:r>
                        <a:rPr lang="ru-RU" sz="1400" dirty="0" smtClean="0"/>
                        <a:t>35-44</a:t>
                      </a:r>
                      <a:endParaRPr lang="ru-RU" sz="1400" dirty="0"/>
                    </a:p>
                  </a:txBody>
                  <a:tcPr marL="99522" marR="99522"/>
                </a:tc>
                <a:tc>
                  <a:txBody>
                    <a:bodyPr/>
                    <a:lstStyle/>
                    <a:p>
                      <a:pPr algn="ctr"/>
                      <a:r>
                        <a:rPr lang="ru-RU" sz="1400" dirty="0" smtClean="0"/>
                        <a:t>3,0</a:t>
                      </a:r>
                      <a:endParaRPr lang="ru-RU" sz="1400" dirty="0"/>
                    </a:p>
                  </a:txBody>
                  <a:tcPr marL="99522" marR="99522"/>
                </a:tc>
                <a:tc>
                  <a:txBody>
                    <a:bodyPr/>
                    <a:lstStyle/>
                    <a:p>
                      <a:pPr algn="ctr"/>
                      <a:r>
                        <a:rPr lang="ru-RU" sz="1400" dirty="0" smtClean="0"/>
                        <a:t>5,9</a:t>
                      </a:r>
                      <a:endParaRPr lang="ru-RU" sz="1400" dirty="0"/>
                    </a:p>
                  </a:txBody>
                  <a:tcPr marL="99522" marR="99522"/>
                </a:tc>
              </a:tr>
              <a:tr h="315752">
                <a:tc>
                  <a:txBody>
                    <a:bodyPr/>
                    <a:lstStyle/>
                    <a:p>
                      <a:r>
                        <a:rPr lang="ru-RU" sz="1400" dirty="0" smtClean="0"/>
                        <a:t>45-54</a:t>
                      </a:r>
                      <a:endParaRPr lang="ru-RU" sz="1400" dirty="0"/>
                    </a:p>
                  </a:txBody>
                  <a:tcPr marL="99522" marR="99522"/>
                </a:tc>
                <a:tc>
                  <a:txBody>
                    <a:bodyPr/>
                    <a:lstStyle/>
                    <a:p>
                      <a:pPr algn="ctr"/>
                      <a:r>
                        <a:rPr lang="ru-RU" sz="1400" dirty="0" smtClean="0"/>
                        <a:t>2,4</a:t>
                      </a:r>
                      <a:endParaRPr lang="ru-RU" sz="1400" dirty="0"/>
                    </a:p>
                  </a:txBody>
                  <a:tcPr marL="99522" marR="99522"/>
                </a:tc>
                <a:tc>
                  <a:txBody>
                    <a:bodyPr/>
                    <a:lstStyle/>
                    <a:p>
                      <a:pPr algn="ctr"/>
                      <a:r>
                        <a:rPr lang="ru-RU" sz="1400" dirty="0" smtClean="0"/>
                        <a:t>5,1</a:t>
                      </a:r>
                      <a:endParaRPr lang="ru-RU" sz="1400" dirty="0"/>
                    </a:p>
                  </a:txBody>
                  <a:tcPr marL="99522" marR="99522"/>
                </a:tc>
              </a:tr>
              <a:tr h="315752">
                <a:tc>
                  <a:txBody>
                    <a:bodyPr/>
                    <a:lstStyle/>
                    <a:p>
                      <a:r>
                        <a:rPr lang="ru-RU" sz="1400" dirty="0" smtClean="0"/>
                        <a:t>55-64</a:t>
                      </a:r>
                      <a:endParaRPr lang="ru-RU" sz="1400" dirty="0"/>
                    </a:p>
                  </a:txBody>
                  <a:tcPr marL="99522" marR="99522"/>
                </a:tc>
                <a:tc>
                  <a:txBody>
                    <a:bodyPr/>
                    <a:lstStyle/>
                    <a:p>
                      <a:pPr algn="ctr"/>
                      <a:r>
                        <a:rPr lang="ru-RU" sz="1400" dirty="0" smtClean="0"/>
                        <a:t>2,6</a:t>
                      </a:r>
                      <a:endParaRPr lang="ru-RU" sz="1400" dirty="0"/>
                    </a:p>
                  </a:txBody>
                  <a:tcPr marL="99522" marR="99522"/>
                </a:tc>
                <a:tc>
                  <a:txBody>
                    <a:bodyPr/>
                    <a:lstStyle/>
                    <a:p>
                      <a:pPr algn="ctr"/>
                      <a:r>
                        <a:rPr lang="ru-RU" sz="1400" dirty="0" smtClean="0"/>
                        <a:t>3,4</a:t>
                      </a:r>
                      <a:endParaRPr lang="ru-RU" sz="1400" dirty="0"/>
                    </a:p>
                  </a:txBody>
                  <a:tcPr marL="99522" marR="99522"/>
                </a:tc>
              </a:tr>
              <a:tr h="315752">
                <a:tc>
                  <a:txBody>
                    <a:bodyPr/>
                    <a:lstStyle/>
                    <a:p>
                      <a:r>
                        <a:rPr lang="ru-RU" sz="1400" dirty="0" smtClean="0"/>
                        <a:t>65 и старше</a:t>
                      </a:r>
                      <a:endParaRPr lang="ru-RU" sz="1400" dirty="0"/>
                    </a:p>
                  </a:txBody>
                  <a:tcPr marL="99522" marR="99522"/>
                </a:tc>
                <a:tc>
                  <a:txBody>
                    <a:bodyPr/>
                    <a:lstStyle/>
                    <a:p>
                      <a:pPr algn="ctr"/>
                      <a:r>
                        <a:rPr lang="ru-RU" sz="1400" dirty="0" smtClean="0"/>
                        <a:t>3,0</a:t>
                      </a:r>
                      <a:endParaRPr lang="ru-RU" sz="1400" dirty="0"/>
                    </a:p>
                  </a:txBody>
                  <a:tcPr marL="99522" marR="99522"/>
                </a:tc>
                <a:tc>
                  <a:txBody>
                    <a:bodyPr/>
                    <a:lstStyle/>
                    <a:p>
                      <a:pPr algn="ctr"/>
                      <a:r>
                        <a:rPr lang="ru-RU" sz="1400" dirty="0" smtClean="0"/>
                        <a:t>3,8</a:t>
                      </a:r>
                      <a:endParaRPr lang="ru-RU" sz="1400" dirty="0"/>
                    </a:p>
                  </a:txBody>
                  <a:tcPr marL="99522" marR="99522"/>
                </a:tc>
              </a:tr>
            </a:tbl>
          </a:graphicData>
        </a:graphic>
      </p:graphicFrame>
      <p:sp>
        <p:nvSpPr>
          <p:cNvPr id="9" name="Прямоугольник 8"/>
          <p:cNvSpPr/>
          <p:nvPr/>
        </p:nvSpPr>
        <p:spPr>
          <a:xfrm>
            <a:off x="467544" y="4221088"/>
            <a:ext cx="8028000" cy="1923604"/>
          </a:xfrm>
          <a:prstGeom prst="rect">
            <a:avLst/>
          </a:prstGeom>
          <a:solidFill>
            <a:srgbClr val="F9FDF9"/>
          </a:solidFill>
        </p:spPr>
        <p:txBody>
          <a:bodyPr wrap="square">
            <a:spAutoFit/>
          </a:bodyPr>
          <a:lstStyle/>
          <a:p>
            <a:pPr algn="just">
              <a:spcAft>
                <a:spcPts val="600"/>
              </a:spcAft>
            </a:pPr>
            <a:r>
              <a:rPr lang="ru-RU" sz="1600" b="1" dirty="0" smtClean="0"/>
              <a:t> </a:t>
            </a:r>
            <a:r>
              <a:rPr lang="ru-RU" sz="1600" dirty="0" smtClean="0"/>
              <a:t>	</a:t>
            </a:r>
            <a:r>
              <a:rPr lang="ru-RU" sz="1600" dirty="0" smtClean="0">
                <a:latin typeface="Century Schoolbook" pitchFamily="18" charset="0"/>
              </a:rPr>
              <a:t>По мере того как люди занимаются поиском работы и получают профессиональную подготовку, они останавливают свой выбор на определенном занятии; стремятся остаться в составе рабочей силы и находят наиболее предпочтительного работодателя. В результате уровень безработицы среди людей более старшего возраста составляет лишь небольшую часть этого показателя среди подростков.</a:t>
            </a:r>
          </a:p>
          <a:p>
            <a:endParaRPr lang="ru-RU" dirty="0"/>
          </a:p>
        </p:txBody>
      </p:sp>
      <p:sp>
        <p:nvSpPr>
          <p:cNvPr id="10" name="Прямоугольник 9"/>
          <p:cNvSpPr/>
          <p:nvPr/>
        </p:nvSpPr>
        <p:spPr>
          <a:xfrm>
            <a:off x="323528" y="3861048"/>
            <a:ext cx="10620672" cy="307777"/>
          </a:xfrm>
          <a:prstGeom prst="rect">
            <a:avLst/>
          </a:prstGeom>
        </p:spPr>
        <p:txBody>
          <a:bodyPr wrap="square">
            <a:spAutoFit/>
          </a:bodyPr>
          <a:lstStyle/>
          <a:p>
            <a:r>
              <a:rPr lang="ru-RU" sz="1400" dirty="0" smtClean="0">
                <a:latin typeface="Century Schoolbook" pitchFamily="18" charset="0"/>
              </a:rPr>
              <a:t>Табл. 4. Уровни безработицы в соответствии с возрастными группами(май 197г.)</a:t>
            </a:r>
            <a:endParaRPr lang="ru-RU"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67544" y="332656"/>
            <a:ext cx="8208440" cy="5760640"/>
          </a:xfrm>
          <a:solidFill>
            <a:srgbClr val="F9FDF9">
              <a:alpha val="0"/>
            </a:srgbClr>
          </a:solidFill>
        </p:spPr>
        <p:txBody>
          <a:bodyPr>
            <a:normAutofit fontScale="55000" lnSpcReduction="20000"/>
          </a:bodyPr>
          <a:lstStyle/>
          <a:p>
            <a:pPr marL="108000" algn="just">
              <a:lnSpc>
                <a:spcPts val="1600"/>
              </a:lnSpc>
            </a:pPr>
            <a:r>
              <a:rPr lang="ru-RU" dirty="0" smtClean="0"/>
              <a:t>	</a:t>
            </a:r>
            <a:r>
              <a:rPr lang="ru-RU" sz="2900" dirty="0" smtClean="0">
                <a:latin typeface="Times New Roman" pitchFamily="18" charset="0"/>
                <a:cs typeface="Times New Roman" pitchFamily="18" charset="0"/>
              </a:rPr>
              <a:t>Подростковая безработица среди национальных меньшинств. В то время как имеющиеся данные позволяют утверждать, что безработица среди белых подростков носит преимущественно фрикционный характер, рынок труда для афро-американской молодежи выглядит совсем по-другому. После второй мировой войны данные о рынке труда для темнокожих подростков  практически  не отличались от аналогичных данных о белых подростках. Доля тех и других в составе рабочей силы, а также уровень безработицы среди них были почти одинаковыми вплоть до 1955 года. С этого времени уровень безработицы для темнокожих подростков возрос по отношению к другим группам, а их доля в составе рабочей силы сократилась. К 1997 году 35% темнокожей молодежи (от 16 до 19 лет) были безработными, для белых этот показатель составлял  14%. Уровень занятости (соотношение всех занятых ко всему населению) был равен 24% среди темнокожих подростков и 47% — среди белых.</a:t>
            </a:r>
          </a:p>
          <a:p>
            <a:pPr marL="108000" algn="just">
              <a:lnSpc>
                <a:spcPts val="1600"/>
              </a:lnSpc>
            </a:pPr>
            <a:r>
              <a:rPr lang="ru-RU" sz="2900" dirty="0" smtClean="0">
                <a:latin typeface="Times New Roman" pitchFamily="18" charset="0"/>
                <a:cs typeface="Times New Roman" pitchFamily="18" charset="0"/>
              </a:rPr>
              <a:t>	В чем причины такого расхождения для двух групп? Одним из объяснений может быть то, что силы рынка труда (такие как структура или местоположение рабочих мест) действуют против темнокожих вообще. Однако эта причина недостаточна для объяснения всей картины. В то время как взрослые темнокожие рабочие всегда страдали больше от безработицы, чем белые, — в связи с более низким общим уровнем образования, более слабой профессиональной подготовленностью , отсутствием контактов с работодателями и расовой дискриминацией — уровень безработицы среди них не стал выше по сравнению с этим показателем среди взрослых белых рабочих после второй мировой войны.</a:t>
            </a:r>
          </a:p>
          <a:p>
            <a:pPr marL="108000" algn="just">
              <a:lnSpc>
                <a:spcPts val="1600"/>
              </a:lnSpc>
            </a:pPr>
            <a:r>
              <a:rPr lang="ru-RU" sz="2900" dirty="0" smtClean="0">
                <a:latin typeface="Times New Roman" pitchFamily="18" charset="0"/>
                <a:cs typeface="Times New Roman" pitchFamily="18" charset="0"/>
              </a:rPr>
              <a:t>	Многочисленные исследования источников повышения подростковой безработицы среди темнокожего населения не дали каких-либо разумных объяснений этой тенденции. Одной из возможных причин является дискриминация. Однако  увеличение разницы между “черной”  и  “белой” безработицей должно, по идее, объясняться усилением дискриминации, хотя нельзя отрицать повышения официальной правовой защиты для работников, представляющих национальные меньшинства.</a:t>
            </a:r>
          </a:p>
          <a:p>
            <a:pPr algn="just"/>
            <a:endParaRPr lang="ru-R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260648"/>
            <a:ext cx="8568952" cy="3311784"/>
          </a:xfrm>
          <a:solidFill>
            <a:srgbClr val="F9FDF9"/>
          </a:solidFill>
        </p:spPr>
        <p:txBody>
          <a:bodyPr>
            <a:normAutofit fontScale="70000" lnSpcReduction="20000"/>
          </a:bodyPr>
          <a:lstStyle/>
          <a:p>
            <a:pPr marL="108000" algn="just">
              <a:lnSpc>
                <a:spcPts val="1600"/>
              </a:lnSpc>
            </a:pPr>
            <a:r>
              <a:rPr lang="ru-RU" b="1" dirty="0" smtClean="0"/>
              <a:t>	</a:t>
            </a:r>
            <a:r>
              <a:rPr lang="ru-RU" sz="2600" dirty="0" smtClean="0">
                <a:latin typeface="Times New Roman" pitchFamily="18" charset="0"/>
                <a:cs typeface="Times New Roman" pitchFamily="18" charset="0"/>
              </a:rPr>
              <a:t>Другая теория утверждает, что высокая минимальная заработная плата делает невыгодным применение длительного труда темнокожих подростков. Изменения в отношении минимальной заработной платы по сравнению со средней заработной платой позволяют проверить эту гипотезу. С 1988 по 1989 годы соотношение минимальной и средней зарплаты  на несельскохозяйственных предприятиях сократилось с 46% до 34% , однако, несмотря на это, безработица среди темнокожих подростков не уменьшилась. Таким образом, отсутствие положительного эффекта заставляет нас усомниться в справедливости  гипотезы, основанной на минимальной зарплате. Некоторые консервативные критики современного государства  всеобщего благосостояния видят причину высокой безработицы среди  темнокожего населения в их иждивенческом  настроении</a:t>
            </a:r>
            <a:r>
              <a:rPr lang="ru-RU" sz="2600" u="sng" dirty="0" smtClean="0">
                <a:latin typeface="Times New Roman" pitchFamily="18" charset="0"/>
                <a:cs typeface="Times New Roman" pitchFamily="18" charset="0"/>
              </a:rPr>
              <a:t>,</a:t>
            </a:r>
            <a:r>
              <a:rPr lang="ru-RU" sz="2600" dirty="0" smtClean="0">
                <a:latin typeface="Times New Roman" pitchFamily="18" charset="0"/>
                <a:cs typeface="Times New Roman" pitchFamily="18" charset="0"/>
              </a:rPr>
              <a:t> которое поощряется правительством, оказывающем поддержку бедным, хотя точных данных, подтверждающих справедливость этого предположения, нет. </a:t>
            </a:r>
          </a:p>
          <a:p>
            <a:pPr marL="108000" algn="just">
              <a:lnSpc>
                <a:spcPts val="1600"/>
              </a:lnSpc>
              <a:buNone/>
            </a:pPr>
            <a:r>
              <a:rPr lang="ru-RU" sz="2600" dirty="0" smtClean="0">
                <a:latin typeface="Times New Roman" pitchFamily="18" charset="0"/>
                <a:cs typeface="Times New Roman" pitchFamily="18" charset="0"/>
              </a:rPr>
              <a:t>	</a:t>
            </a:r>
          </a:p>
          <a:p>
            <a:endParaRPr lang="ru-RU" dirty="0"/>
          </a:p>
        </p:txBody>
      </p:sp>
      <p:sp>
        <p:nvSpPr>
          <p:cNvPr id="4" name="Прямоугольник 3"/>
          <p:cNvSpPr/>
          <p:nvPr/>
        </p:nvSpPr>
        <p:spPr>
          <a:xfrm>
            <a:off x="179512" y="3164681"/>
            <a:ext cx="6264696" cy="3693319"/>
          </a:xfrm>
          <a:prstGeom prst="rect">
            <a:avLst/>
          </a:prstGeom>
        </p:spPr>
        <p:txBody>
          <a:bodyPr wrap="square">
            <a:spAutoFit/>
          </a:bodyPr>
          <a:lstStyle/>
          <a:p>
            <a:r>
              <a:rPr lang="ru-RU" dirty="0" smtClean="0">
                <a:latin typeface="Times New Roman" pitchFamily="18" charset="0"/>
                <a:cs typeface="Times New Roman" pitchFamily="18" charset="0"/>
              </a:rPr>
              <a:t>     Ведет ли высокая подростковая безработица к длительным негативным последствиям для рынка труда в виде перманентно низкого уровня квалификации и зарплаты? Этот вопрос является темой интенсивных исследований, которые, похоже, дают положительный ответ на него, особенно, если это касается подростков национальных меньшинств. Очевидно, что молодежь, неспособная развивать свои профессиональные навыки и положительное отношение к труду, с возрастом обрекает себя  на меньшую зарплату и будет более уязвима для безработицы. Это заставляет нас сделать вывод о необходимости повышения роли государства в разработке программ сокращения безработицы среди национальных меньшинств.</a:t>
            </a:r>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980728"/>
            <a:ext cx="8424936" cy="1008112"/>
          </a:xfrm>
          <a:ln>
            <a:solidFill>
              <a:srgbClr val="FFFFDD"/>
            </a:solidFill>
          </a:ln>
        </p:spPr>
        <p:txBody>
          <a:bodyPr/>
          <a:lstStyle/>
          <a:p>
            <a:pPr marL="108000" algn="just">
              <a:lnSpc>
                <a:spcPts val="1680"/>
              </a:lnSpc>
              <a:buNone/>
            </a:pPr>
            <a:r>
              <a:rPr lang="ru-RU" dirty="0" smtClean="0"/>
              <a:t>		</a:t>
            </a:r>
            <a:r>
              <a:rPr lang="ru-RU" sz="1400" dirty="0" smtClean="0"/>
              <a:t>В то время как безработица в Соединенных Штатах остается в последние годы на относительно стабильном уровне, безработица в Европе резко выросла, неуклонно повышаясь на Протяжении последних трех десятилетий. На рис. 9 показано,  какие изменения претерпевала безработица в Соединенных Штатах и Европе, начиная с 1960 года.</a:t>
            </a:r>
            <a:endParaRPr lang="ru-RU" sz="1400" dirty="0"/>
          </a:p>
        </p:txBody>
      </p:sp>
      <p:pic>
        <p:nvPicPr>
          <p:cNvPr id="4" name="Рисунок 3" descr="10.jpg"/>
          <p:cNvPicPr>
            <a:picLocks noChangeAspect="1"/>
          </p:cNvPicPr>
          <p:nvPr/>
        </p:nvPicPr>
        <p:blipFill>
          <a:blip r:embed="rId2" cstate="print"/>
          <a:stretch>
            <a:fillRect/>
          </a:stretch>
        </p:blipFill>
        <p:spPr>
          <a:xfrm>
            <a:off x="971600" y="1988840"/>
            <a:ext cx="3888432" cy="3108084"/>
          </a:xfrm>
          <a:prstGeom prst="rect">
            <a:avLst/>
          </a:prstGeom>
        </p:spPr>
      </p:pic>
      <p:sp>
        <p:nvSpPr>
          <p:cNvPr id="5" name="Содержимое 2"/>
          <p:cNvSpPr txBox="1">
            <a:spLocks/>
          </p:cNvSpPr>
          <p:nvPr/>
        </p:nvSpPr>
        <p:spPr>
          <a:xfrm>
            <a:off x="0" y="5057800"/>
            <a:ext cx="7740352" cy="3600400"/>
          </a:xfrm>
          <a:prstGeom prst="rect">
            <a:avLst/>
          </a:prstGeom>
          <a:ln>
            <a:solidFill>
              <a:srgbClr val="FFFFDD"/>
            </a:solidFill>
          </a:ln>
        </p:spPr>
        <p:txBody>
          <a:bodyPr vert="horz">
            <a:normAutofit/>
          </a:bodyPr>
          <a:lstStyle/>
          <a:p>
            <a:pPr marL="108000" lvl="0" indent="-274320" algn="just">
              <a:lnSpc>
                <a:spcPts val="1680"/>
              </a:lnSpc>
              <a:spcBef>
                <a:spcPts val="600"/>
              </a:spcBef>
              <a:buClr>
                <a:schemeClr val="accent1"/>
              </a:buClr>
              <a:buSzPct val="70000"/>
            </a:pPr>
            <a:r>
              <a:rPr kumimoji="0" lang="ru-RU" sz="2400" b="0" i="0" u="none" strike="noStrike" kern="1200" cap="none" spc="0" normalizeH="0" baseline="0" noProof="0" dirty="0" smtClean="0">
                <a:ln>
                  <a:noFill/>
                </a:ln>
                <a:solidFill>
                  <a:schemeClr val="tx1"/>
                </a:solidFill>
                <a:effectLst/>
                <a:uLnTx/>
                <a:uFillTx/>
                <a:latin typeface="+mn-lt"/>
                <a:ea typeface="+mn-ea"/>
                <a:cs typeface="+mn-cs"/>
              </a:rPr>
              <a:t>		</a:t>
            </a:r>
            <a:r>
              <a:rPr kumimoji="0" lang="ru-RU" sz="1400" b="0" i="1" u="none" strike="noStrike" kern="1200" cap="none" spc="0" normalizeH="0" baseline="0" noProof="0" dirty="0" smtClean="0">
                <a:ln>
                  <a:noFill/>
                </a:ln>
                <a:effectLst/>
                <a:uLnTx/>
                <a:uFillTx/>
                <a:latin typeface="+mn-lt"/>
                <a:ea typeface="+mn-ea"/>
                <a:cs typeface="+mn-cs"/>
              </a:rPr>
              <a:t>В то</a:t>
            </a:r>
            <a:r>
              <a:rPr kumimoji="0" lang="ru-RU" sz="1400" b="0" i="1" u="none" strike="noStrike" kern="1200" cap="none" spc="0" normalizeH="0" noProof="0" dirty="0" smtClean="0">
                <a:ln>
                  <a:noFill/>
                </a:ln>
                <a:effectLst/>
                <a:uLnTx/>
                <a:uFillTx/>
                <a:latin typeface="+mn-lt"/>
                <a:ea typeface="+mn-ea"/>
                <a:cs typeface="+mn-cs"/>
              </a:rPr>
              <a:t> </a:t>
            </a:r>
            <a:r>
              <a:rPr lang="ru-RU" sz="1400" i="1" dirty="0" smtClean="0"/>
              <a:t>время как безработица в Соединенных Штатах претерпевала обычные циклические изменения без какой-либо ярко выраженной тенденции, безработица в Европе на протяжении последних трех десятилетий резко возросла. Частично рост безработицы в Европе объясняется фактором спроса, но в основном эта тенденция связана с некоторой косностью европейского рынка труда и социально-ориентированным  законодательством</a:t>
            </a:r>
            <a:r>
              <a:rPr lang="ru-RU" sz="1400" dirty="0" smtClean="0">
                <a:solidFill>
                  <a:srgbClr val="FF0000"/>
                </a:solidFill>
              </a:rPr>
              <a:t>.</a:t>
            </a:r>
            <a:endParaRPr kumimoji="0" lang="ru-RU" sz="1400" b="0" i="0" u="none" strike="noStrike" kern="1200" cap="none" spc="0" normalizeH="0" baseline="0" noProof="0" dirty="0">
              <a:ln>
                <a:noFill/>
              </a:ln>
              <a:solidFill>
                <a:srgbClr val="FF0000"/>
              </a:solidFill>
              <a:effectLst/>
              <a:uLnTx/>
              <a:uFillTx/>
              <a:latin typeface="+mn-lt"/>
              <a:ea typeface="+mn-ea"/>
              <a:cs typeface="+mn-cs"/>
            </a:endParaRPr>
          </a:p>
        </p:txBody>
      </p:sp>
      <p:sp>
        <p:nvSpPr>
          <p:cNvPr id="7" name="Прямоугольник 6"/>
          <p:cNvSpPr/>
          <p:nvPr/>
        </p:nvSpPr>
        <p:spPr>
          <a:xfrm>
            <a:off x="5004048" y="2636912"/>
            <a:ext cx="2736304" cy="738664"/>
          </a:xfrm>
          <a:prstGeom prst="rect">
            <a:avLst/>
          </a:prstGeom>
        </p:spPr>
        <p:txBody>
          <a:bodyPr wrap="square">
            <a:spAutoFit/>
          </a:bodyPr>
          <a:lstStyle/>
          <a:p>
            <a:r>
              <a:rPr lang="ru-RU" sz="1400" dirty="0" smtClean="0"/>
              <a:t>Рис. 9 Безработица в Соединенных Штатах и Европе</a:t>
            </a:r>
            <a:endParaRPr lang="ru-RU" sz="1400" dirty="0"/>
          </a:p>
        </p:txBody>
      </p:sp>
      <p:sp>
        <p:nvSpPr>
          <p:cNvPr id="8" name="Прямоугольник 7"/>
          <p:cNvSpPr/>
          <p:nvPr/>
        </p:nvSpPr>
        <p:spPr>
          <a:xfrm>
            <a:off x="251520" y="0"/>
            <a:ext cx="7234673" cy="95410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Безработица повышается в Европе </a:t>
            </a:r>
            <a:b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ru-RU"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и падает в Америке</a:t>
            </a:r>
            <a:endParaRPr lang="ru-RU"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07504" y="116632"/>
            <a:ext cx="8784976" cy="6840760"/>
          </a:xfrm>
          <a:ln>
            <a:solidFill>
              <a:srgbClr val="FFFFF7"/>
            </a:solidFill>
          </a:ln>
        </p:spPr>
        <p:txBody>
          <a:bodyPr>
            <a:normAutofit fontScale="55000" lnSpcReduction="20000"/>
          </a:bodyPr>
          <a:lstStyle/>
          <a:p>
            <a:pPr marL="108000" algn="just"/>
            <a:r>
              <a:rPr lang="ru-RU" dirty="0" smtClean="0"/>
              <a:t>	</a:t>
            </a:r>
            <a:r>
              <a:rPr lang="ru-RU" sz="2700" dirty="0" smtClean="0">
                <a:latin typeface="Times New Roman" pitchFamily="18" charset="0"/>
                <a:cs typeface="Times New Roman" pitchFamily="18" charset="0"/>
              </a:rPr>
              <a:t>Как можно объяснить столь несхожее поведение рынков труда в этих двух регионах? Частично объяснение, наверное, заключается в различиях макроэкономической политики В Соединенных Штатах действует единый  Центральный банк, Федеральная резервная система, которая внимательно отслеживает поведение американской экономики. Когда уровень безработицы начинает возрастать, как это наблюдалось в 1982 году, а затем и в 1991 году, ФРС смягчает свою кредитно-денежную политику, пытаясь стимулировать совокупный спрос, увеличить объем выпускаемой продукции и сдержать рост безработицы.	</a:t>
            </a:r>
          </a:p>
          <a:p>
            <a:pPr marL="108000" algn="just"/>
            <a:endParaRPr lang="ru-RU" sz="2700" dirty="0" smtClean="0">
              <a:latin typeface="Times New Roman" pitchFamily="18" charset="0"/>
              <a:cs typeface="Times New Roman" pitchFamily="18" charset="0"/>
            </a:endParaRPr>
          </a:p>
          <a:p>
            <a:pPr marL="108000" algn="just"/>
            <a:r>
              <a:rPr lang="ru-RU" sz="2700" dirty="0" smtClean="0">
                <a:latin typeface="Times New Roman" pitchFamily="18" charset="0"/>
                <a:cs typeface="Times New Roman" pitchFamily="18" charset="0"/>
              </a:rPr>
              <a:t>	В Европе подобного финансового института пока нет. Европа представляет собой конфедерацию стран, кредитно-денежная политика которых в основном определяется Центральным банком Германии—Бундесбанком. Бундесбанк является весьма независимой организацией; его цель главным образом заключается в поддержании стабильности цен </a:t>
            </a:r>
            <a:r>
              <a:rPr lang="ru-RU" sz="2700" i="1" dirty="0" smtClean="0">
                <a:latin typeface="Times New Roman" pitchFamily="18" charset="0"/>
                <a:cs typeface="Times New Roman" pitchFamily="18" charset="0"/>
              </a:rPr>
              <a:t>в Германии.</a:t>
            </a:r>
            <a:r>
              <a:rPr lang="ru-RU" sz="2700" dirty="0" smtClean="0">
                <a:latin typeface="Times New Roman" pitchFamily="18" charset="0"/>
                <a:cs typeface="Times New Roman" pitchFamily="18" charset="0"/>
              </a:rPr>
              <a:t> Когда в других странах Европы возрастает безработица, а в Германии усиливается инфляция — как случилось после воссоединения Германии в 1990 году — Бундесбанк повышает ставки процента. Это приводит к сдерживанию роста объемов производства и повышению уровня безработицы в странах, кредитно-денежная политика которых привязана к Центральному банку Германии. Эта связь прослеживается в повышении уровня безработицы в Европе после 1990 года.</a:t>
            </a:r>
          </a:p>
          <a:p>
            <a:pPr marL="108000" algn="just"/>
            <a:endParaRPr lang="ru-RU" sz="2700" dirty="0" smtClean="0">
              <a:latin typeface="Times New Roman" pitchFamily="18" charset="0"/>
              <a:cs typeface="Times New Roman" pitchFamily="18" charset="0"/>
            </a:endParaRPr>
          </a:p>
          <a:p>
            <a:pPr marL="108000" algn="just"/>
            <a:r>
              <a:rPr lang="ru-RU" sz="2700" dirty="0" smtClean="0">
                <a:latin typeface="Times New Roman" pitchFamily="18" charset="0"/>
                <a:cs typeface="Times New Roman" pitchFamily="18" charset="0"/>
              </a:rPr>
              <a:t>	Вторая причина безработицы в Европе связана с ростом структурной безработицы. Именно в Европе зародилась идея “государства всеобщего благосостояния”, и такие страны, как Швеция, Франция и Нидерланды, узаконили у себя весьма щедрые социальные субсидии, пособия по безработице, минимальные заработные платы и защиту рабочих мест. Как правило, такая политика ведет к росту реальных заработных плат, поскольку рабочие обладают большей покупательной способностью и располагают множеством альтернативных и весьма привлекательных способов использования своего времени. Лица, охотно пользующиеся  всевозможными социальными субсидиями и пособиями по безработице, чаще всего являются “добровольными безработными”, или “безработными по призванию”. Тем не менее, в официальной статистике они фигурируют как полноценные безработные. Соединенные Штаты проявляют гораздо меньшую щедрость в отношении различных социальных субсидий и пособий по безработице, а недавние изменения в соответствующем законодательстве сделают эти пособия в будущем еще менее привлекательными в сравнении с работой, пусть даже и не высокооплачиваемой.</a:t>
            </a:r>
          </a:p>
          <a:p>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07504" y="188640"/>
            <a:ext cx="8424936" cy="5040560"/>
          </a:xfrm>
          <a:ln>
            <a:solidFill>
              <a:srgbClr val="FFFFF7"/>
            </a:solidFill>
          </a:ln>
        </p:spPr>
        <p:txBody>
          <a:bodyPr>
            <a:noAutofit/>
          </a:bodyPr>
          <a:lstStyle/>
          <a:p>
            <a:pPr marL="108000" algn="just"/>
            <a:r>
              <a:rPr lang="ru-RU" sz="1500" dirty="0" smtClean="0"/>
              <a:t>	</a:t>
            </a:r>
            <a:r>
              <a:rPr lang="ru-RU" sz="1800" dirty="0" smtClean="0">
                <a:latin typeface="Times New Roman" pitchFamily="18" charset="0"/>
                <a:cs typeface="Times New Roman" pitchFamily="18" charset="0"/>
              </a:rPr>
              <a:t>Более наглядно представить эти два разных подхода можно в виде хорошо знакомых нам графиков предложения спроса для рынка труда, показанных на рис. 6. Американский рынок труда функционирует в соответствии с графиком, отображающим экономику в условиях гибких заработных плат, показанную на графике слева. Снижение спроса на труд приводит к установлению равновесия в точке  </a:t>
            </a:r>
            <a:r>
              <a:rPr lang="ru-RU" sz="1800" i="1" dirty="0" smtClean="0">
                <a:latin typeface="Times New Roman" pitchFamily="18" charset="0"/>
                <a:cs typeface="Times New Roman" pitchFamily="18" charset="0"/>
              </a:rPr>
              <a:t>Е.</a:t>
            </a:r>
            <a:r>
              <a:rPr lang="ru-RU" sz="1800" dirty="0" smtClean="0">
                <a:latin typeface="Times New Roman" pitchFamily="18" charset="0"/>
                <a:cs typeface="Times New Roman" pitchFamily="18" charset="0"/>
              </a:rPr>
              <a:t> В то же время более жесткий рынок труда в Европе соответствует график справа на рис. 6. В Европе реальная заработная плата не уменьшалась так, как в Соединенных Штатах, но количество занятых увеличивалось медленно, в то время как безработица росла гораздо быстрее.</a:t>
            </a:r>
          </a:p>
          <a:p>
            <a:pPr marL="108000" algn="just"/>
            <a:r>
              <a:rPr lang="ru-RU" sz="1800" dirty="0" smtClean="0">
                <a:latin typeface="Times New Roman" pitchFamily="18" charset="0"/>
                <a:cs typeface="Times New Roman" pitchFamily="18" charset="0"/>
              </a:rPr>
              <a:t>	Есть ли какие-то средства для борьбы с безработицей в Европе? Некоторые экономисты полагают, что единый европейский Центральный банк смог бы лучше поддерживать баланс совокупного предложения и спроса в этом крупной регионе.</a:t>
            </a:r>
          </a:p>
          <a:p>
            <a:pPr marL="108000" algn="just"/>
            <a:r>
              <a:rPr lang="ru-RU" sz="1800" dirty="0" smtClean="0">
                <a:latin typeface="Times New Roman" pitchFamily="18" charset="0"/>
                <a:cs typeface="Times New Roman" pitchFamily="18" charset="0"/>
              </a:rPr>
              <a:t>	Политика управления спросом, по-видимому, мало поможет  решению проблем структурной безработицы в Европе, многие специалисты полагают, что, наверное, придется заняться</a:t>
            </a:r>
            <a:r>
              <a:rPr lang="ru-RU" sz="1800" cap="small" dirty="0" smtClean="0">
                <a:latin typeface="Times New Roman" pitchFamily="18" charset="0"/>
                <a:cs typeface="Times New Roman" pitchFamily="18" charset="0"/>
              </a:rPr>
              <a:t> </a:t>
            </a:r>
            <a:r>
              <a:rPr lang="ru-RU" sz="1800" dirty="0" smtClean="0">
                <a:latin typeface="Times New Roman" pitchFamily="18" charset="0"/>
                <a:cs typeface="Times New Roman" pitchFamily="18" charset="0"/>
              </a:rPr>
              <a:t>совершенствованием институтов европейского рынка труда, сократив щедрые социальные выплаты и пособия по безработице, сняв ограничения, связанные с наймом и увольнением работников компаний, и сократив налоговое бремя на фонды оплаты труда. Эти реформы рынка труда, скорее всего, многим покажутся не слишком популярными, однако, никаких других быстрых решений этой проблемы в ближайшем будущем не предвидится.</a:t>
            </a:r>
          </a:p>
          <a:p>
            <a:pPr marL="108000"/>
            <a:endParaRPr lang="ru-RU" sz="15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6632"/>
            <a:ext cx="9144000" cy="648072"/>
          </a:xfrm>
          <a:solidFill>
            <a:srgbClr val="B7EBC0"/>
          </a:solidFill>
        </p:spPr>
        <p:txBody>
          <a:bodyPr>
            <a:normAutofit fontScale="90000"/>
          </a:bodyPr>
          <a:lstStyle/>
          <a:p>
            <a:r>
              <a:rPr lang="ru-RU" b="1" dirty="0" smtClean="0"/>
              <a:t/>
            </a:r>
            <a:br>
              <a:rPr lang="ru-RU" b="1" dirty="0" smtClean="0"/>
            </a:br>
            <a:r>
              <a:rPr lang="ru-RU" sz="3600" b="1" dirty="0" smtClean="0">
                <a:solidFill>
                  <a:schemeClr val="tx1">
                    <a:lumMod val="75000"/>
                    <a:lumOff val="25000"/>
                  </a:schemeClr>
                </a:solidFill>
              </a:rPr>
              <a:t>РЕЗЮМЕ</a:t>
            </a:r>
            <a:r>
              <a:rPr lang="ru-RU" dirty="0" smtClean="0"/>
              <a:t/>
            </a:r>
            <a:br>
              <a:rPr lang="ru-RU" dirty="0" smtClean="0"/>
            </a:br>
            <a:endParaRPr lang="ru-RU" dirty="0"/>
          </a:p>
        </p:txBody>
      </p:sp>
      <p:sp>
        <p:nvSpPr>
          <p:cNvPr id="3" name="Содержимое 2"/>
          <p:cNvSpPr>
            <a:spLocks noGrp="1"/>
          </p:cNvSpPr>
          <p:nvPr>
            <p:ph sz="quarter" idx="1"/>
          </p:nvPr>
        </p:nvSpPr>
        <p:spPr>
          <a:xfrm>
            <a:off x="179512" y="908720"/>
            <a:ext cx="8784976" cy="5688632"/>
          </a:xfrm>
        </p:spPr>
        <p:txBody>
          <a:bodyPr>
            <a:normAutofit fontScale="55000" lnSpcReduction="20000"/>
          </a:bodyPr>
          <a:lstStyle/>
          <a:p>
            <a:pPr>
              <a:buNone/>
            </a:pPr>
            <a:r>
              <a:rPr lang="ru-RU" b="1" dirty="0" smtClean="0"/>
              <a:t>Основы теории совокупного предложения</a:t>
            </a:r>
            <a:endParaRPr lang="ru-RU" dirty="0" smtClean="0"/>
          </a:p>
          <a:p>
            <a:pPr lvl="0">
              <a:lnSpc>
                <a:spcPct val="120000"/>
              </a:lnSpc>
              <a:buNone/>
            </a:pPr>
            <a:r>
              <a:rPr lang="ru-RU" sz="2600" b="1" dirty="0" smtClean="0"/>
              <a:t>1.</a:t>
            </a:r>
            <a:r>
              <a:rPr lang="ru-RU" sz="2600" dirty="0" smtClean="0"/>
              <a:t> 	Совокупное предложение описывает взаимосвязь между выпуском, который готовы обеспечить производители, и общим уровнем цен при прочих равных условиях. Факторами, определяющими совокупное предложение, являются следующие: потенциальный выпуск, зависимый, в свою очередь, от количества труда, капитала и ресурсов, доступных экономике, наряду с технологией и эффективностью, с которой используются эти ресурсы; и издержки производства, такие как заработная плата, цены на нефть и другие источники энергии, а также цены на импортные ресурсы. Изменения в этих детерминантах приводят к смещению кривой совокупного предложения (</a:t>
            </a:r>
            <a:r>
              <a:rPr lang="en-US" sz="2600" dirty="0" smtClean="0"/>
              <a:t>AS</a:t>
            </a:r>
            <a:r>
              <a:rPr lang="ru-RU" sz="2600" dirty="0" smtClean="0"/>
              <a:t>).</a:t>
            </a:r>
          </a:p>
          <a:p>
            <a:pPr>
              <a:lnSpc>
                <a:spcPct val="120000"/>
              </a:lnSpc>
              <a:buNone/>
            </a:pPr>
            <a:r>
              <a:rPr lang="ru-RU" sz="2600" b="1" dirty="0" smtClean="0"/>
              <a:t>2.</a:t>
            </a:r>
            <a:r>
              <a:rPr lang="ru-RU" sz="2600" dirty="0" smtClean="0"/>
              <a:t>	 Двумя главными подходами к определению выпуска считаются классический и кейнсианский. Первый основан на утверждении о том, что цены и ставки заработной платы являются гибкими, и любые эксцессы в состоянии предложения или спроса гасятся быстро, и после шоков предложения и спроса восстанавливается полная занятость. С точки зрения классического подхода, кривая совокупного предложения имеет вид вертикальной линии. Кейнсианская школа утверждает, что в краткосрочном периоде цены и заработная плата инертны в силу жесткости условий контрактов, подписываемых в результате трудовых соглашений. При такой экономике наблюдается позитивная реакция выпуска на повышение совокупного спроса, потому что кривая </a:t>
            </a:r>
            <a:r>
              <a:rPr lang="en-US" sz="2600" i="1" dirty="0" smtClean="0"/>
              <a:t>AS</a:t>
            </a:r>
            <a:r>
              <a:rPr lang="ru-RU" sz="2600" dirty="0" smtClean="0"/>
              <a:t> имеет относительно пологую форму, особенно при низких объемах выпуска. В соответствии с кейнсианским вариантом экономика может переживать длительные периоды устойчивой безработицы, поскольку цены и заработная плата медленно приспосабливаются к шокам и также медленно устанавливается равновесие с полной занятостью.</a:t>
            </a:r>
            <a:endParaRPr lang="ru-RU" sz="2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44624"/>
            <a:ext cx="8640960" cy="7128792"/>
          </a:xfrm>
        </p:spPr>
        <p:txBody>
          <a:bodyPr>
            <a:noAutofit/>
          </a:bodyPr>
          <a:lstStyle/>
          <a:p>
            <a:pPr marL="342000" lvl="0">
              <a:buNone/>
            </a:pPr>
            <a:endParaRPr lang="ru-RU" sz="1600" b="1" dirty="0" smtClean="0"/>
          </a:p>
          <a:p>
            <a:pPr marL="342000" lvl="0">
              <a:buNone/>
            </a:pPr>
            <a:r>
              <a:rPr lang="ru-RU" sz="1600" b="1" dirty="0" smtClean="0"/>
              <a:t>3.</a:t>
            </a:r>
            <a:r>
              <a:rPr lang="ru-RU" sz="1600" dirty="0" smtClean="0"/>
              <a:t>	Чтобы синтезировать классический и кейнсианский подходы, следует учитывать изменения выпуска в долгосрочном и краткосрочном периодах. В краткосрочном периоде в связи с тем, что для полного урегулирования цен и заработной платы недостаточно времени, кривая </a:t>
            </a:r>
            <a:r>
              <a:rPr lang="en-US" sz="1600" i="1" dirty="0" smtClean="0"/>
              <a:t>AS</a:t>
            </a:r>
            <a:r>
              <a:rPr lang="en-US" sz="1600" dirty="0" smtClean="0"/>
              <a:t> </a:t>
            </a:r>
            <a:r>
              <a:rPr lang="ru-RU" sz="1600" dirty="0" smtClean="0"/>
              <a:t>имеет положительный наклон, указывающий на то, что предприятия готовы предложить больший объем выпуска при более высоком уровне цен. И наоборот, в долгосрочном периоде зарплата и цены имеют достаточно времени, чтобы полностью отреагировать на шоки, поэтому кривая </a:t>
            </a:r>
            <a:r>
              <a:rPr lang="en-US" sz="1600" i="1" dirty="0" smtClean="0"/>
              <a:t>AS</a:t>
            </a:r>
            <a:r>
              <a:rPr lang="ru-RU" sz="1600" dirty="0" smtClean="0"/>
              <a:t> имеет вид вертикальной (или классической) линии. Таким образом, в долгосрочном периоде выпуск будет определяться потенциальным выпуском страны, и изменение совокупного спроса будет отражаться скорее на ценах, нежели на выпуске.</a:t>
            </a:r>
          </a:p>
          <a:p>
            <a:pPr marL="342000">
              <a:buNone/>
            </a:pPr>
            <a:r>
              <a:rPr lang="ru-RU" sz="1600" dirty="0" smtClean="0"/>
              <a:t> </a:t>
            </a:r>
            <a:r>
              <a:rPr lang="ru-RU" sz="2000" dirty="0" smtClean="0"/>
              <a:t> </a:t>
            </a:r>
            <a:r>
              <a:rPr lang="ru-RU" sz="2000" b="1" dirty="0" smtClean="0"/>
              <a:t>Безработица</a:t>
            </a:r>
          </a:p>
          <a:p>
            <a:pPr marL="342000" lvl="0">
              <a:buNone/>
            </a:pPr>
            <a:r>
              <a:rPr lang="ru-RU" sz="1600" b="1" dirty="0" smtClean="0"/>
              <a:t>4.</a:t>
            </a:r>
            <a:r>
              <a:rPr lang="ru-RU" sz="1600" dirty="0" smtClean="0"/>
              <a:t>	Правительство ежемесячно собирает статистические данные о безработице, занятости и рабочей силе с помощью метода случайной выборки. Люди, имеющие работу, классифицируются как занятые; люди без работы, но занятые ее поисков называются безработными; люди, не работающие и не ищущие работу, относятся к выбывшим из состава рабочей силы. В течение последнего десятилетия рабочая сила включала 66% населения старше 16 лет, безработными были 6%.</a:t>
            </a:r>
          </a:p>
          <a:p>
            <a:pPr marL="342000" lvl="0">
              <a:buNone/>
            </a:pPr>
            <a:r>
              <a:rPr lang="ru-RU" sz="1600" b="1" dirty="0" smtClean="0"/>
              <a:t>5.	</a:t>
            </a:r>
            <a:r>
              <a:rPr lang="ru-RU" sz="1600" dirty="0" smtClean="0"/>
              <a:t>Существует прямая зависимость между изменениями в выпуске и уровнем безработицы в рамках цикла деловой активности. Согласно закону Оукена, при каждом 2%-ном отставании фактического выпуска от потенциального ВВП уровень безработицы повышается на 1 процентный пункт. Это правило весьма полезно для оценки влияния циклических изменений в объеме ВВП на безработицу.</a:t>
            </a:r>
          </a:p>
          <a:p>
            <a:pPr marL="108000" lvl="0">
              <a:buNone/>
            </a:pPr>
            <a:endParaRPr lang="ru-RU" sz="1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260648"/>
            <a:ext cx="8496944" cy="5544616"/>
          </a:xfrm>
        </p:spPr>
        <p:txBody>
          <a:bodyPr>
            <a:normAutofit fontScale="77500" lnSpcReduction="20000"/>
          </a:bodyPr>
          <a:lstStyle/>
          <a:p>
            <a:pPr lvl="0">
              <a:lnSpc>
                <a:spcPct val="120000"/>
              </a:lnSpc>
              <a:buNone/>
            </a:pPr>
            <a:r>
              <a:rPr lang="ru-RU" sz="2100" b="1" dirty="0" smtClean="0"/>
              <a:t>6.</a:t>
            </a:r>
            <a:r>
              <a:rPr lang="ru-RU" b="1" dirty="0" smtClean="0"/>
              <a:t>	</a:t>
            </a:r>
            <a:r>
              <a:rPr lang="ru-RU" sz="2100" dirty="0" smtClean="0"/>
              <a:t> Рецессии и связанная с ними высокая безработица чрезвычайно дорого обходятся для экономики. Основные экономические спады, в частности в 70-е и в начале 80-х годов стоили стране сотни миллиардов долларов и имели негативные социальные последствия. Несмотря на то что безработица всегда была основным пороком капитализма начиная с Промышленной революции, понимание ее причин и последствий стало возможным только с развитием современной макроэкономической теории.</a:t>
            </a:r>
          </a:p>
          <a:p>
            <a:pPr lvl="0">
              <a:lnSpc>
                <a:spcPct val="120000"/>
              </a:lnSpc>
              <a:buNone/>
            </a:pPr>
            <a:r>
              <a:rPr lang="ru-RU" sz="2100" b="1" dirty="0" smtClean="0"/>
              <a:t>7.  	</a:t>
            </a:r>
            <a:r>
              <a:rPr lang="ru-RU" sz="2100" dirty="0" smtClean="0"/>
              <a:t>Экономисты делят безработицу на три вида: фрикционная, связанная со сменой работы, во время которой люди выходят и вновь вступают в ряды рабочей силы; структурная, формируемая работниками из регионов или отраслей промышленности, переживающих спад в связи с дисбалансом рынка труда или высокой реальной заработной платой; и циклическая, возникающая в связи с массовыми увольнениями в период экономических спадов.</a:t>
            </a:r>
          </a:p>
          <a:p>
            <a:pPr lvl="0">
              <a:lnSpc>
                <a:spcPct val="120000"/>
              </a:lnSpc>
              <a:buNone/>
            </a:pPr>
            <a:r>
              <a:rPr lang="ru-RU" sz="2100" b="1" dirty="0" smtClean="0"/>
              <a:t>8.	</a:t>
            </a:r>
            <a:r>
              <a:rPr lang="ru-RU" sz="2100" dirty="0" smtClean="0"/>
              <a:t>Понимание причин безработицы стало одной из важнейших задач, стоящих перед учеными, занимающимися проблемами современной макроэкономики. Какое-то количество безработных (часто называемое добровольно безработными) имеет место при совершенно конкурентной экономике с гибкими заработными платами и объясняется тем, что квалифицированные рабочие не согласны трудиться при текущем уровне зарплаты. Добровольная безработица вполне мирно уживаемся с конкурентными рынками.</a:t>
            </a:r>
            <a:endParaRPr lang="ru-RU" sz="21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188640"/>
            <a:ext cx="8435280" cy="6192688"/>
          </a:xfrm>
        </p:spPr>
        <p:txBody>
          <a:bodyPr>
            <a:normAutofit fontScale="32500" lnSpcReduction="20000"/>
          </a:bodyPr>
          <a:lstStyle/>
          <a:p>
            <a:pPr>
              <a:lnSpc>
                <a:spcPct val="120000"/>
              </a:lnSpc>
              <a:buNone/>
            </a:pPr>
            <a:r>
              <a:rPr lang="ru-RU" sz="4000" b="1" dirty="0" smtClean="0"/>
              <a:t>9.</a:t>
            </a:r>
            <a:r>
              <a:rPr lang="ru-RU" b="1" dirty="0" smtClean="0"/>
              <a:t>	</a:t>
            </a:r>
            <a:r>
              <a:rPr lang="ru-RU" sz="4000" dirty="0" smtClean="0"/>
              <a:t> Теория, основанная на неэластичности ставок заработной платы и вынужденной безработице, утверждает, что медленное приспособление зарплаты приводит к избытку или дефициту на отдельных рынках труда. Согласно этой теории, всякая циклическая безработица или массовые увольнения, которые имеют место при спадах, не являются отражением добровольных решений об отказе работать со стороны квалифицированных работников. Скорее, циклическая безработица объясняется тем, что негибкая заработная плата не в состоянии быстро приспособиться к избытку или недостатку кадра на рынке труда. Если фактическая зарплата выше той, что обеспечивает равновесие на этом рынке, часть работников занята, а часть квалифицированных рабочих не может найти работу. Такая безработица является вынужденной и неэффективной, поскольку и рабочие, и компании могли бы получить больше преимуществ при соответствующем использовании кредитно-денежной и финансовой политики.</a:t>
            </a:r>
          </a:p>
          <a:p>
            <a:pPr>
              <a:lnSpc>
                <a:spcPct val="120000"/>
              </a:lnSpc>
              <a:buNone/>
            </a:pPr>
            <a:r>
              <a:rPr lang="ru-RU" sz="4000" b="1" dirty="0" smtClean="0"/>
              <a:t>10.	</a:t>
            </a:r>
            <a:r>
              <a:rPr lang="ru-RU" sz="4000" dirty="0" smtClean="0"/>
              <a:t>В краткосрочном периоде рынки труда находятся в неуравновешенном состоянии. Негибкость заработной платы объясняется отчасти издержками системы администрирования и установления компенсаций. Частые урегулирования компенсаций в соответствии с меняющимися рыночными условиями поглощают массу дорогостоящего времени управленцев, наносят ущерб представлениям рабочих о справедливости, подрывают трудовую дисциплину и плохо отражаются на производительности. Рано или поздно зарплата становится урегулированной, приводя в норму уровни безработицы или количество вакансий. Однако медленные темпы адаптации заработной платы приводят к тому, что общество в течение длительных периодов времени может страдать от безработицы.</a:t>
            </a:r>
          </a:p>
          <a:p>
            <a:pPr>
              <a:lnSpc>
                <a:spcPct val="120000"/>
              </a:lnSpc>
              <a:buNone/>
            </a:pPr>
            <a:r>
              <a:rPr lang="ru-RU" sz="4000" b="1" dirty="0" smtClean="0"/>
              <a:t>11.	</a:t>
            </a:r>
            <a:r>
              <a:rPr lang="ru-RU" sz="4000" dirty="0" smtClean="0"/>
              <a:t>Внимательное изучение статистики по безработице позволяет открыть несколько закономерностей.</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sz="quarter" idx="1"/>
          </p:nvPr>
        </p:nvSpPr>
        <p:spPr>
          <a:xfrm>
            <a:off x="251520" y="0"/>
            <a:ext cx="8280920" cy="6525344"/>
          </a:xfrm>
        </p:spPr>
        <p:txBody>
          <a:bodyPr>
            <a:normAutofit fontScale="32500" lnSpcReduction="20000"/>
          </a:bodyPr>
          <a:lstStyle/>
          <a:p>
            <a:pPr marL="108000" algn="just">
              <a:lnSpc>
                <a:spcPts val="2400"/>
              </a:lnSpc>
            </a:pPr>
            <a:r>
              <a:rPr lang="ru-RU" sz="1800" dirty="0" smtClean="0">
                <a:solidFill>
                  <a:schemeClr val="tx1"/>
                </a:solidFill>
                <a:latin typeface="+mn-lt"/>
                <a:ea typeface="+mn-ea"/>
                <a:cs typeface="+mn-cs"/>
              </a:rPr>
              <a:t>	</a:t>
            </a:r>
            <a:r>
              <a:rPr lang="ru-RU" sz="5500" dirty="0" smtClean="0">
                <a:solidFill>
                  <a:schemeClr val="tx1"/>
                </a:solidFill>
                <a:latin typeface="Times New Roman" pitchFamily="18" charset="0"/>
                <a:cs typeface="Times New Roman" pitchFamily="18" charset="0"/>
              </a:rPr>
              <a:t>Во </a:t>
            </a:r>
            <a:r>
              <a:rPr lang="ru-RU" sz="5500" dirty="0">
                <a:solidFill>
                  <a:schemeClr val="tx1"/>
                </a:solidFill>
                <a:latin typeface="Times New Roman" pitchFamily="18" charset="0"/>
                <a:cs typeface="Times New Roman" pitchFamily="18" charset="0"/>
              </a:rPr>
              <a:t>времена экономического спада предприятия производят меньше потенциального выпуска. В такие периоды происходит много увольнений, и оставшиеся без работы люди сталкиваются с большими проблемами при поисках новой работы, поскольку в этих условиях многие компании сокращают производство, и их прибыль падает. </a:t>
            </a:r>
            <a:endParaRPr lang="ru-RU" sz="5500" dirty="0" smtClean="0">
              <a:solidFill>
                <a:schemeClr val="tx1"/>
              </a:solidFill>
              <a:latin typeface="Times New Roman" pitchFamily="18" charset="0"/>
              <a:cs typeface="Times New Roman" pitchFamily="18" charset="0"/>
            </a:endParaRPr>
          </a:p>
          <a:p>
            <a:pPr marL="108000" algn="just">
              <a:lnSpc>
                <a:spcPts val="2400"/>
              </a:lnSpc>
            </a:pPr>
            <a:endParaRPr lang="ru-RU" sz="1800" dirty="0" smtClean="0">
              <a:latin typeface="Times New Roman" pitchFamily="18" charset="0"/>
              <a:cs typeface="Times New Roman" pitchFamily="18" charset="0"/>
            </a:endParaRPr>
          </a:p>
          <a:p>
            <a:pPr marL="108000" algn="just">
              <a:lnSpc>
                <a:spcPts val="2400"/>
              </a:lnSpc>
            </a:pPr>
            <a:endParaRPr lang="ru-RU" sz="1800" dirty="0" smtClean="0">
              <a:solidFill>
                <a:schemeClr val="tx1"/>
              </a:solidFill>
              <a:latin typeface="Times New Roman" pitchFamily="18" charset="0"/>
              <a:cs typeface="Times New Roman" pitchFamily="18" charset="0"/>
            </a:endParaRPr>
          </a:p>
          <a:p>
            <a:pPr marL="108000" algn="just">
              <a:lnSpc>
                <a:spcPts val="2400"/>
              </a:lnSpc>
            </a:pPr>
            <a:endParaRPr lang="ru-RU" sz="1800" dirty="0" smtClean="0">
              <a:latin typeface="Times New Roman" pitchFamily="18" charset="0"/>
              <a:cs typeface="Times New Roman" pitchFamily="18" charset="0"/>
            </a:endParaRPr>
          </a:p>
          <a:p>
            <a:pPr marL="108000" algn="just">
              <a:lnSpc>
                <a:spcPts val="2400"/>
              </a:lnSpc>
            </a:pPr>
            <a:endParaRPr lang="ru-RU" sz="1800" dirty="0" smtClean="0">
              <a:solidFill>
                <a:schemeClr val="tx1"/>
              </a:solidFill>
              <a:latin typeface="Times New Roman" pitchFamily="18" charset="0"/>
              <a:cs typeface="Times New Roman" pitchFamily="18" charset="0"/>
            </a:endParaRPr>
          </a:p>
          <a:p>
            <a:pPr marL="108000" algn="just">
              <a:lnSpc>
                <a:spcPts val="2400"/>
              </a:lnSpc>
            </a:pPr>
            <a:endParaRPr lang="ru-RU" sz="1800" dirty="0" smtClean="0">
              <a:latin typeface="Times New Roman" pitchFamily="18" charset="0"/>
              <a:cs typeface="Times New Roman" pitchFamily="18" charset="0"/>
            </a:endParaRPr>
          </a:p>
          <a:p>
            <a:pPr marL="108000" algn="just">
              <a:lnSpc>
                <a:spcPts val="2400"/>
              </a:lnSpc>
            </a:pPr>
            <a:endParaRPr lang="ru-RU" sz="1800" dirty="0" smtClean="0">
              <a:solidFill>
                <a:schemeClr val="tx1"/>
              </a:solidFill>
              <a:latin typeface="Times New Roman" pitchFamily="18" charset="0"/>
              <a:cs typeface="Times New Roman" pitchFamily="18" charset="0"/>
            </a:endParaRPr>
          </a:p>
          <a:p>
            <a:pPr marL="108000" algn="just">
              <a:lnSpc>
                <a:spcPts val="2400"/>
              </a:lnSpc>
            </a:pPr>
            <a:r>
              <a:rPr lang="ru-RU" sz="4500" dirty="0" smtClean="0">
                <a:solidFill>
                  <a:schemeClr val="tx1"/>
                </a:solidFill>
                <a:latin typeface="Times New Roman" pitchFamily="18" charset="0"/>
                <a:cs typeface="Times New Roman" pitchFamily="18" charset="0"/>
              </a:rPr>
              <a:t>  Во </a:t>
            </a:r>
            <a:r>
              <a:rPr lang="ru-RU" sz="4500" dirty="0">
                <a:solidFill>
                  <a:schemeClr val="tx1"/>
                </a:solidFill>
                <a:latin typeface="Times New Roman" pitchFamily="18" charset="0"/>
                <a:cs typeface="Times New Roman" pitchFamily="18" charset="0"/>
              </a:rPr>
              <a:t>время наиболее напряженной работы экономики (например, в военные годы) реальный выпуск в течение непродолжительных периодов может превышать потенциальный выпуск. Если экономика производит больше своего потенциала, в связи с сокращением безработицы, с интенсивным режимом работы предприятий и стремление рабочих и предпринимателей “выжать” из них побольше прибыли, наблюдается рост инфляции. Между двумя экстремальными показателями высокого и низкого уровня использования производственных возможностей и находится устойчивый уровень выпуска, который мы определяем как потенциальный</a:t>
            </a:r>
            <a:r>
              <a:rPr lang="ru-RU" sz="2900" dirty="0">
                <a:solidFill>
                  <a:schemeClr val="tx1"/>
                </a:solidFill>
                <a:latin typeface="Times New Roman" pitchFamily="18" charset="0"/>
                <a:cs typeface="Times New Roman" pitchFamily="18" charset="0"/>
              </a:rPr>
              <a:t>. </a:t>
            </a:r>
            <a:endParaRPr lang="ru-RU" sz="2900" dirty="0" smtClean="0">
              <a:solidFill>
                <a:schemeClr val="tx1"/>
              </a:solidFill>
              <a:latin typeface="Times New Roman" pitchFamily="18" charset="0"/>
              <a:cs typeface="Times New Roman" pitchFamily="18" charset="0"/>
            </a:endParaRPr>
          </a:p>
          <a:p>
            <a:pPr marL="108000" algn="just">
              <a:lnSpc>
                <a:spcPts val="2400"/>
              </a:lnSpc>
              <a:buNone/>
            </a:pPr>
            <a:r>
              <a:rPr lang="ru-RU" sz="2900" dirty="0">
                <a:latin typeface="Times New Roman" pitchFamily="18" charset="0"/>
                <a:cs typeface="Times New Roman" pitchFamily="18" charset="0"/>
              </a:rPr>
              <a:t>	</a:t>
            </a:r>
            <a:r>
              <a:rPr lang="ru-RU" sz="2900" dirty="0" smtClean="0">
                <a:latin typeface="Times New Roman" pitchFamily="18" charset="0"/>
                <a:cs typeface="Times New Roman" pitchFamily="18" charset="0"/>
              </a:rPr>
              <a:t>	</a:t>
            </a:r>
            <a:endParaRPr lang="ru-RU" sz="2900" dirty="0">
              <a:solidFill>
                <a:schemeClr val="tx1"/>
              </a:solidFill>
              <a:latin typeface="Times New Roman" pitchFamily="18" charset="0"/>
              <a:cs typeface="Times New Roman" pitchFamily="18" charset="0"/>
            </a:endParaRPr>
          </a:p>
          <a:p>
            <a:pPr marL="108000">
              <a:lnSpc>
                <a:spcPts val="2600"/>
              </a:lnSpc>
              <a:buNone/>
            </a:pPr>
            <a:endParaRPr lang="ru-RU" sz="1800" dirty="0">
              <a:solidFill>
                <a:schemeClr val="tx1"/>
              </a:solidFill>
              <a:latin typeface="+mn-lt"/>
              <a:ea typeface="+mn-ea"/>
              <a:cs typeface="+mn-cs"/>
            </a:endParaRPr>
          </a:p>
        </p:txBody>
      </p:sp>
      <p:pic>
        <p:nvPicPr>
          <p:cNvPr id="5" name="Рисунок 4" descr="Rubel-schwaechelt.jpg"/>
          <p:cNvPicPr>
            <a:picLocks noChangeAspect="1"/>
          </p:cNvPicPr>
          <p:nvPr/>
        </p:nvPicPr>
        <p:blipFill>
          <a:blip r:embed="rId2" cstate="print"/>
          <a:stretch>
            <a:fillRect/>
          </a:stretch>
        </p:blipFill>
        <p:spPr>
          <a:xfrm>
            <a:off x="2699792" y="1628800"/>
            <a:ext cx="3193521" cy="21337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323528" y="188640"/>
            <a:ext cx="8424936" cy="2880320"/>
          </a:xfrm>
        </p:spPr>
        <p:txBody>
          <a:bodyPr>
            <a:normAutofit fontScale="62500" lnSpcReduction="20000"/>
          </a:bodyPr>
          <a:lstStyle/>
          <a:p>
            <a:r>
              <a:rPr lang="ru-RU" sz="2300" dirty="0" smtClean="0"/>
              <a:t>Рецессии затрагивают примерно в одинаковой степени все демографические группы, т.е. безработица среди них растет или падает пропорционально общему уровню безработицы во всей экономике.</a:t>
            </a:r>
          </a:p>
          <a:p>
            <a:r>
              <a:rPr lang="ru-RU" sz="2300" dirty="0" smtClean="0"/>
              <a:t>Весьма значительная часть безработицы в США носит краткосрочный характер. В годы с низкой безработицей (такие, как 1997год) около 85% безработных находились в этом состоянии менее 26 недель. Средняя продолжительность безработицы резко возрастает в случае продолжительных и глубоких рецессий.</a:t>
            </a:r>
          </a:p>
          <a:p>
            <a:r>
              <a:rPr lang="ru-RU" sz="2300" dirty="0" smtClean="0"/>
              <a:t>Значительный процент безработицы вызван тем, что люди впервые выходят на рынок труда или возвращаются туда после какого-то перерыва, т е. объясняется фрикционными причинами. И только в периоды рецессий основная часть безработных состоит из уволенных.</a:t>
            </a:r>
          </a:p>
          <a:p>
            <a:r>
              <a:rPr lang="ru-RU" sz="2300" dirty="0" smtClean="0"/>
              <a:t>Устойчивая безработица в Европе, очевидно, объясняется комбинацией нескольких факторов; слабым совокупным спросом и негибкой системой институтов рынка труда.</a:t>
            </a:r>
          </a:p>
          <a:p>
            <a:endParaRPr lang="ru-RU" dirty="0"/>
          </a:p>
        </p:txBody>
      </p:sp>
      <p:sp>
        <p:nvSpPr>
          <p:cNvPr id="8" name="Прямоугольник 7"/>
          <p:cNvSpPr/>
          <p:nvPr/>
        </p:nvSpPr>
        <p:spPr>
          <a:xfrm>
            <a:off x="0" y="3212976"/>
            <a:ext cx="9144000" cy="584775"/>
          </a:xfrm>
          <a:prstGeom prst="rect">
            <a:avLst/>
          </a:prstGeom>
          <a:solidFill>
            <a:srgbClr val="B7EBC0"/>
          </a:solidFill>
        </p:spPr>
        <p:txBody>
          <a:bodyPr wrap="square">
            <a:spAutoFit/>
          </a:bodyPr>
          <a:lstStyle/>
          <a:p>
            <a:r>
              <a:rPr lang="ru-RU" sz="2800" b="1" dirty="0" smtClean="0"/>
              <a:t>                           </a:t>
            </a:r>
            <a:r>
              <a:rPr lang="ru-RU" sz="3200" b="1" dirty="0" smtClean="0">
                <a:solidFill>
                  <a:schemeClr val="tx1">
                    <a:lumMod val="65000"/>
                    <a:lumOff val="35000"/>
                  </a:schemeClr>
                </a:solidFill>
              </a:rPr>
              <a:t>КЛЮЧЕВЫЕ ПОНЯТИЯ</a:t>
            </a:r>
            <a:endParaRPr lang="ru-RU" sz="3200" dirty="0">
              <a:solidFill>
                <a:schemeClr val="tx1">
                  <a:lumMod val="65000"/>
                  <a:lumOff val="35000"/>
                </a:schemeClr>
              </a:solidFill>
            </a:endParaRPr>
          </a:p>
        </p:txBody>
      </p:sp>
      <p:sp>
        <p:nvSpPr>
          <p:cNvPr id="9" name="Прямоугольник 8"/>
          <p:cNvSpPr/>
          <p:nvPr/>
        </p:nvSpPr>
        <p:spPr>
          <a:xfrm>
            <a:off x="179512" y="4026456"/>
            <a:ext cx="5472608" cy="2831544"/>
          </a:xfrm>
          <a:prstGeom prst="rect">
            <a:avLst/>
          </a:prstGeom>
        </p:spPr>
        <p:txBody>
          <a:bodyPr wrap="square">
            <a:spAutoFit/>
          </a:bodyPr>
          <a:lstStyle/>
          <a:p>
            <a:r>
              <a:rPr lang="ru-RU" sz="1600" b="1" dirty="0" smtClean="0"/>
              <a:t>Основы совокупного предложения</a:t>
            </a:r>
          </a:p>
          <a:p>
            <a:pPr>
              <a:buFont typeface="Arial" pitchFamily="34" charset="0"/>
              <a:buChar char="•"/>
            </a:pPr>
            <a:r>
              <a:rPr lang="ru-RU" sz="1600" dirty="0" smtClean="0"/>
              <a:t>  Совокупное предложение, кривая </a:t>
            </a:r>
            <a:r>
              <a:rPr lang="en-US" sz="1600" i="1" dirty="0" smtClean="0"/>
              <a:t>AS</a:t>
            </a:r>
            <a:r>
              <a:rPr lang="en-US" sz="1600" dirty="0" smtClean="0"/>
              <a:t> </a:t>
            </a:r>
            <a:endParaRPr lang="ru-RU" sz="1600" dirty="0" smtClean="0"/>
          </a:p>
          <a:p>
            <a:pPr>
              <a:buFont typeface="Arial" pitchFamily="34" charset="0"/>
              <a:buChar char="•"/>
            </a:pPr>
            <a:r>
              <a:rPr lang="ru-RU" sz="1600" dirty="0" smtClean="0"/>
              <a:t>  Факторы, определяющие совокупное предложение и обеспечивающие смещение кривой </a:t>
            </a:r>
            <a:r>
              <a:rPr lang="en-US" sz="1600" dirty="0" smtClean="0"/>
              <a:t>AS</a:t>
            </a:r>
            <a:endParaRPr lang="ru-RU" sz="1600" dirty="0" smtClean="0"/>
          </a:p>
          <a:p>
            <a:pPr>
              <a:buFont typeface="Arial" pitchFamily="34" charset="0"/>
              <a:buChar char="•"/>
            </a:pPr>
            <a:r>
              <a:rPr lang="ru-RU" sz="1600" dirty="0" smtClean="0"/>
              <a:t>  Совокупное предложение: роль потенциального выпуска и издержек производства </a:t>
            </a:r>
          </a:p>
          <a:p>
            <a:pPr>
              <a:buFont typeface="Arial" pitchFamily="34" charset="0"/>
              <a:buChar char="•"/>
            </a:pPr>
            <a:r>
              <a:rPr lang="ru-RU" sz="1600" dirty="0" smtClean="0"/>
              <a:t>  Краткосрочная и долгосрочная кривая </a:t>
            </a:r>
            <a:r>
              <a:rPr lang="en-US" sz="1600" i="1" dirty="0" smtClean="0"/>
              <a:t>AS</a:t>
            </a:r>
            <a:endParaRPr lang="ru-RU" sz="1600" dirty="0" smtClean="0"/>
          </a:p>
          <a:p>
            <a:pPr>
              <a:buFont typeface="Arial" pitchFamily="34" charset="0"/>
              <a:buChar char="•"/>
            </a:pPr>
            <a:r>
              <a:rPr lang="ru-RU" sz="1600" dirty="0" smtClean="0"/>
              <a:t>  Классический и кейнсианский взгляды на проблему совокупного предложения</a:t>
            </a:r>
          </a:p>
          <a:p>
            <a:pPr>
              <a:buFont typeface="Arial" pitchFamily="34" charset="0"/>
              <a:buChar char="•"/>
            </a:pPr>
            <a:r>
              <a:rPr lang="ru-RU" sz="1600" dirty="0" smtClean="0"/>
              <a:t>  Гибкие и малоподвижные заработная плата и цены </a:t>
            </a:r>
          </a:p>
          <a:p>
            <a:endParaRPr lang="ru-RU" dirty="0"/>
          </a:p>
        </p:txBody>
      </p:sp>
      <p:sp>
        <p:nvSpPr>
          <p:cNvPr id="10" name="Прямоугольник 9"/>
          <p:cNvSpPr/>
          <p:nvPr/>
        </p:nvSpPr>
        <p:spPr>
          <a:xfrm>
            <a:off x="5508104" y="3789040"/>
            <a:ext cx="4247456" cy="2800767"/>
          </a:xfrm>
          <a:prstGeom prst="rect">
            <a:avLst/>
          </a:prstGeom>
        </p:spPr>
        <p:txBody>
          <a:bodyPr wrap="square">
            <a:spAutoFit/>
          </a:bodyPr>
          <a:lstStyle/>
          <a:p>
            <a:r>
              <a:rPr lang="ru-RU" sz="1600" b="1" dirty="0" smtClean="0"/>
              <a:t>Безработица</a:t>
            </a:r>
            <a:r>
              <a:rPr lang="ru-RU" sz="1600" dirty="0" smtClean="0"/>
              <a:t> </a:t>
            </a:r>
          </a:p>
          <a:p>
            <a:pPr>
              <a:buFont typeface="Arial" pitchFamily="34" charset="0"/>
              <a:buChar char="•"/>
            </a:pPr>
            <a:r>
              <a:rPr lang="ru-RU" sz="1600" dirty="0" smtClean="0"/>
              <a:t>  Статус населения: </a:t>
            </a:r>
          </a:p>
          <a:p>
            <a:r>
              <a:rPr lang="ru-RU" sz="1600" dirty="0" smtClean="0"/>
              <a:t>- занятые </a:t>
            </a:r>
          </a:p>
          <a:p>
            <a:r>
              <a:rPr lang="ru-RU" sz="1600" dirty="0" smtClean="0"/>
              <a:t>- безработные</a:t>
            </a:r>
          </a:p>
          <a:p>
            <a:r>
              <a:rPr lang="ru-RU" sz="1600" dirty="0" smtClean="0"/>
              <a:t>- рабочая сила</a:t>
            </a:r>
          </a:p>
          <a:p>
            <a:r>
              <a:rPr lang="ru-RU" sz="1600" dirty="0" smtClean="0"/>
              <a:t>- выбывшие из состава рабочей силы </a:t>
            </a:r>
          </a:p>
          <a:p>
            <a:pPr>
              <a:buFont typeface="Arial" pitchFamily="34" charset="0"/>
              <a:buChar char="•"/>
            </a:pPr>
            <a:r>
              <a:rPr lang="ru-RU" sz="1600" dirty="0" smtClean="0"/>
              <a:t>  Уровень безработицы </a:t>
            </a:r>
          </a:p>
          <a:p>
            <a:pPr>
              <a:buFont typeface="Arial" pitchFamily="34" charset="0"/>
              <a:buChar char="•"/>
            </a:pPr>
            <a:r>
              <a:rPr lang="ru-RU" sz="1600" dirty="0" smtClean="0"/>
              <a:t>  Фрикционная, структурная и циклическая безработица </a:t>
            </a:r>
          </a:p>
          <a:p>
            <a:pPr>
              <a:buFont typeface="Arial" pitchFamily="34" charset="0"/>
              <a:buChar char="•"/>
            </a:pPr>
            <a:r>
              <a:rPr lang="ru-RU" sz="1600" dirty="0" smtClean="0"/>
              <a:t>  Закон Оукена</a:t>
            </a:r>
          </a:p>
          <a:p>
            <a:pPr>
              <a:buFont typeface="Arial" pitchFamily="34" charset="0"/>
              <a:buChar char="•"/>
            </a:pPr>
            <a:r>
              <a:rPr lang="ru-RU" sz="1600" dirty="0" smtClean="0"/>
              <a:t>  Добровольная и вынужденная безработица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9144000" cy="778098"/>
          </a:xfrm>
          <a:solidFill>
            <a:srgbClr val="B7EBC0"/>
          </a:solidFill>
        </p:spPr>
        <p:txBody>
          <a:bodyPr>
            <a:normAutofit fontScale="90000"/>
          </a:bodyPr>
          <a:lstStyle/>
          <a:p>
            <a:r>
              <a:rPr lang="ru-RU" b="1" dirty="0" smtClean="0"/>
              <a:t/>
            </a:r>
            <a:br>
              <a:rPr lang="ru-RU" b="1" dirty="0" smtClean="0"/>
            </a:br>
            <a:r>
              <a:rPr lang="ru-RU" b="1" dirty="0" smtClean="0">
                <a:solidFill>
                  <a:schemeClr val="tx1">
                    <a:lumMod val="65000"/>
                    <a:lumOff val="35000"/>
                  </a:schemeClr>
                </a:solidFill>
              </a:rPr>
              <a:t>ВОПРОСЫ ДЛЯ ОБСУЖДЕНИЯ</a:t>
            </a:r>
            <a:r>
              <a:rPr lang="ru-RU" dirty="0" smtClean="0"/>
              <a:t/>
            </a:r>
            <a:br>
              <a:rPr lang="ru-RU" dirty="0" smtClean="0"/>
            </a:br>
            <a:endParaRPr lang="ru-RU" dirty="0"/>
          </a:p>
        </p:txBody>
      </p:sp>
      <p:sp>
        <p:nvSpPr>
          <p:cNvPr id="3" name="Содержимое 2"/>
          <p:cNvSpPr>
            <a:spLocks noGrp="1"/>
          </p:cNvSpPr>
          <p:nvPr>
            <p:ph sz="quarter" idx="1"/>
          </p:nvPr>
        </p:nvSpPr>
        <p:spPr>
          <a:xfrm>
            <a:off x="251520" y="1124744"/>
            <a:ext cx="8568952" cy="5472608"/>
          </a:xfrm>
        </p:spPr>
        <p:txBody>
          <a:bodyPr>
            <a:normAutofit fontScale="40000" lnSpcReduction="20000"/>
          </a:bodyPr>
          <a:lstStyle/>
          <a:p>
            <a:pPr>
              <a:buNone/>
            </a:pPr>
            <a:r>
              <a:rPr lang="ru-RU" sz="3400" dirty="0" smtClean="0"/>
              <a:t>1. 	Объясните, что подразумевается под кривой совокупного предложения. В чем состоит разница между движением вдоль кривой и смещением кривой? Что могло бы увеличить выпуск и вызвать движение вдоль кривой </a:t>
            </a:r>
            <a:r>
              <a:rPr lang="en-US" sz="3400" i="1" dirty="0" smtClean="0"/>
              <a:t>AS</a:t>
            </a:r>
            <a:r>
              <a:rPr lang="ru-RU" sz="3400" i="1" dirty="0" smtClean="0"/>
              <a:t>?</a:t>
            </a:r>
            <a:r>
              <a:rPr lang="ru-RU" sz="3400" dirty="0" smtClean="0"/>
              <a:t> Что могло бы увеличить</a:t>
            </a:r>
            <a:r>
              <a:rPr lang="ru-RU" sz="3400" b="1" dirty="0" smtClean="0"/>
              <a:t> </a:t>
            </a:r>
            <a:r>
              <a:rPr lang="ru-RU" sz="3400" dirty="0" smtClean="0"/>
              <a:t>выпуск и привести к смещению кривой </a:t>
            </a:r>
            <a:r>
              <a:rPr lang="en-US" sz="3400" i="1" dirty="0" smtClean="0"/>
              <a:t>AS</a:t>
            </a:r>
            <a:r>
              <a:rPr lang="ru-RU" sz="3400" i="1" dirty="0" smtClean="0"/>
              <a:t>? </a:t>
            </a:r>
            <a:endParaRPr lang="ru-RU" sz="3400" dirty="0" smtClean="0"/>
          </a:p>
          <a:p>
            <a:pPr>
              <a:buNone/>
            </a:pPr>
            <a:r>
              <a:rPr lang="ru-RU" sz="3400" dirty="0" smtClean="0"/>
              <a:t>2.	Постройте таблицу, аналогичную табл. 1, и отобразите на ней события, которые могли бы привести к снижению совокупного предложения. (Постарайтесь призвать на помощь свое воображение, а не просто используйте имеющиеся примеры.)</a:t>
            </a:r>
          </a:p>
          <a:p>
            <a:pPr>
              <a:buNone/>
            </a:pPr>
            <a:r>
              <a:rPr lang="ru-RU" sz="3400" dirty="0" smtClean="0"/>
              <a:t>3.	Какой эффект возымеют следующие события (если возымеют вообще) на кривую </a:t>
            </a:r>
            <a:r>
              <a:rPr lang="ru-RU" sz="3400" i="1" dirty="0" smtClean="0"/>
              <a:t>А</a:t>
            </a:r>
            <a:r>
              <a:rPr lang="en-US" sz="3400" i="1" dirty="0" smtClean="0"/>
              <a:t>S</a:t>
            </a:r>
            <a:r>
              <a:rPr lang="ru-RU" sz="3400" dirty="0" smtClean="0"/>
              <a:t>  в краткосрочном и долгосрочном периодах при том, что остальные условия останутся неизменными? </a:t>
            </a:r>
          </a:p>
          <a:p>
            <a:r>
              <a:rPr lang="ru-RU" sz="3400" dirty="0" smtClean="0"/>
              <a:t>Потенциальный выпуск повысится на 25%.</a:t>
            </a:r>
          </a:p>
          <a:p>
            <a:r>
              <a:rPr lang="ru-RU" sz="3400" dirty="0" smtClean="0"/>
              <a:t>Угроза войны вынуждает правительство повысить расходы па обороноспособность, и центральный банк пытается противопоставить этой экспансионистской политике политику “дорогих” денег.</a:t>
            </a:r>
          </a:p>
          <a:p>
            <a:r>
              <a:rPr lang="ru-RU" sz="3400" dirty="0" smtClean="0"/>
              <a:t>Война на Ближнем Востоке приводит к двукратному повышению мировой цены на нефть.</a:t>
            </a:r>
          </a:p>
          <a:p>
            <a:r>
              <a:rPr lang="ru-RU" sz="3400" dirty="0" smtClean="0"/>
              <a:t>Защитники окружающей среды убеждают правительство ввести дорогостоящие экологические требования по отношению ко всем новым капиталовложения и использованию энергии и ограничить выпуск в секторах, интенсивно использующих природные ресурсы.</a:t>
            </a:r>
          </a:p>
          <a:p>
            <a:pPr>
              <a:buNone/>
            </a:pPr>
            <a:r>
              <a:rPr lang="ru-RU" sz="3400" dirty="0" smtClean="0"/>
              <a:t>4.	Предположим, уровень безработицы равен 8%, а ВВП — 400 млрд долл. Какова будет приблизительная оценка потенциального ВВП, если естественный уровень безработицы составляет 6%? Теперь допустим, что потенциальный ВВП ежегодно увеличивается на 3%. Какой потенциальный ВВП будет через 2 года? Какими темпами должен увеличиваться фактический ВВП, чтобы через 2 года достичь своего потенциала?</a:t>
            </a:r>
          </a:p>
          <a:p>
            <a:endParaRPr lang="ru-RU"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57200" y="188640"/>
            <a:ext cx="8229600" cy="6336704"/>
          </a:xfrm>
        </p:spPr>
        <p:txBody>
          <a:bodyPr>
            <a:normAutofit fontScale="40000" lnSpcReduction="20000"/>
          </a:bodyPr>
          <a:lstStyle/>
          <a:p>
            <a:pPr>
              <a:buNone/>
            </a:pPr>
            <a:r>
              <a:rPr lang="ru-RU" sz="3400" b="1" dirty="0" smtClean="0"/>
              <a:t>5.</a:t>
            </a:r>
            <a:r>
              <a:rPr lang="ru-RU" sz="3400" dirty="0" smtClean="0"/>
              <a:t>	Определите трудовой статус каждого из перечисленных ниже людей.</a:t>
            </a:r>
          </a:p>
          <a:p>
            <a:r>
              <a:rPr lang="ru-RU" sz="3400" dirty="0" smtClean="0"/>
              <a:t>Подросток, который ищет первую в своей жизни работу.</a:t>
            </a:r>
          </a:p>
          <a:p>
            <a:r>
              <a:rPr lang="ru-RU" sz="3400" dirty="0" smtClean="0"/>
              <a:t>Автослесарь, который был уволен, но хотел бы продолжить трудиться, однако уже почти отчаялся найти работу.</a:t>
            </a:r>
          </a:p>
          <a:p>
            <a:r>
              <a:rPr lang="ru-RU" sz="3400" dirty="0" smtClean="0"/>
              <a:t>Человек на пенсии, который переехал во Флориду и отвечает на рекламные объявления по поводу работы на неполный день.</a:t>
            </a:r>
          </a:p>
          <a:p>
            <a:r>
              <a:rPr lang="ru-RU" sz="3400" dirty="0" smtClean="0"/>
              <a:t>Один из родителей, который работает на неполную ставку и хотел бы найти работу на целую ставку, ко не имеет времени заниматься поиском такой работы.</a:t>
            </a:r>
          </a:p>
          <a:p>
            <a:r>
              <a:rPr lang="ru-RU" sz="3400" dirty="0" smtClean="0"/>
              <a:t>Учитель, который  имеет работу, ко слишком болен, чтобы продолжать свою деятельность.</a:t>
            </a:r>
          </a:p>
          <a:p>
            <a:pPr>
              <a:buNone/>
            </a:pPr>
            <a:r>
              <a:rPr lang="ru-RU" sz="3400" b="1" dirty="0" smtClean="0"/>
              <a:t>6.</a:t>
            </a:r>
            <a:r>
              <a:rPr lang="ru-RU" sz="3400" dirty="0" smtClean="0"/>
              <a:t>	В качестве объяснения принципов, в соответствии с которыми определяется трудовой статус населения, Министерство труда приводит следующие примеры.</a:t>
            </a:r>
          </a:p>
          <a:p>
            <a:r>
              <a:rPr lang="ru-RU" sz="3400" dirty="0" smtClean="0"/>
              <a:t>Джоан Ховард сказала интервьюеру, что она подала заявления в три компаний с просьбой о трудоустройстве на летний период. Однако сейчас только апрель, и она не хочет приступать к работе раньше 15 июня, поскольку занимается в школе. Таким образом, несмотря на то, что Джоан предприняла конкретные шаги по поиску работы, ее нельзя причислить к рабочей силе, поскольку в данный момент она не в состоянии работать.</a:t>
            </a:r>
          </a:p>
          <a:p>
            <a:r>
              <a:rPr lang="ru-RU" sz="3400" dirty="0" smtClean="0"/>
              <a:t>Джеймс Кели и Элис Мартин занимаются в Высшей школе Джефферсона. Джеймс работает после школы в кафе “Северная звезда". Элис также ищет возможность подработать (неполный рабочий день после школы) в каком-нибудь из подобных заведений. Работа Джеймса имеет приоритет по сравнению с его нетрудовым статусом школьника, так же как и поиски работы Элис. Поэтому Джеймс считается занятым, а Элис - безработной.</a:t>
            </a:r>
          </a:p>
          <a:p>
            <a:r>
              <a:rPr lang="ru-RU" sz="3400" dirty="0" smtClean="0"/>
              <a:t>Проведите </a:t>
            </a:r>
            <a:r>
              <a:rPr lang="ru-RU" sz="3400" i="1" dirty="0" smtClean="0"/>
              <a:t>подобный</a:t>
            </a:r>
            <a:r>
              <a:rPr lang="ru-RU" sz="3400" dirty="0" smtClean="0"/>
              <a:t> анализ в отношении своих однокурсников. Как они должны классифицировать свой трудовой статус (с учетом приведенных выше примеров): как занятые, безработные или выбывшие из состава рабочей силы?</a:t>
            </a:r>
          </a:p>
          <a:p>
            <a:pPr>
              <a:buNone/>
            </a:pPr>
            <a:r>
              <a:rPr lang="ru-RU" dirty="0" smtClean="0"/>
              <a:t> </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1"/>
          <p:cNvSpPr>
            <a:spLocks noGrp="1"/>
          </p:cNvSpPr>
          <p:nvPr>
            <p:ph type="title"/>
          </p:nvPr>
        </p:nvSpPr>
        <p:spPr>
          <a:xfrm>
            <a:off x="285720" y="500042"/>
            <a:ext cx="8229600" cy="1939916"/>
          </a:xfrm>
        </p:spPr>
        <p:txBody>
          <a:bodyPr>
            <a:normAutofit fontScale="90000"/>
          </a:bodyPr>
          <a:lstStyle/>
          <a:p>
            <a:pPr indent="457200" algn="just">
              <a:buFont typeface="Arial" pitchFamily="34" charset="0"/>
              <a:buChar char="•"/>
            </a:pPr>
            <a:r>
              <a:rPr lang="ru-RU" sz="2000" i="1" dirty="0" smtClean="0">
                <a:solidFill>
                  <a:srgbClr val="000000"/>
                </a:solidFill>
                <a:latin typeface="Times New Roman" pitchFamily="18" charset="0"/>
                <a:ea typeface="+mn-ea"/>
                <a:cs typeface="Times New Roman" pitchFamily="18" charset="0"/>
              </a:rPr>
              <a:t>потенциальный выпуск, очевидно, представляет собой что-то вроде движущейся мишени. с ростом экономики, увеличивается и ее потенциал, и кривая совокупного предложения сдвигается вправо. исходя из анализа экономического роста мы знаем, что самыми главными факторами, определяющими увеличение потенциального выпуска, являются увеличение количества используемых факторов производства и технологический прогресс</a:t>
            </a:r>
            <a:r>
              <a:rPr lang="ru-RU" sz="1800" i="1" dirty="0" smtClean="0">
                <a:solidFill>
                  <a:srgbClr val="000000"/>
                </a:solidFill>
                <a:latin typeface="Times New Roman" pitchFamily="18" charset="0"/>
                <a:ea typeface="+mn-ea"/>
                <a:cs typeface="Times New Roman" pitchFamily="18" charset="0"/>
              </a:rPr>
              <a:t>.</a:t>
            </a:r>
            <a:endParaRPr lang="ru-RU" i="1" dirty="0"/>
          </a:p>
        </p:txBody>
      </p:sp>
      <p:sp>
        <p:nvSpPr>
          <p:cNvPr id="5" name="Содержимое 2"/>
          <p:cNvSpPr>
            <a:spLocks noGrp="1"/>
          </p:cNvSpPr>
          <p:nvPr>
            <p:ph sz="quarter" idx="1"/>
          </p:nvPr>
        </p:nvSpPr>
        <p:spPr>
          <a:xfrm>
            <a:off x="285720" y="2571744"/>
            <a:ext cx="8496944" cy="792088"/>
          </a:xfrm>
          <a:solidFill>
            <a:srgbClr val="FCFEFC"/>
          </a:solidFill>
        </p:spPr>
        <p:txBody>
          <a:bodyPr>
            <a:normAutofit fontScale="92500" lnSpcReduction="10000"/>
          </a:bodyPr>
          <a:lstStyle/>
          <a:p>
            <a:pPr marL="108000" indent="360000" algn="just"/>
            <a:r>
              <a:rPr lang="ru-RU" sz="1800" dirty="0" smtClean="0">
                <a:latin typeface="Times New Roman" pitchFamily="18" charset="0"/>
                <a:cs typeface="Times New Roman" pitchFamily="18" charset="0"/>
              </a:rPr>
              <a:t>В табл. 1 перечислены ключевые детерминанты совокупного предложения, как факторы, оказывающие воздействие на потенциальный выпуск и издержки производства.</a:t>
            </a:r>
            <a:endParaRPr lang="ru-RU"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142844" y="285728"/>
          <a:ext cx="8712968" cy="5184576"/>
        </p:xfrm>
        <a:graphic>
          <a:graphicData uri="http://schemas.openxmlformats.org/drawingml/2006/table">
            <a:tbl>
              <a:tblPr firstRow="1">
                <a:effectLst>
                  <a:outerShdw blurRad="50800" dist="38100" dir="5400000" algn="t" rotWithShape="0">
                    <a:prstClr val="black">
                      <a:alpha val="40000"/>
                    </a:prstClr>
                  </a:outerShdw>
                </a:effectLst>
                <a:tableStyleId>{5940675A-B579-460E-94D1-54222C63F5DA}</a:tableStyleId>
              </a:tblPr>
              <a:tblGrid>
                <a:gridCol w="1857388"/>
                <a:gridCol w="6855580"/>
              </a:tblGrid>
              <a:tr h="5184576">
                <a:tc>
                  <a:txBody>
                    <a:bodyPr/>
                    <a:lstStyle/>
                    <a:p>
                      <a:r>
                        <a:rPr kumimoji="0" lang="ru-RU" sz="1600" b="1" u="sng"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Переменная</a:t>
                      </a:r>
                      <a:r>
                        <a:rPr kumimoji="0" lang="ru-RU" sz="1600" b="1" kern="1200" dirty="0" smtClean="0">
                          <a:solidFill>
                            <a:schemeClr val="tx1"/>
                          </a:solidFill>
                          <a:latin typeface="Times New Roman" pitchFamily="18" charset="0"/>
                          <a:ea typeface="+mn-ea"/>
                          <a:cs typeface="Times New Roman" pitchFamily="18" charset="0"/>
                        </a:rPr>
                        <a:t> </a:t>
                      </a:r>
                    </a:p>
                    <a:p>
                      <a:pPr>
                        <a:buFont typeface="Arial" pitchFamily="34" charset="0"/>
                        <a:buNone/>
                      </a:pPr>
                      <a:endParaRPr kumimoji="0" lang="ru-RU" sz="1300" b="0" kern="1200" dirty="0" smtClean="0">
                        <a:solidFill>
                          <a:schemeClr val="tx1"/>
                        </a:solidFill>
                        <a:latin typeface="Times New Roman" pitchFamily="18" charset="0"/>
                        <a:ea typeface="+mn-ea"/>
                        <a:cs typeface="Times New Roman" pitchFamily="18" charset="0"/>
                      </a:endParaRPr>
                    </a:p>
                    <a:p>
                      <a:pPr>
                        <a:buFont typeface="Arial" pitchFamily="34" charset="0"/>
                        <a:buNone/>
                      </a:pPr>
                      <a:r>
                        <a:rPr kumimoji="0" lang="ru-RU" sz="1600" b="1" kern="1200" dirty="0" smtClean="0">
                          <a:solidFill>
                            <a:schemeClr val="tx1"/>
                          </a:solidFill>
                          <a:latin typeface="Times New Roman" pitchFamily="18" charset="0"/>
                          <a:ea typeface="+mn-ea"/>
                          <a:cs typeface="Times New Roman" pitchFamily="18" charset="0"/>
                        </a:rPr>
                        <a:t>Потенциальный   выпуск</a:t>
                      </a:r>
                      <a:r>
                        <a:rPr kumimoji="0" lang="ru-RU" sz="1300" b="0" kern="1200" dirty="0" smtClean="0">
                          <a:solidFill>
                            <a:schemeClr val="tx1"/>
                          </a:solidFill>
                          <a:latin typeface="Times New Roman" pitchFamily="18" charset="0"/>
                          <a:ea typeface="+mn-ea"/>
                          <a:cs typeface="Times New Roman" pitchFamily="18" charset="0"/>
                        </a:rPr>
                        <a:t> </a:t>
                      </a:r>
                    </a:p>
                    <a:p>
                      <a:endParaRPr kumimoji="0" lang="en-US" sz="1400" b="0" kern="1200" dirty="0" smtClean="0">
                        <a:solidFill>
                          <a:schemeClr val="tx1"/>
                        </a:solidFill>
                        <a:latin typeface="Times New Roman" pitchFamily="18" charset="0"/>
                        <a:ea typeface="+mn-ea"/>
                        <a:cs typeface="Times New Roman" pitchFamily="18" charset="0"/>
                      </a:endParaRPr>
                    </a:p>
                    <a:p>
                      <a:endParaRPr kumimoji="0" lang="ru-RU" sz="1400" b="0" kern="1200" dirty="0" smtClean="0">
                        <a:solidFill>
                          <a:schemeClr val="tx1"/>
                        </a:solidFill>
                        <a:latin typeface="Times New Roman" pitchFamily="18" charset="0"/>
                        <a:ea typeface="+mn-ea"/>
                        <a:cs typeface="Times New Roman" pitchFamily="18" charset="0"/>
                      </a:endParaRPr>
                    </a:p>
                    <a:p>
                      <a:r>
                        <a:rPr kumimoji="0" lang="ru-RU" sz="1300" b="0" kern="1200" dirty="0" smtClean="0">
                          <a:solidFill>
                            <a:schemeClr val="tx1"/>
                          </a:solidFill>
                          <a:latin typeface="Times New Roman" pitchFamily="18" charset="0"/>
                          <a:ea typeface="+mn-ea"/>
                          <a:cs typeface="Times New Roman" pitchFamily="18" charset="0"/>
                        </a:rPr>
                        <a:t>Факторы производства</a:t>
                      </a:r>
                    </a:p>
                    <a:p>
                      <a:r>
                        <a:rPr kumimoji="0" lang="ru-RU" sz="1300" b="0" kern="1200" dirty="0" smtClean="0">
                          <a:solidFill>
                            <a:schemeClr val="tx1"/>
                          </a:solidFill>
                          <a:latin typeface="Times New Roman" pitchFamily="18" charset="0"/>
                          <a:ea typeface="+mn-ea"/>
                          <a:cs typeface="Times New Roman" pitchFamily="18" charset="0"/>
                        </a:rPr>
                        <a:t>Технология м эффективность</a:t>
                      </a:r>
                    </a:p>
                    <a:p>
                      <a:endParaRPr kumimoji="0" lang="ru-RU" sz="1600" b="1" kern="1200" dirty="0" smtClean="0">
                        <a:solidFill>
                          <a:schemeClr val="tx1"/>
                        </a:solidFill>
                        <a:latin typeface="Times New Roman" pitchFamily="18" charset="0"/>
                        <a:ea typeface="+mn-ea"/>
                        <a:cs typeface="Times New Roman" pitchFamily="18" charset="0"/>
                      </a:endParaRPr>
                    </a:p>
                    <a:p>
                      <a:r>
                        <a:rPr kumimoji="0" lang="ru-RU" sz="1600" b="1" u="none" kern="1200" dirty="0" smtClean="0">
                          <a:solidFill>
                            <a:schemeClr val="tx1"/>
                          </a:solidFill>
                          <a:latin typeface="Times New Roman" pitchFamily="18" charset="0"/>
                          <a:ea typeface="+mn-ea"/>
                          <a:cs typeface="Times New Roman" pitchFamily="18" charset="0"/>
                        </a:rPr>
                        <a:t>Издержки</a:t>
                      </a:r>
                      <a:r>
                        <a:rPr kumimoji="0" lang="ru-RU" sz="1600" b="0" u="none" kern="1200" dirty="0" smtClean="0">
                          <a:solidFill>
                            <a:schemeClr val="tx1"/>
                          </a:solidFill>
                          <a:latin typeface="Times New Roman" pitchFamily="18" charset="0"/>
                          <a:ea typeface="+mn-ea"/>
                          <a:cs typeface="Times New Roman" pitchFamily="18" charset="0"/>
                        </a:rPr>
                        <a:t> </a:t>
                      </a:r>
                      <a:r>
                        <a:rPr kumimoji="0" lang="ru-RU" sz="1600" b="1" u="none" kern="1200" dirty="0" smtClean="0">
                          <a:solidFill>
                            <a:schemeClr val="tx1"/>
                          </a:solidFill>
                          <a:latin typeface="Times New Roman" pitchFamily="18" charset="0"/>
                          <a:ea typeface="+mn-ea"/>
                          <a:cs typeface="Times New Roman" pitchFamily="18" charset="0"/>
                        </a:rPr>
                        <a:t>производства </a:t>
                      </a:r>
                    </a:p>
                    <a:p>
                      <a:endParaRPr kumimoji="0" lang="ru-RU" sz="1400" b="0" kern="1200" dirty="0" smtClean="0">
                        <a:solidFill>
                          <a:schemeClr val="tx1"/>
                        </a:solidFill>
                        <a:latin typeface="Times New Roman" pitchFamily="18" charset="0"/>
                        <a:ea typeface="+mn-ea"/>
                        <a:cs typeface="Times New Roman" pitchFamily="18" charset="0"/>
                      </a:endParaRPr>
                    </a:p>
                    <a:p>
                      <a:r>
                        <a:rPr kumimoji="0" lang="ru-RU" sz="1300" b="0" kern="1200" dirty="0" smtClean="0">
                          <a:solidFill>
                            <a:schemeClr val="tx1"/>
                          </a:solidFill>
                          <a:latin typeface="Times New Roman" pitchFamily="18" charset="0"/>
                          <a:ea typeface="+mn-ea"/>
                          <a:cs typeface="Times New Roman" pitchFamily="18" charset="0"/>
                        </a:rPr>
                        <a:t>Заработная плата</a:t>
                      </a:r>
                    </a:p>
                    <a:p>
                      <a:endParaRPr kumimoji="0" lang="ru-RU" sz="1300" b="0" kern="1200" dirty="0" smtClean="0">
                        <a:solidFill>
                          <a:schemeClr val="tx1"/>
                        </a:solidFill>
                        <a:latin typeface="Times New Roman" pitchFamily="18" charset="0"/>
                        <a:ea typeface="+mn-ea"/>
                        <a:cs typeface="Times New Roman" pitchFamily="18" charset="0"/>
                      </a:endParaRPr>
                    </a:p>
                    <a:p>
                      <a:endParaRPr kumimoji="0" lang="ru-RU" sz="1300" b="0" kern="1200" dirty="0" smtClean="0">
                        <a:solidFill>
                          <a:schemeClr val="tx1"/>
                        </a:solidFill>
                        <a:latin typeface="Times New Roman" pitchFamily="18" charset="0"/>
                        <a:ea typeface="+mn-ea"/>
                        <a:cs typeface="Times New Roman" pitchFamily="18" charset="0"/>
                      </a:endParaRPr>
                    </a:p>
                    <a:p>
                      <a:r>
                        <a:rPr kumimoji="0" lang="ru-RU" sz="1300" b="0" kern="1200" dirty="0" smtClean="0">
                          <a:solidFill>
                            <a:schemeClr val="tx1"/>
                          </a:solidFill>
                          <a:latin typeface="Times New Roman" pitchFamily="18" charset="0"/>
                          <a:ea typeface="+mn-ea"/>
                          <a:cs typeface="Times New Roman" pitchFamily="18" charset="0"/>
                        </a:rPr>
                        <a:t>Цены на импорт</a:t>
                      </a:r>
                    </a:p>
                    <a:p>
                      <a:endParaRPr kumimoji="0" lang="ru-RU" sz="1300" b="0" kern="1200" dirty="0" smtClean="0">
                        <a:solidFill>
                          <a:schemeClr val="tx1"/>
                        </a:solidFill>
                        <a:latin typeface="Times New Roman" pitchFamily="18" charset="0"/>
                        <a:ea typeface="+mn-ea"/>
                        <a:cs typeface="Times New Roman" pitchFamily="18" charset="0"/>
                      </a:endParaRPr>
                    </a:p>
                    <a:p>
                      <a:endParaRPr kumimoji="0" lang="en-US" sz="1300" b="0" kern="1200" dirty="0" smtClean="0">
                        <a:solidFill>
                          <a:schemeClr val="tx1"/>
                        </a:solidFill>
                        <a:latin typeface="Times New Roman" pitchFamily="18" charset="0"/>
                        <a:ea typeface="+mn-ea"/>
                        <a:cs typeface="Times New Roman" pitchFamily="18" charset="0"/>
                      </a:endParaRPr>
                    </a:p>
                    <a:p>
                      <a:endParaRPr kumimoji="0" lang="ru-RU" sz="1300" b="0" kern="1200" dirty="0" smtClean="0">
                        <a:solidFill>
                          <a:schemeClr val="tx1"/>
                        </a:solidFill>
                        <a:latin typeface="Times New Roman" pitchFamily="18" charset="0"/>
                        <a:ea typeface="+mn-ea"/>
                        <a:cs typeface="Times New Roman" pitchFamily="18" charset="0"/>
                      </a:endParaRPr>
                    </a:p>
                    <a:p>
                      <a:r>
                        <a:rPr kumimoji="0" lang="ru-RU" sz="1300" b="0" kern="1200" dirty="0" smtClean="0">
                          <a:solidFill>
                            <a:schemeClr val="tx1"/>
                          </a:solidFill>
                          <a:latin typeface="Times New Roman" pitchFamily="18" charset="0"/>
                          <a:ea typeface="+mn-ea"/>
                          <a:cs typeface="Times New Roman" pitchFamily="18" charset="0"/>
                        </a:rPr>
                        <a:t>Стоимость других ресурсов</a:t>
                      </a:r>
                    </a:p>
                    <a:p>
                      <a:endParaRPr lang="ru-RU" sz="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600" b="1" u="sng" kern="1200" dirty="0" smtClean="0">
                          <a:solidFill>
                            <a:schemeClr val="tx1"/>
                          </a:solidFill>
                          <a:latin typeface="Times New Roman" pitchFamily="18" charset="0"/>
                          <a:ea typeface="+mn-ea"/>
                          <a:cs typeface="Times New Roman" pitchFamily="18" charset="0"/>
                        </a:rPr>
                        <a:t>Влияние на совокупное предложение</a:t>
                      </a:r>
                      <a:endParaRPr kumimoji="0" lang="ru-RU" sz="1600" u="sng" kern="1200" dirty="0" smtClean="0">
                        <a:solidFill>
                          <a:schemeClr val="tx1"/>
                        </a:solidFill>
                        <a:latin typeface="Times New Roman" pitchFamily="18" charset="0"/>
                        <a:ea typeface="+mn-ea"/>
                        <a:cs typeface="Times New Roman" pitchFamily="18" charset="0"/>
                      </a:endParaRPr>
                    </a:p>
                    <a:p>
                      <a:endParaRPr kumimoji="0" lang="ru-RU" sz="1300" kern="1200" dirty="0" smtClean="0">
                        <a:solidFill>
                          <a:schemeClr val="tx1"/>
                        </a:solidFill>
                        <a:latin typeface="Times New Roman" pitchFamily="18" charset="0"/>
                        <a:ea typeface="+mn-ea"/>
                        <a:cs typeface="Times New Roman" pitchFamily="18" charset="0"/>
                      </a:endParaRPr>
                    </a:p>
                    <a:p>
                      <a:pPr algn="just"/>
                      <a:r>
                        <a:rPr kumimoji="0" lang="ru-RU" sz="1300" kern="1200" dirty="0" smtClean="0">
                          <a:solidFill>
                            <a:schemeClr val="tx1"/>
                          </a:solidFill>
                          <a:latin typeface="Times New Roman" pitchFamily="18" charset="0"/>
                          <a:ea typeface="+mn-ea"/>
                          <a:cs typeface="Times New Roman" pitchFamily="18" charset="0"/>
                        </a:rPr>
                        <a:t>Предложение капитала, труда, земли определяют затраты на производственный процесс. Уровень безработицы и неполное использование других ресурсов находятся на  устойчивом минимальном уровне. Рост затрат повышает  потенциальный  выпуск  и совокупное предложение </a:t>
                      </a:r>
                    </a:p>
                    <a:p>
                      <a:r>
                        <a:rPr kumimoji="0" lang="ru-RU" sz="1300" kern="1200" dirty="0" smtClean="0">
                          <a:solidFill>
                            <a:schemeClr val="tx1"/>
                          </a:solidFill>
                          <a:latin typeface="Times New Roman" pitchFamily="18" charset="0"/>
                          <a:ea typeface="+mn-ea"/>
                          <a:cs typeface="Times New Roman" pitchFamily="18" charset="0"/>
                        </a:rPr>
                        <a:t> </a:t>
                      </a:r>
                    </a:p>
                    <a:p>
                      <a:pPr algn="just"/>
                      <a:r>
                        <a:rPr kumimoji="0" lang="ru-RU" sz="1300" kern="1200" dirty="0" smtClean="0">
                          <a:solidFill>
                            <a:schemeClr val="tx1"/>
                          </a:solidFill>
                          <a:latin typeface="Times New Roman" pitchFamily="18" charset="0"/>
                          <a:ea typeface="+mn-ea"/>
                          <a:cs typeface="Times New Roman" pitchFamily="18" charset="0"/>
                        </a:rPr>
                        <a:t>Потенциальный выпуск зависит от  уровня  эффективности и технологий, используемых предприяти­ями. Инновации и технологические усовершенствования повышают объем потенциального выпуска</a:t>
                      </a:r>
                    </a:p>
                    <a:p>
                      <a:r>
                        <a:rPr kumimoji="0" lang="ru-RU" sz="1300" kern="1200" dirty="0" smtClean="0">
                          <a:solidFill>
                            <a:schemeClr val="tx1"/>
                          </a:solidFill>
                          <a:latin typeface="Times New Roman" pitchFamily="18" charset="0"/>
                          <a:ea typeface="+mn-ea"/>
                          <a:cs typeface="Times New Roman" pitchFamily="18" charset="0"/>
                        </a:rPr>
                        <a:t> </a:t>
                      </a:r>
                    </a:p>
                    <a:p>
                      <a:endParaRPr kumimoji="0" lang="ru-RU" sz="1300" kern="1200" dirty="0" smtClean="0">
                        <a:solidFill>
                          <a:schemeClr val="tx1"/>
                        </a:solidFill>
                        <a:latin typeface="Times New Roman" pitchFamily="18" charset="0"/>
                        <a:ea typeface="+mn-ea"/>
                        <a:cs typeface="Times New Roman" pitchFamily="18" charset="0"/>
                      </a:endParaRPr>
                    </a:p>
                    <a:p>
                      <a:endParaRPr kumimoji="0" lang="ru-RU" sz="1300" kern="1200" dirty="0" smtClean="0">
                        <a:solidFill>
                          <a:schemeClr val="tx1"/>
                        </a:solidFill>
                        <a:latin typeface="Times New Roman" pitchFamily="18" charset="0"/>
                        <a:ea typeface="+mn-ea"/>
                        <a:cs typeface="Times New Roman" pitchFamily="18" charset="0"/>
                      </a:endParaRPr>
                    </a:p>
                    <a:p>
                      <a:pPr algn="just"/>
                      <a:r>
                        <a:rPr kumimoji="0" lang="ru-RU" sz="1300" kern="1200" dirty="0" smtClean="0">
                          <a:solidFill>
                            <a:schemeClr val="tx1"/>
                          </a:solidFill>
                          <a:latin typeface="Times New Roman" pitchFamily="18" charset="0"/>
                          <a:ea typeface="+mn-ea"/>
                          <a:cs typeface="Times New Roman" pitchFamily="18" charset="0"/>
                        </a:rPr>
                        <a:t>Снижение заработной платы  ведет к сокращению издержек производства (при прочих равных  условиях). Низкие издержки для заданного потенциального выпуска означают, что предлагаемое  количество благ будет выше при любом уровне цен</a:t>
                      </a:r>
                    </a:p>
                    <a:p>
                      <a:pPr algn="just"/>
                      <a:r>
                        <a:rPr kumimoji="0" lang="ru-RU" sz="1300" kern="1200" dirty="0" smtClean="0">
                          <a:solidFill>
                            <a:schemeClr val="tx1"/>
                          </a:solidFill>
                          <a:latin typeface="Times New Roman" pitchFamily="18" charset="0"/>
                          <a:ea typeface="+mn-ea"/>
                          <a:cs typeface="Times New Roman" pitchFamily="18" charset="0"/>
                        </a:rPr>
                        <a:t> </a:t>
                      </a:r>
                    </a:p>
                    <a:p>
                      <a:pPr algn="just"/>
                      <a:r>
                        <a:rPr kumimoji="0" lang="ru-RU" sz="1300" kern="1200" dirty="0" smtClean="0">
                          <a:solidFill>
                            <a:schemeClr val="tx1"/>
                          </a:solidFill>
                          <a:latin typeface="Times New Roman" pitchFamily="18" charset="0"/>
                          <a:ea typeface="+mn-ea"/>
                          <a:cs typeface="Times New Roman" pitchFamily="18" charset="0"/>
                        </a:rPr>
                        <a:t>В результате снижения цен на товары в других странах или повышения курса национальной валюты цены на импорт падают. Это вызывает снижение издержек производства и увеличение совокупного предложения</a:t>
                      </a:r>
                    </a:p>
                    <a:p>
                      <a:pPr algn="just"/>
                      <a:r>
                        <a:rPr kumimoji="0" lang="ru-RU" sz="1300" kern="1200" dirty="0" smtClean="0">
                          <a:solidFill>
                            <a:schemeClr val="tx1"/>
                          </a:solidFill>
                          <a:latin typeface="Times New Roman" pitchFamily="18" charset="0"/>
                          <a:ea typeface="+mn-ea"/>
                          <a:cs typeface="Times New Roman" pitchFamily="18" charset="0"/>
                        </a:rPr>
                        <a:t> </a:t>
                      </a:r>
                    </a:p>
                    <a:p>
                      <a:pPr algn="just"/>
                      <a:r>
                        <a:rPr kumimoji="0" lang="ru-RU" sz="1300" kern="1200" dirty="0" smtClean="0">
                          <a:solidFill>
                            <a:schemeClr val="tx1"/>
                          </a:solidFill>
                          <a:latin typeface="Times New Roman" pitchFamily="18" charset="0"/>
                          <a:ea typeface="+mn-ea"/>
                          <a:cs typeface="Times New Roman" pitchFamily="18" charset="0"/>
                        </a:rPr>
                        <a:t>Снижение цен на нефть или уменьшение требований по охране окружающей среды снижает издержки производства и тем самым повышает совокупное предложение.</a:t>
                      </a:r>
                    </a:p>
                    <a:p>
                      <a:r>
                        <a:rPr kumimoji="0" lang="ru-RU" sz="800" kern="1200" dirty="0" smtClean="0">
                          <a:solidFill>
                            <a:schemeClr val="tx1"/>
                          </a:solidFill>
                          <a:latin typeface="Times New Roman" pitchFamily="18" charset="0"/>
                          <a:ea typeface="+mn-ea"/>
                          <a:cs typeface="Times New Roman" pitchFamily="18" charset="0"/>
                        </a:rPr>
                        <a:t> </a:t>
                      </a:r>
                    </a:p>
                    <a:p>
                      <a:pPr algn="r"/>
                      <a:r>
                        <a:rPr lang="ru-RU" sz="1800" dirty="0" smtClean="0">
                          <a:latin typeface="Times New Roman" pitchFamily="18" charset="0"/>
                          <a:cs typeface="Times New Roman" pitchFamily="18" charset="0"/>
                        </a:rPr>
                        <a:t>                                                              таблица</a:t>
                      </a:r>
                      <a:r>
                        <a:rPr lang="ru-RU" sz="1800" baseline="0" dirty="0" smtClean="0">
                          <a:latin typeface="Times New Roman" pitchFamily="18" charset="0"/>
                          <a:cs typeface="Times New Roman" pitchFamily="18" charset="0"/>
                        </a:rPr>
                        <a:t> 1</a:t>
                      </a:r>
                      <a:endParaRPr lang="ru-RU" sz="1800" dirty="0">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Содержимое 2"/>
          <p:cNvSpPr>
            <a:spLocks noGrp="1"/>
          </p:cNvSpPr>
          <p:nvPr>
            <p:ph sz="quarter" idx="1"/>
          </p:nvPr>
        </p:nvSpPr>
        <p:spPr>
          <a:xfrm>
            <a:off x="0" y="5589240"/>
            <a:ext cx="7920880" cy="908720"/>
          </a:xfrm>
          <a:solidFill>
            <a:srgbClr val="B7EBC0"/>
          </a:solidFill>
          <a:ln>
            <a:solidFill>
              <a:schemeClr val="bg1"/>
            </a:solidFill>
          </a:ln>
        </p:spPr>
        <p:txBody>
          <a:bodyPr>
            <a:normAutofit fontScale="85000" lnSpcReduction="10000"/>
          </a:bodyPr>
          <a:lstStyle/>
          <a:p>
            <a:pPr marL="108000" indent="-108000" algn="just">
              <a:buNone/>
            </a:pPr>
            <a:r>
              <a:rPr lang="en-US" sz="1800" dirty="0" smtClean="0">
                <a:solidFill>
                  <a:schemeClr val="tx1"/>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	</a:t>
            </a:r>
            <a:r>
              <a:rPr lang="ru-RU" sz="1600" i="1" dirty="0" smtClean="0">
                <a:solidFill>
                  <a:schemeClr val="tx2">
                    <a:lumMod val="75000"/>
                  </a:schemeClr>
                </a:solidFill>
                <a:latin typeface="Times New Roman" pitchFamily="18" charset="0"/>
                <a:cs typeface="Times New Roman" pitchFamily="18" charset="0"/>
              </a:rPr>
              <a:t>Совокупное </a:t>
            </a:r>
            <a:r>
              <a:rPr lang="ru-RU" sz="1600" i="1" dirty="0">
                <a:solidFill>
                  <a:schemeClr val="tx2">
                    <a:lumMod val="75000"/>
                  </a:schemeClr>
                </a:solidFill>
                <a:latin typeface="Times New Roman" pitchFamily="18" charset="0"/>
                <a:cs typeface="Times New Roman" pitchFamily="18" charset="0"/>
              </a:rPr>
              <a:t>предложение связывает предлагаемый совокупный выпуск с уровнем цен. </a:t>
            </a:r>
            <a:r>
              <a:rPr lang="ru-RU" sz="1600" i="1" dirty="0" smtClean="0">
                <a:solidFill>
                  <a:schemeClr val="tx2">
                    <a:lumMod val="75000"/>
                  </a:schemeClr>
                </a:solidFill>
                <a:latin typeface="Times New Roman" pitchFamily="18" charset="0"/>
                <a:cs typeface="Times New Roman" pitchFamily="18" charset="0"/>
              </a:rPr>
              <a:t>Кривая</a:t>
            </a:r>
            <a:r>
              <a:rPr lang="en-US" sz="1600" i="1" dirty="0" smtClean="0">
                <a:solidFill>
                  <a:schemeClr val="tx2">
                    <a:lumMod val="75000"/>
                  </a:schemeClr>
                </a:solidFill>
                <a:latin typeface="Times New Roman" pitchFamily="18" charset="0"/>
                <a:cs typeface="Times New Roman" pitchFamily="18" charset="0"/>
              </a:rPr>
              <a:t> </a:t>
            </a:r>
            <a:r>
              <a:rPr lang="ru-RU" sz="1600" i="1" dirty="0" smtClean="0">
                <a:solidFill>
                  <a:schemeClr val="tx2">
                    <a:lumMod val="75000"/>
                  </a:schemeClr>
                </a:solidFill>
                <a:latin typeface="Times New Roman" pitchFamily="18" charset="0"/>
                <a:cs typeface="Times New Roman" pitchFamily="18" charset="0"/>
              </a:rPr>
              <a:t>совокупного </a:t>
            </a:r>
            <a:r>
              <a:rPr lang="ru-RU" sz="1600" i="1" dirty="0">
                <a:solidFill>
                  <a:schemeClr val="tx2">
                    <a:lumMod val="75000"/>
                  </a:schemeClr>
                </a:solidFill>
                <a:latin typeface="Times New Roman" pitchFamily="18" charset="0"/>
                <a:cs typeface="Times New Roman" pitchFamily="18" charset="0"/>
              </a:rPr>
              <a:t>предложения определяемся такими фундаментальными факторами производительности, как потенциальный выпуск и структура издержек. Указанные факторы вызывают увеличение совокупного предложения, сдвигая кривую </a:t>
            </a:r>
            <a:r>
              <a:rPr lang="en-US" sz="1600" i="1" dirty="0" smtClean="0">
                <a:solidFill>
                  <a:schemeClr val="tx2">
                    <a:lumMod val="75000"/>
                  </a:schemeClr>
                </a:solidFill>
                <a:latin typeface="Times New Roman" pitchFamily="18" charset="0"/>
                <a:cs typeface="Times New Roman" pitchFamily="18" charset="0"/>
              </a:rPr>
              <a:t>AS</a:t>
            </a:r>
            <a:r>
              <a:rPr lang="ru-RU" sz="1600" i="1" dirty="0" smtClean="0">
                <a:solidFill>
                  <a:schemeClr val="tx2">
                    <a:lumMod val="75000"/>
                  </a:schemeClr>
                </a:solidFill>
                <a:latin typeface="Times New Roman" pitchFamily="18" charset="0"/>
                <a:cs typeface="Times New Roman" pitchFamily="18" charset="0"/>
              </a:rPr>
              <a:t> </a:t>
            </a:r>
            <a:r>
              <a:rPr lang="ru-RU" sz="1600" i="1" dirty="0">
                <a:solidFill>
                  <a:schemeClr val="tx2">
                    <a:lumMod val="75000"/>
                  </a:schemeClr>
                </a:solidFill>
                <a:latin typeface="Times New Roman" pitchFamily="18" charset="0"/>
                <a:cs typeface="Times New Roman" pitchFamily="18" charset="0"/>
              </a:rPr>
              <a:t>вниз и вправо.</a:t>
            </a:r>
          </a:p>
          <a:p>
            <a:pPr>
              <a:buNone/>
            </a:pPr>
            <a:endParaRPr lang="ru-RU"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836713"/>
            <a:ext cx="8784976" cy="3168352"/>
          </a:xfrm>
        </p:spPr>
        <p:txBody>
          <a:bodyPr>
            <a:normAutofit/>
          </a:bodyPr>
          <a:lstStyle/>
          <a:p>
            <a:pPr marL="36000" indent="-180000" algn="just">
              <a:lnSpc>
                <a:spcPts val="2500"/>
              </a:lnSpc>
            </a:pPr>
            <a:r>
              <a:rPr lang="ru-RU" sz="1800" dirty="0" smtClean="0">
                <a:solidFill>
                  <a:schemeClr val="tx1"/>
                </a:solidFill>
                <a:latin typeface="+mn-lt"/>
                <a:ea typeface="+mn-ea"/>
                <a:cs typeface="+mn-cs"/>
              </a:rPr>
              <a:t>	</a:t>
            </a:r>
            <a:r>
              <a:rPr lang="ru-RU" sz="1600" dirty="0" smtClean="0">
                <a:solidFill>
                  <a:schemeClr val="tx1"/>
                </a:solidFill>
                <a:latin typeface="Times New Roman" pitchFamily="18" charset="0"/>
                <a:cs typeface="Times New Roman" pitchFamily="18" charset="0"/>
              </a:rPr>
              <a:t>Положение </a:t>
            </a:r>
            <a:r>
              <a:rPr lang="ru-RU" sz="1600" dirty="0">
                <a:solidFill>
                  <a:schemeClr val="tx1"/>
                </a:solidFill>
                <a:latin typeface="Times New Roman" pitchFamily="18" charset="0"/>
                <a:cs typeface="Times New Roman" pitchFamily="18" charset="0"/>
              </a:rPr>
              <a:t>кривой совокупного предложения зависит не только от потенциального выпуска, но и от изменений в издержках производства. По мере того как эти издержки растут предприятия согласны предложить данный объем выпуска только по более высокой цене. Например, стоимость факторов производства поднимется настолько, что издержки производства повысятся вдвое, то цена, по которой производители смогут предложить любой объем выпуска, также увеличится в два лаза Кривая </a:t>
            </a:r>
            <a:r>
              <a:rPr lang="en-US" sz="1600" dirty="0">
                <a:solidFill>
                  <a:schemeClr val="tx1"/>
                </a:solidFill>
                <a:latin typeface="Times New Roman" pitchFamily="18" charset="0"/>
                <a:cs typeface="Times New Roman" pitchFamily="18" charset="0"/>
              </a:rPr>
              <a:t>AS</a:t>
            </a:r>
            <a:r>
              <a:rPr lang="ru-RU" sz="1600" dirty="0">
                <a:solidFill>
                  <a:schemeClr val="tx1"/>
                </a:solidFill>
                <a:latin typeface="Times New Roman" pitchFamily="18" charset="0"/>
                <a:cs typeface="Times New Roman" pitchFamily="18" charset="0"/>
              </a:rPr>
              <a:t> сместилась бы вверх таким образом, что пара «</a:t>
            </a:r>
            <a:r>
              <a:rPr lang="ru-RU" sz="1600" dirty="0" smtClean="0">
                <a:solidFill>
                  <a:schemeClr val="tx1"/>
                </a:solidFill>
                <a:latin typeface="Times New Roman" pitchFamily="18" charset="0"/>
                <a:cs typeface="Times New Roman" pitchFamily="18" charset="0"/>
              </a:rPr>
              <a:t>цена - выпуск» </a:t>
            </a:r>
            <a:r>
              <a:rPr lang="ru-RU" sz="1600" dirty="0">
                <a:solidFill>
                  <a:schemeClr val="tx1"/>
                </a:solidFill>
                <a:latin typeface="Times New Roman" pitchFamily="18" charset="0"/>
                <a:cs typeface="Times New Roman" pitchFamily="18" charset="0"/>
              </a:rPr>
              <a:t>кривой </a:t>
            </a:r>
            <a:r>
              <a:rPr lang="en-US" sz="1600" dirty="0" smtClean="0">
                <a:solidFill>
                  <a:schemeClr val="tx1"/>
                </a:solidFill>
                <a:latin typeface="Times New Roman" pitchFamily="18" charset="0"/>
                <a:cs typeface="Times New Roman" pitchFamily="18" charset="0"/>
              </a:rPr>
              <a:t>AS</a:t>
            </a:r>
            <a:r>
              <a:rPr lang="ru-RU"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t>
            </a:r>
            <a:r>
              <a:rPr lang="ru-RU" sz="1600" i="1" dirty="0">
                <a:solidFill>
                  <a:schemeClr val="tx1"/>
                </a:solidFill>
                <a:latin typeface="Times New Roman" pitchFamily="18" charset="0"/>
                <a:cs typeface="Times New Roman" pitchFamily="18" charset="0"/>
              </a:rPr>
              <a:t>(</a:t>
            </a:r>
            <a:r>
              <a:rPr lang="en-US" sz="1600" i="1" dirty="0">
                <a:solidFill>
                  <a:schemeClr val="tx1"/>
                </a:solidFill>
                <a:latin typeface="Times New Roman" pitchFamily="18" charset="0"/>
                <a:cs typeface="Times New Roman" pitchFamily="18" charset="0"/>
              </a:rPr>
              <a:t>P </a:t>
            </a:r>
            <a:r>
              <a:rPr lang="ru-RU" sz="1600" i="1" dirty="0">
                <a:solidFill>
                  <a:schemeClr val="tx1"/>
                </a:solidFill>
                <a:latin typeface="Times New Roman" pitchFamily="18" charset="0"/>
                <a:cs typeface="Times New Roman" pitchFamily="18" charset="0"/>
              </a:rPr>
              <a:t>,</a:t>
            </a:r>
            <a:r>
              <a:rPr lang="ru-RU"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Q</a:t>
            </a:r>
            <a:r>
              <a:rPr lang="ru-RU" sz="1600" dirty="0" smtClean="0">
                <a:solidFill>
                  <a:schemeClr val="tx1"/>
                </a:solidFill>
                <a:latin typeface="Times New Roman" pitchFamily="18" charset="0"/>
                <a:cs typeface="Times New Roman" pitchFamily="18" charset="0"/>
              </a:rPr>
              <a:t>) была </a:t>
            </a:r>
            <a:r>
              <a:rPr lang="ru-RU" sz="1600" dirty="0">
                <a:solidFill>
                  <a:schemeClr val="tx1"/>
                </a:solidFill>
                <a:latin typeface="Times New Roman" pitchFamily="18" charset="0"/>
                <a:cs typeface="Times New Roman" pitchFamily="18" charset="0"/>
              </a:rPr>
              <a:t>бы заменена на (2</a:t>
            </a:r>
            <a:r>
              <a:rPr lang="ru-RU" sz="1600" i="1" dirty="0">
                <a:solidFill>
                  <a:schemeClr val="tx1"/>
                </a:solidFill>
                <a:latin typeface="Times New Roman" pitchFamily="18" charset="0"/>
                <a:cs typeface="Times New Roman" pitchFamily="18" charset="0"/>
              </a:rPr>
              <a:t>Р,</a:t>
            </a:r>
            <a:r>
              <a:rPr lang="ru-RU"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Q</a:t>
            </a:r>
            <a:r>
              <a:rPr lang="ru-RU" sz="1600" dirty="0">
                <a:solidFill>
                  <a:schemeClr val="tx1"/>
                </a:solidFill>
                <a:latin typeface="Times New Roman" pitchFamily="18" charset="0"/>
                <a:cs typeface="Times New Roman" pitchFamily="18" charset="0"/>
              </a:rPr>
              <a:t>).</a:t>
            </a:r>
          </a:p>
          <a:p>
            <a:endParaRPr lang="ru-RU" dirty="0"/>
          </a:p>
        </p:txBody>
      </p:sp>
      <p:sp>
        <p:nvSpPr>
          <p:cNvPr id="4" name="Прямоугольник 3"/>
          <p:cNvSpPr/>
          <p:nvPr/>
        </p:nvSpPr>
        <p:spPr>
          <a:xfrm>
            <a:off x="1643042" y="285728"/>
            <a:ext cx="5883149" cy="477054"/>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5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Стоимость </a:t>
            </a:r>
            <a:r>
              <a:rPr lang="ru-RU" sz="25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rPr>
              <a:t>факторов производства</a:t>
            </a:r>
            <a:endParaRPr lang="ru-RU" sz="25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1442" name="Picture 2" descr="http://vestause.my1.ru/b/9/marketingovyj-analiz_5.jpg"/>
          <p:cNvPicPr>
            <a:picLocks noChangeAspect="1" noChangeArrowheads="1"/>
          </p:cNvPicPr>
          <p:nvPr/>
        </p:nvPicPr>
        <p:blipFill>
          <a:blip r:embed="rId2" cstate="print"/>
          <a:srcRect/>
          <a:stretch>
            <a:fillRect/>
          </a:stretch>
        </p:blipFill>
        <p:spPr bwMode="auto">
          <a:xfrm>
            <a:off x="-3492896" y="476672"/>
            <a:ext cx="3333750" cy="2047876"/>
          </a:xfrm>
          <a:prstGeom prst="rect">
            <a:avLst/>
          </a:prstGeom>
          <a:noFill/>
        </p:spPr>
      </p:pic>
      <p:sp>
        <p:nvSpPr>
          <p:cNvPr id="5" name="Прямоугольник 4"/>
          <p:cNvSpPr/>
          <p:nvPr/>
        </p:nvSpPr>
        <p:spPr>
          <a:xfrm>
            <a:off x="323528" y="3212976"/>
            <a:ext cx="4572000" cy="3416320"/>
          </a:xfrm>
          <a:prstGeom prst="rect">
            <a:avLst/>
          </a:prstGeom>
        </p:spPr>
        <p:txBody>
          <a:bodyPr>
            <a:spAutoFit/>
          </a:bodyPr>
          <a:lstStyle/>
          <a:p>
            <a:pPr algn="just">
              <a:buFont typeface="Arial" pitchFamily="34" charset="0"/>
              <a:buChar char="•"/>
            </a:pPr>
            <a:r>
              <a:rPr lang="ru-RU" dirty="0" smtClean="0">
                <a:latin typeface="Times New Roman" pitchFamily="18" charset="0"/>
                <a:cs typeface="Times New Roman" pitchFamily="18" charset="0"/>
              </a:rPr>
              <a:t> В табл. 1 приведены некоторые из факторов, воздействующих на совокупное предложение. </a:t>
            </a:r>
            <a:r>
              <a:rPr lang="ru-RU" u="sng" dirty="0" smtClean="0">
                <a:latin typeface="Times New Roman" pitchFamily="18" charset="0"/>
                <a:cs typeface="Times New Roman" pitchFamily="18" charset="0"/>
              </a:rPr>
              <a:t>Самым важным видом издержек</a:t>
            </a:r>
            <a:r>
              <a:rPr lang="ru-RU" dirty="0" smtClean="0">
                <a:latin typeface="Times New Roman" pitchFamily="18" charset="0"/>
                <a:cs typeface="Times New Roman" pitchFamily="18" charset="0"/>
              </a:rPr>
              <a:t> является заработная плата, которая составляет почти три четверти всех издержек производства для такой страны, как Соединенные Штаты. Для небольших стран с открытой экономикой, например Нидерланды или Гонконг, такие факторы, как стоимость импорта, имеют для совокупного предложения даже большее значение, чем заработная плата.</a:t>
            </a:r>
            <a:endParaRPr lang="ru-RU" dirty="0"/>
          </a:p>
        </p:txBody>
      </p:sp>
      <p:pic>
        <p:nvPicPr>
          <p:cNvPr id="61444" name="Picture 4" descr="http://bm.img.com.ua/berlin/storage/finance/600x500/4/27/48d94323d44093e37ec93babd7af6274.jpg"/>
          <p:cNvPicPr>
            <a:picLocks noChangeAspect="1" noChangeArrowheads="1"/>
          </p:cNvPicPr>
          <p:nvPr/>
        </p:nvPicPr>
        <p:blipFill>
          <a:blip r:embed="rId3" cstate="print"/>
          <a:srcRect/>
          <a:stretch>
            <a:fillRect/>
          </a:stretch>
        </p:blipFill>
        <p:spPr bwMode="auto">
          <a:xfrm>
            <a:off x="5076056" y="3212976"/>
            <a:ext cx="3266728" cy="23956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3.jpeg"/></Relationships>
</file>

<file path=ppt/theme/_rels/theme11.xml.rels><?xml version="1.0" encoding="UTF-8" standalone="yes"?>
<Relationships xmlns="http://schemas.openxmlformats.org/package/2006/relationships"><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5.jpeg"/></Relationships>
</file>

<file path=ppt/theme/_rels/theme15.xml.rels><?xml version="1.0" encoding="UTF-8" standalone="yes"?>
<Relationships xmlns="http://schemas.openxmlformats.org/package/2006/relationships"><Relationship Id="rId1" Type="http://schemas.openxmlformats.org/officeDocument/2006/relationships/image" Target="../media/image3.jpeg"/></Relationships>
</file>

<file path=ppt/theme/_rels/theme16.xml.rels><?xml version="1.0" encoding="UTF-8" standalone="yes"?>
<Relationships xmlns="http://schemas.openxmlformats.org/package/2006/relationships"><Relationship Id="rId1" Type="http://schemas.openxmlformats.org/officeDocument/2006/relationships/image" Target="../media/image4.jpeg"/></Relationships>
</file>

<file path=ppt/theme/_rels/theme17.xml.rels><?xml version="1.0" encoding="UTF-8" standalone="yes"?>
<Relationships xmlns="http://schemas.openxmlformats.org/package/2006/relationships"><Relationship Id="rId1" Type="http://schemas.openxmlformats.org/officeDocument/2006/relationships/image" Target="../media/image5.jpeg"/></Relationships>
</file>

<file path=ppt/theme/_rels/theme18.xml.rels><?xml version="1.0" encoding="UTF-8" standalone="yes"?>
<Relationships xmlns="http://schemas.openxmlformats.org/package/2006/relationships"><Relationship Id="rId1" Type="http://schemas.openxmlformats.org/officeDocument/2006/relationships/image" Target="../media/image5.jpeg"/></Relationships>
</file>

<file path=ppt/theme/_rels/theme20.xml.rels><?xml version="1.0" encoding="UTF-8" standalone="yes"?>
<Relationships xmlns="http://schemas.openxmlformats.org/package/2006/relationships"><Relationship Id="rId1" Type="http://schemas.openxmlformats.org/officeDocument/2006/relationships/image" Target="../media/image7.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Тема1">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10.xml><?xml version="1.0" encoding="utf-8"?>
<a:theme xmlns:a="http://schemas.openxmlformats.org/drawingml/2006/main" name="2_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11.xml><?xml version="1.0" encoding="utf-8"?>
<a:theme xmlns:a="http://schemas.openxmlformats.org/drawingml/2006/main" name="3_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12.xml><?xml version="1.0" encoding="utf-8"?>
<a:theme xmlns:a="http://schemas.openxmlformats.org/drawingml/2006/main" name="3_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13.xml><?xml version="1.0" encoding="utf-8"?>
<a:theme xmlns:a="http://schemas.openxmlformats.org/drawingml/2006/main" name="4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7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16.xml><?xml version="1.0" encoding="utf-8"?>
<a:theme xmlns:a="http://schemas.openxmlformats.org/drawingml/2006/main" name="4_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17.xml><?xml version="1.0" encoding="utf-8"?>
<a:theme xmlns:a="http://schemas.openxmlformats.org/drawingml/2006/main" name="4_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18.xml><?xml version="1.0" encoding="utf-8"?>
<a:theme xmlns:a="http://schemas.openxmlformats.org/drawingml/2006/main" name="5_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19.xml><?xml version="1.0" encoding="utf-8"?>
<a:theme xmlns:a="http://schemas.openxmlformats.org/drawingml/2006/main" name="8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2_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5.xml><?xml version="1.0" encoding="utf-8"?>
<a:theme xmlns:a="http://schemas.openxmlformats.org/drawingml/2006/main" name="1_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6.xml><?xml version="1.0" encoding="utf-8"?>
<a:theme xmlns:a="http://schemas.openxmlformats.org/drawingml/2006/main" name="2_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7.xml><?xml version="1.0" encoding="utf-8"?>
<a:theme xmlns:a="http://schemas.openxmlformats.org/drawingml/2006/main" name="2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Тема2">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9.xml><?xml version="1.0" encoding="utf-8"?>
<a:theme xmlns:a="http://schemas.openxmlformats.org/drawingml/2006/main" name="3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Urban</Template>
  <TotalTime>1733</TotalTime>
  <Words>3629</Words>
  <Application>Microsoft Office PowerPoint</Application>
  <PresentationFormat>Экран (4:3)</PresentationFormat>
  <Paragraphs>373</Paragraphs>
  <Slides>62</Slides>
  <Notes>1</Notes>
  <HiddenSlides>0</HiddenSlides>
  <MMClips>0</MMClips>
  <ScaleCrop>false</ScaleCrop>
  <HeadingPairs>
    <vt:vector size="4" baseType="variant">
      <vt:variant>
        <vt:lpstr>Тема</vt:lpstr>
      </vt:variant>
      <vt:variant>
        <vt:i4>20</vt:i4>
      </vt:variant>
      <vt:variant>
        <vt:lpstr>Заголовки слайдов</vt:lpstr>
      </vt:variant>
      <vt:variant>
        <vt:i4>62</vt:i4>
      </vt:variant>
    </vt:vector>
  </HeadingPairs>
  <TitlesOfParts>
    <vt:vector size="82" baseType="lpstr">
      <vt:lpstr>Тема1</vt:lpstr>
      <vt:lpstr>1_Diseño predeterminado</vt:lpstr>
      <vt:lpstr>1_Метро</vt:lpstr>
      <vt:lpstr>2_Городская</vt:lpstr>
      <vt:lpstr>1_Начальная</vt:lpstr>
      <vt:lpstr>2_Начальная</vt:lpstr>
      <vt:lpstr>2_Diseño predeterminado</vt:lpstr>
      <vt:lpstr>Тема2</vt:lpstr>
      <vt:lpstr>3_Diseño predeterminado</vt:lpstr>
      <vt:lpstr>2_Метро</vt:lpstr>
      <vt:lpstr>3_Городская</vt:lpstr>
      <vt:lpstr>3_Начальная</vt:lpstr>
      <vt:lpstr>4_Diseño predeterminado</vt:lpstr>
      <vt:lpstr>7_Diseño predeterminado</vt:lpstr>
      <vt:lpstr>3_Метро</vt:lpstr>
      <vt:lpstr>4_Городская</vt:lpstr>
      <vt:lpstr>4_Начальная</vt:lpstr>
      <vt:lpstr>5_Начальная</vt:lpstr>
      <vt:lpstr>8_Diseño predeterminado</vt:lpstr>
      <vt:lpstr>Эркер</vt:lpstr>
      <vt:lpstr>БЕЗРАБОТИЦА И ОСНОВЫ ТЕОРИИ СОВОКУПНОГО ПРЕДЛОЖЕНИЯ </vt:lpstr>
      <vt:lpstr>Слайд 2</vt:lpstr>
      <vt:lpstr> </vt:lpstr>
      <vt:lpstr>Слайд 4</vt:lpstr>
      <vt:lpstr>Слайд 5</vt:lpstr>
      <vt:lpstr>Слайд 6</vt:lpstr>
      <vt:lpstr>потенциальный выпуск, очевидно, представляет собой что-то вроде движущейся мишени. с ростом экономики, увеличивается и ее потенциал, и кривая совокупного предложения сдвигается вправо. исходя из анализа экономического роста мы знаем, что самыми главными факторами, определяющими увеличение потенциального выпуска, являются увеличение количества используемых факторов производства и технологический прогресс.</vt:lpstr>
      <vt:lpstr>Слайд 8</vt:lpstr>
      <vt:lpstr>Слайд 9</vt:lpstr>
      <vt:lpstr>Слайд 10</vt:lpstr>
      <vt:lpstr>Слайд 11</vt:lpstr>
      <vt:lpstr>Слайд 12</vt:lpstr>
      <vt:lpstr>Слайд 13</vt:lpstr>
      <vt:lpstr> </vt:lpstr>
      <vt:lpstr>   Мы не раз упоминали “негибкие”, или “неэластичные” издержки. Какие соответствующие примеры можно привести? Наиболее важный — заработная плата. По многим причинам при любых экономических изменениях регулирование заработной платы происходит медленно. Взять хотя бы рабочих, состоящих в профсоюзе. Их труд оплачивается обычно на основе долгосрочных соглашений профсоюза с компаниями, определяющих уровень зарплаты в долларах. На протяжении срока действия трудового соглашения ставка заработной платы, которую должна выплачивать компания, остается неизменной. Даже для рабочих, не состоящих в профессиональных союзах, большая редкость, когда их зарплата поднимается чаще одного раза в год. Еще менее вероятно, чтобы зарплата или жалованье были сокращены, за исключением тех случаев, когда всем очевидно, что предприятие находится на грани банкротства.   </vt:lpstr>
      <vt:lpstr>Слайд 16</vt:lpstr>
      <vt:lpstr>Слайд 17</vt:lpstr>
      <vt:lpstr>Слайд 18</vt:lpstr>
      <vt:lpstr>Слайд 19</vt:lpstr>
      <vt:lpstr> </vt:lpstr>
      <vt:lpstr>Слайд 21</vt:lpstr>
      <vt:lpstr>Слайд 22</vt:lpstr>
      <vt:lpstr> </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 РЕЗЮМЕ </vt:lpstr>
      <vt:lpstr>Слайд 57</vt:lpstr>
      <vt:lpstr>Слайд 58</vt:lpstr>
      <vt:lpstr>Слайд 59</vt:lpstr>
      <vt:lpstr>Слайд 60</vt:lpstr>
      <vt:lpstr> ВОПРОСЫ ДЛЯ ОБСУЖДЕНИЯ </vt:lpstr>
      <vt:lpstr>Слайд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БЕЗРАБОТИЦА И ОСНОВЫТЕОРИИ  СОВОКУПНОГО ПРЕДЛОЖЕНИЯ</dc:title>
  <dc:creator>Администратор</dc:creator>
  <cp:lastModifiedBy>Пономарев</cp:lastModifiedBy>
  <cp:revision>157</cp:revision>
  <dcterms:created xsi:type="dcterms:W3CDTF">2014-02-07T19:29:18Z</dcterms:created>
  <dcterms:modified xsi:type="dcterms:W3CDTF">2014-05-22T10:16:29Z</dcterms:modified>
</cp:coreProperties>
</file>