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Default Extension="jpg" ContentType="image/jpeg"/>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5"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15"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7" r:id="rId43"/>
    <p:sldId id="296"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085" autoAdjust="0"/>
    <p:restoredTop sz="94650" autoAdjust="0"/>
  </p:normalViewPr>
  <p:slideViewPr>
    <p:cSldViewPr snapToGrid="0">
      <p:cViewPr varScale="1">
        <p:scale>
          <a:sx n="67" d="100"/>
          <a:sy n="67" d="100"/>
        </p:scale>
        <p:origin x="-20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1.png"/><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60AD0D-11DE-4718-BBDC-458D6DA36215}" type="doc">
      <dgm:prSet loTypeId="urn:microsoft.com/office/officeart/2005/8/layout/vList3#1" loCatId="picture" qsTypeId="urn:microsoft.com/office/officeart/2005/8/quickstyle/simple1" qsCatId="simple" csTypeId="urn:microsoft.com/office/officeart/2005/8/colors/accent1_2" csCatId="accent1" phldr="1"/>
      <dgm:spPr/>
    </dgm:pt>
    <dgm:pt modelId="{9A8552BE-A8E9-4AB8-9BD3-C653D5E0C7FA}">
      <dgm:prSet phldrT="[Текст]"/>
      <dgm:spPr/>
      <dgm:t>
        <a:bodyPr/>
        <a:lstStyle/>
        <a:p>
          <a:r>
            <a:rPr lang="ru-RU" dirty="0" smtClean="0"/>
            <a:t>Человеческие ресурсы (предложение труда, образование, дисциплина, мотивация) </a:t>
          </a:r>
          <a:endParaRPr lang="ru-RU" dirty="0"/>
        </a:p>
      </dgm:t>
    </dgm:pt>
    <dgm:pt modelId="{5F6395B7-5104-4121-88FE-A926AE8BAE4D}" type="parTrans" cxnId="{999C9958-74D0-4076-A08D-577E286A51AB}">
      <dgm:prSet/>
      <dgm:spPr/>
      <dgm:t>
        <a:bodyPr/>
        <a:lstStyle/>
        <a:p>
          <a:endParaRPr lang="ru-RU"/>
        </a:p>
      </dgm:t>
    </dgm:pt>
    <dgm:pt modelId="{CEF6A59F-40B5-474C-B8CC-50FF8135CC40}" type="sibTrans" cxnId="{999C9958-74D0-4076-A08D-577E286A51AB}">
      <dgm:prSet/>
      <dgm:spPr/>
      <dgm:t>
        <a:bodyPr/>
        <a:lstStyle/>
        <a:p>
          <a:endParaRPr lang="ru-RU"/>
        </a:p>
      </dgm:t>
    </dgm:pt>
    <dgm:pt modelId="{A557B91B-F587-47BA-A1DB-E825A5F92A31}">
      <dgm:prSet phldrT="[Текст]"/>
      <dgm:spPr/>
      <dgm:t>
        <a:bodyPr/>
        <a:lstStyle/>
        <a:p>
          <a:r>
            <a:rPr lang="ru-RU" dirty="0" smtClean="0"/>
            <a:t>Природные ресурсы (земля, полезные ископаемые, топливо, качество окружающей среды)</a:t>
          </a:r>
          <a:endParaRPr lang="ru-RU" dirty="0"/>
        </a:p>
      </dgm:t>
    </dgm:pt>
    <dgm:pt modelId="{3DA63922-0711-4A51-A209-FF83DF8407E5}" type="parTrans" cxnId="{D9A3E674-0AE5-44E3-8AAE-87F90DA2DD0B}">
      <dgm:prSet/>
      <dgm:spPr/>
      <dgm:t>
        <a:bodyPr/>
        <a:lstStyle/>
        <a:p>
          <a:endParaRPr lang="ru-RU"/>
        </a:p>
      </dgm:t>
    </dgm:pt>
    <dgm:pt modelId="{C20508F4-6AD6-4F65-9F39-9A966AB744F6}" type="sibTrans" cxnId="{D9A3E674-0AE5-44E3-8AAE-87F90DA2DD0B}">
      <dgm:prSet/>
      <dgm:spPr/>
      <dgm:t>
        <a:bodyPr/>
        <a:lstStyle/>
        <a:p>
          <a:endParaRPr lang="ru-RU"/>
        </a:p>
      </dgm:t>
    </dgm:pt>
    <dgm:pt modelId="{0C1DCC53-3E7B-49E3-BE8E-41F1C0D64AD2}">
      <dgm:prSet phldrT="[Текст]"/>
      <dgm:spPr/>
      <dgm:t>
        <a:bodyPr/>
        <a:lstStyle/>
        <a:p>
          <a:r>
            <a:rPr lang="ru-RU" dirty="0" smtClean="0"/>
            <a:t>Формирование капитала (оборудование, фабрики, заводы, дороги)</a:t>
          </a:r>
          <a:endParaRPr lang="ru-RU" dirty="0"/>
        </a:p>
      </dgm:t>
    </dgm:pt>
    <dgm:pt modelId="{D40C6E0B-FC3D-4EB0-B421-C05DC05B8C58}" type="parTrans" cxnId="{59549734-245D-4DB2-96D7-9674638DB9A4}">
      <dgm:prSet/>
      <dgm:spPr/>
      <dgm:t>
        <a:bodyPr/>
        <a:lstStyle/>
        <a:p>
          <a:endParaRPr lang="ru-RU"/>
        </a:p>
      </dgm:t>
    </dgm:pt>
    <dgm:pt modelId="{0F2CAAF6-0857-403C-965A-0F703D2A785F}" type="sibTrans" cxnId="{59549734-245D-4DB2-96D7-9674638DB9A4}">
      <dgm:prSet/>
      <dgm:spPr/>
      <dgm:t>
        <a:bodyPr/>
        <a:lstStyle/>
        <a:p>
          <a:endParaRPr lang="ru-RU"/>
        </a:p>
      </dgm:t>
    </dgm:pt>
    <dgm:pt modelId="{E2562C12-DE90-4F45-9E5C-F67C12CD1B85}" type="pres">
      <dgm:prSet presAssocID="{7E60AD0D-11DE-4718-BBDC-458D6DA36215}" presName="linearFlow" presStyleCnt="0">
        <dgm:presLayoutVars>
          <dgm:dir/>
          <dgm:resizeHandles val="exact"/>
        </dgm:presLayoutVars>
      </dgm:prSet>
      <dgm:spPr/>
    </dgm:pt>
    <dgm:pt modelId="{A061F133-5673-4F8B-842E-6ABFECFE073E}" type="pres">
      <dgm:prSet presAssocID="{9A8552BE-A8E9-4AB8-9BD3-C653D5E0C7FA}" presName="composite" presStyleCnt="0"/>
      <dgm:spPr/>
    </dgm:pt>
    <dgm:pt modelId="{ACFE0E62-FCF3-43F7-8F34-C201B7AD86DA}" type="pres">
      <dgm:prSet presAssocID="{9A8552BE-A8E9-4AB8-9BD3-C653D5E0C7FA}"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xmlns="" val="0"/>
              </a:ext>
            </a:extLst>
          </a:blip>
          <a:srcRect/>
          <a:stretch>
            <a:fillRect/>
          </a:stretch>
        </a:blipFill>
      </dgm:spPr>
    </dgm:pt>
    <dgm:pt modelId="{2C7BF05B-F600-4069-B303-377E3FAED311}" type="pres">
      <dgm:prSet presAssocID="{9A8552BE-A8E9-4AB8-9BD3-C653D5E0C7FA}" presName="txShp" presStyleLbl="node1" presStyleIdx="0" presStyleCnt="3">
        <dgm:presLayoutVars>
          <dgm:bulletEnabled val="1"/>
        </dgm:presLayoutVars>
      </dgm:prSet>
      <dgm:spPr/>
      <dgm:t>
        <a:bodyPr/>
        <a:lstStyle/>
        <a:p>
          <a:endParaRPr lang="ru-RU"/>
        </a:p>
      </dgm:t>
    </dgm:pt>
    <dgm:pt modelId="{420409B7-5138-45F7-8326-E1F4E0236670}" type="pres">
      <dgm:prSet presAssocID="{CEF6A59F-40B5-474C-B8CC-50FF8135CC40}" presName="spacing" presStyleCnt="0"/>
      <dgm:spPr/>
    </dgm:pt>
    <dgm:pt modelId="{8900F60E-1F3C-4E2B-91A0-C4B511DF13D1}" type="pres">
      <dgm:prSet presAssocID="{A557B91B-F587-47BA-A1DB-E825A5F92A31}" presName="composite" presStyleCnt="0"/>
      <dgm:spPr/>
    </dgm:pt>
    <dgm:pt modelId="{4F2151EA-1933-4BBB-A3B3-4F1A9B30722F}" type="pres">
      <dgm:prSet presAssocID="{A557B91B-F587-47BA-A1DB-E825A5F92A31}"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xmlns="" val="0"/>
              </a:ext>
            </a:extLst>
          </a:blip>
          <a:srcRect/>
          <a:stretch>
            <a:fillRect l="-20000" r="-20000"/>
          </a:stretch>
        </a:blipFill>
      </dgm:spPr>
      <dgm:t>
        <a:bodyPr/>
        <a:lstStyle/>
        <a:p>
          <a:endParaRPr lang="ru-RU"/>
        </a:p>
      </dgm:t>
    </dgm:pt>
    <dgm:pt modelId="{6BD317FD-4FF2-4C64-A554-88A0C0962E25}" type="pres">
      <dgm:prSet presAssocID="{A557B91B-F587-47BA-A1DB-E825A5F92A31}" presName="txShp" presStyleLbl="node1" presStyleIdx="1" presStyleCnt="3">
        <dgm:presLayoutVars>
          <dgm:bulletEnabled val="1"/>
        </dgm:presLayoutVars>
      </dgm:prSet>
      <dgm:spPr/>
      <dgm:t>
        <a:bodyPr/>
        <a:lstStyle/>
        <a:p>
          <a:endParaRPr lang="ru-RU"/>
        </a:p>
      </dgm:t>
    </dgm:pt>
    <dgm:pt modelId="{C70AFE4B-9440-4050-89A9-7FE911C768BC}" type="pres">
      <dgm:prSet presAssocID="{C20508F4-6AD6-4F65-9F39-9A966AB744F6}" presName="spacing" presStyleCnt="0"/>
      <dgm:spPr/>
    </dgm:pt>
    <dgm:pt modelId="{408955ED-C74A-4203-86A5-B9D38AE76BD8}" type="pres">
      <dgm:prSet presAssocID="{0C1DCC53-3E7B-49E3-BE8E-41F1C0D64AD2}" presName="composite" presStyleCnt="0"/>
      <dgm:spPr/>
    </dgm:pt>
    <dgm:pt modelId="{A4846A06-C8B2-4B00-93BA-B63732586583}" type="pres">
      <dgm:prSet presAssocID="{0C1DCC53-3E7B-49E3-BE8E-41F1C0D64AD2}"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xmlns="" val="0"/>
              </a:ext>
            </a:extLst>
          </a:blip>
          <a:srcRect/>
          <a:stretch>
            <a:fillRect l="-21000" r="-21000"/>
          </a:stretch>
        </a:blipFill>
      </dgm:spPr>
      <dgm:t>
        <a:bodyPr/>
        <a:lstStyle/>
        <a:p>
          <a:endParaRPr lang="ru-RU"/>
        </a:p>
      </dgm:t>
    </dgm:pt>
    <dgm:pt modelId="{AC5DD759-30A4-4612-B681-72A3AF068D30}" type="pres">
      <dgm:prSet presAssocID="{0C1DCC53-3E7B-49E3-BE8E-41F1C0D64AD2}" presName="txShp" presStyleLbl="node1" presStyleIdx="2" presStyleCnt="3">
        <dgm:presLayoutVars>
          <dgm:bulletEnabled val="1"/>
        </dgm:presLayoutVars>
      </dgm:prSet>
      <dgm:spPr/>
      <dgm:t>
        <a:bodyPr/>
        <a:lstStyle/>
        <a:p>
          <a:endParaRPr lang="ru-RU"/>
        </a:p>
      </dgm:t>
    </dgm:pt>
  </dgm:ptLst>
  <dgm:cxnLst>
    <dgm:cxn modelId="{CDB7B467-0077-4987-8178-DDAC2228A055}" type="presOf" srcId="{A557B91B-F587-47BA-A1DB-E825A5F92A31}" destId="{6BD317FD-4FF2-4C64-A554-88A0C0962E25}" srcOrd="0" destOrd="0" presId="urn:microsoft.com/office/officeart/2005/8/layout/vList3#1"/>
    <dgm:cxn modelId="{59549734-245D-4DB2-96D7-9674638DB9A4}" srcId="{7E60AD0D-11DE-4718-BBDC-458D6DA36215}" destId="{0C1DCC53-3E7B-49E3-BE8E-41F1C0D64AD2}" srcOrd="2" destOrd="0" parTransId="{D40C6E0B-FC3D-4EB0-B421-C05DC05B8C58}" sibTransId="{0F2CAAF6-0857-403C-965A-0F703D2A785F}"/>
    <dgm:cxn modelId="{7091FC07-5F8B-4C77-8038-30B4B594255F}" type="presOf" srcId="{7E60AD0D-11DE-4718-BBDC-458D6DA36215}" destId="{E2562C12-DE90-4F45-9E5C-F67C12CD1B85}" srcOrd="0" destOrd="0" presId="urn:microsoft.com/office/officeart/2005/8/layout/vList3#1"/>
    <dgm:cxn modelId="{999C9958-74D0-4076-A08D-577E286A51AB}" srcId="{7E60AD0D-11DE-4718-BBDC-458D6DA36215}" destId="{9A8552BE-A8E9-4AB8-9BD3-C653D5E0C7FA}" srcOrd="0" destOrd="0" parTransId="{5F6395B7-5104-4121-88FE-A926AE8BAE4D}" sibTransId="{CEF6A59F-40B5-474C-B8CC-50FF8135CC40}"/>
    <dgm:cxn modelId="{D9A3E674-0AE5-44E3-8AAE-87F90DA2DD0B}" srcId="{7E60AD0D-11DE-4718-BBDC-458D6DA36215}" destId="{A557B91B-F587-47BA-A1DB-E825A5F92A31}" srcOrd="1" destOrd="0" parTransId="{3DA63922-0711-4A51-A209-FF83DF8407E5}" sibTransId="{C20508F4-6AD6-4F65-9F39-9A966AB744F6}"/>
    <dgm:cxn modelId="{9C0B9CFE-7348-4FCD-9FFE-5FD680ED8C49}" type="presOf" srcId="{9A8552BE-A8E9-4AB8-9BD3-C653D5E0C7FA}" destId="{2C7BF05B-F600-4069-B303-377E3FAED311}" srcOrd="0" destOrd="0" presId="urn:microsoft.com/office/officeart/2005/8/layout/vList3#1"/>
    <dgm:cxn modelId="{FA1C6BAD-A0E2-40E2-BC0A-7B7467E3FBF1}" type="presOf" srcId="{0C1DCC53-3E7B-49E3-BE8E-41F1C0D64AD2}" destId="{AC5DD759-30A4-4612-B681-72A3AF068D30}" srcOrd="0" destOrd="0" presId="urn:microsoft.com/office/officeart/2005/8/layout/vList3#1"/>
    <dgm:cxn modelId="{E03AC3D2-0282-4D19-9E88-2B813C495CE7}" type="presParOf" srcId="{E2562C12-DE90-4F45-9E5C-F67C12CD1B85}" destId="{A061F133-5673-4F8B-842E-6ABFECFE073E}" srcOrd="0" destOrd="0" presId="urn:microsoft.com/office/officeart/2005/8/layout/vList3#1"/>
    <dgm:cxn modelId="{0F3C3664-5CB3-4905-A015-0F6B5CF6B96A}" type="presParOf" srcId="{A061F133-5673-4F8B-842E-6ABFECFE073E}" destId="{ACFE0E62-FCF3-43F7-8F34-C201B7AD86DA}" srcOrd="0" destOrd="0" presId="urn:microsoft.com/office/officeart/2005/8/layout/vList3#1"/>
    <dgm:cxn modelId="{5C70418F-0C29-4AC1-8F9B-A644DC98A408}" type="presParOf" srcId="{A061F133-5673-4F8B-842E-6ABFECFE073E}" destId="{2C7BF05B-F600-4069-B303-377E3FAED311}" srcOrd="1" destOrd="0" presId="urn:microsoft.com/office/officeart/2005/8/layout/vList3#1"/>
    <dgm:cxn modelId="{5A712B83-A951-4743-A173-0AB032898182}" type="presParOf" srcId="{E2562C12-DE90-4F45-9E5C-F67C12CD1B85}" destId="{420409B7-5138-45F7-8326-E1F4E0236670}" srcOrd="1" destOrd="0" presId="urn:microsoft.com/office/officeart/2005/8/layout/vList3#1"/>
    <dgm:cxn modelId="{6F452DDB-7767-40F5-8CB1-05CD509492CA}" type="presParOf" srcId="{E2562C12-DE90-4F45-9E5C-F67C12CD1B85}" destId="{8900F60E-1F3C-4E2B-91A0-C4B511DF13D1}" srcOrd="2" destOrd="0" presId="urn:microsoft.com/office/officeart/2005/8/layout/vList3#1"/>
    <dgm:cxn modelId="{53E07180-D89D-4836-9FAB-CCA09CBB5804}" type="presParOf" srcId="{8900F60E-1F3C-4E2B-91A0-C4B511DF13D1}" destId="{4F2151EA-1933-4BBB-A3B3-4F1A9B30722F}" srcOrd="0" destOrd="0" presId="urn:microsoft.com/office/officeart/2005/8/layout/vList3#1"/>
    <dgm:cxn modelId="{F104BF13-E652-4653-81F1-14F06879A2A3}" type="presParOf" srcId="{8900F60E-1F3C-4E2B-91A0-C4B511DF13D1}" destId="{6BD317FD-4FF2-4C64-A554-88A0C0962E25}" srcOrd="1" destOrd="0" presId="urn:microsoft.com/office/officeart/2005/8/layout/vList3#1"/>
    <dgm:cxn modelId="{E5099B54-4A52-4F66-A287-CFB8AC393583}" type="presParOf" srcId="{E2562C12-DE90-4F45-9E5C-F67C12CD1B85}" destId="{C70AFE4B-9440-4050-89A9-7FE911C768BC}" srcOrd="3" destOrd="0" presId="urn:microsoft.com/office/officeart/2005/8/layout/vList3#1"/>
    <dgm:cxn modelId="{7277A5F9-DB84-4D90-A844-FE9CABFAF40F}" type="presParOf" srcId="{E2562C12-DE90-4F45-9E5C-F67C12CD1B85}" destId="{408955ED-C74A-4203-86A5-B9D38AE76BD8}" srcOrd="4" destOrd="0" presId="urn:microsoft.com/office/officeart/2005/8/layout/vList3#1"/>
    <dgm:cxn modelId="{DE1F060D-27B8-4816-87F5-74BEFE67F38B}" type="presParOf" srcId="{408955ED-C74A-4203-86A5-B9D38AE76BD8}" destId="{A4846A06-C8B2-4B00-93BA-B63732586583}" srcOrd="0" destOrd="0" presId="urn:microsoft.com/office/officeart/2005/8/layout/vList3#1"/>
    <dgm:cxn modelId="{35B17FC5-52A5-44DF-A2A1-22983155DF9A}" type="presParOf" srcId="{408955ED-C74A-4203-86A5-B9D38AE76BD8}" destId="{AC5DD759-30A4-4612-B681-72A3AF068D30}"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BF05B-F600-4069-B303-377E3FAED311}">
      <dsp:nvSpPr>
        <dsp:cNvPr id="0" name=""/>
        <dsp:cNvSpPr/>
      </dsp:nvSpPr>
      <dsp:spPr>
        <a:xfrm rot="10800000">
          <a:off x="1372361" y="1165"/>
          <a:ext cx="4532286" cy="923083"/>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054" tIns="60960" rIns="113792" bIns="60960" numCol="1" spcCol="1270" anchor="ctr" anchorCtr="0">
          <a:noAutofit/>
        </a:bodyPr>
        <a:lstStyle/>
        <a:p>
          <a:pPr lvl="0" algn="ctr" defTabSz="711200">
            <a:lnSpc>
              <a:spcPct val="90000"/>
            </a:lnSpc>
            <a:spcBef>
              <a:spcPct val="0"/>
            </a:spcBef>
            <a:spcAft>
              <a:spcPct val="35000"/>
            </a:spcAft>
          </a:pPr>
          <a:r>
            <a:rPr lang="ru-RU" sz="1600" kern="1200" dirty="0" smtClean="0"/>
            <a:t>Человеческие ресурсы (предложение труда, образование, дисциплина, мотивация) </a:t>
          </a:r>
          <a:endParaRPr lang="ru-RU" sz="1600" kern="1200" dirty="0"/>
        </a:p>
      </dsp:txBody>
      <dsp:txXfrm rot="10800000">
        <a:off x="1603132" y="1165"/>
        <a:ext cx="4301515" cy="923083"/>
      </dsp:txXfrm>
    </dsp:sp>
    <dsp:sp modelId="{ACFE0E62-FCF3-43F7-8F34-C201B7AD86DA}">
      <dsp:nvSpPr>
        <dsp:cNvPr id="0" name=""/>
        <dsp:cNvSpPr/>
      </dsp:nvSpPr>
      <dsp:spPr>
        <a:xfrm>
          <a:off x="910820" y="1165"/>
          <a:ext cx="923083" cy="92308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D317FD-4FF2-4C64-A554-88A0C0962E25}">
      <dsp:nvSpPr>
        <dsp:cNvPr id="0" name=""/>
        <dsp:cNvSpPr/>
      </dsp:nvSpPr>
      <dsp:spPr>
        <a:xfrm rot="10800000">
          <a:off x="1372361" y="1199795"/>
          <a:ext cx="4532286" cy="923083"/>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054" tIns="60960" rIns="113792" bIns="60960" numCol="1" spcCol="1270" anchor="ctr" anchorCtr="0">
          <a:noAutofit/>
        </a:bodyPr>
        <a:lstStyle/>
        <a:p>
          <a:pPr lvl="0" algn="ctr" defTabSz="711200">
            <a:lnSpc>
              <a:spcPct val="90000"/>
            </a:lnSpc>
            <a:spcBef>
              <a:spcPct val="0"/>
            </a:spcBef>
            <a:spcAft>
              <a:spcPct val="35000"/>
            </a:spcAft>
          </a:pPr>
          <a:r>
            <a:rPr lang="ru-RU" sz="1600" kern="1200" dirty="0" smtClean="0"/>
            <a:t>Природные ресурсы (земля, полезные ископаемые, топливо, качество окружающей среды)</a:t>
          </a:r>
          <a:endParaRPr lang="ru-RU" sz="1600" kern="1200" dirty="0"/>
        </a:p>
      </dsp:txBody>
      <dsp:txXfrm rot="10800000">
        <a:off x="1603132" y="1199795"/>
        <a:ext cx="4301515" cy="923083"/>
      </dsp:txXfrm>
    </dsp:sp>
    <dsp:sp modelId="{4F2151EA-1933-4BBB-A3B3-4F1A9B30722F}">
      <dsp:nvSpPr>
        <dsp:cNvPr id="0" name=""/>
        <dsp:cNvSpPr/>
      </dsp:nvSpPr>
      <dsp:spPr>
        <a:xfrm>
          <a:off x="910820" y="1199795"/>
          <a:ext cx="923083" cy="92308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5DD759-30A4-4612-B681-72A3AF068D30}">
      <dsp:nvSpPr>
        <dsp:cNvPr id="0" name=""/>
        <dsp:cNvSpPr/>
      </dsp:nvSpPr>
      <dsp:spPr>
        <a:xfrm rot="10800000">
          <a:off x="1372361" y="2398426"/>
          <a:ext cx="4532286" cy="923083"/>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054" tIns="60960" rIns="113792" bIns="60960" numCol="1" spcCol="1270" anchor="ctr" anchorCtr="0">
          <a:noAutofit/>
        </a:bodyPr>
        <a:lstStyle/>
        <a:p>
          <a:pPr lvl="0" algn="ctr" defTabSz="711200">
            <a:lnSpc>
              <a:spcPct val="90000"/>
            </a:lnSpc>
            <a:spcBef>
              <a:spcPct val="0"/>
            </a:spcBef>
            <a:spcAft>
              <a:spcPct val="35000"/>
            </a:spcAft>
          </a:pPr>
          <a:r>
            <a:rPr lang="ru-RU" sz="1600" kern="1200" dirty="0" smtClean="0"/>
            <a:t>Формирование капитала (оборудование, фабрики, заводы, дороги)</a:t>
          </a:r>
          <a:endParaRPr lang="ru-RU" sz="1600" kern="1200" dirty="0"/>
        </a:p>
      </dsp:txBody>
      <dsp:txXfrm rot="10800000">
        <a:off x="1603132" y="2398426"/>
        <a:ext cx="4301515" cy="923083"/>
      </dsp:txXfrm>
    </dsp:sp>
    <dsp:sp modelId="{A4846A06-C8B2-4B00-93BA-B63732586583}">
      <dsp:nvSpPr>
        <dsp:cNvPr id="0" name=""/>
        <dsp:cNvSpPr/>
      </dsp:nvSpPr>
      <dsp:spPr>
        <a:xfrm>
          <a:off x="910820" y="2398426"/>
          <a:ext cx="923083" cy="92308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1000" r="-21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3E0D7-DE86-49F2-BD91-2DD771888F36}" type="datetimeFigureOut">
              <a:rPr lang="ru-RU" smtClean="0"/>
              <a:pPr/>
              <a:t>30.01.2014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B6806-E369-4043-A01E-1D99B12BB4DE}" type="slidenum">
              <a:rPr lang="ru-RU" smtClean="0"/>
              <a:pPr/>
              <a:t>‹#›</a:t>
            </a:fld>
            <a:endParaRPr lang="ru-RU"/>
          </a:p>
        </p:txBody>
      </p:sp>
    </p:spTree>
    <p:extLst>
      <p:ext uri="{BB962C8B-B14F-4D97-AF65-F5344CB8AC3E}">
        <p14:creationId xmlns:p14="http://schemas.microsoft.com/office/powerpoint/2010/main" xmlns="" val="231265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98B6806-E369-4043-A01E-1D99B12BB4DE}" type="slidenum">
              <a:rPr lang="ru-RU" smtClean="0"/>
              <a:pPr/>
              <a:t>35</a:t>
            </a:fld>
            <a:endParaRPr lang="ru-RU"/>
          </a:p>
        </p:txBody>
      </p:sp>
    </p:spTree>
    <p:extLst>
      <p:ext uri="{BB962C8B-B14F-4D97-AF65-F5344CB8AC3E}">
        <p14:creationId xmlns:p14="http://schemas.microsoft.com/office/powerpoint/2010/main" xmlns="" val="147044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94D8410-6AA3-4E31-955F-748546F22975}" type="slidenum">
              <a:rPr lang="ru-RU" smtClean="0"/>
              <a:pPr/>
              <a:t>‹#›</a:t>
            </a:fld>
            <a:endParaRPr lang="ru-RU"/>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31809758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333058962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74652925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94D8410-6AA3-4E31-955F-748546F22975}" type="slidenum">
              <a:rPr lang="ru-RU" smtClean="0"/>
              <a:pPr/>
              <a:t>‹#›</a:t>
            </a:fld>
            <a:endParaRPr lang="ru-RU"/>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398487365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292232903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94D8410-6AA3-4E31-955F-748546F22975}" type="slidenum">
              <a:rPr lang="ru-RU" smtClean="0"/>
              <a:pPr/>
              <a:t>‹#›</a:t>
            </a:fld>
            <a:endParaRPr lang="ru-RU"/>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193921867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263372551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136839090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190243957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204604962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274031915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40648185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304665265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420480941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26679690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19084224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4432A81-0E90-47AA-BACB-D585300A73CF}" type="datetimeFigureOut">
              <a:rPr lang="ru-RU" smtClean="0"/>
              <a:pPr/>
              <a:t>30.01.2014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260952237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4432A81-0E90-47AA-BACB-D585300A73CF}" type="datetimeFigureOut">
              <a:rPr lang="ru-RU" smtClean="0"/>
              <a:pPr/>
              <a:t>30.01.2014</a:t>
            </a:fld>
            <a:endParaRPr lang="ru-RU"/>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ru-RU"/>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94D8410-6AA3-4E31-955F-748546F22975}" type="slidenum">
              <a:rPr lang="ru-RU" smtClean="0"/>
              <a:pPr/>
              <a:t>‹#›</a:t>
            </a:fld>
            <a:endParaRPr lang="ru-RU"/>
          </a:p>
        </p:txBody>
      </p:sp>
    </p:spTree>
    <p:extLst>
      <p:ext uri="{BB962C8B-B14F-4D97-AF65-F5344CB8AC3E}">
        <p14:creationId xmlns:p14="http://schemas.microsoft.com/office/powerpoint/2010/main" xmlns="" val="2192628824"/>
      </p:ext>
    </p:extLst>
  </p:cSld>
  <p:clrMap bg1="dk1" tx1="lt1" bg2="dk2" tx2="lt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 id="2147484177" r:id="rId12"/>
    <p:sldLayoutId id="2147484178" r:id="rId13"/>
    <p:sldLayoutId id="2147484179" r:id="rId14"/>
    <p:sldLayoutId id="2147484180" r:id="rId15"/>
    <p:sldLayoutId id="2147484181" r:id="rId16"/>
    <p:sldLayoutId id="2147484182" r:id="rId17"/>
  </p:sldLayoutIdLst>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audio" Target="file:///C:\Users\Sony\Downloads\George+Frideric+Handel+-+Concerto+Grosso+in+B+minor,+Op.6,+No.12,+2.Allegro_(mp3top100.net).mp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373687" y="150311"/>
            <a:ext cx="9144000" cy="691607"/>
          </a:xfrm>
        </p:spPr>
        <p:txBody>
          <a:bodyPr>
            <a:normAutofit/>
          </a:bodyPr>
          <a:lstStyle/>
          <a:p>
            <a:r>
              <a:rPr lang="ru-RU" sz="1800" b="1" dirty="0" smtClean="0">
                <a:effectLst>
                  <a:outerShdw blurRad="38100" dist="38100" dir="2700000" algn="tl">
                    <a:srgbClr val="000000">
                      <a:alpha val="43137"/>
                    </a:srgbClr>
                  </a:outerShdw>
                </a:effectLst>
              </a:rPr>
              <a:t>Пол </a:t>
            </a:r>
            <a:r>
              <a:rPr lang="ru-RU" sz="1800" b="1" dirty="0" err="1" smtClean="0">
                <a:effectLst>
                  <a:outerShdw blurRad="38100" dist="38100" dir="2700000" algn="tl">
                    <a:srgbClr val="000000">
                      <a:alpha val="43137"/>
                    </a:srgbClr>
                  </a:outerShdw>
                </a:effectLst>
              </a:rPr>
              <a:t>Самуэльсон</a:t>
            </a:r>
            <a:r>
              <a:rPr lang="ru-RU" sz="1800" b="1" dirty="0" smtClean="0">
                <a:effectLst>
                  <a:outerShdw blurRad="38100" dist="38100" dir="2700000" algn="tl">
                    <a:srgbClr val="000000">
                      <a:alpha val="43137"/>
                    </a:srgbClr>
                  </a:outerShdw>
                </a:effectLst>
              </a:rPr>
              <a:t>, Вильям </a:t>
            </a:r>
            <a:r>
              <a:rPr lang="ru-RU" sz="1800" b="1" dirty="0" err="1" smtClean="0">
                <a:effectLst>
                  <a:outerShdw blurRad="38100" dist="38100" dir="2700000" algn="tl">
                    <a:srgbClr val="000000">
                      <a:alpha val="43137"/>
                    </a:srgbClr>
                  </a:outerShdw>
                </a:effectLst>
              </a:rPr>
              <a:t>Нордхаус</a:t>
            </a:r>
            <a:endParaRPr lang="ru-RU" sz="1800" b="1" dirty="0">
              <a:effectLst>
                <a:outerShdw blurRad="38100" dist="38100" dir="2700000" algn="tl">
                  <a:srgbClr val="000000">
                    <a:alpha val="43137"/>
                  </a:srgbClr>
                </a:outerShdw>
              </a:effectLst>
            </a:endParaRPr>
          </a:p>
        </p:txBody>
      </p:sp>
      <p:sp>
        <p:nvSpPr>
          <p:cNvPr id="5" name="Подзаголовок 4"/>
          <p:cNvSpPr>
            <a:spLocks noGrp="1"/>
          </p:cNvSpPr>
          <p:nvPr>
            <p:ph type="subTitle" idx="1"/>
          </p:nvPr>
        </p:nvSpPr>
        <p:spPr>
          <a:xfrm>
            <a:off x="546426" y="2002541"/>
            <a:ext cx="6400800" cy="1947333"/>
          </a:xfrm>
        </p:spPr>
        <p:txBody>
          <a:bodyPr>
            <a:noAutofit/>
          </a:bodyPr>
          <a:lstStyle/>
          <a:p>
            <a:r>
              <a:rPr lang="ru-RU" sz="4800" dirty="0" smtClean="0">
                <a:effectLst>
                  <a:outerShdw blurRad="38100" dist="38100" dir="2700000" algn="tl">
                    <a:srgbClr val="000000">
                      <a:alpha val="43137"/>
                    </a:srgbClr>
                  </a:outerShdw>
                </a:effectLst>
              </a:rPr>
              <a:t>Процесс экономического роста</a:t>
            </a:r>
            <a:endParaRPr lang="ru-RU" sz="4800" dirty="0">
              <a:effectLst>
                <a:outerShdw blurRad="38100" dist="38100" dir="2700000" algn="tl">
                  <a:srgbClr val="000000">
                    <a:alpha val="43137"/>
                  </a:srgbClr>
                </a:outerShdw>
              </a:effectLst>
            </a:endParaRPr>
          </a:p>
        </p:txBody>
      </p:sp>
      <p:sp>
        <p:nvSpPr>
          <p:cNvPr id="2" name="TextBox 1"/>
          <p:cNvSpPr txBox="1"/>
          <p:nvPr/>
        </p:nvSpPr>
        <p:spPr>
          <a:xfrm>
            <a:off x="9594937" y="5323560"/>
            <a:ext cx="2292264" cy="707886"/>
          </a:xfrm>
          <a:prstGeom prst="rect">
            <a:avLst/>
          </a:prstGeom>
          <a:noFill/>
        </p:spPr>
        <p:txBody>
          <a:bodyPr wrap="square" rtlCol="0">
            <a:spAutoFit/>
          </a:bodyPr>
          <a:lstStyle/>
          <a:p>
            <a:r>
              <a:rPr lang="ru-RU" sz="2000" dirty="0" err="1" smtClean="0"/>
              <a:t>Прорешкин</a:t>
            </a:r>
            <a:r>
              <a:rPr lang="ru-RU" sz="2000" dirty="0" smtClean="0"/>
              <a:t> А.В. </a:t>
            </a:r>
            <a:endParaRPr lang="ru-RU" sz="2000" dirty="0"/>
          </a:p>
          <a:p>
            <a:r>
              <a:rPr lang="ru-RU" sz="2000" dirty="0" smtClean="0"/>
              <a:t>группа РЛ1 - 73</a:t>
            </a:r>
            <a:endParaRPr lang="ru-RU" sz="2000" dirty="0"/>
          </a:p>
        </p:txBody>
      </p:sp>
      <p:pic>
        <p:nvPicPr>
          <p:cNvPr id="7" name="George+Frideric+Handel+-+Concerto+Grosso+in+B+minor,+Op.6,+No.12,+2.Allegro_(mp3top100.net)">
            <a:hlinkClick r:id="" action="ppaction://media"/>
          </p:cNvPr>
          <p:cNvPicPr>
            <a:picLocks noRot="1" noChangeAspect="1"/>
          </p:cNvPicPr>
          <p:nvPr>
            <a:audioFile r:link="rId1"/>
          </p:nvPr>
        </p:nvPicPr>
        <p:blipFill>
          <a:blip r:embed="rId3" cstate="print"/>
          <a:stretch>
            <a:fillRect/>
          </a:stretch>
        </p:blipFill>
        <p:spPr>
          <a:xfrm>
            <a:off x="5851525" y="3184525"/>
            <a:ext cx="487363" cy="487363"/>
          </a:xfrm>
          <a:prstGeom prst="rect">
            <a:avLst/>
          </a:prstGeom>
        </p:spPr>
      </p:pic>
    </p:spTree>
    <p:extLst>
      <p:ext uri="{BB962C8B-B14F-4D97-AF65-F5344CB8AC3E}">
        <p14:creationId xmlns:p14="http://schemas.microsoft.com/office/powerpoint/2010/main" xmlns="" val="220360200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205240" y="674914"/>
            <a:ext cx="11496903" cy="2035630"/>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Труд, как фактор производства, определяется количеством имеющихся работников и их квалификацией. Многие экономисты полагают, что качество рабочей силы – умения и навыки, знания и дисциплина – является наиболее важной составляющей экономического роста. Страна может приобрести самые передовые телекоммуникационные ресурсы, оборудование для выработки электроэнергии и военные самолеты. Однако, эти капитальные блага могут эффективно использоваться и поддерживаться только квалифицированными и подготовленными работниками. Повышение уровня образованности, улучшение здоровья и укрепление дисциплины, а с некоторого времени и умение работать с компьютером, существенно повышают производительность труда. </a:t>
            </a:r>
            <a:endParaRPr lang="ru-RU" sz="1800"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4730448" y="97972"/>
            <a:ext cx="3009296" cy="435428"/>
          </a:xfrm>
        </p:spPr>
        <p:txBody>
          <a:bodyPr>
            <a:normAutofit/>
          </a:bodyPr>
          <a:lstStyle/>
          <a:p>
            <a:pPr marL="0" indent="0">
              <a:buNone/>
            </a:pPr>
            <a:r>
              <a:rPr lang="ru-RU" b="1" dirty="0" smtClean="0">
                <a:latin typeface="Times New Roman" panose="02020603050405020304" pitchFamily="18" charset="0"/>
                <a:cs typeface="Times New Roman" panose="02020603050405020304" pitchFamily="18" charset="0"/>
              </a:rPr>
              <a:t>Человеческие ресурсы</a:t>
            </a:r>
            <a:endParaRPr lang="ru-RU"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5240" y="2852058"/>
            <a:ext cx="11604171" cy="4001095"/>
          </a:xfrm>
          <a:prstGeom prst="rect">
            <a:avLst/>
          </a:prstGeom>
          <a:noFill/>
        </p:spPr>
        <p:txBody>
          <a:bodyPr wrap="square" rtlCol="0">
            <a:spAutoFit/>
          </a:bodyPr>
          <a:lstStyle/>
          <a:p>
            <a:pPr algn="ctr"/>
            <a:r>
              <a:rPr lang="ru-RU" sz="2000" b="1" dirty="0" smtClean="0">
                <a:solidFill>
                  <a:schemeClr val="bg2">
                    <a:lumMod val="75000"/>
                  </a:schemeClr>
                </a:solidFill>
                <a:latin typeface="Times New Roman" panose="02020603050405020304" pitchFamily="18" charset="0"/>
                <a:cs typeface="Times New Roman" panose="02020603050405020304" pitchFamily="18" charset="0"/>
              </a:rPr>
              <a:t>Природные ресурсы</a:t>
            </a:r>
          </a:p>
          <a:p>
            <a:endParaRPr lang="ru-RU" dirty="0">
              <a:solidFill>
                <a:schemeClr val="bg2">
                  <a:lumMod val="75000"/>
                </a:schemeClr>
              </a:solidFill>
              <a:latin typeface="Times New Roman" panose="02020603050405020304" pitchFamily="18" charset="0"/>
              <a:cs typeface="Times New Roman" panose="02020603050405020304" pitchFamily="18" charset="0"/>
            </a:endParaRPr>
          </a:p>
          <a:p>
            <a:r>
              <a:rPr lang="ru-RU" dirty="0" smtClean="0">
                <a:solidFill>
                  <a:schemeClr val="bg2">
                    <a:lumMod val="75000"/>
                  </a:schemeClr>
                </a:solidFill>
                <a:latin typeface="Times New Roman" panose="02020603050405020304" pitchFamily="18" charset="0"/>
                <a:cs typeface="Times New Roman" panose="02020603050405020304" pitchFamily="18" charset="0"/>
              </a:rPr>
              <a:t>Второй классический фактор производства – природные ресурсы. Важнейшими ресурсами являются пахотные земли, нефть, газ, вода, леса и полезные ископаемые. Некоторые страны с высокими доходами, например Канада и Норвегия добились высоких темпов роста именно благодаря использованию богатых природных ресурсов, обеспечивающих большой выпуск сельскохозяйственной, рыбной и лесоперерабатывающей промышленностей. Подобным образом США, благодаря обширным земельным угодьям, являются крупнейшим производителем и экспортером зерна. Однако, в современных условиях наличие природных ресурсов не является необходимым условием экономического успеха. Нью-Йорк процветает благодаря развитой индустрии услуг. Многие страны, которые практически не имеют природных ресурсов, такие, как Япония, обеспечили свое благосостояние за счет концентрации на таких секторах экономики, которые в большей степени зависят от труда и капитала, нежели от природных богатств. И действительно, Гонконг, территориально представляющий малую часть такой большой и богатой природными ресурсами страны, как Россия, имеет значительно больший объем международной торговли, чем эта огромная страна.</a:t>
            </a:r>
            <a:endParaRPr lang="ru-RU"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5722881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5144218" y="248710"/>
            <a:ext cx="1340532" cy="489857"/>
          </a:xfrm>
        </p:spPr>
        <p:txBody>
          <a:bodyPr>
            <a:normAutofit lnSpcReduction="10000"/>
          </a:bodyPr>
          <a:lstStyle/>
          <a:p>
            <a:pPr marL="0" indent="0">
              <a:buNone/>
            </a:pPr>
            <a:r>
              <a:rPr lang="ru-RU" b="1" dirty="0" smtClean="0">
                <a:latin typeface="Times New Roman" panose="02020603050405020304" pitchFamily="18" charset="0"/>
                <a:cs typeface="Times New Roman" panose="02020603050405020304" pitchFamily="18" charset="0"/>
              </a:rPr>
              <a:t>Капитал</a:t>
            </a:r>
            <a:endParaRPr lang="ru-RU" b="1"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258839" y="857994"/>
            <a:ext cx="11521924" cy="5594652"/>
          </a:xfrm>
        </p:spPr>
        <p:txBody>
          <a:bodyPr>
            <a:normAutofit lnSpcReduction="10000"/>
          </a:bodyPr>
          <a:lstStyle/>
          <a:p>
            <a:pPr marL="0" indent="0">
              <a:buNone/>
            </a:pPr>
            <a:r>
              <a:rPr lang="ru-RU" sz="1800" dirty="0" smtClean="0">
                <a:latin typeface="Times New Roman" panose="02020603050405020304" pitchFamily="18" charset="0"/>
                <a:cs typeface="Times New Roman" panose="02020603050405020304" pitchFamily="18" charset="0"/>
              </a:rPr>
              <a:t>Вспомните, что физический капитал включает такие элементы, как дороги и мощные заводы, оборудование, например грузовые автомобили, компьютеры, а также материально-технические запасы. Самые впечатляющие моменты в истории экономического развития стран связаны с накоплением капитала. В </a:t>
            </a:r>
            <a:r>
              <a:rPr lang="en-US" sz="1800" dirty="0" smtClean="0">
                <a:latin typeface="Times New Roman" panose="02020603050405020304" pitchFamily="18" charset="0"/>
                <a:cs typeface="Times New Roman" panose="02020603050405020304" pitchFamily="18" charset="0"/>
              </a:rPr>
              <a:t>XIX </a:t>
            </a:r>
            <a:r>
              <a:rPr lang="ru-RU" sz="1800" dirty="0" smtClean="0">
                <a:latin typeface="Times New Roman" panose="02020603050405020304" pitchFamily="18" charset="0"/>
                <a:cs typeface="Times New Roman" panose="02020603050405020304" pitchFamily="18" charset="0"/>
              </a:rPr>
              <a:t>веке благодаря строительству железных дорог северная часть Америки, ранее находившаяся практически в изоляции, оказалась связанной с центром страны, что обеспечило стремительные рост всей американской экономики. В наш век потоки инвестиций в автомобилестроение, строительство дорог и крупных заводов повысили производительность и обеспечили инфраструктуру, способствующую созданию совершенно новых отраслей. Многие полагают, что компьютеры и информационная </a:t>
            </a:r>
            <a:r>
              <a:rPr lang="ru-RU" sz="1800" dirty="0" err="1" smtClean="0">
                <a:latin typeface="Times New Roman" panose="02020603050405020304" pitchFamily="18" charset="0"/>
                <a:cs typeface="Times New Roman" panose="02020603050405020304" pitchFamily="18" charset="0"/>
              </a:rPr>
              <a:t>супермагистраль</a:t>
            </a:r>
            <a:r>
              <a:rPr lang="ru-RU" sz="1800" dirty="0" smtClean="0">
                <a:latin typeface="Times New Roman" panose="02020603050405020304" pitchFamily="18" charset="0"/>
                <a:cs typeface="Times New Roman" panose="02020603050405020304" pitchFamily="18" charset="0"/>
              </a:rPr>
              <a:t> будут играть в следующем столетии ту же роль, которую прежде играли железные дороги и скоростные шоссе. Накопление капитала требует некоторого ограничения </a:t>
            </a:r>
            <a:r>
              <a:rPr lang="ru-RU" sz="1800" dirty="0" err="1" smtClean="0">
                <a:latin typeface="Times New Roman" panose="02020603050405020304" pitchFamily="18" charset="0"/>
                <a:cs typeface="Times New Roman" panose="02020603050405020304" pitchFamily="18" charset="0"/>
              </a:rPr>
              <a:t>текщего</a:t>
            </a:r>
            <a:r>
              <a:rPr lang="ru-RU" sz="1800" dirty="0" smtClean="0">
                <a:latin typeface="Times New Roman" panose="02020603050405020304" pitchFamily="18" charset="0"/>
                <a:cs typeface="Times New Roman" panose="02020603050405020304" pitchFamily="18" charset="0"/>
              </a:rPr>
              <a:t> потребления в течение ряда лет. Страны с высокими темпами роста вкладывают значительные средства в капитальные блага</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в наиболее быстроразвивающихся странах на инвестирование капитала идет от 10 до 20 </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национального дохода. В связи с этим многие экономисты полагают, что низкий уровень сбережений в США (4% от выпуска в 1996 году) представляют главную экономическую проблему страны. Не следует представлять себе капитал исключительно как компьютеры и заводы. Значительная часть капиталовложение осуществляется только государством и формирует основу для процветания частного сектора. Эти инвестиции представляют собой капитал, вложенный в инфраструктуру. В качестве соответствующих примеров можно назвать строительство дорог, </a:t>
            </a:r>
            <a:r>
              <a:rPr lang="ru-RU" sz="1800" dirty="0" err="1" smtClean="0">
                <a:latin typeface="Times New Roman" panose="02020603050405020304" pitchFamily="18" charset="0"/>
                <a:cs typeface="Times New Roman" panose="02020603050405020304" pitchFamily="18" charset="0"/>
              </a:rPr>
              <a:t>гидро</a:t>
            </a:r>
            <a:r>
              <a:rPr lang="ru-RU" sz="1800" dirty="0" smtClean="0">
                <a:latin typeface="Times New Roman" panose="02020603050405020304" pitchFamily="18" charset="0"/>
                <a:cs typeface="Times New Roman" panose="02020603050405020304" pitchFamily="18" charset="0"/>
              </a:rPr>
              <a:t>- и ирригационных сооружений, осуществление мероприятий по развитию системы здравоохранения. Подобные проекты подразумевают «неделимые», которые иногда характеризуются положительным эффектом масштаба. Все эти мероприятия часто имеют внешние или побочные эффекты, которые частные компании не в состоянии предотвратить. Поэтому они должны осуществляться именно правительством, чтобы обеспечить эффективное развитие всего общества.  </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160010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141515" y="609600"/>
            <a:ext cx="11059886" cy="6116664"/>
          </a:xfrm>
        </p:spPr>
        <p:txBody>
          <a:bodyPr>
            <a:noAutofit/>
          </a:bodyPr>
          <a:lstStyle/>
          <a:p>
            <a:pPr marL="0" indent="0">
              <a:buNone/>
            </a:pPr>
            <a:r>
              <a:rPr lang="ru-RU" sz="1400" dirty="0" smtClean="0">
                <a:latin typeface="Times New Roman" panose="02020603050405020304" pitchFamily="18" charset="0"/>
                <a:cs typeface="Times New Roman" panose="02020603050405020304" pitchFamily="18" charset="0"/>
              </a:rPr>
              <a:t>Помимо трех перечисленных выше классических фактора, нельзя не отметить жизненно важное значение технологического прогресса для быстрого роста уровня жизни. Экономический рост никогда не определялся как процесс простого производства, увеличивающего количество сталелитейных заводов или электростанций. Скорее, непрерывный поток изобретений и технологических достижений привел к значительному улучшению производственных возможностей Европы, Америки и Японии. Технологические изменения означают изменения в производственном процессе или разработку и использование новых продуктов и услуг. К числу изобретений, существенно повысивших производительность, можно отнести паровой двигатель, выработку электроэнергии, двигатель внутреннего сгорания, широкофюзеляжный реактивный самолет, фотокопировальную машину и факс-аппарат. Фундаментальными технологическими изменениями, породившими новые товары стали изобретение телефона, фонографа, телевидения и видеомагнитофона. Наиболее впечатляющие технологические разработки современности происходят в электронике и компьютерной технике. И сегодня крошечные ноутбуки превосходят по производительности самые быстрые компьютеры 60-х. Эти изобретения служат поражающими воображение примерами технологических изменений, однако, эти изменения по существу являются непрерывным процессом больших новых усовершенствований. Как свидетельствует статистика в США ежегодно выдается более 100 тыс. новых патентов. По большей части технология продвигается вперед незаметно, по мере того как небольшие усовершенствования повышают количество товаров или объем выпуска. Случается, что изменения в технологии вызывают мощный прорыв и производят неизгладимое впечатление на людей. Например, во время войны в Персидском заливе в 1991 году мир был потрясен огромным преимуществом высокотехнологичного вооружения (самолетов – «невидимок», «интеллектуальных» бомб и ракет-перехватчиков) США и их союзников над их противником, вооруженным на основе технологии, которая всего лишь на несколько лет отставала от американской. И хотя достижения в гражданской сфере не столь поражают наше воображение, они вносят весомый вклад в повышение уровня жизни населения стран с рыночной экономикой. Ввиду важности повышения уровня жизни, экономисты усиленно размышляют над тем, как ускорить технологический прогресс. Сегодня они хорошо осознают, что технологические изменения не сводятся к механической процедуре поиска лучших товаров и производственных процессов. Наоборот, быстрые инновации невозможны без поощрения духа предпринимательства. Взять хотя бы сегодняшнюю компьютерную индустрию США – даже самые восторженные энтузиасты с трудом могут уследить за потоком новых аппаратных конфигураций и пакетами программного обеспечения. Почему дух предпринимательства процветает здесь, а не в России, на родине многих великих ученых, инженеров и математиков? Одна из основных причин заключается в том, что в то время, как в Силиконовой долине царил открытый исследовательский дух в сочетании с соблазном прибыли на основе свободного рынка, в Москве господствовала атмосфера центрального планирования, убивающая любую инициативу. </a:t>
            </a:r>
            <a:endParaRPr lang="ru-RU" sz="1400"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3159072" y="141515"/>
            <a:ext cx="5802086" cy="468085"/>
          </a:xfrm>
        </p:spPr>
        <p:txBody>
          <a:bodyPr>
            <a:normAutofit/>
          </a:bodyPr>
          <a:lstStyle/>
          <a:p>
            <a:pPr marL="0" indent="0">
              <a:buNone/>
            </a:pPr>
            <a:r>
              <a:rPr lang="ru-RU" b="1" dirty="0" smtClean="0">
                <a:latin typeface="Times New Roman" panose="02020603050405020304" pitchFamily="18" charset="0"/>
                <a:cs typeface="Times New Roman" panose="02020603050405020304" pitchFamily="18" charset="0"/>
              </a:rPr>
              <a:t>Технологические изменения и инновации</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1144546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sz="half" idx="1"/>
            <p:extLst>
              <p:ext uri="{D42A27DB-BD31-4B8C-83A1-F6EECF244321}">
                <p14:modId xmlns:p14="http://schemas.microsoft.com/office/powerpoint/2010/main" xmlns="" val="35118486"/>
              </p:ext>
            </p:extLst>
          </p:nvPr>
        </p:nvGraphicFramePr>
        <p:xfrm>
          <a:off x="684213" y="685800"/>
          <a:ext cx="9254444" cy="2667000"/>
        </p:xfrm>
        <a:graphic>
          <a:graphicData uri="http://schemas.openxmlformats.org/drawingml/2006/table">
            <a:tbl>
              <a:tblPr firstRow="1" bandRow="1">
                <a:tableStyleId>{5C22544A-7EE6-4342-B048-85BDC9FD1C3A}</a:tableStyleId>
              </a:tblPr>
              <a:tblGrid>
                <a:gridCol w="4627222"/>
                <a:gridCol w="4627222"/>
              </a:tblGrid>
              <a:tr h="370840">
                <a:tc>
                  <a:txBody>
                    <a:bodyPr/>
                    <a:lstStyle/>
                    <a:p>
                      <a:pPr algn="ctr"/>
                      <a:r>
                        <a:rPr lang="ru-RU" dirty="0" smtClean="0">
                          <a:latin typeface="Times New Roman" panose="02020603050405020304" pitchFamily="18" charset="0"/>
                          <a:cs typeface="Times New Roman" panose="02020603050405020304" pitchFamily="18" charset="0"/>
                        </a:rPr>
                        <a:t>Факторы экономического роста</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Примеры</a:t>
                      </a:r>
                      <a:endParaRPr lang="ru-RU" dirty="0">
                        <a:latin typeface="Times New Roman" panose="02020603050405020304" pitchFamily="18" charset="0"/>
                        <a:cs typeface="Times New Roman" panose="02020603050405020304" pitchFamily="18" charset="0"/>
                      </a:endParaRPr>
                    </a:p>
                  </a:txBody>
                  <a:tcPr/>
                </a:tc>
              </a:tr>
              <a:tr h="370840">
                <a:tc>
                  <a:txBody>
                    <a:bodyPr/>
                    <a:lstStyle/>
                    <a:p>
                      <a:pPr algn="ctr"/>
                      <a:r>
                        <a:rPr lang="ru-RU" dirty="0" smtClean="0">
                          <a:latin typeface="Times New Roman" panose="02020603050405020304" pitchFamily="18" charset="0"/>
                          <a:cs typeface="Times New Roman" panose="02020603050405020304" pitchFamily="18" charset="0"/>
                        </a:rPr>
                        <a:t>Человеческие</a:t>
                      </a:r>
                      <a:r>
                        <a:rPr lang="ru-RU" baseline="0" dirty="0" smtClean="0">
                          <a:latin typeface="Times New Roman" panose="02020603050405020304" pitchFamily="18" charset="0"/>
                          <a:cs typeface="Times New Roman" panose="02020603050405020304" pitchFamily="18" charset="0"/>
                        </a:rPr>
                        <a:t> ресурсы</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Численность рабочей силы, образование,</a:t>
                      </a:r>
                      <a:r>
                        <a:rPr lang="ru-RU" baseline="0" dirty="0" smtClean="0">
                          <a:latin typeface="Times New Roman" panose="02020603050405020304" pitchFamily="18" charset="0"/>
                          <a:cs typeface="Times New Roman" panose="02020603050405020304" pitchFamily="18" charset="0"/>
                        </a:rPr>
                        <a:t> навыки, дисциплина</a:t>
                      </a:r>
                      <a:endParaRPr lang="ru-RU" dirty="0">
                        <a:latin typeface="Times New Roman" panose="02020603050405020304" pitchFamily="18" charset="0"/>
                        <a:cs typeface="Times New Roman" panose="02020603050405020304" pitchFamily="18" charset="0"/>
                      </a:endParaRPr>
                    </a:p>
                  </a:txBody>
                  <a:tcPr/>
                </a:tc>
              </a:tr>
              <a:tr h="370840">
                <a:tc>
                  <a:txBody>
                    <a:bodyPr/>
                    <a:lstStyle/>
                    <a:p>
                      <a:pPr algn="ctr"/>
                      <a:r>
                        <a:rPr lang="ru-RU" dirty="0" smtClean="0">
                          <a:latin typeface="Times New Roman" panose="02020603050405020304" pitchFamily="18" charset="0"/>
                          <a:cs typeface="Times New Roman" panose="02020603050405020304" pitchFamily="18" charset="0"/>
                        </a:rPr>
                        <a:t>Природные ресурсы</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Нефть, газ, почвы и климат</a:t>
                      </a:r>
                      <a:endParaRPr lang="ru-RU" dirty="0">
                        <a:latin typeface="Times New Roman" panose="02020603050405020304" pitchFamily="18" charset="0"/>
                        <a:cs typeface="Times New Roman" panose="02020603050405020304" pitchFamily="18" charset="0"/>
                      </a:endParaRPr>
                    </a:p>
                  </a:txBody>
                  <a:tcPr/>
                </a:tc>
              </a:tr>
              <a:tr h="370840">
                <a:tc>
                  <a:txBody>
                    <a:bodyPr/>
                    <a:lstStyle/>
                    <a:p>
                      <a:pPr algn="ctr"/>
                      <a:r>
                        <a:rPr lang="ru-RU" dirty="0" smtClean="0">
                          <a:latin typeface="Times New Roman" panose="02020603050405020304" pitchFamily="18" charset="0"/>
                          <a:cs typeface="Times New Roman" panose="02020603050405020304" pitchFamily="18" charset="0"/>
                        </a:rPr>
                        <a:t>Капитал</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Оборудование</a:t>
                      </a:r>
                      <a:r>
                        <a:rPr lang="ru-RU" baseline="0" dirty="0" smtClean="0">
                          <a:latin typeface="Times New Roman" panose="02020603050405020304" pitchFamily="18" charset="0"/>
                          <a:cs typeface="Times New Roman" panose="02020603050405020304" pitchFamily="18" charset="0"/>
                        </a:rPr>
                        <a:t> и фабрики, инфраструктура</a:t>
                      </a:r>
                      <a:endParaRPr lang="ru-RU" dirty="0">
                        <a:latin typeface="Times New Roman" panose="02020603050405020304" pitchFamily="18" charset="0"/>
                        <a:cs typeface="Times New Roman" panose="02020603050405020304" pitchFamily="18" charset="0"/>
                      </a:endParaRPr>
                    </a:p>
                  </a:txBody>
                  <a:tcPr/>
                </a:tc>
              </a:tr>
              <a:tr h="370840">
                <a:tc>
                  <a:txBody>
                    <a:bodyPr/>
                    <a:lstStyle/>
                    <a:p>
                      <a:pPr algn="ctr"/>
                      <a:r>
                        <a:rPr lang="ru-RU" dirty="0" smtClean="0">
                          <a:latin typeface="Times New Roman" panose="02020603050405020304" pitchFamily="18" charset="0"/>
                          <a:cs typeface="Times New Roman" panose="02020603050405020304" pitchFamily="18" charset="0"/>
                        </a:rPr>
                        <a:t>Технология и предпринимательство</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Качество научных и инженерных</a:t>
                      </a:r>
                      <a:r>
                        <a:rPr lang="ru-RU" baseline="0" dirty="0" smtClean="0">
                          <a:latin typeface="Times New Roman" panose="02020603050405020304" pitchFamily="18" charset="0"/>
                          <a:cs typeface="Times New Roman" panose="02020603050405020304" pitchFamily="18" charset="0"/>
                        </a:rPr>
                        <a:t> знаний, управленческие «ноу-хау», вознаграждения за инновации</a:t>
                      </a:r>
                      <a:endParaRPr lang="ru-RU" dirty="0">
                        <a:latin typeface="Times New Roman" panose="02020603050405020304" pitchFamily="18" charset="0"/>
                        <a:cs typeface="Times New Roman" panose="02020603050405020304" pitchFamily="18" charset="0"/>
                      </a:endParaRPr>
                    </a:p>
                  </a:txBody>
                  <a:tcPr/>
                </a:tc>
              </a:tr>
            </a:tbl>
          </a:graphicData>
        </a:graphic>
      </p:graphicFrame>
      <p:sp>
        <p:nvSpPr>
          <p:cNvPr id="6" name="TextBox 5"/>
          <p:cNvSpPr txBox="1"/>
          <p:nvPr/>
        </p:nvSpPr>
        <p:spPr>
          <a:xfrm>
            <a:off x="3352800" y="3624942"/>
            <a:ext cx="3989105" cy="369332"/>
          </a:xfrm>
          <a:prstGeom prst="rect">
            <a:avLst/>
          </a:prstGeom>
          <a:noFill/>
        </p:spPr>
        <p:txBody>
          <a:bodyPr wrap="none" rtlCol="0">
            <a:spAutoFit/>
          </a:bodyPr>
          <a:lstStyle/>
          <a:p>
            <a:r>
              <a:rPr lang="ru-RU" dirty="0" smtClean="0">
                <a:solidFill>
                  <a:schemeClr val="bg2">
                    <a:lumMod val="75000"/>
                  </a:schemeClr>
                </a:solidFill>
                <a:latin typeface="Times New Roman" panose="02020603050405020304" pitchFamily="18" charset="0"/>
                <a:cs typeface="Times New Roman" panose="02020603050405020304" pitchFamily="18" charset="0"/>
              </a:rPr>
              <a:t>Таблица 2. Четыре «колеса» прогресса</a:t>
            </a:r>
            <a:endParaRPr lang="ru-RU"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78972" y="4724400"/>
            <a:ext cx="10472058" cy="923330"/>
          </a:xfrm>
          <a:prstGeom prst="rect">
            <a:avLst/>
          </a:prstGeom>
          <a:noFill/>
        </p:spPr>
        <p:txBody>
          <a:bodyPr wrap="square" rtlCol="0">
            <a:spAutoFit/>
          </a:bodyPr>
          <a:lstStyle/>
          <a:p>
            <a:r>
              <a:rPr lang="ru-RU" i="1" dirty="0" smtClean="0">
                <a:solidFill>
                  <a:schemeClr val="bg2">
                    <a:lumMod val="75000"/>
                  </a:schemeClr>
                </a:solidFill>
                <a:latin typeface="Times New Roman" panose="02020603050405020304" pitchFamily="18" charset="0"/>
                <a:cs typeface="Times New Roman" panose="02020603050405020304" pitchFamily="18" charset="0"/>
              </a:rPr>
              <a:t>Экономический рост неизменно движется на четырех «колесах»</a:t>
            </a:r>
            <a:r>
              <a:rPr lang="en-US" i="1" dirty="0" smtClean="0">
                <a:solidFill>
                  <a:schemeClr val="bg2">
                    <a:lumMod val="75000"/>
                  </a:schemeClr>
                </a:solidFill>
                <a:latin typeface="Times New Roman" panose="02020603050405020304" pitchFamily="18" charset="0"/>
                <a:cs typeface="Times New Roman" panose="02020603050405020304" pitchFamily="18" charset="0"/>
              </a:rPr>
              <a:t>: </a:t>
            </a:r>
            <a:r>
              <a:rPr lang="ru-RU" i="1" dirty="0" smtClean="0">
                <a:solidFill>
                  <a:schemeClr val="bg2">
                    <a:lumMod val="75000"/>
                  </a:schemeClr>
                </a:solidFill>
                <a:latin typeface="Times New Roman" panose="02020603050405020304" pitchFamily="18" charset="0"/>
                <a:cs typeface="Times New Roman" panose="02020603050405020304" pitchFamily="18" charset="0"/>
              </a:rPr>
              <a:t>человеческих ресурсах, природных ресурсах, капитале и технологии. Тем не менее эти «колеса» могут существенно различаться, а в результате одни страны комбинируют их более эффективно, чем другие</a:t>
            </a:r>
            <a:endParaRPr lang="ru-RU" i="1"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42539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2687182" y="152400"/>
            <a:ext cx="6424160" cy="957943"/>
          </a:xfrm>
        </p:spPr>
        <p:txBody>
          <a:bodyPr>
            <a:normAutofit/>
          </a:bodyPr>
          <a:lstStyle/>
          <a:p>
            <a:pPr marL="0" indent="0">
              <a:buNone/>
            </a:pPr>
            <a:r>
              <a:rPr lang="ru-RU"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ТЕОРИИ ЭКОНОМИЧЕСКОГО РОСТА</a:t>
            </a:r>
            <a:endPar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332619" y="1698171"/>
            <a:ext cx="11598124" cy="4114799"/>
          </a:xfrm>
        </p:spPr>
        <p:txBody>
          <a:bodyPr/>
          <a:lstStyle/>
          <a:p>
            <a:pPr marL="0" indent="0">
              <a:buNone/>
            </a:pPr>
            <a:r>
              <a:rPr lang="ru-RU" dirty="0" smtClean="0">
                <a:latin typeface="Times New Roman" panose="02020603050405020304" pitchFamily="18" charset="0"/>
                <a:cs typeface="Times New Roman" panose="02020603050405020304" pitchFamily="18" charset="0"/>
              </a:rPr>
              <a:t>Практически каждый человек приветствует экономический рост. Однако существуют значительные расхождения в отношении лучшего способа достижения этой цели. Одни экономисты и политические деятели настаивают на необходимости увеличения инвестиций в основной капитал. Другие – выступают в пользу мер стимулирования научно-исследовательских разработок и технологического прогресса. Третьи подчеркивают важную роль высокого уровня образования рабочей силы. Экономисты посвятили немало времени изучению относительной важности различных факторов, определяющих экономический рост. В представленной ниже дискуссии мы рассмотрим теории экономического роста, выдвигающие различные гипотезы, в отношении движущихся сил прогресса. Затем, мы увидим к каким выводам можно прийти, проанализировав модели роста, имевшие место на протяжении последнего столетия.</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0264378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2850470" y="0"/>
            <a:ext cx="6248399" cy="1186543"/>
          </a:xfrm>
        </p:spPr>
        <p:txBody>
          <a:bodyPr/>
          <a:lstStyle/>
          <a:p>
            <a:pPr marL="0" indent="0">
              <a:buNone/>
            </a:pPr>
            <a:r>
              <a:rPr lang="ru-RU" b="1" dirty="0" smtClean="0">
                <a:latin typeface="Times New Roman" panose="02020603050405020304" pitchFamily="18" charset="0"/>
                <a:cs typeface="Times New Roman" panose="02020603050405020304" pitchFamily="18" charset="0"/>
              </a:rPr>
              <a:t>Классическая динамика по Смиту и Мальтусу</a:t>
            </a:r>
            <a:endParaRPr lang="ru-RU" b="1"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310848" y="925287"/>
            <a:ext cx="11739638" cy="5595256"/>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В отличие от представителей современных теорий экономического роста, такие экономисты, как Адам Смит и Т.Р. Мальтус (</a:t>
            </a:r>
            <a:r>
              <a:rPr lang="en-US" sz="1800" dirty="0" smtClean="0">
                <a:latin typeface="Times New Roman" panose="02020603050405020304" pitchFamily="18" charset="0"/>
                <a:cs typeface="Times New Roman" panose="02020603050405020304" pitchFamily="18" charset="0"/>
              </a:rPr>
              <a:t>T.R. </a:t>
            </a:r>
            <a:r>
              <a:rPr lang="en-US" sz="1800" dirty="0" err="1" smtClean="0">
                <a:latin typeface="Times New Roman" panose="02020603050405020304" pitchFamily="18" charset="0"/>
                <a:cs typeface="Times New Roman" panose="02020603050405020304" pitchFamily="18" charset="0"/>
              </a:rPr>
              <a:t>Maltus</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считали, землю наиболее важным фактором экономического роста. В своей работе «Богатство народов» (1776) Адам Смит изложил теорию экономического развития. Работа начиналась с представления об идеальной гипотетической эпохе</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«того изначального положения вещей, которое предшествовало частному присвоению земли и накоплению </a:t>
            </a:r>
            <a:r>
              <a:rPr lang="en-US" sz="1800" dirty="0" smtClean="0">
                <a:latin typeface="Times New Roman" panose="02020603050405020304" pitchFamily="18" charset="0"/>
                <a:cs typeface="Times New Roman" panose="02020603050405020304" pitchFamily="18" charset="0"/>
              </a:rPr>
              <a:t>[</a:t>
            </a:r>
            <a:r>
              <a:rPr lang="ru-RU" sz="1800" dirty="0" smtClean="0">
                <a:latin typeface="Times New Roman" panose="02020603050405020304" pitchFamily="18" charset="0"/>
                <a:cs typeface="Times New Roman" panose="02020603050405020304" pitchFamily="18" charset="0"/>
              </a:rPr>
              <a:t>капитала</a:t>
            </a:r>
            <a:r>
              <a:rPr lang="en-US" sz="1800" dirty="0" smtClean="0">
                <a:latin typeface="Times New Roman" panose="02020603050405020304" pitchFamily="18" charset="0"/>
                <a:cs typeface="Times New Roman" panose="02020603050405020304" pitchFamily="18" charset="0"/>
              </a:rPr>
              <a:t>]</a:t>
            </a:r>
            <a:r>
              <a:rPr lang="ru-RU" sz="1800" dirty="0" smtClean="0">
                <a:latin typeface="Times New Roman" panose="02020603050405020304" pitchFamily="18" charset="0"/>
                <a:cs typeface="Times New Roman" panose="02020603050405020304" pitchFamily="18" charset="0"/>
              </a:rPr>
              <a:t>». Это было время, когда земля была доступна всем, и накопленный капитал не имел значения. Как могла выглядеть динамика экономического роста в этот золотой век? В связи с доступностью земли люди просто рассеялись бы по ней по мере увеличения населения, как когда-то поступали американские поселенцы на западе страны. В связи с отсутствием капитала национальный выпуск удваивался бы, как только население страны возрастало вдвое. А как обстояли бы дела с заработной платой? Она полностью совпадала бы с национальным доходом с капитала. Выпуск увеличивался бы по мере роста населения, поэтому заработная плата в расчете на одного рабочего была бы постоянной величиной всегда. Однако это золотое время не могло бы длиться вечно. В конце концов из-за постоянного роста численности населения все земли оказались бы занятыми. Как только свободные земли будут заселены, нарушится и состояние равновесия между землей, трудом и выпуском. Новые работники начинают тесниться на уже освоенных землях. Возникает дефицит земли, в связи с чем появляется рента, которая способствует определению способов использования земли. </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8600880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84211" y="685800"/>
            <a:ext cx="11148560" cy="5682343"/>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Население продолжает увеличиваться, как и национальный выпуск. Но выпуск должен расти медленнее, чем население. Почему? С появлением новых работников на фиксированном участке земли каждый из них имеет в своем распоряжении меньшую площадь для обработки, и в действие вступает закон убывающей отдачи. Повышение трудозатрат на единицу земельной площади приводит к снижению предельного продукта труда, соответственно, к снижению ставок реальной заработной платы. К каким негативным последствиям мог привести подобный ход событий? Преподобный Т.Р. Мальтус полагал, что давление, вызываемое ростом населения, могло привести </a:t>
            </a:r>
            <a:r>
              <a:rPr lang="ru-RU" sz="1800" dirty="0">
                <a:latin typeface="Times New Roman" panose="02020603050405020304" pitchFamily="18" charset="0"/>
                <a:cs typeface="Times New Roman" panose="02020603050405020304" pitchFamily="18" charset="0"/>
              </a:rPr>
              <a:t>э</a:t>
            </a:r>
            <a:r>
              <a:rPr lang="ru-RU" sz="1800" dirty="0" smtClean="0">
                <a:latin typeface="Times New Roman" panose="02020603050405020304" pitchFamily="18" charset="0"/>
                <a:cs typeface="Times New Roman" panose="02020603050405020304" pitchFamily="18" charset="0"/>
              </a:rPr>
              <a:t>кономику к той точке, в которой рабочие могли бы довольствоваться лишь минимальным прожиточным уровнем. Мальтус считал, что при зарплате выше прожиточного уровня происходит увеличение населения, когда же этот уровень опускается ниже, это приводит к высокой смертности и сокращению численности населения. Исходя их этого, устойчивое равновесие численности населения возможно только тогда, когда заработная плата соответствует прожиточному минимуму. Он считал, что рабочий класс обречен на грубую, грязную и короткую жизнь. Эта невеселая картина побудила Томаса </a:t>
            </a:r>
            <a:r>
              <a:rPr lang="ru-RU" sz="1800" dirty="0" err="1" smtClean="0">
                <a:latin typeface="Times New Roman" panose="02020603050405020304" pitchFamily="18" charset="0"/>
                <a:cs typeface="Times New Roman" panose="02020603050405020304" pitchFamily="18" charset="0"/>
              </a:rPr>
              <a:t>Карлайла</a:t>
            </a:r>
            <a:r>
              <a:rPr lang="ru-RU" sz="1800" dirty="0" smtClean="0">
                <a:latin typeface="Times New Roman" panose="02020603050405020304" pitchFamily="18" charset="0"/>
                <a:cs typeface="Times New Roman" panose="02020603050405020304" pitchFamily="18" charset="0"/>
              </a:rPr>
              <a:t> назвать экономику «мрачной наукой». </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4388476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216126" y="4711319"/>
            <a:ext cx="11769046" cy="1665515"/>
          </a:xfrm>
        </p:spPr>
        <p:txBody>
          <a:bodyPr>
            <a:normAutofit fontScale="92500"/>
          </a:bodyPr>
          <a:lstStyle/>
          <a:p>
            <a:pPr marL="0" indent="0">
              <a:buNone/>
            </a:pPr>
            <a:r>
              <a:rPr lang="ru-RU" sz="1800" dirty="0" smtClean="0">
                <a:latin typeface="Times New Roman" panose="02020603050405020304" pitchFamily="18" charset="0"/>
                <a:cs typeface="Times New Roman" panose="02020603050405020304" pitchFamily="18" charset="0"/>
              </a:rPr>
              <a:t>На графике слева представлен процесс экономического роста и золотой век Смита С удвоением численности населения граница производственных возможностей смещается по отношению к началу координат на расстояние, ровно в два раза превышающее прежнее, указывая на отсутствие каких либо ограничений с точки зрения земли или ресурсов. На графике справа отображена пессимистическая теория Мальтуса, согласно которой увеличение населения вдвое приводит к менее, чем двукратному увеличению производства продуктов питания и одежды, и снижению выпуска в расчете на одного рабочего по мере того, как увеличивается количество людей на ограниченных землях и наблюдается убывающая отдача. </a:t>
            </a:r>
            <a:endParaRPr lang="ru-RU" sz="18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1471195" y="174850"/>
            <a:ext cx="3124200" cy="3831185"/>
          </a:xfrm>
          <a:prstGeom prst="rect">
            <a:avLst/>
          </a:prstGeom>
        </p:spPr>
      </p:pic>
      <p:pic>
        <p:nvPicPr>
          <p:cNvPr id="6" name="Рисунок 5"/>
          <p:cNvPicPr>
            <a:picLocks noChangeAspect="1"/>
          </p:cNvPicPr>
          <p:nvPr/>
        </p:nvPicPr>
        <p:blipFill>
          <a:blip r:embed="rId3"/>
          <a:stretch>
            <a:fillRect/>
          </a:stretch>
        </p:blipFill>
        <p:spPr>
          <a:xfrm>
            <a:off x="6923315" y="174850"/>
            <a:ext cx="2901725" cy="3831185"/>
          </a:xfrm>
          <a:prstGeom prst="rect">
            <a:avLst/>
          </a:prstGeom>
        </p:spPr>
      </p:pic>
      <p:sp>
        <p:nvSpPr>
          <p:cNvPr id="7" name="TextBox 6"/>
          <p:cNvSpPr txBox="1"/>
          <p:nvPr/>
        </p:nvSpPr>
        <p:spPr>
          <a:xfrm>
            <a:off x="3296783" y="4124086"/>
            <a:ext cx="5201873" cy="338554"/>
          </a:xfrm>
          <a:prstGeom prst="rect">
            <a:avLst/>
          </a:prstGeom>
          <a:noFill/>
        </p:spPr>
        <p:txBody>
          <a:bodyPr wrap="none" rtlCol="0">
            <a:spAutoFit/>
          </a:bodyPr>
          <a:lstStyle/>
          <a:p>
            <a:r>
              <a:rPr lang="ru-RU" sz="1600" dirty="0" smtClean="0">
                <a:solidFill>
                  <a:schemeClr val="bg2">
                    <a:lumMod val="75000"/>
                  </a:schemeClr>
                </a:solidFill>
                <a:latin typeface="Times New Roman" panose="02020603050405020304" pitchFamily="18" charset="0"/>
                <a:cs typeface="Times New Roman" panose="02020603050405020304" pitchFamily="18" charset="0"/>
              </a:rPr>
              <a:t>Рисунок 2. Классическая динамика по Смиту и Мальтусу</a:t>
            </a:r>
            <a:endParaRPr lang="ru-RU" sz="1600"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2204783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358850" y="1130905"/>
            <a:ext cx="11517464" cy="5465838"/>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Зачастую высказанные когда-то идеи приобретают вторую жизнь в свете новых общественных тенденций или научных открытий. В последние два десятилетия вновь дали о себе знать мальтузианские идеи. Многие противники экономического роста и защитники окружающей среды доказывают, что наши природные ресурсы не бесконечны. Экономический рост связан с быстрым истощением земли и природных ресурсов и (в случае отсутствия надлежащего контроля) со все более интенсивным загрязнением воздуха и воды. Например, потребление энергии, получаемой за счет переработки топлива, в 1850 году составило в целом 220 трлн </a:t>
            </a:r>
            <a:r>
              <a:rPr lang="ru-RU" sz="1800" dirty="0" err="1" smtClean="0">
                <a:latin typeface="Times New Roman" panose="02020603050405020304" pitchFamily="18" charset="0"/>
                <a:cs typeface="Times New Roman" panose="02020603050405020304" pitchFamily="18" charset="0"/>
              </a:rPr>
              <a:t>Бте</a:t>
            </a:r>
            <a:r>
              <a:rPr lang="ru-RU" sz="1800" dirty="0" smtClean="0">
                <a:latin typeface="Times New Roman" panose="02020603050405020304" pitchFamily="18" charset="0"/>
                <a:cs typeface="Times New Roman" panose="02020603050405020304" pitchFamily="18" charset="0"/>
              </a:rPr>
              <a:t> (британских температурных единиц). К 1900 году этот показатель достиг 7600 трлн </a:t>
            </a:r>
            <a:r>
              <a:rPr lang="ru-RU" sz="1800" dirty="0" err="1" smtClean="0">
                <a:latin typeface="Times New Roman" panose="02020603050405020304" pitchFamily="18" charset="0"/>
                <a:cs typeface="Times New Roman" panose="02020603050405020304" pitchFamily="18" charset="0"/>
              </a:rPr>
              <a:t>Бте</a:t>
            </a:r>
            <a:r>
              <a:rPr lang="ru-RU" sz="1800" dirty="0" smtClean="0">
                <a:latin typeface="Times New Roman" panose="02020603050405020304" pitchFamily="18" charset="0"/>
                <a:cs typeface="Times New Roman" panose="02020603050405020304" pitchFamily="18" charset="0"/>
              </a:rPr>
              <a:t>, а в 1995 году использование энергии уже выражалось величиной 66 000 трлн </a:t>
            </a:r>
            <a:r>
              <a:rPr lang="ru-RU" sz="1800" dirty="0" err="1" smtClean="0">
                <a:latin typeface="Times New Roman" panose="02020603050405020304" pitchFamily="18" charset="0"/>
                <a:cs typeface="Times New Roman" panose="02020603050405020304" pitchFamily="18" charset="0"/>
              </a:rPr>
              <a:t>Бте</a:t>
            </a:r>
            <a:r>
              <a:rPr lang="ru-RU" sz="1800" dirty="0" smtClean="0">
                <a:latin typeface="Times New Roman" panose="02020603050405020304" pitchFamily="18" charset="0"/>
                <a:cs typeface="Times New Roman" panose="02020603050405020304" pitchFamily="18" charset="0"/>
              </a:rPr>
              <a:t>. В то же время выделение двуокиси серы выросло от ежегодных 0,2 млн тонн в 1850 году до своего пика, составившего 31 млн тонн в 1970 году, а затем снизилось до 22 млн тонн в 1993 году. Этот важный пример показывает почему люди так озабочены тем, что быстрый экономический рост может привести к истощению ресурсов и глобальной экономической катастрофе. Обеспокоенность по поводу устойчивого экономического роста проявилась в ряде исследований, выполненных в начале 70-х годов печально знаменитым «</a:t>
            </a:r>
            <a:r>
              <a:rPr lang="ru-RU" sz="1800" dirty="0">
                <a:latin typeface="Times New Roman" panose="02020603050405020304" pitchFamily="18" charset="0"/>
                <a:cs typeface="Times New Roman" panose="02020603050405020304" pitchFamily="18" charset="0"/>
              </a:rPr>
              <a:t>Р</a:t>
            </a:r>
            <a:r>
              <a:rPr lang="ru-RU" sz="1800" dirty="0" smtClean="0">
                <a:latin typeface="Times New Roman" panose="02020603050405020304" pitchFamily="18" charset="0"/>
                <a:cs typeface="Times New Roman" panose="02020603050405020304" pitchFamily="18" charset="0"/>
              </a:rPr>
              <a:t>имским клубом». Предупреждения о пагубных последствиях экономического роста сразу же обратили на себя внимание общественности. Это было связано с возраставшей тревогой по поводу быстрого и неконтролируемого роста населения в развивающихся странах. После 1973 года волнения усилились в результате нового витка спирали цен на нефть, резкого падения производительности и уровня жизни в основных промышленно развитых странах. Однако первая волна тревог пошла на убыль в результате падения цен на природные ресурсы после 1980 года и замедления темпов роста населения в развивающихся странах.</a:t>
            </a:r>
            <a:endParaRPr lang="ru-RU" sz="1800"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4512734" y="119745"/>
            <a:ext cx="3172579" cy="805542"/>
          </a:xfrm>
        </p:spPr>
        <p:txBody>
          <a:bodyPr>
            <a:normAutofit/>
          </a:bodyPr>
          <a:lstStyle/>
          <a:p>
            <a:pPr marL="0" indent="0">
              <a:buNone/>
            </a:pPr>
            <a:r>
              <a:rPr lang="ru-RU" b="1" dirty="0" smtClean="0">
                <a:latin typeface="Times New Roman" panose="02020603050405020304" pitchFamily="18" charset="0"/>
                <a:cs typeface="Times New Roman" panose="02020603050405020304" pitchFamily="18" charset="0"/>
              </a:rPr>
              <a:t>Есть ли пределы росту?</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4947879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84211" y="685800"/>
            <a:ext cx="10898189" cy="5736771"/>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Вторая волна нарастания пессимизма зародилась в последнее десятилетие. На этот раз она связана не с истощением природных ресурсов, например нефти и газа, а с усилившимся воздействием экологических ограничений  на долгосрочный экономический рост. Мысль о вероятности воздействия глобальных экономических ограничений на экономический рост возникает из-за появления научно-обоснованных свидетельств того, что промышленная деятельность человека существенно меняет климат и экосистемы нашей планеты. Сегодня людей больше всего заботит проблема глобального потепления, связанного с интенсивным использованием углеводородного топлива, участившиеся свидетельства о вредных последствиях кислотных дождей, появление антарктической «озоновой дыры» наряду с </a:t>
            </a:r>
            <a:r>
              <a:rPr lang="ru-RU" sz="1800" dirty="0" err="1" smtClean="0">
                <a:latin typeface="Times New Roman" panose="02020603050405020304" pitchFamily="18" charset="0"/>
                <a:cs typeface="Times New Roman" panose="02020603050405020304" pitchFamily="18" charset="0"/>
              </a:rPr>
              <a:t>утоньшением</a:t>
            </a:r>
            <a:r>
              <a:rPr lang="ru-RU" sz="1800" dirty="0" smtClean="0">
                <a:latin typeface="Times New Roman" panose="02020603050405020304" pitchFamily="18" charset="0"/>
                <a:cs typeface="Times New Roman" panose="02020603050405020304" pitchFamily="18" charset="0"/>
              </a:rPr>
              <a:t> озонового слоя в некоторых зонах умеренного климата, интенсивная вырубка лесов, особенно тропических, которая может привести к нарушению глобального экологического баланса, эрозия почвы, несущая в долгосрочной перспективе серьезную угрозу сельскому хозяйству, и, наконец, исчезновение некоторых видов растений и животных, таящее в себе немало проблем для будущих медицинских и прочих технологий. Глобальные экологические ограничения тесно связаны с мальтузианскими ограничениями прошлого века. В свое время Мальтус утверждал, что производство должно ограничиваться конечностью земельных ресурсов. В наши дни «пессимисты роста» заявляют, что рост будет ограничен конечной абсорбционной емкостью окружающей нас среды. Мы можем, тем или иным способом, сжечь лишь вполне определенное количество углеводородного топлива, после чего столкнемся с угрозой необратимых изменений климата. Необходимость сократить использование углеводородного топлива может существенно замедлить долгосрочный экономический рост. Эта дилемма проиллюстрирована на рисунке 3.  </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459977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Объект 2"/>
          <p:cNvSpPr>
            <a:spLocks noGrp="1"/>
          </p:cNvSpPr>
          <p:nvPr>
            <p:ph idx="1"/>
          </p:nvPr>
        </p:nvSpPr>
        <p:spPr>
          <a:xfrm>
            <a:off x="740043" y="4076056"/>
            <a:ext cx="10814537" cy="2299711"/>
          </a:xfrm>
        </p:spPr>
        <p:txBody>
          <a:bodyPr>
            <a:normAutofit/>
          </a:bodyPr>
          <a:lstStyle/>
          <a:p>
            <a:pPr marL="0" indent="0" algn="ctr">
              <a:buNone/>
            </a:pPr>
            <a:r>
              <a:rPr lang="ru-RU" sz="2400" dirty="0" smtClean="0">
                <a:latin typeface="Times New Roman" panose="02020603050405020304" pitchFamily="18" charset="0"/>
                <a:cs typeface="Times New Roman" panose="02020603050405020304" pitchFamily="18" charset="0"/>
              </a:rPr>
              <a:t>Промышленная революция представляет собой явление, которое однажды начавшись, никогда не заканчивается. Оно продолжается и сегодня.</a:t>
            </a:r>
          </a:p>
          <a:p>
            <a:pPr marL="0" indent="0" algn="r">
              <a:buNone/>
            </a:pP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Э. Дж. </a:t>
            </a:r>
            <a:r>
              <a:rPr lang="ru-RU" sz="2400" dirty="0" err="1" smtClean="0">
                <a:latin typeface="Times New Roman" panose="02020603050405020304" pitchFamily="18" charset="0"/>
                <a:cs typeface="Times New Roman" panose="02020603050405020304" pitchFamily="18" charset="0"/>
              </a:rPr>
              <a:t>Хобсбоум</a:t>
            </a:r>
            <a:endParaRPr lang="ru-RU" sz="2400" dirty="0">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34520" y="850470"/>
            <a:ext cx="3225585" cy="3225585"/>
          </a:xfrm>
          <a:prstGeom prst="rect">
            <a:avLst/>
          </a:prstGeom>
        </p:spPr>
      </p:pic>
    </p:spTree>
    <p:extLst>
      <p:ext uri="{BB962C8B-B14F-4D97-AF65-F5344CB8AC3E}">
        <p14:creationId xmlns:p14="http://schemas.microsoft.com/office/powerpoint/2010/main" xmlns="" val="393078891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sz="half" idx="2"/>
          </p:nvPr>
        </p:nvSpPr>
        <p:spPr>
          <a:xfrm>
            <a:off x="104017" y="3802477"/>
            <a:ext cx="11794067" cy="2881352"/>
          </a:xfrm>
        </p:spPr>
        <p:txBody>
          <a:bodyPr>
            <a:normAutofit lnSpcReduction="10000"/>
          </a:bodyPr>
          <a:lstStyle/>
          <a:p>
            <a:pPr marL="0" indent="0">
              <a:buNone/>
            </a:pPr>
            <a:r>
              <a:rPr lang="ru-RU" sz="1800" dirty="0" smtClean="0">
                <a:latin typeface="Times New Roman" panose="02020603050405020304" pitchFamily="18" charset="0"/>
                <a:cs typeface="Times New Roman" panose="02020603050405020304" pitchFamily="18" charset="0"/>
              </a:rPr>
              <a:t>Начальному состоянию соответствует состояние 1, при этом ГПВ представлена кривой АА, отображающей баланс между качеством окружающей среды и объемом производства. Экономический рост без технологических усовершенствований смещает ГПВ в положение ВВ. В этому новой ситуации общество может добиться высокого объема производства за счет ухудшения качества окружающей среды. Более приемлемая ситуация возникает в случае, когда технологические усовершенствования – разработка оборудования для добычи и переработки угля с низким содержанием серы, оснащение автомобилей устройствами контроля загрязнения, разработка безопасных и эффективных источников ядерной или солнечной энергии – смещают ГПВ в положение СС, что позволяет обществу получить вполне комфортную окружающую среду и одновременно добиваться высоких объемов производства. Какими же эмпирическими свидетельствами влияния истощения ресурсов и экологических ограничений на экономический рост мы располагаем? Имеются совершенно очевидные свидетельства ухудшения качества земли и истощения полезных ископаемых за последнее столетие. </a:t>
            </a:r>
            <a:endParaRPr lang="ru-RU" sz="1800"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a:stretch>
            <a:fillRect/>
          </a:stretch>
        </p:blipFill>
        <p:spPr>
          <a:xfrm>
            <a:off x="3268436" y="121103"/>
            <a:ext cx="5059135" cy="3185888"/>
          </a:xfrm>
          <a:prstGeom prst="rect">
            <a:avLst/>
          </a:prstGeom>
        </p:spPr>
      </p:pic>
      <p:sp>
        <p:nvSpPr>
          <p:cNvPr id="7" name="TextBox 6"/>
          <p:cNvSpPr txBox="1"/>
          <p:nvPr/>
        </p:nvSpPr>
        <p:spPr>
          <a:xfrm>
            <a:off x="2167606" y="3385457"/>
            <a:ext cx="8064965" cy="338554"/>
          </a:xfrm>
          <a:prstGeom prst="rect">
            <a:avLst/>
          </a:prstGeom>
          <a:noFill/>
        </p:spPr>
        <p:txBody>
          <a:bodyPr wrap="none" rtlCol="0">
            <a:spAutoFit/>
          </a:bodyPr>
          <a:lstStyle/>
          <a:p>
            <a:r>
              <a:rPr lang="ru-RU" sz="1600" dirty="0" smtClean="0">
                <a:solidFill>
                  <a:schemeClr val="bg2">
                    <a:lumMod val="75000"/>
                  </a:schemeClr>
                </a:solidFill>
                <a:latin typeface="Times New Roman" panose="02020603050405020304" pitchFamily="18" charset="0"/>
                <a:cs typeface="Times New Roman" panose="02020603050405020304" pitchFamily="18" charset="0"/>
              </a:rPr>
              <a:t>Рисунок 3. Экологические ограничения можно преодолеть с помощью новых технологий </a:t>
            </a:r>
            <a:endParaRPr lang="ru-RU" sz="1600"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30617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84211" y="685800"/>
            <a:ext cx="10909075" cy="5562600"/>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Нам приходится бурить все более глубокие скважины, чтобы добраться до нефти, вовлекать в сельскохозяйственный оборот малопригодные для этого земли, разрабатывать малоэффективные залежи полезных ископаемых. Но до настоящего времени эти тенденции с лихвой компенсировались технологическим процессом, поэтому цены на нефть, газ, большинство минералов и землю на самом деле даже уменьшались в сравнении со стоимостью рабочей силы. Кроме того, все более широкое распространение получают новые, «экологически дружественные» технологии, и поэтому ущерб, наносимый окружающей среде, за последние два десятилетия удалось существенно уменьшить. Тем не менее экологические ограничения обходятся человечеству все дороже. Некоторые экономисты полагают, что США столкнулись со значительным замедлением роста производительности вследствие издержек, связанных с необходимостью соблюдения экологических ограничений.</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7852596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3079068" y="-54429"/>
            <a:ext cx="6696303" cy="1175657"/>
          </a:xfrm>
        </p:spPr>
        <p:txBody>
          <a:bodyPr/>
          <a:lstStyle/>
          <a:p>
            <a:pPr marL="0" indent="0">
              <a:buNone/>
            </a:pPr>
            <a:r>
              <a:rPr lang="ru-RU" b="1" dirty="0" smtClean="0">
                <a:latin typeface="Times New Roman" panose="02020603050405020304" pitchFamily="18" charset="0"/>
                <a:cs typeface="Times New Roman" panose="02020603050405020304" pitchFamily="18" charset="0"/>
              </a:rPr>
              <a:t>Экономический рост с накоплением капитала</a:t>
            </a:r>
            <a:endParaRPr lang="ru-RU" b="1"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245534" y="762002"/>
            <a:ext cx="11717866" cy="5714998"/>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Экономический прогноз Мальтуса был весьма далек от действительного положения вещей, поскольку он не осознавал того, что технологические инновации и инвестирование капитала могут преодолеть закон убывающей отдачи. Земля не стала ограничивающий фактором производства. Наоборот, Промышленная революция «принесла с собой» мощные машины, увеличившие производительность, заводы, объединившие коллективы рабочих и гигантские предприятия, железные дороги и пароходы, которые связали самые отдаленные географические точки земного шара</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железо и сталь, сделавшие более крепкими машины и более быстрыми локомотивы. После того, как экономика вступила в ХХ век, вокруг таких изобретений, как телефон, автомобиль и электроэнергия возникли целые новые отрасли. Накопление капитала и новые технологии стали доминирующей силой, влияющей на экономическое развитие. Более того то, что критики экономического роста оказываются сегодня неправыми, в значительной мере объясняется «дружественностью» используемых технологий и тем, что ресурсосберегающий капитал заменяет сегодня </a:t>
            </a:r>
            <a:r>
              <a:rPr lang="ru-RU" sz="1800" dirty="0" err="1" smtClean="0">
                <a:latin typeface="Times New Roman" panose="02020603050405020304" pitchFamily="18" charset="0"/>
                <a:cs typeface="Times New Roman" panose="02020603050405020304" pitchFamily="18" charset="0"/>
              </a:rPr>
              <a:t>ресурсо</a:t>
            </a:r>
            <a:r>
              <a:rPr lang="ru-RU" sz="1800" dirty="0" smtClean="0">
                <a:latin typeface="Times New Roman" panose="02020603050405020304" pitchFamily="18" charset="0"/>
                <a:cs typeface="Times New Roman" panose="02020603050405020304" pitchFamily="18" charset="0"/>
              </a:rPr>
              <a:t>-чувствительные и загрязняющие технологии. Чтобы понять как накопление капитала и технологический прогресс воздействуют на экономику, нам следует разобраться в так называемой </a:t>
            </a:r>
            <a:r>
              <a:rPr lang="ru-RU" sz="1800" b="1" dirty="0" smtClean="0">
                <a:latin typeface="Times New Roman" panose="02020603050405020304" pitchFamily="18" charset="0"/>
                <a:cs typeface="Times New Roman" panose="02020603050405020304" pitchFamily="18" charset="0"/>
              </a:rPr>
              <a:t>неоклассической модели экономического роста</a:t>
            </a:r>
            <a:r>
              <a:rPr lang="ru-RU" sz="1800" dirty="0" smtClean="0">
                <a:latin typeface="Times New Roman" panose="02020603050405020304" pitchFamily="18" charset="0"/>
                <a:cs typeface="Times New Roman" panose="02020603050405020304" pitchFamily="18" charset="0"/>
              </a:rPr>
              <a:t>. Этот подход был впервые предложен Робертом </a:t>
            </a:r>
            <a:r>
              <a:rPr lang="ru-RU" sz="1800" dirty="0" err="1" smtClean="0">
                <a:latin typeface="Times New Roman" panose="02020603050405020304" pitchFamily="18" charset="0"/>
                <a:cs typeface="Times New Roman" panose="02020603050405020304" pitchFamily="18" charset="0"/>
              </a:rPr>
              <a:t>Солоу</a:t>
            </a:r>
            <a:r>
              <a:rPr lang="ru-RU" sz="1800" dirty="0" smtClean="0">
                <a:latin typeface="Times New Roman" panose="02020603050405020304" pitchFamily="18" charset="0"/>
                <a:cs typeface="Times New Roman" panose="02020603050405020304" pitchFamily="18" charset="0"/>
              </a:rPr>
              <a:t> из МТИ, который в 1987 году был удостоен Нобелевской премии за свой вклад в теорию экономического роста.</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636598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4232954" y="43545"/>
            <a:ext cx="4159931" cy="707571"/>
          </a:xfrm>
        </p:spPr>
        <p:txBody>
          <a:bodyPr>
            <a:normAutofit lnSpcReduction="10000"/>
          </a:bodyPr>
          <a:lstStyle/>
          <a:p>
            <a:pPr marL="0" indent="0">
              <a:buNone/>
            </a:pPr>
            <a:r>
              <a:rPr lang="ru-RU" b="1" dirty="0" smtClean="0">
                <a:latin typeface="Times New Roman" panose="02020603050405020304" pitchFamily="18" charset="0"/>
                <a:cs typeface="Times New Roman" panose="02020603050405020304" pitchFamily="18" charset="0"/>
              </a:rPr>
              <a:t>Поборник экономического роста</a:t>
            </a:r>
            <a:endParaRPr lang="ru-RU" b="1"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191104" y="751116"/>
            <a:ext cx="6732209" cy="6008913"/>
          </a:xfrm>
        </p:spPr>
        <p:txBody>
          <a:bodyPr>
            <a:normAutofit lnSpcReduction="10000"/>
          </a:bodyPr>
          <a:lstStyle/>
          <a:p>
            <a:pPr marL="0" indent="0">
              <a:buNone/>
            </a:pPr>
            <a:r>
              <a:rPr lang="ru-RU" sz="1600" dirty="0" smtClean="0">
                <a:latin typeface="Times New Roman" panose="02020603050405020304" pitchFamily="18" charset="0"/>
                <a:cs typeface="Times New Roman" panose="02020603050405020304" pitchFamily="18" charset="0"/>
              </a:rPr>
              <a:t>Роберт М. </a:t>
            </a:r>
            <a:r>
              <a:rPr lang="ru-RU" sz="1600" dirty="0" err="1" smtClean="0">
                <a:latin typeface="Times New Roman" panose="02020603050405020304" pitchFamily="18" charset="0"/>
                <a:cs typeface="Times New Roman" panose="02020603050405020304" pitchFamily="18" charset="0"/>
              </a:rPr>
              <a:t>Солоу</a:t>
            </a:r>
            <a:r>
              <a:rPr lang="ru-RU" sz="1600" dirty="0" smtClean="0">
                <a:latin typeface="Times New Roman" panose="02020603050405020304" pitchFamily="18" charset="0"/>
                <a:cs typeface="Times New Roman" panose="02020603050405020304" pitchFamily="18" charset="0"/>
              </a:rPr>
              <a:t> родился в Бруклине, получил образование в Гарварде и в 1950 году начал работать в МТИ. Следующие несколько лет он посвятил разработке модели экономического роста и применил ее в ряде своих исследований, используя подход к измерению экономического роста. По заявлению комитета по присуждению Нобелевской премии, «возросший интерес правительства к увеличению расходов на образование и НИОКР был вызван именно этими работами. В каждом отчете, охватывающем долгосрочное развитие… каждой страны используется методика анализа, предложенная </a:t>
            </a:r>
            <a:r>
              <a:rPr lang="ru-RU" sz="1600" dirty="0" err="1" smtClean="0">
                <a:latin typeface="Times New Roman" panose="02020603050405020304" pitchFamily="18" charset="0"/>
                <a:cs typeface="Times New Roman" panose="02020603050405020304" pitchFamily="18" charset="0"/>
              </a:rPr>
              <a:t>Солоу</a:t>
            </a:r>
            <a:r>
              <a:rPr lang="ru-RU" sz="1600" dirty="0" smtClean="0">
                <a:latin typeface="Times New Roman" panose="02020603050405020304" pitchFamily="18" charset="0"/>
                <a:cs typeface="Times New Roman" panose="02020603050405020304" pitchFamily="18" charset="0"/>
              </a:rPr>
              <a:t>. Известность </a:t>
            </a:r>
            <a:r>
              <a:rPr lang="ru-RU" sz="1600" dirty="0" err="1" smtClean="0">
                <a:latin typeface="Times New Roman" panose="02020603050405020304" pitchFamily="18" charset="0"/>
                <a:cs typeface="Times New Roman" panose="02020603050405020304" pitchFamily="18" charset="0"/>
              </a:rPr>
              <a:t>Солоу</a:t>
            </a:r>
            <a:r>
              <a:rPr lang="ru-RU" sz="1600" dirty="0" smtClean="0">
                <a:latin typeface="Times New Roman" panose="02020603050405020304" pitchFamily="18" charset="0"/>
                <a:cs typeface="Times New Roman" panose="02020603050405020304" pitchFamily="18" charset="0"/>
              </a:rPr>
              <a:t> связана не только с его энтузиазмом на поприще экономической науки, но и с великолепным чувством юмора. Его беспокоил тот факт, что в поисках признания общественности многие экономисты нередко преувеличивают свои познания. Он критиковал их за «очевидное стремление продвинуть науку за пределы объективной возможности и дать ответы на вопросы более сложные, чем те, на которые позволяют ответить наши ограниченные знания. Никто не любит признаваться в своей некомпетентности». Несмотря на безупречное владение слогом, </a:t>
            </a:r>
            <a:r>
              <a:rPr lang="ru-RU" sz="1600" dirty="0" err="1" smtClean="0">
                <a:latin typeface="Times New Roman" panose="02020603050405020304" pitchFamily="18" charset="0"/>
                <a:cs typeface="Times New Roman" panose="02020603050405020304" pitchFamily="18" charset="0"/>
              </a:rPr>
              <a:t>Солоу</a:t>
            </a:r>
            <a:r>
              <a:rPr lang="ru-RU" sz="1600" dirty="0" smtClean="0">
                <a:latin typeface="Times New Roman" panose="02020603050405020304" pitchFamily="18" charset="0"/>
                <a:cs typeface="Times New Roman" panose="02020603050405020304" pitchFamily="18" charset="0"/>
              </a:rPr>
              <a:t> не раз убеждался в том, что экономическая наука по-прежнему остается недоступной широкому кругу людей. Во время своей пресс-конференции по поводу присуждения ему Нобелевской премии </a:t>
            </a:r>
            <a:r>
              <a:rPr lang="ru-RU" sz="1600" dirty="0" err="1" smtClean="0">
                <a:latin typeface="Times New Roman" panose="02020603050405020304" pitchFamily="18" charset="0"/>
                <a:cs typeface="Times New Roman" panose="02020603050405020304" pitchFamily="18" charset="0"/>
              </a:rPr>
              <a:t>Солоу</a:t>
            </a:r>
            <a:r>
              <a:rPr lang="ru-RU" sz="1600" dirty="0" smtClean="0">
                <a:latin typeface="Times New Roman" panose="02020603050405020304" pitchFamily="18" charset="0"/>
                <a:cs typeface="Times New Roman" panose="02020603050405020304" pitchFamily="18" charset="0"/>
              </a:rPr>
              <a:t> сделал следующее остроумное замечание</a:t>
            </a:r>
            <a:r>
              <a:rPr lang="en-US" sz="1600" dirty="0" smtClean="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«Люди, для которых вы пишете, часто не способны сосредоточить свое внимание в течение времени, необходимого для прочтения хотя бы одного предложения.» Тем не менее </a:t>
            </a:r>
            <a:r>
              <a:rPr lang="ru-RU" sz="1600" dirty="0" err="1" smtClean="0">
                <a:latin typeface="Times New Roman" panose="02020603050405020304" pitchFamily="18" charset="0"/>
                <a:cs typeface="Times New Roman" panose="02020603050405020304" pitchFamily="18" charset="0"/>
              </a:rPr>
              <a:t>Солоу</a:t>
            </a:r>
            <a:r>
              <a:rPr lang="ru-RU" sz="1600" dirty="0" smtClean="0">
                <a:latin typeface="Times New Roman" panose="02020603050405020304" pitchFamily="18" charset="0"/>
                <a:cs typeface="Times New Roman" panose="02020603050405020304" pitchFamily="18" charset="0"/>
              </a:rPr>
              <a:t> продолжает работать в области экономической науки, и общество все внимательнее прислушивается к идеям поборника экономического роста из МТИ.</a:t>
            </a:r>
            <a:endParaRPr lang="ru-RU" sz="16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3870" y="1124857"/>
            <a:ext cx="2940957" cy="4123404"/>
          </a:xfrm>
          <a:prstGeom prst="rect">
            <a:avLst/>
          </a:prstGeom>
        </p:spPr>
      </p:pic>
      <p:sp>
        <p:nvSpPr>
          <p:cNvPr id="6" name="TextBox 5"/>
          <p:cNvSpPr txBox="1"/>
          <p:nvPr/>
        </p:nvSpPr>
        <p:spPr>
          <a:xfrm>
            <a:off x="8577943" y="5622002"/>
            <a:ext cx="1834605" cy="369332"/>
          </a:xfrm>
          <a:prstGeom prst="rect">
            <a:avLst/>
          </a:prstGeom>
          <a:noFill/>
        </p:spPr>
        <p:txBody>
          <a:bodyPr wrap="none" rtlCol="0">
            <a:spAutoFit/>
          </a:bodyPr>
          <a:lstStyle/>
          <a:p>
            <a:r>
              <a:rPr lang="ru-RU" dirty="0" smtClean="0">
                <a:solidFill>
                  <a:schemeClr val="bg2">
                    <a:lumMod val="75000"/>
                  </a:schemeClr>
                </a:solidFill>
                <a:latin typeface="Times New Roman" panose="02020603050405020304" pitchFamily="18" charset="0"/>
                <a:cs typeface="Times New Roman" panose="02020603050405020304" pitchFamily="18" charset="0"/>
              </a:rPr>
              <a:t>Роберт М. </a:t>
            </a:r>
            <a:r>
              <a:rPr lang="ru-RU" dirty="0" err="1" smtClean="0">
                <a:solidFill>
                  <a:schemeClr val="bg2">
                    <a:lumMod val="75000"/>
                  </a:schemeClr>
                </a:solidFill>
                <a:latin typeface="Times New Roman" panose="02020603050405020304" pitchFamily="18" charset="0"/>
                <a:cs typeface="Times New Roman" panose="02020603050405020304" pitchFamily="18" charset="0"/>
              </a:rPr>
              <a:t>Солоу</a:t>
            </a:r>
            <a:endParaRPr lang="ru-RU"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3620942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08011" y="2068287"/>
            <a:ext cx="11181218" cy="2188028"/>
          </a:xfrm>
        </p:spPr>
        <p:txBody>
          <a:bodyPr>
            <a:normAutofit/>
          </a:bodyPr>
          <a:lstStyle/>
          <a:p>
            <a:pPr marL="0" indent="0">
              <a:buNone/>
            </a:pPr>
            <a:r>
              <a:rPr lang="ru-RU" sz="1800" b="1" dirty="0" smtClean="0">
                <a:latin typeface="Times New Roman" panose="02020603050405020304" pitchFamily="18" charset="0"/>
                <a:cs typeface="Times New Roman" panose="02020603050405020304" pitchFamily="18" charset="0"/>
              </a:rPr>
              <a:t>Неоклассическая модель экономического роста </a:t>
            </a:r>
            <a:r>
              <a:rPr lang="ru-RU" sz="1800" dirty="0" smtClean="0">
                <a:latin typeface="Times New Roman" panose="02020603050405020304" pitchFamily="18" charset="0"/>
                <a:cs typeface="Times New Roman" panose="02020603050405020304" pitchFamily="18" charset="0"/>
              </a:rPr>
              <a:t>служит основным инструментом для понимания процесса роста передовых экономических стран и применяется во многих эмпирических исследованиях для изучения источников экономического роста.</a:t>
            </a:r>
            <a:endParaRPr lang="ru-RU" sz="1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35085" y="794657"/>
            <a:ext cx="5720540" cy="400110"/>
          </a:xfrm>
          <a:prstGeom prst="rect">
            <a:avLst/>
          </a:prstGeom>
          <a:noFill/>
        </p:spPr>
        <p:txBody>
          <a:bodyPr wrap="none" rtlCol="0">
            <a:spAutoFit/>
          </a:bodyPr>
          <a:lstStyle/>
          <a:p>
            <a:r>
              <a:rPr lang="ru-RU" sz="2000" b="1" dirty="0" smtClean="0">
                <a:solidFill>
                  <a:schemeClr val="bg2">
                    <a:lumMod val="75000"/>
                  </a:schemeClr>
                </a:solidFill>
                <a:latin typeface="Times New Roman" panose="02020603050405020304" pitchFamily="18" charset="0"/>
                <a:cs typeface="Times New Roman" panose="02020603050405020304" pitchFamily="18" charset="0"/>
              </a:rPr>
              <a:t>Неоклассическая модель экономического роста</a:t>
            </a:r>
            <a:endParaRPr lang="ru-RU" sz="2000" b="1"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308929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4548640" y="141516"/>
            <a:ext cx="3419704" cy="609600"/>
          </a:xfrm>
        </p:spPr>
        <p:txBody>
          <a:bodyPr/>
          <a:lstStyle/>
          <a:p>
            <a:pPr marL="0" indent="0">
              <a:buNone/>
            </a:pPr>
            <a:r>
              <a:rPr lang="ru-RU" dirty="0" smtClean="0">
                <a:latin typeface="Times New Roman" panose="02020603050405020304" pitchFamily="18" charset="0"/>
                <a:cs typeface="Times New Roman" panose="02020603050405020304" pitchFamily="18" charset="0"/>
              </a:rPr>
              <a:t>Основные предпосылки</a:t>
            </a:r>
            <a:endParaRPr lang="ru-RU"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48344" y="751116"/>
            <a:ext cx="11647714" cy="5078313"/>
          </a:xfrm>
          <a:prstGeom prst="rect">
            <a:avLst/>
          </a:prstGeom>
          <a:noFill/>
        </p:spPr>
        <p:txBody>
          <a:bodyPr wrap="square" rtlCol="0">
            <a:spAutoFit/>
          </a:bodyPr>
          <a:lstStyle/>
          <a:p>
            <a:r>
              <a:rPr lang="ru-RU" dirty="0" smtClean="0">
                <a:solidFill>
                  <a:schemeClr val="bg2">
                    <a:lumMod val="75000"/>
                  </a:schemeClr>
                </a:solidFill>
                <a:latin typeface="Times New Roman" panose="02020603050405020304" pitchFamily="18" charset="0"/>
                <a:cs typeface="Times New Roman" panose="02020603050405020304" pitchFamily="18" charset="0"/>
              </a:rPr>
              <a:t>Неоклассическая модель экономического роста описывает экономику, в которой один однородный продукт производится с использованием двух факторов</a:t>
            </a:r>
            <a:r>
              <a:rPr lang="en-US" dirty="0" smtClean="0">
                <a:solidFill>
                  <a:schemeClr val="bg2">
                    <a:lumMod val="75000"/>
                  </a:schemeClr>
                </a:solidFill>
                <a:latin typeface="Times New Roman" panose="02020603050405020304" pitchFamily="18" charset="0"/>
                <a:cs typeface="Times New Roman" panose="02020603050405020304" pitchFamily="18" charset="0"/>
              </a:rPr>
              <a:t>: </a:t>
            </a:r>
            <a:r>
              <a:rPr lang="ru-RU" dirty="0" smtClean="0">
                <a:solidFill>
                  <a:schemeClr val="bg2">
                    <a:lumMod val="75000"/>
                  </a:schemeClr>
                </a:solidFill>
                <a:latin typeface="Times New Roman" panose="02020603050405020304" pitchFamily="18" charset="0"/>
                <a:cs typeface="Times New Roman" panose="02020603050405020304" pitchFamily="18" charset="0"/>
              </a:rPr>
              <a:t>труда и капитала. В противоположность анализу Мальтуса рост рабочей силы определяется факторами, действующими вне экономики и независимыми от экономических переменных. Помимо этого, мы исходим из предположений, что экономика характеризуется конкуренцией и всегда развивается в условиях полной занятости. Таким образом, мы можем проанализировать рост потенциального выпуска. Главными новыми составляющими неоклассической модели экономического роста являются капитал и технологический прогресс. Давайте представим на время, что технология остается неизменной и сосредоточим свое внимание на роли капитала в обеспечении экономического роста. Капитал включает уже произведенные блага длительного пользования для производства других благ. К капитальным благам относятся сооружения (заводы и дома)</a:t>
            </a:r>
            <a:r>
              <a:rPr lang="en-US" dirty="0" smtClean="0">
                <a:solidFill>
                  <a:schemeClr val="bg2">
                    <a:lumMod val="75000"/>
                  </a:schemeClr>
                </a:solidFill>
                <a:latin typeface="Times New Roman" panose="02020603050405020304" pitchFamily="18" charset="0"/>
                <a:cs typeface="Times New Roman" panose="02020603050405020304" pitchFamily="18" charset="0"/>
              </a:rPr>
              <a:t>; </a:t>
            </a:r>
            <a:r>
              <a:rPr lang="ru-RU" dirty="0" smtClean="0">
                <a:solidFill>
                  <a:schemeClr val="bg2">
                    <a:lumMod val="75000"/>
                  </a:schemeClr>
                </a:solidFill>
                <a:latin typeface="Times New Roman" panose="02020603050405020304" pitchFamily="18" charset="0"/>
                <a:cs typeface="Times New Roman" panose="02020603050405020304" pitchFamily="18" charset="0"/>
              </a:rPr>
              <a:t>оборудование (компьютеры и станки) и товарно-материальные запасы(готовые продукты и продукты в стадии обработки). Удобства ради, допустим, что имеется единственный вид капитальных благ (назовем его </a:t>
            </a:r>
            <a:r>
              <a:rPr lang="en-US" dirty="0" smtClean="0">
                <a:solidFill>
                  <a:schemeClr val="bg2">
                    <a:lumMod val="75000"/>
                  </a:schemeClr>
                </a:solidFill>
                <a:latin typeface="Times New Roman" panose="02020603050405020304" pitchFamily="18" charset="0"/>
                <a:cs typeface="Times New Roman" panose="02020603050405020304" pitchFamily="18" charset="0"/>
              </a:rPr>
              <a:t>K)</a:t>
            </a:r>
            <a:r>
              <a:rPr lang="ru-RU" dirty="0" smtClean="0">
                <a:solidFill>
                  <a:schemeClr val="bg2">
                    <a:lumMod val="75000"/>
                  </a:schemeClr>
                </a:solidFill>
                <a:latin typeface="Times New Roman" panose="02020603050405020304" pitchFamily="18" charset="0"/>
                <a:cs typeface="Times New Roman" panose="02020603050405020304" pitchFamily="18" charset="0"/>
              </a:rPr>
              <a:t>. Таким образом, мы сможем измерить совокупный запас капитала как общее количество капитальных благ. При реальных расчетах величину универсальных капитальных благ следовало бы представлять как совокупную долларовую ценность всех капитальных благ (т.е. неизменную долларовую ценность оборудования, сооружений и товарно-материальных запасов). Если </a:t>
            </a:r>
            <a:r>
              <a:rPr lang="en-US" b="1" dirty="0" smtClean="0">
                <a:solidFill>
                  <a:schemeClr val="bg2">
                    <a:lumMod val="75000"/>
                  </a:schemeClr>
                </a:solidFill>
                <a:latin typeface="Times New Roman" panose="02020603050405020304" pitchFamily="18" charset="0"/>
                <a:cs typeface="Times New Roman" panose="02020603050405020304" pitchFamily="18" charset="0"/>
              </a:rPr>
              <a:t>L </a:t>
            </a:r>
            <a:r>
              <a:rPr lang="en-US" dirty="0" smtClean="0">
                <a:solidFill>
                  <a:schemeClr val="bg2">
                    <a:lumMod val="75000"/>
                  </a:schemeClr>
                </a:solidFill>
                <a:latin typeface="Times New Roman" panose="02020603050405020304" pitchFamily="18" charset="0"/>
                <a:cs typeface="Times New Roman" panose="02020603050405020304" pitchFamily="18" charset="0"/>
              </a:rPr>
              <a:t>– </a:t>
            </a:r>
            <a:r>
              <a:rPr lang="ru-RU" dirty="0" smtClean="0">
                <a:solidFill>
                  <a:schemeClr val="bg2">
                    <a:lumMod val="75000"/>
                  </a:schemeClr>
                </a:solidFill>
                <a:latin typeface="Times New Roman" panose="02020603050405020304" pitchFamily="18" charset="0"/>
                <a:cs typeface="Times New Roman" panose="02020603050405020304" pitchFamily="18" charset="0"/>
              </a:rPr>
              <a:t>это </a:t>
            </a:r>
            <a:r>
              <a:rPr lang="ru-RU" i="1" dirty="0" smtClean="0">
                <a:solidFill>
                  <a:schemeClr val="bg2">
                    <a:lumMod val="75000"/>
                  </a:schemeClr>
                </a:solidFill>
                <a:latin typeface="Times New Roman" panose="02020603050405020304" pitchFamily="18" charset="0"/>
                <a:cs typeface="Times New Roman" panose="02020603050405020304" pitchFamily="18" charset="0"/>
              </a:rPr>
              <a:t>количество рабочих</a:t>
            </a:r>
            <a:r>
              <a:rPr lang="ru-RU" dirty="0" smtClean="0">
                <a:solidFill>
                  <a:schemeClr val="bg2">
                    <a:lumMod val="75000"/>
                  </a:schemeClr>
                </a:solidFill>
                <a:latin typeface="Times New Roman" panose="02020603050405020304" pitchFamily="18" charset="0"/>
                <a:cs typeface="Times New Roman" panose="02020603050405020304" pitchFamily="18" charset="0"/>
              </a:rPr>
              <a:t>, то частное от </a:t>
            </a:r>
            <a:r>
              <a:rPr lang="en-US" b="1" dirty="0" smtClean="0">
                <a:solidFill>
                  <a:schemeClr val="bg2">
                    <a:lumMod val="75000"/>
                  </a:schemeClr>
                </a:solidFill>
                <a:latin typeface="Times New Roman" panose="02020603050405020304" pitchFamily="18" charset="0"/>
                <a:cs typeface="Times New Roman" panose="02020603050405020304" pitchFamily="18" charset="0"/>
              </a:rPr>
              <a:t>K/L</a:t>
            </a:r>
            <a:r>
              <a:rPr lang="en-US" dirty="0" smtClean="0">
                <a:solidFill>
                  <a:schemeClr val="bg2">
                    <a:lumMod val="75000"/>
                  </a:schemeClr>
                </a:solidFill>
                <a:latin typeface="Times New Roman" panose="02020603050405020304" pitchFamily="18" charset="0"/>
                <a:cs typeface="Times New Roman" panose="02020603050405020304" pitchFamily="18" charset="0"/>
              </a:rPr>
              <a:t> – </a:t>
            </a:r>
            <a:r>
              <a:rPr lang="ru-RU" dirty="0" smtClean="0">
                <a:solidFill>
                  <a:schemeClr val="bg2">
                    <a:lumMod val="75000"/>
                  </a:schemeClr>
                </a:solidFill>
                <a:latin typeface="Times New Roman" panose="02020603050405020304" pitchFamily="18" charset="0"/>
                <a:cs typeface="Times New Roman" panose="02020603050405020304" pitchFamily="18" charset="0"/>
              </a:rPr>
              <a:t>это </a:t>
            </a:r>
            <a:r>
              <a:rPr lang="ru-RU" i="1" dirty="0" smtClean="0">
                <a:solidFill>
                  <a:schemeClr val="bg2">
                    <a:lumMod val="75000"/>
                  </a:schemeClr>
                </a:solidFill>
                <a:latin typeface="Times New Roman" panose="02020603050405020304" pitchFamily="18" charset="0"/>
                <a:cs typeface="Times New Roman" panose="02020603050405020304" pitchFamily="18" charset="0"/>
              </a:rPr>
              <a:t>количество капитала, приходящееся на одного рабочего </a:t>
            </a:r>
            <a:r>
              <a:rPr lang="ru-RU" dirty="0" smtClean="0">
                <a:solidFill>
                  <a:schemeClr val="bg2">
                    <a:lumMod val="75000"/>
                  </a:schemeClr>
                </a:solidFill>
                <a:latin typeface="Times New Roman" panose="02020603050405020304" pitchFamily="18" charset="0"/>
                <a:cs typeface="Times New Roman" panose="02020603050405020304" pitchFamily="18" charset="0"/>
              </a:rPr>
              <a:t>или коэффициент </a:t>
            </a:r>
            <a:r>
              <a:rPr lang="ru-RU" i="1" dirty="0" err="1" smtClean="0">
                <a:solidFill>
                  <a:schemeClr val="bg2">
                    <a:lumMod val="75000"/>
                  </a:schemeClr>
                </a:solidFill>
                <a:latin typeface="Times New Roman" panose="02020603050405020304" pitchFamily="18" charset="0"/>
                <a:cs typeface="Times New Roman" panose="02020603050405020304" pitchFamily="18" charset="0"/>
              </a:rPr>
              <a:t>капиталовооруженности</a:t>
            </a:r>
            <a:r>
              <a:rPr lang="ru-RU" i="1" dirty="0" smtClean="0">
                <a:solidFill>
                  <a:schemeClr val="bg2">
                    <a:lumMod val="75000"/>
                  </a:schemeClr>
                </a:solidFill>
                <a:latin typeface="Times New Roman" panose="02020603050405020304" pitchFamily="18" charset="0"/>
                <a:cs typeface="Times New Roman" panose="02020603050405020304" pitchFamily="18" charset="0"/>
              </a:rPr>
              <a:t> (</a:t>
            </a:r>
            <a:r>
              <a:rPr lang="ru-RU" i="1" dirty="0" err="1" smtClean="0">
                <a:solidFill>
                  <a:schemeClr val="bg2">
                    <a:lumMod val="75000"/>
                  </a:schemeClr>
                </a:solidFill>
                <a:latin typeface="Times New Roman" panose="02020603050405020304" pitchFamily="18" charset="0"/>
                <a:cs typeface="Times New Roman" panose="02020603050405020304" pitchFamily="18" charset="0"/>
              </a:rPr>
              <a:t>фондовооруженности</a:t>
            </a:r>
            <a:r>
              <a:rPr lang="ru-RU" i="1" dirty="0" smtClean="0">
                <a:solidFill>
                  <a:schemeClr val="bg2">
                    <a:lumMod val="75000"/>
                  </a:schemeClr>
                </a:solidFill>
                <a:latin typeface="Times New Roman" panose="02020603050405020304" pitchFamily="18" charset="0"/>
                <a:cs typeface="Times New Roman" panose="02020603050405020304" pitchFamily="18" charset="0"/>
              </a:rPr>
              <a:t>). </a:t>
            </a:r>
            <a:r>
              <a:rPr lang="ru-RU" dirty="0" smtClean="0">
                <a:solidFill>
                  <a:schemeClr val="bg2">
                    <a:lumMod val="75000"/>
                  </a:schemeClr>
                </a:solidFill>
                <a:latin typeface="Times New Roman" panose="02020603050405020304" pitchFamily="18" charset="0"/>
                <a:cs typeface="Times New Roman" panose="02020603050405020304" pitchFamily="18" charset="0"/>
              </a:rPr>
              <a:t>Мы можем описать совокупную производственную функцию , соответствующую неоклассической модели экономического роста без учета технологических изменений как </a:t>
            </a:r>
            <a:r>
              <a:rPr lang="en-US" b="1" dirty="0" smtClean="0">
                <a:solidFill>
                  <a:schemeClr val="bg2">
                    <a:lumMod val="75000"/>
                  </a:schemeClr>
                </a:solidFill>
                <a:latin typeface="Times New Roman" panose="02020603050405020304" pitchFamily="18" charset="0"/>
                <a:cs typeface="Times New Roman" panose="02020603050405020304" pitchFamily="18" charset="0"/>
              </a:rPr>
              <a:t>Q = F(K,L).</a:t>
            </a:r>
            <a:endParaRPr lang="ru-RU" b="1" i="1"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8272719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390296" y="87084"/>
            <a:ext cx="11224760" cy="6302829"/>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Обращаясь сегодня к проблеме экономического роста, экономисты подчеркивают необходимость </a:t>
            </a:r>
            <a:r>
              <a:rPr lang="ru-RU" sz="1800" b="1" dirty="0" smtClean="0">
                <a:latin typeface="Times New Roman" panose="02020603050405020304" pitchFamily="18" charset="0"/>
                <a:cs typeface="Times New Roman" panose="02020603050405020304" pitchFamily="18" charset="0"/>
              </a:rPr>
              <a:t>углубления капитала</a:t>
            </a:r>
            <a:r>
              <a:rPr lang="ru-RU" sz="1800" dirty="0" smtClean="0">
                <a:latin typeface="Times New Roman" panose="02020603050405020304" pitchFamily="18" charset="0"/>
                <a:cs typeface="Times New Roman" panose="02020603050405020304" pitchFamily="18" charset="0"/>
              </a:rPr>
              <a:t>, процесса накопления капитала, в результате которого происходит увеличение количества капитала, приходящегося на одного рабочего. Примеры углубления капитала включают увеличение количества сельскохозяйственных машин и ирригационных сооружений в сельском хозяйстве, железных дорог и скоростных шоссе в транспортном хозяйстве или компьютеров и систем коммуникации в банковском деле. В любой из этих сфер осуществляются значительные инвестиции в капитальные блага, повышающие </a:t>
            </a:r>
            <a:r>
              <a:rPr lang="ru-RU" sz="1800" dirty="0" err="1" smtClean="0">
                <a:latin typeface="Times New Roman" panose="02020603050405020304" pitchFamily="18" charset="0"/>
                <a:cs typeface="Times New Roman" panose="02020603050405020304" pitchFamily="18" charset="0"/>
              </a:rPr>
              <a:t>капиталовооруженность</a:t>
            </a:r>
            <a:r>
              <a:rPr lang="ru-RU" sz="1800" dirty="0" smtClean="0">
                <a:latin typeface="Times New Roman" panose="02020603050405020304" pitchFamily="18" charset="0"/>
                <a:cs typeface="Times New Roman" panose="02020603050405020304" pitchFamily="18" charset="0"/>
              </a:rPr>
              <a:t> работников. В итоге мы наблюдаем огромный рост показателя выпуска на одного рабочего (производительности) в сельском хозяйстве, в сфере транспорта и в банковском деле. Что происходит с отдачей капитала в процессе его углубления? При неизменном состоянии технологии быстрое увеличение объемов инвестиций в заводы и оборудование приводит к снижению доходности капитала. Объясняется это тем, что в первую очередь осуществляются наиболее прибыльные инвестиции, после чего уменьшается как их общее количество, так и их ценность. После создания сети железных дорог или телефонной системы для новых инвестиций остаются только регионы с невысокой плотностью населения или дублирующие линии. Уровни доходности от этих более поздних инвестиций будут ниже по сравнению с инвестициями в линии между густонаселенными регионами. Помимо этого, по мере углубления капитала происходит повышение заработной платы рабочих. Почему? Каждый рабочий будет иметь в своем распоряжении больше капитальных средств, и благодаря этому увеличится предельный продукт его труда. Таким образом, конкурентная ставка заработной платы повышается, наряду с предельным продуктом труда. Следовательно, ставки заработной платы тружеников сельского хозяйства, транспортных рабочих или банковских клерков будут увеличиваться соответственно тому, как рост </a:t>
            </a:r>
            <a:r>
              <a:rPr lang="ru-RU" sz="1800" dirty="0" err="1" smtClean="0">
                <a:latin typeface="Times New Roman" panose="02020603050405020304" pitchFamily="18" charset="0"/>
                <a:cs typeface="Times New Roman" panose="02020603050405020304" pitchFamily="18" charset="0"/>
              </a:rPr>
              <a:t>капиталовооруженности</a:t>
            </a:r>
            <a:r>
              <a:rPr lang="ru-RU" sz="1800" dirty="0" smtClean="0">
                <a:latin typeface="Times New Roman" panose="02020603050405020304" pitchFamily="18" charset="0"/>
                <a:cs typeface="Times New Roman" panose="02020603050405020304" pitchFamily="18" charset="0"/>
              </a:rPr>
              <a:t> увеличивает предельный продукт труда в соответствующих секторах.</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523855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51554" y="707571"/>
            <a:ext cx="10843760" cy="4495800"/>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В обобщенном виде последствия углубления капитала для неоклассической модели роста заключаются в следующем</a:t>
            </a:r>
            <a:r>
              <a:rPr lang="en-US" sz="1800" dirty="0" smtClean="0">
                <a:latin typeface="Times New Roman" panose="02020603050405020304" pitchFamily="18" charset="0"/>
                <a:cs typeface="Times New Roman" panose="02020603050405020304" pitchFamily="18" charset="0"/>
              </a:rPr>
              <a:t>:</a:t>
            </a:r>
            <a:endParaRPr lang="ru-RU" sz="1800" dirty="0" smtClean="0">
              <a:latin typeface="Times New Roman" panose="02020603050405020304" pitchFamily="18" charset="0"/>
              <a:cs typeface="Times New Roman" panose="02020603050405020304" pitchFamily="18" charset="0"/>
            </a:endParaRPr>
          </a:p>
          <a:p>
            <a:pPr marL="0" indent="0">
              <a:buNone/>
            </a:pPr>
            <a:endParaRPr lang="ru-RU"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ru-RU" sz="1800" i="1" dirty="0" smtClean="0">
                <a:latin typeface="Times New Roman" panose="02020603050405020304" pitchFamily="18" charset="0"/>
                <a:cs typeface="Times New Roman" panose="02020603050405020304" pitchFamily="18" charset="0"/>
              </a:rPr>
              <a:t>Углубление капитала происходит, когда рост основного капитала опережает рост рабочей силы. В отсутствие технологического прогресса углубление капитала приводит к росту выпуска одним рабочим (или производительности труда), к росту предельного продукта труда и заработной платы, оно также уменьшает капиталоотдачу, а следовательно, и доходность капитала.</a:t>
            </a:r>
            <a:endParaRPr lang="ru-RU"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2954400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3247003" y="32658"/>
            <a:ext cx="5581311" cy="1099457"/>
          </a:xfrm>
        </p:spPr>
        <p:txBody>
          <a:bodyPr/>
          <a:lstStyle/>
          <a:p>
            <a:pPr marL="0" indent="0">
              <a:buNone/>
            </a:pPr>
            <a:r>
              <a:rPr lang="ru-RU" b="1" dirty="0" smtClean="0">
                <a:latin typeface="Times New Roman" panose="02020603050405020304" pitchFamily="18" charset="0"/>
                <a:cs typeface="Times New Roman" panose="02020603050405020304" pitchFamily="18" charset="0"/>
              </a:rPr>
              <a:t>Графический анализ неоклассической модели</a:t>
            </a:r>
            <a:endParaRPr lang="ru-RU" b="1"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249481" y="859972"/>
            <a:ext cx="11576353" cy="740228"/>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Эффект накопления капитала можно проанализировать с помощью рисунка 4.</a:t>
            </a:r>
            <a:endParaRPr lang="ru-RU" sz="18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249481" y="1600200"/>
            <a:ext cx="4163560" cy="3875313"/>
          </a:xfrm>
          <a:prstGeom prst="rect">
            <a:avLst/>
          </a:prstGeom>
        </p:spPr>
      </p:pic>
      <p:sp>
        <p:nvSpPr>
          <p:cNvPr id="6" name="TextBox 5"/>
          <p:cNvSpPr txBox="1"/>
          <p:nvPr/>
        </p:nvSpPr>
        <p:spPr>
          <a:xfrm>
            <a:off x="0" y="5774321"/>
            <a:ext cx="5990807" cy="338554"/>
          </a:xfrm>
          <a:prstGeom prst="rect">
            <a:avLst/>
          </a:prstGeom>
          <a:noFill/>
        </p:spPr>
        <p:txBody>
          <a:bodyPr wrap="none" rtlCol="0">
            <a:spAutoFit/>
          </a:bodyPr>
          <a:lstStyle/>
          <a:p>
            <a:r>
              <a:rPr lang="ru-RU" sz="1600" dirty="0" smtClean="0">
                <a:solidFill>
                  <a:schemeClr val="bg2">
                    <a:lumMod val="75000"/>
                  </a:schemeClr>
                </a:solidFill>
                <a:latin typeface="Times New Roman" panose="02020603050405020304" pitchFamily="18" charset="0"/>
                <a:cs typeface="Times New Roman" panose="02020603050405020304" pitchFamily="18" charset="0"/>
              </a:rPr>
              <a:t>Рисунок 4. Экономический рост в результате углубления капитала</a:t>
            </a:r>
            <a:endParaRPr lang="ru-RU" sz="16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7" name="Объект 2"/>
          <p:cNvSpPr txBox="1">
            <a:spLocks/>
          </p:cNvSpPr>
          <p:nvPr/>
        </p:nvSpPr>
        <p:spPr>
          <a:xfrm>
            <a:off x="5889171" y="685800"/>
            <a:ext cx="5464629" cy="566057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ru-RU" sz="1800" dirty="0" smtClean="0">
                <a:latin typeface="Times New Roman" panose="02020603050405020304" pitchFamily="18" charset="0"/>
                <a:cs typeface="Times New Roman" panose="02020603050405020304" pitchFamily="18" charset="0"/>
              </a:rPr>
              <a:t>На этом рисунке совокупная производственная функция представлена вертикальной шкалой, на которой отмечены различные величины выпуска одним рабочим, а капитал на одного рабочего представлен на горизонтальной оси. Все прочие переменные, речь о которых шла выше, - площадь земли, наличие природных ресурсов и наиболее важные технологические изменения, используемые экономикой – </a:t>
            </a:r>
            <a:r>
              <a:rPr lang="ru-RU" sz="1800" i="1" dirty="0" smtClean="0">
                <a:latin typeface="Times New Roman" panose="02020603050405020304" pitchFamily="18" charset="0"/>
                <a:cs typeface="Times New Roman" panose="02020603050405020304" pitchFamily="18" charset="0"/>
              </a:rPr>
              <a:t>считаются в данном случае неизменными</a:t>
            </a:r>
            <a:r>
              <a:rPr lang="ru-RU" sz="1800" dirty="0" smtClean="0">
                <a:latin typeface="Times New Roman" panose="02020603050405020304" pitchFamily="18" charset="0"/>
                <a:cs typeface="Times New Roman" panose="02020603050405020304" pitchFamily="18" charset="0"/>
              </a:rPr>
              <a:t>, и поэтому на графике не представлены. Что же происходит по мере того, как</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951195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09601" y="685800"/>
            <a:ext cx="10744200" cy="5660571"/>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Что же происходит по мере того, как общество накапливает капитал? По мере того, как каждый рабочий имеет дело со все большим количеством капитала, экономика движется вверх и вправо по траектории, определяемой совокупной производственной функцией. Допустим, коэффициент </a:t>
            </a:r>
            <a:r>
              <a:rPr lang="ru-RU" sz="1800" dirty="0" err="1" smtClean="0">
                <a:latin typeface="Times New Roman" panose="02020603050405020304" pitchFamily="18" charset="0"/>
                <a:cs typeface="Times New Roman" panose="02020603050405020304" pitchFamily="18" charset="0"/>
              </a:rPr>
              <a:t>капиталовооруженности</a:t>
            </a:r>
            <a:r>
              <a:rPr lang="ru-RU" sz="1800" dirty="0" smtClean="0">
                <a:latin typeface="Times New Roman" panose="02020603050405020304" pitchFamily="18" charset="0"/>
                <a:cs typeface="Times New Roman" panose="02020603050405020304" pitchFamily="18" charset="0"/>
              </a:rPr>
              <a:t> повышается с </a:t>
            </a:r>
            <a:r>
              <a:rPr lang="en-US" sz="1800" b="1" dirty="0" smtClean="0">
                <a:latin typeface="Times New Roman" panose="02020603050405020304" pitchFamily="18" charset="0"/>
                <a:cs typeface="Times New Roman" panose="02020603050405020304" pitchFamily="18" charset="0"/>
              </a:rPr>
              <a:t>(K/L)0 </a:t>
            </a:r>
            <a:r>
              <a:rPr lang="ru-RU" sz="1800" dirty="0" smtClean="0">
                <a:latin typeface="Times New Roman" panose="02020603050405020304" pitchFamily="18" charset="0"/>
                <a:cs typeface="Times New Roman" panose="02020603050405020304" pitchFamily="18" charset="0"/>
              </a:rPr>
              <a:t>до </a:t>
            </a:r>
            <a:r>
              <a:rPr lang="en-US" sz="1800" b="1" dirty="0" smtClean="0">
                <a:latin typeface="Times New Roman" panose="02020603050405020304" pitchFamily="18" charset="0"/>
                <a:cs typeface="Times New Roman" panose="02020603050405020304" pitchFamily="18" charset="0"/>
              </a:rPr>
              <a:t>(K/L)1</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В результате увеличивается и количество выпуска на одного рабочего – с </a:t>
            </a:r>
            <a:r>
              <a:rPr lang="en-US" sz="1800" b="1" dirty="0" smtClean="0">
                <a:latin typeface="Times New Roman" panose="02020603050405020304" pitchFamily="18" charset="0"/>
                <a:cs typeface="Times New Roman" panose="02020603050405020304" pitchFamily="18" charset="0"/>
              </a:rPr>
              <a:t>(Q/L)0 </a:t>
            </a:r>
            <a:r>
              <a:rPr lang="ru-RU" sz="1800" dirty="0" smtClean="0">
                <a:latin typeface="Times New Roman" panose="02020603050405020304" pitchFamily="18" charset="0"/>
                <a:cs typeface="Times New Roman" panose="02020603050405020304" pitchFamily="18" charset="0"/>
              </a:rPr>
              <a:t>до </a:t>
            </a:r>
            <a:r>
              <a:rPr lang="en-US" sz="1800" b="1" dirty="0" smtClean="0">
                <a:latin typeface="Times New Roman" panose="02020603050405020304" pitchFamily="18" charset="0"/>
                <a:cs typeface="Times New Roman" panose="02020603050405020304" pitchFamily="18" charset="0"/>
              </a:rPr>
              <a:t>(Q/L)1</a:t>
            </a:r>
            <a:r>
              <a:rPr lang="en-US" sz="1800" dirty="0" smtClean="0">
                <a:latin typeface="Times New Roman" panose="02020603050405020304" pitchFamily="18" charset="0"/>
                <a:cs typeface="Times New Roman" panose="02020603050405020304" pitchFamily="18" charset="0"/>
              </a:rPr>
              <a:t>.</a:t>
            </a:r>
            <a:r>
              <a:rPr lang="ru-RU" sz="1800" dirty="0" smtClean="0">
                <a:latin typeface="Times New Roman" panose="02020603050405020304" pitchFamily="18" charset="0"/>
                <a:cs typeface="Times New Roman" panose="02020603050405020304" pitchFamily="18" charset="0"/>
              </a:rPr>
              <a:t> А что при этом происходит с факторными ценами на труд и капитал? По мере углубления капитала наблюдается убывающая отдача капитала, которая, в свою очередь, вызывает сокращение доходности капитала и реальной процентной ставки. (Наклон кривой на рис. 4 представляет собой предельный продукт капитала, который уменьшается по мере углубления капитала.) Кроме того, поскольку каждый рабочий оперирует большим количеством капитала, предельная производительность рабочего повышается, а следовательно, растет и реальная ставка заработной платы. Обратный эффект будет иметь место, если по какой-то причине уменьшится количество капитала на одного рабочего. В частности, к резкому сокращению национального запаса капитала, а соответственно и уменьшению коэффициента </a:t>
            </a:r>
            <a:r>
              <a:rPr lang="ru-RU" sz="1800" dirty="0" err="1" smtClean="0">
                <a:latin typeface="Times New Roman" panose="02020603050405020304" pitchFamily="18" charset="0"/>
                <a:cs typeface="Times New Roman" panose="02020603050405020304" pitchFamily="18" charset="0"/>
              </a:rPr>
              <a:t>капиталовооруженности</a:t>
            </a:r>
            <a:r>
              <a:rPr lang="ru-RU" sz="1800" dirty="0" smtClean="0">
                <a:latin typeface="Times New Roman" panose="02020603050405020304" pitchFamily="18" charset="0"/>
                <a:cs typeface="Times New Roman" panose="02020603050405020304" pitchFamily="18" charset="0"/>
              </a:rPr>
              <a:t> приводят войны. Поэтому по окончании войны ощущается дефицит капитала и повышается его доходность. Итак, сделанный в предыдущем разделе вывод о влиянии углубления капитала полностью подтверждается, если проанализировать график, представленный на рис. 4.  </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5395165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3" name="Объект 2"/>
          <p:cNvSpPr>
            <a:spLocks noGrp="1"/>
          </p:cNvSpPr>
          <p:nvPr>
            <p:ph idx="1"/>
          </p:nvPr>
        </p:nvSpPr>
        <p:spPr>
          <a:xfrm>
            <a:off x="850900" y="893560"/>
            <a:ext cx="10464800" cy="4872894"/>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Если вы читаете издания об экономической и деловой жизни, то наверняка не могли не заметить, что в них преобладает информация о ежечасных изменениях на фондовом рынке, глубокомысленные комментарии мер, предпринимаемых Федеральной резервной системой, данные о ежемесячной безработице и ежемесячном росте ВВП. Несмотря на то, что эти сведения весьма важны для тех, кто занимается поиском работы или осуществляет инвестиции, они представляют собой лишь мелкую рябь на фоне длинных волн экономического роста. Из года в год передовые экономические державы, такие как США аккумулируют капитальное оборудование, расширяют технологические знания и неуклонно повышают производительность. Уже много лет уровень жизни измеряется выпуском на душу населения и уровнем потребления отдельного домохозяйства, которые в первую очередь зависят от уровня производительности в стране. Ранее уже рассматривалась роль совокупного спроса в определении уровня выпуска в краткосрочном периоде. В экономике с не полностью используемыми ресурсами правительства могут в значительной мере оказывать смягчающее воздействие на цикл деловой активности посредством разумных мер кредитно-денежной и фискальной политики. Однако совокупный спрос это далеко не полная картина, поэтому далее будет рассмотрено совокупное предложение. На рисунке 1 представлен обзор текущей темы.</a:t>
            </a:r>
            <a:endParaRPr lang="ru-RU" sz="1800"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4631307" y="185674"/>
            <a:ext cx="2715808" cy="707886"/>
          </a:xfrm>
          <a:prstGeom prst="rect">
            <a:avLst/>
          </a:prstGeom>
          <a:noFill/>
        </p:spPr>
        <p:txBody>
          <a:bodyPr wrap="none" lIns="91440" tIns="45720" rIns="91440" bIns="45720">
            <a:spAutoFit/>
          </a:bodyPr>
          <a:lstStyle/>
          <a:p>
            <a:pPr algn="ctr"/>
            <a:r>
              <a:rPr lang="ru-RU" sz="4000" b="0" cap="none" spc="0" dirty="0" smtClean="0">
                <a:ln w="0"/>
                <a:solidFill>
                  <a:schemeClr val="bg2">
                    <a:lumMod val="75000"/>
                  </a:schemeClr>
                </a:solidFill>
                <a:effectLst>
                  <a:outerShdw blurRad="38100" dist="38100" dir="2700000" algn="tl">
                    <a:srgbClr val="000000">
                      <a:alpha val="43137"/>
                    </a:srgbClr>
                  </a:outerShdw>
                </a:effectLst>
              </a:rPr>
              <a:t>ВВЕДЕНИЕ</a:t>
            </a:r>
            <a:endParaRPr lang="ru-RU" sz="4000" b="0" cap="none" spc="0" dirty="0">
              <a:ln w="0"/>
              <a:solidFill>
                <a:schemeClr val="bg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83954844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738640" y="598714"/>
            <a:ext cx="10517189" cy="6010125"/>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Что такое долгосрочное равновесие при неоклассической модели экономического роста в отсутствие технологических изменений? В конце концов </a:t>
            </a:r>
            <a:r>
              <a:rPr lang="ru-RU" sz="1800" dirty="0" err="1" smtClean="0">
                <a:latin typeface="Times New Roman" panose="02020603050405020304" pitchFamily="18" charset="0"/>
                <a:cs typeface="Times New Roman" panose="02020603050405020304" pitchFamily="18" charset="0"/>
              </a:rPr>
              <a:t>капиталовооруженность</a:t>
            </a:r>
            <a:r>
              <a:rPr lang="ru-RU" sz="1800" dirty="0" smtClean="0">
                <a:latin typeface="Times New Roman" panose="02020603050405020304" pitchFamily="18" charset="0"/>
                <a:cs typeface="Times New Roman" panose="02020603050405020304" pitchFamily="18" charset="0"/>
              </a:rPr>
              <a:t> перестанет расти.</a:t>
            </a:r>
          </a:p>
          <a:p>
            <a:pPr marL="0" indent="0">
              <a:buNone/>
            </a:pPr>
            <a:r>
              <a:rPr lang="ru-RU" sz="1800" i="1" dirty="0" smtClean="0">
                <a:latin typeface="Times New Roman" panose="02020603050405020304" pitchFamily="18" charset="0"/>
                <a:cs typeface="Times New Roman" panose="02020603050405020304" pitchFamily="18" charset="0"/>
              </a:rPr>
              <a:t>В долгосрочном периоде экономика находится в устойчивом состоянии, когда углубление капитала и рост реальной заработной платы прекращаются, а доходность капитала и реальные процентные ставки становятся постоянными величинами.</a:t>
            </a:r>
          </a:p>
          <a:p>
            <a:pPr marL="0" indent="0">
              <a:buNone/>
            </a:pPr>
            <a:r>
              <a:rPr lang="ru-RU" sz="1800" dirty="0" smtClean="0">
                <a:latin typeface="Times New Roman" panose="02020603050405020304" pitchFamily="18" charset="0"/>
                <a:cs typeface="Times New Roman" panose="02020603050405020304" pitchFamily="18" charset="0"/>
              </a:rPr>
              <a:t>На рисунке 4 хорошо видно как экономика движется к своему устойчивому состоянию. По мере накопления капитала повышается коэффициент </a:t>
            </a:r>
            <a:r>
              <a:rPr lang="ru-RU" sz="1800" dirty="0" err="1" smtClean="0">
                <a:latin typeface="Times New Roman" panose="02020603050405020304" pitchFamily="18" charset="0"/>
                <a:cs typeface="Times New Roman" panose="02020603050405020304" pitchFamily="18" charset="0"/>
              </a:rPr>
              <a:t>капиталовооруженности</a:t>
            </a:r>
            <a:r>
              <a:rPr lang="ru-RU" sz="1800" dirty="0" smtClean="0">
                <a:latin typeface="Times New Roman" panose="02020603050405020304" pitchFamily="18" charset="0"/>
                <a:cs typeface="Times New Roman" panose="02020603050405020304" pitchFamily="18" charset="0"/>
              </a:rPr>
              <a:t>, как показано стрелками от </a:t>
            </a:r>
            <a:r>
              <a:rPr lang="en-US" sz="1800" dirty="0" smtClean="0">
                <a:latin typeface="Times New Roman" panose="02020603050405020304" pitchFamily="18" charset="0"/>
                <a:cs typeface="Times New Roman" panose="02020603050405020304" pitchFamily="18" charset="0"/>
              </a:rPr>
              <a:t>E’</a:t>
            </a:r>
            <a:r>
              <a:rPr lang="ru-RU" sz="1800" dirty="0" smtClean="0">
                <a:latin typeface="Times New Roman" panose="02020603050405020304" pitchFamily="18" charset="0"/>
                <a:cs typeface="Times New Roman" panose="02020603050405020304" pitchFamily="18" charset="0"/>
              </a:rPr>
              <a:t> к Е</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и к </a:t>
            </a:r>
            <a:r>
              <a:rPr lang="en-US" sz="1800" dirty="0" smtClean="0">
                <a:latin typeface="Times New Roman" panose="02020603050405020304" pitchFamily="18" charset="0"/>
                <a:cs typeface="Times New Roman" panose="02020603050405020304" pitchFamily="18" charset="0"/>
              </a:rPr>
              <a:t>E’’’, </a:t>
            </a:r>
            <a:r>
              <a:rPr lang="ru-RU" sz="1800" dirty="0" smtClean="0">
                <a:latin typeface="Times New Roman" panose="02020603050405020304" pitchFamily="18" charset="0"/>
                <a:cs typeface="Times New Roman" panose="02020603050405020304" pitchFamily="18" charset="0"/>
              </a:rPr>
              <a:t>пока наконец его рост не останавливается в точке </a:t>
            </a:r>
            <a:r>
              <a:rPr lang="en-US" sz="1800" dirty="0" smtClean="0">
                <a:latin typeface="Times New Roman" panose="02020603050405020304" pitchFamily="18" charset="0"/>
                <a:cs typeface="Times New Roman" panose="02020603050405020304" pitchFamily="18" charset="0"/>
              </a:rPr>
              <a:t>V. </a:t>
            </a:r>
            <a:r>
              <a:rPr lang="ru-RU" sz="1800" dirty="0" smtClean="0">
                <a:latin typeface="Times New Roman" panose="02020603050405020304" pitchFamily="18" charset="0"/>
                <a:cs typeface="Times New Roman" panose="02020603050405020304" pitchFamily="18" charset="0"/>
              </a:rPr>
              <a:t>В этой точке выпуск на рабочего становится величиной постоянной, а реальная заработная плата перестает расти.</a:t>
            </a:r>
          </a:p>
          <a:p>
            <a:pPr marL="0" indent="0">
              <a:buNone/>
            </a:pPr>
            <a:r>
              <a:rPr lang="ru-RU" sz="1800" i="1" dirty="0" smtClean="0">
                <a:latin typeface="Times New Roman" panose="02020603050405020304" pitchFamily="18" charset="0"/>
                <a:cs typeface="Times New Roman" panose="02020603050405020304" pitchFamily="18" charset="0"/>
              </a:rPr>
              <a:t>Без технологических изменений доходы и заработная плата находятся в состоянии стагнации. Это, определенно, лучше, чем зарплата, соответствующая прожиточному минимуму, который предрекал Мальтус. Однако, долгосрочное равновесие в неоклассической модели экономического роста показывает, что, если экономический рост базируется только на накоплении капитала и выражается в увеличении количества одинаковых заводов с неизменными методами производства, рост уровня жизни прекращается.</a:t>
            </a:r>
            <a:endParaRPr lang="ru-RU" sz="1800" i="1"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3685418" y="76201"/>
            <a:ext cx="5110239" cy="664028"/>
          </a:xfrm>
        </p:spPr>
        <p:txBody>
          <a:bodyPr/>
          <a:lstStyle/>
          <a:p>
            <a:pPr marL="0" indent="0">
              <a:buNone/>
            </a:pPr>
            <a:r>
              <a:rPr lang="ru-RU" dirty="0" smtClean="0">
                <a:latin typeface="Times New Roman" panose="02020603050405020304" pitchFamily="18" charset="0"/>
                <a:cs typeface="Times New Roman" panose="02020603050405020304" pitchFamily="18" charset="0"/>
              </a:rPr>
              <a:t>Долгосрочное устойчивое состояние</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2777462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3698761" y="228601"/>
            <a:ext cx="4596154" cy="533400"/>
          </a:xfrm>
        </p:spPr>
        <p:txBody>
          <a:bodyPr>
            <a:normAutofit fontScale="92500"/>
          </a:bodyPr>
          <a:lstStyle/>
          <a:p>
            <a:pPr marL="0" indent="0">
              <a:buNone/>
            </a:pPr>
            <a:r>
              <a:rPr lang="ru-RU" b="1" dirty="0" smtClean="0">
                <a:latin typeface="Times New Roman" panose="02020603050405020304" pitchFamily="18" charset="0"/>
                <a:cs typeface="Times New Roman" panose="02020603050405020304" pitchFamily="18" charset="0"/>
              </a:rPr>
              <a:t>Важность технологического прогресса</a:t>
            </a:r>
            <a:endParaRPr lang="ru-RU" b="1"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125791" y="1121228"/>
            <a:ext cx="6079066" cy="4615543"/>
          </a:xfrm>
        </p:spPr>
        <p:txBody>
          <a:bodyPr>
            <a:normAutofit fontScale="92500"/>
          </a:bodyPr>
          <a:lstStyle/>
          <a:p>
            <a:pPr marL="0" indent="0">
              <a:buNone/>
            </a:pPr>
            <a:r>
              <a:rPr lang="ru-RU" sz="1800" dirty="0" smtClean="0">
                <a:latin typeface="Times New Roman" panose="02020603050405020304" pitchFamily="18" charset="0"/>
                <a:cs typeface="Times New Roman" panose="02020603050405020304" pitchFamily="18" charset="0"/>
              </a:rPr>
              <a:t>Хотя модель накопления капитала и способствует пониманию процесса экономического роста, она не позволяет ответить на многие вопросы. Начнем с того, что эта модель с неизменной технологией предсказывает неизбежное прекращение роста заработной платы. Однако, реальная заработная плата в течение ХХ века не обнаружила никакого застоя. Кроме того, рассмотренный график не дает никаких объяснений ни огромному росту производительности с течением времени, ни значительной разнице доходов на душу населения в разных странах. В графике 4 не учтен технологический процесс – достижения в усовершенствовании процессов производства и выпуск новых товаров и услуг. Мы можем добавить технологические изменения к графику экономического роста, сместив кривую совокупной производственной функции, как показано на рисунке 5. </a:t>
            </a:r>
            <a:endParaRPr lang="ru-RU" sz="18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6547076" y="1121228"/>
            <a:ext cx="5019675" cy="4533900"/>
          </a:xfrm>
          <a:prstGeom prst="rect">
            <a:avLst/>
          </a:prstGeom>
        </p:spPr>
      </p:pic>
      <p:sp>
        <p:nvSpPr>
          <p:cNvPr id="6" name="TextBox 5"/>
          <p:cNvSpPr txBox="1"/>
          <p:nvPr/>
        </p:nvSpPr>
        <p:spPr>
          <a:xfrm>
            <a:off x="6547076" y="5786535"/>
            <a:ext cx="5122409" cy="584775"/>
          </a:xfrm>
          <a:prstGeom prst="rect">
            <a:avLst/>
          </a:prstGeom>
          <a:noFill/>
        </p:spPr>
        <p:txBody>
          <a:bodyPr wrap="square" rtlCol="0">
            <a:spAutoFit/>
          </a:bodyPr>
          <a:lstStyle/>
          <a:p>
            <a:r>
              <a:rPr lang="ru-RU" sz="1600" dirty="0" smtClean="0">
                <a:solidFill>
                  <a:schemeClr val="bg2">
                    <a:lumMod val="75000"/>
                  </a:schemeClr>
                </a:solidFill>
                <a:latin typeface="Times New Roman" panose="02020603050405020304" pitchFamily="18" charset="0"/>
                <a:cs typeface="Times New Roman" panose="02020603050405020304" pitchFamily="18" charset="0"/>
              </a:rPr>
              <a:t>Рисунок 5. Технологический прогресс смещает вверх кривую производственной функции</a:t>
            </a:r>
            <a:endParaRPr lang="ru-RU" sz="1600"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667583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84211" y="685800"/>
            <a:ext cx="11398932" cy="6085114"/>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Здесь представлены совокупные производственные функции на 1950 и 1995 годы. Ввиду технологических достижений совокупной производственной функции сместилась вверх из положения СПФ 1950 в положение СПФ 1995. Это смещение указывает на повышение производительности, которое было достигнуто благодаря широкому внедрению новых процессов в различных областях народного хозяйства, например в области электроники, компьютерной индустрии, металлургии, а также благодаря усовершенствованным сервисным технологиям и т.д. Таким образом, в дополнение к рассмотренному углублению капитала, описанного выше, мы должны принимать в расчет достижения в области технологий. Общий эффект, вызванные углублением капитала технологическими изменениями показан на рисунке 5 стрелкой, указывающей на повышения выпуска одним рабочим с (</a:t>
            </a:r>
            <a:r>
              <a:rPr lang="en-US" sz="1800" dirty="0" smtClean="0">
                <a:latin typeface="Times New Roman" panose="02020603050405020304" pitchFamily="18" charset="0"/>
                <a:cs typeface="Times New Roman" panose="02020603050405020304" pitchFamily="18" charset="0"/>
              </a:rPr>
              <a:t>Q/L</a:t>
            </a:r>
            <a:r>
              <a:rPr lang="ru-RU"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1950 </a:t>
            </a:r>
            <a:r>
              <a:rPr lang="ru-RU" sz="1800" dirty="0" smtClean="0">
                <a:latin typeface="Times New Roman" panose="02020603050405020304" pitchFamily="18" charset="0"/>
                <a:cs typeface="Times New Roman" panose="02020603050405020304" pitchFamily="18" charset="0"/>
              </a:rPr>
              <a:t>до </a:t>
            </a:r>
            <a:r>
              <a:rPr lang="en-US" sz="1800" dirty="0" smtClean="0">
                <a:latin typeface="Times New Roman" panose="02020603050405020304" pitchFamily="18" charset="0"/>
                <a:cs typeface="Times New Roman" panose="02020603050405020304" pitchFamily="18" charset="0"/>
              </a:rPr>
              <a:t>(Q/L)1995. </a:t>
            </a:r>
            <a:r>
              <a:rPr lang="ru-RU" sz="1800" dirty="0" smtClean="0">
                <a:latin typeface="Times New Roman" panose="02020603050405020304" pitchFamily="18" charset="0"/>
                <a:cs typeface="Times New Roman" panose="02020603050405020304" pitchFamily="18" charset="0"/>
              </a:rPr>
              <a:t>Вместо устойчивого состояния в экономике наблюдается увеличение производительности рост заработной платы, а также повышение уровня жизни в целом. Особый интерес представляет влияние технологического прогресса на нормы прибыли и реальные процентные ставки. В результате технологических усовершенствований реальные процентные ставки перестают снижаться. Изобретения повышают производительность капитала и устраняют тенденцию в уменьшению нормы прибыли.</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5979033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4374469" y="228600"/>
            <a:ext cx="2472646" cy="576943"/>
          </a:xfrm>
        </p:spPr>
        <p:txBody>
          <a:bodyPr>
            <a:normAutofit/>
          </a:bodyPr>
          <a:lstStyle/>
          <a:p>
            <a:pPr marL="0" indent="0">
              <a:buNone/>
            </a:pPr>
            <a:r>
              <a:rPr lang="ru-RU" dirty="0" smtClean="0">
                <a:latin typeface="Times New Roman" panose="02020603050405020304" pitchFamily="18" charset="0"/>
                <a:cs typeface="Times New Roman" panose="02020603050405020304" pitchFamily="18" charset="0"/>
              </a:rPr>
              <a:t>Эффект изобретений</a:t>
            </a:r>
            <a:endParaRPr lang="ru-RU"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104019" y="1393371"/>
            <a:ext cx="11674324" cy="3233058"/>
          </a:xfrm>
        </p:spPr>
        <p:txBody>
          <a:bodyPr>
            <a:normAutofit/>
          </a:bodyPr>
          <a:lstStyle/>
          <a:p>
            <a:pPr marL="0" indent="0">
              <a:buNone/>
            </a:pPr>
            <a:r>
              <a:rPr lang="ru-RU" dirty="0" smtClean="0">
                <a:latin typeface="Times New Roman" panose="02020603050405020304" pitchFamily="18" charset="0"/>
                <a:cs typeface="Times New Roman" panose="02020603050405020304" pitchFamily="18" charset="0"/>
              </a:rPr>
              <a:t>Не все изобретения равнозначны. Одни из них обеспечивают экономию капитала, другие – труда. Например, машины и тракторы сокращают потребность в рабочей силе и увеличивают потребность в капитале. Это так называемые </a:t>
            </a:r>
            <a:r>
              <a:rPr lang="ru-RU" i="1" dirty="0" smtClean="0">
                <a:latin typeface="Times New Roman" panose="02020603050405020304" pitchFamily="18" charset="0"/>
                <a:cs typeface="Times New Roman" panose="02020603050405020304" pitchFamily="18" charset="0"/>
              </a:rPr>
              <a:t>трудосберегающие </a:t>
            </a:r>
            <a:r>
              <a:rPr lang="ru-RU" dirty="0" smtClean="0">
                <a:latin typeface="Times New Roman" panose="02020603050405020304" pitchFamily="18" charset="0"/>
                <a:cs typeface="Times New Roman" panose="02020603050405020304" pitchFamily="18" charset="0"/>
              </a:rPr>
              <a:t>изобретения, которые повышают прибыль относительно заработной платы. Изобретения, в результате которых потребность в капитале становится ниже потребности в труде, называются </a:t>
            </a:r>
            <a:r>
              <a:rPr lang="ru-RU" i="1" dirty="0" smtClean="0">
                <a:latin typeface="Times New Roman" panose="02020603050405020304" pitchFamily="18" charset="0"/>
                <a:cs typeface="Times New Roman" panose="02020603050405020304" pitchFamily="18" charset="0"/>
              </a:rPr>
              <a:t>капиталосберегающими</a:t>
            </a:r>
            <a:r>
              <a:rPr lang="ru-RU" dirty="0" smtClean="0">
                <a:latin typeface="Times New Roman" panose="02020603050405020304" pitchFamily="18" charset="0"/>
                <a:cs typeface="Times New Roman" panose="02020603050405020304" pitchFamily="18" charset="0"/>
              </a:rPr>
              <a:t>. Между двумя этими видами изобретений находятся </a:t>
            </a:r>
            <a:r>
              <a:rPr lang="ru-RU" i="1" dirty="0" smtClean="0">
                <a:latin typeface="Times New Roman" panose="02020603050405020304" pitchFamily="18" charset="0"/>
                <a:cs typeface="Times New Roman" panose="02020603050405020304" pitchFamily="18" charset="0"/>
              </a:rPr>
              <a:t>нейтральные</a:t>
            </a:r>
            <a:r>
              <a:rPr lang="ru-RU" dirty="0" smtClean="0">
                <a:latin typeface="Times New Roman" panose="02020603050405020304" pitchFamily="18" charset="0"/>
                <a:cs typeface="Times New Roman" panose="02020603050405020304" pitchFamily="18" charset="0"/>
              </a:rPr>
              <a:t> изобретения, которые не оказывают существенного влияния на относительную потребность или доходность различных факторов. Со времен Промышленной революции изобретения носили преимущественно трудосберегающий характер.</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143040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1946953" y="0"/>
            <a:ext cx="9755189" cy="762000"/>
          </a:xfrm>
        </p:spPr>
        <p:txBody>
          <a:bodyPr>
            <a:noAutofit/>
          </a:bodyPr>
          <a:lstStyle/>
          <a:p>
            <a:pPr marL="0" indent="0">
              <a:buNone/>
            </a:pPr>
            <a:r>
              <a:rPr lang="ru-RU" b="1" dirty="0" smtClean="0">
                <a:latin typeface="Times New Roman" panose="02020603050405020304" pitchFamily="18" charset="0"/>
                <a:cs typeface="Times New Roman" panose="02020603050405020304" pitchFamily="18" charset="0"/>
              </a:rPr>
              <a:t>Технологические усовершенствования как экономический продукт</a:t>
            </a:r>
            <a:endParaRPr lang="ru-RU" b="1"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435429" y="762000"/>
            <a:ext cx="11408227" cy="5346095"/>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До настоящего момента технологические усовершенствования мы интерпретировали как нечто такое, что словно по волшебству снисходит до нас от ученых и изобретателей как манна небесная. В исследованиях экономического роста, проведенных в последнее время, все большее внимание уделяется источникам технологических усовершенствований. Авторы этих исследований, которые иногда называют «новой теорией экономического роста» или «теорией эндогенных технологических усовершенствований», пытаются выявить процессы, с помощью которых рыночные силы, политические решения на государственном уровне и альтернативные институты порождают различные виды технологических усовершенствований. Очень важный момент заключается в том, что технологические усовершенствования являются продуктом экономической системы. Электрическая лампочка Эдисона была результатом многих лет напряженных исследований различных конструкций осветительных приборов</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появление транзистора было результатом усилий ученых компании</a:t>
            </a:r>
            <a:r>
              <a:rPr lang="en-US" sz="1800" dirty="0" smtClean="0">
                <a:latin typeface="Times New Roman" panose="02020603050405020304" pitchFamily="18" charset="0"/>
                <a:cs typeface="Times New Roman" panose="02020603050405020304" pitchFamily="18" charset="0"/>
              </a:rPr>
              <a:t> Bell Labs, </a:t>
            </a:r>
            <a:r>
              <a:rPr lang="ru-RU" sz="1800" dirty="0" smtClean="0">
                <a:latin typeface="Times New Roman" panose="02020603050405020304" pitchFamily="18" charset="0"/>
                <a:cs typeface="Times New Roman" panose="02020603050405020304" pitchFamily="18" charset="0"/>
              </a:rPr>
              <a:t>которые пытались найти способ усовершенствования телефонных коммутирующих приборов</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фармацевтические компании тратят сотни миллионов долларов , занимаясь разработкой и тестированием новых лекарственных препаратов. Те, кто не обделен талантом и удачей, могут зарабатывать на технологических усовершенствованиях колоссальные прибыли и даже стать миллиардерами, как Билл Гейтс. И все же большинство изобретателей (как отдельных лиц, так и компаний) не в состоянии извлечь крупных прибылей из своей деятельности и влачат жалкое существование. </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4215093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542697" y="468086"/>
            <a:ext cx="11148560" cy="6074228"/>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Другой характерной чертой технологии является то, что они представляют собой общественные товары или так называемые не конкурентные товары. Это означает, что ими могут одновременно пользоваться многие люди, что, однако, не ведет к истощению этого специфического «товара». Новая компьютерная программа, новое чудодейственное лекарство, новая технология выплавки стали – всеми этими благами я могу пользоваться, ничуть не уменьшая доступности их для любого другого человека на нашей планете. Кроме того, не следует забывать, что изобрести новую технологию, весьма дорогостоящее дело, а воспроизвести ее чаще всего бывает достаточно просто. Эти особенности технологических усовершенствований могут порождать в рыночной среде серьезные проблемы, в частности изобретатели иногда испытывают немалые трудности с извлечением прибыли из своих изобретений, поскольку другие люди могут довольно легко скопировать эти изобретения. Самые основополагающие и фундаментальные формы исследований более всего уязвимы в рыночной среде. Более того, государству приходится уделять особое внимание тому, чтобы у изобретателей было достаточно стимулов для занятия своей деятельностью. В последнее время повышенное внимание уделяется гарантированию прав интеллектуальной собственности (таких как патенты и авторские права), что призвано обеспечить адекватные рыночные стимулы для творческой деятельности. В чем же состоит преимущество новой теории экономического роста? Она изменила наши представления о самом процессе экономического роста и государственной политике. Если разница в технологическом уровне развития является важнейшей причиной различий в уровне жизни разных наций и если сама технология является своего рода продуктом, в таком случае государственная политика, направленная на обеспечение экономического роста, должна уделять самое пристальное внимание способам усовершенствования технологий в данной стране. Именно к такому выводу пришел Поль </a:t>
            </a:r>
            <a:r>
              <a:rPr lang="ru-RU" sz="1800" dirty="0" err="1" smtClean="0">
                <a:latin typeface="Times New Roman" panose="02020603050405020304" pitchFamily="18" charset="0"/>
                <a:cs typeface="Times New Roman" panose="02020603050405020304" pitchFamily="18" charset="0"/>
              </a:rPr>
              <a:t>Ромер</a:t>
            </a:r>
            <a:r>
              <a:rPr lang="ru-RU" sz="1800" dirty="0" smtClean="0">
                <a:latin typeface="Times New Roman" panose="02020603050405020304" pitchFamily="18" charset="0"/>
                <a:cs typeface="Times New Roman" panose="02020603050405020304" pitchFamily="18" charset="0"/>
              </a:rPr>
              <a:t> из </a:t>
            </a:r>
            <a:r>
              <a:rPr lang="ru-RU" sz="1800" dirty="0" err="1" smtClean="0">
                <a:latin typeface="Times New Roman" panose="02020603050405020304" pitchFamily="18" charset="0"/>
                <a:cs typeface="Times New Roman" panose="02020603050405020304" pitchFamily="18" charset="0"/>
              </a:rPr>
              <a:t>Стенфордского</a:t>
            </a:r>
            <a:r>
              <a:rPr lang="ru-RU" sz="1800" dirty="0" smtClean="0">
                <a:latin typeface="Times New Roman" panose="02020603050405020304" pitchFamily="18" charset="0"/>
                <a:cs typeface="Times New Roman" panose="02020603050405020304" pitchFamily="18" charset="0"/>
              </a:rPr>
              <a:t> университета, один из отцов новой теории экономического роста.</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0163001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455611" y="576942"/>
            <a:ext cx="11398932" cy="5029201"/>
          </a:xfrm>
        </p:spPr>
        <p:txBody>
          <a:bodyPr/>
          <a:lstStyle/>
          <a:p>
            <a:pPr marL="0" indent="0">
              <a:buNone/>
            </a:pPr>
            <a:r>
              <a:rPr lang="ru-RU" dirty="0" smtClean="0">
                <a:latin typeface="Times New Roman" panose="02020603050405020304" pitchFamily="18" charset="0"/>
                <a:cs typeface="Times New Roman" panose="02020603050405020304" pitchFamily="18" charset="0"/>
              </a:rPr>
              <a:t>Экономисты могут сделать еще один шаг к полному пониманию факторов долговременного экономического успеха. В конечном счете у них появится возможность предложить творцам государственной политики нечто более существенное и вразумительное, чем стандартный неоклассический рецепт – больше экономии и больше образования. Тогда у нас наконец-то появятся весомые аргументы в ведущихся сейчас спорах о налоговых субсидиях для частных научных исследований, о высвобождении совместных научно-исследовательских организаций и многонациональных компаний из-под действия антитрестовского законодательства, о влиянии государственных контрактов, об обратной связи торговой политикой и инновациями, степенью защиты прав на интеллектуальную собственность, связях между частными компаниями и университетами, о механизмах выбора таких сфер научных исследований, которые должны пользоваться государственной поддержкой, а также о преимуществах и недостатках четко сформулированной и технологической политики государства.</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9072459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18897" y="402771"/>
            <a:ext cx="11137675" cy="5889171"/>
          </a:xfrm>
        </p:spPr>
        <p:txBody>
          <a:bodyPr>
            <a:normAutofit/>
          </a:bodyPr>
          <a:lstStyle/>
          <a:p>
            <a:pPr marL="0" indent="0">
              <a:buNone/>
            </a:pPr>
            <a:r>
              <a:rPr lang="ru-RU" sz="2400" b="1" dirty="0" smtClean="0">
                <a:latin typeface="Times New Roman" panose="02020603050405020304" pitchFamily="18" charset="0"/>
                <a:cs typeface="Times New Roman" panose="02020603050405020304" pitchFamily="18" charset="0"/>
              </a:rPr>
              <a:t>Подведем итог.</a:t>
            </a:r>
          </a:p>
          <a:p>
            <a:pPr marL="0" indent="0">
              <a:buNone/>
            </a:pPr>
            <a:endParaRPr lang="ru-RU" sz="2400" b="1" dirty="0" smtClean="0">
              <a:latin typeface="Times New Roman" panose="02020603050405020304" pitchFamily="18" charset="0"/>
              <a:cs typeface="Times New Roman" panose="02020603050405020304" pitchFamily="18" charset="0"/>
            </a:endParaRPr>
          </a:p>
          <a:p>
            <a:pPr marL="0" indent="0">
              <a:buNone/>
            </a:pPr>
            <a:r>
              <a:rPr lang="ru-RU" sz="2400" i="1" dirty="0" smtClean="0">
                <a:latin typeface="Times New Roman" panose="02020603050405020304" pitchFamily="18" charset="0"/>
                <a:cs typeface="Times New Roman" panose="02020603050405020304" pitchFamily="18" charset="0"/>
              </a:rPr>
              <a:t>Технологические усовершенствования , позволяющие повысить объем производства при заданном количестве используемых факторов производства, являются важнейшей составляющей в развитии наций. Новая теория экономического роста пытается выявить факторы, способствующие технологическим усовершенствованиям. Этот подход акцентирует внимание на том, что технологическое усовершенствование является продуктом, который испытывает в рыночной среде серьезные проблемы, поскольку технология представляет собой общественный товар, которые сложно произвести, зато просто воспроизвести. В последнее время государство уделяет все более пристальное внимание проблеме обеспечения прав интеллектуальной собственности для тех, кто разрабатывает новые технологии.</a:t>
            </a:r>
            <a:endParaRPr lang="ru-RU"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4712597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95096" y="185057"/>
            <a:ext cx="10245046" cy="1023257"/>
          </a:xfrm>
        </p:spPr>
        <p:txBody>
          <a:bodyPr>
            <a:normAutofit/>
          </a:bodyPr>
          <a:lstStyle/>
          <a:p>
            <a:pPr marL="0" indent="0" algn="ctr">
              <a:buNone/>
            </a:pPr>
            <a:r>
              <a:rPr lang="ru-RU"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МОДЕЛИ ЭКОНОМИЧЕСКОГО РОСТА В СОЕДИНЕННЫХ ШТАТАХ АМЕРИКИ</a:t>
            </a:r>
            <a:endPar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441475" y="1208314"/>
            <a:ext cx="11304210" cy="2231571"/>
          </a:xfrm>
        </p:spPr>
        <p:txBody>
          <a:bodyPr>
            <a:normAutofit/>
          </a:bodyPr>
          <a:lstStyle/>
          <a:p>
            <a:pPr marL="0" indent="0" algn="ctr">
              <a:buNone/>
            </a:pPr>
            <a:r>
              <a:rPr lang="ru-RU" dirty="0" smtClean="0">
                <a:latin typeface="Times New Roman" panose="02020603050405020304" pitchFamily="18" charset="0"/>
                <a:cs typeface="Times New Roman" panose="02020603050405020304" pitchFamily="18" charset="0"/>
              </a:rPr>
              <a:t>Факты экономического роста</a:t>
            </a:r>
          </a:p>
          <a:p>
            <a:pPr marL="0" indent="0">
              <a:buNone/>
            </a:pPr>
            <a:r>
              <a:rPr lang="ru-RU" dirty="0" smtClean="0">
                <a:latin typeface="Times New Roman" panose="02020603050405020304" pitchFamily="18" charset="0"/>
                <a:cs typeface="Times New Roman" panose="02020603050405020304" pitchFamily="18" charset="0"/>
              </a:rPr>
              <a:t>Современная экономика вышла за рамки теоритических дискуссий и превратилась в эмпирическую науку благодаря упорной работе по сбору данных, разработке и анализу системы </a:t>
            </a:r>
            <a:r>
              <a:rPr lang="ru-RU" dirty="0" err="1" smtClean="0">
                <a:latin typeface="Times New Roman" panose="02020603050405020304" pitchFamily="18" charset="0"/>
                <a:cs typeface="Times New Roman" panose="02020603050405020304" pitchFamily="18" charset="0"/>
              </a:rPr>
              <a:t>начиональных</a:t>
            </a:r>
            <a:r>
              <a:rPr lang="ru-RU" dirty="0" smtClean="0">
                <a:latin typeface="Times New Roman" panose="02020603050405020304" pitchFamily="18" charset="0"/>
                <a:cs typeface="Times New Roman" panose="02020603050405020304" pitchFamily="18" charset="0"/>
              </a:rPr>
              <a:t> счетов, про веденных </a:t>
            </a:r>
            <a:r>
              <a:rPr lang="ru-RU" dirty="0" err="1" smtClean="0">
                <a:latin typeface="Times New Roman" panose="02020603050405020304" pitchFamily="18" charset="0"/>
                <a:cs typeface="Times New Roman" panose="02020603050405020304" pitchFamily="18" charset="0"/>
              </a:rPr>
              <a:t>Саймоном</a:t>
            </a:r>
            <a:r>
              <a:rPr lang="ru-RU" dirty="0" smtClean="0">
                <a:latin typeface="Times New Roman" panose="02020603050405020304" pitchFamily="18" charset="0"/>
                <a:cs typeface="Times New Roman" panose="02020603050405020304" pitchFamily="18" charset="0"/>
              </a:rPr>
              <a:t> Кузнецом (</a:t>
            </a:r>
            <a:r>
              <a:rPr lang="en-US" dirty="0" smtClean="0">
                <a:latin typeface="Times New Roman" panose="02020603050405020304" pitchFamily="18" charset="0"/>
                <a:cs typeface="Times New Roman" panose="02020603050405020304" pitchFamily="18" charset="0"/>
              </a:rPr>
              <a:t>Simon Kuznets), </a:t>
            </a:r>
            <a:r>
              <a:rPr lang="ru-RU" dirty="0" err="1" smtClean="0">
                <a:latin typeface="Times New Roman" panose="02020603050405020304" pitchFamily="18" charset="0"/>
                <a:cs typeface="Times New Roman" panose="02020603050405020304" pitchFamily="18" charset="0"/>
              </a:rPr>
              <a:t>Эвдвардом</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Денисоном</a:t>
            </a:r>
            <a:r>
              <a:rPr lang="ru-RU"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Edward Denison), </a:t>
            </a:r>
            <a:r>
              <a:rPr lang="ru-RU" dirty="0" smtClean="0">
                <a:latin typeface="Times New Roman" panose="02020603050405020304" pitchFamily="18" charset="0"/>
                <a:cs typeface="Times New Roman" panose="02020603050405020304" pitchFamily="18" charset="0"/>
              </a:rPr>
              <a:t>Дейлом </a:t>
            </a:r>
            <a:r>
              <a:rPr lang="ru-RU" dirty="0" err="1" smtClean="0">
                <a:latin typeface="Times New Roman" panose="02020603050405020304" pitchFamily="18" charset="0"/>
                <a:cs typeface="Times New Roman" panose="02020603050405020304" pitchFamily="18" charset="0"/>
              </a:rPr>
              <a:t>Йоргенсоном</a:t>
            </a:r>
            <a:r>
              <a:rPr lang="ru-RU"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Deil</a:t>
            </a:r>
            <a:r>
              <a:rPr lang="en-US" dirty="0" smtClean="0">
                <a:latin typeface="Times New Roman" panose="02020603050405020304" pitchFamily="18" charset="0"/>
                <a:cs typeface="Times New Roman" panose="02020603050405020304" pitchFamily="18" charset="0"/>
              </a:rPr>
              <a:t> Jorgenson) </a:t>
            </a:r>
            <a:r>
              <a:rPr lang="ru-RU" dirty="0" smtClean="0">
                <a:latin typeface="Times New Roman" panose="02020603050405020304" pitchFamily="18" charset="0"/>
                <a:cs typeface="Times New Roman" panose="02020603050405020304" pitchFamily="18" charset="0"/>
              </a:rPr>
              <a:t>и многими другими экономистами.</a:t>
            </a:r>
            <a:endParaRPr lang="ru-RU" dirty="0">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8871" y="3571216"/>
            <a:ext cx="1905000" cy="2298700"/>
          </a:xfrm>
          <a:prstGeom prst="rect">
            <a:avLst/>
          </a:prstGeom>
        </p:spPr>
      </p:pic>
      <p:pic>
        <p:nvPicPr>
          <p:cNvPr id="8" name="Рисунок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6721" y="3439885"/>
            <a:ext cx="1717222" cy="2430031"/>
          </a:xfrm>
          <a:prstGeom prst="rect">
            <a:avLst/>
          </a:prstGeom>
        </p:spPr>
      </p:pic>
      <p:sp>
        <p:nvSpPr>
          <p:cNvPr id="9" name="TextBox 8"/>
          <p:cNvSpPr txBox="1"/>
          <p:nvPr/>
        </p:nvSpPr>
        <p:spPr>
          <a:xfrm>
            <a:off x="852572" y="6128658"/>
            <a:ext cx="3065519" cy="369332"/>
          </a:xfrm>
          <a:prstGeom prst="rect">
            <a:avLst/>
          </a:prstGeom>
          <a:noFill/>
        </p:spPr>
        <p:txBody>
          <a:bodyPr wrap="none" rtlCol="0">
            <a:spAutoFit/>
          </a:bodyPr>
          <a:lstStyle/>
          <a:p>
            <a:r>
              <a:rPr lang="ru-RU" dirty="0" err="1" smtClean="0">
                <a:solidFill>
                  <a:schemeClr val="bg2">
                    <a:lumMod val="75000"/>
                  </a:schemeClr>
                </a:solidFill>
                <a:latin typeface="Times New Roman" panose="02020603050405020304" pitchFamily="18" charset="0"/>
                <a:cs typeface="Times New Roman" panose="02020603050405020304" pitchFamily="18" charset="0"/>
              </a:rPr>
              <a:t>Саймон</a:t>
            </a:r>
            <a:r>
              <a:rPr lang="ru-RU" dirty="0" smtClean="0">
                <a:solidFill>
                  <a:schemeClr val="bg2">
                    <a:lumMod val="75000"/>
                  </a:schemeClr>
                </a:solidFill>
                <a:latin typeface="Times New Roman" panose="02020603050405020304" pitchFamily="18" charset="0"/>
                <a:cs typeface="Times New Roman" panose="02020603050405020304" pitchFamily="18" charset="0"/>
              </a:rPr>
              <a:t> Кузнец (1901 – 1985)</a:t>
            </a:r>
            <a:endParaRPr lang="ru-RU"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7010400" y="6128658"/>
            <a:ext cx="2704395" cy="369332"/>
          </a:xfrm>
          <a:prstGeom prst="rect">
            <a:avLst/>
          </a:prstGeom>
          <a:noFill/>
        </p:spPr>
        <p:txBody>
          <a:bodyPr wrap="none" rtlCol="0">
            <a:spAutoFit/>
          </a:bodyPr>
          <a:lstStyle/>
          <a:p>
            <a:r>
              <a:rPr lang="ru-RU" dirty="0" smtClean="0">
                <a:solidFill>
                  <a:schemeClr val="bg2">
                    <a:lumMod val="75000"/>
                  </a:schemeClr>
                </a:solidFill>
                <a:latin typeface="Times New Roman" panose="02020603050405020304" pitchFamily="18" charset="0"/>
                <a:cs typeface="Times New Roman" panose="02020603050405020304" pitchFamily="18" charset="0"/>
              </a:rPr>
              <a:t>Дейл </a:t>
            </a:r>
            <a:r>
              <a:rPr lang="ru-RU" dirty="0" err="1" smtClean="0">
                <a:solidFill>
                  <a:schemeClr val="bg2">
                    <a:lumMod val="75000"/>
                  </a:schemeClr>
                </a:solidFill>
                <a:latin typeface="Times New Roman" panose="02020603050405020304" pitchFamily="18" charset="0"/>
                <a:cs typeface="Times New Roman" panose="02020603050405020304" pitchFamily="18" charset="0"/>
              </a:rPr>
              <a:t>Йоргенсон</a:t>
            </a:r>
            <a:r>
              <a:rPr lang="ru-RU" dirty="0" smtClean="0">
                <a:solidFill>
                  <a:schemeClr val="bg2">
                    <a:lumMod val="75000"/>
                  </a:schemeClr>
                </a:solidFill>
                <a:latin typeface="Times New Roman" panose="02020603050405020304" pitchFamily="18" charset="0"/>
                <a:cs typeface="Times New Roman" panose="02020603050405020304" pitchFamily="18" charset="0"/>
              </a:rPr>
              <a:t> (р. 1933)</a:t>
            </a:r>
            <a:endParaRPr lang="ru-RU"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527698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7315200" y="217714"/>
            <a:ext cx="4876800" cy="4528457"/>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Рисунок 6 представляет ключевые тенденции экономического развития США в этом столетии. Аналогичные тенденции проявляются и в большинстве ведущих индустриальных стран. Рисунок 7 (график слева вверху) отражает тенденции изменения реального ВВП, основного капитала и численности населения. С 1900 года численность населения и занятость возросли более чем в три раза. В то же время запас физического капитала увеличился более чем в 10 раз. Таким образом </a:t>
            </a:r>
            <a:r>
              <a:rPr lang="ru-RU" sz="1800" dirty="0" err="1" smtClean="0">
                <a:latin typeface="Times New Roman" panose="02020603050405020304" pitchFamily="18" charset="0"/>
                <a:cs typeface="Times New Roman" panose="02020603050405020304" pitchFamily="18" charset="0"/>
              </a:rPr>
              <a:t>капиталовооруженность</a:t>
            </a:r>
            <a:r>
              <a:rPr lang="ru-RU"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(K/L) </a:t>
            </a:r>
            <a:r>
              <a:rPr lang="ru-RU" sz="1800" dirty="0" smtClean="0">
                <a:latin typeface="Times New Roman" panose="02020603050405020304" pitchFamily="18" charset="0"/>
                <a:cs typeface="Times New Roman" panose="02020603050405020304" pitchFamily="18" charset="0"/>
              </a:rPr>
              <a:t>возросла приблизительно в три раза. Не вызывает сомнений, что углубление капитала стало важнейшей чертой американского капитализма в </a:t>
            </a:r>
            <a:r>
              <a:rPr lang="en-US" sz="1800" dirty="0" smtClean="0">
                <a:latin typeface="Times New Roman" panose="02020603050405020304" pitchFamily="18" charset="0"/>
                <a:cs typeface="Times New Roman" panose="02020603050405020304" pitchFamily="18" charset="0"/>
              </a:rPr>
              <a:t>XX </a:t>
            </a:r>
            <a:r>
              <a:rPr lang="ru-RU" sz="1800" dirty="0" smtClean="0">
                <a:latin typeface="Times New Roman" panose="02020603050405020304" pitchFamily="18" charset="0"/>
                <a:cs typeface="Times New Roman" panose="02020603050405020304" pitchFamily="18" charset="0"/>
              </a:rPr>
              <a:t>веке.</a:t>
            </a:r>
            <a:endParaRPr lang="ru-RU" sz="18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76880" y="93495"/>
            <a:ext cx="6955292" cy="4438342"/>
          </a:xfrm>
          <a:prstGeom prst="rect">
            <a:avLst/>
          </a:prstGeom>
        </p:spPr>
      </p:pic>
      <p:sp>
        <p:nvSpPr>
          <p:cNvPr id="6" name="TextBox 5"/>
          <p:cNvSpPr txBox="1"/>
          <p:nvPr/>
        </p:nvSpPr>
        <p:spPr>
          <a:xfrm>
            <a:off x="169721" y="4576894"/>
            <a:ext cx="6769610" cy="338554"/>
          </a:xfrm>
          <a:prstGeom prst="rect">
            <a:avLst/>
          </a:prstGeom>
          <a:noFill/>
        </p:spPr>
        <p:txBody>
          <a:bodyPr wrap="none" rtlCol="0">
            <a:spAutoFit/>
          </a:bodyPr>
          <a:lstStyle/>
          <a:p>
            <a:r>
              <a:rPr lang="ru-RU" sz="1600" dirty="0" smtClean="0">
                <a:solidFill>
                  <a:schemeClr val="bg2">
                    <a:lumMod val="75000"/>
                  </a:schemeClr>
                </a:solidFill>
                <a:latin typeface="Times New Roman" panose="02020603050405020304" pitchFamily="18" charset="0"/>
                <a:cs typeface="Times New Roman" panose="02020603050405020304" pitchFamily="18" charset="0"/>
              </a:rPr>
              <a:t>Рисунок 6.Экономический рост демонстрирует очевидные закономерности</a:t>
            </a:r>
            <a:endParaRPr lang="ru-RU" sz="16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69721" y="4989783"/>
            <a:ext cx="11880765" cy="1754326"/>
          </a:xfrm>
          <a:prstGeom prst="rect">
            <a:avLst/>
          </a:prstGeom>
          <a:noFill/>
        </p:spPr>
        <p:txBody>
          <a:bodyPr wrap="square" rtlCol="0">
            <a:spAutoFit/>
          </a:bodyPr>
          <a:lstStyle/>
          <a:p>
            <a:r>
              <a:rPr lang="ru-RU" dirty="0" smtClean="0">
                <a:solidFill>
                  <a:schemeClr val="bg2">
                    <a:lumMod val="75000"/>
                  </a:schemeClr>
                </a:solidFill>
                <a:latin typeface="Times New Roman" panose="02020603050405020304" pitchFamily="18" charset="0"/>
                <a:cs typeface="Times New Roman" panose="02020603050405020304" pitchFamily="18" charset="0"/>
              </a:rPr>
              <a:t>А как насчет темпов роста выпуска? Уступал ли рост выпуска росту основного капитала, как это происходило бы в случае модели, игнорирующей технологический прогресс? Нет. Как видно на рисунке, кривая выпуска находится не между факторными кривыми, а выше кривой капитала, указывая на то, что технологический прогресс повышает производительность капитала и труда. И в самом деле, соотношение капитала и выпуска (капиталоемкость), показанное на этом же рисунке (график справа вверху), с течением времени уменьшалась, как можно было бы ожидать в случае модели накопления капитала без учета технологических изменений.</a:t>
            </a:r>
            <a:endParaRPr lang="ru-RU"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4897662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Цилиндр 5"/>
          <p:cNvSpPr/>
          <p:nvPr/>
        </p:nvSpPr>
        <p:spPr>
          <a:xfrm>
            <a:off x="194855" y="3252565"/>
            <a:ext cx="1852727" cy="2700670"/>
          </a:xfrm>
          <a:prstGeom prst="can">
            <a:avLst/>
          </a:prstGeom>
          <a:ln>
            <a:noFill/>
          </a:ln>
          <a:effectLst>
            <a:glow rad="228600">
              <a:schemeClr val="accent5">
                <a:satMod val="175000"/>
                <a:alpha val="40000"/>
              </a:schemeClr>
            </a:glow>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8" name="Овал 7"/>
          <p:cNvSpPr/>
          <p:nvPr/>
        </p:nvSpPr>
        <p:spPr>
          <a:xfrm>
            <a:off x="394215" y="3354238"/>
            <a:ext cx="1454005" cy="69643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chemeClr val="bg1">
                    <a:lumMod val="75000"/>
                    <a:lumOff val="25000"/>
                  </a:schemeClr>
                </a:solidFill>
              </a:rPr>
              <a:t>Ресурсы</a:t>
            </a:r>
            <a:endParaRPr lang="ru-RU" sz="1200" dirty="0">
              <a:solidFill>
                <a:schemeClr val="bg1">
                  <a:lumMod val="75000"/>
                  <a:lumOff val="25000"/>
                </a:schemeClr>
              </a:solidFill>
            </a:endParaRPr>
          </a:p>
        </p:txBody>
      </p:sp>
      <p:sp>
        <p:nvSpPr>
          <p:cNvPr id="11" name="Овал 10"/>
          <p:cNvSpPr/>
          <p:nvPr/>
        </p:nvSpPr>
        <p:spPr>
          <a:xfrm>
            <a:off x="407241" y="4152343"/>
            <a:ext cx="1454006" cy="69643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chemeClr val="bg1">
                    <a:lumMod val="75000"/>
                    <a:lumOff val="25000"/>
                  </a:schemeClr>
                </a:solidFill>
              </a:rPr>
              <a:t>Технология</a:t>
            </a:r>
            <a:endParaRPr lang="ru-RU" sz="1200" dirty="0">
              <a:solidFill>
                <a:schemeClr val="bg1">
                  <a:lumMod val="75000"/>
                  <a:lumOff val="25000"/>
                </a:schemeClr>
              </a:solidFill>
            </a:endParaRPr>
          </a:p>
        </p:txBody>
      </p:sp>
      <p:sp>
        <p:nvSpPr>
          <p:cNvPr id="12" name="Овал 11"/>
          <p:cNvSpPr/>
          <p:nvPr/>
        </p:nvSpPr>
        <p:spPr>
          <a:xfrm>
            <a:off x="394214" y="4956426"/>
            <a:ext cx="1454006" cy="792127"/>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chemeClr val="bg1">
                    <a:lumMod val="75000"/>
                    <a:lumOff val="25000"/>
                  </a:schemeClr>
                </a:solidFill>
              </a:rPr>
              <a:t>Налоговая и другие виды политики</a:t>
            </a:r>
            <a:endParaRPr lang="ru-RU" sz="1200" dirty="0">
              <a:solidFill>
                <a:schemeClr val="bg1">
                  <a:lumMod val="75000"/>
                  <a:lumOff val="25000"/>
                </a:schemeClr>
              </a:solidFill>
            </a:endParaRPr>
          </a:p>
        </p:txBody>
      </p:sp>
      <p:sp>
        <p:nvSpPr>
          <p:cNvPr id="13" name="Цилиндр 12"/>
          <p:cNvSpPr/>
          <p:nvPr/>
        </p:nvSpPr>
        <p:spPr>
          <a:xfrm>
            <a:off x="152874" y="67120"/>
            <a:ext cx="1818176" cy="2538190"/>
          </a:xfrm>
          <a:prstGeom prst="can">
            <a:avLst/>
          </a:prstGeom>
          <a:ln>
            <a:noFill/>
          </a:ln>
          <a:effectLst>
            <a:glow rad="228600">
              <a:schemeClr val="accent5">
                <a:satMod val="175000"/>
                <a:alpha val="40000"/>
              </a:schemeClr>
            </a:glow>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14" name="Блок-схема: магнитный диск 13"/>
          <p:cNvSpPr/>
          <p:nvPr/>
        </p:nvSpPr>
        <p:spPr>
          <a:xfrm>
            <a:off x="3273185" y="1367612"/>
            <a:ext cx="1350335" cy="1200813"/>
          </a:xfrm>
          <a:prstGeom prst="flowChartMagneticDisk">
            <a:avLst/>
          </a:prstGeom>
          <a:gradFill>
            <a:gsLst>
              <a:gs pos="0">
                <a:schemeClr val="accent1">
                  <a:tint val="66000"/>
                  <a:satMod val="160000"/>
                </a:schemeClr>
              </a:gs>
              <a:gs pos="42000">
                <a:schemeClr val="accent1">
                  <a:tint val="44500"/>
                  <a:satMod val="160000"/>
                </a:schemeClr>
              </a:gs>
              <a:gs pos="100000">
                <a:schemeClr val="accent1">
                  <a:tint val="23500"/>
                  <a:satMod val="160000"/>
                </a:schemeClr>
              </a:gs>
            </a:gsLst>
            <a:lin ang="18900000" scaled="1"/>
          </a:gradFill>
          <a:ln>
            <a:solidFill>
              <a:schemeClr val="bg1">
                <a:lumMod val="95000"/>
                <a:lumOff val="5000"/>
              </a:schemeClr>
            </a:solidFill>
          </a:ln>
          <a:effectLst>
            <a:glow rad="228600">
              <a:schemeClr val="accent5">
                <a:satMod val="175000"/>
                <a:alpha val="40000"/>
              </a:schemeClr>
            </a:glo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chemeClr val="bg1">
                    <a:lumMod val="75000"/>
                    <a:lumOff val="25000"/>
                  </a:schemeClr>
                </a:solidFill>
              </a:rPr>
              <a:t>Совокупный спрос</a:t>
            </a:r>
            <a:endParaRPr lang="ru-RU" sz="1200" dirty="0">
              <a:solidFill>
                <a:schemeClr val="bg1">
                  <a:lumMod val="75000"/>
                  <a:lumOff val="25000"/>
                </a:schemeClr>
              </a:solidFill>
            </a:endParaRPr>
          </a:p>
        </p:txBody>
      </p:sp>
      <p:sp>
        <p:nvSpPr>
          <p:cNvPr id="15" name="Овал 14"/>
          <p:cNvSpPr/>
          <p:nvPr/>
        </p:nvSpPr>
        <p:spPr>
          <a:xfrm>
            <a:off x="312853" y="191833"/>
            <a:ext cx="1573097" cy="69643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chemeClr val="bg1">
                    <a:lumMod val="75000"/>
                    <a:lumOff val="25000"/>
                  </a:schemeClr>
                </a:solidFill>
              </a:rPr>
              <a:t>Количество денег</a:t>
            </a:r>
            <a:endParaRPr lang="ru-RU" sz="1200" dirty="0">
              <a:solidFill>
                <a:schemeClr val="bg1">
                  <a:lumMod val="75000"/>
                  <a:lumOff val="25000"/>
                </a:schemeClr>
              </a:solidFill>
            </a:endParaRPr>
          </a:p>
        </p:txBody>
      </p:sp>
      <p:sp>
        <p:nvSpPr>
          <p:cNvPr id="16" name="Овал 15"/>
          <p:cNvSpPr/>
          <p:nvPr/>
        </p:nvSpPr>
        <p:spPr>
          <a:xfrm>
            <a:off x="334959" y="1767746"/>
            <a:ext cx="1454005" cy="69643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dirty="0">
              <a:solidFill>
                <a:schemeClr val="bg1">
                  <a:lumMod val="75000"/>
                  <a:lumOff val="25000"/>
                </a:schemeClr>
              </a:solidFill>
            </a:endParaRPr>
          </a:p>
        </p:txBody>
      </p:sp>
      <p:sp>
        <p:nvSpPr>
          <p:cNvPr id="17" name="Овал 16"/>
          <p:cNvSpPr/>
          <p:nvPr/>
        </p:nvSpPr>
        <p:spPr>
          <a:xfrm>
            <a:off x="334959" y="967892"/>
            <a:ext cx="1454005" cy="69643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dirty="0">
              <a:solidFill>
                <a:schemeClr val="bg1">
                  <a:lumMod val="75000"/>
                  <a:lumOff val="25000"/>
                </a:schemeClr>
              </a:solidFill>
            </a:endParaRPr>
          </a:p>
        </p:txBody>
      </p:sp>
      <p:sp>
        <p:nvSpPr>
          <p:cNvPr id="18" name="Блок-схема: магнитный диск 17"/>
          <p:cNvSpPr/>
          <p:nvPr/>
        </p:nvSpPr>
        <p:spPr>
          <a:xfrm>
            <a:off x="3361036" y="3639739"/>
            <a:ext cx="1350335" cy="1200813"/>
          </a:xfrm>
          <a:prstGeom prst="flowChartMagneticDisk">
            <a:avLst/>
          </a:prstGeom>
          <a:gradFill>
            <a:gsLst>
              <a:gs pos="0">
                <a:schemeClr val="accent1">
                  <a:tint val="66000"/>
                  <a:satMod val="160000"/>
                </a:schemeClr>
              </a:gs>
              <a:gs pos="42000">
                <a:schemeClr val="accent1">
                  <a:tint val="44500"/>
                  <a:satMod val="160000"/>
                </a:schemeClr>
              </a:gs>
              <a:gs pos="100000">
                <a:schemeClr val="accent1">
                  <a:tint val="23500"/>
                  <a:satMod val="160000"/>
                </a:schemeClr>
              </a:gs>
            </a:gsLst>
            <a:lin ang="18900000" scaled="1"/>
          </a:gradFill>
          <a:ln>
            <a:solidFill>
              <a:schemeClr val="bg1">
                <a:lumMod val="95000"/>
                <a:lumOff val="5000"/>
              </a:schemeClr>
            </a:solidFill>
          </a:ln>
          <a:effectLst>
            <a:glow rad="228600">
              <a:schemeClr val="accent5">
                <a:satMod val="175000"/>
                <a:alpha val="40000"/>
              </a:schemeClr>
            </a:glo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chemeClr val="bg1">
                    <a:lumMod val="75000"/>
                    <a:lumOff val="25000"/>
                  </a:schemeClr>
                </a:solidFill>
              </a:rPr>
              <a:t>Совокупное предложение</a:t>
            </a:r>
            <a:endParaRPr lang="ru-RU" sz="1200" dirty="0">
              <a:solidFill>
                <a:schemeClr val="bg1">
                  <a:lumMod val="75000"/>
                  <a:lumOff val="25000"/>
                </a:schemeClr>
              </a:solidFill>
            </a:endParaRPr>
          </a:p>
        </p:txBody>
      </p:sp>
      <p:sp>
        <p:nvSpPr>
          <p:cNvPr id="19" name="Блок-схема: магнитный диск 18"/>
          <p:cNvSpPr/>
          <p:nvPr/>
        </p:nvSpPr>
        <p:spPr>
          <a:xfrm>
            <a:off x="6183119" y="2429705"/>
            <a:ext cx="1952847" cy="1899902"/>
          </a:xfrm>
          <a:prstGeom prst="flowChartMagneticDisk">
            <a:avLst/>
          </a:prstGeom>
          <a:gradFill>
            <a:gsLst>
              <a:gs pos="0">
                <a:schemeClr val="accent1">
                  <a:tint val="66000"/>
                  <a:satMod val="160000"/>
                </a:schemeClr>
              </a:gs>
              <a:gs pos="42000">
                <a:schemeClr val="accent1">
                  <a:tint val="44500"/>
                  <a:satMod val="160000"/>
                </a:schemeClr>
              </a:gs>
              <a:gs pos="100000">
                <a:schemeClr val="accent1">
                  <a:tint val="23500"/>
                  <a:satMod val="160000"/>
                </a:schemeClr>
              </a:gs>
            </a:gsLst>
            <a:lin ang="18900000" scaled="1"/>
          </a:gradFill>
          <a:ln>
            <a:solidFill>
              <a:schemeClr val="bg1">
                <a:lumMod val="95000"/>
                <a:lumOff val="5000"/>
              </a:schemeClr>
            </a:solidFill>
          </a:ln>
          <a:effectLst>
            <a:glow rad="228600">
              <a:schemeClr val="accent5">
                <a:satMod val="175000"/>
                <a:alpha val="40000"/>
              </a:schemeClr>
            </a:glo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chemeClr val="bg1">
                    <a:lumMod val="75000"/>
                    <a:lumOff val="25000"/>
                  </a:schemeClr>
                </a:solidFill>
              </a:rPr>
              <a:t>Взаимодействие совокупного спроса</a:t>
            </a:r>
            <a:r>
              <a:rPr lang="en-US" sz="1200" dirty="0" smtClean="0">
                <a:solidFill>
                  <a:schemeClr val="bg1">
                    <a:lumMod val="75000"/>
                    <a:lumOff val="25000"/>
                  </a:schemeClr>
                </a:solidFill>
              </a:rPr>
              <a:t> (AD)</a:t>
            </a:r>
            <a:r>
              <a:rPr lang="ru-RU" sz="1200" dirty="0" smtClean="0">
                <a:solidFill>
                  <a:schemeClr val="bg1">
                    <a:lumMod val="75000"/>
                    <a:lumOff val="25000"/>
                  </a:schemeClr>
                </a:solidFill>
              </a:rPr>
              <a:t> и совокупного предложения</a:t>
            </a:r>
            <a:r>
              <a:rPr lang="en-US" sz="1200" dirty="0" smtClean="0">
                <a:solidFill>
                  <a:schemeClr val="bg1">
                    <a:lumMod val="75000"/>
                    <a:lumOff val="25000"/>
                  </a:schemeClr>
                </a:solidFill>
              </a:rPr>
              <a:t> </a:t>
            </a:r>
            <a:r>
              <a:rPr lang="ru-RU" sz="1200" dirty="0" smtClean="0">
                <a:solidFill>
                  <a:schemeClr val="bg1">
                    <a:lumMod val="75000"/>
                    <a:lumOff val="25000"/>
                  </a:schemeClr>
                </a:solidFill>
              </a:rPr>
              <a:t>(</a:t>
            </a:r>
            <a:r>
              <a:rPr lang="en-US" sz="1200" dirty="0" smtClean="0">
                <a:solidFill>
                  <a:schemeClr val="bg1">
                    <a:lumMod val="75000"/>
                    <a:lumOff val="25000"/>
                  </a:schemeClr>
                </a:solidFill>
              </a:rPr>
              <a:t>AS</a:t>
            </a:r>
            <a:r>
              <a:rPr lang="ru-RU" sz="1200" dirty="0" smtClean="0">
                <a:solidFill>
                  <a:schemeClr val="bg1">
                    <a:lumMod val="75000"/>
                    <a:lumOff val="25000"/>
                  </a:schemeClr>
                </a:solidFill>
              </a:rPr>
              <a:t>)</a:t>
            </a:r>
            <a:endParaRPr lang="ru-RU" sz="1200" dirty="0">
              <a:solidFill>
                <a:schemeClr val="bg1">
                  <a:lumMod val="75000"/>
                  <a:lumOff val="25000"/>
                </a:schemeClr>
              </a:solidFill>
            </a:endParaRPr>
          </a:p>
        </p:txBody>
      </p:sp>
      <p:sp>
        <p:nvSpPr>
          <p:cNvPr id="22" name="Стрелка вправо 21"/>
          <p:cNvSpPr/>
          <p:nvPr/>
        </p:nvSpPr>
        <p:spPr>
          <a:xfrm rot="1661409">
            <a:off x="4662207" y="2387521"/>
            <a:ext cx="1515645" cy="393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Стрелка вправо 22"/>
          <p:cNvSpPr/>
          <p:nvPr/>
        </p:nvSpPr>
        <p:spPr>
          <a:xfrm rot="19282073">
            <a:off x="4701097" y="3829423"/>
            <a:ext cx="1490633" cy="393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Стрелка вправо 23"/>
          <p:cNvSpPr/>
          <p:nvPr/>
        </p:nvSpPr>
        <p:spPr>
          <a:xfrm rot="1661409">
            <a:off x="1941364" y="1569471"/>
            <a:ext cx="1288960" cy="393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Стрелка вправо 24"/>
          <p:cNvSpPr/>
          <p:nvPr/>
        </p:nvSpPr>
        <p:spPr>
          <a:xfrm rot="20034061">
            <a:off x="1999134" y="4558697"/>
            <a:ext cx="1345716" cy="393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Стрелка вправо 25"/>
          <p:cNvSpPr/>
          <p:nvPr/>
        </p:nvSpPr>
        <p:spPr>
          <a:xfrm rot="19839078">
            <a:off x="7824143" y="1727112"/>
            <a:ext cx="1869828" cy="393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Стрелка вправо 26"/>
          <p:cNvSpPr/>
          <p:nvPr/>
        </p:nvSpPr>
        <p:spPr>
          <a:xfrm rot="1489262">
            <a:off x="7997589" y="4504714"/>
            <a:ext cx="1811174" cy="393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Стрелка вправо 27"/>
          <p:cNvSpPr/>
          <p:nvPr/>
        </p:nvSpPr>
        <p:spPr>
          <a:xfrm>
            <a:off x="8287052" y="3144213"/>
            <a:ext cx="1383334" cy="393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Шестиугольник 30"/>
          <p:cNvSpPr/>
          <p:nvPr/>
        </p:nvSpPr>
        <p:spPr>
          <a:xfrm>
            <a:off x="9781953" y="2512551"/>
            <a:ext cx="1786270" cy="1307805"/>
          </a:xfrm>
          <a:prstGeom prst="hexag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Шестиугольник 31"/>
          <p:cNvSpPr/>
          <p:nvPr/>
        </p:nvSpPr>
        <p:spPr>
          <a:xfrm>
            <a:off x="9781953" y="4423795"/>
            <a:ext cx="1786270" cy="1307805"/>
          </a:xfrm>
          <a:prstGeom prst="hexag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Шестиугольник 32"/>
          <p:cNvSpPr/>
          <p:nvPr/>
        </p:nvSpPr>
        <p:spPr>
          <a:xfrm>
            <a:off x="9781953" y="660213"/>
            <a:ext cx="1786270" cy="1307805"/>
          </a:xfrm>
          <a:prstGeom prst="hexag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bg1">
                    <a:lumMod val="75000"/>
                    <a:lumOff val="25000"/>
                  </a:schemeClr>
                </a:solidFill>
              </a:rPr>
              <a:t>Выпуск</a:t>
            </a:r>
          </a:p>
          <a:p>
            <a:pPr algn="ctr"/>
            <a:r>
              <a:rPr lang="ru-RU" sz="1600" dirty="0" smtClean="0">
                <a:solidFill>
                  <a:schemeClr val="bg1">
                    <a:lumMod val="75000"/>
                    <a:lumOff val="25000"/>
                  </a:schemeClr>
                </a:solidFill>
              </a:rPr>
              <a:t>(реальный ВВП)</a:t>
            </a:r>
            <a:endParaRPr lang="ru-RU" sz="1600" dirty="0">
              <a:solidFill>
                <a:schemeClr val="bg1">
                  <a:lumMod val="75000"/>
                  <a:lumOff val="25000"/>
                </a:schemeClr>
              </a:solidFill>
            </a:endParaRPr>
          </a:p>
        </p:txBody>
      </p:sp>
      <p:sp>
        <p:nvSpPr>
          <p:cNvPr id="34" name="TextBox 33"/>
          <p:cNvSpPr txBox="1"/>
          <p:nvPr/>
        </p:nvSpPr>
        <p:spPr>
          <a:xfrm>
            <a:off x="1396969" y="6112885"/>
            <a:ext cx="11871243" cy="338554"/>
          </a:xfrm>
          <a:prstGeom prst="rect">
            <a:avLst/>
          </a:prstGeom>
          <a:noFill/>
        </p:spPr>
        <p:txBody>
          <a:bodyPr wrap="square" rtlCol="0">
            <a:spAutoFit/>
          </a:bodyPr>
          <a:lstStyle/>
          <a:p>
            <a:r>
              <a:rPr lang="ru-RU" sz="1600" dirty="0" smtClean="0">
                <a:solidFill>
                  <a:schemeClr val="bg1"/>
                </a:solidFill>
                <a:latin typeface="Times New Roman" panose="02020603050405020304" pitchFamily="18" charset="0"/>
                <a:cs typeface="Times New Roman" panose="02020603050405020304" pitchFamily="18" charset="0"/>
              </a:rPr>
              <a:t>Рисунок 1. Экономический рост – ключевой фактор повышения уровня жизни в долгосрочном периоде</a:t>
            </a:r>
            <a:endParaRPr lang="ru-RU"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5725607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346754" y="370114"/>
            <a:ext cx="11420703" cy="6030686"/>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Для большинства людей общие экономические результаты измеряются заработком, или доходами, отображенными на графике, расположенном слева внизу на рис. 6 в виде реальной заработной платы (или денежной зарплаты с учетом инфляции). Зарплата росла впечатляющими темпами на протяжении большей части столетия, как и следовало ожидать при повышении </a:t>
            </a:r>
            <a:r>
              <a:rPr lang="ru-RU" sz="1800" dirty="0" err="1" smtClean="0">
                <a:latin typeface="Times New Roman" panose="02020603050405020304" pitchFamily="18" charset="0"/>
                <a:cs typeface="Times New Roman" panose="02020603050405020304" pitchFamily="18" charset="0"/>
              </a:rPr>
              <a:t>капиталовооруженности</a:t>
            </a:r>
            <a:r>
              <a:rPr lang="ru-RU" sz="1800" dirty="0" smtClean="0">
                <a:latin typeface="Times New Roman" panose="02020603050405020304" pitchFamily="18" charset="0"/>
                <a:cs typeface="Times New Roman" panose="02020603050405020304" pitchFamily="18" charset="0"/>
              </a:rPr>
              <a:t> и устойчивого технологического прогресса. Реальная процентная ставка (то есть денежная процентная ставка за вычетом темпов инфляции) показана на графике справа внизу на рис. 6. Проценты ставки и нормы прибыли подвержены значительным колебаниям в период экономических циклов и войн, однако на протяжении всего рассматриваемого периода не отмечено тенденций значительного повышения или снижения этих показателей. Кроме того, либо за счет случайного совпадения, либо за счет экономического механизма этой модели технологический прогресс компенсировал тенденцию убывающей отдачи капитала. Выпуск на человека-час представлен кривой на графике, расположенном внизу слева на рис. 6. Как можно было бы ожидать, исходя из теории углубления капитала и технологического прогресса выпуск на одного рабочего рос устойчивыми темпами. Тот факт, что заработная плата росла теми же темпами, что и выработка на одного рабочего не означает, что все плоды, которое принесло с собой повышение производительности, достались рабочим. Скорее, доля труда в совокупном продукте, так же, как и доля капитала, оставались неизменными в течение всего периода. На самом деле при внимательном рассмотрении графика, расположенного слева внизу на рис. 6 можно обнаружить, что рост реальной заработной платы слегка опережал рост выпуска на человеко-час в течении последних 90 лет, несмотря на то, что доля труда изменилась незначительно за последние несколько лет. Увеличение доли труда вызывает соответствующее сокращение доли капитала, земли и другого имущества в национальном доходе.</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3116713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2817811" y="0"/>
            <a:ext cx="7033760" cy="827314"/>
          </a:xfrm>
        </p:spPr>
        <p:txBody>
          <a:bodyPr/>
          <a:lstStyle/>
          <a:p>
            <a:pPr marL="0" indent="0">
              <a:buNone/>
            </a:pPr>
            <a:r>
              <a:rPr lang="ru-RU" b="1" dirty="0" smtClean="0">
                <a:latin typeface="Times New Roman" panose="02020603050405020304" pitchFamily="18" charset="0"/>
                <a:cs typeface="Times New Roman" panose="02020603050405020304" pitchFamily="18" charset="0"/>
              </a:rPr>
              <a:t>Семь основных тенденций экономического развития</a:t>
            </a:r>
            <a:endParaRPr lang="ru-RU" b="1" dirty="0">
              <a:latin typeface="Times New Roman" panose="02020603050405020304" pitchFamily="18" charset="0"/>
              <a:cs typeface="Times New Roman" panose="02020603050405020304" pitchFamily="18" charset="0"/>
            </a:endParaRPr>
          </a:p>
        </p:txBody>
      </p:sp>
      <p:sp>
        <p:nvSpPr>
          <p:cNvPr id="6" name="Объект 2"/>
          <p:cNvSpPr txBox="1">
            <a:spLocks/>
          </p:cNvSpPr>
          <p:nvPr/>
        </p:nvSpPr>
        <p:spPr>
          <a:xfrm>
            <a:off x="201990" y="1426030"/>
            <a:ext cx="11500153" cy="501831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Tx/>
              <a:buFont typeface="Wingdings" panose="05000000000000000000" pitchFamily="2" charset="2"/>
              <a:buChar char="v"/>
            </a:pPr>
            <a:r>
              <a:rPr lang="ru-RU" sz="1800" b="1" dirty="0" smtClean="0">
                <a:latin typeface="Times New Roman" panose="02020603050405020304" pitchFamily="18" charset="0"/>
                <a:cs typeface="Times New Roman" panose="02020603050405020304" pitchFamily="18" charset="0"/>
              </a:rPr>
              <a:t>Тенденция 1. </a:t>
            </a:r>
            <a:r>
              <a:rPr lang="ru-RU" sz="1800" dirty="0" smtClean="0">
                <a:latin typeface="Times New Roman" panose="02020603050405020304" pitchFamily="18" charset="0"/>
                <a:cs typeface="Times New Roman" panose="02020603050405020304" pitchFamily="18" charset="0"/>
              </a:rPr>
              <a:t>Запас капитала рос быстрее, чем численность населения и занятость, вызывая углубление капитала.</a:t>
            </a:r>
          </a:p>
          <a:p>
            <a:pPr>
              <a:buClrTx/>
              <a:buFont typeface="Wingdings" panose="05000000000000000000" pitchFamily="2" charset="2"/>
              <a:buChar char="v"/>
            </a:pPr>
            <a:r>
              <a:rPr lang="ru-RU" sz="1800" b="1" dirty="0" smtClean="0">
                <a:latin typeface="Times New Roman" panose="02020603050405020304" pitchFamily="18" charset="0"/>
                <a:cs typeface="Times New Roman" panose="02020603050405020304" pitchFamily="18" charset="0"/>
              </a:rPr>
              <a:t>Тенденция 2. </a:t>
            </a:r>
            <a:r>
              <a:rPr lang="ru-RU" sz="1800" dirty="0" smtClean="0">
                <a:latin typeface="Times New Roman" panose="02020603050405020304" pitchFamily="18" charset="0"/>
                <a:cs typeface="Times New Roman" panose="02020603050405020304" pitchFamily="18" charset="0"/>
              </a:rPr>
              <a:t>На протяжении большей части столетия отмечен неуклонный рост реальной заработной платы.</a:t>
            </a:r>
          </a:p>
          <a:p>
            <a:pPr>
              <a:buClrTx/>
              <a:buFont typeface="Wingdings" panose="05000000000000000000" pitchFamily="2" charset="2"/>
              <a:buChar char="v"/>
            </a:pPr>
            <a:r>
              <a:rPr lang="ru-RU" sz="1800" b="1" dirty="0" smtClean="0">
                <a:latin typeface="Times New Roman" panose="02020603050405020304" pitchFamily="18" charset="0"/>
                <a:cs typeface="Times New Roman" panose="02020603050405020304" pitchFamily="18" charset="0"/>
              </a:rPr>
              <a:t>Тенденция 3. </a:t>
            </a:r>
            <a:r>
              <a:rPr lang="ru-RU" sz="1800" dirty="0" smtClean="0">
                <a:latin typeface="Times New Roman" panose="02020603050405020304" pitchFamily="18" charset="0"/>
                <a:cs typeface="Times New Roman" panose="02020603050405020304" pitchFamily="18" charset="0"/>
              </a:rPr>
              <a:t>Доля заработной платы и жалованья в национальном доходе долгое время увеличивалась незначительно и оставалась практически неизменной в течение последних двадцати лет.</a:t>
            </a:r>
          </a:p>
          <a:p>
            <a:pPr>
              <a:buClrTx/>
              <a:buFont typeface="Wingdings" panose="05000000000000000000" pitchFamily="2" charset="2"/>
              <a:buChar char="v"/>
            </a:pPr>
            <a:r>
              <a:rPr lang="ru-RU" sz="1800" b="1" dirty="0" smtClean="0">
                <a:latin typeface="Times New Roman" panose="02020603050405020304" pitchFamily="18" charset="0"/>
                <a:cs typeface="Times New Roman" panose="02020603050405020304" pitchFamily="18" charset="0"/>
              </a:rPr>
              <a:t>Тенденция 4. </a:t>
            </a:r>
            <a:r>
              <a:rPr lang="ru-RU" sz="1800" dirty="0" smtClean="0">
                <a:latin typeface="Times New Roman" panose="02020603050405020304" pitchFamily="18" charset="0"/>
                <a:cs typeface="Times New Roman" panose="02020603050405020304" pitchFamily="18" charset="0"/>
              </a:rPr>
              <a:t>Значительные колебания реальных процентных ставок и нормы прибыли наблюдались в основном в периоды экономических циклов, однако тенденций к значительному повышению или понижению не выявлено.</a:t>
            </a:r>
          </a:p>
          <a:p>
            <a:pPr>
              <a:buClrTx/>
              <a:buFont typeface="Wingdings" panose="05000000000000000000" pitchFamily="2" charset="2"/>
              <a:buChar char="v"/>
            </a:pPr>
            <a:r>
              <a:rPr lang="ru-RU" sz="1800" b="1" dirty="0" smtClean="0">
                <a:latin typeface="Times New Roman" panose="02020603050405020304" pitchFamily="18" charset="0"/>
                <a:cs typeface="Times New Roman" panose="02020603050405020304" pitchFamily="18" charset="0"/>
              </a:rPr>
              <a:t>Тенденция 5. </a:t>
            </a:r>
            <a:r>
              <a:rPr lang="ru-RU" sz="1800" dirty="0" smtClean="0">
                <a:latin typeface="Times New Roman" panose="02020603050405020304" pitchFamily="18" charset="0"/>
                <a:cs typeface="Times New Roman" panose="02020603050405020304" pitchFamily="18" charset="0"/>
              </a:rPr>
              <a:t>Вместо устойчивого повышения, которое можно было бы предсказать на основании закона убывающей отдачи при неизменной технологии, соотношение капитала и труда (</a:t>
            </a:r>
            <a:r>
              <a:rPr lang="ru-RU" sz="1800" dirty="0" err="1" smtClean="0">
                <a:latin typeface="Times New Roman" panose="02020603050405020304" pitchFamily="18" charset="0"/>
                <a:cs typeface="Times New Roman" panose="02020603050405020304" pitchFamily="18" charset="0"/>
              </a:rPr>
              <a:t>капиталовооруженность</a:t>
            </a:r>
            <a:r>
              <a:rPr lang="ru-RU" sz="1800" dirty="0" smtClean="0">
                <a:latin typeface="Times New Roman" panose="02020603050405020304" pitchFamily="18" charset="0"/>
                <a:cs typeface="Times New Roman" panose="02020603050405020304" pitchFamily="18" charset="0"/>
              </a:rPr>
              <a:t>) значительно снизилось по сравнению с 1900 годом.</a:t>
            </a:r>
          </a:p>
          <a:p>
            <a:pPr>
              <a:buClrTx/>
              <a:buFont typeface="Wingdings" panose="05000000000000000000" pitchFamily="2" charset="2"/>
              <a:buChar char="v"/>
            </a:pPr>
            <a:r>
              <a:rPr lang="ru-RU" sz="1800" b="1" dirty="0">
                <a:latin typeface="Times New Roman" panose="02020603050405020304" pitchFamily="18" charset="0"/>
                <a:cs typeface="Times New Roman" panose="02020603050405020304" pitchFamily="18" charset="0"/>
              </a:rPr>
              <a:t>Тенденция 6.</a:t>
            </a:r>
            <a:r>
              <a:rPr lang="ru-RU" sz="1800" dirty="0">
                <a:latin typeface="Times New Roman" panose="02020603050405020304" pitchFamily="18" charset="0"/>
                <a:cs typeface="Times New Roman" panose="02020603050405020304" pitchFamily="18" charset="0"/>
              </a:rPr>
              <a:t> В течение большей части нашего века доли национальных сбережений и инвестиций в ВВП были стабильны. Начиная с 1980 года доля национальных сбережений США резко сократилась.</a:t>
            </a:r>
          </a:p>
          <a:p>
            <a:pPr>
              <a:buClrTx/>
              <a:buFont typeface="Wingdings" panose="05000000000000000000" pitchFamily="2" charset="2"/>
              <a:buChar char="v"/>
            </a:pPr>
            <a:r>
              <a:rPr lang="ru-RU" sz="1800" b="1" dirty="0">
                <a:latin typeface="Times New Roman" panose="02020603050405020304" pitchFamily="18" charset="0"/>
                <a:cs typeface="Times New Roman" panose="02020603050405020304" pitchFamily="18" charset="0"/>
              </a:rPr>
              <a:t>Тенденция 7. </a:t>
            </a:r>
            <a:r>
              <a:rPr lang="ru-RU" sz="1800" dirty="0">
                <a:latin typeface="Times New Roman" panose="02020603050405020304" pitchFamily="18" charset="0"/>
                <a:cs typeface="Times New Roman" panose="02020603050405020304" pitchFamily="18" charset="0"/>
              </a:rPr>
              <a:t>С учетом влияния циклических колебаний темпы роста национального продукта в среднем составили почти 3</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в год. Выпуск рос значительно быстрее, чем средневзвешенный рост капитала, труда, ресурсов, указывая на то, что технологические усовершенствования играют ключевую роль в экономическом росте.</a:t>
            </a:r>
            <a:endParaRPr lang="ru-RU" sz="1800" b="1"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v"/>
            </a:pPr>
            <a:endParaRPr lang="ru-RU"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4427922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84211" y="685800"/>
            <a:ext cx="10832875" cy="5834743"/>
          </a:xfrm>
        </p:spPr>
        <p:txBody>
          <a:bodyPr>
            <a:normAutofit/>
          </a:bodyPr>
          <a:lstStyle/>
          <a:p>
            <a:pPr marL="0" indent="0">
              <a:buClrTx/>
              <a:buNone/>
            </a:pPr>
            <a:r>
              <a:rPr lang="ru-RU" dirty="0" smtClean="0">
                <a:latin typeface="Times New Roman" panose="02020603050405020304" pitchFamily="18" charset="0"/>
                <a:cs typeface="Times New Roman" panose="02020603050405020304" pitchFamily="18" charset="0"/>
              </a:rPr>
              <a:t>Хотя семь тенденций непохожи на непреложные законы физики, они отражают исторические факты роста в нашу эпоху. Как они укладываются в рамки нашей теории экономического роста? Тенденции 1 и 2 – повышение уровня заработной платы по мере углубления капитала – вписываются как нельзя лучше в нашу неоклассическую модель экономического роста. Тенденция 3, заключающаяся в том, что доля заработной платы росла медленно, представляет собой интересное совпадение, согласующееся с целым рядом производственных функций, связывающих </a:t>
            </a:r>
            <a:r>
              <a:rPr lang="en-US" dirty="0" smtClean="0">
                <a:latin typeface="Times New Roman" panose="02020603050405020304" pitchFamily="18" charset="0"/>
                <a:cs typeface="Times New Roman" panose="02020603050405020304" pitchFamily="18" charset="0"/>
              </a:rPr>
              <a:t>Q </a:t>
            </a:r>
            <a:r>
              <a:rPr lang="ru-RU" dirty="0" smtClean="0">
                <a:latin typeface="Times New Roman" panose="02020603050405020304" pitchFamily="18" charset="0"/>
                <a:cs typeface="Times New Roman" panose="02020603050405020304" pitchFamily="18" charset="0"/>
              </a:rPr>
              <a:t>с </a:t>
            </a:r>
            <a:r>
              <a:rPr lang="en-US" dirty="0" smtClean="0">
                <a:latin typeface="Times New Roman" panose="02020603050405020304" pitchFamily="18" charset="0"/>
                <a:cs typeface="Times New Roman" panose="02020603050405020304" pitchFamily="18" charset="0"/>
              </a:rPr>
              <a:t>L </a:t>
            </a:r>
            <a:r>
              <a:rPr lang="ru-RU" dirty="0" smtClean="0">
                <a:latin typeface="Times New Roman" panose="02020603050405020304" pitchFamily="18" charset="0"/>
                <a:cs typeface="Times New Roman" panose="02020603050405020304" pitchFamily="18" charset="0"/>
              </a:rPr>
              <a:t>и</a:t>
            </a:r>
            <a:r>
              <a:rPr lang="en-US" dirty="0" smtClean="0">
                <a:latin typeface="Times New Roman" panose="02020603050405020304" pitchFamily="18" charset="0"/>
                <a:cs typeface="Times New Roman" panose="02020603050405020304" pitchFamily="18" charset="0"/>
              </a:rPr>
              <a:t> K. </a:t>
            </a:r>
            <a:r>
              <a:rPr lang="ru-RU" dirty="0" smtClean="0">
                <a:latin typeface="Times New Roman" panose="02020603050405020304" pitchFamily="18" charset="0"/>
                <a:cs typeface="Times New Roman" panose="02020603050405020304" pitchFamily="18" charset="0"/>
              </a:rPr>
              <a:t>Тенденции 4 и 5 указывают на то, что ключевая роль принадлежит технологическому прогрессу, поэтому рисунок 5 более реалистичен по сравнению с рисунком 4, отражающим устойчивое состояние. Стабильность нормы прибыли и сокращение или постоянство соотношения капитала и выпуска невозможны, если соотношение </a:t>
            </a:r>
            <a:r>
              <a:rPr lang="en-US" dirty="0" smtClean="0">
                <a:latin typeface="Times New Roman" panose="02020603050405020304" pitchFamily="18" charset="0"/>
                <a:cs typeface="Times New Roman" panose="02020603050405020304" pitchFamily="18" charset="0"/>
              </a:rPr>
              <a:t>K/L </a:t>
            </a:r>
            <a:r>
              <a:rPr lang="ru-RU" dirty="0" smtClean="0">
                <a:latin typeface="Times New Roman" panose="02020603050405020304" pitchFamily="18" charset="0"/>
                <a:cs typeface="Times New Roman" panose="02020603050405020304" pitchFamily="18" charset="0"/>
              </a:rPr>
              <a:t>растет при отсутствии технологического прогресса</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вместе они противоречат закону убывающей отдачи при углублении капитала. Поэтому необходимо осознавать определяющую роль технологических инноваций в объяснении семи тенденций современного экономического роста. Наши модели служат подтверждением того, что подсказывает нам ситуация.</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3887141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3612468" y="163286"/>
            <a:ext cx="4937655" cy="740229"/>
          </a:xfrm>
        </p:spPr>
        <p:txBody>
          <a:bodyPr/>
          <a:lstStyle/>
          <a:p>
            <a:pPr marL="0" indent="0">
              <a:buNone/>
            </a:pPr>
            <a:r>
              <a:rPr lang="ru-RU" b="1" dirty="0" smtClean="0">
                <a:latin typeface="Times New Roman" panose="02020603050405020304" pitchFamily="18" charset="0"/>
                <a:cs typeface="Times New Roman" panose="02020603050405020304" pitchFamily="18" charset="0"/>
              </a:rPr>
              <a:t>Источники экономического роста</a:t>
            </a:r>
            <a:endParaRPr lang="ru-RU" b="1"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212876" y="1763485"/>
            <a:ext cx="11532810" cy="3897086"/>
          </a:xfrm>
        </p:spPr>
        <p:txBody>
          <a:bodyPr>
            <a:normAutofit/>
          </a:bodyPr>
          <a:lstStyle/>
          <a:p>
            <a:pPr marL="0" indent="0">
              <a:buNone/>
            </a:pPr>
            <a:r>
              <a:rPr lang="ru-RU" dirty="0" smtClean="0">
                <a:latin typeface="Times New Roman" panose="02020603050405020304" pitchFamily="18" charset="0"/>
                <a:cs typeface="Times New Roman" panose="02020603050405020304" pitchFamily="18" charset="0"/>
              </a:rPr>
              <a:t>Итак, мы уже убедились в том, что развитые страны с рыночной экономикой обеспечивают экономический рост за счет притока рабочей силы, капитала, а также технологического прогресса. Однако, какова относительная доля каждого фактора – труда, капитала и технологических инноваций – в этом процессе? Чтобы дать ответ на этот вопрос, нам следует перейти к количественному анализу экономического роста с применением подхода, известного как </a:t>
            </a:r>
            <a:r>
              <a:rPr lang="ru-RU" b="1" dirty="0" smtClean="0">
                <a:latin typeface="Times New Roman" panose="02020603050405020304" pitchFamily="18" charset="0"/>
                <a:cs typeface="Times New Roman" panose="02020603050405020304" pitchFamily="18" charset="0"/>
              </a:rPr>
              <a:t>факторная модель экономического роста</a:t>
            </a:r>
            <a:r>
              <a:rPr lang="ru-RU" dirty="0" smtClean="0">
                <a:latin typeface="Times New Roman" panose="02020603050405020304" pitchFamily="18" charset="0"/>
                <a:cs typeface="Times New Roman" panose="02020603050405020304" pitchFamily="18" charset="0"/>
              </a:rPr>
              <a:t>. Этот подход является первым шагом в количественном анализе экономического роста любой страны.</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2410455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3592287" y="0"/>
            <a:ext cx="6242352" cy="1088571"/>
          </a:xfrm>
        </p:spPr>
        <p:txBody>
          <a:bodyPr/>
          <a:lstStyle/>
          <a:p>
            <a:pPr marL="0" indent="0">
              <a:buNone/>
            </a:pPr>
            <a:r>
              <a:rPr lang="ru-RU" dirty="0" smtClean="0">
                <a:latin typeface="Times New Roman" panose="02020603050405020304" pitchFamily="18" charset="0"/>
                <a:cs typeface="Times New Roman" panose="02020603050405020304" pitchFamily="18" charset="0"/>
              </a:rPr>
              <a:t>Факторная модель экономического роста</a:t>
            </a:r>
            <a:endParaRPr lang="ru-RU"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136676" y="936170"/>
            <a:ext cx="11554581" cy="5693230"/>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Детальные исследования экономического роста используют факторную модель экономического роста. Эта методика отличается от анализа на основе баланса или системы национальных счетов. Она позволяет оценить вклад различных факторов в обеспечение экономического роста. Исходным пунктом данного анализа является определение совокупной производственной функции </a:t>
            </a:r>
            <a:r>
              <a:rPr lang="en-US" sz="1800" dirty="0" smtClean="0">
                <a:latin typeface="Times New Roman" panose="02020603050405020304" pitchFamily="18" charset="0"/>
                <a:cs typeface="Times New Roman" panose="02020603050405020304" pitchFamily="18" charset="0"/>
              </a:rPr>
              <a:t>Q = AF(K,L,R). </a:t>
            </a:r>
            <a:r>
              <a:rPr lang="ru-RU" sz="1800" dirty="0" smtClean="0">
                <a:latin typeface="Times New Roman" panose="02020603050405020304" pitchFamily="18" charset="0"/>
                <a:cs typeface="Times New Roman" panose="02020603050405020304" pitchFamily="18" charset="0"/>
              </a:rPr>
              <a:t>Часто ресурсы не учитываются в этом уравнении, поскольку земля является неизменной величиной. Произведя элементарные расчеты и прибегнув к некоторым упрощающим ситуацию допущениям, мы можем выразить рост выпуска как рост количества используемых факторов производства плюс вклад технологического прогресса. Рост выпуска </a:t>
            </a:r>
            <a:r>
              <a:rPr lang="en-US" sz="1800" dirty="0" smtClean="0">
                <a:latin typeface="Times New Roman" panose="02020603050405020304" pitchFamily="18" charset="0"/>
                <a:cs typeface="Times New Roman" panose="02020603050405020304" pitchFamily="18" charset="0"/>
              </a:rPr>
              <a:t>Q </a:t>
            </a:r>
            <a:r>
              <a:rPr lang="ru-RU" sz="1800" dirty="0" smtClean="0">
                <a:latin typeface="Times New Roman" panose="02020603050405020304" pitchFamily="18" charset="0"/>
                <a:cs typeface="Times New Roman" panose="02020603050405020304" pitchFamily="18" charset="0"/>
              </a:rPr>
              <a:t>можно разложить на три составляющие</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эффект увеличения рабочей силы </a:t>
            </a:r>
            <a:r>
              <a:rPr lang="en-US" sz="1800" dirty="0" smtClean="0">
                <a:latin typeface="Times New Roman" panose="02020603050405020304" pitchFamily="18" charset="0"/>
                <a:cs typeface="Times New Roman" panose="02020603050405020304" pitchFamily="18" charset="0"/>
              </a:rPr>
              <a:t>L</a:t>
            </a:r>
            <a:r>
              <a:rPr lang="ru-RU" sz="1800" dirty="0" smtClean="0">
                <a:latin typeface="Times New Roman" panose="02020603050405020304" pitchFamily="18" charset="0"/>
                <a:cs typeface="Times New Roman" panose="02020603050405020304" pitchFamily="18" charset="0"/>
              </a:rPr>
              <a:t>, эффект увеличения капитала К и собственно научно-технический прогресс (НТП). Если на время исключить технологический прогресс и допустить постоянный эффект от масштаба, то 1% роста </a:t>
            </a:r>
            <a:r>
              <a:rPr lang="en-US" sz="1800" dirty="0" smtClean="0">
                <a:latin typeface="Times New Roman" panose="02020603050405020304" pitchFamily="18" charset="0"/>
                <a:cs typeface="Times New Roman" panose="02020603050405020304" pitchFamily="18" charset="0"/>
              </a:rPr>
              <a:t>L </a:t>
            </a:r>
            <a:r>
              <a:rPr lang="ru-RU" sz="1800" dirty="0" smtClean="0">
                <a:latin typeface="Times New Roman" panose="02020603050405020304" pitchFamily="18" charset="0"/>
                <a:cs typeface="Times New Roman" panose="02020603050405020304" pitchFamily="18" charset="0"/>
              </a:rPr>
              <a:t>и 1% роста К дадут 1% роста выпуска. Если же предположить, что </a:t>
            </a:r>
            <a:r>
              <a:rPr lang="en-US" sz="1800" dirty="0" smtClean="0">
                <a:latin typeface="Times New Roman" panose="02020603050405020304" pitchFamily="18" charset="0"/>
                <a:cs typeface="Times New Roman" panose="02020603050405020304" pitchFamily="18" charset="0"/>
              </a:rPr>
              <a:t>L </a:t>
            </a:r>
            <a:r>
              <a:rPr lang="ru-RU" sz="1800" dirty="0" smtClean="0">
                <a:latin typeface="Times New Roman" panose="02020603050405020304" pitchFamily="18" charset="0"/>
                <a:cs typeface="Times New Roman" panose="02020603050405020304" pitchFamily="18" charset="0"/>
              </a:rPr>
              <a:t>увеличивается на 1%, а К – на 5%, то весьма соблазнительно, но ошибочно считать, что </a:t>
            </a:r>
            <a:r>
              <a:rPr lang="en-US" sz="1800" dirty="0" smtClean="0">
                <a:latin typeface="Times New Roman" panose="02020603050405020304" pitchFamily="18" charset="0"/>
                <a:cs typeface="Times New Roman" panose="02020603050405020304" pitchFamily="18" charset="0"/>
              </a:rPr>
              <a:t>Q</a:t>
            </a:r>
            <a:r>
              <a:rPr lang="ru-RU" sz="1800" dirty="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при этом увеличится на 3</a:t>
            </a:r>
            <a:r>
              <a:rPr lang="en-US" sz="1800" dirty="0" smtClean="0">
                <a:latin typeface="Times New Roman" panose="02020603050405020304" pitchFamily="18" charset="0"/>
                <a:cs typeface="Times New Roman" panose="02020603050405020304" pitchFamily="18" charset="0"/>
              </a:rPr>
              <a:t>%</a:t>
            </a:r>
            <a:r>
              <a:rPr lang="ru-RU" sz="1800" dirty="0" smtClean="0">
                <a:latin typeface="Times New Roman" panose="02020603050405020304" pitchFamily="18" charset="0"/>
                <a:cs typeface="Times New Roman" panose="02020603050405020304" pitchFamily="18" charset="0"/>
              </a:rPr>
              <a:t>, вычислив простую среднюю арифметическую от 1 и 5. Почему ошибочно? Потому, что эти два фактора вносят различный вклад в увеличение национального выпуска. Фактически, в национальном доходе три четверти приходится на долю труда и только одна четверть на долю капитала. Следовательно, вклад труда в экономический рост, больше, чем вклад капитала. Если вклад труда в три раза превышает вклад капитала, результат будет следующим</a:t>
            </a:r>
            <a:r>
              <a:rPr lang="en-US" sz="1800" dirty="0" smtClean="0">
                <a:latin typeface="Times New Roman" panose="02020603050405020304" pitchFamily="18" charset="0"/>
                <a:cs typeface="Times New Roman" panose="02020603050405020304" pitchFamily="18" charset="0"/>
              </a:rPr>
              <a:t>: Q </a:t>
            </a:r>
            <a:r>
              <a:rPr lang="ru-RU" sz="1800" dirty="0" smtClean="0">
                <a:latin typeface="Times New Roman" panose="02020603050405020304" pitchFamily="18" charset="0"/>
                <a:cs typeface="Times New Roman" panose="02020603050405020304" pitchFamily="18" charset="0"/>
              </a:rPr>
              <a:t>будет расти на 2% в год (3/4 от 1% + ¼ от 5%). К этим двум факторам следует добавить технологический прогресс, чтобы учесть все источники роста.</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048559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141514" y="685800"/>
            <a:ext cx="11898085" cy="5987143"/>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Таким образом, годовой прирост выпуска, рассчитанный с помощью уравнения факторной модели экономического роста будет иметь следующий вид</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lgn="ctr">
              <a:buNone/>
            </a:pPr>
            <a:r>
              <a:rPr lang="en-US" sz="1800" b="1" dirty="0" smtClean="0">
                <a:latin typeface="Times New Roman" panose="02020603050405020304" pitchFamily="18" charset="0"/>
                <a:cs typeface="Times New Roman" panose="02020603050405020304" pitchFamily="18" charset="0"/>
              </a:rPr>
              <a:t>% </a:t>
            </a:r>
            <a:r>
              <a:rPr lang="ru-RU" sz="1800" b="1" dirty="0" smtClean="0">
                <a:latin typeface="Times New Roman" panose="02020603050405020304" pitchFamily="18" charset="0"/>
                <a:cs typeface="Times New Roman" panose="02020603050405020304" pitchFamily="18" charset="0"/>
              </a:rPr>
              <a:t>прироста </a:t>
            </a:r>
            <a:r>
              <a:rPr lang="en-US" sz="1800" b="1" dirty="0" smtClean="0">
                <a:latin typeface="Times New Roman" panose="02020603050405020304" pitchFamily="18" charset="0"/>
                <a:cs typeface="Times New Roman" panose="02020603050405020304" pitchFamily="18" charset="0"/>
              </a:rPr>
              <a:t>Q = </a:t>
            </a:r>
            <a:r>
              <a:rPr lang="ru-RU" sz="1800" b="1" dirty="0" smtClean="0">
                <a:latin typeface="Times New Roman" panose="02020603050405020304" pitchFamily="18" charset="0"/>
                <a:cs typeface="Times New Roman" panose="02020603050405020304" pitchFamily="18" charset="0"/>
              </a:rPr>
              <a:t>¾(</a:t>
            </a:r>
            <a:r>
              <a:rPr lang="en-US" sz="1800" b="1" dirty="0" smtClean="0">
                <a:latin typeface="Times New Roman" panose="02020603050405020304" pitchFamily="18" charset="0"/>
                <a:cs typeface="Times New Roman" panose="02020603050405020304" pitchFamily="18" charset="0"/>
              </a:rPr>
              <a:t>%</a:t>
            </a:r>
            <a:r>
              <a:rPr lang="ru-RU" sz="1800" b="1" dirty="0" smtClean="0">
                <a:latin typeface="Times New Roman" panose="02020603050405020304" pitchFamily="18" charset="0"/>
                <a:cs typeface="Times New Roman" panose="02020603050405020304" pitchFamily="18" charset="0"/>
              </a:rPr>
              <a:t> прироста </a:t>
            </a:r>
            <a:r>
              <a:rPr lang="en-US" sz="1800" b="1" dirty="0">
                <a:latin typeface="Times New Roman" panose="02020603050405020304" pitchFamily="18" charset="0"/>
                <a:cs typeface="Times New Roman" panose="02020603050405020304" pitchFamily="18" charset="0"/>
              </a:rPr>
              <a:t>L</a:t>
            </a:r>
            <a:r>
              <a:rPr lang="ru-RU" sz="1800" b="1" dirty="0" smtClean="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 + ¼</a:t>
            </a:r>
            <a:r>
              <a:rPr lang="ru-RU" sz="1800" b="1" dirty="0" smtClean="0">
                <a:latin typeface="Times New Roman" panose="02020603050405020304" pitchFamily="18" charset="0"/>
                <a:cs typeface="Times New Roman" panose="02020603050405020304" pitchFamily="18" charset="0"/>
              </a:rPr>
              <a:t>(% прироста </a:t>
            </a:r>
            <a:r>
              <a:rPr lang="en-US" sz="1800" b="1" dirty="0" smtClean="0">
                <a:latin typeface="Times New Roman" panose="02020603050405020304" pitchFamily="18" charset="0"/>
                <a:cs typeface="Times New Roman" panose="02020603050405020304" pitchFamily="18" charset="0"/>
              </a:rPr>
              <a:t>K</a:t>
            </a:r>
            <a:r>
              <a:rPr lang="ru-RU" sz="1800" b="1"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a:t>
            </a:r>
            <a:r>
              <a:rPr lang="ru-RU" sz="1800" b="1" dirty="0" smtClean="0">
                <a:latin typeface="Times New Roman" panose="02020603050405020304" pitchFamily="18" charset="0"/>
                <a:cs typeface="Times New Roman" panose="02020603050405020304" pitchFamily="18" charset="0"/>
              </a:rPr>
              <a:t>НТП</a:t>
            </a:r>
            <a:r>
              <a:rPr lang="ru-RU"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(1)</a:t>
            </a:r>
            <a:endParaRPr lang="ru-RU" sz="1800" dirty="0" smtClean="0">
              <a:latin typeface="Times New Roman" panose="02020603050405020304" pitchFamily="18" charset="0"/>
              <a:cs typeface="Times New Roman" panose="02020603050405020304" pitchFamily="18" charset="0"/>
            </a:endParaRPr>
          </a:p>
          <a:p>
            <a:pPr marL="0" indent="0" algn="ctr">
              <a:buNone/>
            </a:pPr>
            <a:endParaRPr lang="ru-RU" sz="1800" dirty="0">
              <a:latin typeface="Times New Roman" panose="02020603050405020304" pitchFamily="18" charset="0"/>
              <a:cs typeface="Times New Roman" panose="02020603050405020304" pitchFamily="18" charset="0"/>
            </a:endParaRPr>
          </a:p>
          <a:p>
            <a:pPr marL="0" indent="0">
              <a:buNone/>
            </a:pPr>
            <a:r>
              <a:rPr lang="ru-RU" sz="1800" dirty="0">
                <a:latin typeface="Times New Roman" panose="02020603050405020304" pitchFamily="18" charset="0"/>
                <a:cs typeface="Times New Roman" panose="02020603050405020304" pitchFamily="18" charset="0"/>
              </a:rPr>
              <a:t>г</a:t>
            </a:r>
            <a:r>
              <a:rPr lang="ru-RU" sz="1800" dirty="0" smtClean="0">
                <a:latin typeface="Times New Roman" panose="02020603050405020304" pitchFamily="18" charset="0"/>
                <a:cs typeface="Times New Roman" panose="02020603050405020304" pitchFamily="18" charset="0"/>
              </a:rPr>
              <a:t>де НТП представляет научно-технический прогресс (или совокупный вклад производственных факторов), который повышает производительность, ¼ и ¾  - относительный вклад каждого фактора в экономический рост. При совершенной конкуренции эти величины равны долям в национальном доходе этих двух факторов</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естественно, эти значения будут заменены новыми, если относительные доли этих факторов изменятся или добавятся другие факторы. Для объяснения темпов экономического роста на душу населения следует элиминировать </a:t>
            </a:r>
            <a:r>
              <a:rPr lang="en-US" sz="1800" dirty="0" smtClean="0">
                <a:latin typeface="Times New Roman" panose="02020603050405020304" pitchFamily="18" charset="0"/>
                <a:cs typeface="Times New Roman" panose="02020603050405020304" pitchFamily="18" charset="0"/>
              </a:rPr>
              <a:t>L </a:t>
            </a:r>
            <a:r>
              <a:rPr lang="ru-RU" sz="1800" dirty="0" smtClean="0">
                <a:latin typeface="Times New Roman" panose="02020603050405020304" pitchFamily="18" charset="0"/>
                <a:cs typeface="Times New Roman" panose="02020603050405020304" pitchFamily="18" charset="0"/>
              </a:rPr>
              <a:t>как отдельный источник экономического роста. Теперь на основании того факта, что капитал определяет ¼ выпуска мы можем вывести следующее выражение из уравнения (1)</a:t>
            </a:r>
            <a:r>
              <a:rPr lang="en-US" sz="1800" dirty="0" smtClean="0">
                <a:latin typeface="Times New Roman" panose="02020603050405020304" pitchFamily="18" charset="0"/>
                <a:cs typeface="Times New Roman" panose="02020603050405020304" pitchFamily="18" charset="0"/>
              </a:rPr>
              <a:t>:</a:t>
            </a:r>
            <a:r>
              <a:rPr lang="ru-RU" sz="1800" dirty="0" smtClean="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lgn="ctr">
              <a:buNone/>
            </a:pPr>
            <a:r>
              <a:rPr lang="en-US" sz="1800" b="1" dirty="0" smtClean="0">
                <a:latin typeface="Times New Roman" panose="02020603050405020304" pitchFamily="18" charset="0"/>
                <a:cs typeface="Times New Roman" panose="02020603050405020304" pitchFamily="18" charset="0"/>
              </a:rPr>
              <a:t>%</a:t>
            </a:r>
            <a:r>
              <a:rPr lang="ru-RU" sz="1800" b="1" dirty="0" smtClean="0">
                <a:latin typeface="Times New Roman" panose="02020603050405020304" pitchFamily="18" charset="0"/>
                <a:cs typeface="Times New Roman" panose="02020603050405020304" pitchFamily="18" charset="0"/>
              </a:rPr>
              <a:t> прироста</a:t>
            </a:r>
            <a:r>
              <a:rPr lang="en-US" sz="1800" b="1" dirty="0" smtClean="0">
                <a:latin typeface="Times New Roman" panose="02020603050405020304" pitchFamily="18" charset="0"/>
                <a:cs typeface="Times New Roman" panose="02020603050405020304" pitchFamily="18" charset="0"/>
              </a:rPr>
              <a:t> Q</a:t>
            </a:r>
            <a:r>
              <a:rPr lang="ru-RU" sz="1800" b="1" dirty="0" smtClean="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L = </a:t>
            </a:r>
            <a:r>
              <a:rPr lang="ru-RU" sz="1800" b="1" dirty="0" smtClean="0">
                <a:latin typeface="Times New Roman" panose="02020603050405020304" pitchFamily="18" charset="0"/>
                <a:cs typeface="Times New Roman" panose="02020603050405020304" pitchFamily="18" charset="0"/>
              </a:rPr>
              <a:t>% прироста </a:t>
            </a:r>
            <a:r>
              <a:rPr lang="en-US" sz="1800" b="1" dirty="0" smtClean="0">
                <a:latin typeface="Times New Roman" panose="02020603050405020304" pitchFamily="18" charset="0"/>
                <a:cs typeface="Times New Roman" panose="02020603050405020304" pitchFamily="18" charset="0"/>
              </a:rPr>
              <a:t>Q - </a:t>
            </a:r>
            <a:r>
              <a:rPr lang="ru-RU" sz="1800" b="1" dirty="0" smtClean="0">
                <a:latin typeface="Times New Roman" panose="02020603050405020304" pitchFamily="18" charset="0"/>
                <a:cs typeface="Times New Roman" panose="02020603050405020304" pitchFamily="18" charset="0"/>
              </a:rPr>
              <a:t>% прироста </a:t>
            </a:r>
            <a:r>
              <a:rPr lang="en-US" sz="1800" b="1" dirty="0" smtClean="0">
                <a:latin typeface="Times New Roman" panose="02020603050405020304" pitchFamily="18" charset="0"/>
                <a:cs typeface="Times New Roman" panose="02020603050405020304" pitchFamily="18" charset="0"/>
              </a:rPr>
              <a:t>L = ¼</a:t>
            </a:r>
            <a:r>
              <a:rPr lang="ru-RU" sz="1800" b="1" dirty="0" smtClean="0">
                <a:latin typeface="Times New Roman" panose="02020603050405020304" pitchFamily="18" charset="0"/>
                <a:cs typeface="Times New Roman" panose="02020603050405020304" pitchFamily="18" charset="0"/>
              </a:rPr>
              <a:t>(% прироста </a:t>
            </a:r>
            <a:r>
              <a:rPr lang="en-US" sz="1800" b="1" dirty="0" smtClean="0">
                <a:latin typeface="Times New Roman" panose="02020603050405020304" pitchFamily="18" charset="0"/>
                <a:cs typeface="Times New Roman" panose="02020603050405020304" pitchFamily="18" charset="0"/>
              </a:rPr>
              <a:t>K/L</a:t>
            </a:r>
            <a:r>
              <a:rPr lang="ru-RU" sz="1800" b="1" dirty="0" smtClean="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 + </a:t>
            </a:r>
            <a:r>
              <a:rPr lang="ru-RU" sz="1800" b="1" dirty="0" smtClean="0">
                <a:latin typeface="Times New Roman" panose="02020603050405020304" pitchFamily="18" charset="0"/>
                <a:cs typeface="Times New Roman" panose="02020603050405020304" pitchFamily="18" charset="0"/>
              </a:rPr>
              <a:t>НТП	     </a:t>
            </a:r>
            <a:r>
              <a:rPr lang="ru-RU" sz="1800" dirty="0" smtClean="0">
                <a:latin typeface="Times New Roman" panose="02020603050405020304" pitchFamily="18" charset="0"/>
                <a:cs typeface="Times New Roman" panose="02020603050405020304" pitchFamily="18" charset="0"/>
              </a:rPr>
              <a:t>(2)</a:t>
            </a:r>
          </a:p>
          <a:p>
            <a:pPr marL="0" indent="0" algn="ctr">
              <a:buNone/>
            </a:pPr>
            <a:endParaRPr lang="ru-RU"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2775777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130629" y="685800"/>
            <a:ext cx="11887200" cy="5889171"/>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Из этого выражения хорошо видно, как углубление капитала повлияло бы на выпуск на душу населения в отсутствие технологического прогресса. Выпуск на одного рабочего рос бы в четыре раза медленнее, чем его </a:t>
            </a:r>
            <a:r>
              <a:rPr lang="ru-RU" sz="1800" dirty="0" err="1" smtClean="0">
                <a:latin typeface="Times New Roman" panose="02020603050405020304" pitchFamily="18" charset="0"/>
                <a:cs typeface="Times New Roman" panose="02020603050405020304" pitchFamily="18" charset="0"/>
              </a:rPr>
              <a:t>капиталовооруженность</a:t>
            </a:r>
            <a:r>
              <a:rPr lang="ru-RU" sz="1800" dirty="0" smtClean="0">
                <a:latin typeface="Times New Roman" panose="02020603050405020304" pitchFamily="18" charset="0"/>
                <a:cs typeface="Times New Roman" panose="02020603050405020304" pitchFamily="18" charset="0"/>
              </a:rPr>
              <a:t> ввиду действия закона убывающей отдачи. В завершение остается выяснить еще один момент. Мы можем измерить рост </a:t>
            </a:r>
            <a:r>
              <a:rPr lang="en-US" sz="1800" dirty="0" smtClean="0">
                <a:latin typeface="Times New Roman" panose="02020603050405020304" pitchFamily="18" charset="0"/>
                <a:cs typeface="Times New Roman" panose="02020603050405020304" pitchFamily="18" charset="0"/>
              </a:rPr>
              <a:t>Q, </a:t>
            </a:r>
            <a:r>
              <a:rPr lang="ru-RU" sz="1800" dirty="0" smtClean="0">
                <a:latin typeface="Times New Roman" panose="02020603050405020304" pitchFamily="18" charset="0"/>
                <a:cs typeface="Times New Roman" panose="02020603050405020304" pitchFamily="18" charset="0"/>
              </a:rPr>
              <a:t>рост К, рост </a:t>
            </a:r>
            <a:r>
              <a:rPr lang="en-US" sz="1800" dirty="0" smtClean="0">
                <a:latin typeface="Times New Roman" panose="02020603050405020304" pitchFamily="18" charset="0"/>
                <a:cs typeface="Times New Roman" panose="02020603050405020304" pitchFamily="18" charset="0"/>
              </a:rPr>
              <a:t>L, </a:t>
            </a:r>
            <a:r>
              <a:rPr lang="ru-RU" sz="1800" dirty="0" smtClean="0">
                <a:latin typeface="Times New Roman" panose="02020603050405020304" pitchFamily="18" charset="0"/>
                <a:cs typeface="Times New Roman" panose="02020603050405020304" pitchFamily="18" charset="0"/>
              </a:rPr>
              <a:t>равно как и доли </a:t>
            </a:r>
            <a:r>
              <a:rPr lang="en-US" sz="1800" dirty="0" smtClean="0">
                <a:latin typeface="Times New Roman" panose="02020603050405020304" pitchFamily="18" charset="0"/>
                <a:cs typeface="Times New Roman" panose="02020603050405020304" pitchFamily="18" charset="0"/>
              </a:rPr>
              <a:t>K </a:t>
            </a:r>
            <a:r>
              <a:rPr lang="ru-RU" sz="1800" dirty="0" smtClean="0">
                <a:latin typeface="Times New Roman" panose="02020603050405020304" pitchFamily="18" charset="0"/>
                <a:cs typeface="Times New Roman" panose="02020603050405020304" pitchFamily="18" charset="0"/>
              </a:rPr>
              <a:t>и </a:t>
            </a:r>
            <a:r>
              <a:rPr lang="en-US" sz="1800" dirty="0" smtClean="0">
                <a:latin typeface="Times New Roman" panose="02020603050405020304" pitchFamily="18" charset="0"/>
                <a:cs typeface="Times New Roman" panose="02020603050405020304" pitchFamily="18" charset="0"/>
              </a:rPr>
              <a:t>L. </a:t>
            </a:r>
            <a:r>
              <a:rPr lang="ru-RU" sz="1800" dirty="0" smtClean="0">
                <a:latin typeface="Times New Roman" panose="02020603050405020304" pitchFamily="18" charset="0"/>
                <a:cs typeface="Times New Roman" panose="02020603050405020304" pitchFamily="18" charset="0"/>
              </a:rPr>
              <a:t>А как быть с НТП? Вот этот –то показатель измерить нельзя. Скорее нам следует считать его равным остатку прироста выпуска, т.е. тому, что остается после определения влияния труда и капитала. Другими словами, мы должны вычесть вклад производственных факторов из уравнения (1)</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lgn="ctr">
              <a:buNone/>
            </a:pPr>
            <a:r>
              <a:rPr lang="ru-RU" sz="1800" b="1" dirty="0" smtClean="0">
                <a:latin typeface="Times New Roman" panose="02020603050405020304" pitchFamily="18" charset="0"/>
                <a:cs typeface="Times New Roman" panose="02020603050405020304" pitchFamily="18" charset="0"/>
              </a:rPr>
              <a:t>НТП = % прироста </a:t>
            </a:r>
            <a:r>
              <a:rPr lang="en-US" sz="1800" b="1" dirty="0" smtClean="0">
                <a:latin typeface="Times New Roman" panose="02020603050405020304" pitchFamily="18" charset="0"/>
                <a:cs typeface="Times New Roman" panose="02020603050405020304" pitchFamily="18" charset="0"/>
              </a:rPr>
              <a:t>Q – ¾</a:t>
            </a:r>
            <a:r>
              <a:rPr lang="ru-RU" sz="1800" b="1" dirty="0" smtClean="0">
                <a:latin typeface="Times New Roman" panose="02020603050405020304" pitchFamily="18" charset="0"/>
                <a:cs typeface="Times New Roman" panose="02020603050405020304" pitchFamily="18" charset="0"/>
              </a:rPr>
              <a:t>(% прироста </a:t>
            </a:r>
            <a:r>
              <a:rPr lang="en-US" sz="1800" b="1" dirty="0" smtClean="0">
                <a:latin typeface="Times New Roman" panose="02020603050405020304" pitchFamily="18" charset="0"/>
                <a:cs typeface="Times New Roman" panose="02020603050405020304" pitchFamily="18" charset="0"/>
              </a:rPr>
              <a:t>L</a:t>
            </a:r>
            <a:r>
              <a:rPr lang="ru-RU" sz="1800" b="1" dirty="0" smtClean="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 – ¼</a:t>
            </a:r>
            <a:r>
              <a:rPr lang="ru-RU" sz="1800" b="1" dirty="0" smtClean="0">
                <a:latin typeface="Times New Roman" panose="02020603050405020304" pitchFamily="18" charset="0"/>
                <a:cs typeface="Times New Roman" panose="02020603050405020304" pitchFamily="18" charset="0"/>
              </a:rPr>
              <a:t>(% прироста </a:t>
            </a:r>
            <a:r>
              <a:rPr lang="en-US" sz="1800" b="1" dirty="0" smtClean="0">
                <a:latin typeface="Times New Roman" panose="02020603050405020304" pitchFamily="18" charset="0"/>
                <a:cs typeface="Times New Roman" panose="02020603050405020304" pitchFamily="18" charset="0"/>
              </a:rPr>
              <a:t>K</a:t>
            </a:r>
            <a:r>
              <a:rPr lang="ru-RU" sz="1800" b="1" dirty="0" smtClean="0">
                <a:latin typeface="Times New Roman" panose="02020603050405020304" pitchFamily="18" charset="0"/>
                <a:cs typeface="Times New Roman" panose="02020603050405020304" pitchFamily="18" charset="0"/>
              </a:rPr>
              <a:t>)</a:t>
            </a:r>
            <a:endParaRPr lang="en-US" sz="1800" b="1" dirty="0" smtClean="0">
              <a:latin typeface="Times New Roman" panose="02020603050405020304" pitchFamily="18" charset="0"/>
              <a:cs typeface="Times New Roman" panose="02020603050405020304" pitchFamily="18" charset="0"/>
            </a:endParaRPr>
          </a:p>
          <a:p>
            <a:pPr marL="0" indent="0" algn="ctr">
              <a:buNone/>
            </a:pPr>
            <a:endParaRPr lang="en-US" sz="1800" b="1" dirty="0">
              <a:latin typeface="Times New Roman" panose="02020603050405020304" pitchFamily="18" charset="0"/>
              <a:cs typeface="Times New Roman" panose="02020603050405020304" pitchFamily="18" charset="0"/>
            </a:endParaRPr>
          </a:p>
          <a:p>
            <a:pPr marL="0" indent="0">
              <a:buNone/>
            </a:pPr>
            <a:r>
              <a:rPr lang="ru-RU" sz="1800" dirty="0" smtClean="0">
                <a:latin typeface="Times New Roman" panose="02020603050405020304" pitchFamily="18" charset="0"/>
                <a:cs typeface="Times New Roman" panose="02020603050405020304" pitchFamily="18" charset="0"/>
              </a:rPr>
              <a:t>Это уравнение позволяет нам дать ответ на самые важные вопросы в отношение экономического роста. Какая часть увеличения выпуска на душу населения связана с углублением капитала, а какая с научно-техническим прогрессом? Объясняется ли экономический рост преимущественно сокращением текущего потребления? Или наше повышение уровня жизни является наградой за гениальность изобретателей и смелость предпринимателей – новаторов?</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4675031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4661315" y="152401"/>
            <a:ext cx="2483532" cy="533400"/>
          </a:xfrm>
        </p:spPr>
        <p:txBody>
          <a:bodyPr>
            <a:normAutofit fontScale="92500"/>
          </a:bodyPr>
          <a:lstStyle/>
          <a:p>
            <a:pPr marL="0" indent="0">
              <a:buNone/>
            </a:pPr>
            <a:r>
              <a:rPr lang="ru-RU" dirty="0" smtClean="0">
                <a:latin typeface="Times New Roman" panose="02020603050405020304" pitchFamily="18" charset="0"/>
                <a:cs typeface="Times New Roman" panose="02020603050405020304" pitchFamily="18" charset="0"/>
              </a:rPr>
              <a:t>Попробуем сосчитать</a:t>
            </a:r>
            <a:endParaRPr lang="ru-RU"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245533" y="1534886"/>
            <a:ext cx="11315096" cy="5083627"/>
          </a:xfrm>
        </p:spPr>
        <p:txBody>
          <a:bodyPr>
            <a:normAutofit fontScale="92500"/>
          </a:bodyPr>
          <a:lstStyle/>
          <a:p>
            <a:pPr marL="0" indent="0">
              <a:buNone/>
            </a:pPr>
            <a:r>
              <a:rPr lang="ru-RU" sz="1800" dirty="0" smtClean="0">
                <a:latin typeface="Times New Roman" panose="02020603050405020304" pitchFamily="18" charset="0"/>
                <a:cs typeface="Times New Roman" panose="02020603050405020304" pitchFamily="18" charset="0"/>
              </a:rPr>
              <a:t>Чтобы определить значение труда, капитала и других факторов для роста выпуска, мы подставим соответствующее периоду 1900 – 1996 годов значения в формулу (2) значение </a:t>
            </a:r>
            <a:r>
              <a:rPr lang="en-US" sz="1800" dirty="0" smtClean="0">
                <a:latin typeface="Times New Roman" panose="02020603050405020304" pitchFamily="18" charset="0"/>
                <a:cs typeface="Times New Roman" panose="02020603050405020304" pitchFamily="18" charset="0"/>
              </a:rPr>
              <a:t>Q/L. </a:t>
            </a:r>
            <a:r>
              <a:rPr lang="ru-RU" sz="1800" dirty="0" smtClean="0">
                <a:latin typeface="Times New Roman" panose="02020603050405020304" pitchFamily="18" charset="0"/>
                <a:cs typeface="Times New Roman" panose="02020603050405020304" pitchFamily="18" charset="0"/>
              </a:rPr>
              <a:t>С 1900 года количество человеко-часов </a:t>
            </a:r>
            <a:r>
              <a:rPr lang="en-US" sz="1800" dirty="0" smtClean="0">
                <a:latin typeface="Times New Roman" panose="02020603050405020304" pitchFamily="18" charset="0"/>
                <a:cs typeface="Times New Roman" panose="02020603050405020304" pitchFamily="18" charset="0"/>
              </a:rPr>
              <a:t>L </a:t>
            </a:r>
            <a:r>
              <a:rPr lang="ru-RU" sz="1800" dirty="0" smtClean="0">
                <a:latin typeface="Times New Roman" panose="02020603050405020304" pitchFamily="18" charset="0"/>
                <a:cs typeface="Times New Roman" panose="02020603050405020304" pitchFamily="18" charset="0"/>
              </a:rPr>
              <a:t>возрастало на 1,3% в год, а капитал К на 2,5 % в год, тогда как </a:t>
            </a:r>
            <a:r>
              <a:rPr lang="en-US" sz="1800" dirty="0" smtClean="0">
                <a:latin typeface="Times New Roman" panose="02020603050405020304" pitchFamily="18" charset="0"/>
                <a:cs typeface="Times New Roman" panose="02020603050405020304" pitchFamily="18" charset="0"/>
              </a:rPr>
              <a:t>Q </a:t>
            </a:r>
            <a:r>
              <a:rPr lang="ru-RU" sz="1800" dirty="0" smtClean="0">
                <a:latin typeface="Times New Roman" panose="02020603050405020304" pitchFamily="18" charset="0"/>
                <a:cs typeface="Times New Roman" panose="02020603050405020304" pitchFamily="18" charset="0"/>
              </a:rPr>
              <a:t>увеличивалось на 3,1% ежегодно. Произведя несложные арифметические вычисления по следующей формуле</a:t>
            </a:r>
          </a:p>
          <a:p>
            <a:pPr marL="0" indent="0">
              <a:buNone/>
            </a:pPr>
            <a:endParaRPr lang="ru-RU" sz="1800" dirty="0">
              <a:latin typeface="Times New Roman" panose="02020603050405020304" pitchFamily="18" charset="0"/>
              <a:cs typeface="Times New Roman" panose="02020603050405020304" pitchFamily="18" charset="0"/>
            </a:endParaRPr>
          </a:p>
          <a:p>
            <a:pPr marL="0" indent="0" algn="ctr">
              <a:buNone/>
            </a:pPr>
            <a:r>
              <a:rPr lang="ru-RU" sz="1800" b="1" dirty="0" smtClean="0">
                <a:latin typeface="Times New Roman" panose="02020603050405020304" pitchFamily="18" charset="0"/>
                <a:cs typeface="Times New Roman" panose="02020603050405020304" pitchFamily="18" charset="0"/>
              </a:rPr>
              <a:t>% прироста </a:t>
            </a:r>
            <a:r>
              <a:rPr lang="en-US" sz="1800" b="1" dirty="0" smtClean="0">
                <a:latin typeface="Times New Roman" panose="02020603050405020304" pitchFamily="18" charset="0"/>
                <a:cs typeface="Times New Roman" panose="02020603050405020304" pitchFamily="18" charset="0"/>
              </a:rPr>
              <a:t>Q/L = ¼</a:t>
            </a:r>
            <a:r>
              <a:rPr lang="ru-RU" sz="1800" b="1" dirty="0" smtClean="0">
                <a:latin typeface="Times New Roman" panose="02020603050405020304" pitchFamily="18" charset="0"/>
                <a:cs typeface="Times New Roman" panose="02020603050405020304" pitchFamily="18" charset="0"/>
              </a:rPr>
              <a:t>(% прироста </a:t>
            </a:r>
            <a:r>
              <a:rPr lang="en-US" sz="1800" b="1" dirty="0" smtClean="0">
                <a:latin typeface="Times New Roman" panose="02020603050405020304" pitchFamily="18" charset="0"/>
                <a:cs typeface="Times New Roman" panose="02020603050405020304" pitchFamily="18" charset="0"/>
              </a:rPr>
              <a:t>K/L</a:t>
            </a:r>
            <a:r>
              <a:rPr lang="ru-RU" sz="1800" b="1" dirty="0" smtClean="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 + </a:t>
            </a:r>
            <a:r>
              <a:rPr lang="ru-RU" sz="1800" b="1" dirty="0" smtClean="0">
                <a:latin typeface="Times New Roman" panose="02020603050405020304" pitchFamily="18" charset="0"/>
                <a:cs typeface="Times New Roman" panose="02020603050405020304" pitchFamily="18" charset="0"/>
              </a:rPr>
              <a:t>НТП</a:t>
            </a:r>
            <a:r>
              <a:rPr lang="ru-RU" sz="1800" dirty="0" smtClean="0">
                <a:latin typeface="Times New Roman" panose="02020603050405020304" pitchFamily="18" charset="0"/>
                <a:cs typeface="Times New Roman" panose="02020603050405020304" pitchFamily="18" charset="0"/>
              </a:rPr>
              <a:t>,</a:t>
            </a:r>
          </a:p>
          <a:p>
            <a:pPr marL="0" indent="0">
              <a:buNone/>
            </a:pPr>
            <a:endParaRPr lang="ru-RU" sz="1800" dirty="0">
              <a:latin typeface="Times New Roman" panose="02020603050405020304" pitchFamily="18" charset="0"/>
              <a:cs typeface="Times New Roman" panose="02020603050405020304" pitchFamily="18" charset="0"/>
            </a:endParaRPr>
          </a:p>
          <a:p>
            <a:pPr marL="0" indent="0">
              <a:buNone/>
            </a:pPr>
            <a:r>
              <a:rPr lang="ru-RU" sz="1800" dirty="0" smtClean="0">
                <a:latin typeface="Times New Roman" panose="02020603050405020304" pitchFamily="18" charset="0"/>
                <a:cs typeface="Times New Roman" panose="02020603050405020304" pitchFamily="18" charset="0"/>
              </a:rPr>
              <a:t>мы получим</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b="1" dirty="0" smtClean="0">
                <a:latin typeface="Times New Roman" panose="02020603050405020304" pitchFamily="18" charset="0"/>
                <a:cs typeface="Times New Roman" panose="02020603050405020304" pitchFamily="18" charset="0"/>
              </a:rPr>
              <a:t>1,8 = </a:t>
            </a:r>
            <a:r>
              <a:rPr lang="ru-RU" sz="1800" b="1" dirty="0" smtClean="0">
                <a:latin typeface="Times New Roman" panose="02020603050405020304" pitchFamily="18" charset="0"/>
                <a:cs typeface="Times New Roman" panose="02020603050405020304" pitchFamily="18" charset="0"/>
              </a:rPr>
              <a:t>¼(1,2) + НТП = 0,3 + 1,5.</a:t>
            </a:r>
          </a:p>
          <a:p>
            <a:pPr marL="0" indent="0" algn="ctr">
              <a:buNone/>
            </a:pPr>
            <a:endParaRPr lang="ru-RU" sz="1800" b="1" dirty="0">
              <a:latin typeface="Times New Roman" panose="02020603050405020304" pitchFamily="18" charset="0"/>
              <a:cs typeface="Times New Roman" panose="02020603050405020304" pitchFamily="18" charset="0"/>
            </a:endParaRPr>
          </a:p>
          <a:p>
            <a:pPr marL="0" indent="0">
              <a:buNone/>
            </a:pPr>
            <a:r>
              <a:rPr lang="ru-RU" sz="1800" dirty="0" smtClean="0">
                <a:latin typeface="Times New Roman" panose="02020603050405020304" pitchFamily="18" charset="0"/>
                <a:cs typeface="Times New Roman" panose="02020603050405020304" pitchFamily="18" charset="0"/>
              </a:rPr>
              <a:t>Таким образом, из 1,8% среднегодового прироста выпуска в расчете на одного рабочего 0,3 процентных пункта приходится на углубление капитала, тогда как еще большая часть, 1,5 % в год, остается на долю научно-технического прогресса.</a:t>
            </a:r>
            <a:r>
              <a:rPr lang="en-US" sz="1800" b="1" dirty="0" smtClean="0">
                <a:latin typeface="Times New Roman" panose="02020603050405020304" pitchFamily="18" charset="0"/>
                <a:cs typeface="Times New Roman" panose="02020603050405020304" pitchFamily="18" charset="0"/>
              </a:rPr>
              <a:t/>
            </a:r>
            <a:br>
              <a:rPr lang="en-US" sz="1800" b="1" dirty="0" smtClean="0">
                <a:latin typeface="Times New Roman" panose="02020603050405020304" pitchFamily="18" charset="0"/>
                <a:cs typeface="Times New Roman" panose="02020603050405020304" pitchFamily="18" charset="0"/>
              </a:rPr>
            </a:br>
            <a:endParaRPr lang="en-US" sz="1800" b="1" dirty="0" smtClean="0">
              <a:latin typeface="Times New Roman" panose="02020603050405020304" pitchFamily="18" charset="0"/>
              <a:cs typeface="Times New Roman" panose="02020603050405020304" pitchFamily="18" charset="0"/>
            </a:endParaRPr>
          </a:p>
          <a:p>
            <a:pPr marL="0" indent="0">
              <a:buNone/>
            </a:pP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29073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4472440" y="108857"/>
            <a:ext cx="2973389" cy="576943"/>
          </a:xfrm>
        </p:spPr>
        <p:txBody>
          <a:bodyPr>
            <a:normAutofit/>
          </a:bodyPr>
          <a:lstStyle/>
          <a:p>
            <a:pPr marL="0" indent="0">
              <a:buNone/>
            </a:pPr>
            <a:r>
              <a:rPr lang="ru-RU" dirty="0" smtClean="0">
                <a:latin typeface="Times New Roman" panose="02020603050405020304" pitchFamily="18" charset="0"/>
                <a:cs typeface="Times New Roman" panose="02020603050405020304" pitchFamily="18" charset="0"/>
              </a:rPr>
              <a:t>Подробные исследования</a:t>
            </a:r>
            <a:endParaRPr lang="ru-RU"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343505" y="718458"/>
            <a:ext cx="11576352" cy="674914"/>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Более глубокие исследования подразумевают использование более сложных расчетов, которые тем не менее приводят к аналогичным выводам.</a:t>
            </a:r>
            <a:endParaRPr lang="ru-RU" sz="1800" dirty="0">
              <a:latin typeface="Times New Roman" panose="02020603050405020304" pitchFamily="18" charset="0"/>
              <a:cs typeface="Times New Roman" panose="02020603050405020304" pitchFamily="18"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xmlns="" val="1627049238"/>
              </p:ext>
            </p:extLst>
          </p:nvPr>
        </p:nvGraphicFramePr>
        <p:xfrm>
          <a:off x="522514" y="1502228"/>
          <a:ext cx="10907487" cy="4414520"/>
        </p:xfrm>
        <a:graphic>
          <a:graphicData uri="http://schemas.openxmlformats.org/drawingml/2006/table">
            <a:tbl>
              <a:tblPr firstRow="1" bandRow="1">
                <a:tableStyleId>{5C22544A-7EE6-4342-B048-85BDC9FD1C3A}</a:tableStyleId>
              </a:tblPr>
              <a:tblGrid>
                <a:gridCol w="5998029"/>
                <a:gridCol w="2416628"/>
                <a:gridCol w="2492830"/>
              </a:tblGrid>
              <a:tr h="306734">
                <a:tc gridSpan="3">
                  <a:txBody>
                    <a:bodyPr/>
                    <a:lstStyle/>
                    <a:p>
                      <a:pPr algn="ctr"/>
                      <a:r>
                        <a:rPr lang="ru-RU" sz="1600" dirty="0" smtClean="0"/>
                        <a:t>Вклад отдельных составляющих в прирост реального ВВП США в период 1948</a:t>
                      </a:r>
                      <a:r>
                        <a:rPr lang="ru-RU" sz="1600" baseline="0" dirty="0" smtClean="0"/>
                        <a:t> – 1994 гг.</a:t>
                      </a:r>
                      <a:endParaRPr lang="ru-RU" sz="1600" dirty="0"/>
                    </a:p>
                  </a:txBody>
                  <a:tcPr/>
                </a:tc>
                <a:tc hMerge="1">
                  <a:txBody>
                    <a:bodyPr/>
                    <a:lstStyle/>
                    <a:p>
                      <a:endParaRPr lang="ru-RU" dirty="0"/>
                    </a:p>
                  </a:txBody>
                  <a:tcPr/>
                </a:tc>
                <a:tc hMerge="1">
                  <a:txBody>
                    <a:bodyPr/>
                    <a:lstStyle/>
                    <a:p>
                      <a:endParaRPr lang="ru-RU" dirty="0"/>
                    </a:p>
                  </a:txBody>
                  <a:tcPr/>
                </a:tc>
              </a:tr>
              <a:tr h="370840">
                <a:tc>
                  <a:txBody>
                    <a:bodyPr/>
                    <a:lstStyle/>
                    <a:p>
                      <a:endParaRPr lang="ru-RU" dirty="0"/>
                    </a:p>
                  </a:txBody>
                  <a:tcPr/>
                </a:tc>
                <a:tc>
                  <a:txBody>
                    <a:bodyPr/>
                    <a:lstStyle/>
                    <a:p>
                      <a:pPr algn="ctr"/>
                      <a:r>
                        <a:rPr lang="ru-RU" dirty="0" smtClean="0"/>
                        <a:t>% в год</a:t>
                      </a:r>
                      <a:endParaRPr lang="ru-RU" dirty="0"/>
                    </a:p>
                  </a:txBody>
                  <a:tcPr/>
                </a:tc>
                <a:tc>
                  <a:txBody>
                    <a:bodyPr/>
                    <a:lstStyle/>
                    <a:p>
                      <a:pPr algn="ctr"/>
                      <a:r>
                        <a:rPr lang="ru-RU" dirty="0" smtClean="0"/>
                        <a:t>в % от целого</a:t>
                      </a:r>
                      <a:endParaRPr lang="ru-RU" dirty="0"/>
                    </a:p>
                  </a:txBody>
                  <a:tcPr/>
                </a:tc>
              </a:tr>
              <a:tr h="370840">
                <a:tc>
                  <a:txBody>
                    <a:bodyPr/>
                    <a:lstStyle/>
                    <a:p>
                      <a:r>
                        <a:rPr lang="ru-RU" sz="1600" b="1" dirty="0" smtClean="0"/>
                        <a:t>Прирост</a:t>
                      </a:r>
                      <a:r>
                        <a:rPr lang="ru-RU" sz="1600" b="1" baseline="0" dirty="0" smtClean="0"/>
                        <a:t> реального ВВП (частный сектор)</a:t>
                      </a:r>
                      <a:endParaRPr lang="ru-RU" sz="1600" b="1" dirty="0"/>
                    </a:p>
                  </a:txBody>
                  <a:tcPr/>
                </a:tc>
                <a:tc>
                  <a:txBody>
                    <a:bodyPr/>
                    <a:lstStyle/>
                    <a:p>
                      <a:pPr algn="ctr"/>
                      <a:r>
                        <a:rPr lang="ru-RU" dirty="0" smtClean="0"/>
                        <a:t>3,4</a:t>
                      </a:r>
                      <a:endParaRPr lang="ru-RU" dirty="0"/>
                    </a:p>
                  </a:txBody>
                  <a:tcPr/>
                </a:tc>
                <a:tc>
                  <a:txBody>
                    <a:bodyPr/>
                    <a:lstStyle/>
                    <a:p>
                      <a:pPr algn="ctr"/>
                      <a:r>
                        <a:rPr lang="en-US" b="1" dirty="0" smtClean="0"/>
                        <a:t>100</a:t>
                      </a:r>
                      <a:endParaRPr lang="ru-RU" b="1" dirty="0"/>
                    </a:p>
                  </a:txBody>
                  <a:tcPr/>
                </a:tc>
              </a:tr>
              <a:tr h="370840">
                <a:tc>
                  <a:txBody>
                    <a:bodyPr/>
                    <a:lstStyle/>
                    <a:p>
                      <a:r>
                        <a:rPr lang="ru-RU" sz="1600" b="1" dirty="0" smtClean="0"/>
                        <a:t>Вклад</a:t>
                      </a:r>
                      <a:r>
                        <a:rPr lang="ru-RU" sz="1600" b="1" baseline="0" dirty="0" smtClean="0"/>
                        <a:t> факторов производства</a:t>
                      </a:r>
                      <a:endParaRPr lang="ru-RU" sz="1600" b="1" dirty="0"/>
                    </a:p>
                  </a:txBody>
                  <a:tcPr/>
                </a:tc>
                <a:tc>
                  <a:txBody>
                    <a:bodyPr/>
                    <a:lstStyle/>
                    <a:p>
                      <a:pPr algn="ctr"/>
                      <a:r>
                        <a:rPr lang="ru-RU" dirty="0" smtClean="0"/>
                        <a:t>2</a:t>
                      </a:r>
                      <a:r>
                        <a:rPr lang="en-US" dirty="0" smtClean="0"/>
                        <a:t>,1</a:t>
                      </a:r>
                      <a:endParaRPr lang="ru-RU" dirty="0"/>
                    </a:p>
                  </a:txBody>
                  <a:tcPr/>
                </a:tc>
                <a:tc>
                  <a:txBody>
                    <a:bodyPr/>
                    <a:lstStyle/>
                    <a:p>
                      <a:pPr algn="ctr"/>
                      <a:r>
                        <a:rPr lang="en-US" b="1" dirty="0" smtClean="0"/>
                        <a:t>62</a:t>
                      </a:r>
                      <a:endParaRPr lang="ru-RU" b="1" dirty="0"/>
                    </a:p>
                  </a:txBody>
                  <a:tcPr/>
                </a:tc>
              </a:tr>
              <a:tr h="370840">
                <a:tc>
                  <a:txBody>
                    <a:bodyPr/>
                    <a:lstStyle/>
                    <a:p>
                      <a:r>
                        <a:rPr lang="ru-RU" sz="1600" dirty="0" smtClean="0"/>
                        <a:t>Капитал</a:t>
                      </a:r>
                      <a:endParaRPr lang="ru-RU" sz="1600" dirty="0"/>
                    </a:p>
                  </a:txBody>
                  <a:tcPr/>
                </a:tc>
                <a:tc>
                  <a:txBody>
                    <a:bodyPr/>
                    <a:lstStyle/>
                    <a:p>
                      <a:pPr algn="ctr"/>
                      <a:r>
                        <a:rPr lang="en-US" dirty="0" smtClean="0"/>
                        <a:t>1,1</a:t>
                      </a:r>
                      <a:endParaRPr lang="ru-RU" dirty="0"/>
                    </a:p>
                  </a:txBody>
                  <a:tcPr/>
                </a:tc>
                <a:tc>
                  <a:txBody>
                    <a:bodyPr/>
                    <a:lstStyle/>
                    <a:p>
                      <a:pPr algn="ctr"/>
                      <a:r>
                        <a:rPr lang="en-US" dirty="0" smtClean="0"/>
                        <a:t>32</a:t>
                      </a:r>
                      <a:endParaRPr lang="ru-RU" dirty="0"/>
                    </a:p>
                  </a:txBody>
                  <a:tcPr/>
                </a:tc>
              </a:tr>
              <a:tr h="370840">
                <a:tc>
                  <a:txBody>
                    <a:bodyPr/>
                    <a:lstStyle/>
                    <a:p>
                      <a:r>
                        <a:rPr lang="ru-RU" sz="1600" dirty="0" smtClean="0"/>
                        <a:t>Труд</a:t>
                      </a:r>
                      <a:endParaRPr lang="ru-RU" sz="1600" dirty="0"/>
                    </a:p>
                  </a:txBody>
                  <a:tcPr/>
                </a:tc>
                <a:tc>
                  <a:txBody>
                    <a:bodyPr/>
                    <a:lstStyle/>
                    <a:p>
                      <a:pPr algn="ctr"/>
                      <a:r>
                        <a:rPr lang="en-US" dirty="0" smtClean="0"/>
                        <a:t>1,0</a:t>
                      </a:r>
                      <a:endParaRPr lang="ru-RU" dirty="0"/>
                    </a:p>
                  </a:txBody>
                  <a:tcPr/>
                </a:tc>
                <a:tc>
                  <a:txBody>
                    <a:bodyPr/>
                    <a:lstStyle/>
                    <a:p>
                      <a:pPr algn="ctr"/>
                      <a:r>
                        <a:rPr lang="en-US" dirty="0" smtClean="0"/>
                        <a:t>29</a:t>
                      </a:r>
                      <a:endParaRPr lang="ru-RU" dirty="0"/>
                    </a:p>
                  </a:txBody>
                  <a:tcPr/>
                </a:tc>
              </a:tr>
              <a:tr h="370840">
                <a:tc>
                  <a:txBody>
                    <a:bodyPr/>
                    <a:lstStyle/>
                    <a:p>
                      <a:r>
                        <a:rPr lang="ru-RU" sz="1600" dirty="0" smtClean="0"/>
                        <a:t>Отработанное</a:t>
                      </a:r>
                      <a:r>
                        <a:rPr lang="ru-RU" sz="1600" baseline="0" dirty="0" smtClean="0"/>
                        <a:t> время</a:t>
                      </a:r>
                      <a:endParaRPr lang="ru-RU" sz="1600" dirty="0"/>
                    </a:p>
                  </a:txBody>
                  <a:tcPr/>
                </a:tc>
                <a:tc>
                  <a:txBody>
                    <a:bodyPr/>
                    <a:lstStyle/>
                    <a:p>
                      <a:pPr algn="ctr"/>
                      <a:r>
                        <a:rPr lang="en-US" dirty="0" smtClean="0"/>
                        <a:t>0,8</a:t>
                      </a:r>
                      <a:endParaRPr lang="ru-RU" dirty="0"/>
                    </a:p>
                  </a:txBody>
                  <a:tcPr/>
                </a:tc>
                <a:tc>
                  <a:txBody>
                    <a:bodyPr/>
                    <a:lstStyle/>
                    <a:p>
                      <a:pPr algn="ctr"/>
                      <a:r>
                        <a:rPr lang="en-US" dirty="0" smtClean="0"/>
                        <a:t>24</a:t>
                      </a:r>
                      <a:endParaRPr lang="ru-RU" dirty="0"/>
                    </a:p>
                  </a:txBody>
                  <a:tcPr/>
                </a:tc>
              </a:tr>
              <a:tr h="370840">
                <a:tc>
                  <a:txBody>
                    <a:bodyPr/>
                    <a:lstStyle/>
                    <a:p>
                      <a:r>
                        <a:rPr lang="ru-RU" sz="1600" dirty="0" smtClean="0"/>
                        <a:t>Состав рабочей силы по полу</a:t>
                      </a:r>
                      <a:endParaRPr lang="ru-RU" sz="1600" dirty="0"/>
                    </a:p>
                  </a:txBody>
                  <a:tcPr/>
                </a:tc>
                <a:tc>
                  <a:txBody>
                    <a:bodyPr/>
                    <a:lstStyle/>
                    <a:p>
                      <a:pPr algn="ctr"/>
                      <a:r>
                        <a:rPr lang="en-US" dirty="0" smtClean="0"/>
                        <a:t>0,2</a:t>
                      </a:r>
                      <a:endParaRPr lang="ru-RU" dirty="0"/>
                    </a:p>
                  </a:txBody>
                  <a:tcPr/>
                </a:tc>
                <a:tc>
                  <a:txBody>
                    <a:bodyPr/>
                    <a:lstStyle/>
                    <a:p>
                      <a:pPr algn="ctr"/>
                      <a:r>
                        <a:rPr lang="en-US" dirty="0" smtClean="0"/>
                        <a:t>6</a:t>
                      </a:r>
                      <a:endParaRPr lang="ru-RU" dirty="0"/>
                    </a:p>
                  </a:txBody>
                  <a:tcPr/>
                </a:tc>
              </a:tr>
              <a:tr h="370840">
                <a:tc>
                  <a:txBody>
                    <a:bodyPr/>
                    <a:lstStyle/>
                    <a:p>
                      <a:r>
                        <a:rPr lang="ru-RU" sz="1600" b="1" dirty="0" smtClean="0"/>
                        <a:t>Прирост общей производительности факторов</a:t>
                      </a:r>
                      <a:endParaRPr lang="ru-RU" sz="1600" b="1" dirty="0"/>
                    </a:p>
                  </a:txBody>
                  <a:tcPr/>
                </a:tc>
                <a:tc>
                  <a:txBody>
                    <a:bodyPr/>
                    <a:lstStyle/>
                    <a:p>
                      <a:pPr algn="ctr"/>
                      <a:r>
                        <a:rPr lang="en-US" dirty="0" smtClean="0"/>
                        <a:t>1,3</a:t>
                      </a:r>
                      <a:endParaRPr lang="ru-RU" dirty="0"/>
                    </a:p>
                  </a:txBody>
                  <a:tcPr/>
                </a:tc>
                <a:tc>
                  <a:txBody>
                    <a:bodyPr/>
                    <a:lstStyle/>
                    <a:p>
                      <a:pPr algn="ctr"/>
                      <a:r>
                        <a:rPr lang="en-US" b="1" dirty="0" smtClean="0"/>
                        <a:t>38</a:t>
                      </a:r>
                      <a:endParaRPr lang="ru-RU" b="1" dirty="0"/>
                    </a:p>
                  </a:txBody>
                  <a:tcPr/>
                </a:tc>
              </a:tr>
              <a:tr h="370840">
                <a:tc>
                  <a:txBody>
                    <a:bodyPr/>
                    <a:lstStyle/>
                    <a:p>
                      <a:r>
                        <a:rPr lang="ru-RU" sz="1600" dirty="0" smtClean="0"/>
                        <a:t>Образование</a:t>
                      </a:r>
                      <a:endParaRPr lang="ru-RU" sz="1600" dirty="0"/>
                    </a:p>
                  </a:txBody>
                  <a:tcPr/>
                </a:tc>
                <a:tc>
                  <a:txBody>
                    <a:bodyPr/>
                    <a:lstStyle/>
                    <a:p>
                      <a:pPr algn="ctr"/>
                      <a:r>
                        <a:rPr lang="en-US" dirty="0" smtClean="0"/>
                        <a:t>0,4</a:t>
                      </a:r>
                      <a:endParaRPr lang="ru-RU" dirty="0"/>
                    </a:p>
                  </a:txBody>
                  <a:tcPr/>
                </a:tc>
                <a:tc>
                  <a:txBody>
                    <a:bodyPr/>
                    <a:lstStyle/>
                    <a:p>
                      <a:pPr algn="ctr"/>
                      <a:r>
                        <a:rPr lang="en-US" dirty="0" smtClean="0"/>
                        <a:t>12</a:t>
                      </a:r>
                      <a:endParaRPr lang="ru-RU" dirty="0"/>
                    </a:p>
                  </a:txBody>
                  <a:tcPr/>
                </a:tc>
              </a:tr>
              <a:tr h="370840">
                <a:tc>
                  <a:txBody>
                    <a:bodyPr/>
                    <a:lstStyle/>
                    <a:p>
                      <a:r>
                        <a:rPr lang="ru-RU" sz="1600" dirty="0" smtClean="0"/>
                        <a:t>Научно-исследовательские разработки</a:t>
                      </a:r>
                      <a:endParaRPr lang="ru-RU" sz="1600" dirty="0"/>
                    </a:p>
                  </a:txBody>
                  <a:tcPr/>
                </a:tc>
                <a:tc>
                  <a:txBody>
                    <a:bodyPr/>
                    <a:lstStyle/>
                    <a:p>
                      <a:pPr algn="ctr"/>
                      <a:r>
                        <a:rPr lang="en-US" dirty="0" smtClean="0"/>
                        <a:t>0,2</a:t>
                      </a:r>
                      <a:endParaRPr lang="ru-RU" dirty="0"/>
                    </a:p>
                  </a:txBody>
                  <a:tcPr/>
                </a:tc>
                <a:tc>
                  <a:txBody>
                    <a:bodyPr/>
                    <a:lstStyle/>
                    <a:p>
                      <a:pPr algn="ctr"/>
                      <a:r>
                        <a:rPr lang="en-US" dirty="0" smtClean="0"/>
                        <a:t>6</a:t>
                      </a:r>
                      <a:endParaRPr lang="ru-RU" dirty="0"/>
                    </a:p>
                  </a:txBody>
                  <a:tcPr/>
                </a:tc>
              </a:tr>
              <a:tr h="370840">
                <a:tc>
                  <a:txBody>
                    <a:bodyPr/>
                    <a:lstStyle/>
                    <a:p>
                      <a:r>
                        <a:rPr lang="ru-RU" sz="1600" dirty="0" smtClean="0"/>
                        <a:t>Прогресс в знаниях и прочие источники</a:t>
                      </a:r>
                      <a:endParaRPr lang="ru-RU" sz="1600" dirty="0"/>
                    </a:p>
                  </a:txBody>
                  <a:tcPr/>
                </a:tc>
                <a:tc>
                  <a:txBody>
                    <a:bodyPr/>
                    <a:lstStyle/>
                    <a:p>
                      <a:pPr algn="ctr"/>
                      <a:r>
                        <a:rPr lang="en-US" dirty="0" smtClean="0"/>
                        <a:t>0,7</a:t>
                      </a:r>
                      <a:endParaRPr lang="ru-RU" dirty="0"/>
                    </a:p>
                  </a:txBody>
                  <a:tcPr/>
                </a:tc>
                <a:tc>
                  <a:txBody>
                    <a:bodyPr/>
                    <a:lstStyle/>
                    <a:p>
                      <a:pPr algn="ctr"/>
                      <a:r>
                        <a:rPr lang="en-US" dirty="0" smtClean="0"/>
                        <a:t>21</a:t>
                      </a:r>
                      <a:endParaRPr lang="ru-RU" dirty="0"/>
                    </a:p>
                  </a:txBody>
                  <a:tcPr/>
                </a:tc>
              </a:tr>
            </a:tbl>
          </a:graphicData>
        </a:graphic>
      </p:graphicFrame>
      <p:sp>
        <p:nvSpPr>
          <p:cNvPr id="6" name="TextBox 5"/>
          <p:cNvSpPr txBox="1"/>
          <p:nvPr/>
        </p:nvSpPr>
        <p:spPr>
          <a:xfrm>
            <a:off x="881742" y="5934670"/>
            <a:ext cx="10472057" cy="338554"/>
          </a:xfrm>
          <a:prstGeom prst="rect">
            <a:avLst/>
          </a:prstGeom>
          <a:noFill/>
        </p:spPr>
        <p:txBody>
          <a:bodyPr wrap="square" rtlCol="0">
            <a:spAutoFit/>
          </a:bodyPr>
          <a:lstStyle/>
          <a:p>
            <a:r>
              <a:rPr lang="ru-RU" sz="1600" dirty="0" smtClean="0">
                <a:solidFill>
                  <a:schemeClr val="bg2">
                    <a:lumMod val="75000"/>
                  </a:schemeClr>
                </a:solidFill>
                <a:latin typeface="Times New Roman" panose="02020603050405020304" pitchFamily="18" charset="0"/>
                <a:cs typeface="Times New Roman" panose="02020603050405020304" pitchFamily="18" charset="0"/>
              </a:rPr>
              <a:t>Таблица 3. Образование и научные достижения превосходят эффект капитала в воздействии на экономический рост</a:t>
            </a:r>
            <a:endParaRPr lang="ru-RU" sz="1600"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6385923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84211" y="685800"/>
            <a:ext cx="11094132" cy="5889171"/>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Таблица 3 представляет результаты исследований, проведенных Министерством труда, и частных исследований, в ходе которых были проанализированы источники экономического роста в период 1948 – 1994 годов. В течение этого времени выпуск (измеряемый как совокупный выпуск частного сектора) рос в среднем на 3,4% в год, в то время как на вклад факторных затрат (труда, капитала и земли) приходилось 2,1% в год. Следовательно, совокупная производительность факторов – рост выпуска за вычетом роста средневзвешенной суммы всех затрат, или то, что мы называем НТП, - составил 1,3% в год. Более половины прироста выпуска США можно отнести на счет увеличения факторных затрат. Остальная часть может быть обеспечена благодаря прогрессу в образовании, научным и конструкторским разработкам, инновациям, положительному эффекту масштаба, научным достижениям и т.д. В других странах действуют другие модели роста. Например, ученые использовали факторную модель экономического роста применительно к бывшему Советскому Союзу, которые демонстрировал высокие темпы роста, начиная с 30-х до середины 60-х годов. Анализ показал, что источником впечатляющих темпов роста стало форсированное увеличение затрат на капитал и труд. За несколько последних лет существования бывшего СССР производительность на самом деле снизилась из-за просчетов центральных планирующих органов, нарастания коррупции и уменьшения действенности стимулов. В целом темпы роста бывшего СССР за последние полвека, до того, как он был разрушен, были ниже, чем в США и в других ведущих странах с рыночной экономикой. И только благодаря волевым решениям органов центрального управления неэффективность существовавшей системы компенсировалась с помощью новых инвестиций, сокращая при этом и без того скудное потребление.</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6308725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0631" y="-201626"/>
            <a:ext cx="8534400" cy="1507067"/>
          </a:xfrm>
          <a:scene3d>
            <a:camera prst="orthographicFront"/>
            <a:lightRig rig="threePt" dir="t"/>
          </a:scene3d>
          <a:sp3d prstMaterial="dkEdge"/>
        </p:spPr>
        <p:txBody>
          <a:bodyPr/>
          <a:lstStyle/>
          <a:p>
            <a:r>
              <a:rPr lang="ru-RU" dirty="0" smtClean="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ТЕОРИИ ЭКОНОМИЧЕСКОГО РОСТА</a:t>
            </a:r>
            <a:endParaRPr lang="ru-RU"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627320" y="986464"/>
            <a:ext cx="10643191" cy="1815882"/>
          </a:xfrm>
          <a:prstGeom prst="rect">
            <a:avLst/>
          </a:prstGeom>
          <a:noFill/>
        </p:spPr>
        <p:txBody>
          <a:bodyPr wrap="square" rtlCol="0">
            <a:spAutoFit/>
          </a:bodyPr>
          <a:lstStyle/>
          <a:p>
            <a:r>
              <a:rPr lang="ru-RU" sz="1600" dirty="0" smtClean="0">
                <a:solidFill>
                  <a:schemeClr val="bg2">
                    <a:lumMod val="75000"/>
                  </a:schemeClr>
                </a:solidFill>
                <a:latin typeface="Times New Roman" panose="02020603050405020304" pitchFamily="18" charset="0"/>
                <a:cs typeface="Times New Roman" panose="02020603050405020304" pitchFamily="18" charset="0"/>
              </a:rPr>
              <a:t>Для начала уясним, что в точности следует понимать под экономическим ростом. </a:t>
            </a:r>
            <a:r>
              <a:rPr lang="ru-RU" sz="1600" b="1" u="sng" dirty="0" smtClean="0">
                <a:solidFill>
                  <a:schemeClr val="bg2">
                    <a:lumMod val="75000"/>
                  </a:schemeClr>
                </a:solidFill>
                <a:latin typeface="Times New Roman" panose="02020603050405020304" pitchFamily="18" charset="0"/>
                <a:cs typeface="Times New Roman" panose="02020603050405020304" pitchFamily="18" charset="0"/>
              </a:rPr>
              <a:t>Экономический рост </a:t>
            </a:r>
            <a:r>
              <a:rPr lang="ru-RU" sz="1600" u="sng" dirty="0" smtClean="0">
                <a:solidFill>
                  <a:schemeClr val="bg2">
                    <a:lumMod val="75000"/>
                  </a:schemeClr>
                </a:solidFill>
                <a:latin typeface="Times New Roman" panose="02020603050405020304" pitchFamily="18" charset="0"/>
                <a:cs typeface="Times New Roman" panose="02020603050405020304" pitchFamily="18" charset="0"/>
              </a:rPr>
              <a:t>представляет собой повышение потенциального ВВП страны, или национального выпуска.</a:t>
            </a:r>
            <a:r>
              <a:rPr lang="ru-RU" sz="1600" dirty="0" smtClean="0">
                <a:solidFill>
                  <a:schemeClr val="bg2">
                    <a:lumMod val="75000"/>
                  </a:schemeClr>
                </a:solidFill>
                <a:latin typeface="Times New Roman" panose="02020603050405020304" pitchFamily="18" charset="0"/>
                <a:cs typeface="Times New Roman" panose="02020603050405020304" pitchFamily="18" charset="0"/>
              </a:rPr>
              <a:t> Иначе говоря экономический рост имеет место, когда граница производственных возможностей (ГПВ) страны смещается вправо. С этим понятием тесно связана концепция темпов роста выпуска на душу населения. Этот параметр характеризует темпы роста уровня жизни в стране. Какова картина долгосрочных тенденций экономического роста стран с высоким уровнем доходов? В таблице 1 представлена история экономического роста, начиная с 1870 года 16 стран с высоким уровнем доходов, включая важнейшие страны Северной Америки и Западной Европы, Австралию и Японию.  </a:t>
            </a:r>
            <a:endParaRPr lang="ru-RU" sz="1600" u="sng" dirty="0">
              <a:solidFill>
                <a:schemeClr val="bg2">
                  <a:lumMod val="75000"/>
                </a:schemeClr>
              </a:solidFill>
              <a:latin typeface="Times New Roman" panose="02020603050405020304" pitchFamily="18" charset="0"/>
              <a:cs typeface="Times New Roman" panose="02020603050405020304" pitchFamily="18" charset="0"/>
            </a:endParaRPr>
          </a:p>
        </p:txBody>
      </p:sp>
      <p:graphicFrame>
        <p:nvGraphicFramePr>
          <p:cNvPr id="6" name="Таблица 5"/>
          <p:cNvGraphicFramePr>
            <a:graphicFrameLocks noGrp="1"/>
          </p:cNvGraphicFramePr>
          <p:nvPr>
            <p:extLst>
              <p:ext uri="{D42A27DB-BD31-4B8C-83A1-F6EECF244321}">
                <p14:modId xmlns:p14="http://schemas.microsoft.com/office/powerpoint/2010/main" xmlns="" val="3702187604"/>
              </p:ext>
            </p:extLst>
          </p:nvPr>
        </p:nvGraphicFramePr>
        <p:xfrm>
          <a:off x="547575" y="3016298"/>
          <a:ext cx="11243930" cy="3017520"/>
        </p:xfrm>
        <a:graphic>
          <a:graphicData uri="http://schemas.openxmlformats.org/drawingml/2006/table">
            <a:tbl>
              <a:tblPr firstRow="1" bandRow="1">
                <a:tableStyleId>{5C22544A-7EE6-4342-B048-85BDC9FD1C3A}</a:tableStyleId>
              </a:tblPr>
              <a:tblGrid>
                <a:gridCol w="2248786"/>
                <a:gridCol w="2248786"/>
                <a:gridCol w="2248786"/>
                <a:gridCol w="2248786"/>
                <a:gridCol w="2248786"/>
              </a:tblGrid>
              <a:tr h="332915">
                <a:tc gridSpan="5">
                  <a:txBody>
                    <a:bodyPr/>
                    <a:lstStyle/>
                    <a:p>
                      <a:pPr algn="ctr"/>
                      <a:r>
                        <a:rPr lang="ru-RU" dirty="0" smtClean="0"/>
                        <a:t>Среднегодовой прирост</a:t>
                      </a:r>
                      <a:endParaRPr lang="ru-RU" dirty="0"/>
                    </a:p>
                  </a:txBody>
                  <a:tcPr/>
                </a:tc>
                <a:tc hMerge="1">
                  <a:txBody>
                    <a:bodyPr/>
                    <a:lstStyle/>
                    <a:p>
                      <a:endParaRPr lang="ru-RU" dirty="0"/>
                    </a:p>
                  </a:txBody>
                  <a:tcPr/>
                </a:tc>
                <a:tc hMerge="1">
                  <a:txBody>
                    <a:bodyPr/>
                    <a:lstStyle/>
                    <a:p>
                      <a:endParaRPr lang="ru-RU"/>
                    </a:p>
                  </a:txBody>
                  <a:tcPr/>
                </a:tc>
                <a:tc hMerge="1">
                  <a:txBody>
                    <a:bodyPr/>
                    <a:lstStyle/>
                    <a:p>
                      <a:endParaRPr lang="ru-RU" dirty="0"/>
                    </a:p>
                  </a:txBody>
                  <a:tcPr/>
                </a:tc>
                <a:tc hMerge="1">
                  <a:txBody>
                    <a:bodyPr/>
                    <a:lstStyle/>
                    <a:p>
                      <a:endParaRPr lang="ru-RU" dirty="0"/>
                    </a:p>
                  </a:txBody>
                  <a:tcPr/>
                </a:tc>
              </a:tr>
              <a:tr h="1081973">
                <a:tc>
                  <a:txBody>
                    <a:bodyPr/>
                    <a:lstStyle/>
                    <a:p>
                      <a:pPr algn="ctr"/>
                      <a:r>
                        <a:rPr lang="ru-RU" dirty="0" smtClean="0"/>
                        <a:t>Период</a:t>
                      </a:r>
                      <a:endParaRPr lang="ru-RU" dirty="0"/>
                    </a:p>
                  </a:txBody>
                  <a:tcPr/>
                </a:tc>
                <a:tc>
                  <a:txBody>
                    <a:bodyPr/>
                    <a:lstStyle/>
                    <a:p>
                      <a:pPr algn="ctr"/>
                      <a:r>
                        <a:rPr lang="ru-RU" dirty="0" smtClean="0"/>
                        <a:t>ВВП</a:t>
                      </a:r>
                      <a:endParaRPr lang="ru-RU" dirty="0"/>
                    </a:p>
                  </a:txBody>
                  <a:tcPr/>
                </a:tc>
                <a:tc>
                  <a:txBody>
                    <a:bodyPr/>
                    <a:lstStyle/>
                    <a:p>
                      <a:pPr algn="ctr"/>
                      <a:r>
                        <a:rPr lang="ru-RU" dirty="0" smtClean="0"/>
                        <a:t>ВВП на человеко-час</a:t>
                      </a:r>
                      <a:endParaRPr lang="ru-RU" dirty="0"/>
                    </a:p>
                  </a:txBody>
                  <a:tcPr/>
                </a:tc>
                <a:tc>
                  <a:txBody>
                    <a:bodyPr/>
                    <a:lstStyle/>
                    <a:p>
                      <a:pPr algn="ctr"/>
                      <a:r>
                        <a:rPr lang="ru-RU" dirty="0" smtClean="0"/>
                        <a:t>Рабочая сила</a:t>
                      </a:r>
                      <a:endParaRPr lang="ru-RU" dirty="0"/>
                    </a:p>
                  </a:txBody>
                  <a:tcPr/>
                </a:tc>
                <a:tc>
                  <a:txBody>
                    <a:bodyPr/>
                    <a:lstStyle/>
                    <a:p>
                      <a:pPr algn="ctr"/>
                      <a:r>
                        <a:rPr lang="ru-RU" dirty="0" smtClean="0"/>
                        <a:t>Общее количество отработанных</a:t>
                      </a:r>
                      <a:r>
                        <a:rPr lang="ru-RU" baseline="0" dirty="0" smtClean="0"/>
                        <a:t> часов</a:t>
                      </a:r>
                      <a:endParaRPr lang="ru-RU" dirty="0"/>
                    </a:p>
                  </a:txBody>
                  <a:tcPr/>
                </a:tc>
              </a:tr>
              <a:tr h="332915">
                <a:tc>
                  <a:txBody>
                    <a:bodyPr/>
                    <a:lstStyle/>
                    <a:p>
                      <a:pPr algn="ctr"/>
                      <a:r>
                        <a:rPr lang="ru-RU" dirty="0" smtClean="0"/>
                        <a:t>1870 - 1913</a:t>
                      </a:r>
                      <a:endParaRPr lang="ru-RU" dirty="0"/>
                    </a:p>
                  </a:txBody>
                  <a:tcPr/>
                </a:tc>
                <a:tc>
                  <a:txBody>
                    <a:bodyPr/>
                    <a:lstStyle/>
                    <a:p>
                      <a:pPr algn="ctr"/>
                      <a:r>
                        <a:rPr lang="ru-RU" dirty="0" smtClean="0"/>
                        <a:t>2,5</a:t>
                      </a:r>
                      <a:endParaRPr lang="ru-RU" dirty="0"/>
                    </a:p>
                  </a:txBody>
                  <a:tcPr/>
                </a:tc>
                <a:tc>
                  <a:txBody>
                    <a:bodyPr/>
                    <a:lstStyle/>
                    <a:p>
                      <a:pPr algn="ctr"/>
                      <a:r>
                        <a:rPr lang="ru-RU" dirty="0" smtClean="0"/>
                        <a:t>1,6</a:t>
                      </a:r>
                      <a:endParaRPr lang="ru-RU" dirty="0"/>
                    </a:p>
                  </a:txBody>
                  <a:tcPr/>
                </a:tc>
                <a:tc>
                  <a:txBody>
                    <a:bodyPr/>
                    <a:lstStyle/>
                    <a:p>
                      <a:pPr algn="ctr"/>
                      <a:r>
                        <a:rPr lang="ru-RU" dirty="0" smtClean="0"/>
                        <a:t>1,2</a:t>
                      </a:r>
                      <a:endParaRPr lang="ru-RU" dirty="0"/>
                    </a:p>
                  </a:txBody>
                  <a:tcPr/>
                </a:tc>
                <a:tc>
                  <a:txBody>
                    <a:bodyPr/>
                    <a:lstStyle/>
                    <a:p>
                      <a:pPr algn="ctr"/>
                      <a:r>
                        <a:rPr lang="ru-RU" dirty="0" smtClean="0"/>
                        <a:t>0,9</a:t>
                      </a:r>
                      <a:endParaRPr lang="ru-RU" dirty="0"/>
                    </a:p>
                  </a:txBody>
                  <a:tcPr/>
                </a:tc>
              </a:tr>
              <a:tr h="332915">
                <a:tc>
                  <a:txBody>
                    <a:bodyPr/>
                    <a:lstStyle/>
                    <a:p>
                      <a:pPr algn="ctr"/>
                      <a:r>
                        <a:rPr lang="ru-RU" dirty="0" smtClean="0"/>
                        <a:t>1913 - 1950</a:t>
                      </a:r>
                      <a:endParaRPr lang="ru-RU" dirty="0"/>
                    </a:p>
                  </a:txBody>
                  <a:tcPr/>
                </a:tc>
                <a:tc>
                  <a:txBody>
                    <a:bodyPr/>
                    <a:lstStyle/>
                    <a:p>
                      <a:pPr algn="ctr"/>
                      <a:r>
                        <a:rPr lang="ru-RU" dirty="0" smtClean="0"/>
                        <a:t>1,9</a:t>
                      </a:r>
                      <a:endParaRPr lang="ru-RU" dirty="0"/>
                    </a:p>
                  </a:txBody>
                  <a:tcPr/>
                </a:tc>
                <a:tc>
                  <a:txBody>
                    <a:bodyPr/>
                    <a:lstStyle/>
                    <a:p>
                      <a:pPr algn="ctr"/>
                      <a:r>
                        <a:rPr lang="ru-RU" dirty="0" smtClean="0"/>
                        <a:t>1,8</a:t>
                      </a:r>
                      <a:endParaRPr lang="ru-RU" dirty="0"/>
                    </a:p>
                  </a:txBody>
                  <a:tcPr/>
                </a:tc>
                <a:tc>
                  <a:txBody>
                    <a:bodyPr/>
                    <a:lstStyle/>
                    <a:p>
                      <a:pPr algn="ctr"/>
                      <a:r>
                        <a:rPr lang="ru-RU" dirty="0" smtClean="0"/>
                        <a:t>0,8</a:t>
                      </a:r>
                      <a:endParaRPr lang="ru-RU" dirty="0"/>
                    </a:p>
                  </a:txBody>
                  <a:tcPr/>
                </a:tc>
                <a:tc>
                  <a:txBody>
                    <a:bodyPr/>
                    <a:lstStyle/>
                    <a:p>
                      <a:pPr algn="ctr"/>
                      <a:r>
                        <a:rPr lang="ru-RU" dirty="0" smtClean="0"/>
                        <a:t>0,1</a:t>
                      </a:r>
                      <a:endParaRPr lang="ru-RU" dirty="0"/>
                    </a:p>
                  </a:txBody>
                  <a:tcPr/>
                </a:tc>
              </a:tr>
              <a:tr h="332915">
                <a:tc>
                  <a:txBody>
                    <a:bodyPr/>
                    <a:lstStyle/>
                    <a:p>
                      <a:pPr algn="ctr"/>
                      <a:r>
                        <a:rPr lang="ru-RU" dirty="0" smtClean="0"/>
                        <a:t>1950 - 1973</a:t>
                      </a:r>
                      <a:endParaRPr lang="ru-RU" dirty="0"/>
                    </a:p>
                  </a:txBody>
                  <a:tcPr/>
                </a:tc>
                <a:tc>
                  <a:txBody>
                    <a:bodyPr/>
                    <a:lstStyle/>
                    <a:p>
                      <a:pPr algn="ctr"/>
                      <a:r>
                        <a:rPr lang="ru-RU" dirty="0" smtClean="0"/>
                        <a:t>4,9</a:t>
                      </a:r>
                      <a:endParaRPr lang="ru-RU" dirty="0"/>
                    </a:p>
                  </a:txBody>
                  <a:tcPr/>
                </a:tc>
                <a:tc>
                  <a:txBody>
                    <a:bodyPr/>
                    <a:lstStyle/>
                    <a:p>
                      <a:pPr algn="ctr"/>
                      <a:r>
                        <a:rPr lang="ru-RU" dirty="0" smtClean="0"/>
                        <a:t>4,5</a:t>
                      </a:r>
                      <a:endParaRPr lang="ru-RU" dirty="0"/>
                    </a:p>
                  </a:txBody>
                  <a:tcPr/>
                </a:tc>
                <a:tc>
                  <a:txBody>
                    <a:bodyPr/>
                    <a:lstStyle/>
                    <a:p>
                      <a:pPr algn="ctr"/>
                      <a:r>
                        <a:rPr lang="ru-RU" dirty="0" smtClean="0"/>
                        <a:t>1,0</a:t>
                      </a:r>
                      <a:endParaRPr lang="ru-RU" dirty="0"/>
                    </a:p>
                  </a:txBody>
                  <a:tcPr/>
                </a:tc>
                <a:tc>
                  <a:txBody>
                    <a:bodyPr/>
                    <a:lstStyle/>
                    <a:p>
                      <a:pPr algn="ctr"/>
                      <a:r>
                        <a:rPr lang="ru-RU" dirty="0" smtClean="0"/>
                        <a:t>0,3</a:t>
                      </a:r>
                      <a:endParaRPr lang="ru-RU" dirty="0"/>
                    </a:p>
                  </a:txBody>
                  <a:tcPr/>
                </a:tc>
              </a:tr>
              <a:tr h="332915">
                <a:tc>
                  <a:txBody>
                    <a:bodyPr/>
                    <a:lstStyle/>
                    <a:p>
                      <a:pPr algn="ctr"/>
                      <a:r>
                        <a:rPr lang="ru-RU" dirty="0" smtClean="0"/>
                        <a:t>1973 - 1990</a:t>
                      </a:r>
                      <a:endParaRPr lang="ru-RU" dirty="0"/>
                    </a:p>
                  </a:txBody>
                  <a:tcPr/>
                </a:tc>
                <a:tc>
                  <a:txBody>
                    <a:bodyPr/>
                    <a:lstStyle/>
                    <a:p>
                      <a:pPr algn="ctr"/>
                      <a:r>
                        <a:rPr lang="ru-RU" dirty="0" smtClean="0"/>
                        <a:t>2,5</a:t>
                      </a:r>
                      <a:endParaRPr lang="ru-RU" dirty="0"/>
                    </a:p>
                  </a:txBody>
                  <a:tcPr/>
                </a:tc>
                <a:tc>
                  <a:txBody>
                    <a:bodyPr/>
                    <a:lstStyle/>
                    <a:p>
                      <a:pPr algn="ctr"/>
                      <a:r>
                        <a:rPr lang="ru-RU" dirty="0" smtClean="0"/>
                        <a:t>2,7</a:t>
                      </a:r>
                      <a:endParaRPr lang="ru-RU" dirty="0"/>
                    </a:p>
                  </a:txBody>
                  <a:tcPr/>
                </a:tc>
                <a:tc>
                  <a:txBody>
                    <a:bodyPr/>
                    <a:lstStyle/>
                    <a:p>
                      <a:pPr algn="ctr"/>
                      <a:r>
                        <a:rPr lang="ru-RU" dirty="0" smtClean="0"/>
                        <a:t>1,1</a:t>
                      </a:r>
                      <a:endParaRPr lang="ru-RU" dirty="0"/>
                    </a:p>
                  </a:txBody>
                  <a:tcPr/>
                </a:tc>
                <a:tc>
                  <a:txBody>
                    <a:bodyPr/>
                    <a:lstStyle/>
                    <a:p>
                      <a:pPr algn="ctr"/>
                      <a:r>
                        <a:rPr lang="ru-RU" dirty="0" smtClean="0"/>
                        <a:t>-0,1</a:t>
                      </a:r>
                      <a:endParaRPr lang="ru-RU" dirty="0"/>
                    </a:p>
                  </a:txBody>
                  <a:tcPr/>
                </a:tc>
              </a:tr>
            </a:tbl>
          </a:graphicData>
        </a:graphic>
      </p:graphicFrame>
      <p:sp>
        <p:nvSpPr>
          <p:cNvPr id="7" name="TextBox 6"/>
          <p:cNvSpPr txBox="1"/>
          <p:nvPr/>
        </p:nvSpPr>
        <p:spPr>
          <a:xfrm>
            <a:off x="2484481" y="6251944"/>
            <a:ext cx="6424195" cy="369332"/>
          </a:xfrm>
          <a:prstGeom prst="rect">
            <a:avLst/>
          </a:prstGeom>
          <a:noFill/>
        </p:spPr>
        <p:txBody>
          <a:bodyPr wrap="none" rtlCol="0">
            <a:spAutoFit/>
          </a:bodyPr>
          <a:lstStyle/>
          <a:p>
            <a:r>
              <a:rPr lang="ru-RU" dirty="0" smtClean="0">
                <a:solidFill>
                  <a:schemeClr val="bg2">
                    <a:lumMod val="75000"/>
                  </a:schemeClr>
                </a:solidFill>
                <a:latin typeface="Times New Roman" panose="02020603050405020304" pitchFamily="18" charset="0"/>
                <a:cs typeface="Times New Roman" panose="02020603050405020304" pitchFamily="18" charset="0"/>
              </a:rPr>
              <a:t>Таблица 1. Картина роста в 16 промышленно развитых странах</a:t>
            </a:r>
            <a:endParaRPr lang="ru-RU"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0525074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sz="half" idx="2"/>
          </p:nvPr>
        </p:nvSpPr>
        <p:spPr>
          <a:xfrm>
            <a:off x="163285" y="4169229"/>
            <a:ext cx="11244943" cy="1883228"/>
          </a:xfrm>
        </p:spPr>
        <p:txBody>
          <a:bodyPr>
            <a:normAutofit/>
          </a:bodyPr>
          <a:lstStyle/>
          <a:p>
            <a:pPr marL="0" indent="0">
              <a:buNone/>
            </a:pPr>
            <a:r>
              <a:rPr lang="ru-RU" sz="1800" i="1" dirty="0" smtClean="0">
                <a:latin typeface="Times New Roman" panose="02020603050405020304" pitchFamily="18" charset="0"/>
                <a:cs typeface="Times New Roman" panose="02020603050405020304" pitchFamily="18" charset="0"/>
              </a:rPr>
              <a:t>В долгосрочном периоде реальные зарплаты, как правило повторяют тенденции изменения производительности труда. После того, как в 1973 году замедлился рост производительности, началась стагнация заработной платы. (Источник</a:t>
            </a:r>
            <a:r>
              <a:rPr lang="en-US" sz="1800" i="1" dirty="0" smtClean="0">
                <a:latin typeface="Times New Roman" panose="02020603050405020304" pitchFamily="18" charset="0"/>
                <a:cs typeface="Times New Roman" panose="02020603050405020304" pitchFamily="18" charset="0"/>
              </a:rPr>
              <a:t>: </a:t>
            </a:r>
            <a:r>
              <a:rPr lang="ru-RU" sz="1800" i="1" dirty="0" smtClean="0">
                <a:latin typeface="Times New Roman" panose="02020603050405020304" pitchFamily="18" charset="0"/>
                <a:cs typeface="Times New Roman" panose="02020603050405020304" pitchFamily="18" charset="0"/>
              </a:rPr>
              <a:t>Министерство труда США</a:t>
            </a:r>
            <a:endParaRPr lang="ru-RU" sz="1800" i="1" dirty="0">
              <a:latin typeface="Times New Roman" panose="02020603050405020304" pitchFamily="18" charset="0"/>
              <a:cs typeface="Times New Roman" panose="02020603050405020304" pitchFamily="18"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xmlns="" val="279476182"/>
              </p:ext>
            </p:extLst>
          </p:nvPr>
        </p:nvGraphicFramePr>
        <p:xfrm>
          <a:off x="1705428" y="1046237"/>
          <a:ext cx="8127999" cy="2123440"/>
        </p:xfrm>
        <a:graphic>
          <a:graphicData uri="http://schemas.openxmlformats.org/drawingml/2006/table">
            <a:tbl>
              <a:tblPr firstRow="1" bandRow="1">
                <a:tableStyleId>{5C22544A-7EE6-4342-B048-85BDC9FD1C3A}</a:tableStyleId>
              </a:tblPr>
              <a:tblGrid>
                <a:gridCol w="2709333"/>
                <a:gridCol w="2709333"/>
                <a:gridCol w="2709333"/>
              </a:tblGrid>
              <a:tr h="370840">
                <a:tc gridSpan="3">
                  <a:txBody>
                    <a:bodyPr/>
                    <a:lstStyle/>
                    <a:p>
                      <a:pPr algn="ctr"/>
                      <a:r>
                        <a:rPr lang="ru-RU" dirty="0" smtClean="0"/>
                        <a:t>Производительность и реальная заработная</a:t>
                      </a:r>
                      <a:r>
                        <a:rPr lang="ru-RU" baseline="0" dirty="0" smtClean="0"/>
                        <a:t> плата</a:t>
                      </a:r>
                      <a:endParaRPr lang="ru-RU" dirty="0"/>
                    </a:p>
                  </a:txBody>
                  <a:tcPr/>
                </a:tc>
                <a:tc hMerge="1">
                  <a:txBody>
                    <a:bodyPr/>
                    <a:lstStyle/>
                    <a:p>
                      <a:endParaRPr lang="ru-RU" dirty="0"/>
                    </a:p>
                  </a:txBody>
                  <a:tcPr/>
                </a:tc>
                <a:tc hMerge="1">
                  <a:txBody>
                    <a:bodyPr/>
                    <a:lstStyle/>
                    <a:p>
                      <a:endParaRPr lang="ru-RU" dirty="0"/>
                    </a:p>
                  </a:txBody>
                  <a:tcPr/>
                </a:tc>
              </a:tr>
              <a:tr h="370840">
                <a:tc rowSpan="2">
                  <a:txBody>
                    <a:bodyPr/>
                    <a:lstStyle/>
                    <a:p>
                      <a:pPr algn="ctr"/>
                      <a:endParaRPr lang="ru-RU" dirty="0" smtClean="0"/>
                    </a:p>
                    <a:p>
                      <a:pPr algn="ctr"/>
                      <a:r>
                        <a:rPr lang="ru-RU" dirty="0" smtClean="0"/>
                        <a:t>Период</a:t>
                      </a:r>
                      <a:endParaRPr lang="ru-RU" dirty="0"/>
                    </a:p>
                  </a:txBody>
                  <a:tcPr/>
                </a:tc>
                <a:tc gridSpan="2">
                  <a:txBody>
                    <a:bodyPr/>
                    <a:lstStyle/>
                    <a:p>
                      <a:pPr algn="ctr"/>
                      <a:r>
                        <a:rPr lang="ru-RU" dirty="0" smtClean="0"/>
                        <a:t>Среднегодовой</a:t>
                      </a:r>
                      <a:r>
                        <a:rPr lang="ru-RU" baseline="0" dirty="0" smtClean="0"/>
                        <a:t> процент роста</a:t>
                      </a:r>
                      <a:endParaRPr lang="ru-RU" dirty="0"/>
                    </a:p>
                  </a:txBody>
                  <a:tcPr/>
                </a:tc>
                <a:tc hMerge="1">
                  <a:txBody>
                    <a:bodyPr/>
                    <a:lstStyle/>
                    <a:p>
                      <a:endParaRPr lang="ru-RU" dirty="0"/>
                    </a:p>
                  </a:txBody>
                  <a:tcPr/>
                </a:tc>
              </a:tr>
              <a:tr h="370840">
                <a:tc vMerge="1">
                  <a:txBody>
                    <a:bodyPr/>
                    <a:lstStyle/>
                    <a:p>
                      <a:endParaRPr lang="ru-RU" dirty="0"/>
                    </a:p>
                  </a:txBody>
                  <a:tcPr/>
                </a:tc>
                <a:tc>
                  <a:txBody>
                    <a:bodyPr/>
                    <a:lstStyle/>
                    <a:p>
                      <a:pPr algn="ctr"/>
                      <a:r>
                        <a:rPr lang="ru-RU" dirty="0" smtClean="0"/>
                        <a:t>Производительность труда</a:t>
                      </a:r>
                      <a:endParaRPr lang="ru-RU" dirty="0"/>
                    </a:p>
                  </a:txBody>
                  <a:tcPr/>
                </a:tc>
                <a:tc>
                  <a:txBody>
                    <a:bodyPr/>
                    <a:lstStyle/>
                    <a:p>
                      <a:pPr algn="ctr"/>
                      <a:r>
                        <a:rPr lang="ru-RU" dirty="0" smtClean="0"/>
                        <a:t>Реальная заработная</a:t>
                      </a:r>
                      <a:r>
                        <a:rPr lang="ru-RU" baseline="0" dirty="0" smtClean="0"/>
                        <a:t> плата</a:t>
                      </a:r>
                      <a:endParaRPr lang="ru-RU" dirty="0"/>
                    </a:p>
                  </a:txBody>
                  <a:tcPr/>
                </a:tc>
              </a:tr>
              <a:tr h="370840">
                <a:tc>
                  <a:txBody>
                    <a:bodyPr/>
                    <a:lstStyle/>
                    <a:p>
                      <a:pPr algn="ctr"/>
                      <a:r>
                        <a:rPr lang="ru-RU" dirty="0" smtClean="0"/>
                        <a:t>1948 - 1973</a:t>
                      </a:r>
                      <a:endParaRPr lang="ru-RU" dirty="0"/>
                    </a:p>
                  </a:txBody>
                  <a:tcPr/>
                </a:tc>
                <a:tc>
                  <a:txBody>
                    <a:bodyPr/>
                    <a:lstStyle/>
                    <a:p>
                      <a:pPr algn="ctr"/>
                      <a:r>
                        <a:rPr lang="ru-RU" dirty="0" smtClean="0"/>
                        <a:t>3,0</a:t>
                      </a:r>
                      <a:endParaRPr lang="ru-RU" dirty="0"/>
                    </a:p>
                  </a:txBody>
                  <a:tcPr/>
                </a:tc>
                <a:tc>
                  <a:txBody>
                    <a:bodyPr/>
                    <a:lstStyle/>
                    <a:p>
                      <a:pPr algn="ctr"/>
                      <a:r>
                        <a:rPr lang="ru-RU" dirty="0" smtClean="0"/>
                        <a:t>3,1</a:t>
                      </a:r>
                      <a:endParaRPr lang="ru-RU" dirty="0"/>
                    </a:p>
                  </a:txBody>
                  <a:tcPr/>
                </a:tc>
              </a:tr>
              <a:tr h="370840">
                <a:tc>
                  <a:txBody>
                    <a:bodyPr/>
                    <a:lstStyle/>
                    <a:p>
                      <a:pPr algn="ctr"/>
                      <a:r>
                        <a:rPr lang="ru-RU" dirty="0" smtClean="0"/>
                        <a:t>1973 - 1996</a:t>
                      </a:r>
                      <a:endParaRPr lang="ru-RU" dirty="0"/>
                    </a:p>
                  </a:txBody>
                  <a:tcPr/>
                </a:tc>
                <a:tc>
                  <a:txBody>
                    <a:bodyPr/>
                    <a:lstStyle/>
                    <a:p>
                      <a:pPr algn="ctr"/>
                      <a:r>
                        <a:rPr lang="ru-RU" dirty="0" smtClean="0"/>
                        <a:t>1,0</a:t>
                      </a:r>
                      <a:endParaRPr lang="ru-RU" dirty="0"/>
                    </a:p>
                  </a:txBody>
                  <a:tcPr/>
                </a:tc>
                <a:tc>
                  <a:txBody>
                    <a:bodyPr/>
                    <a:lstStyle/>
                    <a:p>
                      <a:pPr algn="ctr"/>
                      <a:r>
                        <a:rPr lang="ru-RU" dirty="0" smtClean="0"/>
                        <a:t>0,7</a:t>
                      </a:r>
                      <a:endParaRPr lang="ru-RU" dirty="0"/>
                    </a:p>
                  </a:txBody>
                  <a:tcPr/>
                </a:tc>
              </a:tr>
            </a:tbl>
          </a:graphicData>
        </a:graphic>
      </p:graphicFrame>
      <p:sp>
        <p:nvSpPr>
          <p:cNvPr id="6" name="TextBox 5"/>
          <p:cNvSpPr txBox="1"/>
          <p:nvPr/>
        </p:nvSpPr>
        <p:spPr>
          <a:xfrm>
            <a:off x="2829210" y="3276599"/>
            <a:ext cx="5913094" cy="338554"/>
          </a:xfrm>
          <a:prstGeom prst="rect">
            <a:avLst/>
          </a:prstGeom>
          <a:noFill/>
        </p:spPr>
        <p:txBody>
          <a:bodyPr wrap="none" rtlCol="0">
            <a:spAutoFit/>
          </a:bodyPr>
          <a:lstStyle/>
          <a:p>
            <a:r>
              <a:rPr lang="ru-RU" sz="1600" dirty="0" smtClean="0">
                <a:solidFill>
                  <a:schemeClr val="bg2">
                    <a:lumMod val="75000"/>
                  </a:schemeClr>
                </a:solidFill>
                <a:latin typeface="Times New Roman" panose="02020603050405020304" pitchFamily="18" charset="0"/>
                <a:cs typeface="Times New Roman" panose="02020603050405020304" pitchFamily="18" charset="0"/>
              </a:rPr>
              <a:t>Таблица 4. Реальная зарплата отражает рост производительности</a:t>
            </a:r>
            <a:endParaRPr lang="ru-RU" sz="1600"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0310085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3656011" y="97971"/>
            <a:ext cx="4747760" cy="576943"/>
          </a:xfrm>
        </p:spPr>
        <p:txBody>
          <a:bodyPr/>
          <a:lstStyle/>
          <a:p>
            <a:pPr marL="0" indent="0">
              <a:buNone/>
            </a:pPr>
            <a:r>
              <a:rPr lang="ru-RU" b="1" dirty="0" smtClean="0">
                <a:latin typeface="Times New Roman" panose="02020603050405020304" pitchFamily="18" charset="0"/>
                <a:cs typeface="Times New Roman" panose="02020603050405020304" pitchFamily="18" charset="0"/>
              </a:rPr>
              <a:t>Замедление роста производительности</a:t>
            </a:r>
            <a:endParaRPr lang="ru-RU" b="1"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6150428" y="674914"/>
            <a:ext cx="5399315" cy="6030686"/>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Учитывая важную роль производительности в повышении уровня жизни, экономисты с тревогой наблюдали за резким снижением роста производительности в США, начавшимся после 1973 года. Это нарушение общей тенденции, которое называется замедлением роста производительности, показано на рисунке 7. Этот график отражает оценки увеличения совокупной производительности факторов производства в частном секторе. Он строится по аналогии с методикой, описанной в разделе, посвященном факторной модели экономического роста. Рост производительности начал замедляться в начале 70-х годов. Тщательный анализ данных указывает на то, что рост производительности труда фактически замедлился практически во всех секторах экономики. Среди отраслей, наиболее пострадавших от замедления роста производительности, следует отметить добывающие отрасли, строительство и сферу услуг.</a:t>
            </a:r>
            <a:endParaRPr lang="ru-RU" sz="18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342900" y="1096055"/>
            <a:ext cx="4697186" cy="3932785"/>
          </a:xfrm>
          <a:prstGeom prst="rect">
            <a:avLst/>
          </a:prstGeom>
        </p:spPr>
      </p:pic>
      <p:sp>
        <p:nvSpPr>
          <p:cNvPr id="6" name="TextBox 5"/>
          <p:cNvSpPr txBox="1"/>
          <p:nvPr/>
        </p:nvSpPr>
        <p:spPr>
          <a:xfrm>
            <a:off x="41954" y="5224789"/>
            <a:ext cx="5906553" cy="584775"/>
          </a:xfrm>
          <a:prstGeom prst="rect">
            <a:avLst/>
          </a:prstGeom>
          <a:noFill/>
        </p:spPr>
        <p:txBody>
          <a:bodyPr wrap="none" rtlCol="0">
            <a:spAutoFit/>
          </a:bodyPr>
          <a:lstStyle/>
          <a:p>
            <a:r>
              <a:rPr lang="ru-RU" sz="1600" dirty="0" smtClean="0">
                <a:solidFill>
                  <a:schemeClr val="bg2">
                    <a:lumMod val="75000"/>
                  </a:schemeClr>
                </a:solidFill>
                <a:latin typeface="Times New Roman" panose="02020603050405020304" pitchFamily="18" charset="0"/>
                <a:cs typeface="Times New Roman" panose="02020603050405020304" pitchFamily="18" charset="0"/>
              </a:rPr>
              <a:t>Рисунок 7. В течение последних 20 лет рост производительности</a:t>
            </a:r>
          </a:p>
          <a:p>
            <a:r>
              <a:rPr lang="ru-RU" sz="1600" dirty="0" smtClean="0">
                <a:solidFill>
                  <a:schemeClr val="bg2">
                    <a:lumMod val="75000"/>
                  </a:schemeClr>
                </a:solidFill>
                <a:latin typeface="Times New Roman" panose="02020603050405020304" pitchFamily="18" charset="0"/>
                <a:cs typeface="Times New Roman" panose="02020603050405020304" pitchFamily="18" charset="0"/>
              </a:rPr>
              <a:t>Замедлился практически во всех секторах экономики</a:t>
            </a:r>
            <a:endParaRPr lang="ru-RU" sz="1600"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135345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51554" y="468086"/>
            <a:ext cx="11126789" cy="5856514"/>
          </a:xfrm>
        </p:spPr>
        <p:txBody>
          <a:bodyPr>
            <a:normAutofit lnSpcReduction="10000"/>
          </a:bodyPr>
          <a:lstStyle/>
          <a:p>
            <a:pPr marL="0" indent="0">
              <a:buNone/>
            </a:pPr>
            <a:r>
              <a:rPr lang="ru-RU" sz="1800" dirty="0" smtClean="0">
                <a:latin typeface="Times New Roman" panose="02020603050405020304" pitchFamily="18" charset="0"/>
                <a:cs typeface="Times New Roman" panose="02020603050405020304" pitchFamily="18" charset="0"/>
              </a:rPr>
              <a:t>Аналогичная картина с замедлением роста производительности после 1973 года как в целом, так и во многих секторах экономики, характерна для всех основных промышленно развитых стран. Производительность является особенно важным показателем из-за ее связи с уровнем жизни. Таблица 4 иллюстрирует влияние снижения производительности на реальную заработную плату. Выполнение элементарных арифметических расчетов показывает, что если доля труда в национальном доходе является постоянной, то это подразумевает, что реальная заработная плата будет расти с той же скоростью, что и производительность труда. Чтобы убедиться в этом, представим долю труда в виде следующего выражения</a:t>
            </a:r>
            <a:r>
              <a:rPr lang="en-US" sz="1800" dirty="0" smtClean="0">
                <a:latin typeface="Times New Roman" panose="02020603050405020304" pitchFamily="18" charset="0"/>
                <a:cs typeface="Times New Roman" panose="02020603050405020304" pitchFamily="18" charset="0"/>
              </a:rPr>
              <a:t>: </a:t>
            </a:r>
            <a:endParaRPr lang="ru-RU" sz="1800" dirty="0" smtClean="0">
              <a:latin typeface="Times New Roman" panose="02020603050405020304" pitchFamily="18" charset="0"/>
              <a:cs typeface="Times New Roman" panose="02020603050405020304" pitchFamily="18" charset="0"/>
            </a:endParaRPr>
          </a:p>
          <a:p>
            <a:pPr marL="0" indent="0">
              <a:buNone/>
            </a:pPr>
            <a:endParaRPr lang="ru-RU"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W*L = </a:t>
            </a:r>
            <a:r>
              <a:rPr lang="ru-RU" sz="1800" b="1" dirty="0" smtClean="0">
                <a:latin typeface="Times New Roman" panose="02020603050405020304" pitchFamily="18" charset="0"/>
                <a:cs typeface="Times New Roman" panose="02020603050405020304" pitchFamily="18" charset="0"/>
              </a:rPr>
              <a:t>константа * </a:t>
            </a:r>
            <a:r>
              <a:rPr lang="en-US" sz="1800" b="1" dirty="0" smtClean="0">
                <a:latin typeface="Times New Roman" panose="02020603050405020304" pitchFamily="18" charset="0"/>
                <a:cs typeface="Times New Roman" panose="02020603050405020304" pitchFamily="18" charset="0"/>
              </a:rPr>
              <a:t>P * Q</a:t>
            </a:r>
            <a:r>
              <a:rPr lang="en-US" sz="1800" dirty="0" smtClean="0">
                <a:latin typeface="Times New Roman" panose="02020603050405020304" pitchFamily="18" charset="0"/>
                <a:cs typeface="Times New Roman" panose="02020603050405020304" pitchFamily="18" charset="0"/>
              </a:rPr>
              <a:t>,</a:t>
            </a:r>
            <a:r>
              <a:rPr lang="ru-RU" sz="1800" dirty="0" smtClean="0">
                <a:latin typeface="Times New Roman" panose="02020603050405020304" pitchFamily="18" charset="0"/>
                <a:cs typeface="Times New Roman" panose="02020603050405020304" pitchFamily="18" charset="0"/>
              </a:rPr>
              <a:t> </a:t>
            </a:r>
          </a:p>
          <a:p>
            <a:pPr marL="0" indent="0">
              <a:buNone/>
            </a:pPr>
            <a:endParaRPr lang="ru-RU" sz="1800" dirty="0" smtClean="0">
              <a:latin typeface="Times New Roman" panose="02020603050405020304" pitchFamily="18" charset="0"/>
              <a:cs typeface="Times New Roman" panose="02020603050405020304" pitchFamily="18" charset="0"/>
            </a:endParaRPr>
          </a:p>
          <a:p>
            <a:pPr marL="0" indent="0">
              <a:buNone/>
            </a:pPr>
            <a:r>
              <a:rPr lang="ru-RU" sz="1800" dirty="0" smtClean="0">
                <a:latin typeface="Times New Roman" panose="02020603050405020304" pitchFamily="18" charset="0"/>
                <a:cs typeface="Times New Roman" panose="02020603050405020304" pitchFamily="18" charset="0"/>
              </a:rPr>
              <a:t>где </a:t>
            </a:r>
            <a:r>
              <a:rPr lang="en-US" sz="1800" dirty="0" smtClean="0">
                <a:latin typeface="Times New Roman" panose="02020603050405020304" pitchFamily="18" charset="0"/>
                <a:cs typeface="Times New Roman" panose="02020603050405020304" pitchFamily="18" charset="0"/>
              </a:rPr>
              <a:t>W – </a:t>
            </a:r>
            <a:r>
              <a:rPr lang="ru-RU" sz="1800" dirty="0" smtClean="0">
                <a:latin typeface="Times New Roman" panose="02020603050405020304" pitchFamily="18" charset="0"/>
                <a:cs typeface="Times New Roman" panose="02020603050405020304" pitchFamily="18" charset="0"/>
              </a:rPr>
              <a:t>денежная ставка заработной платы, </a:t>
            </a:r>
            <a:r>
              <a:rPr lang="en-US" sz="1800" dirty="0" smtClean="0">
                <a:latin typeface="Times New Roman" panose="02020603050405020304" pitchFamily="18" charset="0"/>
                <a:cs typeface="Times New Roman" panose="02020603050405020304" pitchFamily="18" charset="0"/>
              </a:rPr>
              <a:t>L – </a:t>
            </a:r>
            <a:r>
              <a:rPr lang="ru-RU" sz="1800" dirty="0" smtClean="0">
                <a:latin typeface="Times New Roman" panose="02020603050405020304" pitchFamily="18" charset="0"/>
                <a:cs typeface="Times New Roman" panose="02020603050405020304" pitchFamily="18" charset="0"/>
              </a:rPr>
              <a:t>часы работы, </a:t>
            </a:r>
            <a:r>
              <a:rPr lang="en-US" sz="1800" dirty="0" smtClean="0">
                <a:latin typeface="Times New Roman" panose="02020603050405020304" pitchFamily="18" charset="0"/>
                <a:cs typeface="Times New Roman" panose="02020603050405020304" pitchFamily="18" charset="0"/>
              </a:rPr>
              <a:t>P – </a:t>
            </a:r>
            <a:r>
              <a:rPr lang="ru-RU" sz="1800" dirty="0" smtClean="0">
                <a:latin typeface="Times New Roman" panose="02020603050405020304" pitchFamily="18" charset="0"/>
                <a:cs typeface="Times New Roman" panose="02020603050405020304" pitchFamily="18" charset="0"/>
              </a:rPr>
              <a:t>индекс цен и </a:t>
            </a:r>
            <a:r>
              <a:rPr lang="en-US" sz="1800" dirty="0" smtClean="0">
                <a:latin typeface="Times New Roman" panose="02020603050405020304" pitchFamily="18" charset="0"/>
                <a:cs typeface="Times New Roman" panose="02020603050405020304" pitchFamily="18" charset="0"/>
              </a:rPr>
              <a:t>Q – </a:t>
            </a:r>
            <a:r>
              <a:rPr lang="ru-RU" sz="1800" dirty="0" smtClean="0">
                <a:latin typeface="Times New Roman" panose="02020603050405020304" pitchFamily="18" charset="0"/>
                <a:cs typeface="Times New Roman" panose="02020603050405020304" pitchFamily="18" charset="0"/>
              </a:rPr>
              <a:t>объем производства. Разделив обе стороны этого уравнения на </a:t>
            </a:r>
            <a:r>
              <a:rPr lang="en-US" sz="1800" dirty="0" smtClean="0">
                <a:latin typeface="Times New Roman" panose="02020603050405020304" pitchFamily="18" charset="0"/>
                <a:cs typeface="Times New Roman" panose="02020603050405020304" pitchFamily="18" charset="0"/>
              </a:rPr>
              <a:t>L </a:t>
            </a:r>
            <a:r>
              <a:rPr lang="ru-RU" sz="1800" dirty="0" smtClean="0">
                <a:latin typeface="Times New Roman" panose="02020603050405020304" pitchFamily="18" charset="0"/>
                <a:cs typeface="Times New Roman" panose="02020603050405020304" pitchFamily="18" charset="0"/>
              </a:rPr>
              <a:t>и </a:t>
            </a:r>
            <a:r>
              <a:rPr lang="en-US" sz="1800" dirty="0" smtClean="0">
                <a:latin typeface="Times New Roman" panose="02020603050405020304" pitchFamily="18" charset="0"/>
                <a:cs typeface="Times New Roman" panose="02020603050405020304" pitchFamily="18" charset="0"/>
              </a:rPr>
              <a:t>P, </a:t>
            </a:r>
            <a:r>
              <a:rPr lang="ru-RU" sz="1800" dirty="0" smtClean="0">
                <a:latin typeface="Times New Roman" panose="02020603050405020304" pitchFamily="18" charset="0"/>
                <a:cs typeface="Times New Roman" panose="02020603050405020304" pitchFamily="18" charset="0"/>
              </a:rPr>
              <a:t>получим</a:t>
            </a:r>
            <a:r>
              <a:rPr lang="en-US" sz="1800" dirty="0" smtClean="0">
                <a:latin typeface="Times New Roman" panose="02020603050405020304" pitchFamily="18" charset="0"/>
                <a:cs typeface="Times New Roman" panose="02020603050405020304" pitchFamily="18" charset="0"/>
              </a:rPr>
              <a:t>: </a:t>
            </a:r>
            <a:endParaRPr lang="ru-RU" sz="1800" dirty="0" smtClean="0">
              <a:latin typeface="Times New Roman" panose="02020603050405020304" pitchFamily="18" charset="0"/>
              <a:cs typeface="Times New Roman" panose="02020603050405020304" pitchFamily="18" charset="0"/>
            </a:endParaRPr>
          </a:p>
          <a:p>
            <a:pPr marL="0" indent="0">
              <a:buNone/>
            </a:pPr>
            <a:endParaRPr lang="ru-RU"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(W</a:t>
            </a:r>
            <a:r>
              <a:rPr lang="ru-RU" sz="1800" b="1" dirty="0" smtClean="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P) = </a:t>
            </a:r>
            <a:r>
              <a:rPr lang="ru-RU" sz="1800" b="1" dirty="0" smtClean="0">
                <a:latin typeface="Times New Roman" panose="02020603050405020304" pitchFamily="18" charset="0"/>
                <a:cs typeface="Times New Roman" panose="02020603050405020304" pitchFamily="18" charset="0"/>
              </a:rPr>
              <a:t>константа * </a:t>
            </a:r>
            <a:r>
              <a:rPr lang="en-US" sz="1800" b="1" dirty="0" smtClean="0">
                <a:latin typeface="Times New Roman" panose="02020603050405020304" pitchFamily="18" charset="0"/>
                <a:cs typeface="Times New Roman" panose="02020603050405020304" pitchFamily="18" charset="0"/>
              </a:rPr>
              <a:t>(Q/L). </a:t>
            </a:r>
            <a:endParaRPr lang="ru-RU" sz="1800" b="1" dirty="0" smtClean="0">
              <a:latin typeface="Times New Roman" panose="02020603050405020304" pitchFamily="18" charset="0"/>
              <a:cs typeface="Times New Roman" panose="02020603050405020304" pitchFamily="18" charset="0"/>
            </a:endParaRPr>
          </a:p>
          <a:p>
            <a:pPr marL="0" indent="0">
              <a:buNone/>
            </a:pPr>
            <a:endParaRPr lang="ru-RU" sz="1800" b="1" dirty="0">
              <a:latin typeface="Times New Roman" panose="02020603050405020304" pitchFamily="18" charset="0"/>
              <a:cs typeface="Times New Roman" panose="02020603050405020304" pitchFamily="18" charset="0"/>
            </a:endParaRPr>
          </a:p>
          <a:p>
            <a:pPr marL="0" indent="0">
              <a:buNone/>
            </a:pPr>
            <a:r>
              <a:rPr lang="ru-RU" sz="1800" dirty="0" smtClean="0">
                <a:latin typeface="Times New Roman" panose="02020603050405020304" pitchFamily="18" charset="0"/>
                <a:cs typeface="Times New Roman" panose="02020603050405020304" pitchFamily="18" charset="0"/>
              </a:rPr>
              <a:t>Таким образом, полагая, что доля труда в национальном доходе является постоянной величиной (и игнорируя сложности в измерении индексов), приходим к выводу, что что реальная зарплата будет расти с той же скоростью, что и производительность труда.</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2009311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531811" y="195943"/>
            <a:ext cx="11257418" cy="1556657"/>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Следовательно, именно замедлением роста производительности, отмечавшимся последние два десятилетия, в основном объясняется застой в развитии уровня жизни в течение того же периода. Те, кто вышел на рынок труда после Второй мировой войны, ощутили на собственном опыте устойчивый рост реальных заработных плат, в то время как средний рабочий в течение последних двух десятилетий сталкивается с очень медленным ростом уровня жизни.</a:t>
            </a:r>
            <a:endParaRPr lang="ru-RU" sz="1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060372" y="2209800"/>
            <a:ext cx="2896114" cy="369332"/>
          </a:xfrm>
          <a:prstGeom prst="rect">
            <a:avLst/>
          </a:prstGeom>
          <a:noFill/>
        </p:spPr>
        <p:txBody>
          <a:bodyPr wrap="none" rtlCol="0">
            <a:spAutoFit/>
          </a:bodyPr>
          <a:lstStyle/>
          <a:p>
            <a:r>
              <a:rPr lang="ru-RU" dirty="0" smtClean="0">
                <a:solidFill>
                  <a:schemeClr val="bg2">
                    <a:lumMod val="75000"/>
                  </a:schemeClr>
                </a:solidFill>
                <a:latin typeface="Times New Roman" panose="02020603050405020304" pitchFamily="18" charset="0"/>
                <a:cs typeface="Times New Roman" panose="02020603050405020304" pitchFamily="18" charset="0"/>
              </a:rPr>
              <a:t>Причины замедления роста</a:t>
            </a:r>
            <a:endParaRPr lang="ru-RU"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63285" y="2852057"/>
            <a:ext cx="11799202" cy="646331"/>
          </a:xfrm>
          <a:prstGeom prst="rect">
            <a:avLst/>
          </a:prstGeom>
          <a:noFill/>
        </p:spPr>
        <p:txBody>
          <a:bodyPr wrap="square" rtlCol="0">
            <a:spAutoFit/>
          </a:bodyPr>
          <a:lstStyle/>
          <a:p>
            <a:r>
              <a:rPr lang="ru-RU" dirty="0" smtClean="0">
                <a:solidFill>
                  <a:schemeClr val="bg2">
                    <a:lumMod val="75000"/>
                  </a:schemeClr>
                </a:solidFill>
                <a:latin typeface="Times New Roman" panose="02020603050405020304" pitchFamily="18" charset="0"/>
                <a:cs typeface="Times New Roman" panose="02020603050405020304" pitchFamily="18" charset="0"/>
              </a:rPr>
              <a:t>Исследования производительности указывают на стечение ряда неблагоприятных обстоятельств, оказывающих влияние на </a:t>
            </a:r>
            <a:r>
              <a:rPr lang="ru-RU" dirty="0">
                <a:solidFill>
                  <a:schemeClr val="bg2">
                    <a:lumMod val="75000"/>
                  </a:schemeClr>
                </a:solidFill>
                <a:latin typeface="Times New Roman" panose="02020603050405020304" pitchFamily="18" charset="0"/>
                <a:cs typeface="Times New Roman" panose="02020603050405020304" pitchFamily="18" charset="0"/>
              </a:rPr>
              <a:t>а</a:t>
            </a:r>
            <a:r>
              <a:rPr lang="ru-RU" dirty="0" smtClean="0">
                <a:solidFill>
                  <a:schemeClr val="bg2">
                    <a:lumMod val="75000"/>
                  </a:schemeClr>
                </a:solidFill>
                <a:latin typeface="Times New Roman" panose="02020603050405020304" pitchFamily="18" charset="0"/>
                <a:cs typeface="Times New Roman" panose="02020603050405020304" pitchFamily="18" charset="0"/>
              </a:rPr>
              <a:t>мериканскую экономику примерно в то же время. Среди них можно отметить следующие</a:t>
            </a:r>
            <a:r>
              <a:rPr lang="en-US" dirty="0" smtClean="0">
                <a:solidFill>
                  <a:schemeClr val="bg2">
                    <a:lumMod val="75000"/>
                  </a:schemeClr>
                </a:solidFill>
                <a:latin typeface="Times New Roman" panose="02020603050405020304" pitchFamily="18" charset="0"/>
                <a:cs typeface="Times New Roman" panose="02020603050405020304" pitchFamily="18" charset="0"/>
              </a:rPr>
              <a:t>:</a:t>
            </a:r>
            <a:endParaRPr lang="ru-RU"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72143" y="3771313"/>
            <a:ext cx="11690344" cy="2862322"/>
          </a:xfrm>
          <a:prstGeom prst="rect">
            <a:avLst/>
          </a:prstGeom>
          <a:noFill/>
        </p:spPr>
        <p:txBody>
          <a:bodyPr wrap="square" rtlCol="0">
            <a:spAutoFit/>
          </a:bodyPr>
          <a:lstStyle/>
          <a:p>
            <a:pPr marL="285750" indent="-285750">
              <a:buFont typeface="Wingdings" panose="05000000000000000000" pitchFamily="2" charset="2"/>
              <a:buChar char="q"/>
            </a:pPr>
            <a:r>
              <a:rPr lang="ru-RU" dirty="0" smtClean="0">
                <a:solidFill>
                  <a:schemeClr val="bg2">
                    <a:lumMod val="75000"/>
                  </a:schemeClr>
                </a:solidFill>
                <a:latin typeface="Times New Roman" panose="02020603050405020304" pitchFamily="18" charset="0"/>
                <a:cs typeface="Times New Roman" panose="02020603050405020304" pitchFamily="18" charset="0"/>
              </a:rPr>
              <a:t>Начиная с 70-х годов, экологическое законодательство требует от предприятий, чтобы те тратили деньги на охрану  окружающей среды. Неудивительно, что это отрицательно сказалось на объемах производства, поскольку на       осуществление этих мероприятий пришлось потратить деньги, которые можно было вложить в развитие средств производства, технологий и т.п. Наиболее критическое положение сложилось на атомных электростанциях, поскольку необходимость выделения средств на охрану окружающей среды привела к резкому росту издержек производства. В результате оказалось невыгодным не только строить новые АЭС, но и эксплуатировать старые.</a:t>
            </a:r>
          </a:p>
          <a:p>
            <a:pPr marL="285750" indent="-285750">
              <a:buFont typeface="Wingdings" panose="05000000000000000000" pitchFamily="2" charset="2"/>
              <a:buChar char="q"/>
            </a:pPr>
            <a:endParaRPr lang="ru-RU" dirty="0">
              <a:solidFill>
                <a:schemeClr val="bg2">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ru-RU" dirty="0" smtClean="0">
                <a:solidFill>
                  <a:schemeClr val="bg2">
                    <a:lumMod val="75000"/>
                  </a:schemeClr>
                </a:solidFill>
                <a:latin typeface="Times New Roman" panose="02020603050405020304" pitchFamily="18" charset="0"/>
                <a:cs typeface="Times New Roman" panose="02020603050405020304" pitchFamily="18" charset="0"/>
              </a:rPr>
              <a:t>Рост цен на энергоносители в 70-е годы заставил многие предприятия с целью экономии энергии использовать в большей мере другие факторы производства (труд и капитал). В результате производительность труда и капитала снизилась по сравнению с прежними временами.   </a:t>
            </a:r>
            <a:endParaRPr lang="ru-RU"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8420921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368525" y="391886"/>
            <a:ext cx="11322732" cy="5921829"/>
          </a:xfrm>
        </p:spPr>
        <p:txBody>
          <a:bodyPr>
            <a:normAutofit/>
          </a:bodyPr>
          <a:lstStyle/>
          <a:p>
            <a:pPr>
              <a:buClrTx/>
              <a:buFont typeface="Wingdings" panose="05000000000000000000" pitchFamily="2" charset="2"/>
              <a:buChar char="q"/>
            </a:pPr>
            <a:r>
              <a:rPr lang="ru-RU" sz="1800" dirty="0" smtClean="0">
                <a:latin typeface="Times New Roman" panose="02020603050405020304" pitchFamily="18" charset="0"/>
                <a:cs typeface="Times New Roman" panose="02020603050405020304" pitchFamily="18" charset="0"/>
              </a:rPr>
              <a:t>Некоторые экономисты полагают, что важной составляющей замедления роста производительности могло стать ухудшение качества рабочей силы (или, возможно, замедление роста его качества). Важными показателями, подтверждающими этот вывод, являются ухудшение результатов тестирования американских учащихся и резкое увеличение доли низкоквалифицированных эмигрантов. </a:t>
            </a:r>
          </a:p>
          <a:p>
            <a:pPr marL="0" indent="0">
              <a:buClrTx/>
              <a:buNone/>
            </a:pPr>
            <a:endParaRPr lang="ru-RU" sz="1800" dirty="0">
              <a:latin typeface="Times New Roman" panose="02020603050405020304" pitchFamily="18" charset="0"/>
              <a:cs typeface="Times New Roman" panose="02020603050405020304" pitchFamily="18" charset="0"/>
            </a:endParaRPr>
          </a:p>
          <a:p>
            <a:pPr marL="0" indent="0">
              <a:buClrTx/>
              <a:buNone/>
            </a:pPr>
            <a:endParaRPr lang="ru-RU" sz="18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q"/>
            </a:pPr>
            <a:r>
              <a:rPr lang="ru-RU" sz="1800" dirty="0" smtClean="0">
                <a:latin typeface="Times New Roman" panose="02020603050405020304" pitchFamily="18" charset="0"/>
                <a:cs typeface="Times New Roman" panose="02020603050405020304" pitchFamily="18" charset="0"/>
              </a:rPr>
              <a:t>Последним фактором, который мог послужить причиной замедления роста производительности, является сама сущность научно-исследовательских и опытно-конструкторских разработок (НИОКР). В сравнении с большинством других стран с высокими доходами США тратят весомую часть средств, предназначенных для НИОКР, на оборону и космические исследования. В то время как Япония и германия делают капиталовложения в новейшие технологии, связанные, например, с электроникой и автомобилестроением, примерно одна треть расходов на НИОКР в США направляется на оборону и космические исследования. Несмотря на то, что эти </a:t>
            </a:r>
            <a:r>
              <a:rPr lang="ru-RU" sz="1800" dirty="0" err="1" smtClean="0">
                <a:latin typeface="Times New Roman" panose="02020603050405020304" pitchFamily="18" charset="0"/>
                <a:cs typeface="Times New Roman" panose="02020603050405020304" pitchFamily="18" charset="0"/>
              </a:rPr>
              <a:t>завтраты</a:t>
            </a:r>
            <a:r>
              <a:rPr lang="ru-RU" sz="1800" dirty="0" smtClean="0">
                <a:latin typeface="Times New Roman" panose="02020603050405020304" pitchFamily="18" charset="0"/>
                <a:cs typeface="Times New Roman" panose="02020603050405020304" pitchFamily="18" charset="0"/>
              </a:rPr>
              <a:t> позволяют существенно наращивать военную мощь США, они лишь незначительно отражаются на развитии гражданских технологий.</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1062726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4733696" y="119742"/>
            <a:ext cx="1830389" cy="664029"/>
          </a:xfrm>
        </p:spPr>
        <p:txBody>
          <a:bodyPr>
            <a:noAutofit/>
          </a:bodyPr>
          <a:lstStyle/>
          <a:p>
            <a:pPr marL="0" indent="0">
              <a:buNone/>
            </a:pPr>
            <a:r>
              <a:rPr lang="ru-RU"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РЕЗЮМЕ</a:t>
            </a:r>
            <a:endPar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365275" y="783771"/>
            <a:ext cx="10847010" cy="5856514"/>
          </a:xfrm>
        </p:spPr>
        <p:txBody>
          <a:bodyPr>
            <a:normAutofit/>
          </a:bodyPr>
          <a:lstStyle/>
          <a:p>
            <a:pPr marL="0" indent="0">
              <a:buNone/>
            </a:pPr>
            <a:r>
              <a:rPr lang="ru-RU" sz="1800" b="1" dirty="0" smtClean="0">
                <a:latin typeface="Times New Roman" panose="02020603050405020304" pitchFamily="18" charset="0"/>
                <a:cs typeface="Times New Roman" panose="02020603050405020304" pitchFamily="18" charset="0"/>
              </a:rPr>
              <a:t>Теории экономического роста</a:t>
            </a:r>
          </a:p>
          <a:p>
            <a:pPr marL="0" indent="0">
              <a:buNone/>
            </a:pPr>
            <a:endParaRPr lang="ru-RU" sz="1800" b="1" dirty="0">
              <a:latin typeface="Times New Roman" panose="02020603050405020304" pitchFamily="18" charset="0"/>
              <a:cs typeface="Times New Roman" panose="02020603050405020304" pitchFamily="18" charset="0"/>
            </a:endParaRPr>
          </a:p>
          <a:p>
            <a:pPr marL="0" indent="0">
              <a:buClrTx/>
              <a:buNone/>
            </a:pPr>
            <a:r>
              <a:rPr lang="ru-RU" sz="1800" dirty="0" smtClean="0">
                <a:latin typeface="Times New Roman" panose="02020603050405020304" pitchFamily="18" charset="0"/>
                <a:cs typeface="Times New Roman" panose="02020603050405020304" pitchFamily="18" charset="0"/>
              </a:rPr>
              <a:t>1. Анализ экономического роста выявляет факторы, которые обеспечивают рост потенциального выпуска в долгосрочном периоде. Изучив опыт стран в разное время и в разных странах, мы обнаружили, что экономика приводится в действие четырьмя «колесами» экономического роста</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количеством и качеством рабочей силы</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наличием земли и природных ресурсов</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запасом накопленного капитала</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и, возможно, наиболее важным технологическими изменениями и инновациями, обеспечивающими больший выпуск при тех же затратах. Единственно правильной комбинации этих четырех факторов не существует. США, страны Европы и Азии шли разными путями к экономическому успеху.</a:t>
            </a:r>
          </a:p>
          <a:p>
            <a:pPr marL="0" indent="0">
              <a:buNone/>
            </a:pPr>
            <a:r>
              <a:rPr lang="ru-RU" sz="1800" dirty="0" smtClean="0">
                <a:latin typeface="Times New Roman" panose="02020603050405020304" pitchFamily="18" charset="0"/>
                <a:cs typeface="Times New Roman" panose="02020603050405020304" pitchFamily="18" charset="0"/>
              </a:rPr>
              <a:t>2. Классические модели Смита и Мальтуса описывают экономическое развитие, принимая во внимание лишь такие факторы, как земля и рабочая сила. В отсутствие технологических изменений рост населения в конечном счете приводит к дефициту предложения свободной земли. С ростом населения вступает в силу закон убывающей отдачи, поэтому экономический рост приводит к повышению земельной ренты и снижению конкурентной заработной платы. Равновесие в модели, предложенной Мальтусом, наступает тогда, когда заработная плата падает настолько, что соответствует лишь прожиточному минимуму, ниже которого население не в состоянии прокормить себя. В реальности, однако, технологический прогресс обуславливает прогрессирующий экономический процесс, постоянно смещая вверх кривую производительности труда.</a:t>
            </a:r>
          </a:p>
          <a:p>
            <a:pPr marL="342900" indent="-342900">
              <a:buAutoNum type="arabicPeriod"/>
            </a:pP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4896699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sz="half" idx="2"/>
          </p:nvPr>
        </p:nvSpPr>
        <p:spPr>
          <a:xfrm>
            <a:off x="304800" y="304800"/>
            <a:ext cx="11593286" cy="6259286"/>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3. Беспокойство по поводу ограниченности природных ресурсов и увеличивающихся последствий, вызванных негативным влиянием экономики на окружающую среду, заставило многих задуматься о возможности сохранения прежних темпов экономического развития и в будущем. Проблемы, связанные с ограниченными запасами земельных угодий, энергии и минеральных ресурсов, отчасти решаются благодаря постоянным новым открытиям и ресурсосберегающим технологиям. Глобальные экологические проблемы могут привести к дорогостоящему ущербу или необходимости принятия не менее дорогостоящих превентивных мер.</a:t>
            </a:r>
          </a:p>
          <a:p>
            <a:pPr marL="0" indent="0">
              <a:buNone/>
            </a:pPr>
            <a:endParaRPr lang="ru-RU" sz="1800" dirty="0">
              <a:latin typeface="Times New Roman" panose="02020603050405020304" pitchFamily="18" charset="0"/>
              <a:cs typeface="Times New Roman" panose="02020603050405020304" pitchFamily="18" charset="0"/>
            </a:endParaRPr>
          </a:p>
          <a:p>
            <a:pPr marL="0" indent="0">
              <a:buNone/>
            </a:pPr>
            <a:r>
              <a:rPr lang="ru-RU" sz="1800" dirty="0" smtClean="0">
                <a:latin typeface="Times New Roman" panose="02020603050405020304" pitchFamily="18" charset="0"/>
                <a:cs typeface="Times New Roman" panose="02020603050405020304" pitchFamily="18" charset="0"/>
              </a:rPr>
              <a:t>4. Накопление капитала наряду с повышением качества рабочей силы составляют суть современной теории неоклассической модели экономического роста. Этот подход использует инструмент, известный как совокупная производственная функция, которая связывает факторы и технологию с обеспечением потенциального ВВП. В отсутствие технологических изменений и инноваций повышение </a:t>
            </a:r>
            <a:r>
              <a:rPr lang="ru-RU" sz="1800" dirty="0" err="1" smtClean="0">
                <a:latin typeface="Times New Roman" panose="02020603050405020304" pitchFamily="18" charset="0"/>
                <a:cs typeface="Times New Roman" panose="02020603050405020304" pitchFamily="18" charset="0"/>
              </a:rPr>
              <a:t>капиталовооруженности</a:t>
            </a:r>
            <a:r>
              <a:rPr lang="ru-RU" sz="1800" dirty="0" smtClean="0">
                <a:latin typeface="Times New Roman" panose="02020603050405020304" pitchFamily="18" charset="0"/>
                <a:cs typeface="Times New Roman" panose="02020603050405020304" pitchFamily="18" charset="0"/>
              </a:rPr>
              <a:t> рабочих (углубление капитала) не вызвало бы пропорционального повышения выпуска на одного рабочего ввиду убывающей отдачи капитала. Следовательно, углубление капитала снижало бы доходность капитала (равную реальной процентной ставке в условиях совершенной конкуренции).</a:t>
            </a:r>
          </a:p>
          <a:p>
            <a:pPr marL="0" indent="0">
              <a:buNone/>
            </a:pP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048551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84211" y="685800"/>
            <a:ext cx="10876418" cy="5769429"/>
          </a:xfrm>
        </p:spPr>
        <p:txBody>
          <a:bodyPr>
            <a:normAutofit/>
          </a:bodyPr>
          <a:lstStyle/>
          <a:p>
            <a:pPr marL="0" indent="0">
              <a:buNone/>
            </a:pPr>
            <a:r>
              <a:rPr lang="ru-RU" sz="1800" dirty="0">
                <a:latin typeface="Times New Roman" panose="02020603050405020304" pitchFamily="18" charset="0"/>
                <a:cs typeface="Times New Roman" panose="02020603050405020304" pitchFamily="18" charset="0"/>
              </a:rPr>
              <a:t>5. Технологический прогресс увеличивает объем выпуска при тех же затратах. Благодаря этому кривая совокупной производственной функции смещается вверх, указывая на возможность большего объема выпуска при тех же факторах труда и капитала. Недавний анализ в рамках «новой теории экономического роста» вскрыл процессы, происходящие под воздействием научно-технического прогресса и позволил прийти к следующим выводам</a:t>
            </a:r>
            <a:r>
              <a:rPr lang="en-US" sz="1800" dirty="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технологический процесс определяется действующей экономической системой</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технология является общественным достоянием, или неконкурентным товаром, поэтому она может одновременно использоваться многими людьми</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и оригинальные изобретения дорого обходятся, но дешево воспроизводятся. Все сказанное выше означает, что правительства должны тщательно следить за тем, чтобы новаторы и изобретатели имели адекватные стимулы (посредством защиты прав интеллектуальной собственности), повышающие их заинтересованность в научно-исследовательской и конструкторской деятельности.</a:t>
            </a:r>
          </a:p>
          <a:p>
            <a:pPr marL="0" indent="0">
              <a:buNone/>
            </a:pP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809161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564468" y="489857"/>
            <a:ext cx="11126789" cy="5856514"/>
          </a:xfrm>
        </p:spPr>
        <p:txBody>
          <a:bodyPr>
            <a:normAutofit/>
          </a:bodyPr>
          <a:lstStyle/>
          <a:p>
            <a:pPr marL="0" indent="0">
              <a:buNone/>
            </a:pPr>
            <a:r>
              <a:rPr lang="ru-RU" sz="1800" b="1" dirty="0">
                <a:latin typeface="Times New Roman" panose="02020603050405020304" pitchFamily="18" charset="0"/>
                <a:cs typeface="Times New Roman" panose="02020603050405020304" pitchFamily="18" charset="0"/>
              </a:rPr>
              <a:t>Модели экономического роста в Соединенных Штатах Америки.</a:t>
            </a:r>
          </a:p>
          <a:p>
            <a:pPr marL="0" indent="0">
              <a:buNone/>
            </a:pPr>
            <a:r>
              <a:rPr lang="ru-RU" sz="1800" dirty="0">
                <a:latin typeface="Times New Roman" panose="02020603050405020304" pitchFamily="18" charset="0"/>
                <a:cs typeface="Times New Roman" panose="02020603050405020304" pitchFamily="18" charset="0"/>
              </a:rPr>
              <a:t>6. Статистика, описывающая ХХ век, позволяет выделить ряд тенденций в экономическом росте. К самым важным из них следует отнести устойчивый рост реальной заработной платы и производительности, несмотря на то, что темпы роста этих показателей несколько замедлились, начиная с 70-х годов. Интересно отметить отсутствие тенденций к значительному повышению или понижению реальной процентной ставки, а также снижение показателя соотношения капитала и выпуска (капиталоемкость). Главные тенденции не противоречат неоклассической модели экономического роста с учетом технологического прогресса. Как мы убедились, экономическая теория подтверждает факты экономической истории, которые говорят о том, что технологические достижения повышают производительность факторов, заработную плату и уровень жизни в целом. </a:t>
            </a:r>
          </a:p>
          <a:p>
            <a:pPr marL="0" indent="0">
              <a:buNone/>
            </a:pPr>
            <a:endParaRPr lang="ru-RU" sz="1800" dirty="0">
              <a:latin typeface="Times New Roman" panose="02020603050405020304" pitchFamily="18" charset="0"/>
              <a:cs typeface="Times New Roman" panose="02020603050405020304" pitchFamily="18" charset="0"/>
            </a:endParaRPr>
          </a:p>
          <a:p>
            <a:pPr marL="0" indent="0">
              <a:buNone/>
            </a:pPr>
            <a:r>
              <a:rPr lang="ru-RU" sz="1800" dirty="0" smtClean="0">
                <a:latin typeface="Times New Roman" panose="02020603050405020304" pitchFamily="18" charset="0"/>
                <a:cs typeface="Times New Roman" panose="02020603050405020304" pitchFamily="18" charset="0"/>
              </a:rPr>
              <a:t>7. Последняя тенденция, заключающаяся в постоянном росте потенциального выпуска в течение всего нашего столетия, поднимает вопросы об источниках экономического роста. Применив количественную теорию (факторную модель экономического роста), экономисты обнаружили, что значение «остаточных» источников увеличения ВВП и производительности труда как технологические усовершенствования и образование, превосходит эффект углубления капитала. </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3179093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3712028" y="337456"/>
            <a:ext cx="4376058" cy="523724"/>
          </a:xfrm>
        </p:spPr>
        <p:txBody>
          <a:bodyPr>
            <a:noAutofit/>
          </a:bodyPr>
          <a:lstStyle/>
          <a:p>
            <a:pPr marL="0" indent="0">
              <a:buNone/>
            </a:pPr>
            <a:r>
              <a:rPr lang="ru-RU"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КЛЮЧЕВЫЕ ПОНЯТИЯ</a:t>
            </a:r>
            <a:endPar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93134" y="861180"/>
            <a:ext cx="6209695" cy="5909734"/>
          </a:xfrm>
        </p:spPr>
        <p:txBody>
          <a:bodyPr>
            <a:normAutofit/>
          </a:bodyPr>
          <a:lstStyle/>
          <a:p>
            <a:pPr marL="0" indent="0">
              <a:buNone/>
            </a:pPr>
            <a:r>
              <a:rPr lang="ru-RU" sz="1800" b="1" dirty="0" smtClean="0">
                <a:latin typeface="Times New Roman" panose="02020603050405020304" pitchFamily="18" charset="0"/>
                <a:cs typeface="Times New Roman" panose="02020603050405020304" pitchFamily="18" charset="0"/>
              </a:rPr>
              <a:t>1. Четыре «колеса» экономического роста</a:t>
            </a:r>
            <a:r>
              <a:rPr lang="en-US" sz="1800" b="1" dirty="0" smtClean="0">
                <a:latin typeface="Times New Roman" panose="02020603050405020304" pitchFamily="18" charset="0"/>
                <a:cs typeface="Times New Roman" panose="02020603050405020304" pitchFamily="18" charset="0"/>
              </a:rPr>
              <a:t>: </a:t>
            </a:r>
          </a:p>
          <a:p>
            <a:pPr>
              <a:buClrTx/>
              <a:buFont typeface="Wingdings" panose="05000000000000000000" pitchFamily="2" charset="2"/>
              <a:buChar char="Ø"/>
            </a:pPr>
            <a:r>
              <a:rPr lang="ru-RU" sz="1800" dirty="0" smtClean="0">
                <a:latin typeface="Times New Roman" panose="02020603050405020304" pitchFamily="18" charset="0"/>
                <a:cs typeface="Times New Roman" panose="02020603050405020304" pitchFamily="18" charset="0"/>
              </a:rPr>
              <a:t>Труд</a:t>
            </a:r>
            <a:r>
              <a:rPr lang="en-US" sz="1800" dirty="0" smtClean="0">
                <a:latin typeface="Times New Roman" panose="02020603050405020304" pitchFamily="18" charset="0"/>
                <a:cs typeface="Times New Roman" panose="02020603050405020304" pitchFamily="18" charset="0"/>
              </a:rPr>
              <a:t>;</a:t>
            </a:r>
          </a:p>
          <a:p>
            <a:pPr>
              <a:buClrTx/>
              <a:buFont typeface="Wingdings" panose="05000000000000000000" pitchFamily="2" charset="2"/>
              <a:buChar char="Ø"/>
            </a:pPr>
            <a:r>
              <a:rPr lang="ru-RU" sz="1800" dirty="0" smtClean="0">
                <a:latin typeface="Times New Roman" panose="02020603050405020304" pitchFamily="18" charset="0"/>
                <a:cs typeface="Times New Roman" panose="02020603050405020304" pitchFamily="18" charset="0"/>
              </a:rPr>
              <a:t>Природные ресурсы;</a:t>
            </a:r>
          </a:p>
          <a:p>
            <a:pPr>
              <a:buClrTx/>
              <a:buFont typeface="Wingdings" panose="05000000000000000000" pitchFamily="2" charset="2"/>
              <a:buChar char="Ø"/>
            </a:pPr>
            <a:r>
              <a:rPr lang="ru-RU" sz="1800" dirty="0" smtClean="0">
                <a:latin typeface="Times New Roman" panose="02020603050405020304" pitchFamily="18" charset="0"/>
                <a:cs typeface="Times New Roman" panose="02020603050405020304" pitchFamily="18" charset="0"/>
              </a:rPr>
              <a:t>Капитал;</a:t>
            </a:r>
          </a:p>
          <a:p>
            <a:pPr>
              <a:buClrTx/>
              <a:buFont typeface="Wingdings" panose="05000000000000000000" pitchFamily="2" charset="2"/>
              <a:buChar char="Ø"/>
            </a:pPr>
            <a:r>
              <a:rPr lang="ru-RU" sz="1800" dirty="0" smtClean="0">
                <a:latin typeface="Times New Roman" panose="02020603050405020304" pitchFamily="18" charset="0"/>
                <a:cs typeface="Times New Roman" panose="02020603050405020304" pitchFamily="18" charset="0"/>
              </a:rPr>
              <a:t>Технология</a:t>
            </a:r>
          </a:p>
          <a:p>
            <a:pPr marL="0" indent="0">
              <a:buClrTx/>
              <a:buNone/>
            </a:pPr>
            <a:r>
              <a:rPr lang="ru-RU" sz="1800" b="1" dirty="0" smtClean="0">
                <a:latin typeface="Times New Roman" panose="02020603050405020304" pitchFamily="18" charset="0"/>
                <a:cs typeface="Times New Roman" panose="02020603050405020304" pitchFamily="18" charset="0"/>
              </a:rPr>
              <a:t>2. Совокупная производственная функция</a:t>
            </a:r>
          </a:p>
          <a:p>
            <a:pPr marL="0" indent="0">
              <a:buClrTx/>
              <a:buNone/>
            </a:pPr>
            <a:r>
              <a:rPr lang="ru-RU" sz="1800" b="1" dirty="0" smtClean="0">
                <a:latin typeface="Times New Roman" panose="02020603050405020304" pitchFamily="18" charset="0"/>
                <a:cs typeface="Times New Roman" panose="02020603050405020304" pitchFamily="18" charset="0"/>
              </a:rPr>
              <a:t>3. Золотой век Смита</a:t>
            </a:r>
          </a:p>
          <a:p>
            <a:pPr marL="0" indent="0">
              <a:buClrTx/>
              <a:buNone/>
            </a:pPr>
            <a:r>
              <a:rPr lang="ru-RU" sz="1800" b="1" dirty="0" smtClean="0">
                <a:latin typeface="Times New Roman" panose="02020603050405020304" pitchFamily="18" charset="0"/>
                <a:cs typeface="Times New Roman" panose="02020603050405020304" pitchFamily="18" charset="0"/>
              </a:rPr>
              <a:t>4. </a:t>
            </a:r>
            <a:r>
              <a:rPr lang="ru-RU" sz="1800" b="1" dirty="0" err="1" smtClean="0">
                <a:latin typeface="Times New Roman" panose="02020603050405020304" pitchFamily="18" charset="0"/>
                <a:cs typeface="Times New Roman" panose="02020603050405020304" pitchFamily="18" charset="0"/>
              </a:rPr>
              <a:t>Капиталовооруженность</a:t>
            </a:r>
            <a:r>
              <a:rPr lang="ru-RU" sz="1800" b="1" dirty="0" smtClean="0">
                <a:latin typeface="Times New Roman" panose="02020603050405020304" pitchFamily="18" charset="0"/>
                <a:cs typeface="Times New Roman" panose="02020603050405020304" pitchFamily="18" charset="0"/>
              </a:rPr>
              <a:t> (соотношение капитала и труда)</a:t>
            </a:r>
          </a:p>
          <a:p>
            <a:pPr marL="0" indent="0">
              <a:buClrTx/>
              <a:buNone/>
            </a:pPr>
            <a:r>
              <a:rPr lang="ru-RU" sz="1800" b="1" dirty="0" smtClean="0">
                <a:latin typeface="Times New Roman" panose="02020603050405020304" pitchFamily="18" charset="0"/>
                <a:cs typeface="Times New Roman" panose="02020603050405020304" pitchFamily="18" charset="0"/>
              </a:rPr>
              <a:t>5. Капиталоемкость (соотношение капитала и выпуска)</a:t>
            </a:r>
          </a:p>
          <a:p>
            <a:pPr marL="0" indent="0">
              <a:buClrTx/>
              <a:buNone/>
            </a:pPr>
            <a:r>
              <a:rPr lang="ru-RU" sz="1800" b="1" dirty="0" smtClean="0">
                <a:latin typeface="Times New Roman" panose="02020603050405020304" pitchFamily="18" charset="0"/>
                <a:cs typeface="Times New Roman" panose="02020603050405020304" pitchFamily="18" charset="0"/>
              </a:rPr>
              <a:t>6. Ограниченные земельные ресурсы в модели Мальтуса</a:t>
            </a:r>
          </a:p>
          <a:p>
            <a:pPr marL="0" indent="0">
              <a:buClrTx/>
              <a:buNone/>
            </a:pPr>
            <a:r>
              <a:rPr lang="ru-RU" sz="1800" b="1" dirty="0" smtClean="0">
                <a:latin typeface="Times New Roman" panose="02020603050405020304" pitchFamily="18" charset="0"/>
                <a:cs typeface="Times New Roman" panose="02020603050405020304" pitchFamily="18" charset="0"/>
              </a:rPr>
              <a:t>7. Современные трактовки теории Мальтуса</a:t>
            </a:r>
            <a:r>
              <a:rPr lang="en-US" sz="1800" b="1" dirty="0" smtClean="0">
                <a:latin typeface="Times New Roman" panose="02020603050405020304" pitchFamily="18" charset="0"/>
                <a:cs typeface="Times New Roman" panose="02020603050405020304" pitchFamily="18" charset="0"/>
              </a:rPr>
              <a:t>:</a:t>
            </a:r>
          </a:p>
          <a:p>
            <a:pPr>
              <a:buClrTx/>
              <a:buFont typeface="Wingdings" panose="05000000000000000000" pitchFamily="2" charset="2"/>
              <a:buChar char="Ø"/>
            </a:pPr>
            <a:r>
              <a:rPr lang="ru-RU" sz="1800" dirty="0" smtClean="0">
                <a:latin typeface="Times New Roman" panose="02020603050405020304" pitchFamily="18" charset="0"/>
                <a:cs typeface="Times New Roman" panose="02020603050405020304" pitchFamily="18" charset="0"/>
              </a:rPr>
              <a:t>Ограниченные ресурсы</a:t>
            </a:r>
          </a:p>
          <a:p>
            <a:pPr>
              <a:buClrTx/>
              <a:buFont typeface="Wingdings" panose="05000000000000000000" pitchFamily="2" charset="2"/>
              <a:buChar char="Ø"/>
            </a:pPr>
            <a:r>
              <a:rPr lang="ru-RU" sz="1800" dirty="0" smtClean="0">
                <a:latin typeface="Times New Roman" panose="02020603050405020304" pitchFamily="18" charset="0"/>
                <a:cs typeface="Times New Roman" panose="02020603050405020304" pitchFamily="18" charset="0"/>
              </a:rPr>
              <a:t>Глобальные экологические проблемы</a:t>
            </a:r>
            <a:endParaRPr lang="ru-RU" sz="1800" dirty="0">
              <a:latin typeface="Times New Roman" panose="02020603050405020304" pitchFamily="18" charset="0"/>
              <a:cs typeface="Times New Roman" panose="02020603050405020304" pitchFamily="18" charset="0"/>
            </a:endParaRPr>
          </a:p>
        </p:txBody>
      </p:sp>
      <p:sp>
        <p:nvSpPr>
          <p:cNvPr id="5" name="Объект 3"/>
          <p:cNvSpPr txBox="1">
            <a:spLocks/>
          </p:cNvSpPr>
          <p:nvPr/>
        </p:nvSpPr>
        <p:spPr>
          <a:xfrm>
            <a:off x="6553200" y="1929190"/>
            <a:ext cx="6209695" cy="556018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ru-RU" sz="1800" b="1" dirty="0" smtClean="0">
                <a:latin typeface="Times New Roman" panose="02020603050405020304" pitchFamily="18" charset="0"/>
                <a:cs typeface="Times New Roman" panose="02020603050405020304" pitchFamily="18" charset="0"/>
              </a:rPr>
              <a:t>6. Неоклассическая модель роста</a:t>
            </a:r>
          </a:p>
          <a:p>
            <a:pPr marL="0" indent="0">
              <a:buFont typeface="Wingdings 3" panose="05040102010807070707" pitchFamily="18" charset="2"/>
              <a:buNone/>
            </a:pPr>
            <a:r>
              <a:rPr lang="ru-RU" sz="1800" b="1" dirty="0" smtClean="0">
                <a:latin typeface="Times New Roman" panose="02020603050405020304" pitchFamily="18" charset="0"/>
                <a:cs typeface="Times New Roman" panose="02020603050405020304" pitchFamily="18" charset="0"/>
              </a:rPr>
              <a:t>7. Новая теория экономического роста</a:t>
            </a:r>
          </a:p>
          <a:p>
            <a:pPr marL="0" indent="0">
              <a:buFont typeface="Wingdings 3" panose="05040102010807070707" pitchFamily="18" charset="2"/>
              <a:buNone/>
            </a:pPr>
            <a:r>
              <a:rPr lang="ru-RU" sz="1800" b="1" dirty="0" smtClean="0">
                <a:latin typeface="Times New Roman" panose="02020603050405020304" pitchFamily="18" charset="0"/>
                <a:cs typeface="Times New Roman" panose="02020603050405020304" pitchFamily="18" charset="0"/>
              </a:rPr>
              <a:t>8. Технология как экономический продукт</a:t>
            </a:r>
          </a:p>
          <a:p>
            <a:pPr marL="0" indent="0">
              <a:buFont typeface="Wingdings 3" panose="05040102010807070707" pitchFamily="18" charset="2"/>
              <a:buNone/>
            </a:pPr>
            <a:r>
              <a:rPr lang="ru-RU" sz="1800" b="1" dirty="0" smtClean="0">
                <a:latin typeface="Times New Roman" panose="02020603050405020304" pitchFamily="18" charset="0"/>
                <a:cs typeface="Times New Roman" panose="02020603050405020304" pitchFamily="18" charset="0"/>
              </a:rPr>
              <a:t>9. Замедление роста производительности</a:t>
            </a:r>
          </a:p>
          <a:p>
            <a:pPr marL="0" indent="0">
              <a:buFont typeface="Wingdings 3" panose="05040102010807070707" pitchFamily="18" charset="2"/>
              <a:buNone/>
            </a:pPr>
            <a:r>
              <a:rPr lang="ru-RU" sz="1800" b="1" dirty="0" smtClean="0">
                <a:latin typeface="Times New Roman" panose="02020603050405020304" pitchFamily="18" charset="0"/>
                <a:cs typeface="Times New Roman" panose="02020603050405020304" pitchFamily="18" charset="0"/>
              </a:rPr>
              <a:t>10. Семь тенденций экономического роста</a:t>
            </a:r>
          </a:p>
          <a:p>
            <a:pPr marL="0" indent="0">
              <a:buFont typeface="Wingdings 3" panose="05040102010807070707" pitchFamily="18" charset="2"/>
              <a:buNone/>
            </a:pPr>
            <a:r>
              <a:rPr lang="ru-RU" sz="1800" b="1" dirty="0" smtClean="0">
                <a:latin typeface="Times New Roman" panose="02020603050405020304" pitchFamily="18" charset="0"/>
                <a:cs typeface="Times New Roman" panose="02020603050405020304" pitchFamily="18" charset="0"/>
              </a:rPr>
              <a:t>11. Факторная модель экономического роста</a:t>
            </a:r>
          </a:p>
          <a:p>
            <a:pPr marL="0" indent="0">
              <a:buFont typeface="Wingdings 3" panose="05040102010807070707" pitchFamily="18" charset="2"/>
              <a:buNone/>
            </a:pPr>
            <a:endParaRPr lang="ru-RU"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прироста </a:t>
            </a:r>
            <a:r>
              <a:rPr lang="en-US" sz="1800" dirty="0">
                <a:latin typeface="Times New Roman" panose="02020603050405020304" pitchFamily="18" charset="0"/>
                <a:cs typeface="Times New Roman" panose="02020603050405020304" pitchFamily="18" charset="0"/>
              </a:rPr>
              <a:t>Q = </a:t>
            </a:r>
            <a:r>
              <a:rPr lang="ru-RU" sz="1800" dirty="0">
                <a:latin typeface="Times New Roman" panose="02020603050405020304" pitchFamily="18" charset="0"/>
                <a:cs typeface="Times New Roman" panose="02020603050405020304" pitchFamily="18" charset="0"/>
              </a:rPr>
              <a:t>¾(</a:t>
            </a:r>
            <a:r>
              <a:rPr lang="en-US" sz="1800" dirty="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прироста </a:t>
            </a:r>
            <a:r>
              <a:rPr lang="en-US" sz="1800" dirty="0">
                <a:latin typeface="Times New Roman" panose="02020603050405020304" pitchFamily="18" charset="0"/>
                <a:cs typeface="Times New Roman" panose="02020603050405020304" pitchFamily="18" charset="0"/>
              </a:rPr>
              <a:t>L</a:t>
            </a:r>
            <a:r>
              <a:rPr lang="ru-RU"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¼</a:t>
            </a:r>
            <a:r>
              <a:rPr lang="ru-RU" sz="1800" dirty="0">
                <a:latin typeface="Times New Roman" panose="02020603050405020304" pitchFamily="18" charset="0"/>
                <a:cs typeface="Times New Roman" panose="02020603050405020304" pitchFamily="18" charset="0"/>
              </a:rPr>
              <a:t>(% прироста </a:t>
            </a:r>
            <a:r>
              <a:rPr lang="en-US" sz="1800" dirty="0">
                <a:latin typeface="Times New Roman" panose="02020603050405020304" pitchFamily="18" charset="0"/>
                <a:cs typeface="Times New Roman" panose="02020603050405020304" pitchFamily="18" charset="0"/>
              </a:rPr>
              <a:t>K</a:t>
            </a:r>
            <a:r>
              <a:rPr lang="ru-RU" sz="1800" dirty="0" smtClean="0">
                <a:latin typeface="Times New Roman" panose="02020603050405020304" pitchFamily="18" charset="0"/>
                <a:cs typeface="Times New Roman" panose="02020603050405020304" pitchFamily="18" charset="0"/>
              </a:rPr>
              <a:t>) + </a:t>
            </a:r>
          </a:p>
          <a:p>
            <a:pPr marL="0" indent="0">
              <a:buNone/>
            </a:pPr>
            <a:r>
              <a:rPr lang="ru-RU"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НТП</a:t>
            </a:r>
          </a:p>
          <a:p>
            <a:pPr marL="0" indent="0">
              <a:buNone/>
            </a:pPr>
            <a:endParaRPr lang="ru-RU"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прироста</a:t>
            </a:r>
            <a:r>
              <a:rPr lang="en-US" sz="1800" dirty="0">
                <a:latin typeface="Times New Roman" panose="02020603050405020304" pitchFamily="18" charset="0"/>
                <a:cs typeface="Times New Roman" panose="02020603050405020304" pitchFamily="18" charset="0"/>
              </a:rPr>
              <a:t> Q</a:t>
            </a:r>
            <a:r>
              <a:rPr lang="ru-RU"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L = </a:t>
            </a:r>
            <a:r>
              <a:rPr lang="ru-RU" sz="1800" dirty="0">
                <a:latin typeface="Times New Roman" panose="02020603050405020304" pitchFamily="18" charset="0"/>
                <a:cs typeface="Times New Roman" panose="02020603050405020304" pitchFamily="18" charset="0"/>
              </a:rPr>
              <a:t>% прироста </a:t>
            </a:r>
            <a:r>
              <a:rPr lang="en-US" sz="1800" dirty="0">
                <a:latin typeface="Times New Roman" panose="02020603050405020304" pitchFamily="18" charset="0"/>
                <a:cs typeface="Times New Roman" panose="02020603050405020304" pitchFamily="18" charset="0"/>
              </a:rPr>
              <a:t>Q - </a:t>
            </a:r>
            <a:r>
              <a:rPr lang="ru-RU" sz="1800" dirty="0">
                <a:latin typeface="Times New Roman" panose="02020603050405020304" pitchFamily="18" charset="0"/>
                <a:cs typeface="Times New Roman" panose="02020603050405020304" pitchFamily="18" charset="0"/>
              </a:rPr>
              <a:t>% прироста </a:t>
            </a:r>
            <a:r>
              <a:rPr lang="en-US" sz="1800" dirty="0">
                <a:latin typeface="Times New Roman" panose="02020603050405020304" pitchFamily="18" charset="0"/>
                <a:cs typeface="Times New Roman" panose="02020603050405020304" pitchFamily="18" charset="0"/>
              </a:rPr>
              <a:t>L </a:t>
            </a:r>
            <a:r>
              <a:rPr lang="en-US" sz="1800" dirty="0" smtClean="0">
                <a:latin typeface="Times New Roman" panose="02020603050405020304" pitchFamily="18" charset="0"/>
                <a:cs typeface="Times New Roman" panose="02020603050405020304" pitchFamily="18" charset="0"/>
              </a:rPr>
              <a:t>=</a:t>
            </a:r>
            <a:endParaRPr lang="ru-RU" sz="1800" dirty="0" smtClean="0">
              <a:latin typeface="Times New Roman" panose="02020603050405020304" pitchFamily="18" charset="0"/>
              <a:cs typeface="Times New Roman" panose="02020603050405020304" pitchFamily="18" charset="0"/>
            </a:endParaRPr>
          </a:p>
          <a:p>
            <a:pPr marL="0" indent="0">
              <a:buNone/>
            </a:pPr>
            <a:r>
              <a:rPr lang="ru-RU"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¼</a:t>
            </a:r>
            <a:r>
              <a:rPr lang="ru-RU" sz="1800" dirty="0">
                <a:latin typeface="Times New Roman" panose="02020603050405020304" pitchFamily="18" charset="0"/>
                <a:cs typeface="Times New Roman" panose="02020603050405020304" pitchFamily="18" charset="0"/>
              </a:rPr>
              <a:t>(% прироста </a:t>
            </a:r>
            <a:r>
              <a:rPr lang="en-US" sz="1800" dirty="0">
                <a:latin typeface="Times New Roman" panose="02020603050405020304" pitchFamily="18" charset="0"/>
                <a:cs typeface="Times New Roman" panose="02020603050405020304" pitchFamily="18" charset="0"/>
              </a:rPr>
              <a:t>K/L</a:t>
            </a:r>
            <a:r>
              <a:rPr lang="ru-RU"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a:t>
            </a:r>
            <a:r>
              <a:rPr lang="ru-RU" sz="1800" dirty="0">
                <a:latin typeface="Times New Roman" panose="02020603050405020304" pitchFamily="18" charset="0"/>
                <a:cs typeface="Times New Roman" panose="02020603050405020304" pitchFamily="18" charset="0"/>
              </a:rPr>
              <a:t>НТП</a:t>
            </a:r>
            <a:endParaRPr lang="ru-RU" sz="1800" dirty="0" smtClean="0">
              <a:latin typeface="Times New Roman" panose="02020603050405020304" pitchFamily="18" charset="0"/>
              <a:cs typeface="Times New Roman" panose="02020603050405020304" pitchFamily="18" charset="0"/>
            </a:endParaRPr>
          </a:p>
          <a:p>
            <a:pPr marL="0" indent="0">
              <a:buNone/>
            </a:pPr>
            <a:endParaRPr lang="ru-RU" sz="1800" dirty="0" smtClean="0">
              <a:latin typeface="Times New Roman" panose="02020603050405020304" pitchFamily="18" charset="0"/>
              <a:cs typeface="Times New Roman" panose="02020603050405020304" pitchFamily="18" charset="0"/>
            </a:endParaRPr>
          </a:p>
          <a:p>
            <a:pPr marL="0" indent="0">
              <a:buNone/>
            </a:pPr>
            <a:endParaRPr lang="ru-RU" sz="1800" b="1" dirty="0">
              <a:latin typeface="Times New Roman" panose="02020603050405020304" pitchFamily="18" charset="0"/>
              <a:cs typeface="Times New Roman" panose="02020603050405020304" pitchFamily="18" charset="0"/>
            </a:endParaRPr>
          </a:p>
          <a:p>
            <a:pPr marL="0" indent="0">
              <a:buNone/>
            </a:pPr>
            <a:endParaRPr lang="ru-RU" sz="1800" b="1" dirty="0" smtClean="0">
              <a:latin typeface="Times New Roman" panose="02020603050405020304" pitchFamily="18" charset="0"/>
              <a:cs typeface="Times New Roman" panose="02020603050405020304" pitchFamily="18" charset="0"/>
            </a:endParaRPr>
          </a:p>
          <a:p>
            <a:pPr marL="0" indent="0">
              <a:buNone/>
            </a:pPr>
            <a:endParaRPr lang="ru-RU" sz="1800" dirty="0" smtClean="0">
              <a:latin typeface="Times New Roman" panose="02020603050405020304" pitchFamily="18" charset="0"/>
              <a:cs typeface="Times New Roman" panose="02020603050405020304" pitchFamily="18" charset="0"/>
            </a:endParaRPr>
          </a:p>
          <a:p>
            <a:pPr marL="0" indent="0">
              <a:buFont typeface="Wingdings 3" panose="05040102010807070707" pitchFamily="18" charset="2"/>
              <a:buNone/>
            </a:pPr>
            <a:endParaRPr lang="ru-RU" sz="1800" dirty="0">
              <a:latin typeface="Times New Roman" panose="02020603050405020304" pitchFamily="18" charset="0"/>
              <a:cs typeface="Times New Roman" panose="02020603050405020304" pitchFamily="18" charset="0"/>
            </a:endParaRPr>
          </a:p>
          <a:p>
            <a:pPr marL="0" indent="0">
              <a:buFont typeface="Wingdings 3" panose="05040102010807070707" pitchFamily="18" charset="2"/>
              <a:buNone/>
            </a:pP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6425063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Объект 2"/>
          <p:cNvSpPr>
            <a:spLocks noGrp="1"/>
          </p:cNvSpPr>
          <p:nvPr>
            <p:ph idx="1"/>
          </p:nvPr>
        </p:nvSpPr>
        <p:spPr>
          <a:xfrm>
            <a:off x="244549" y="116958"/>
            <a:ext cx="11695814" cy="6177516"/>
          </a:xfrm>
        </p:spPr>
        <p:txBody>
          <a:bodyPr>
            <a:normAutofit/>
          </a:bodyPr>
          <a:lstStyle/>
          <a:p>
            <a:pPr marL="0" indent="0">
              <a:buNone/>
            </a:pPr>
            <a:r>
              <a:rPr lang="ru-RU" dirty="0" smtClean="0">
                <a:latin typeface="Times New Roman" panose="02020603050405020304" pitchFamily="18" charset="0"/>
                <a:cs typeface="Times New Roman" panose="02020603050405020304" pitchFamily="18" charset="0"/>
              </a:rPr>
              <a:t>Этот период характеризуется устойчивым ростом объемов производства. Еще более важным для повышения уровня жизни является рост объема выпускаемой продукции за один рабочий час, который тесно коррелирован с ростом уровня жизни. В течение всего указанного периода объем производства в расчете на одного рабочего рос со средней скоростью 2,4% в год, что в целом обусловило его 16-кратный рост за 120-летний период.  Какие же основные причины обусловили этот рост? Что могут предпринять государства для ускорения темпов своего экономического роста? И каковы перспективы в этом отношении на ХХ</a:t>
            </a:r>
            <a:r>
              <a:rPr lang="en-US" dirty="0" smtClean="0">
                <a:latin typeface="Times New Roman" panose="02020603050405020304" pitchFamily="18" charset="0"/>
                <a:cs typeface="Times New Roman" panose="02020603050405020304" pitchFamily="18" charset="0"/>
              </a:rPr>
              <a:t>I </a:t>
            </a:r>
            <a:r>
              <a:rPr lang="ru-RU" dirty="0" smtClean="0">
                <a:latin typeface="Times New Roman" panose="02020603050405020304" pitchFamily="18" charset="0"/>
                <a:cs typeface="Times New Roman" panose="02020603050405020304" pitchFamily="18" charset="0"/>
              </a:rPr>
              <a:t>столетие, учитывая сниженные нормы сбережений в США, а также значительную вероятность введения более жестких требований по защите окружающей среды? Ответы на эти и многие другие вопросы можно получить с помощью анализа экономического роста.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6416309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3002868" y="2471056"/>
            <a:ext cx="6718075" cy="1709057"/>
          </a:xfrm>
        </p:spPr>
        <p:txBody>
          <a:bodyPr>
            <a:normAutofit/>
          </a:bodyPr>
          <a:lstStyle/>
          <a:p>
            <a:pPr marL="0" indent="0">
              <a:buNone/>
            </a:pPr>
            <a:r>
              <a:rPr lang="ru-RU" sz="4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Спасибо за просмотр!</a:t>
            </a:r>
            <a:endParaRPr lang="ru-RU"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2920992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Объект 2"/>
          <p:cNvSpPr>
            <a:spLocks noGrp="1"/>
          </p:cNvSpPr>
          <p:nvPr>
            <p:ph idx="1"/>
          </p:nvPr>
        </p:nvSpPr>
        <p:spPr>
          <a:xfrm>
            <a:off x="524724" y="1554010"/>
            <a:ext cx="11553862" cy="3615267"/>
          </a:xfrm>
        </p:spPr>
        <p:txBody>
          <a:bodyPr>
            <a:normAutofit/>
          </a:bodyPr>
          <a:lstStyle/>
          <a:p>
            <a:pPr marL="0" indent="0">
              <a:buNone/>
            </a:pPr>
            <a:r>
              <a:rPr lang="ru-RU" sz="1800" dirty="0" smtClean="0">
                <a:latin typeface="Times New Roman" panose="02020603050405020304" pitchFamily="18" charset="0"/>
                <a:cs typeface="Times New Roman" panose="02020603050405020304" pitchFamily="18" charset="0"/>
              </a:rPr>
              <a:t>Каков же рецепт экономического роста? Прежде всего следует отметить, что страны, добившиеся успеха на этом поприще, отнюдь не следовали одному пути. Великобритания, например, - мировой лидер в экономике на рубеже </a:t>
            </a:r>
            <a:r>
              <a:rPr lang="en-US" sz="1800" dirty="0" smtClean="0">
                <a:latin typeface="Times New Roman" panose="02020603050405020304" pitchFamily="18" charset="0"/>
                <a:cs typeface="Times New Roman" panose="02020603050405020304" pitchFamily="18" charset="0"/>
              </a:rPr>
              <a:t>XVIII – XIX </a:t>
            </a:r>
            <a:r>
              <a:rPr lang="ru-RU" sz="1800" dirty="0" smtClean="0">
                <a:latin typeface="Times New Roman" panose="02020603050405020304" pitchFamily="18" charset="0"/>
                <a:cs typeface="Times New Roman" panose="02020603050405020304" pitchFamily="18" charset="0"/>
              </a:rPr>
              <a:t>веков, - добилась этого, став пионером Промышленной революции, за счет изобретения парового двигателя, железной дороги и использования преимуществ свободной торговли. Япония же, наоборот, включилась в состязание в темпах экономического роста, копируя вначале иностранные технологии и защищая внутреннее производство от импорта, а затем подняв качество продукции на недосягаемый уровень в обрабатывающей промышленности и электронике. Несмотря на то, что каждая страна шла к успеху своим путем, все они имеют определенные общие черты. Та же логика экономического роста и развития, который обеспечил процветание Великобритании, проявляется сегодня в таких развивающихся странах, как Китай и Индия. Экономисты, занимающиеся проблемой экономического роста, пришли к выводу, что двигатель </a:t>
            </a:r>
            <a:r>
              <a:rPr lang="ru-RU" sz="1800" dirty="0">
                <a:latin typeface="Times New Roman" panose="02020603050405020304" pitchFamily="18" charset="0"/>
                <a:cs typeface="Times New Roman" panose="02020603050405020304" pitchFamily="18" charset="0"/>
              </a:rPr>
              <a:t>э</a:t>
            </a:r>
            <a:r>
              <a:rPr lang="ru-RU" sz="1800" dirty="0" smtClean="0">
                <a:latin typeface="Times New Roman" panose="02020603050405020304" pitchFamily="18" charset="0"/>
                <a:cs typeface="Times New Roman" panose="02020603050405020304" pitchFamily="18" charset="0"/>
              </a:rPr>
              <a:t>кономического прогресса приводит в действие одни и те же четыре «колеса», независимо от того насколько бедна или богата страна. </a:t>
            </a:r>
            <a:endParaRPr lang="ru-RU"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327991" y="233916"/>
            <a:ext cx="5632183" cy="830997"/>
          </a:xfrm>
          <a:prstGeom prst="rect">
            <a:avLst/>
          </a:prstGeom>
          <a:noFill/>
        </p:spPr>
        <p:txBody>
          <a:bodyPr wrap="none" rtlCol="0">
            <a:spAutoFit/>
          </a:bodyPr>
          <a:lstStyle/>
          <a:p>
            <a:r>
              <a:rPr lang="ru-RU" sz="4800" dirty="0" smtClean="0">
                <a:solidFill>
                  <a:schemeClr val="bg2">
                    <a:lumMod val="75000"/>
                  </a:schemeClr>
                </a:solidFill>
                <a:latin typeface="Times New Roman" panose="02020603050405020304" pitchFamily="18" charset="0"/>
                <a:cs typeface="Times New Roman" panose="02020603050405020304" pitchFamily="18" charset="0"/>
              </a:rPr>
              <a:t>Все четыре «колеса»</a:t>
            </a:r>
            <a:endParaRPr lang="ru-RU" sz="4800"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6245290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377896" y="211639"/>
            <a:ext cx="8384539" cy="523220"/>
          </a:xfrm>
          <a:prstGeom prst="rect">
            <a:avLst/>
          </a:prstGeom>
          <a:noFill/>
        </p:spPr>
        <p:txBody>
          <a:bodyPr wrap="none" rtlCol="0">
            <a:spAutoFit/>
          </a:bodyPr>
          <a:lstStyle/>
          <a:p>
            <a:r>
              <a:rPr lang="ru-RU" sz="2800" dirty="0" smtClean="0">
                <a:solidFill>
                  <a:schemeClr val="bg2">
                    <a:lumMod val="75000"/>
                  </a:schemeClr>
                </a:solidFill>
                <a:latin typeface="Times New Roman" panose="02020603050405020304" pitchFamily="18" charset="0"/>
                <a:cs typeface="Times New Roman" panose="02020603050405020304" pitchFamily="18" charset="0"/>
              </a:rPr>
              <a:t>Четыре «колеса» или факторы экономического роста</a:t>
            </a:r>
            <a:r>
              <a:rPr lang="en-US" sz="2800" dirty="0" smtClean="0">
                <a:solidFill>
                  <a:schemeClr val="bg2">
                    <a:lumMod val="75000"/>
                  </a:schemeClr>
                </a:solidFill>
                <a:latin typeface="Times New Roman" panose="02020603050405020304" pitchFamily="18" charset="0"/>
                <a:cs typeface="Times New Roman" panose="02020603050405020304" pitchFamily="18" charset="0"/>
              </a:rPr>
              <a:t>:</a:t>
            </a:r>
            <a:endParaRPr lang="ru-RU" sz="28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71870" y="1541721"/>
            <a:ext cx="10164725" cy="369332"/>
          </a:xfrm>
          <a:prstGeom prst="rect">
            <a:avLst/>
          </a:prstGeom>
          <a:noFill/>
        </p:spPr>
        <p:txBody>
          <a:bodyPr wrap="square" rtlCol="0">
            <a:spAutoFit/>
          </a:bodyPr>
          <a:lstStyle/>
          <a:p>
            <a:endParaRPr lang="ru-RU" dirty="0"/>
          </a:p>
        </p:txBody>
      </p:sp>
      <p:graphicFrame>
        <p:nvGraphicFramePr>
          <p:cNvPr id="12" name="Объект 11"/>
          <p:cNvGraphicFramePr>
            <a:graphicFrameLocks noGrp="1"/>
          </p:cNvGraphicFramePr>
          <p:nvPr>
            <p:ph sz="half" idx="2"/>
            <p:extLst>
              <p:ext uri="{D42A27DB-BD31-4B8C-83A1-F6EECF244321}">
                <p14:modId xmlns:p14="http://schemas.microsoft.com/office/powerpoint/2010/main" xmlns="" val="3563638028"/>
              </p:ext>
            </p:extLst>
          </p:nvPr>
        </p:nvGraphicFramePr>
        <p:xfrm>
          <a:off x="-297710" y="1196162"/>
          <a:ext cx="6815469" cy="3322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Группа 13"/>
          <p:cNvGrpSpPr/>
          <p:nvPr/>
        </p:nvGrpSpPr>
        <p:grpSpPr>
          <a:xfrm>
            <a:off x="1098696" y="4892009"/>
            <a:ext cx="4532287" cy="923083"/>
            <a:chOff x="1372360" y="2398426"/>
            <a:chExt cx="4532287" cy="923083"/>
          </a:xfrm>
        </p:grpSpPr>
        <p:sp>
          <p:nvSpPr>
            <p:cNvPr id="15" name="Пятиугольник 14"/>
            <p:cNvSpPr/>
            <p:nvPr/>
          </p:nvSpPr>
          <p:spPr>
            <a:xfrm rot="10800000">
              <a:off x="1372361" y="2398426"/>
              <a:ext cx="4532286" cy="92308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Пятиугольник 4"/>
            <p:cNvSpPr/>
            <p:nvPr/>
          </p:nvSpPr>
          <p:spPr>
            <a:xfrm>
              <a:off x="1372360" y="2398426"/>
              <a:ext cx="4301515" cy="923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7054" tIns="60960" rIns="113792" bIns="60960" numCol="1" spcCol="1270" anchor="ctr" anchorCtr="0">
              <a:noAutofit/>
            </a:bodyPr>
            <a:lstStyle/>
            <a:p>
              <a:pPr lvl="0" algn="ctr" defTabSz="711200">
                <a:lnSpc>
                  <a:spcPct val="90000"/>
                </a:lnSpc>
                <a:spcBef>
                  <a:spcPct val="0"/>
                </a:spcBef>
                <a:spcAft>
                  <a:spcPct val="35000"/>
                </a:spcAft>
              </a:pPr>
              <a:r>
                <a:rPr lang="ru-RU" sz="1600" kern="1200" dirty="0" smtClean="0"/>
                <a:t>Технологии (наука, инжиниринг, менеджмент, предпринимательство)</a:t>
              </a:r>
              <a:endParaRPr lang="ru-RU" sz="1600" kern="1200" dirty="0"/>
            </a:p>
          </p:txBody>
        </p:sp>
      </p:grpSp>
      <p:sp>
        <p:nvSpPr>
          <p:cNvPr id="13" name="Овал 12"/>
          <p:cNvSpPr/>
          <p:nvPr/>
        </p:nvSpPr>
        <p:spPr>
          <a:xfrm>
            <a:off x="637155" y="4892009"/>
            <a:ext cx="923083" cy="923083"/>
          </a:xfrm>
          <a:prstGeom prst="ellipse">
            <a:avLst/>
          </a:prstGeom>
          <a:blipFill dpi="0" rotWithShape="1">
            <a:blip r:embed="rId6" cstate="print">
              <a:extLst>
                <a:ext uri="{28A0092B-C50C-407E-A947-70E740481C1C}">
                  <a14:useLocalDpi xmlns:a14="http://schemas.microsoft.com/office/drawing/2010/main" xmlns="" val="0"/>
                </a:ext>
              </a:extLst>
            </a:blip>
            <a:srcRect/>
            <a:stretch>
              <a:fillRect/>
            </a:stretch>
          </a:bli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xmlns="" val="42502492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407835" y="1330841"/>
            <a:ext cx="11566451" cy="3477875"/>
          </a:xfrm>
          <a:prstGeom prst="rect">
            <a:avLst/>
          </a:prstGeom>
          <a:noFill/>
        </p:spPr>
        <p:txBody>
          <a:bodyPr wrap="square" rtlCol="0">
            <a:spAutoFit/>
          </a:bodyPr>
          <a:lstStyle/>
          <a:p>
            <a:r>
              <a:rPr lang="ru-RU" sz="2000" dirty="0" smtClean="0">
                <a:solidFill>
                  <a:schemeClr val="bg2">
                    <a:lumMod val="75000"/>
                  </a:schemeClr>
                </a:solidFill>
                <a:latin typeface="Times New Roman" panose="02020603050405020304" pitchFamily="18" charset="0"/>
                <a:cs typeface="Times New Roman" panose="02020603050405020304" pitchFamily="18" charset="0"/>
              </a:rPr>
              <a:t>Часто экономисты выражают эту взаимосвязь </a:t>
            </a:r>
            <a:r>
              <a:rPr lang="ru-RU" sz="2000" i="1" dirty="0" smtClean="0">
                <a:solidFill>
                  <a:schemeClr val="bg2">
                    <a:lumMod val="75000"/>
                  </a:schemeClr>
                </a:solidFill>
                <a:latin typeface="Times New Roman" panose="02020603050405020304" pitchFamily="18" charset="0"/>
                <a:cs typeface="Times New Roman" panose="02020603050405020304" pitchFamily="18" charset="0"/>
              </a:rPr>
              <a:t>через совокупную производственную функцию</a:t>
            </a:r>
            <a:r>
              <a:rPr lang="ru-RU" sz="2000" dirty="0" smtClean="0">
                <a:solidFill>
                  <a:schemeClr val="bg2">
                    <a:lumMod val="75000"/>
                  </a:schemeClr>
                </a:solidFill>
                <a:latin typeface="Times New Roman" panose="02020603050405020304" pitchFamily="18" charset="0"/>
                <a:cs typeface="Times New Roman" panose="02020603050405020304" pitchFamily="18" charset="0"/>
              </a:rPr>
              <a:t> (СПФ), которая описывает связь национального объема производства с ресурсами и технологией. С алгебраической точки зрения СПФ можно представить в следующем виде</a:t>
            </a:r>
            <a:r>
              <a:rPr lang="en-US" sz="2000" dirty="0" smtClean="0">
                <a:solidFill>
                  <a:schemeClr val="bg2">
                    <a:lumMod val="75000"/>
                  </a:schemeClr>
                </a:solidFill>
                <a:latin typeface="Times New Roman" panose="02020603050405020304" pitchFamily="18" charset="0"/>
                <a:cs typeface="Times New Roman" panose="02020603050405020304" pitchFamily="18" charset="0"/>
              </a:rPr>
              <a:t>: </a:t>
            </a:r>
          </a:p>
          <a:p>
            <a:r>
              <a:rPr lang="en-US" sz="2000" dirty="0" smtClean="0">
                <a:solidFill>
                  <a:schemeClr val="bg2">
                    <a:lumMod val="75000"/>
                  </a:schemeClr>
                </a:solidFill>
                <a:latin typeface="Times New Roman" panose="02020603050405020304" pitchFamily="18" charset="0"/>
                <a:cs typeface="Times New Roman" panose="02020603050405020304" pitchFamily="18" charset="0"/>
              </a:rPr>
              <a:t>Q = AF(F,L,R)</a:t>
            </a:r>
            <a:r>
              <a:rPr lang="ru-RU" sz="2000" dirty="0" smtClean="0">
                <a:solidFill>
                  <a:schemeClr val="bg2">
                    <a:lumMod val="75000"/>
                  </a:schemeClr>
                </a:solidFill>
                <a:latin typeface="Times New Roman" panose="02020603050405020304" pitchFamily="18" charset="0"/>
                <a:cs typeface="Times New Roman" panose="02020603050405020304" pitchFamily="18" charset="0"/>
              </a:rPr>
              <a:t>,</a:t>
            </a:r>
            <a:endParaRPr lang="en-US" sz="2000" dirty="0" smtClean="0">
              <a:solidFill>
                <a:schemeClr val="bg2">
                  <a:lumMod val="75000"/>
                </a:schemeClr>
              </a:solidFill>
              <a:latin typeface="Times New Roman" panose="02020603050405020304" pitchFamily="18" charset="0"/>
              <a:cs typeface="Times New Roman" panose="02020603050405020304" pitchFamily="18" charset="0"/>
            </a:endParaRPr>
          </a:p>
          <a:p>
            <a:r>
              <a:rPr lang="ru-RU" sz="2000" dirty="0" smtClean="0">
                <a:solidFill>
                  <a:schemeClr val="bg2">
                    <a:lumMod val="75000"/>
                  </a:schemeClr>
                </a:solidFill>
                <a:latin typeface="Times New Roman" panose="02020603050405020304" pitchFamily="18" charset="0"/>
                <a:cs typeface="Times New Roman" panose="02020603050405020304" pitchFamily="18" charset="0"/>
              </a:rPr>
              <a:t>Где </a:t>
            </a:r>
            <a:r>
              <a:rPr lang="en-US" sz="2000" dirty="0" smtClean="0">
                <a:solidFill>
                  <a:schemeClr val="bg2">
                    <a:lumMod val="75000"/>
                  </a:schemeClr>
                </a:solidFill>
                <a:latin typeface="Times New Roman" panose="02020603050405020304" pitchFamily="18" charset="0"/>
                <a:cs typeface="Times New Roman" panose="02020603050405020304" pitchFamily="18" charset="0"/>
              </a:rPr>
              <a:t>Q – </a:t>
            </a:r>
            <a:r>
              <a:rPr lang="ru-RU" sz="2000" dirty="0" smtClean="0">
                <a:solidFill>
                  <a:schemeClr val="bg2">
                    <a:lumMod val="75000"/>
                  </a:schemeClr>
                </a:solidFill>
                <a:latin typeface="Times New Roman" panose="02020603050405020304" pitchFamily="18" charset="0"/>
                <a:cs typeface="Times New Roman" panose="02020603050405020304" pitchFamily="18" charset="0"/>
              </a:rPr>
              <a:t>объем производства, </a:t>
            </a:r>
            <a:r>
              <a:rPr lang="en-US" sz="2000" dirty="0" smtClean="0">
                <a:solidFill>
                  <a:schemeClr val="bg2">
                    <a:lumMod val="75000"/>
                  </a:schemeClr>
                </a:solidFill>
                <a:latin typeface="Times New Roman" panose="02020603050405020304" pitchFamily="18" charset="0"/>
                <a:cs typeface="Times New Roman" panose="02020603050405020304" pitchFamily="18" charset="0"/>
              </a:rPr>
              <a:t>K – </a:t>
            </a:r>
            <a:r>
              <a:rPr lang="ru-RU" sz="2000" dirty="0" smtClean="0">
                <a:solidFill>
                  <a:schemeClr val="bg2">
                    <a:lumMod val="75000"/>
                  </a:schemeClr>
                </a:solidFill>
                <a:latin typeface="Times New Roman" panose="02020603050405020304" pitchFamily="18" charset="0"/>
                <a:cs typeface="Times New Roman" panose="02020603050405020304" pitchFamily="18" charset="0"/>
              </a:rPr>
              <a:t>капитал, используемый в процессе производства, </a:t>
            </a:r>
            <a:r>
              <a:rPr lang="en-US" sz="2000" dirty="0" smtClean="0">
                <a:solidFill>
                  <a:schemeClr val="bg2">
                    <a:lumMod val="75000"/>
                  </a:schemeClr>
                </a:solidFill>
                <a:latin typeface="Times New Roman" panose="02020603050405020304" pitchFamily="18" charset="0"/>
                <a:cs typeface="Times New Roman" panose="02020603050405020304" pitchFamily="18" charset="0"/>
              </a:rPr>
              <a:t>L – </a:t>
            </a:r>
            <a:r>
              <a:rPr lang="ru-RU" sz="2000" dirty="0" smtClean="0">
                <a:solidFill>
                  <a:schemeClr val="bg2">
                    <a:lumMod val="75000"/>
                  </a:schemeClr>
                </a:solidFill>
                <a:latin typeface="Times New Roman" panose="02020603050405020304" pitchFamily="18" charset="0"/>
                <a:cs typeface="Times New Roman" panose="02020603050405020304" pitchFamily="18" charset="0"/>
              </a:rPr>
              <a:t>человеческие ресурсы, используемые в процессе производства, </a:t>
            </a:r>
            <a:r>
              <a:rPr lang="en-US" sz="2000" dirty="0" smtClean="0">
                <a:solidFill>
                  <a:schemeClr val="bg2">
                    <a:lumMod val="75000"/>
                  </a:schemeClr>
                </a:solidFill>
                <a:latin typeface="Times New Roman" panose="02020603050405020304" pitchFamily="18" charset="0"/>
                <a:cs typeface="Times New Roman" panose="02020603050405020304" pitchFamily="18" charset="0"/>
              </a:rPr>
              <a:t>R – </a:t>
            </a:r>
            <a:r>
              <a:rPr lang="ru-RU" sz="2000" dirty="0" smtClean="0">
                <a:solidFill>
                  <a:schemeClr val="bg2">
                    <a:lumMod val="75000"/>
                  </a:schemeClr>
                </a:solidFill>
                <a:latin typeface="Times New Roman" panose="02020603050405020304" pitchFamily="18" charset="0"/>
                <a:cs typeface="Times New Roman" panose="02020603050405020304" pitchFamily="18" charset="0"/>
              </a:rPr>
              <a:t>природные ресурсы, используемые в процессе производства, А -  уровень развития технологии и </a:t>
            </a:r>
            <a:r>
              <a:rPr lang="en-US" sz="2000" dirty="0" smtClean="0">
                <a:solidFill>
                  <a:schemeClr val="bg2">
                    <a:lumMod val="75000"/>
                  </a:schemeClr>
                </a:solidFill>
                <a:latin typeface="Times New Roman" panose="02020603050405020304" pitchFamily="18" charset="0"/>
                <a:cs typeface="Times New Roman" panose="02020603050405020304" pitchFamily="18" charset="0"/>
              </a:rPr>
              <a:t>F – </a:t>
            </a:r>
            <a:r>
              <a:rPr lang="ru-RU" sz="2000" dirty="0" smtClean="0">
                <a:solidFill>
                  <a:schemeClr val="bg2">
                    <a:lumMod val="75000"/>
                  </a:schemeClr>
                </a:solidFill>
                <a:latin typeface="Times New Roman" panose="02020603050405020304" pitchFamily="18" charset="0"/>
                <a:cs typeface="Times New Roman" panose="02020603050405020304" pitchFamily="18" charset="0"/>
              </a:rPr>
              <a:t>производственная функция. При увеличении капитала, трудовых или природных ресурсов мы вправе ожидать роста объемов производства, хотя при этом, по видимому будет снижаться отдача дополнительных факторов производства. Роль технологии проявляется в повышении производительности используемых факторов производства.  Теперь посмотрим, как каждый из четырех перечисленных факторов влияет на экономический рост.</a:t>
            </a:r>
            <a:endParaRPr lang="ru-RU" sz="2000"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0648092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Процесс Экономичекого Роста 2003 [Режим совместимости]" id="{E147798B-21FF-48AF-91C0-489A88794E92}" vid="{DB7F2B08-F37E-440B-AFAC-2EB2BE4898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1621</TotalTime>
  <Words>9980</Words>
  <Application>Microsoft Office PowerPoint</Application>
  <PresentationFormat>Произвольный</PresentationFormat>
  <Paragraphs>292</Paragraphs>
  <Slides>60</Slides>
  <Notes>1</Notes>
  <HiddenSlides>0</HiddenSlides>
  <MMClips>1</MMClips>
  <ScaleCrop>false</ScaleCrop>
  <HeadingPairs>
    <vt:vector size="4" baseType="variant">
      <vt:variant>
        <vt:lpstr>Тема</vt:lpstr>
      </vt:variant>
      <vt:variant>
        <vt:i4>1</vt:i4>
      </vt:variant>
      <vt:variant>
        <vt:lpstr>Заголовки слайдов</vt:lpstr>
      </vt:variant>
      <vt:variant>
        <vt:i4>60</vt:i4>
      </vt:variant>
    </vt:vector>
  </HeadingPairs>
  <TitlesOfParts>
    <vt:vector size="61" baseType="lpstr">
      <vt:lpstr>Сектор</vt:lpstr>
      <vt:lpstr>Пол Самуэльсон, Вильям Нордхаус</vt:lpstr>
      <vt:lpstr>Слайд 2</vt:lpstr>
      <vt:lpstr>Слайд 3</vt:lpstr>
      <vt:lpstr>Слайд 4</vt:lpstr>
      <vt:lpstr>ТЕОРИИ ЭКОНОМИЧЕСКОГО РОСТА</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Слайд 44</vt:lpstr>
      <vt:lpstr>Слайд 45</vt:lpstr>
      <vt:lpstr>Слайд 46</vt:lpstr>
      <vt:lpstr>Слайд 47</vt:lpstr>
      <vt:lpstr>Слайд 48</vt:lpstr>
      <vt:lpstr>Слайд 49</vt:lpstr>
      <vt:lpstr>Слайд 50</vt:lpstr>
      <vt:lpstr>Слайд 51</vt:lpstr>
      <vt:lpstr>Слайд 52</vt:lpstr>
      <vt:lpstr>Слайд 53</vt:lpstr>
      <vt:lpstr>Слайд 54</vt:lpstr>
      <vt:lpstr>Слайд 55</vt:lpstr>
      <vt:lpstr>Слайд 56</vt:lpstr>
      <vt:lpstr>Слайд 57</vt:lpstr>
      <vt:lpstr>Слайд 58</vt:lpstr>
      <vt:lpstr>Слайд 59</vt:lpstr>
      <vt:lpstr>Слайд 60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Andrei Proreshkin</dc:creator>
  <cp:lastModifiedBy>Пользователь</cp:lastModifiedBy>
  <cp:revision>154</cp:revision>
  <dcterms:created xsi:type="dcterms:W3CDTF">2014-01-25T14:44:54Z</dcterms:created>
  <dcterms:modified xsi:type="dcterms:W3CDTF">2014-01-30T08:41:10Z</dcterms:modified>
</cp:coreProperties>
</file>