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53" r:id="rId1"/>
  </p:sldMasterIdLst>
  <p:sldIdLst>
    <p:sldId id="343" r:id="rId2"/>
    <p:sldId id="446" r:id="rId3"/>
    <p:sldId id="447"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260" r:id="rId24"/>
    <p:sldId id="264" r:id="rId25"/>
    <p:sldId id="261"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63" r:id="rId64"/>
    <p:sldId id="364" r:id="rId65"/>
    <p:sldId id="365" r:id="rId66"/>
    <p:sldId id="366" r:id="rId67"/>
    <p:sldId id="368" r:id="rId68"/>
    <p:sldId id="445" r:id="rId69"/>
    <p:sldId id="370" r:id="rId70"/>
    <p:sldId id="371" r:id="rId71"/>
    <p:sldId id="372" r:id="rId72"/>
    <p:sldId id="375" r:id="rId73"/>
    <p:sldId id="374" r:id="rId74"/>
    <p:sldId id="373"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9" r:id="rId88"/>
    <p:sldId id="390" r:id="rId89"/>
    <p:sldId id="392" r:id="rId90"/>
    <p:sldId id="393" r:id="rId91"/>
    <p:sldId id="394" r:id="rId92"/>
    <p:sldId id="396" r:id="rId93"/>
    <p:sldId id="397" r:id="rId94"/>
    <p:sldId id="398" r:id="rId95"/>
    <p:sldId id="399" r:id="rId96"/>
    <p:sldId id="400" r:id="rId97"/>
    <p:sldId id="401" r:id="rId98"/>
    <p:sldId id="402" r:id="rId99"/>
    <p:sldId id="403" r:id="rId100"/>
    <p:sldId id="405" r:id="rId101"/>
    <p:sldId id="406" r:id="rId102"/>
    <p:sldId id="407" r:id="rId103"/>
    <p:sldId id="408" r:id="rId104"/>
    <p:sldId id="409" r:id="rId105"/>
    <p:sldId id="410" r:id="rId106"/>
    <p:sldId id="412" r:id="rId107"/>
    <p:sldId id="413" r:id="rId108"/>
    <p:sldId id="414" r:id="rId109"/>
    <p:sldId id="415" r:id="rId110"/>
    <p:sldId id="416" r:id="rId111"/>
    <p:sldId id="417" r:id="rId112"/>
    <p:sldId id="418" r:id="rId113"/>
    <p:sldId id="419" r:id="rId114"/>
    <p:sldId id="420" r:id="rId115"/>
    <p:sldId id="421" r:id="rId116"/>
    <p:sldId id="422" r:id="rId117"/>
    <p:sldId id="423" r:id="rId118"/>
    <p:sldId id="424" r:id="rId119"/>
    <p:sldId id="425" r:id="rId120"/>
    <p:sldId id="426" r:id="rId121"/>
    <p:sldId id="427" r:id="rId122"/>
    <p:sldId id="428" r:id="rId123"/>
    <p:sldId id="429" r:id="rId124"/>
    <p:sldId id="430" r:id="rId125"/>
    <p:sldId id="431" r:id="rId126"/>
    <p:sldId id="432" r:id="rId127"/>
    <p:sldId id="433" r:id="rId128"/>
    <p:sldId id="434" r:id="rId129"/>
    <p:sldId id="435" r:id="rId130"/>
    <p:sldId id="436" r:id="rId131"/>
    <p:sldId id="437" r:id="rId132"/>
    <p:sldId id="438" r:id="rId133"/>
    <p:sldId id="439" r:id="rId134"/>
    <p:sldId id="440" r:id="rId135"/>
    <p:sldId id="441" r:id="rId136"/>
    <p:sldId id="442" r:id="rId137"/>
    <p:sldId id="443" r:id="rId138"/>
    <p:sldId id="444" r:id="rId1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B2B8D"/>
    <a:srgbClr val="0460AD"/>
    <a:srgbClr val="F923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8029" autoAdjust="0"/>
  </p:normalViewPr>
  <p:slideViewPr>
    <p:cSldViewPr showGuides="1">
      <p:cViewPr>
        <p:scale>
          <a:sx n="66" d="100"/>
          <a:sy n="66" d="100"/>
        </p:scale>
        <p:origin x="-6" y="-174"/>
      </p:cViewPr>
      <p:guideLst>
        <p:guide orient="horz" pos="2160"/>
        <p:guide pos="3840"/>
      </p:guideLst>
    </p:cSldViewPr>
  </p:slideViewPr>
  <p:outlineViewPr>
    <p:cViewPr>
      <p:scale>
        <a:sx n="33" d="100"/>
        <a:sy n="33" d="100"/>
      </p:scale>
      <p:origin x="0" y="39240"/>
    </p:cViewPr>
  </p:outlineViewPr>
  <p:notesTextViewPr>
    <p:cViewPr>
      <p:scale>
        <a:sx n="1" d="1"/>
        <a:sy n="1" d="1"/>
      </p:scale>
      <p:origin x="0" y="0"/>
    </p:cViewPr>
  </p:notesTextViewPr>
  <p:sorterViewPr>
    <p:cViewPr>
      <p:scale>
        <a:sx n="100" d="100"/>
        <a:sy n="100" d="100"/>
      </p:scale>
      <p:origin x="0" y="-2754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0690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2694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pPr/>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62254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214650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014559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188026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415657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55141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393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20907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87229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27744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3037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40665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9311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90875B4-BA34-4386-AB7F-2D5BA52B2D2C}" type="datetimeFigureOut">
              <a:rPr lang="ru-RU" smtClean="0"/>
              <a:pPr/>
              <a:t>27.05.2014</a:t>
            </a:fld>
            <a:endParaRPr lang="ru-RU"/>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3436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0875B4-BA34-4386-AB7F-2D5BA52B2D2C}" type="datetimeFigureOut">
              <a:rPr lang="ru-RU" smtClean="0"/>
              <a:pPr/>
              <a:t>27.05.2014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1E5D9B-0D15-4772-9D68-16A0E1FCBFA4}" type="slidenum">
              <a:rPr lang="ru-RU" smtClean="0"/>
              <a:pPr/>
              <a:t>‹#›</a:t>
            </a:fld>
            <a:endParaRPr lang="ru-RU"/>
          </a:p>
        </p:txBody>
      </p:sp>
    </p:spTree>
    <p:extLst>
      <p:ext uri="{BB962C8B-B14F-4D97-AF65-F5344CB8AC3E}">
        <p14:creationId xmlns="" xmlns:p14="http://schemas.microsoft.com/office/powerpoint/2010/main" val="1507653091"/>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7490" y="11088"/>
            <a:ext cx="10560495" cy="5938192"/>
          </a:xfrm>
        </p:spPr>
        <p:txBody>
          <a:bodyPr>
            <a:noAutofit/>
          </a:bodyPr>
          <a:lstStyle/>
          <a:p>
            <a:pPr algn="ctr"/>
            <a:r>
              <a:rPr lang="ru-RU" sz="44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
            </a:r>
            <a:br>
              <a:rPr lang="ru-RU" sz="44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br>
            <a:r>
              <a:rPr lang="ru-RU" sz="4400" b="1"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Политика, обеспечивающая рост и стабильность.</a:t>
            </a:r>
            <a:endParaRPr lang="ru-RU" sz="4400" b="1" i="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 name="Picture 2" descr="http://xakac.info/sites/default/files/p-0003_143246.jpg?138994037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31704" y="2348880"/>
            <a:ext cx="5328592" cy="3983124"/>
          </a:xfrm>
          <a:prstGeom prst="rect">
            <a:avLst/>
          </a:prstGeom>
        </p:spPr>
      </p:pic>
    </p:spTree>
    <p:extLst>
      <p:ext uri="{BB962C8B-B14F-4D97-AF65-F5344CB8AC3E}">
        <p14:creationId xmlns="" xmlns:p14="http://schemas.microsoft.com/office/powerpoint/2010/main" val="11464637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03512" y="260648"/>
            <a:ext cx="10488488" cy="3312368"/>
          </a:xfrm>
        </p:spPr>
        <p:txBody>
          <a:bodyPr>
            <a:normAutofit lnSpcReduction="10000"/>
          </a:bodyPr>
          <a:lstStyle/>
          <a:p>
            <a:pPr marL="361188"/>
            <a:r>
              <a:rPr lang="ru-RU" sz="1900" dirty="0" smtClean="0">
                <a:solidFill>
                  <a:schemeClr val="tx2">
                    <a:lumMod val="75000"/>
                  </a:schemeClr>
                </a:solidFill>
                <a:effectLst/>
                <a:latin typeface="Times New Roman" pitchFamily="18" charset="0"/>
                <a:cs typeface="Times New Roman" pitchFamily="18" charset="0"/>
              </a:rPr>
              <a:t>На </a:t>
            </a:r>
            <a:r>
              <a:rPr lang="ru-RU" sz="1900" dirty="0">
                <a:solidFill>
                  <a:schemeClr val="tx2">
                    <a:lumMod val="75000"/>
                  </a:schemeClr>
                </a:solidFill>
                <a:effectLst/>
                <a:latin typeface="Times New Roman" pitchFamily="18" charset="0"/>
                <a:cs typeface="Times New Roman" pitchFamily="18" charset="0"/>
              </a:rPr>
              <a:t>рис. </a:t>
            </a:r>
            <a:r>
              <a:rPr lang="ru-RU" sz="1900" dirty="0" smtClean="0">
                <a:solidFill>
                  <a:schemeClr val="tx2">
                    <a:lumMod val="75000"/>
                  </a:schemeClr>
                </a:solidFill>
                <a:effectLst/>
                <a:latin typeface="Times New Roman" pitchFamily="18" charset="0"/>
                <a:cs typeface="Times New Roman" pitchFamily="18" charset="0"/>
              </a:rPr>
              <a:t>1 </a:t>
            </a:r>
            <a:r>
              <a:rPr lang="ru-RU" sz="1900" dirty="0">
                <a:solidFill>
                  <a:schemeClr val="tx2">
                    <a:lumMod val="75000"/>
                  </a:schemeClr>
                </a:solidFill>
                <a:effectLst/>
                <a:latin typeface="Times New Roman" pitchFamily="18" charset="0"/>
                <a:cs typeface="Times New Roman" pitchFamily="18" charset="0"/>
              </a:rPr>
              <a:t>показано, какую часть валового национального продукта составляют фактический, структурный и циклический бюджеты. Разница между фактическим и структурным бюджетами является очень важной для тех, кто определяет по­литику, кто хочет различать долгосрочные  изме­нения бюджета и краткосрочные изменения, которые в основном вызываются экономическим циклом. </a:t>
            </a:r>
            <a:r>
              <a:rPr lang="ru-RU" sz="1900" dirty="0" smtClean="0">
                <a:solidFill>
                  <a:schemeClr val="tx2">
                    <a:lumMod val="75000"/>
                  </a:schemeClr>
                </a:solidFill>
                <a:effectLst/>
                <a:latin typeface="Times New Roman" pitchFamily="18" charset="0"/>
                <a:cs typeface="Times New Roman" pitchFamily="18" charset="0"/>
              </a:rPr>
              <a:t>     Структурные </a:t>
            </a:r>
            <a:r>
              <a:rPr lang="ru-RU" sz="1900" dirty="0">
                <a:solidFill>
                  <a:schemeClr val="tx2">
                    <a:lumMod val="75000"/>
                  </a:schemeClr>
                </a:solidFill>
                <a:effectLst/>
                <a:latin typeface="Times New Roman" pitchFamily="18" charset="0"/>
                <a:cs typeface="Times New Roman" pitchFamily="18" charset="0"/>
              </a:rPr>
              <a:t>дохо­ды и расходы определяются дискреционными мероприятия­ми, утвержденными высшими законодательными органами. В свою очередь, циклические расходы и дефицит образуются под воздействием поступлений от налогообложения и расходов , которые автоматически изменяются в зависимости от экономической ситуации</a:t>
            </a:r>
            <a:r>
              <a:rPr lang="ru-RU" sz="1900" dirty="0" smtClean="0">
                <a:solidFill>
                  <a:schemeClr val="tx2">
                    <a:lumMod val="75000"/>
                  </a:schemeClr>
                </a:solidFill>
                <a:effectLst/>
                <a:latin typeface="Times New Roman" pitchFamily="18" charset="0"/>
                <a:cs typeface="Times New Roman" pitchFamily="18" charset="0"/>
              </a:rPr>
              <a:t>.</a:t>
            </a:r>
          </a:p>
          <a:p>
            <a:pPr marL="18288" indent="0">
              <a:buNone/>
            </a:pPr>
            <a:endParaRPr lang="ru-RU" sz="1900" dirty="0" smtClean="0">
              <a:solidFill>
                <a:schemeClr val="tx2">
                  <a:lumMod val="75000"/>
                </a:schemeClr>
              </a:solidFill>
              <a:effectLst/>
              <a:latin typeface="Times New Roman" pitchFamily="18" charset="0"/>
              <a:cs typeface="Times New Roman" pitchFamily="18" charset="0"/>
            </a:endParaRPr>
          </a:p>
          <a:p>
            <a:pPr marL="18288" indent="0">
              <a:buNone/>
            </a:pPr>
            <a:r>
              <a:rPr lang="ru-RU" sz="1900" dirty="0" smtClean="0">
                <a:solidFill>
                  <a:schemeClr val="tx2">
                    <a:lumMod val="75000"/>
                  </a:schemeClr>
                </a:solidFill>
                <a:latin typeface="Times New Roman" pitchFamily="18" charset="0"/>
                <a:cs typeface="Times New Roman" pitchFamily="18" charset="0"/>
              </a:rPr>
              <a:t>           Рис.1. Структурный, фактический и циклический дефицит государственного бюджета.</a:t>
            </a:r>
            <a:endParaRPr lang="ru-RU" sz="1900" dirty="0">
              <a:solidFill>
                <a:schemeClr val="tx2">
                  <a:lumMod val="75000"/>
                </a:schemeClr>
              </a:solidFill>
              <a:effectLst/>
              <a:latin typeface="Times New Roman" pitchFamily="18" charset="0"/>
              <a:cs typeface="Times New Roman" pitchFamily="18" charset="0"/>
            </a:endParaRPr>
          </a:p>
          <a:p>
            <a:endParaRPr lang="ru-RU" sz="1900" dirty="0">
              <a:solidFill>
                <a:schemeClr val="tx2">
                  <a:lumMod val="75000"/>
                </a:schemeClr>
              </a:solidFill>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135560" y="3573016"/>
            <a:ext cx="9549755" cy="2448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07121" y="5929730"/>
            <a:ext cx="11206632" cy="923330"/>
          </a:xfrm>
          <a:prstGeom prst="rect">
            <a:avLst/>
          </a:prstGeom>
          <a:noFill/>
        </p:spPr>
        <p:txBody>
          <a:bodyPr wrap="square" rtlCol="0">
            <a:spAutoFit/>
          </a:bodyPr>
          <a:lstStyle/>
          <a:p>
            <a:r>
              <a:rPr lang="ru-RU" i="1" dirty="0" smtClean="0">
                <a:latin typeface="Times New Roman" pitchFamily="18" charset="0"/>
                <a:cs typeface="Times New Roman" pitchFamily="18" charset="0"/>
              </a:rPr>
              <a:t>Светлой линией показана величина фактического дефицита или избытка  (в процентах от потенциального ВВП ). Темная кривая показывает структурный компонент  дефицита. Разность между фактическим и  структурным  дефицитом(или избытком) представляет собой циклический  дефицит или избыток.</a:t>
            </a:r>
            <a:endParaRPr lang="ru-RU" i="1" dirty="0">
              <a:latin typeface="Times New Roman" pitchFamily="18" charset="0"/>
              <a:cs typeface="Times New Roman" pitchFamily="18" charset="0"/>
            </a:endParaRPr>
          </a:p>
        </p:txBody>
      </p:sp>
    </p:spTree>
    <p:extLst>
      <p:ext uri="{BB962C8B-B14F-4D97-AF65-F5344CB8AC3E}">
        <p14:creationId xmlns="" xmlns:p14="http://schemas.microsoft.com/office/powerpoint/2010/main" val="3654693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smtClean="0">
                <a:latin typeface="Times New Roman"/>
              </a:rPr>
              <a:t>Закон о государственном бюджете 1993 года</a:t>
            </a:r>
            <a:endParaRPr lang="ru-RU" sz="3200" dirty="0"/>
          </a:p>
        </p:txBody>
      </p:sp>
      <p:sp>
        <p:nvSpPr>
          <p:cNvPr id="3" name="Содержимое 2"/>
          <p:cNvSpPr>
            <a:spLocks noGrp="1"/>
          </p:cNvSpPr>
          <p:nvPr>
            <p:ph idx="1"/>
          </p:nvPr>
        </p:nvSpPr>
        <p:spPr>
          <a:xfrm>
            <a:off x="1487488" y="1268760"/>
            <a:ext cx="10017124" cy="4642462"/>
          </a:xfrm>
        </p:spPr>
        <p:txBody>
          <a:bodyPr>
            <a:normAutofit/>
          </a:bodyPr>
          <a:lstStyle/>
          <a:p>
            <a:pPr algn="just">
              <a:lnSpc>
                <a:spcPct val="160000"/>
              </a:lnSpc>
            </a:pPr>
            <a:r>
              <a:rPr lang="ru-RU" sz="2000" b="1" i="1" dirty="0" smtClean="0">
                <a:solidFill>
                  <a:schemeClr val="tx1"/>
                </a:solidFill>
                <a:latin typeface="Times New Roman" pitchFamily="18" charset="0"/>
                <a:cs typeface="Times New Roman" pitchFamily="18" charset="0"/>
              </a:rPr>
              <a:t>Увеличение налогов. </a:t>
            </a:r>
            <a:r>
              <a:rPr lang="ru-RU" sz="2000" dirty="0" smtClean="0">
                <a:solidFill>
                  <a:schemeClr val="tx1"/>
                </a:solidFill>
                <a:latin typeface="Times New Roman" pitchFamily="18" charset="0"/>
                <a:cs typeface="Times New Roman" pitchFamily="18" charset="0"/>
              </a:rPr>
              <a:t>Закон предусматривает повышение некоторых налогов, в первую очередь тех, которыми облагаются лица с высоким уровнем доходов. Это включает повышение максимальной предельной ставки налогообложения до 39.6%, увеличение отчислений на социальное страхование с доходов самых богатых людей и незначительное повышение налога на бензин</a:t>
            </a:r>
          </a:p>
          <a:p>
            <a:pPr algn="just">
              <a:lnSpc>
                <a:spcPct val="160000"/>
              </a:lnSpc>
            </a:pPr>
            <a:r>
              <a:rPr lang="ru-RU" sz="2000" b="1" i="1" dirty="0" smtClean="0">
                <a:solidFill>
                  <a:schemeClr val="tx1"/>
                </a:solidFill>
                <a:latin typeface="Times New Roman" pitchFamily="18" charset="0"/>
                <a:cs typeface="Times New Roman" pitchFamily="18" charset="0"/>
              </a:rPr>
              <a:t>Сокращение расходов. </a:t>
            </a:r>
            <a:r>
              <a:rPr lang="ru-RU" sz="2000" dirty="0" smtClean="0">
                <a:solidFill>
                  <a:schemeClr val="tx1"/>
                </a:solidFill>
                <a:latin typeface="Times New Roman" pitchFamily="18" charset="0"/>
                <a:cs typeface="Times New Roman" pitchFamily="18" charset="0"/>
              </a:rPr>
              <a:t>Пакет 1993 года внес свой вклад в прекращение холодной войны, поскольку он предусматривал значительное снижение ассигнований на оборону.  Сокращение остальных расходных статей должно было произойти позже.</a:t>
            </a:r>
          </a:p>
          <a:p>
            <a:endParaRPr lang="ru-RU"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03512" y="1268760"/>
            <a:ext cx="9801100" cy="5256584"/>
          </a:xfrm>
        </p:spPr>
        <p:txBody>
          <a:bodyPr>
            <a:normAutofit fontScale="92500" lnSpcReduction="20000"/>
          </a:bodyPr>
          <a:lstStyle/>
          <a:p>
            <a:pPr algn="just">
              <a:lnSpc>
                <a:spcPct val="150000"/>
              </a:lnSpc>
            </a:pPr>
            <a:r>
              <a:rPr lang="ru-RU" sz="2200" b="1" i="1" dirty="0" smtClean="0">
                <a:solidFill>
                  <a:schemeClr val="tx1"/>
                </a:solidFill>
                <a:latin typeface="Times New Roman" pitchFamily="18" charset="0"/>
                <a:cs typeface="Times New Roman" pitchFamily="18" charset="0"/>
              </a:rPr>
              <a:t>Обслуживание государственного долга. </a:t>
            </a:r>
            <a:r>
              <a:rPr lang="ru-RU" sz="2200" dirty="0" smtClean="0">
                <a:solidFill>
                  <a:schemeClr val="tx1"/>
                </a:solidFill>
                <a:latin typeface="Times New Roman" pitchFamily="18" charset="0"/>
                <a:cs typeface="Times New Roman" pitchFamily="18" charset="0"/>
              </a:rPr>
              <a:t>По мере увеличения задолженности происходит увеличение расходов на ее обслуживание, что, в свою очередь, влечет за собой рост государственного долга, создавая таким образом порочный круг. Разорвать этот круг позволяют программы по сокращению бюджетного дефицита. В результате сокращения бюджетного дефицита порочный круг был разорван, а благодаря уменьшению процентных выплат, связанных с обслуживанием долга, дефицит продолжает сокращаться.</a:t>
            </a:r>
          </a:p>
          <a:p>
            <a:pPr algn="just">
              <a:lnSpc>
                <a:spcPct val="150000"/>
              </a:lnSpc>
            </a:pPr>
            <a:r>
              <a:rPr lang="ru-RU" sz="2200" b="1" i="1" dirty="0" smtClean="0">
                <a:solidFill>
                  <a:schemeClr val="tx1"/>
                </a:solidFill>
                <a:latin typeface="Times New Roman" pitchFamily="18" charset="0"/>
                <a:cs typeface="Times New Roman" pitchFamily="18" charset="0"/>
              </a:rPr>
              <a:t>Сокращение бюджетного дефицита. </a:t>
            </a:r>
            <a:r>
              <a:rPr lang="ru-RU" sz="2200" dirty="0" smtClean="0">
                <a:solidFill>
                  <a:schemeClr val="tx1"/>
                </a:solidFill>
                <a:latin typeface="Times New Roman" pitchFamily="18" charset="0"/>
                <a:cs typeface="Times New Roman" pitchFamily="18" charset="0"/>
              </a:rPr>
              <a:t>Результатом всех этих мероприятий должно стать значительное уменьшение бюджетного дефицита с 242 </a:t>
            </a:r>
            <a:r>
              <a:rPr lang="ru-RU" sz="2200" dirty="0" err="1" smtClean="0">
                <a:solidFill>
                  <a:schemeClr val="tx1"/>
                </a:solidFill>
                <a:latin typeface="Times New Roman" pitchFamily="18" charset="0"/>
                <a:cs typeface="Times New Roman" pitchFamily="18" charset="0"/>
              </a:rPr>
              <a:t>млрд</a:t>
            </a:r>
            <a:r>
              <a:rPr lang="ru-RU" sz="2200" dirty="0" smtClean="0">
                <a:solidFill>
                  <a:schemeClr val="tx1"/>
                </a:solidFill>
                <a:latin typeface="Times New Roman" pitchFamily="18" charset="0"/>
                <a:cs typeface="Times New Roman" pitchFamily="18" charset="0"/>
              </a:rPr>
              <a:t> долл. в 1993 до 91 </a:t>
            </a:r>
            <a:r>
              <a:rPr lang="ru-RU" sz="2200" dirty="0" err="1" smtClean="0">
                <a:solidFill>
                  <a:schemeClr val="tx1"/>
                </a:solidFill>
                <a:latin typeface="Times New Roman" pitchFamily="18" charset="0"/>
                <a:cs typeface="Times New Roman" pitchFamily="18" charset="0"/>
              </a:rPr>
              <a:t>млрд</a:t>
            </a:r>
            <a:r>
              <a:rPr lang="ru-RU" sz="2200" dirty="0" smtClean="0">
                <a:solidFill>
                  <a:schemeClr val="tx1"/>
                </a:solidFill>
                <a:latin typeface="Times New Roman" pitchFamily="18" charset="0"/>
                <a:cs typeface="Times New Roman" pitchFamily="18" charset="0"/>
              </a:rPr>
              <a:t> долл. к 1997 году. Это снижение, отражающее снижение структурного дефицита на 2,5% от ВВП, должно быть обеспечено наполовину за счет увеличения налогов, наполовину за счет сокращения расходов</a:t>
            </a:r>
            <a:r>
              <a:rPr lang="ru-RU" sz="2200" dirty="0" smtClean="0">
                <a:latin typeface="Times New Roman" pitchFamily="18" charset="0"/>
                <a:cs typeface="Times New Roman" pitchFamily="18" charset="0"/>
              </a:rPr>
              <a:t>.</a:t>
            </a:r>
          </a:p>
          <a:p>
            <a:endParaRPr lang="ru-RU"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89212" y="1484784"/>
            <a:ext cx="8915400" cy="3096344"/>
          </a:xfrm>
        </p:spPr>
        <p:txBody>
          <a:bodyPr/>
          <a:lstStyle/>
          <a:p>
            <a:pPr>
              <a:lnSpc>
                <a:spcPct val="150000"/>
              </a:lnSpc>
            </a:pPr>
            <a:r>
              <a:rPr lang="ru-RU" sz="2000" dirty="0" smtClean="0">
                <a:solidFill>
                  <a:schemeClr val="tx1"/>
                </a:solidFill>
                <a:latin typeface="Times New Roman" pitchFamily="18" charset="0"/>
                <a:cs typeface="Times New Roman" pitchFamily="18" charset="0"/>
              </a:rPr>
              <a:t>Закон о государственном бюджете 1993 года стал важным шагом на пути к восстановлению финансового равновесия в Соединенных Штатах Америки. Однако множество вопросов до сих пор остаются без ответа, в частности, это качается постоянного роста расходов на программы правительства в области здравоохранения.</a:t>
            </a:r>
          </a:p>
          <a:p>
            <a:endParaRPr lang="ru-RU"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644650"/>
          </a:xfrm>
        </p:spPr>
        <p:txBody>
          <a:bodyPr>
            <a:normAutofit/>
          </a:bodyPr>
          <a:lstStyle/>
          <a:p>
            <a:pPr algn="ctr">
              <a:lnSpc>
                <a:spcPct val="150000"/>
              </a:lnSpc>
            </a:pPr>
            <a:r>
              <a:rPr lang="ru-RU" sz="2400" b="1" dirty="0" smtClean="0">
                <a:latin typeface="Times New Roman" pitchFamily="18" charset="0"/>
                <a:cs typeface="Times New Roman" pitchFamily="18" charset="0"/>
              </a:rPr>
              <a:t>Закон о государственном бюджете на 1997 год</a:t>
            </a:r>
            <a:r>
              <a:rPr lang="en-US" sz="2400" b="1" dirty="0" smtClean="0">
                <a:latin typeface="Times New Roman" pitchFamily="18" charset="0"/>
                <a:cs typeface="Times New Roman" pitchFamily="18" charset="0"/>
              </a:rPr>
              <a:t>.</a:t>
            </a:r>
            <a:endParaRPr lang="ru-RU" sz="2400" b="1" dirty="0">
              <a:latin typeface="Times New Roman" pitchFamily="18" charset="0"/>
              <a:cs typeface="Times New Roman" pitchFamily="18" charset="0"/>
            </a:endParaRPr>
          </a:p>
        </p:txBody>
      </p:sp>
      <p:sp>
        <p:nvSpPr>
          <p:cNvPr id="3" name="Содержимое 2"/>
          <p:cNvSpPr>
            <a:spLocks noGrp="1"/>
          </p:cNvSpPr>
          <p:nvPr>
            <p:ph idx="1"/>
          </p:nvPr>
        </p:nvSpPr>
        <p:spPr>
          <a:xfrm>
            <a:off x="1703512" y="1340768"/>
            <a:ext cx="9801100" cy="4570454"/>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Во время президентской кампании 1996 года Президент Клинтон воспользовался многими бюджетными рецептами из республиканской кухни, в том числе предложением о принятии сбалансированного бюджета и о целевом снижении налогов. Эти  пожелания нашли свое воплощение в Законе о государственном бюджете на 1997 год. В отличие от бюджетных законов 1990 и 1993 годов, Закон 1997 года предполагал незначительное сокращение государственных программ. Основной акцент было решено сделать на получении сбалансированного бюджета за счет снижения будущих выплат на медицинское обслуживание (врачам и больницам) и снижения общего потолка дискреционных расходов. </a:t>
            </a:r>
          </a:p>
          <a:p>
            <a:endParaRPr lang="ru-RU"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063552" y="1196752"/>
            <a:ext cx="9441060" cy="4714470"/>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Кроме того, Закон о государственном бюджете на 1997 год предусматривал сокращение налога на прирост рыночной стоимости капитала налога на наследство, а также введение новых налоговых льгот для расходов на образование. Несмотря на лестные замечания экономистов в адрес таких налоговых мер, в целом их влияние на экономику оказалось не столь значительным.</a:t>
            </a:r>
            <a:endParaRPr lang="ru-RU" sz="2000" dirty="0">
              <a:solidFill>
                <a:schemeClr val="tx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7608" y="188640"/>
            <a:ext cx="8911687" cy="860674"/>
          </a:xfrm>
        </p:spPr>
        <p:txBody>
          <a:bodyPr>
            <a:normAutofit/>
          </a:bodyPr>
          <a:lstStyle/>
          <a:p>
            <a:pPr algn="ctr">
              <a:lnSpc>
                <a:spcPct val="150000"/>
              </a:lnSpc>
            </a:pPr>
            <a:r>
              <a:rPr lang="ru-RU" sz="2400" b="1" dirty="0" smtClean="0">
                <a:solidFill>
                  <a:schemeClr val="bg2">
                    <a:lumMod val="25000"/>
                  </a:schemeClr>
                </a:solidFill>
                <a:effectLst>
                  <a:outerShdw blurRad="38100" dist="38100" dir="2700000" algn="tl">
                    <a:srgbClr val="000000">
                      <a:alpha val="43137"/>
                    </a:srgbClr>
                  </a:outerShdw>
                </a:effectLst>
              </a:rPr>
              <a:t>Непроизводственные инвестиции</a:t>
            </a:r>
            <a:r>
              <a:rPr lang="en-US" sz="2400" b="1" dirty="0" smtClean="0">
                <a:solidFill>
                  <a:schemeClr val="bg2">
                    <a:lumMod val="25000"/>
                  </a:schemeClr>
                </a:solidFill>
                <a:effectLst>
                  <a:outerShdw blurRad="38100" dist="38100" dir="2700000" algn="tl">
                    <a:srgbClr val="000000">
                      <a:alpha val="43137"/>
                    </a:srgbClr>
                  </a:outerShdw>
                </a:effectLst>
              </a:rPr>
              <a:t>.</a:t>
            </a:r>
            <a:endParaRPr lang="ru-RU" sz="2400" b="1" dirty="0">
              <a:solidFill>
                <a:schemeClr val="bg2">
                  <a:lumMod val="25000"/>
                </a:schemeClr>
              </a:solidFill>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703512" y="620688"/>
            <a:ext cx="9779496" cy="4570454"/>
          </a:xfrm>
        </p:spPr>
        <p:txBody>
          <a:bodyPr>
            <a:normAutofit/>
          </a:bodyPr>
          <a:lstStyle/>
          <a:p>
            <a:r>
              <a:rPr lang="ru-RU" sz="1600" dirty="0" smtClean="0">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Что же такое запас капитала любой страны? В табл.9 Перечислены его основные компоненты. Дискуссии о необходимости увеличения инвестиций зачастую фокусируются на весьма незначительной части национального капитала, состоящего из предприятий и оборудования. Многих экономистов,  в первую очередь, интересует оборудование, поскольку именно в него «встроены» последние технологические достижения  (например, те из них, которые связаны с революционными изменениями в компьютерном оборудовании и программном обеспечении, а также в средствах связи), и увеличение капиталовложений в этой области обеспечивает быстрый рост производительности</a:t>
            </a:r>
            <a:r>
              <a:rPr lang="en-US" sz="1600" dirty="0" smtClean="0">
                <a:solidFill>
                  <a:schemeClr val="tx1"/>
                </a:solidFill>
                <a:latin typeface="Times New Roman" pitchFamily="18" charset="0"/>
                <a:cs typeface="Times New Roman" pitchFamily="18" charset="0"/>
              </a:rPr>
              <a:t>.</a:t>
            </a:r>
            <a:endParaRPr lang="ru-RU" sz="1600" dirty="0" smtClean="0">
              <a:solidFill>
                <a:schemeClr val="tx1"/>
              </a:solidFill>
              <a:latin typeface="Times New Roman" pitchFamily="18" charset="0"/>
              <a:cs typeface="Times New Roman" pitchFamily="18" charset="0"/>
            </a:endParaRPr>
          </a:p>
          <a:p>
            <a:r>
              <a:rPr lang="ru-RU" sz="1600" dirty="0" smtClean="0">
                <a:solidFill>
                  <a:schemeClr val="tx1"/>
                </a:solidFill>
                <a:latin typeface="Times New Roman" pitchFamily="18" charset="0"/>
                <a:cs typeface="Times New Roman" pitchFamily="18" charset="0"/>
              </a:rPr>
              <a:t>Но «национальное богатство» является намного более широким понятием, и поэтому нам не следует преувеличивать роль капиталовложений предприятий.</a:t>
            </a:r>
            <a:endParaRPr lang="en-US" sz="1600" dirty="0" smtClean="0">
              <a:solidFill>
                <a:schemeClr val="tx1"/>
              </a:solidFill>
              <a:latin typeface="Times New Roman" pitchFamily="18" charset="0"/>
              <a:cs typeface="Times New Roman" pitchFamily="18" charset="0"/>
            </a:endParaRPr>
          </a:p>
          <a:p>
            <a:endParaRPr lang="ru-RU" sz="1600" dirty="0" smtClean="0">
              <a:latin typeface="Times New Roman" pitchFamily="18" charset="0"/>
              <a:cs typeface="Times New Roman" pitchFamily="18" charset="0"/>
            </a:endParaRPr>
          </a:p>
          <a:p>
            <a:endParaRPr lang="ru-RU" sz="1600" dirty="0" smtClean="0">
              <a:latin typeface="Times New Roman" pitchFamily="18" charset="0"/>
              <a:cs typeface="Times New Roman" pitchFamily="18" charset="0"/>
            </a:endParaRPr>
          </a:p>
          <a:p>
            <a:endParaRPr lang="ru-RU" dirty="0"/>
          </a:p>
        </p:txBody>
      </p:sp>
      <p:graphicFrame>
        <p:nvGraphicFramePr>
          <p:cNvPr id="4" name="Содержимое 3"/>
          <p:cNvGraphicFramePr>
            <a:graphicFrameLocks/>
          </p:cNvGraphicFramePr>
          <p:nvPr/>
        </p:nvGraphicFramePr>
        <p:xfrm>
          <a:off x="1487487" y="3212976"/>
          <a:ext cx="10704513" cy="3652938"/>
        </p:xfrm>
        <a:graphic>
          <a:graphicData uri="http://schemas.openxmlformats.org/drawingml/2006/table">
            <a:tbl>
              <a:tblPr firstRow="1" bandRow="1">
                <a:tableStyleId>{5DA37D80-6434-44D0-A028-1B22A696006F}</a:tableStyleId>
              </a:tblPr>
              <a:tblGrid>
                <a:gridCol w="3568171"/>
                <a:gridCol w="3568171"/>
                <a:gridCol w="3568171"/>
              </a:tblGrid>
              <a:tr h="316221">
                <a:tc>
                  <a:txBody>
                    <a:bodyPr/>
                    <a:lstStyle/>
                    <a:p>
                      <a:pPr marL="0" marR="0">
                        <a:lnSpc>
                          <a:spcPct val="115000"/>
                        </a:lnSpc>
                        <a:spcBef>
                          <a:spcPts val="0"/>
                        </a:spcBef>
                        <a:spcAft>
                          <a:spcPts val="0"/>
                        </a:spcAft>
                      </a:pP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Стоимость (млрд долл.)</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в % от суммы</a:t>
                      </a:r>
                      <a:endParaRPr lang="ru-RU" sz="1400">
                        <a:solidFill>
                          <a:schemeClr val="tx1"/>
                        </a:solidFill>
                        <a:latin typeface="Calibri"/>
                        <a:ea typeface="Calibri"/>
                        <a:cs typeface="Times New Roman"/>
                      </a:endParaRPr>
                    </a:p>
                  </a:txBody>
                  <a:tcPr marL="68580" marR="68580" marT="0" marB="0"/>
                </a:tc>
              </a:tr>
              <a:tr h="316221">
                <a:tc gridSpan="3">
                  <a:txBody>
                    <a:bodyPr/>
                    <a:lstStyle/>
                    <a:p>
                      <a:pPr marL="0" marR="0">
                        <a:lnSpc>
                          <a:spcPct val="115000"/>
                        </a:lnSpc>
                        <a:spcBef>
                          <a:spcPts val="0"/>
                        </a:spcBef>
                        <a:spcAft>
                          <a:spcPts val="0"/>
                        </a:spcAft>
                      </a:pPr>
                      <a:r>
                        <a:rPr lang="ru-RU" sz="1400" dirty="0">
                          <a:solidFill>
                            <a:schemeClr val="tx1"/>
                          </a:solidFill>
                        </a:rPr>
                        <a:t>Частный производственный:</a:t>
                      </a:r>
                      <a:endParaRPr lang="ru-RU" sz="1400" dirty="0">
                        <a:solidFill>
                          <a:schemeClr val="tx1"/>
                        </a:solidFill>
                        <a:latin typeface="Calibri"/>
                        <a:ea typeface="Calibri"/>
                        <a:cs typeface="Times New Roman"/>
                      </a:endParaRPr>
                    </a:p>
                  </a:txBody>
                  <a:tcPr marL="68580" marR="68580" marT="0" marB="0"/>
                </a:tc>
                <a:tc hMerge="1">
                  <a:txBody>
                    <a:bodyPr/>
                    <a:lstStyle/>
                    <a:p>
                      <a:pPr marL="0" marR="0" algn="ctr">
                        <a:lnSpc>
                          <a:spcPct val="115000"/>
                        </a:lnSpc>
                        <a:spcBef>
                          <a:spcPts val="0"/>
                        </a:spcBef>
                        <a:spcAft>
                          <a:spcPts val="0"/>
                        </a:spcAft>
                      </a:pPr>
                      <a:endParaRPr lang="ru-RU" sz="1100" dirty="0">
                        <a:latin typeface="Calibri"/>
                        <a:ea typeface="Calibri"/>
                        <a:cs typeface="Times New Roman"/>
                      </a:endParaRPr>
                    </a:p>
                  </a:txBody>
                  <a:tcPr marL="68580" marR="68580" marT="0" marB="0"/>
                </a:tc>
                <a:tc hMerge="1">
                  <a:txBody>
                    <a:bodyPr/>
                    <a:lstStyle/>
                    <a:p>
                      <a:pPr marL="0" marR="0" algn="ctr">
                        <a:lnSpc>
                          <a:spcPct val="115000"/>
                        </a:lnSpc>
                        <a:spcBef>
                          <a:spcPts val="0"/>
                        </a:spcBef>
                        <a:spcAft>
                          <a:spcPts val="0"/>
                        </a:spcAft>
                      </a:pPr>
                      <a:endParaRPr lang="ru-RU" sz="1100" dirty="0">
                        <a:latin typeface="Calibri"/>
                        <a:ea typeface="Calibri"/>
                        <a:cs typeface="Times New Roman"/>
                      </a:endParaRPr>
                    </a:p>
                  </a:txBody>
                  <a:tcPr marL="68580" marR="68580" marT="0" marB="0"/>
                </a:tc>
              </a:tr>
              <a:tr h="316221">
                <a:tc>
                  <a:txBody>
                    <a:bodyPr/>
                    <a:lstStyle/>
                    <a:p>
                      <a:pPr marL="0" marR="0">
                        <a:lnSpc>
                          <a:spcPct val="115000"/>
                        </a:lnSpc>
                        <a:spcBef>
                          <a:spcPts val="0"/>
                        </a:spcBef>
                        <a:spcAft>
                          <a:spcPts val="0"/>
                        </a:spcAft>
                      </a:pPr>
                      <a:r>
                        <a:rPr lang="ru-RU" sz="1400" dirty="0">
                          <a:solidFill>
                            <a:schemeClr val="tx1"/>
                          </a:solidFill>
                        </a:rPr>
                        <a:t>оборудование </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3 051</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13.5</a:t>
                      </a:r>
                      <a:endParaRPr lang="ru-RU" sz="1400" dirty="0">
                        <a:solidFill>
                          <a:schemeClr val="tx1"/>
                        </a:solidFill>
                        <a:latin typeface="Calibri"/>
                        <a:ea typeface="Calibri"/>
                        <a:cs typeface="Times New Roman"/>
                      </a:endParaRPr>
                    </a:p>
                  </a:txBody>
                  <a:tcPr marL="68580" marR="68580" marT="0" marB="0"/>
                </a:tc>
              </a:tr>
              <a:tr h="316221">
                <a:tc>
                  <a:txBody>
                    <a:bodyPr/>
                    <a:lstStyle/>
                    <a:p>
                      <a:pPr marL="0" marR="0">
                        <a:lnSpc>
                          <a:spcPct val="115000"/>
                        </a:lnSpc>
                        <a:spcBef>
                          <a:spcPts val="0"/>
                        </a:spcBef>
                        <a:spcAft>
                          <a:spcPts val="0"/>
                        </a:spcAft>
                      </a:pPr>
                      <a:r>
                        <a:rPr lang="ru-RU" sz="1400" dirty="0">
                          <a:solidFill>
                            <a:schemeClr val="tx1"/>
                          </a:solidFill>
                        </a:rPr>
                        <a:t>здания и сооружения</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4 903</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21.7</a:t>
                      </a:r>
                      <a:endParaRPr lang="ru-RU" sz="1400" dirty="0">
                        <a:solidFill>
                          <a:schemeClr val="tx1"/>
                        </a:solidFill>
                        <a:latin typeface="Calibri"/>
                        <a:ea typeface="Calibri"/>
                        <a:cs typeface="Times New Roman"/>
                      </a:endParaRPr>
                    </a:p>
                  </a:txBody>
                  <a:tcPr marL="68580" marR="68580" marT="0" marB="0"/>
                </a:tc>
              </a:tr>
              <a:tr h="316221">
                <a:tc gridSpan="3">
                  <a:txBody>
                    <a:bodyPr/>
                    <a:lstStyle/>
                    <a:p>
                      <a:pPr marL="0" marR="0">
                        <a:lnSpc>
                          <a:spcPct val="115000"/>
                        </a:lnSpc>
                        <a:spcBef>
                          <a:spcPts val="0"/>
                        </a:spcBef>
                        <a:spcAft>
                          <a:spcPts val="0"/>
                        </a:spcAft>
                      </a:pPr>
                      <a:r>
                        <a:rPr lang="ru-RU" sz="1400" dirty="0">
                          <a:solidFill>
                            <a:schemeClr val="tx1"/>
                          </a:solidFill>
                        </a:rPr>
                        <a:t>Частный непроизводственный</a:t>
                      </a:r>
                      <a:endParaRPr lang="ru-RU" sz="1400" dirty="0">
                        <a:solidFill>
                          <a:schemeClr val="tx1"/>
                        </a:solidFill>
                        <a:latin typeface="Calibri"/>
                        <a:ea typeface="Calibri"/>
                        <a:cs typeface="Times New Roman"/>
                      </a:endParaRPr>
                    </a:p>
                  </a:txBody>
                  <a:tcPr marL="68580" marR="68580" marT="0" marB="0"/>
                </a:tc>
                <a:tc hMerge="1">
                  <a:txBody>
                    <a:bodyPr/>
                    <a:lstStyle/>
                    <a:p>
                      <a:endParaRPr lang="ru-RU"/>
                    </a:p>
                  </a:txBody>
                  <a:tcPr/>
                </a:tc>
                <a:tc hMerge="1">
                  <a:txBody>
                    <a:bodyPr/>
                    <a:lstStyle/>
                    <a:p>
                      <a:endParaRPr lang="ru-RU"/>
                    </a:p>
                  </a:txBody>
                  <a:tcPr/>
                </a:tc>
              </a:tr>
              <a:tr h="316221">
                <a:tc>
                  <a:txBody>
                    <a:bodyPr/>
                    <a:lstStyle/>
                    <a:p>
                      <a:pPr marL="0" marR="0">
                        <a:lnSpc>
                          <a:spcPct val="115000"/>
                        </a:lnSpc>
                        <a:spcBef>
                          <a:spcPts val="0"/>
                        </a:spcBef>
                        <a:spcAft>
                          <a:spcPts val="0"/>
                        </a:spcAft>
                      </a:pPr>
                      <a:r>
                        <a:rPr lang="ru-RU" sz="1400">
                          <a:solidFill>
                            <a:schemeClr val="tx1"/>
                          </a:solidFill>
                        </a:rPr>
                        <a:t>здания и сооружения</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7 733</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34.2</a:t>
                      </a:r>
                      <a:endParaRPr lang="ru-RU" sz="1400" dirty="0">
                        <a:solidFill>
                          <a:schemeClr val="tx1"/>
                        </a:solidFill>
                        <a:latin typeface="Calibri"/>
                        <a:ea typeface="Calibri"/>
                        <a:cs typeface="Times New Roman"/>
                      </a:endParaRPr>
                    </a:p>
                  </a:txBody>
                  <a:tcPr marL="68580" marR="68580" marT="0" marB="0"/>
                </a:tc>
              </a:tr>
              <a:tr h="410801">
                <a:tc>
                  <a:txBody>
                    <a:bodyPr/>
                    <a:lstStyle/>
                    <a:p>
                      <a:pPr marL="0" marR="0">
                        <a:lnSpc>
                          <a:spcPct val="115000"/>
                        </a:lnSpc>
                        <a:spcBef>
                          <a:spcPts val="0"/>
                        </a:spcBef>
                        <a:spcAft>
                          <a:spcPts val="0"/>
                        </a:spcAft>
                      </a:pPr>
                      <a:r>
                        <a:rPr lang="ru-RU" sz="1400" dirty="0">
                          <a:solidFill>
                            <a:schemeClr val="tx1"/>
                          </a:solidFill>
                        </a:rPr>
                        <a:t>потребительские товары длительного пользования</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2 339</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10.3</a:t>
                      </a:r>
                      <a:endParaRPr lang="ru-RU" sz="1400" dirty="0">
                        <a:solidFill>
                          <a:schemeClr val="tx1"/>
                        </a:solidFill>
                        <a:latin typeface="Calibri"/>
                        <a:ea typeface="Calibri"/>
                        <a:cs typeface="Times New Roman"/>
                      </a:endParaRPr>
                    </a:p>
                  </a:txBody>
                  <a:tcPr marL="68580" marR="68580" marT="0" marB="0"/>
                </a:tc>
              </a:tr>
              <a:tr h="316221">
                <a:tc gridSpan="3">
                  <a:txBody>
                    <a:bodyPr/>
                    <a:lstStyle/>
                    <a:p>
                      <a:pPr marL="0" marR="0">
                        <a:lnSpc>
                          <a:spcPct val="115000"/>
                        </a:lnSpc>
                        <a:spcBef>
                          <a:spcPts val="0"/>
                        </a:spcBef>
                        <a:spcAft>
                          <a:spcPts val="0"/>
                        </a:spcAft>
                      </a:pPr>
                      <a:r>
                        <a:rPr lang="ru-RU" sz="1400" dirty="0">
                          <a:solidFill>
                            <a:schemeClr val="tx1"/>
                          </a:solidFill>
                        </a:rPr>
                        <a:t>Государственный:</a:t>
                      </a:r>
                      <a:endParaRPr lang="ru-RU" sz="1400" dirty="0">
                        <a:solidFill>
                          <a:schemeClr val="tx1"/>
                        </a:solidFill>
                        <a:latin typeface="Calibri"/>
                        <a:ea typeface="Calibri"/>
                        <a:cs typeface="Times New Roman"/>
                      </a:endParaRPr>
                    </a:p>
                  </a:txBody>
                  <a:tcPr marL="68580" marR="68580" marT="0" marB="0"/>
                </a:tc>
                <a:tc hMerge="1">
                  <a:txBody>
                    <a:bodyPr/>
                    <a:lstStyle/>
                    <a:p>
                      <a:endParaRPr lang="ru-RU"/>
                    </a:p>
                  </a:txBody>
                  <a:tcPr/>
                </a:tc>
                <a:tc hMerge="1">
                  <a:txBody>
                    <a:bodyPr/>
                    <a:lstStyle/>
                    <a:p>
                      <a:endParaRPr lang="ru-RU"/>
                    </a:p>
                  </a:txBody>
                  <a:tcPr/>
                </a:tc>
              </a:tr>
              <a:tr h="316221">
                <a:tc>
                  <a:txBody>
                    <a:bodyPr/>
                    <a:lstStyle/>
                    <a:p>
                      <a:pPr marL="0" marR="0">
                        <a:lnSpc>
                          <a:spcPct val="115000"/>
                        </a:lnSpc>
                        <a:spcBef>
                          <a:spcPts val="0"/>
                        </a:spcBef>
                        <a:spcAft>
                          <a:spcPts val="0"/>
                        </a:spcAft>
                      </a:pPr>
                      <a:r>
                        <a:rPr lang="ru-RU" sz="1400">
                          <a:solidFill>
                            <a:schemeClr val="tx1"/>
                          </a:solidFill>
                        </a:rPr>
                        <a:t>военного назначения</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873</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3.9</a:t>
                      </a:r>
                      <a:endParaRPr lang="ru-RU" sz="1400" dirty="0">
                        <a:solidFill>
                          <a:schemeClr val="tx1"/>
                        </a:solidFill>
                        <a:latin typeface="Calibri"/>
                        <a:ea typeface="Calibri"/>
                        <a:cs typeface="Times New Roman"/>
                      </a:endParaRPr>
                    </a:p>
                  </a:txBody>
                  <a:tcPr marL="68580" marR="68580" marT="0" marB="0"/>
                </a:tc>
              </a:tr>
              <a:tr h="316221">
                <a:tc>
                  <a:txBody>
                    <a:bodyPr/>
                    <a:lstStyle/>
                    <a:p>
                      <a:pPr marL="0" marR="0">
                        <a:lnSpc>
                          <a:spcPct val="115000"/>
                        </a:lnSpc>
                        <a:spcBef>
                          <a:spcPts val="0"/>
                        </a:spcBef>
                        <a:spcAft>
                          <a:spcPts val="0"/>
                        </a:spcAft>
                      </a:pPr>
                      <a:r>
                        <a:rPr lang="ru-RU" sz="1400">
                          <a:solidFill>
                            <a:schemeClr val="tx1"/>
                          </a:solidFill>
                        </a:rPr>
                        <a:t>гражданского назначения</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3 711</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16.4</a:t>
                      </a:r>
                      <a:endParaRPr lang="ru-RU" sz="1400" dirty="0">
                        <a:solidFill>
                          <a:schemeClr val="tx1"/>
                        </a:solidFill>
                        <a:latin typeface="Calibri"/>
                        <a:ea typeface="Calibri"/>
                        <a:cs typeface="Times New Roman"/>
                      </a:endParaRPr>
                    </a:p>
                  </a:txBody>
                  <a:tcPr marL="68580" marR="68580" marT="0" marB="0"/>
                </a:tc>
              </a:tr>
              <a:tr h="316221">
                <a:tc>
                  <a:txBody>
                    <a:bodyPr/>
                    <a:lstStyle/>
                    <a:p>
                      <a:pPr marL="0" marR="0">
                        <a:lnSpc>
                          <a:spcPct val="115000"/>
                        </a:lnSpc>
                        <a:spcBef>
                          <a:spcPts val="0"/>
                        </a:spcBef>
                        <a:spcAft>
                          <a:spcPts val="0"/>
                        </a:spcAft>
                      </a:pPr>
                      <a:r>
                        <a:rPr lang="ru-RU" sz="1400" dirty="0">
                          <a:solidFill>
                            <a:schemeClr val="tx1"/>
                          </a:solidFill>
                        </a:rPr>
                        <a:t>Всего:</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22 608</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100</a:t>
                      </a:r>
                      <a:endParaRPr lang="ru-RU" sz="1400" dirty="0">
                        <a:solidFill>
                          <a:schemeClr val="tx1"/>
                        </a:solidFill>
                        <a:latin typeface="Calibri"/>
                        <a:ea typeface="Calibri"/>
                        <a:cs typeface="Times New Roman"/>
                      </a:endParaRPr>
                    </a:p>
                  </a:txBody>
                  <a:tcPr marL="68580" marR="68580" marT="0" marB="0"/>
                </a:tc>
              </a:tr>
            </a:tbl>
          </a:graphicData>
        </a:graphic>
      </p:graphicFrame>
      <p:sp>
        <p:nvSpPr>
          <p:cNvPr id="5" name="TextBox 4"/>
          <p:cNvSpPr txBox="1"/>
          <p:nvPr/>
        </p:nvSpPr>
        <p:spPr>
          <a:xfrm>
            <a:off x="2063552" y="2996952"/>
            <a:ext cx="3528392" cy="261610"/>
          </a:xfrm>
          <a:prstGeom prst="rect">
            <a:avLst/>
          </a:prstGeom>
          <a:noFill/>
        </p:spPr>
        <p:txBody>
          <a:bodyPr wrap="square" rtlCol="0">
            <a:spAutoFit/>
          </a:bodyPr>
          <a:lstStyle/>
          <a:p>
            <a:r>
              <a:rPr lang="ru-RU" sz="1100" dirty="0" smtClean="0"/>
              <a:t>Таблица 9.  Запас капитала в США в 1995г.</a:t>
            </a:r>
            <a:endParaRPr lang="ru-RU" sz="11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644650"/>
          </a:xfrm>
        </p:spPr>
        <p:txBody>
          <a:bodyPr>
            <a:normAutofit/>
          </a:bodyPr>
          <a:lstStyle/>
          <a:p>
            <a:pPr algn="ctr">
              <a:lnSpc>
                <a:spcPct val="150000"/>
              </a:lnSpc>
            </a:pPr>
            <a:r>
              <a:rPr lang="ru-RU" sz="2400" b="1" dirty="0" smtClean="0"/>
              <a:t>Богатства народов.</a:t>
            </a:r>
            <a:endParaRPr lang="ru-RU" sz="2400" b="1" dirty="0"/>
          </a:p>
        </p:txBody>
      </p:sp>
      <p:sp>
        <p:nvSpPr>
          <p:cNvPr id="3" name="Содержимое 2"/>
          <p:cNvSpPr>
            <a:spLocks noGrp="1"/>
          </p:cNvSpPr>
          <p:nvPr>
            <p:ph idx="1"/>
          </p:nvPr>
        </p:nvSpPr>
        <p:spPr>
          <a:xfrm>
            <a:off x="2063552" y="1340768"/>
            <a:ext cx="9441060" cy="4570454"/>
          </a:xfrm>
        </p:spPr>
        <p:txBody>
          <a:bodyPr/>
          <a:lstStyle/>
          <a:p>
            <a:pPr>
              <a:lnSpc>
                <a:spcPct val="150000"/>
              </a:lnSpc>
            </a:pPr>
            <a:r>
              <a:rPr lang="ru-RU" sz="2000" dirty="0" smtClean="0">
                <a:solidFill>
                  <a:schemeClr val="tx1"/>
                </a:solidFill>
                <a:latin typeface="Times New Roman" pitchFamily="18" charset="0"/>
                <a:cs typeface="Times New Roman" pitchFamily="18" charset="0"/>
              </a:rPr>
              <a:t>Мы не должны упускать из виду тот факт, что большая часть богатства государства находится за пределами корпоративного сектора. Кроме всего прочего, богатство страны включает в себя человеческий капитал в виде образования и навыков, воплощенных в рабочей силе; здоровье, позволяющее работникам трудиться более производительно; инженерные и технические знания, полученные в лабораториях и цехах; информационный капитал, хранящийся в библиотеках; а также землю, недра и природные ресурсы. Полный список факторов должен выглядеть таким образом:</a:t>
            </a:r>
          </a:p>
          <a:p>
            <a:endParaRPr lang="ru-RU"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620688"/>
            <a:ext cx="9657084" cy="5290534"/>
          </a:xfrm>
        </p:spPr>
        <p:txBody>
          <a:bodyPr>
            <a:normAutofit fontScale="77500" lnSpcReduction="20000"/>
          </a:bodyPr>
          <a:lstStyle/>
          <a:p>
            <a:pPr algn="just">
              <a:buNone/>
            </a:pPr>
            <a:r>
              <a:rPr lang="ru-RU" sz="2300" b="1" dirty="0" smtClean="0">
                <a:latin typeface="Times New Roman" pitchFamily="18" charset="0"/>
                <a:cs typeface="Times New Roman" pitchFamily="18" charset="0"/>
              </a:rPr>
              <a:t>Общее национальное богатство:</a:t>
            </a:r>
          </a:p>
          <a:p>
            <a:pPr algn="just">
              <a:buFont typeface="Arial" pitchFamily="34" charset="0"/>
              <a:buChar char="•"/>
            </a:pPr>
            <a:r>
              <a:rPr lang="ru-RU" sz="1900" i="1" dirty="0" smtClean="0">
                <a:solidFill>
                  <a:schemeClr val="tx1"/>
                </a:solidFill>
                <a:latin typeface="Times New Roman" pitchFamily="18" charset="0"/>
                <a:cs typeface="Times New Roman" pitchFamily="18" charset="0"/>
              </a:rPr>
              <a:t>Воспроизводимый капитал:</a:t>
            </a:r>
          </a:p>
          <a:p>
            <a:pPr algn="just"/>
            <a:r>
              <a:rPr lang="ru-RU" sz="1900" dirty="0" smtClean="0">
                <a:solidFill>
                  <a:schemeClr val="tx1"/>
                </a:solidFill>
                <a:latin typeface="Times New Roman" pitchFamily="18" charset="0"/>
                <a:cs typeface="Times New Roman" pitchFamily="18" charset="0"/>
              </a:rPr>
              <a:t>   1) частный производственный</a:t>
            </a:r>
          </a:p>
          <a:p>
            <a:pPr algn="just"/>
            <a:r>
              <a:rPr lang="ru-RU" sz="1900" dirty="0" smtClean="0">
                <a:solidFill>
                  <a:schemeClr val="tx1"/>
                </a:solidFill>
                <a:latin typeface="Times New Roman" pitchFamily="18" charset="0"/>
                <a:cs typeface="Times New Roman" pitchFamily="18" charset="0"/>
              </a:rPr>
              <a:t>   2) частный непроизводственный</a:t>
            </a:r>
          </a:p>
          <a:p>
            <a:pPr algn="just"/>
            <a:r>
              <a:rPr lang="ru-RU" sz="1900" dirty="0" smtClean="0">
                <a:solidFill>
                  <a:schemeClr val="tx1"/>
                </a:solidFill>
                <a:latin typeface="Times New Roman" pitchFamily="18" charset="0"/>
                <a:cs typeface="Times New Roman" pitchFamily="18" charset="0"/>
              </a:rPr>
              <a:t>   3) государственный</a:t>
            </a:r>
          </a:p>
          <a:p>
            <a:pPr algn="just">
              <a:buFont typeface="Arial" pitchFamily="34" charset="0"/>
              <a:buChar char="•"/>
            </a:pPr>
            <a:r>
              <a:rPr lang="ru-RU" sz="1900" i="1" dirty="0" smtClean="0">
                <a:solidFill>
                  <a:schemeClr val="tx1"/>
                </a:solidFill>
                <a:latin typeface="Times New Roman" pitchFamily="18" charset="0"/>
                <a:cs typeface="Times New Roman" pitchFamily="18" charset="0"/>
              </a:rPr>
              <a:t>Человеческий капитал</a:t>
            </a:r>
            <a:r>
              <a:rPr lang="ru-RU" sz="1900" dirty="0" smtClean="0">
                <a:solidFill>
                  <a:schemeClr val="tx1"/>
                </a:solidFill>
                <a:latin typeface="Times New Roman" pitchFamily="18" charset="0"/>
                <a:cs typeface="Times New Roman" pitchFamily="18" charset="0"/>
              </a:rPr>
              <a:t>:</a:t>
            </a:r>
          </a:p>
          <a:p>
            <a:pPr algn="just"/>
            <a:r>
              <a:rPr lang="ru-RU" sz="1900" dirty="0" smtClean="0">
                <a:solidFill>
                  <a:schemeClr val="tx1"/>
                </a:solidFill>
                <a:latin typeface="Times New Roman" pitchFamily="18" charset="0"/>
                <a:cs typeface="Times New Roman" pitchFamily="18" charset="0"/>
              </a:rPr>
              <a:t>   1) образование</a:t>
            </a:r>
          </a:p>
          <a:p>
            <a:pPr algn="just"/>
            <a:r>
              <a:rPr lang="ru-RU" sz="1900" dirty="0" smtClean="0">
                <a:solidFill>
                  <a:schemeClr val="tx1"/>
                </a:solidFill>
                <a:latin typeface="Times New Roman" pitchFamily="18" charset="0"/>
                <a:cs typeface="Times New Roman" pitchFamily="18" charset="0"/>
              </a:rPr>
              <a:t>   2) навыки и профессиональная подготовка</a:t>
            </a:r>
          </a:p>
          <a:p>
            <a:pPr algn="just"/>
            <a:r>
              <a:rPr lang="ru-RU" sz="1900" dirty="0" smtClean="0">
                <a:solidFill>
                  <a:schemeClr val="tx1"/>
                </a:solidFill>
                <a:latin typeface="Times New Roman" pitchFamily="18" charset="0"/>
                <a:cs typeface="Times New Roman" pitchFamily="18" charset="0"/>
              </a:rPr>
              <a:t>   3) здоровье</a:t>
            </a:r>
          </a:p>
          <a:p>
            <a:pPr algn="just">
              <a:buFont typeface="Arial" pitchFamily="34" charset="0"/>
              <a:buChar char="•"/>
            </a:pPr>
            <a:r>
              <a:rPr lang="ru-RU" sz="1900" dirty="0" smtClean="0">
                <a:solidFill>
                  <a:schemeClr val="tx1"/>
                </a:solidFill>
                <a:latin typeface="Times New Roman" pitchFamily="18" charset="0"/>
                <a:cs typeface="Times New Roman" pitchFamily="18" charset="0"/>
              </a:rPr>
              <a:t> </a:t>
            </a:r>
            <a:r>
              <a:rPr lang="ru-RU" sz="1900" i="1" dirty="0" smtClean="0">
                <a:solidFill>
                  <a:schemeClr val="tx1"/>
                </a:solidFill>
                <a:latin typeface="Times New Roman" pitchFamily="18" charset="0"/>
                <a:cs typeface="Times New Roman" pitchFamily="18" charset="0"/>
              </a:rPr>
              <a:t>Технологический капитал:</a:t>
            </a:r>
          </a:p>
          <a:p>
            <a:pPr algn="just"/>
            <a:r>
              <a:rPr lang="ru-RU" sz="1900" dirty="0" smtClean="0">
                <a:solidFill>
                  <a:schemeClr val="tx1"/>
                </a:solidFill>
                <a:latin typeface="Times New Roman" pitchFamily="18" charset="0"/>
                <a:cs typeface="Times New Roman" pitchFamily="18" charset="0"/>
              </a:rPr>
              <a:t>   1) управленческие навыки</a:t>
            </a:r>
          </a:p>
          <a:p>
            <a:pPr algn="just"/>
            <a:r>
              <a:rPr lang="ru-RU" sz="1900" dirty="0" smtClean="0">
                <a:solidFill>
                  <a:schemeClr val="tx1"/>
                </a:solidFill>
                <a:latin typeface="Times New Roman" pitchFamily="18" charset="0"/>
                <a:cs typeface="Times New Roman" pitchFamily="18" charset="0"/>
              </a:rPr>
              <a:t>   2)научные и инженерные знания</a:t>
            </a:r>
          </a:p>
          <a:p>
            <a:pPr algn="just"/>
            <a:r>
              <a:rPr lang="ru-RU" sz="1900" dirty="0" smtClean="0">
                <a:solidFill>
                  <a:schemeClr val="tx1"/>
                </a:solidFill>
                <a:latin typeface="Times New Roman" pitchFamily="18" charset="0"/>
                <a:cs typeface="Times New Roman" pitchFamily="18" charset="0"/>
              </a:rPr>
              <a:t>   3)колледжи, университеты и библиотеки</a:t>
            </a:r>
          </a:p>
          <a:p>
            <a:pPr algn="just">
              <a:buFont typeface="Arial" pitchFamily="34" charset="0"/>
              <a:buChar char="•"/>
            </a:pPr>
            <a:r>
              <a:rPr lang="ru-RU" sz="1900" i="1" dirty="0" smtClean="0">
                <a:solidFill>
                  <a:schemeClr val="tx1"/>
                </a:solidFill>
                <a:latin typeface="Times New Roman" pitchFamily="18" charset="0"/>
                <a:cs typeface="Times New Roman" pitchFamily="18" charset="0"/>
              </a:rPr>
              <a:t>Земля</a:t>
            </a:r>
          </a:p>
          <a:p>
            <a:pPr algn="just">
              <a:buFont typeface="Arial" pitchFamily="34" charset="0"/>
              <a:buChar char="•"/>
            </a:pPr>
            <a:r>
              <a:rPr lang="ru-RU" sz="1900" i="1" dirty="0" smtClean="0">
                <a:solidFill>
                  <a:schemeClr val="tx1"/>
                </a:solidFill>
                <a:latin typeface="Times New Roman" pitchFamily="18" charset="0"/>
                <a:cs typeface="Times New Roman" pitchFamily="18" charset="0"/>
              </a:rPr>
              <a:t>Природные ресурсы:</a:t>
            </a:r>
          </a:p>
          <a:p>
            <a:pPr algn="just"/>
            <a:r>
              <a:rPr lang="ru-RU" sz="1900" dirty="0" smtClean="0">
                <a:solidFill>
                  <a:schemeClr val="tx1"/>
                </a:solidFill>
                <a:latin typeface="Times New Roman" pitchFamily="18" charset="0"/>
                <a:cs typeface="Times New Roman" pitchFamily="18" charset="0"/>
              </a:rPr>
              <a:t>   1) недра</a:t>
            </a:r>
          </a:p>
          <a:p>
            <a:pPr algn="just"/>
            <a:r>
              <a:rPr lang="ru-RU" sz="1900" dirty="0" smtClean="0">
                <a:solidFill>
                  <a:schemeClr val="tx1"/>
                </a:solidFill>
                <a:latin typeface="Times New Roman" pitchFamily="18" charset="0"/>
                <a:cs typeface="Times New Roman" pitchFamily="18" charset="0"/>
              </a:rPr>
              <a:t>   2) окружающая среда</a:t>
            </a:r>
          </a:p>
          <a:p>
            <a:endParaRPr lang="ru-RU"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559496" y="980728"/>
            <a:ext cx="9945116" cy="4930494"/>
          </a:xfrm>
        </p:spPr>
        <p:txBody>
          <a:bodyPr/>
          <a:lstStyle/>
          <a:p>
            <a:pPr>
              <a:lnSpc>
                <a:spcPct val="150000"/>
              </a:lnSpc>
            </a:pPr>
            <a:r>
              <a:rPr lang="ru-RU" sz="2000" dirty="0" smtClean="0">
                <a:solidFill>
                  <a:schemeClr val="tx1"/>
                </a:solidFill>
                <a:latin typeface="Times New Roman" pitchFamily="18" charset="0"/>
                <a:cs typeface="Times New Roman" pitchFamily="18" charset="0"/>
              </a:rPr>
              <a:t>Только учитывая всю широту понятия «капитал», мы сможем узнать, почему такие державы, как Германия и Япония, основная часть видимого капитала которых была уничтожена во время второй мировой войны, смогли так быстро восстановить свою экономику: значительная часть их человеческого и технологического капитала не пострадала от бомбардировок.</a:t>
            </a:r>
          </a:p>
          <a:p>
            <a:endParaRPr lang="ru-RU"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908720"/>
            <a:ext cx="9657084" cy="5002502"/>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Что же может предпринять страна для того, чтобы стимулировать углубление капитала вне пределов производственных инвестиций? В данном случае важным является то, что изменение фискально-монетарной комбинации в сторону ужесточения фискальной политики при одновременном ослаблении кредитно-денежных ограничений приведет к автоматическому увеличению объема частных инвестиций во всех областях, поскольку это вызывает уменьшение реальных ставок процента и увеличивает привлекательность будущих доходов. </a:t>
            </a:r>
            <a:r>
              <a:rPr lang="ru-RU" sz="2000" i="1" dirty="0" smtClean="0">
                <a:solidFill>
                  <a:schemeClr val="tx1"/>
                </a:solidFill>
                <a:latin typeface="Times New Roman" pitchFamily="18" charset="0"/>
                <a:cs typeface="Times New Roman" pitchFamily="18" charset="0"/>
              </a:rPr>
              <a:t>Независимо от того, куда бы ни направлялись инвестиции – в оборудование, медицинские технологии, высшее образование или на восстановление лесов, - снижение реальных процентных ставок стимулирует увеличение инвестиций.</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a:spLocks noGrp="1"/>
          </p:cNvSpPr>
          <p:nvPr>
            <p:ph idx="1"/>
          </p:nvPr>
        </p:nvSpPr>
        <p:spPr>
          <a:xfrm>
            <a:off x="1847528" y="0"/>
            <a:ext cx="10344472" cy="6858000"/>
          </a:xfrm>
        </p:spPr>
        <p:txBody>
          <a:bodyPr>
            <a:normAutofit lnSpcReduction="10000"/>
          </a:bodyPr>
          <a:lstStyle/>
          <a:p>
            <a:pPr marL="361188"/>
            <a:r>
              <a:rPr lang="ru-RU" sz="2300" dirty="0" smtClean="0">
                <a:solidFill>
                  <a:schemeClr val="tx2">
                    <a:lumMod val="75000"/>
                  </a:schemeClr>
                </a:solidFill>
                <a:effectLst/>
                <a:latin typeface="Times New Roman" pitchFamily="18" charset="0"/>
                <a:cs typeface="Times New Roman" pitchFamily="18" charset="0"/>
              </a:rPr>
              <a:t>События </a:t>
            </a:r>
            <a:r>
              <a:rPr lang="ru-RU" sz="2300" dirty="0">
                <a:solidFill>
                  <a:schemeClr val="tx2">
                    <a:lumMod val="75000"/>
                  </a:schemeClr>
                </a:solidFill>
                <a:effectLst/>
                <a:latin typeface="Times New Roman" pitchFamily="18" charset="0"/>
                <a:cs typeface="Times New Roman" pitchFamily="18" charset="0"/>
              </a:rPr>
              <a:t>1992-1996 годов дают нам представление об инте­ресном применении этих понятий. В этот период дефицит фе­дерального бюджета снизился с 290 млрд.  долл., до 107 млрд.  долл. Президент Клинтон заявил, что его политика была удачной и привела к снижению дефицита бюджета почти в два раза. Критики ответили, что это было вызвано в большей степени улучшением динамики самого делового цикла, чем проводимыми им мероприятиями. Однако изучение </a:t>
            </a:r>
            <a:r>
              <a:rPr lang="ru-RU" sz="2300" dirty="0" smtClean="0">
                <a:solidFill>
                  <a:schemeClr val="tx2">
                    <a:lumMod val="75000"/>
                  </a:schemeClr>
                </a:solidFill>
                <a:effectLst/>
                <a:latin typeface="Times New Roman" pitchFamily="18" charset="0"/>
                <a:cs typeface="Times New Roman" pitchFamily="18" charset="0"/>
              </a:rPr>
              <a:t>динамики </a:t>
            </a:r>
            <a:r>
              <a:rPr lang="ru-RU" sz="2300" dirty="0">
                <a:solidFill>
                  <a:schemeClr val="tx2">
                    <a:lumMod val="75000"/>
                  </a:schemeClr>
                </a:solidFill>
                <a:effectLst/>
                <a:latin typeface="Times New Roman" pitchFamily="18" charset="0"/>
                <a:cs typeface="Times New Roman" pitchFamily="18" charset="0"/>
              </a:rPr>
              <a:t>дефицита структурного бюджета на протяжении данного периода не подтвердило это предположение. По информации Бюджетной комиссии Конгресса, структурный дефицит в течение рассматриваемого </a:t>
            </a:r>
            <a:r>
              <a:rPr lang="ru-RU" sz="2300" dirty="0" smtClean="0">
                <a:solidFill>
                  <a:schemeClr val="tx2">
                    <a:lumMod val="75000"/>
                  </a:schemeClr>
                </a:solidFill>
                <a:effectLst/>
                <a:latin typeface="Times New Roman" pitchFamily="18" charset="0"/>
                <a:cs typeface="Times New Roman" pitchFamily="18" charset="0"/>
              </a:rPr>
              <a:t>периода </a:t>
            </a:r>
            <a:r>
              <a:rPr lang="ru-RU" sz="2300" dirty="0">
                <a:solidFill>
                  <a:schemeClr val="tx2">
                    <a:lumMod val="75000"/>
                  </a:schemeClr>
                </a:solidFill>
                <a:effectLst/>
                <a:latin typeface="Times New Roman" pitchFamily="18" charset="0"/>
                <a:cs typeface="Times New Roman" pitchFamily="18" charset="0"/>
              </a:rPr>
              <a:t>снизился с 224 млрд. долл., в 1992 до 125 млрд.  долл., в 1996 </a:t>
            </a:r>
            <a:r>
              <a:rPr lang="ru-RU" sz="2300" dirty="0" smtClean="0">
                <a:solidFill>
                  <a:schemeClr val="tx2">
                    <a:lumMod val="75000"/>
                  </a:schemeClr>
                </a:solidFill>
                <a:effectLst/>
                <a:latin typeface="Times New Roman" pitchFamily="18" charset="0"/>
                <a:cs typeface="Times New Roman" pitchFamily="18" charset="0"/>
              </a:rPr>
              <a:t>году.</a:t>
            </a:r>
            <a:endParaRPr lang="en-US" sz="2300" dirty="0" smtClean="0">
              <a:solidFill>
                <a:schemeClr val="tx2">
                  <a:lumMod val="75000"/>
                </a:schemeClr>
              </a:solidFill>
              <a:effectLst/>
              <a:latin typeface="Times New Roman" pitchFamily="18" charset="0"/>
              <a:cs typeface="Times New Roman" pitchFamily="18" charset="0"/>
            </a:endParaRPr>
          </a:p>
          <a:p>
            <a:pPr marL="361188"/>
            <a:r>
              <a:rPr lang="ru-RU" sz="2300" dirty="0" smtClean="0">
                <a:solidFill>
                  <a:schemeClr val="tx2">
                    <a:lumMod val="75000"/>
                  </a:schemeClr>
                </a:solidFill>
                <a:effectLst/>
                <a:latin typeface="Times New Roman" pitchFamily="18" charset="0"/>
                <a:cs typeface="Times New Roman" pitchFamily="18" charset="0"/>
              </a:rPr>
              <a:t>Так, из всей суммы уменьшения дефицит в размере 183 млрд. долл., 99 млрд. долл. приходится именно на сокращение структурного дефицита. Таким образом,  дефицит  уменьшился на половину благодаря мерам правительства,  а другая половина уменьшения была вызвана улучшением экономических</a:t>
            </a:r>
            <a:r>
              <a:rPr lang="ru-RU" sz="2300" cap="small" dirty="0" smtClean="0">
                <a:solidFill>
                  <a:schemeClr val="tx2">
                    <a:lumMod val="75000"/>
                  </a:schemeClr>
                </a:solidFill>
                <a:effectLst/>
                <a:latin typeface="Times New Roman" pitchFamily="18" charset="0"/>
                <a:cs typeface="Times New Roman" pitchFamily="18" charset="0"/>
              </a:rPr>
              <a:t>  </a:t>
            </a:r>
            <a:r>
              <a:rPr lang="ru-RU" sz="2300" dirty="0" smtClean="0">
                <a:solidFill>
                  <a:schemeClr val="tx2">
                    <a:lumMod val="75000"/>
                  </a:schemeClr>
                </a:solidFill>
                <a:effectLst/>
                <a:latin typeface="Times New Roman" pitchFamily="18" charset="0"/>
                <a:cs typeface="Times New Roman" pitchFamily="18" charset="0"/>
              </a:rPr>
              <a:t>условий.</a:t>
            </a:r>
            <a:endParaRPr lang="en-US" sz="2300" dirty="0" smtClean="0">
              <a:solidFill>
                <a:schemeClr val="tx2">
                  <a:lumMod val="75000"/>
                </a:schemeClr>
              </a:solidFill>
              <a:effectLst/>
              <a:latin typeface="Times New Roman" pitchFamily="18" charset="0"/>
              <a:cs typeface="Times New Roman" pitchFamily="18" charset="0"/>
            </a:endParaRPr>
          </a:p>
          <a:p>
            <a:pPr marL="361188"/>
            <a:r>
              <a:rPr lang="ru-RU" sz="2300" dirty="0" smtClean="0">
                <a:solidFill>
                  <a:schemeClr val="tx2">
                    <a:lumMod val="75000"/>
                  </a:schemeClr>
                </a:solidFill>
                <a:effectLst/>
                <a:latin typeface="Times New Roman" pitchFamily="18" charset="0"/>
                <a:cs typeface="Times New Roman" pitchFamily="18" charset="0"/>
              </a:rPr>
              <a:t>Структурный бюджет воздействует в основном на баланс национальных сбережений и инвестиций. Усилия, направленные на сокращение дефицита, должны фокусироваться на структурном бюджете, поскольку устойчивое снижение  дефицита происходит просто благодаря экономическому подъему</a:t>
            </a:r>
            <a:endParaRPr lang="ru-RU" sz="23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489391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980728"/>
            <a:ext cx="9729092" cy="4930494"/>
          </a:xfrm>
        </p:spPr>
        <p:txBody>
          <a:bodyPr>
            <a:noAutofit/>
          </a:bodyPr>
          <a:lstStyle/>
          <a:p>
            <a:pPr>
              <a:lnSpc>
                <a:spcPct val="150000"/>
              </a:lnSpc>
            </a:pPr>
            <a:r>
              <a:rPr lang="ru-RU" sz="2000" dirty="0" smtClean="0">
                <a:solidFill>
                  <a:schemeClr val="tx1"/>
                </a:solidFill>
                <a:latin typeface="Times New Roman" pitchFamily="18" charset="0"/>
                <a:cs typeface="Times New Roman" pitchFamily="18" charset="0"/>
              </a:rPr>
              <a:t>В некоторых сферах вложение капитала, особенно в области образования и здравоохранения, государство играет  важную роль. В Америке большинство средних общеобразовательных учебных заведений финансируется и управляется региональными и местными органами управления. Совершенствование человеческого капитала может произойти благодаря повышению качества школьного образования, а не просто с помощью «накачивания» его деньгами. Нужно сказать, что высшее образование представляет собой особый случай. Проведенные исследования говорят о том, что инвестиции в человеческий капитал, связанные с получением высшего образования, приносят  доход приблизительно в 10% годовых.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487488" y="1196752"/>
            <a:ext cx="10017124" cy="4714470"/>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Стимулирование частных капиталовложений или использование общественных фондов для увеличения количества высших учебных заведений служит косвенным средством повышения производительности и ускорения темпов экономического роста и позволяет отдельным людям получать непосредственную выгоду.</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03512" y="1124744"/>
            <a:ext cx="9801100" cy="4786478"/>
          </a:xfrm>
        </p:spPr>
        <p:txBody>
          <a:bodyPr>
            <a:normAutofit lnSpcReduction="10000"/>
          </a:bodyPr>
          <a:lstStyle/>
          <a:p>
            <a:pPr>
              <a:lnSpc>
                <a:spcPct val="150000"/>
              </a:lnSpc>
            </a:pPr>
            <a:r>
              <a:rPr lang="ru-RU" sz="2000" dirty="0" smtClean="0">
                <a:solidFill>
                  <a:schemeClr val="tx1"/>
                </a:solidFill>
                <a:latin typeface="Times New Roman" pitchFamily="18" charset="0"/>
                <a:cs typeface="Times New Roman" pitchFamily="18" charset="0"/>
              </a:rPr>
              <a:t>Некоторые специалисты в области экономики заявляют, что государство должно играть особую роль и в других сферах экономики и в первую очередь – в формировании инфраструктуры. На протяжении последнего десятилетия имели место дискуссии о том, можно ли повысить производительность в Соединенных Штатах посредством повышения объема вложений капитала в традиционные сферы, такие как строительство дорог, мостов, аэропортов и других объектов инфраструктуры общества, а также в новые области, например, такие как «информационная </a:t>
            </a:r>
            <a:r>
              <a:rPr lang="ru-RU" sz="2000" dirty="0" err="1" smtClean="0">
                <a:solidFill>
                  <a:schemeClr val="tx1"/>
                </a:solidFill>
                <a:latin typeface="Times New Roman" pitchFamily="18" charset="0"/>
                <a:cs typeface="Times New Roman" pitchFamily="18" charset="0"/>
              </a:rPr>
              <a:t>супермагистраль</a:t>
            </a:r>
            <a:r>
              <a:rPr lang="ru-RU" sz="2000" dirty="0" smtClean="0">
                <a:solidFill>
                  <a:schemeClr val="tx1"/>
                </a:solidFill>
                <a:latin typeface="Times New Roman" pitchFamily="18" charset="0"/>
                <a:cs typeface="Times New Roman" pitchFamily="18" charset="0"/>
              </a:rPr>
              <a:t>». По всей видимости, вывод должен быть таким: при определенных обстоятельствах увеличение объема капиталовложений в инфраструктуру может оказать мощное положительное влияние на производительность.</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03512" y="1556792"/>
            <a:ext cx="9801100" cy="4354430"/>
          </a:xfrm>
        </p:spPr>
        <p:txBody>
          <a:bodyPr/>
          <a:lstStyle/>
          <a:p>
            <a:pPr>
              <a:lnSpc>
                <a:spcPct val="150000"/>
              </a:lnSpc>
            </a:pPr>
            <a:r>
              <a:rPr lang="ru-RU" sz="2000" i="1" dirty="0" smtClean="0">
                <a:solidFill>
                  <a:schemeClr val="tx1"/>
                </a:solidFill>
                <a:latin typeface="Times New Roman" pitchFamily="18" charset="0"/>
                <a:cs typeface="Times New Roman" pitchFamily="18" charset="0"/>
              </a:rPr>
              <a:t>Увеличение инвестиций с целью ускорения экономического роста должно осуществляться по всем направлениям и не ограничиваться производственной сферой, а направляться на развитие человеческого, технологического капитала и других форм материального и нематериального богатства.</a:t>
            </a:r>
          </a:p>
          <a:p>
            <a:endParaRPr lang="ru-RU"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860674"/>
          </a:xfrm>
        </p:spPr>
        <p:txBody>
          <a:bodyPr>
            <a:normAutofit/>
          </a:bodyPr>
          <a:lstStyle/>
          <a:p>
            <a:pPr algn="ctr">
              <a:lnSpc>
                <a:spcPct val="150000"/>
              </a:lnSpc>
            </a:pPr>
            <a:r>
              <a:rPr lang="ru-RU" sz="2400" b="1" dirty="0" smtClean="0"/>
              <a:t>Дух предприимчивости.</a:t>
            </a:r>
            <a:endParaRPr lang="ru-RU" sz="2400" b="1" dirty="0"/>
          </a:p>
        </p:txBody>
      </p:sp>
      <p:sp>
        <p:nvSpPr>
          <p:cNvPr id="3" name="Содержимое 2"/>
          <p:cNvSpPr>
            <a:spLocks noGrp="1"/>
          </p:cNvSpPr>
          <p:nvPr>
            <p:ph idx="1"/>
          </p:nvPr>
        </p:nvSpPr>
        <p:spPr>
          <a:xfrm>
            <a:off x="1847528" y="1340768"/>
            <a:ext cx="9657084" cy="4570454"/>
          </a:xfrm>
        </p:spPr>
        <p:txBody>
          <a:bodyPr>
            <a:normAutofit fontScale="92500" lnSpcReduction="10000"/>
          </a:bodyPr>
          <a:lstStyle/>
          <a:p>
            <a:pPr>
              <a:lnSpc>
                <a:spcPct val="160000"/>
              </a:lnSpc>
            </a:pPr>
            <a:r>
              <a:rPr lang="ru-RU" sz="2000" dirty="0" smtClean="0">
                <a:solidFill>
                  <a:schemeClr val="tx1"/>
                </a:solidFill>
                <a:latin typeface="Times New Roman" pitchFamily="18" charset="0"/>
                <a:cs typeface="Times New Roman" pitchFamily="18" charset="0"/>
              </a:rPr>
              <a:t>В этом разделе мы познакомим вас еще с одним фактором долгосрочного развития экономики – научно –техническим прогрессом. Мы часто судим  о состоянии технологического процесса с помощью совокупной производительности факторов, которая представляет собой отношение совокупного выпуска к затратам всех факторов производства. Технологические изменения являются частью процесса углубления капитала, однако похоже, что они имеют и самостоятельное значение. Например, если говорить о работниках</a:t>
            </a:r>
            <a:r>
              <a:rPr lang="en-US" sz="2000" dirty="0" smtClean="0">
                <a:solidFill>
                  <a:schemeClr val="tx1"/>
                </a:solidFill>
                <a:latin typeface="Times New Roman" pitchFamily="18" charset="0"/>
                <a:cs typeface="Times New Roman" pitchFamily="18" charset="0"/>
              </a:rPr>
              <a:t>  1895 </a:t>
            </a:r>
            <a:r>
              <a:rPr lang="ru-RU" sz="2000" dirty="0" smtClean="0">
                <a:solidFill>
                  <a:schemeClr val="tx1"/>
                </a:solidFill>
                <a:latin typeface="Times New Roman" pitchFamily="18" charset="0"/>
                <a:cs typeface="Times New Roman" pitchFamily="18" charset="0"/>
              </a:rPr>
              <a:t>года и удвоить или утроить имевшийся у них капитал в виде мулов, лошадиных упряжек, коров и плугов, все равно их производительность и близко «не подойдет» к производительности современных работников, использующих огромные тракторы, скоростные автомагистрали и суперкомпьютеры.</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88666"/>
          </a:xfrm>
        </p:spPr>
        <p:txBody>
          <a:bodyPr>
            <a:normAutofit/>
          </a:bodyPr>
          <a:lstStyle/>
          <a:p>
            <a:pPr algn="ctr">
              <a:lnSpc>
                <a:spcPct val="150000"/>
              </a:lnSpc>
            </a:pPr>
            <a:r>
              <a:rPr lang="en-US" sz="2400" b="1" dirty="0" smtClean="0">
                <a:solidFill>
                  <a:schemeClr val="accent3">
                    <a:lumMod val="50000"/>
                  </a:schemeClr>
                </a:solidFill>
              </a:rPr>
              <a:t> </a:t>
            </a:r>
            <a:r>
              <a:rPr lang="ru-RU" sz="2400" b="1" dirty="0" smtClean="0">
                <a:solidFill>
                  <a:schemeClr val="accent3">
                    <a:lumMod val="50000"/>
                  </a:schemeClr>
                </a:solidFill>
              </a:rPr>
              <a:t>Стимулирование технического прогресса.</a:t>
            </a:r>
            <a:endParaRPr lang="ru-RU" sz="2400" b="1" dirty="0"/>
          </a:p>
        </p:txBody>
      </p:sp>
      <p:sp>
        <p:nvSpPr>
          <p:cNvPr id="3" name="Содержимое 2"/>
          <p:cNvSpPr>
            <a:spLocks noGrp="1"/>
          </p:cNvSpPr>
          <p:nvPr>
            <p:ph idx="1"/>
          </p:nvPr>
        </p:nvSpPr>
        <p:spPr>
          <a:xfrm>
            <a:off x="1919536" y="1556792"/>
            <a:ext cx="9585076" cy="4354430"/>
          </a:xfrm>
        </p:spPr>
        <p:txBody>
          <a:bodyPr>
            <a:noAutofit/>
          </a:bodyPr>
          <a:lstStyle/>
          <a:p>
            <a:pPr algn="just">
              <a:lnSpc>
                <a:spcPct val="150000"/>
              </a:lnSpc>
              <a:buNone/>
            </a:pPr>
            <a:r>
              <a:rPr lang="ru-RU" sz="2000" dirty="0" smtClean="0">
                <a:solidFill>
                  <a:schemeClr val="tx1"/>
                </a:solidFill>
                <a:latin typeface="Times New Roman" pitchFamily="18" charset="0"/>
                <a:cs typeface="Times New Roman" pitchFamily="18" charset="0"/>
              </a:rPr>
              <a:t>Несмотря на то, что научно-технический прогресс играет важную роль в повышении производительности и уровня жизни, правительство не может просто взять и приказать людям думать больше и быть мудрее. Государства с административно-командной экономикой использовали подход «кнута», чтобы стимулировать развитие науки, техники и инноваций, однако все их усилия оказались тщетными, потому что не существовало ни институтов, ни «пряников», которые служили бы стимулом для повышения инновационной активности и использования новых технологий.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415480" y="1412776"/>
            <a:ext cx="10089132" cy="4498446"/>
          </a:xfrm>
        </p:spPr>
        <p:txBody>
          <a:bodyPr>
            <a:normAutofit lnSpcReduction="10000"/>
          </a:bodyPr>
          <a:lstStyle/>
          <a:p>
            <a:pPr>
              <a:lnSpc>
                <a:spcPct val="150000"/>
              </a:lnSpc>
            </a:pPr>
            <a:r>
              <a:rPr lang="ru-RU" sz="2000" dirty="0" smtClean="0">
                <a:solidFill>
                  <a:schemeClr val="tx1"/>
                </a:solidFill>
                <a:latin typeface="Times New Roman" pitchFamily="18" charset="0"/>
                <a:cs typeface="Times New Roman" pitchFamily="18" charset="0"/>
              </a:rPr>
              <a:t>Чаще всего правительства стимулируют стремительные изменения технологии, когда они устанавливают неписаные экономические и правовые нормы, надежно обеспечивают соблюдение прав интеллектуальной собственности и затем предоставляют неограниченную экономическую свободу своим предпринимателям. </a:t>
            </a:r>
            <a:r>
              <a:rPr lang="ru-RU" sz="2000" i="1" dirty="0" smtClean="0">
                <a:solidFill>
                  <a:schemeClr val="tx1"/>
                </a:solidFill>
                <a:latin typeface="Times New Roman" pitchFamily="18" charset="0"/>
                <a:cs typeface="Times New Roman" pitchFamily="18" charset="0"/>
              </a:rPr>
              <a:t>Свободный рынок труда, капитала, товаров и идей создают самую плодородную почву для технологического прогресса.</a:t>
            </a:r>
          </a:p>
          <a:p>
            <a:pPr>
              <a:lnSpc>
                <a:spcPct val="150000"/>
              </a:lnSpc>
            </a:pPr>
            <a:r>
              <a:rPr lang="ru-RU" sz="2000" dirty="0" smtClean="0">
                <a:solidFill>
                  <a:schemeClr val="tx1"/>
                </a:solidFill>
                <a:latin typeface="Times New Roman" pitchFamily="18" charset="0"/>
                <a:cs typeface="Times New Roman" pitchFamily="18" charset="0"/>
              </a:rPr>
              <a:t>В условиях свободного рынка правительство может стимулировать ускорение технического прогресса как с помощью поощрения новых идей, так и путем эффективного применения уже существующих технологий. Все эти мероприятия могут быть направлены и на спрос, и на предложение.</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332656"/>
            <a:ext cx="8911687" cy="644650"/>
          </a:xfrm>
        </p:spPr>
        <p:txBody>
          <a:bodyPr>
            <a:normAutofit/>
          </a:bodyPr>
          <a:lstStyle/>
          <a:p>
            <a:pPr algn="ctr">
              <a:lnSpc>
                <a:spcPct val="150000"/>
              </a:lnSpc>
            </a:pPr>
            <a:r>
              <a:rPr lang="ru-RU" sz="2400" b="1" dirty="0" smtClean="0"/>
              <a:t>Стимулирование спроса: новейшие технологии.</a:t>
            </a:r>
            <a:endParaRPr lang="ru-RU" sz="2400" b="1" dirty="0"/>
          </a:p>
        </p:txBody>
      </p:sp>
      <p:sp>
        <p:nvSpPr>
          <p:cNvPr id="3" name="Содержимое 2"/>
          <p:cNvSpPr>
            <a:spLocks noGrp="1"/>
          </p:cNvSpPr>
          <p:nvPr>
            <p:ph idx="1"/>
          </p:nvPr>
        </p:nvSpPr>
        <p:spPr>
          <a:xfrm>
            <a:off x="1487488" y="908720"/>
            <a:ext cx="10017124" cy="2160240"/>
          </a:xfrm>
        </p:spPr>
        <p:txBody>
          <a:bodyPr>
            <a:normAutofit lnSpcReduction="10000"/>
          </a:bodyPr>
          <a:lstStyle/>
          <a:p>
            <a:pPr algn="just">
              <a:buNone/>
            </a:pPr>
            <a:r>
              <a:rPr lang="ru-RU" sz="1600" dirty="0" smtClean="0">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Сегодня мир заполонен самыми совершенными технологиями, многим из которых не находится применения. Иначе, какое может быть объяснение тем огромным различиям в производительности, которые показаны в табл. </a:t>
            </a:r>
            <a:r>
              <a:rPr lang="ru-RU" sz="1600" dirty="0" smtClean="0">
                <a:solidFill>
                  <a:schemeClr val="tx1"/>
                </a:solidFill>
                <a:latin typeface="Times New Roman" pitchFamily="18" charset="0"/>
                <a:cs typeface="Times New Roman" pitchFamily="18" charset="0"/>
              </a:rPr>
              <a:t>9</a:t>
            </a:r>
            <a:r>
              <a:rPr lang="ru-RU" sz="1600" dirty="0" smtClean="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Поэтому, перед тем как рассмотреть вопрос о создании новых технологий, государство должно обеспечить достижение предприятиями и отраслями </a:t>
            </a:r>
            <a:r>
              <a:rPr lang="ru-RU" sz="1600" i="1" dirty="0" smtClean="0">
                <a:solidFill>
                  <a:schemeClr val="tx1"/>
                </a:solidFill>
                <a:latin typeface="Times New Roman" pitchFamily="18" charset="0"/>
                <a:cs typeface="Times New Roman" pitchFamily="18" charset="0"/>
              </a:rPr>
              <a:t>технологической границы</a:t>
            </a:r>
            <a:r>
              <a:rPr lang="ru-RU" sz="1600" dirty="0" smtClean="0">
                <a:solidFill>
                  <a:schemeClr val="tx1"/>
                </a:solidFill>
                <a:latin typeface="Times New Roman" pitchFamily="18" charset="0"/>
                <a:cs typeface="Times New Roman" pitchFamily="18" charset="0"/>
              </a:rPr>
              <a:t>, которая представляет собой максимально эффективный уровень использования технологий.</a:t>
            </a:r>
          </a:p>
          <a:p>
            <a:pPr algn="just">
              <a:buNone/>
            </a:pPr>
            <a:r>
              <a:rPr lang="ru-RU" sz="1600" dirty="0" smtClean="0">
                <a:solidFill>
                  <a:schemeClr val="tx1"/>
                </a:solidFill>
                <a:latin typeface="Times New Roman" pitchFamily="18" charset="0"/>
                <a:cs typeface="Times New Roman" pitchFamily="18" charset="0"/>
              </a:rPr>
              <a:t>	В данном случае главный урок состоит в том, что «необходимость – это мать изобретения». Другими словами, острая конкуренция между предприятиями и целыми отраслями представляет ту самую силу, которая будет способствовать инновационной активности. </a:t>
            </a:r>
            <a:endParaRPr lang="ru-RU" sz="1600" dirty="0">
              <a:solidFill>
                <a:schemeClr val="tx1"/>
              </a:solidFill>
              <a:latin typeface="Times New Roman" pitchFamily="18" charset="0"/>
              <a:cs typeface="Times New Roman" pitchFamily="18" charset="0"/>
            </a:endParaRPr>
          </a:p>
        </p:txBody>
      </p:sp>
      <p:graphicFrame>
        <p:nvGraphicFramePr>
          <p:cNvPr id="6" name="Содержимое 3"/>
          <p:cNvGraphicFramePr>
            <a:graphicFrameLocks/>
          </p:cNvGraphicFramePr>
          <p:nvPr/>
        </p:nvGraphicFramePr>
        <p:xfrm>
          <a:off x="1487487" y="3235672"/>
          <a:ext cx="10704513" cy="3521698"/>
        </p:xfrm>
        <a:graphic>
          <a:graphicData uri="http://schemas.openxmlformats.org/drawingml/2006/table">
            <a:tbl>
              <a:tblPr firstRow="1" bandRow="1">
                <a:tableStyleId>{5DA37D80-6434-44D0-A028-1B22A696006F}</a:tableStyleId>
              </a:tblPr>
              <a:tblGrid>
                <a:gridCol w="3568171"/>
                <a:gridCol w="3568171"/>
                <a:gridCol w="3568171"/>
              </a:tblGrid>
              <a:tr h="303097">
                <a:tc>
                  <a:txBody>
                    <a:bodyPr/>
                    <a:lstStyle/>
                    <a:p>
                      <a:pPr marL="0" marR="0">
                        <a:lnSpc>
                          <a:spcPct val="115000"/>
                        </a:lnSpc>
                        <a:spcBef>
                          <a:spcPts val="0"/>
                        </a:spcBef>
                        <a:spcAft>
                          <a:spcPts val="0"/>
                        </a:spcAft>
                      </a:pP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Стоимость (млрд долл.)</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в % от суммы</a:t>
                      </a:r>
                      <a:endParaRPr lang="ru-RU" sz="1400">
                        <a:solidFill>
                          <a:schemeClr val="tx1"/>
                        </a:solidFill>
                        <a:latin typeface="Calibri"/>
                        <a:ea typeface="Calibri"/>
                        <a:cs typeface="Times New Roman"/>
                      </a:endParaRPr>
                    </a:p>
                  </a:txBody>
                  <a:tcPr marL="68580" marR="68580" marT="0" marB="0"/>
                </a:tc>
              </a:tr>
              <a:tr h="303097">
                <a:tc gridSpan="3">
                  <a:txBody>
                    <a:bodyPr/>
                    <a:lstStyle/>
                    <a:p>
                      <a:pPr marL="0" marR="0">
                        <a:lnSpc>
                          <a:spcPct val="115000"/>
                        </a:lnSpc>
                        <a:spcBef>
                          <a:spcPts val="0"/>
                        </a:spcBef>
                        <a:spcAft>
                          <a:spcPts val="0"/>
                        </a:spcAft>
                      </a:pPr>
                      <a:r>
                        <a:rPr lang="ru-RU" sz="1400" dirty="0">
                          <a:solidFill>
                            <a:schemeClr val="tx1"/>
                          </a:solidFill>
                        </a:rPr>
                        <a:t>Частный производственный:</a:t>
                      </a:r>
                      <a:endParaRPr lang="ru-RU" sz="1400" dirty="0">
                        <a:solidFill>
                          <a:schemeClr val="tx1"/>
                        </a:solidFill>
                        <a:latin typeface="Calibri"/>
                        <a:ea typeface="Calibri"/>
                        <a:cs typeface="Times New Roman"/>
                      </a:endParaRPr>
                    </a:p>
                  </a:txBody>
                  <a:tcPr marL="68580" marR="68580" marT="0" marB="0"/>
                </a:tc>
                <a:tc hMerge="1">
                  <a:txBody>
                    <a:bodyPr/>
                    <a:lstStyle/>
                    <a:p>
                      <a:pPr marL="0" marR="0" algn="ctr">
                        <a:lnSpc>
                          <a:spcPct val="115000"/>
                        </a:lnSpc>
                        <a:spcBef>
                          <a:spcPts val="0"/>
                        </a:spcBef>
                        <a:spcAft>
                          <a:spcPts val="0"/>
                        </a:spcAft>
                      </a:pPr>
                      <a:endParaRPr lang="ru-RU" sz="1100" dirty="0">
                        <a:latin typeface="Calibri"/>
                        <a:ea typeface="Calibri"/>
                        <a:cs typeface="Times New Roman"/>
                      </a:endParaRPr>
                    </a:p>
                  </a:txBody>
                  <a:tcPr marL="68580" marR="68580" marT="0" marB="0"/>
                </a:tc>
                <a:tc hMerge="1">
                  <a:txBody>
                    <a:bodyPr/>
                    <a:lstStyle/>
                    <a:p>
                      <a:pPr marL="0" marR="0" algn="ctr">
                        <a:lnSpc>
                          <a:spcPct val="115000"/>
                        </a:lnSpc>
                        <a:spcBef>
                          <a:spcPts val="0"/>
                        </a:spcBef>
                        <a:spcAft>
                          <a:spcPts val="0"/>
                        </a:spcAft>
                      </a:pPr>
                      <a:endParaRPr lang="ru-RU" sz="1100" dirty="0">
                        <a:latin typeface="Calibri"/>
                        <a:ea typeface="Calibri"/>
                        <a:cs typeface="Times New Roman"/>
                      </a:endParaRPr>
                    </a:p>
                  </a:txBody>
                  <a:tcPr marL="68580" marR="68580" marT="0" marB="0"/>
                </a:tc>
              </a:tr>
              <a:tr h="303097">
                <a:tc>
                  <a:txBody>
                    <a:bodyPr/>
                    <a:lstStyle/>
                    <a:p>
                      <a:pPr marL="0" marR="0">
                        <a:lnSpc>
                          <a:spcPct val="115000"/>
                        </a:lnSpc>
                        <a:spcBef>
                          <a:spcPts val="0"/>
                        </a:spcBef>
                        <a:spcAft>
                          <a:spcPts val="0"/>
                        </a:spcAft>
                      </a:pPr>
                      <a:r>
                        <a:rPr lang="ru-RU" sz="1400">
                          <a:solidFill>
                            <a:schemeClr val="tx1"/>
                          </a:solidFill>
                        </a:rPr>
                        <a:t>оборудование </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3 051</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13.5</a:t>
                      </a:r>
                      <a:endParaRPr lang="ru-RU" sz="1400" dirty="0">
                        <a:solidFill>
                          <a:schemeClr val="tx1"/>
                        </a:solidFill>
                        <a:latin typeface="Calibri"/>
                        <a:ea typeface="Calibri"/>
                        <a:cs typeface="Times New Roman"/>
                      </a:endParaRPr>
                    </a:p>
                  </a:txBody>
                  <a:tcPr marL="68580" marR="68580" marT="0" marB="0"/>
                </a:tc>
              </a:tr>
              <a:tr h="303097">
                <a:tc>
                  <a:txBody>
                    <a:bodyPr/>
                    <a:lstStyle/>
                    <a:p>
                      <a:pPr marL="0" marR="0">
                        <a:lnSpc>
                          <a:spcPct val="115000"/>
                        </a:lnSpc>
                        <a:spcBef>
                          <a:spcPts val="0"/>
                        </a:spcBef>
                        <a:spcAft>
                          <a:spcPts val="0"/>
                        </a:spcAft>
                      </a:pPr>
                      <a:r>
                        <a:rPr lang="ru-RU" sz="1400" dirty="0">
                          <a:solidFill>
                            <a:schemeClr val="tx1"/>
                          </a:solidFill>
                        </a:rPr>
                        <a:t>здания и сооружения</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4 903</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21.7</a:t>
                      </a:r>
                      <a:endParaRPr lang="ru-RU" sz="1400" dirty="0">
                        <a:solidFill>
                          <a:schemeClr val="tx1"/>
                        </a:solidFill>
                        <a:latin typeface="Calibri"/>
                        <a:ea typeface="Calibri"/>
                        <a:cs typeface="Times New Roman"/>
                      </a:endParaRPr>
                    </a:p>
                  </a:txBody>
                  <a:tcPr marL="68580" marR="68580" marT="0" marB="0"/>
                </a:tc>
              </a:tr>
              <a:tr h="303097">
                <a:tc gridSpan="3">
                  <a:txBody>
                    <a:bodyPr/>
                    <a:lstStyle/>
                    <a:p>
                      <a:pPr marL="0" marR="0">
                        <a:lnSpc>
                          <a:spcPct val="115000"/>
                        </a:lnSpc>
                        <a:spcBef>
                          <a:spcPts val="0"/>
                        </a:spcBef>
                        <a:spcAft>
                          <a:spcPts val="0"/>
                        </a:spcAft>
                      </a:pPr>
                      <a:r>
                        <a:rPr lang="ru-RU" sz="1400" dirty="0">
                          <a:solidFill>
                            <a:schemeClr val="tx1"/>
                          </a:solidFill>
                        </a:rPr>
                        <a:t>Частный непроизводственный</a:t>
                      </a:r>
                      <a:endParaRPr lang="ru-RU" sz="1400" dirty="0">
                        <a:solidFill>
                          <a:schemeClr val="tx1"/>
                        </a:solidFill>
                        <a:latin typeface="Calibri"/>
                        <a:ea typeface="Calibri"/>
                        <a:cs typeface="Times New Roman"/>
                      </a:endParaRPr>
                    </a:p>
                  </a:txBody>
                  <a:tcPr marL="68580" marR="68580" marT="0" marB="0"/>
                </a:tc>
                <a:tc hMerge="1">
                  <a:txBody>
                    <a:bodyPr/>
                    <a:lstStyle/>
                    <a:p>
                      <a:endParaRPr lang="ru-RU"/>
                    </a:p>
                  </a:txBody>
                  <a:tcPr/>
                </a:tc>
                <a:tc hMerge="1">
                  <a:txBody>
                    <a:bodyPr/>
                    <a:lstStyle/>
                    <a:p>
                      <a:endParaRPr lang="ru-RU"/>
                    </a:p>
                  </a:txBody>
                  <a:tcPr/>
                </a:tc>
              </a:tr>
              <a:tr h="303097">
                <a:tc>
                  <a:txBody>
                    <a:bodyPr/>
                    <a:lstStyle/>
                    <a:p>
                      <a:pPr marL="0" marR="0">
                        <a:lnSpc>
                          <a:spcPct val="115000"/>
                        </a:lnSpc>
                        <a:spcBef>
                          <a:spcPts val="0"/>
                        </a:spcBef>
                        <a:spcAft>
                          <a:spcPts val="0"/>
                        </a:spcAft>
                      </a:pPr>
                      <a:r>
                        <a:rPr lang="ru-RU" sz="1400">
                          <a:solidFill>
                            <a:schemeClr val="tx1"/>
                          </a:solidFill>
                        </a:rPr>
                        <a:t>здания и сооружения</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7 733</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34.2</a:t>
                      </a:r>
                      <a:endParaRPr lang="ru-RU" sz="1400" dirty="0">
                        <a:solidFill>
                          <a:schemeClr val="tx1"/>
                        </a:solidFill>
                        <a:latin typeface="Calibri"/>
                        <a:ea typeface="Calibri"/>
                        <a:cs typeface="Times New Roman"/>
                      </a:endParaRPr>
                    </a:p>
                  </a:txBody>
                  <a:tcPr marL="68580" marR="68580" marT="0" marB="0"/>
                </a:tc>
              </a:tr>
              <a:tr h="427078">
                <a:tc>
                  <a:txBody>
                    <a:bodyPr/>
                    <a:lstStyle/>
                    <a:p>
                      <a:pPr marL="0" marR="0">
                        <a:lnSpc>
                          <a:spcPct val="115000"/>
                        </a:lnSpc>
                        <a:spcBef>
                          <a:spcPts val="0"/>
                        </a:spcBef>
                        <a:spcAft>
                          <a:spcPts val="0"/>
                        </a:spcAft>
                      </a:pPr>
                      <a:r>
                        <a:rPr lang="ru-RU" sz="1400" dirty="0">
                          <a:solidFill>
                            <a:schemeClr val="tx1"/>
                          </a:solidFill>
                        </a:rPr>
                        <a:t>потребительские товары длительного пользования</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2 339</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10.3</a:t>
                      </a:r>
                      <a:endParaRPr lang="ru-RU" sz="1400" dirty="0">
                        <a:solidFill>
                          <a:schemeClr val="tx1"/>
                        </a:solidFill>
                        <a:latin typeface="Calibri"/>
                        <a:ea typeface="Calibri"/>
                        <a:cs typeface="Times New Roman"/>
                      </a:endParaRPr>
                    </a:p>
                  </a:txBody>
                  <a:tcPr marL="68580" marR="68580" marT="0" marB="0"/>
                </a:tc>
              </a:tr>
              <a:tr h="303097">
                <a:tc gridSpan="3">
                  <a:txBody>
                    <a:bodyPr/>
                    <a:lstStyle/>
                    <a:p>
                      <a:pPr marL="0" marR="0">
                        <a:lnSpc>
                          <a:spcPct val="115000"/>
                        </a:lnSpc>
                        <a:spcBef>
                          <a:spcPts val="0"/>
                        </a:spcBef>
                        <a:spcAft>
                          <a:spcPts val="0"/>
                        </a:spcAft>
                      </a:pPr>
                      <a:r>
                        <a:rPr lang="ru-RU" sz="1400" dirty="0">
                          <a:solidFill>
                            <a:schemeClr val="tx1"/>
                          </a:solidFill>
                        </a:rPr>
                        <a:t>Государственный:</a:t>
                      </a:r>
                      <a:endParaRPr lang="ru-RU" sz="1400" dirty="0">
                        <a:solidFill>
                          <a:schemeClr val="tx1"/>
                        </a:solidFill>
                        <a:latin typeface="Calibri"/>
                        <a:ea typeface="Calibri"/>
                        <a:cs typeface="Times New Roman"/>
                      </a:endParaRPr>
                    </a:p>
                  </a:txBody>
                  <a:tcPr marL="68580" marR="68580" marT="0" marB="0"/>
                </a:tc>
                <a:tc hMerge="1">
                  <a:txBody>
                    <a:bodyPr/>
                    <a:lstStyle/>
                    <a:p>
                      <a:endParaRPr lang="ru-RU"/>
                    </a:p>
                  </a:txBody>
                  <a:tcPr/>
                </a:tc>
                <a:tc hMerge="1">
                  <a:txBody>
                    <a:bodyPr/>
                    <a:lstStyle/>
                    <a:p>
                      <a:endParaRPr lang="ru-RU"/>
                    </a:p>
                  </a:txBody>
                  <a:tcPr/>
                </a:tc>
              </a:tr>
              <a:tr h="303097">
                <a:tc>
                  <a:txBody>
                    <a:bodyPr/>
                    <a:lstStyle/>
                    <a:p>
                      <a:pPr marL="0" marR="0">
                        <a:lnSpc>
                          <a:spcPct val="115000"/>
                        </a:lnSpc>
                        <a:spcBef>
                          <a:spcPts val="0"/>
                        </a:spcBef>
                        <a:spcAft>
                          <a:spcPts val="0"/>
                        </a:spcAft>
                      </a:pPr>
                      <a:r>
                        <a:rPr lang="ru-RU" sz="1400" dirty="0">
                          <a:solidFill>
                            <a:schemeClr val="tx1"/>
                          </a:solidFill>
                        </a:rPr>
                        <a:t>военного назначения</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873</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3.9</a:t>
                      </a:r>
                      <a:endParaRPr lang="ru-RU" sz="1400" dirty="0">
                        <a:solidFill>
                          <a:schemeClr val="tx1"/>
                        </a:solidFill>
                        <a:latin typeface="Calibri"/>
                        <a:ea typeface="Calibri"/>
                        <a:cs typeface="Times New Roman"/>
                      </a:endParaRPr>
                    </a:p>
                  </a:txBody>
                  <a:tcPr marL="68580" marR="68580" marT="0" marB="0"/>
                </a:tc>
              </a:tr>
              <a:tr h="303097">
                <a:tc>
                  <a:txBody>
                    <a:bodyPr/>
                    <a:lstStyle/>
                    <a:p>
                      <a:pPr marL="0" marR="0">
                        <a:lnSpc>
                          <a:spcPct val="115000"/>
                        </a:lnSpc>
                        <a:spcBef>
                          <a:spcPts val="0"/>
                        </a:spcBef>
                        <a:spcAft>
                          <a:spcPts val="0"/>
                        </a:spcAft>
                      </a:pPr>
                      <a:r>
                        <a:rPr lang="ru-RU" sz="1400">
                          <a:solidFill>
                            <a:schemeClr val="tx1"/>
                          </a:solidFill>
                        </a:rPr>
                        <a:t>гражданского назначения</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a:solidFill>
                            <a:schemeClr val="tx1"/>
                          </a:solidFill>
                        </a:rPr>
                        <a:t>3 711</a:t>
                      </a:r>
                      <a:endParaRPr lang="ru-RU" sz="140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16.4</a:t>
                      </a:r>
                      <a:endParaRPr lang="ru-RU" sz="1400" dirty="0">
                        <a:solidFill>
                          <a:schemeClr val="tx1"/>
                        </a:solidFill>
                        <a:latin typeface="Calibri"/>
                        <a:ea typeface="Calibri"/>
                        <a:cs typeface="Times New Roman"/>
                      </a:endParaRPr>
                    </a:p>
                  </a:txBody>
                  <a:tcPr marL="68580" marR="68580" marT="0" marB="0"/>
                </a:tc>
              </a:tr>
              <a:tr h="303097">
                <a:tc>
                  <a:txBody>
                    <a:bodyPr/>
                    <a:lstStyle/>
                    <a:p>
                      <a:pPr marL="0" marR="0">
                        <a:lnSpc>
                          <a:spcPct val="115000"/>
                        </a:lnSpc>
                        <a:spcBef>
                          <a:spcPts val="0"/>
                        </a:spcBef>
                        <a:spcAft>
                          <a:spcPts val="0"/>
                        </a:spcAft>
                      </a:pPr>
                      <a:r>
                        <a:rPr lang="ru-RU" sz="1400" dirty="0">
                          <a:solidFill>
                            <a:schemeClr val="tx1"/>
                          </a:solidFill>
                        </a:rPr>
                        <a:t>Всего:</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22 608</a:t>
                      </a:r>
                      <a:endParaRPr lang="ru-RU" sz="1400" dirty="0">
                        <a:solidFill>
                          <a:schemeClr val="tx1"/>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ru-RU" sz="1400" dirty="0">
                          <a:solidFill>
                            <a:schemeClr val="tx1"/>
                          </a:solidFill>
                        </a:rPr>
                        <a:t>100</a:t>
                      </a:r>
                      <a:endParaRPr lang="ru-RU" sz="1400" dirty="0">
                        <a:solidFill>
                          <a:schemeClr val="tx1"/>
                        </a:solidFill>
                        <a:latin typeface="Calibri"/>
                        <a:ea typeface="Calibri"/>
                        <a:cs typeface="Times New Roman"/>
                      </a:endParaRPr>
                    </a:p>
                  </a:txBody>
                  <a:tcPr marL="68580" marR="68580" marT="0" marB="0"/>
                </a:tc>
              </a:tr>
            </a:tbl>
          </a:graphicData>
        </a:graphic>
      </p:graphicFrame>
      <p:sp>
        <p:nvSpPr>
          <p:cNvPr id="7" name="TextBox 6"/>
          <p:cNvSpPr txBox="1"/>
          <p:nvPr/>
        </p:nvSpPr>
        <p:spPr>
          <a:xfrm>
            <a:off x="1775520" y="2924944"/>
            <a:ext cx="4032448" cy="276999"/>
          </a:xfrm>
          <a:prstGeom prst="rect">
            <a:avLst/>
          </a:prstGeom>
          <a:noFill/>
        </p:spPr>
        <p:txBody>
          <a:bodyPr wrap="square" rtlCol="0">
            <a:spAutoFit/>
          </a:bodyPr>
          <a:lstStyle/>
          <a:p>
            <a:r>
              <a:rPr lang="ru-RU" sz="1200" dirty="0" smtClean="0"/>
              <a:t>Таблица </a:t>
            </a:r>
            <a:r>
              <a:rPr lang="ru-RU" sz="1200" dirty="0" smtClean="0"/>
              <a:t>9</a:t>
            </a:r>
            <a:r>
              <a:rPr lang="ru-RU" sz="1200" dirty="0" smtClean="0"/>
              <a:t> </a:t>
            </a:r>
            <a:r>
              <a:rPr lang="ru-RU" sz="1200" dirty="0" smtClean="0"/>
              <a:t>Запас капитала США в 1995г</a:t>
            </a:r>
            <a:r>
              <a:rPr lang="ru-RU" sz="1100" dirty="0" smtClean="0"/>
              <a:t>.</a:t>
            </a:r>
            <a:endParaRPr lang="ru-RU" sz="11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03512" y="1052736"/>
            <a:ext cx="9801100" cy="4858486"/>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Так же, как спринтеры увеличивают свою скорость, когда они пытаются обогнать соперников, стремление предприятий совершенствовать свою продукцию и процессы производства увеличивается, если известно, что победителей ждет слава и удача, в то время как «опоздавшие» могут стать банкротами.</a:t>
            </a:r>
          </a:p>
          <a:p>
            <a:pPr>
              <a:lnSpc>
                <a:spcPct val="150000"/>
              </a:lnSpc>
            </a:pPr>
            <a:r>
              <a:rPr lang="ru-RU" sz="2000" dirty="0" smtClean="0">
                <a:solidFill>
                  <a:schemeClr val="tx1"/>
                </a:solidFill>
                <a:latin typeface="Times New Roman" pitchFamily="18" charset="0"/>
                <a:cs typeface="Times New Roman" pitchFamily="18" charset="0"/>
              </a:rPr>
              <a:t>В ожесточенной конкурентной борьбе принимают участие как отечественные, так и иностранные производители. Крупным государствам, находящимся на технологической границе, внутренняя конкуренция нужна для стимулирования инновационной активности. </a:t>
            </a:r>
            <a:endParaRPr lang="ru-RU" dirty="0">
              <a:solidFill>
                <a:schemeClr val="tx1"/>
              </a:solidFill>
              <a:latin typeface="Times New Roman" pitchFamily="18" charset="0"/>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196752"/>
            <a:ext cx="9729092" cy="4714470"/>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Наблюдавшиеся в течение последнего десятилетия процессы </a:t>
            </a:r>
            <a:r>
              <a:rPr lang="ru-RU" sz="2000" dirty="0" err="1" smtClean="0">
                <a:solidFill>
                  <a:schemeClr val="tx1"/>
                </a:solidFill>
                <a:latin typeface="Times New Roman" pitchFamily="18" charset="0"/>
                <a:cs typeface="Times New Roman" pitchFamily="18" charset="0"/>
              </a:rPr>
              <a:t>дерегулирования</a:t>
            </a:r>
            <a:r>
              <a:rPr lang="ru-RU" sz="2000" dirty="0" smtClean="0">
                <a:solidFill>
                  <a:schemeClr val="tx1"/>
                </a:solidFill>
                <a:latin typeface="Times New Roman" pitchFamily="18" charset="0"/>
                <a:cs typeface="Times New Roman" pitchFamily="18" charset="0"/>
              </a:rPr>
              <a:t> способствовали созданию конкурентных условий в отрасли авиаперевозок, энергетике, телекоммуникациях и в финансовой сфере; при этом положительное влияние данного процесса на инновационную активность оказалось поразительным. Для маленьких или технологически отсталых государств иностранная конкуренция имеет более важное значение с точки зрения использования более совершенных технологий и обеспечения конкурентных условий на товарном рынке.</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495600" y="1"/>
            <a:ext cx="7920880" cy="476672"/>
          </a:xfrm>
        </p:spPr>
        <p:txBody>
          <a:bodyPr>
            <a:noAutofit/>
          </a:bodyPr>
          <a:lstStyle/>
          <a:p>
            <a:pPr algn="ctr"/>
            <a:r>
              <a:rPr lang="ru-RU" sz="32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Бурные восьмидесятые</a:t>
            </a:r>
            <a:endParaRPr lang="ru-RU" sz="32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Объект 1"/>
          <p:cNvSpPr>
            <a:spLocks noGrp="1"/>
          </p:cNvSpPr>
          <p:nvPr>
            <p:ph idx="1"/>
          </p:nvPr>
        </p:nvSpPr>
        <p:spPr>
          <a:xfrm>
            <a:off x="1487488" y="620688"/>
            <a:ext cx="10704512" cy="3528392"/>
          </a:xfrm>
        </p:spPr>
        <p:txBody>
          <a:bodyPr>
            <a:normAutofit/>
          </a:bodyPr>
          <a:lstStyle/>
          <a:p>
            <a:pPr marL="304038" indent="-285750"/>
            <a:r>
              <a:rPr lang="ru-RU" dirty="0" smtClean="0">
                <a:solidFill>
                  <a:schemeClr val="tx2">
                    <a:lumMod val="75000"/>
                  </a:schemeClr>
                </a:solidFill>
                <a:effectLst/>
                <a:latin typeface="Times New Roman" pitchFamily="18" charset="0"/>
                <a:cs typeface="Times New Roman" pitchFamily="18" charset="0"/>
              </a:rPr>
              <a:t>С </a:t>
            </a:r>
            <a:r>
              <a:rPr lang="ru-RU" dirty="0">
                <a:solidFill>
                  <a:schemeClr val="tx2">
                    <a:lumMod val="75000"/>
                  </a:schemeClr>
                </a:solidFill>
                <a:effectLst/>
                <a:latin typeface="Times New Roman" pitchFamily="18" charset="0"/>
                <a:cs typeface="Times New Roman" pitchFamily="18" charset="0"/>
              </a:rPr>
              <a:t>начала 80-х годов проблема постоянно возрастающего дефицита федерального бюджета стала одной из самых запутанных в макроэкономике. Несмотря на принятие Конгрессом  США  ряда законов, направленных на прекращение роста  бюджетного дефицита, на протяжении данного периода он  продолжал увеличиваться. Нужно заметить, что в целом экономика Соединенных Штатов не раз сталкивалась с дефицитом  бюджета, но наличие такого значительного дефицита мирное время было чем-то уникальным, необычным и внушающем </a:t>
            </a:r>
            <a:r>
              <a:rPr lang="ru-RU" dirty="0" smtClean="0">
                <a:solidFill>
                  <a:schemeClr val="tx2">
                    <a:lumMod val="75000"/>
                  </a:schemeClr>
                </a:solidFill>
                <a:effectLst/>
                <a:latin typeface="Times New Roman" pitchFamily="18" charset="0"/>
                <a:cs typeface="Times New Roman" pitchFamily="18" charset="0"/>
              </a:rPr>
              <a:t>опасения.</a:t>
            </a:r>
            <a:endParaRPr lang="en-US" dirty="0" smtClean="0">
              <a:solidFill>
                <a:schemeClr val="tx2">
                  <a:lumMod val="75000"/>
                </a:schemeClr>
              </a:solidFill>
              <a:effectLst/>
              <a:latin typeface="Times New Roman" pitchFamily="18" charset="0"/>
              <a:cs typeface="Times New Roman" pitchFamily="18" charset="0"/>
            </a:endParaRPr>
          </a:p>
          <a:p>
            <a:pPr marL="304038" indent="-285750"/>
            <a:r>
              <a:rPr lang="ru-RU" dirty="0" smtClean="0">
                <a:solidFill>
                  <a:schemeClr val="tx2">
                    <a:lumMod val="75000"/>
                  </a:schemeClr>
                </a:solidFill>
                <a:effectLst/>
                <a:latin typeface="Times New Roman" pitchFamily="18" charset="0"/>
                <a:cs typeface="Times New Roman" pitchFamily="18" charset="0"/>
              </a:rPr>
              <a:t>Каковы </a:t>
            </a:r>
            <a:r>
              <a:rPr lang="ru-RU" dirty="0">
                <a:solidFill>
                  <a:schemeClr val="tx2">
                    <a:lumMod val="75000"/>
                  </a:schemeClr>
                </a:solidFill>
                <a:effectLst/>
                <a:latin typeface="Times New Roman" pitchFamily="18" charset="0"/>
                <a:cs typeface="Times New Roman" pitchFamily="18" charset="0"/>
              </a:rPr>
              <a:t>были причины того, что дефицит госбюджета достигал таких огромных размеров? Представители республиканской партии обвиняли во всем демократов, которые на </a:t>
            </a:r>
            <a:r>
              <a:rPr lang="ru-RU" dirty="0" smtClean="0">
                <a:solidFill>
                  <a:schemeClr val="tx2">
                    <a:lumMod val="75000"/>
                  </a:schemeClr>
                </a:solidFill>
                <a:effectLst/>
                <a:latin typeface="Times New Roman" pitchFamily="18" charset="0"/>
                <a:cs typeface="Times New Roman" pitchFamily="18" charset="0"/>
              </a:rPr>
              <a:t>протяжении  50 </a:t>
            </a:r>
            <a:r>
              <a:rPr lang="ru-RU" dirty="0">
                <a:solidFill>
                  <a:schemeClr val="tx2">
                    <a:lumMod val="75000"/>
                  </a:schemeClr>
                </a:solidFill>
                <a:effectLst/>
                <a:latin typeface="Times New Roman" pitchFamily="18" charset="0"/>
                <a:cs typeface="Times New Roman" pitchFamily="18" charset="0"/>
              </a:rPr>
              <a:t>лет проводили политику балансирования налогов и расходов. В свою очередь, демократы заявляли, что во всем виноваты пре­зиденты, состоявшие в республиканской партии, в частности их политика, приоритетом которой являлось предложение.</a:t>
            </a:r>
          </a:p>
          <a:p>
            <a:endParaRPr lang="ru-RU" dirty="0">
              <a:solidFill>
                <a:schemeClr val="tx2">
                  <a:lumMod val="75000"/>
                </a:schemeClr>
              </a:solidFill>
            </a:endParaRPr>
          </a:p>
        </p:txBody>
      </p:sp>
      <p:pic>
        <p:nvPicPr>
          <p:cNvPr id="4" name="Рисунок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3933056"/>
            <a:ext cx="12192000" cy="2924944"/>
          </a:xfrm>
          <a:prstGeom prst="rect">
            <a:avLst/>
          </a:prstGeom>
        </p:spPr>
      </p:pic>
    </p:spTree>
    <p:extLst>
      <p:ext uri="{BB962C8B-B14F-4D97-AF65-F5344CB8AC3E}">
        <p14:creationId xmlns="" xmlns:p14="http://schemas.microsoft.com/office/powerpoint/2010/main" val="107893426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88666"/>
          </a:xfrm>
        </p:spPr>
        <p:txBody>
          <a:bodyPr>
            <a:normAutofit/>
          </a:bodyPr>
          <a:lstStyle/>
          <a:p>
            <a:pPr algn="ctr">
              <a:lnSpc>
                <a:spcPct val="150000"/>
              </a:lnSpc>
            </a:pPr>
            <a:r>
              <a:rPr lang="ru-RU" sz="2400" b="1" dirty="0" smtClean="0"/>
              <a:t>Стимулирование предложения: новейшие технологии.</a:t>
            </a:r>
            <a:endParaRPr lang="ru-RU" sz="2400" b="1" dirty="0"/>
          </a:p>
        </p:txBody>
      </p:sp>
      <p:sp>
        <p:nvSpPr>
          <p:cNvPr id="3" name="Содержимое 2"/>
          <p:cNvSpPr>
            <a:spLocks noGrp="1"/>
          </p:cNvSpPr>
          <p:nvPr>
            <p:ph idx="1"/>
          </p:nvPr>
        </p:nvSpPr>
        <p:spPr>
          <a:xfrm>
            <a:off x="1559496" y="1412776"/>
            <a:ext cx="9945116" cy="4498446"/>
          </a:xfrm>
        </p:spPr>
        <p:txBody>
          <a:bodyPr>
            <a:normAutofit fontScale="92500"/>
          </a:bodyPr>
          <a:lstStyle/>
          <a:p>
            <a:pPr>
              <a:lnSpc>
                <a:spcPct val="150000"/>
              </a:lnSpc>
            </a:pPr>
            <a:r>
              <a:rPr lang="ru-RU" sz="2000" dirty="0" smtClean="0">
                <a:solidFill>
                  <a:schemeClr val="tx1"/>
                </a:solidFill>
                <a:latin typeface="Times New Roman" pitchFamily="18" charset="0"/>
                <a:cs typeface="Times New Roman" pitchFamily="18" charset="0"/>
              </a:rPr>
              <a:t> Быстрый экономический рост требует расширения технологической границы посредством увеличения предложения изобретений и, кроме того, обеспечения адекватного спроса на существующие прогрессивные технологии. Существуют три способа, используя которые государство может стимулировать предложение новых технологий.</a:t>
            </a:r>
          </a:p>
          <a:p>
            <a:pPr>
              <a:lnSpc>
                <a:spcPct val="150000"/>
              </a:lnSpc>
            </a:pPr>
            <a:r>
              <a:rPr lang="ru-RU" sz="2000" dirty="0" smtClean="0">
                <a:solidFill>
                  <a:schemeClr val="tx1"/>
                </a:solidFill>
                <a:latin typeface="Times New Roman" pitchFamily="18" charset="0"/>
                <a:cs typeface="Times New Roman" pitchFamily="18" charset="0"/>
              </a:rPr>
              <a:t>Прежде всего, правительство может гарантировать необходимую поддержку для фундаментальных научно-технических и инженерных исследований. Во второй половине нашего столетия мировым лидером в этом отношении была Америка, в которой поддержка прикладных исследований предприятиями сочетается с щедрым государственным финансированием новейших разработок, осуществляемых университетами.</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1052736"/>
            <a:ext cx="9657084" cy="4858486"/>
          </a:xfrm>
        </p:spPr>
        <p:txBody>
          <a:bodyPr>
            <a:normAutofit lnSpcReduction="10000"/>
          </a:bodyPr>
          <a:lstStyle/>
          <a:p>
            <a:pPr>
              <a:lnSpc>
                <a:spcPct val="150000"/>
              </a:lnSpc>
            </a:pPr>
            <a:r>
              <a:rPr lang="ru-RU" sz="2000" dirty="0" smtClean="0">
                <a:solidFill>
                  <a:schemeClr val="tx1"/>
                </a:solidFill>
                <a:latin typeface="Times New Roman" pitchFamily="18" charset="0"/>
                <a:cs typeface="Times New Roman" pitchFamily="18" charset="0"/>
              </a:rPr>
              <a:t>Нужно отметить, что особый успех был достигнут в сфере биомедицинских технологий,  результаты его воплотились в новых лекарственных препаратах и медицинском оборудовании, пользу от которых потребители непосредственно могут ощутить в своей непосредственной жизни. На сегодняшний день японские и европейские предприятия все чаще бросают вызов Америке в сфере коммерческих научных исследований, нацеленных на получение прибыли, и опытно-конструкторских разработок. Роль, которую играет правительство в поддержании «прибыльных» исследований, проявляется в мощной патентной системе, предсказуемых и не очень обременительных методах регулирования, а также финансовых стимулах (к примеру, таких как современный налоговый кредит на средства, выделенные на НИОКР).</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631504" y="1340768"/>
            <a:ext cx="9873108" cy="4570454"/>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Кроме того, правительство может стимулировать технический прогресс в стране, поощряя иностранные инвестиции. Поскольку зарубежные государства иногда даже превосходят американскую технологическую границу, они могут внести и более значительный вклад в развитие американских научно-технических знаний, создавая свои предприятия в Соединенных Штатах. На протяжении последних десяти лет в Америке было построено несколько японских автомобилестроительных предприятий, где внедряются новые технологии и методы руководства, принося пользу как японским акционерам,  так и экономике США.</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559496" y="1268760"/>
            <a:ext cx="9945116" cy="4642462"/>
          </a:xfrm>
        </p:spPr>
        <p:txBody>
          <a:bodyPr>
            <a:normAutofit fontScale="92500" lnSpcReduction="10000"/>
          </a:bodyPr>
          <a:lstStyle/>
          <a:p>
            <a:pPr>
              <a:lnSpc>
                <a:spcPct val="150000"/>
              </a:lnSpc>
            </a:pPr>
            <a:r>
              <a:rPr lang="ru-RU" sz="2000" dirty="0" smtClean="0">
                <a:solidFill>
                  <a:schemeClr val="tx1"/>
                </a:solidFill>
                <a:latin typeface="Times New Roman" pitchFamily="18" charset="0"/>
                <a:cs typeface="Times New Roman" pitchFamily="18" charset="0"/>
              </a:rPr>
              <a:t>Наконец, государство может стимулировать новые технологии, путем проведения эффективной макроэкономической политики. Данная политика предусматривает невысокие и стабильные налоги на доход от капитала и низкую стоимость капитала для предприятий. Важное значение стоимости капитала возвращает нас к проблеме низкой нормы сбережений и высокой реальной процентной ставки. Довольно часто можно услышать мнение о том, что американские предприятия близоруки, в то время как японские – дальновидны. Такое мнение, по меньшей мере частично, обусловлено различием в реальных процентных ставках: высокие процентные ставки в Соединенных Штатах Америки вынуждают рациональные американские предприятия ориентироваться на быструю отдачу от своих инвестиций и, наоборот, низкие процентные ставки в Японии дают возможность японским компаниям осуществлять долгосрочные капиталовложения.</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063552" y="1124744"/>
            <a:ext cx="9441060" cy="4786478"/>
          </a:xfrm>
        </p:spPr>
        <p:txBody>
          <a:bodyPr/>
          <a:lstStyle/>
          <a:p>
            <a:pPr>
              <a:lnSpc>
                <a:spcPct val="150000"/>
              </a:lnSpc>
            </a:pPr>
            <a:r>
              <a:rPr lang="ru-RU" dirty="0" smtClean="0"/>
              <a:t> </a:t>
            </a:r>
            <a:r>
              <a:rPr lang="ru-RU" sz="2000" dirty="0" smtClean="0">
                <a:solidFill>
                  <a:schemeClr val="tx1"/>
                </a:solidFill>
                <a:latin typeface="Times New Roman" pitchFamily="18" charset="0"/>
                <a:cs typeface="Times New Roman" pitchFamily="18" charset="0"/>
              </a:rPr>
              <a:t>Таким образом, изменение экономической политики, которое бы повлекло за собой уменьшение реальных процентных ставок, позволило бы сменить «экономические очки», сквозь которые предприятия рассматривают свои перспективы, принимаю инвестиционные решения. Например, если бы реальные ставки процента были ниже предприятия были бы более расположены к таким долгосрочным и рискованным проектам, как инновационные, а возросший в результате этого объем инвестиций в знания ускорил бы процесс совершенствования технологии и повышения производительности.</a:t>
            </a:r>
            <a:endParaRPr lang="ru-RU" dirty="0">
              <a:solidFill>
                <a:schemeClr val="tx1"/>
              </a:solidFill>
              <a:latin typeface="Times New Roman" pitchFamily="18" charset="0"/>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79576" y="692696"/>
            <a:ext cx="9271727" cy="644650"/>
          </a:xfrm>
        </p:spPr>
        <p:txBody>
          <a:bodyPr>
            <a:normAutofit/>
          </a:bodyPr>
          <a:lstStyle/>
          <a:p>
            <a:pPr algn="ctr"/>
            <a:r>
              <a:rPr lang="ru-RU" sz="3200" b="1" dirty="0" smtClean="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rPr>
              <a:t>Несколько слов напоследок</a:t>
            </a:r>
            <a:r>
              <a:rPr lang="ru-RU" sz="2400" b="1" dirty="0" smtClean="0">
                <a:effectLst>
                  <a:outerShdw blurRad="38100" dist="38100" dir="2700000" algn="tl">
                    <a:srgbClr val="000000">
                      <a:alpha val="43137"/>
                    </a:srgbClr>
                  </a:outerShdw>
                </a:effectLst>
              </a:rPr>
              <a:t>.</a:t>
            </a:r>
            <a:endParaRPr lang="ru-RU" sz="2400" b="1" dirty="0">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2207568" y="1268760"/>
            <a:ext cx="9297044" cy="4642462"/>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После </a:t>
            </a:r>
            <a:r>
              <a:rPr lang="ru-RU" sz="2000" dirty="0" err="1" smtClean="0">
                <a:solidFill>
                  <a:schemeClr val="tx1"/>
                </a:solidFill>
                <a:latin typeface="Times New Roman" pitchFamily="18" charset="0"/>
                <a:cs typeface="Times New Roman" pitchFamily="18" charset="0"/>
              </a:rPr>
              <a:t>кейнсианской</a:t>
            </a:r>
            <a:r>
              <a:rPr lang="ru-RU" sz="2000" dirty="0" smtClean="0">
                <a:solidFill>
                  <a:schemeClr val="tx1"/>
                </a:solidFill>
                <a:latin typeface="Times New Roman" pitchFamily="18" charset="0"/>
                <a:cs typeface="Times New Roman" pitchFamily="18" charset="0"/>
              </a:rPr>
              <a:t> революции капиталистические демократические государства решили, что они могут достичь процветания и высоких темпов роста экономики, избегая таких крайностей, как безработица и инфляция, нищета и богатство. Надо сказать, что многие из этих целей были достигнуты, потому что в то время государства с рыночной экономикой переживали период невиданного экономического подъема и роста уровня занятости. В США последние 15 лет также были периодом беспрецедентной стабильности и низкой инфляции.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559496" y="1196752"/>
            <a:ext cx="9945116" cy="4714470"/>
          </a:xfrm>
        </p:spPr>
        <p:txBody>
          <a:bodyPr/>
          <a:lstStyle/>
          <a:p>
            <a:pPr>
              <a:lnSpc>
                <a:spcPct val="150000"/>
              </a:lnSpc>
            </a:pPr>
            <a:r>
              <a:rPr lang="ru-RU" sz="2000" dirty="0" smtClean="0">
                <a:solidFill>
                  <a:schemeClr val="tx1"/>
                </a:solidFill>
                <a:latin typeface="Times New Roman" pitchFamily="18" charset="0"/>
                <a:cs typeface="Times New Roman" pitchFamily="18" charset="0"/>
              </a:rPr>
              <a:t>Все это время приверженцы марксистской школы пророчили крах капитализма в результате катастрофического экономического кризиса; экологи прогнозировали, что страны с рыночной экономикой задохнутся в своих выбросах и отходах; а сторонники полной свободы мыслей и деятельности выражали озабоченность тем, что «лечение», предписанное государством, вредит экономике больше, чем ее болезни.</a:t>
            </a:r>
          </a:p>
          <a:p>
            <a:pPr>
              <a:lnSpc>
                <a:spcPct val="150000"/>
              </a:lnSpc>
            </a:pPr>
            <a:r>
              <a:rPr lang="ru-RU" sz="2000" dirty="0" smtClean="0">
                <a:solidFill>
                  <a:schemeClr val="tx1"/>
                </a:solidFill>
                <a:latin typeface="Times New Roman" pitchFamily="18" charset="0"/>
                <a:cs typeface="Times New Roman" pitchFamily="18" charset="0"/>
              </a:rPr>
              <a:t>Прощальные напутствия Джона </a:t>
            </a:r>
            <a:r>
              <a:rPr lang="ru-RU" sz="2000" dirty="0" err="1" smtClean="0">
                <a:solidFill>
                  <a:schemeClr val="tx1"/>
                </a:solidFill>
                <a:latin typeface="Times New Roman" pitchFamily="18" charset="0"/>
                <a:cs typeface="Times New Roman" pitchFamily="18" charset="0"/>
              </a:rPr>
              <a:t>Мейнарда</a:t>
            </a:r>
            <a:r>
              <a:rPr lang="ru-RU" sz="2000" dirty="0" smtClean="0">
                <a:solidFill>
                  <a:schemeClr val="tx1"/>
                </a:solidFill>
                <a:latin typeface="Times New Roman" pitchFamily="18" charset="0"/>
                <a:cs typeface="Times New Roman" pitchFamily="18" charset="0"/>
              </a:rPr>
              <a:t> </a:t>
            </a:r>
            <a:r>
              <a:rPr lang="ru-RU" sz="2000" dirty="0" err="1" smtClean="0">
                <a:solidFill>
                  <a:schemeClr val="tx1"/>
                </a:solidFill>
                <a:latin typeface="Times New Roman" pitchFamily="18" charset="0"/>
                <a:cs typeface="Times New Roman" pitchFamily="18" charset="0"/>
              </a:rPr>
              <a:t>Кейнся</a:t>
            </a:r>
            <a:r>
              <a:rPr lang="ru-RU" sz="2000" dirty="0" smtClean="0">
                <a:solidFill>
                  <a:schemeClr val="tx1"/>
                </a:solidFill>
                <a:latin typeface="Times New Roman" pitchFamily="18" charset="0"/>
                <a:cs typeface="Times New Roman" pitchFamily="18" charset="0"/>
              </a:rPr>
              <a:t> сегодня так же актуальны, как и раньше, и вполне подходят для того, чтобы окончить ими наше изучение макроэкономической теории.</a:t>
            </a:r>
          </a:p>
          <a:p>
            <a:endParaRPr lang="ru-RU"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27448" y="1412776"/>
            <a:ext cx="10377164" cy="4498446"/>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Именно Предприимчивость созидает и увеличивает богатства мира. Если Предприимчивость жива, богатство будет увеличиваться, независимо от того, что происходит с Бережливостью; если же Предприимчивость уснет, богатство начнет уменьшаться, чтобы не делала Бережливость.</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572642"/>
          </a:xfrm>
        </p:spPr>
        <p:txBody>
          <a:bodyPr>
            <a:normAutofit fontScale="90000"/>
          </a:bodyPr>
          <a:lstStyle/>
          <a:p>
            <a:pPr algn="ctr">
              <a:lnSpc>
                <a:spcPct val="150000"/>
              </a:lnSpc>
            </a:pPr>
            <a:r>
              <a:rPr lang="ru-RU" sz="2400" b="1" dirty="0" smtClean="0"/>
              <a:t>РЕЗЮМЕ.</a:t>
            </a:r>
            <a:endParaRPr lang="ru-RU" sz="2400" b="1" dirty="0"/>
          </a:p>
        </p:txBody>
      </p:sp>
      <p:sp>
        <p:nvSpPr>
          <p:cNvPr id="3" name="Содержимое 2"/>
          <p:cNvSpPr>
            <a:spLocks noGrp="1"/>
          </p:cNvSpPr>
          <p:nvPr>
            <p:ph idx="1"/>
          </p:nvPr>
        </p:nvSpPr>
        <p:spPr>
          <a:xfrm>
            <a:off x="1559496" y="1124744"/>
            <a:ext cx="9945116" cy="4786478"/>
          </a:xfrm>
        </p:spPr>
        <p:txBody>
          <a:bodyPr>
            <a:noAutofit/>
          </a:bodyPr>
          <a:lstStyle/>
          <a:p>
            <a:pPr>
              <a:lnSpc>
                <a:spcPct val="150000"/>
              </a:lnSpc>
            </a:pPr>
            <a:r>
              <a:rPr lang="ru-RU" sz="2000" dirty="0" smtClean="0">
                <a:solidFill>
                  <a:schemeClr val="tx1"/>
                </a:solidFill>
                <a:latin typeface="Times New Roman" pitchFamily="18" charset="0"/>
                <a:cs typeface="Times New Roman" pitchFamily="18" charset="0"/>
              </a:rPr>
              <a:t>Экономические последствия задолженности</a:t>
            </a:r>
          </a:p>
          <a:p>
            <a:pPr>
              <a:lnSpc>
                <a:spcPct val="150000"/>
              </a:lnSpc>
            </a:pPr>
            <a:r>
              <a:rPr lang="ru-RU" sz="2000" dirty="0" smtClean="0">
                <a:solidFill>
                  <a:schemeClr val="tx1"/>
                </a:solidFill>
                <a:latin typeface="Times New Roman" pitchFamily="18" charset="0"/>
                <a:cs typeface="Times New Roman" pitchFamily="18" charset="0"/>
              </a:rPr>
              <a:t>1. Бюджет – это система, которая используется правительством и другими организациями для планирования и контроля доходов и расходов. Избыток (дефицит) бюджета возникает тогда, когда доходы страны больше (меньше), чем ее расходы.</a:t>
            </a:r>
          </a:p>
          <a:p>
            <a:pPr>
              <a:lnSpc>
                <a:spcPct val="150000"/>
              </a:lnSpc>
            </a:pPr>
            <a:r>
              <a:rPr lang="ru-RU" sz="2000" dirty="0" smtClean="0">
                <a:solidFill>
                  <a:schemeClr val="tx1"/>
                </a:solidFill>
                <a:latin typeface="Times New Roman" pitchFamily="18" charset="0"/>
                <a:cs typeface="Times New Roman" pitchFamily="18" charset="0"/>
              </a:rPr>
              <a:t>2. Экономисты разделяют фактический бюджет на структурный и циклический. Структурный бюджет показывает, какими были бы прибыли и расходы государства, если бы экономика функционировала на уровне потенциального выпуска. В свою очередь, циклический бюджет отражает влияние делового цикла на поступления от налогообложения, расходы и бюджетный дефицит.</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559496" y="0"/>
            <a:ext cx="10632504" cy="6858000"/>
          </a:xfrm>
        </p:spPr>
        <p:txBody>
          <a:bodyPr>
            <a:normAutofit lnSpcReduction="10000"/>
          </a:bodyPr>
          <a:lstStyle/>
          <a:p>
            <a:pPr>
              <a:lnSpc>
                <a:spcPct val="150000"/>
              </a:lnSpc>
            </a:pPr>
            <a:r>
              <a:rPr lang="ru-RU" sz="2000" dirty="0" smtClean="0">
                <a:solidFill>
                  <a:schemeClr val="tx1"/>
                </a:solidFill>
                <a:latin typeface="Times New Roman" pitchFamily="18" charset="0"/>
                <a:cs typeface="Times New Roman" pitchFamily="18" charset="0"/>
              </a:rPr>
              <a:t>Для того чтобы оценить воздействие фискальной политики на экономику, следует обратить внимание на динамику структурного дефицита. Изменения объема циклического дефицита являются, скорее, результатом изменений, происходящих в экономике, чем их причиной.</a:t>
            </a:r>
            <a:endParaRPr lang="en-US" sz="2000" dirty="0" smtClean="0">
              <a:solidFill>
                <a:schemeClr val="tx1"/>
              </a:solidFill>
              <a:latin typeface="Times New Roman" pitchFamily="18" charset="0"/>
              <a:cs typeface="Times New Roman" pitchFamily="18" charset="0"/>
            </a:endParaRPr>
          </a:p>
          <a:p>
            <a:pPr>
              <a:lnSpc>
                <a:spcPct val="150000"/>
              </a:lnSpc>
            </a:pPr>
            <a:r>
              <a:rPr lang="ru-RU" sz="2000" dirty="0" smtClean="0">
                <a:solidFill>
                  <a:schemeClr val="tx1"/>
                </a:solidFill>
                <a:latin typeface="Times New Roman" pitchFamily="18" charset="0"/>
                <a:cs typeface="Times New Roman" pitchFamily="18" charset="0"/>
              </a:rPr>
              <a:t>3. Государственный долг представляет собой накопленную задолженность правительства перед населением. Он равен сумме бюджетных дефицитов за предыдущий период. Для изменения размеров государственного долга используют соотношение «государственный долг – ВВП», который в Америке обычно увеличивается в периоды военных действий и снижается в мирные годы. Исключение стали 80-е годы, поскольку в этот период времени данный показатель резко увеличился.</a:t>
            </a:r>
          </a:p>
          <a:p>
            <a:pPr>
              <a:lnSpc>
                <a:spcPct val="150000"/>
              </a:lnSpc>
            </a:pPr>
            <a:r>
              <a:rPr lang="ru-RU" sz="2000" dirty="0" smtClean="0">
                <a:solidFill>
                  <a:schemeClr val="tx1"/>
                </a:solidFill>
                <a:latin typeface="Times New Roman" pitchFamily="18" charset="0"/>
                <a:cs typeface="Times New Roman" pitchFamily="18" charset="0"/>
              </a:rPr>
              <a:t>4. В краткосрочном периоде экономисты обеспокоены замещением инвестиций под давлением структурного дефицита. Степень вытеснения инвестиций зависит от состояния финансовых рынков и международных связей, факторов инвестиций и источников финансирования бюджетного дефицита. На сегодняшний день единственное, в чем мы абсолютно уверены, это то, что рост государственных расходов вызывает значительное замещение инвестиций.</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847528" y="188640"/>
            <a:ext cx="10344472" cy="6669360"/>
          </a:xfrm>
        </p:spPr>
        <p:txBody>
          <a:bodyPr>
            <a:normAutofit fontScale="92500" lnSpcReduction="20000"/>
          </a:bodyPr>
          <a:lstStyle/>
          <a:p>
            <a:pPr marL="361188"/>
            <a:r>
              <a:rPr lang="ru-RU" sz="2400" dirty="0" smtClean="0">
                <a:solidFill>
                  <a:schemeClr val="tx2">
                    <a:lumMod val="75000"/>
                  </a:schemeClr>
                </a:solidFill>
                <a:effectLst/>
                <a:latin typeface="Times New Roman" pitchFamily="18" charset="0"/>
                <a:cs typeface="Times New Roman" pitchFamily="18" charset="0"/>
              </a:rPr>
              <a:t>О </a:t>
            </a:r>
            <a:r>
              <a:rPr lang="ru-RU" sz="2400" dirty="0">
                <a:solidFill>
                  <a:schemeClr val="tx2">
                    <a:lumMod val="75000"/>
                  </a:schemeClr>
                </a:solidFill>
                <a:effectLst/>
                <a:latin typeface="Times New Roman" pitchFamily="18" charset="0"/>
                <a:cs typeface="Times New Roman" pitchFamily="18" charset="0"/>
              </a:rPr>
              <a:t>чем свидетельствуют </a:t>
            </a:r>
            <a:r>
              <a:rPr lang="ru-RU" sz="2400" dirty="0" smtClean="0">
                <a:solidFill>
                  <a:schemeClr val="tx2">
                    <a:lumMod val="75000"/>
                  </a:schemeClr>
                </a:solidFill>
                <a:effectLst/>
                <a:latin typeface="Times New Roman" pitchFamily="18" charset="0"/>
                <a:cs typeface="Times New Roman" pitchFamily="18" charset="0"/>
              </a:rPr>
              <a:t>факты? </a:t>
            </a:r>
            <a:r>
              <a:rPr lang="ru-RU" sz="2400" dirty="0">
                <a:solidFill>
                  <a:schemeClr val="tx2">
                    <a:lumMod val="75000"/>
                  </a:schemeClr>
                </a:solidFill>
                <a:effectLst/>
                <a:latin typeface="Times New Roman" pitchFamily="18" charset="0"/>
                <a:cs typeface="Times New Roman" pitchFamily="18" charset="0"/>
              </a:rPr>
              <a:t>Простой анализ не в состо­янии решить эту сложную проблему, но табл. 33.1 поможет определить эти основные тенденции. В данной таблице пере­числены основные статьи федерального бюджета и их доли в ВВП в 1979, 1990 и 1997 годах. Для анализа были выбраны имен­но эти годы, поскольку они ознаменовались достижением пол­ной занятости, и таким образом фактический бюджет был </a:t>
            </a:r>
            <a:r>
              <a:rPr lang="ru-RU" sz="2400" dirty="0" smtClean="0">
                <a:solidFill>
                  <a:schemeClr val="tx2">
                    <a:lumMod val="75000"/>
                  </a:schemeClr>
                </a:solidFill>
                <a:effectLst/>
                <a:latin typeface="Times New Roman" pitchFamily="18" charset="0"/>
                <a:cs typeface="Times New Roman" pitchFamily="18" charset="0"/>
              </a:rPr>
              <a:t>близок </a:t>
            </a:r>
            <a:r>
              <a:rPr lang="ru-RU" sz="2400" dirty="0">
                <a:solidFill>
                  <a:schemeClr val="tx2">
                    <a:lumMod val="75000"/>
                  </a:schemeClr>
                </a:solidFill>
                <a:effectLst/>
                <a:latin typeface="Times New Roman" pitchFamily="18" charset="0"/>
                <a:cs typeface="Times New Roman" pitchFamily="18" charset="0"/>
              </a:rPr>
              <a:t>к структурному.  Данные говорят о том, что на протяжении 80-х структурный дефицит увеличился с 1,7 до 3.0% от ВВП. Это изменение было вызвано следующими особенностями.</a:t>
            </a:r>
          </a:p>
          <a:p>
            <a:pPr marL="361188">
              <a:buFont typeface="Wingdings" pitchFamily="2" charset="2"/>
              <a:buChar char="§"/>
            </a:pPr>
            <a:r>
              <a:rPr lang="ru-RU" sz="2400" dirty="0" smtClean="0">
                <a:solidFill>
                  <a:schemeClr val="tx2">
                    <a:lumMod val="75000"/>
                  </a:schemeClr>
                </a:solidFill>
                <a:effectLst/>
                <a:latin typeface="Times New Roman" pitchFamily="18" charset="0"/>
                <a:cs typeface="Times New Roman" pitchFamily="18" charset="0"/>
              </a:rPr>
              <a:t>В </a:t>
            </a:r>
            <a:r>
              <a:rPr lang="ru-RU" sz="2400" dirty="0">
                <a:solidFill>
                  <a:schemeClr val="tx2">
                    <a:lumMod val="75000"/>
                  </a:schemeClr>
                </a:solidFill>
                <a:effectLst/>
                <a:latin typeface="Times New Roman" pitchFamily="18" charset="0"/>
                <a:cs typeface="Times New Roman" pitchFamily="18" charset="0"/>
              </a:rPr>
              <a:t>течение этого периода снизилась доля доходов федера­льного бюджета в ВВП. Это произошло не смотря на рост доли отчислений на социальное обеспечение, взимаемой с фонда оплаты труда. Снижение подоходного налога в на­чале 80-х годов способствовало возрастанию бюджетного дефицита</a:t>
            </a:r>
            <a:r>
              <a:rPr lang="ru-RU" sz="2400" dirty="0" smtClean="0">
                <a:solidFill>
                  <a:schemeClr val="tx2">
                    <a:lumMod val="75000"/>
                  </a:schemeClr>
                </a:solidFill>
                <a:effectLst/>
                <a:latin typeface="Times New Roman" pitchFamily="18" charset="0"/>
                <a:cs typeface="Times New Roman" pitchFamily="18" charset="0"/>
              </a:rPr>
              <a:t>.</a:t>
            </a:r>
            <a:endParaRPr lang="en-US" sz="2400" dirty="0" smtClean="0">
              <a:solidFill>
                <a:schemeClr val="tx2">
                  <a:lumMod val="75000"/>
                </a:schemeClr>
              </a:solidFill>
              <a:effectLst/>
              <a:latin typeface="Times New Roman" pitchFamily="18" charset="0"/>
              <a:cs typeface="Times New Roman" pitchFamily="18" charset="0"/>
            </a:endParaRPr>
          </a:p>
          <a:p>
            <a:pPr marL="361188">
              <a:buFont typeface="Wingdings" pitchFamily="2" charset="2"/>
              <a:buChar char="§"/>
            </a:pPr>
            <a:r>
              <a:rPr lang="ru-RU" sz="2400" dirty="0" smtClean="0">
                <a:solidFill>
                  <a:schemeClr val="tx2">
                    <a:lumMod val="75000"/>
                  </a:schemeClr>
                </a:solidFill>
                <a:effectLst/>
                <a:latin typeface="Times New Roman" pitchFamily="18" charset="0"/>
                <a:cs typeface="Times New Roman" pitchFamily="18" charset="0"/>
              </a:rPr>
              <a:t>В </a:t>
            </a:r>
            <a:r>
              <a:rPr lang="ru-RU" sz="2400" dirty="0">
                <a:solidFill>
                  <a:schemeClr val="tx2">
                    <a:lumMod val="75000"/>
                  </a:schemeClr>
                </a:solidFill>
                <a:effectLst/>
                <a:latin typeface="Times New Roman" pitchFamily="18" charset="0"/>
                <a:cs typeface="Times New Roman" pitchFamily="18" charset="0"/>
              </a:rPr>
              <a:t>этот период произошло увеличение государственных расходов, однако, только на 1,2% от ВВП. Этот прирост был ниже среднегодовых темпов роста этого показателя за последние полвека</a:t>
            </a:r>
            <a:r>
              <a:rPr lang="ru-RU" sz="2400" dirty="0" smtClean="0">
                <a:solidFill>
                  <a:schemeClr val="tx2">
                    <a:lumMod val="75000"/>
                  </a:schemeClr>
                </a:solidFill>
                <a:effectLst/>
                <a:latin typeface="Times New Roman" pitchFamily="18" charset="0"/>
                <a:cs typeface="Times New Roman" pitchFamily="18" charset="0"/>
              </a:rPr>
              <a:t>.</a:t>
            </a:r>
            <a:r>
              <a:rPr lang="ru-RU" sz="2400" dirty="0">
                <a:solidFill>
                  <a:schemeClr val="tx2">
                    <a:lumMod val="75000"/>
                  </a:schemeClr>
                </a:solidFill>
                <a:effectLst/>
                <a:latin typeface="Times New Roman" pitchFamily="18" charset="0"/>
                <a:cs typeface="Times New Roman" pitchFamily="18" charset="0"/>
              </a:rPr>
              <a:t> </a:t>
            </a:r>
            <a:r>
              <a:rPr lang="ru-RU" sz="2400" dirty="0" smtClean="0">
                <a:solidFill>
                  <a:schemeClr val="tx2">
                    <a:lumMod val="75000"/>
                  </a:schemeClr>
                </a:solidFill>
                <a:effectLst/>
                <a:latin typeface="Times New Roman" pitchFamily="18" charset="0"/>
                <a:cs typeface="Times New Roman" pitchFamily="18" charset="0"/>
              </a:rPr>
              <a:t> </a:t>
            </a:r>
            <a:endParaRPr lang="en-US" sz="2400" dirty="0" smtClean="0">
              <a:solidFill>
                <a:schemeClr val="tx2">
                  <a:lumMod val="75000"/>
                </a:schemeClr>
              </a:solidFill>
              <a:effectLst/>
              <a:latin typeface="Times New Roman" pitchFamily="18" charset="0"/>
              <a:cs typeface="Times New Roman" pitchFamily="18" charset="0"/>
            </a:endParaRPr>
          </a:p>
          <a:p>
            <a:pPr marL="361188">
              <a:buFont typeface="Wingdings" pitchFamily="2" charset="2"/>
              <a:buChar char="§"/>
            </a:pPr>
            <a:r>
              <a:rPr lang="ru-RU" sz="2400" dirty="0" smtClean="0">
                <a:solidFill>
                  <a:schemeClr val="tx2">
                    <a:lumMod val="75000"/>
                  </a:schemeClr>
                </a:solidFill>
                <a:effectLst/>
                <a:latin typeface="Times New Roman" pitchFamily="18" charset="0"/>
                <a:cs typeface="Times New Roman" pitchFamily="18" charset="0"/>
              </a:rPr>
              <a:t>Основные </a:t>
            </a:r>
            <a:r>
              <a:rPr lang="ru-RU" sz="2400" dirty="0">
                <a:solidFill>
                  <a:schemeClr val="tx2">
                    <a:lumMod val="75000"/>
                  </a:schemeClr>
                </a:solidFill>
                <a:effectLst/>
                <a:latin typeface="Times New Roman" pitchFamily="18" charset="0"/>
                <a:cs typeface="Times New Roman" pitchFamily="18" charset="0"/>
              </a:rPr>
              <a:t>незапланированные увеличения расходов были связаны с ростом процентных платежей и расходов на здравоохранение, которые в сумме возросли на 2,7% ВВП. Это привело к трудноразрешимым долгосрочным проблемам управления: величина процентных платежей не конт­ролируется и не может быть снижена ни посредством уменьшения  ставок процента, ни при сокращении государственного долга. Уровень расходов на здравоохранение не за­висит от взаимодействия спроса и предложения на рынке.</a:t>
            </a:r>
          </a:p>
          <a:p>
            <a:pPr marL="18288" indent="0">
              <a:buNone/>
            </a:pPr>
            <a:endParaRPr lang="ru-RU" dirty="0" smtClean="0">
              <a:solidFill>
                <a:schemeClr val="tx2">
                  <a:lumMod val="75000"/>
                </a:schemeClr>
              </a:solidFill>
              <a:effectLst/>
            </a:endParaRPr>
          </a:p>
        </p:txBody>
      </p:sp>
    </p:spTree>
    <p:extLst>
      <p:ext uri="{BB962C8B-B14F-4D97-AF65-F5344CB8AC3E}">
        <p14:creationId xmlns="" xmlns:p14="http://schemas.microsoft.com/office/powerpoint/2010/main" val="385586547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476672"/>
            <a:ext cx="10056440" cy="5688632"/>
          </a:xfrm>
        </p:spPr>
        <p:txBody>
          <a:bodyPr>
            <a:normAutofit/>
          </a:bodyPr>
          <a:lstStyle/>
          <a:p>
            <a:pPr marL="457200" indent="-457200" algn="just">
              <a:lnSpc>
                <a:spcPct val="150000"/>
              </a:lnSpc>
            </a:pPr>
            <a:r>
              <a:rPr lang="ru-RU" sz="2200" dirty="0" smtClean="0">
                <a:solidFill>
                  <a:schemeClr val="tx1"/>
                </a:solidFill>
                <a:latin typeface="Times New Roman" pitchFamily="18" charset="0"/>
                <a:cs typeface="Times New Roman" pitchFamily="18" charset="0"/>
              </a:rPr>
              <a:t>5. В связи с тем, что мы вынуждены прибегать к иностранным займам, чтобы финансировать свое потребление, и возлагаем погашение процентов по внешнему долгу и его основной части на наших потомков, будущим поколениям придется сокращать свое потребление для того, чтобы обслуживать эту задолженность. Если мы оставляем потомкам внутренний долг, не обеспечивая при этом прироста запаса капитала, возникают различные внутренние последствия. Взимая налоги с Питера, для того, чтобы заплатить </a:t>
            </a:r>
            <a:r>
              <a:rPr lang="ru-RU" sz="2200" dirty="0" err="1" smtClean="0">
                <a:solidFill>
                  <a:schemeClr val="tx1"/>
                </a:solidFill>
                <a:latin typeface="Times New Roman" pitchFamily="18" charset="0"/>
                <a:cs typeface="Times New Roman" pitchFamily="18" charset="0"/>
              </a:rPr>
              <a:t>Пауле</a:t>
            </a:r>
            <a:r>
              <a:rPr lang="ru-RU" sz="2200" dirty="0" smtClean="0">
                <a:solidFill>
                  <a:schemeClr val="tx1"/>
                </a:solidFill>
                <a:latin typeface="Times New Roman" pitchFamily="18" charset="0"/>
                <a:cs typeface="Times New Roman" pitchFamily="18" charset="0"/>
              </a:rPr>
              <a:t>, или наоборот, обложение налогами </a:t>
            </a:r>
            <a:r>
              <a:rPr lang="ru-RU" sz="2200" dirty="0" err="1" smtClean="0">
                <a:solidFill>
                  <a:schemeClr val="tx1"/>
                </a:solidFill>
                <a:latin typeface="Times New Roman" pitchFamily="18" charset="0"/>
                <a:cs typeface="Times New Roman" pitchFamily="18" charset="0"/>
              </a:rPr>
              <a:t>Паулы</a:t>
            </a:r>
            <a:r>
              <a:rPr lang="ru-RU" sz="2200" dirty="0" smtClean="0">
                <a:solidFill>
                  <a:schemeClr val="tx1"/>
                </a:solidFill>
                <a:latin typeface="Times New Roman" pitchFamily="18" charset="0"/>
                <a:cs typeface="Times New Roman" pitchFamily="18" charset="0"/>
              </a:rPr>
              <a:t>, чтобы ей же заплатить, может вызвать снижение производительности и эффективности экономики в целом. Однако данный случай не следует путать с той ситуаций, когда мы одалживаем деньги у другого государства.</a:t>
            </a:r>
            <a:endParaRPr lang="ru-RU" sz="2200" dirty="0">
              <a:solidFill>
                <a:schemeClr val="tx1"/>
              </a:solidFill>
              <a:latin typeface="Times New Roman" pitchFamily="18" charset="0"/>
              <a:cs typeface="Times New Roman"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063552" y="548680"/>
            <a:ext cx="9602788" cy="5760640"/>
          </a:xfrm>
        </p:spPr>
        <p:txBody>
          <a:bodyPr>
            <a:normAutofit/>
          </a:bodyPr>
          <a:lstStyle/>
          <a:p>
            <a:pPr algn="just">
              <a:lnSpc>
                <a:spcPct val="150000"/>
              </a:lnSpc>
            </a:pPr>
            <a:r>
              <a:rPr lang="ru-RU" sz="2200" dirty="0" smtClean="0">
                <a:solidFill>
                  <a:schemeClr val="tx1"/>
                </a:solidFill>
                <a:latin typeface="Times New Roman" pitchFamily="18" charset="0"/>
                <a:cs typeface="Times New Roman" pitchFamily="18" charset="0"/>
              </a:rPr>
              <a:t>6. Рост экономики может замедлиться в том случае, если государственный долг повлечет за собой замещение капитала. Это происходит, когда население заменяет государственным долгом капитал  или частные активы и таким образом снижает частный запас капитала. В долгосрочном периоде рост государственного долга может повлечь за собой уменьшение темпов роста потенциального выпуска и потребления в связи с тем, что происходит увеличение затрат на обслуживание внешней задолженности, падает эффективность (так как приходится повышать уровень налогообложение для выплаты процентов по долгу) и замедляется накопление капитала в результате замещения капитала.</a:t>
            </a:r>
            <a:endParaRPr lang="ru-RU" sz="2200" dirty="0">
              <a:solidFill>
                <a:schemeClr val="tx1"/>
              </a:solidFill>
              <a:latin typeface="Times New Roman" pitchFamily="18" charset="0"/>
              <a:cs typeface="Times New Roman"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7568" y="692696"/>
            <a:ext cx="9599075" cy="716658"/>
          </a:xfrm>
        </p:spPr>
        <p:txBody>
          <a:bodyPr/>
          <a:lstStyle/>
          <a:p>
            <a:pPr algn="ctr"/>
            <a:r>
              <a:rPr lang="ru-RU" b="1" dirty="0" smtClean="0">
                <a:solidFill>
                  <a:schemeClr val="bg2">
                    <a:lumMod val="25000"/>
                  </a:schemeClr>
                </a:solidFill>
                <a:effectLst>
                  <a:outerShdw blurRad="38100" dist="38100" dir="2700000" algn="tl">
                    <a:srgbClr val="000000">
                      <a:alpha val="43137"/>
                    </a:srgbClr>
                  </a:outerShdw>
                </a:effectLst>
              </a:rPr>
              <a:t>Стабилизация экономики</a:t>
            </a:r>
            <a:endParaRPr lang="ru-RU" b="1" dirty="0">
              <a:solidFill>
                <a:schemeClr val="bg2">
                  <a:lumMod val="25000"/>
                </a:schemeClr>
              </a:solidFill>
              <a:effectLst>
                <a:outerShdw blurRad="38100" dist="38100" dir="2700000" algn="tl">
                  <a:srgbClr val="000000">
                    <a:alpha val="43137"/>
                  </a:srgbClr>
                </a:outerShdw>
              </a:effectLst>
            </a:endParaRPr>
          </a:p>
        </p:txBody>
      </p:sp>
      <p:sp>
        <p:nvSpPr>
          <p:cNvPr id="3" name="Содержимое 2"/>
          <p:cNvSpPr>
            <a:spLocks noGrp="1"/>
          </p:cNvSpPr>
          <p:nvPr>
            <p:ph idx="1"/>
          </p:nvPr>
        </p:nvSpPr>
        <p:spPr>
          <a:xfrm>
            <a:off x="1919536" y="1340768"/>
            <a:ext cx="9602788" cy="5517232"/>
          </a:xfrm>
        </p:spPr>
        <p:txBody>
          <a:bodyPr>
            <a:normAutofit/>
          </a:bodyPr>
          <a:lstStyle/>
          <a:p>
            <a:pPr algn="just">
              <a:lnSpc>
                <a:spcPct val="150000"/>
              </a:lnSpc>
            </a:pPr>
            <a:r>
              <a:rPr lang="ru-RU" sz="2000" dirty="0" smtClean="0">
                <a:solidFill>
                  <a:schemeClr val="tx1"/>
                </a:solidFill>
                <a:latin typeface="Times New Roman" pitchFamily="18" charset="0"/>
                <a:cs typeface="Times New Roman" pitchFamily="18" charset="0"/>
              </a:rPr>
              <a:t>7. Определяя свою кредитно-денежную и фискальную политики, государство всегда учитывает два обстоятельства: необходимый уровень совокупного спроса и максимально эффективную фискально-монетарную комбинацию. Комбинация кредитно-денежных и налогово-бюджетных мероприятий дает возможность изменять структуру ВВП. Стратегия стимулирования высокого уровня инвестиций предусматривает создание бюджетного избытка, наряду с проведением экспансионистской кредитно-денежной политики. В Соединенных Штатах изменение компонентов комбинации происходит в направлении смягчения фискальной и ужесточения кредитно-денежной политики, что объясняет низкую долю инвестиций в ВВП и низкие темпы роста потенциального выпуска.</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631504" y="946778"/>
            <a:ext cx="10178852" cy="5911222"/>
          </a:xfrm>
        </p:spPr>
        <p:txBody>
          <a:bodyPr>
            <a:normAutofit/>
          </a:bodyPr>
          <a:lstStyle/>
          <a:p>
            <a:pPr algn="just"/>
            <a:r>
              <a:rPr lang="ru-RU" sz="2200" dirty="0" smtClean="0">
                <a:solidFill>
                  <a:schemeClr val="tx1"/>
                </a:solidFill>
                <a:latin typeface="Times New Roman" pitchFamily="18" charset="0"/>
                <a:cs typeface="Times New Roman" pitchFamily="18" charset="0"/>
              </a:rPr>
              <a:t>8. После </a:t>
            </a:r>
            <a:r>
              <a:rPr lang="ru-RU" sz="2200" dirty="0" err="1" smtClean="0">
                <a:solidFill>
                  <a:schemeClr val="tx1"/>
                </a:solidFill>
                <a:latin typeface="Times New Roman" pitchFamily="18" charset="0"/>
                <a:cs typeface="Times New Roman" pitchFamily="18" charset="0"/>
              </a:rPr>
              <a:t>кейнсианской</a:t>
            </a:r>
            <a:r>
              <a:rPr lang="ru-RU" sz="2200" dirty="0" smtClean="0">
                <a:solidFill>
                  <a:schemeClr val="tx1"/>
                </a:solidFill>
                <a:latin typeface="Times New Roman" pitchFamily="18" charset="0"/>
                <a:cs typeface="Times New Roman" pitchFamily="18" charset="0"/>
              </a:rPr>
              <a:t> революции многие экономисты возлагали большие надежды на то, что антициклическая политика позволит стабилизировать экономику. На практике фискальная политика не всегда оказывается реально осуществимой из-за проблем, связанных с повышением налогов и сокращением расходов во время всплеска инфляции. Поэтому сегодня Америка для стабилизации своей экономики использует исключительно кредитно-денежную политику. Эконометрические модели, которые используют статистические методы с целью оценки влияния изменений кредитно-денежной политики на состояние народного хозяйства, как правило, указывают на то, что основные последствия изменения предложения денег проявляются в краткосрочном периоде, при этом, по прошествии времени, все большая часть влияния на номинальный ВВП проявляется в изменении инертных цен и заработной платы</a:t>
            </a:r>
            <a:r>
              <a:rPr lang="ru-RU" sz="2200" dirty="0" smtClean="0">
                <a:latin typeface="Times New Roman" pitchFamily="18" charset="0"/>
                <a:cs typeface="Times New Roman" pitchFamily="18" charset="0"/>
              </a:rPr>
              <a:t>.</a:t>
            </a:r>
            <a:endParaRPr lang="ru-RU" sz="2200" dirty="0">
              <a:latin typeface="Times New Roman" pitchFamily="18" charset="0"/>
              <a:cs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919536" y="476672"/>
            <a:ext cx="9585076" cy="5434550"/>
          </a:xfrm>
        </p:spPr>
        <p:txBody>
          <a:bodyPr>
            <a:noAutofit/>
          </a:bodyPr>
          <a:lstStyle/>
          <a:p>
            <a:pPr algn="just"/>
            <a:r>
              <a:rPr lang="ru-RU" sz="2000" dirty="0" smtClean="0">
                <a:solidFill>
                  <a:schemeClr val="tx1"/>
                </a:solidFill>
                <a:latin typeface="Times New Roman" pitchFamily="18" charset="0"/>
                <a:cs typeface="Times New Roman" pitchFamily="18" charset="0"/>
              </a:rPr>
              <a:t>9. Должно ли правительство придерживаться неизменных правил или ему следует поступать в соответствии с обстоятельствами? Ответ на данный вопрос содержит как позитивные экономические, так и нормативные политические суждения. Консерваторы часто ратуют за фиксированные правила, в то время как либералы отстаивают "тонкую настройку" с помощью активной кредитно-денежной политики, направленной на достижение экономических целей. Вопрос о том, стабилизирует или дестабилизирует экономику активная и дискреционная политика является более сложным. Все чаще экономисты подчеркивают необходимость реализации заслуживающих доверия мероприятий, независимо от того, чем вызвано это доверие: наличием жестких правил или благоразумием руководства. В последнее время во многих странах используются целевые показатели темпов инфляции. Этот метод представляет собой гибкую систему, основанную на определенных правилах, которая устанавливает среднесрочные ориентиры для темпов инфляции, позволяя при этом вносить необходимые изменения в краткосрочном периоде, когда нарушения экономического равновесия делают достижение целевых показателей инфляции слишком дорогостоящим.</a:t>
            </a:r>
          </a:p>
          <a:p>
            <a:pPr algn="just"/>
            <a:endParaRPr lang="ru-RU" sz="2000" dirty="0">
              <a:latin typeface="Times New Roman" pitchFamily="18" charset="0"/>
              <a:cs typeface="Times New Roman"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b="1" dirty="0" smtClean="0">
                <a:solidFill>
                  <a:schemeClr val="bg2">
                    <a:lumMod val="25000"/>
                  </a:schemeClr>
                </a:solidFill>
                <a:effectLst>
                  <a:outerShdw blurRad="38100" dist="38100" dir="2700000" algn="tl">
                    <a:srgbClr val="000000">
                      <a:alpha val="43137"/>
                    </a:srgbClr>
                  </a:outerShdw>
                </a:effectLst>
              </a:rPr>
              <a:t>Ускорение долгосрочного экономического роста.</a:t>
            </a:r>
            <a:r>
              <a:rPr lang="ru-RU" dirty="0" smtClean="0"/>
              <a:t/>
            </a:r>
            <a:br>
              <a:rPr lang="ru-RU" dirty="0" smtClean="0"/>
            </a:br>
            <a:endParaRPr lang="ru-RU" dirty="0"/>
          </a:p>
        </p:txBody>
      </p:sp>
      <p:sp>
        <p:nvSpPr>
          <p:cNvPr id="3" name="Содержимое 2"/>
          <p:cNvSpPr>
            <a:spLocks noGrp="1"/>
          </p:cNvSpPr>
          <p:nvPr>
            <p:ph idx="1"/>
          </p:nvPr>
        </p:nvSpPr>
        <p:spPr>
          <a:xfrm>
            <a:off x="1559496" y="2133600"/>
            <a:ext cx="9945116" cy="3777622"/>
          </a:xfrm>
        </p:spPr>
        <p:txBody>
          <a:bodyPr>
            <a:noAutofit/>
          </a:bodyPr>
          <a:lstStyle/>
          <a:p>
            <a:pPr algn="just"/>
            <a:r>
              <a:rPr lang="ru-RU" sz="2000" dirty="0" smtClean="0">
                <a:solidFill>
                  <a:schemeClr val="tx1"/>
                </a:solidFill>
                <a:latin typeface="Times New Roman" pitchFamily="18" charset="0"/>
                <a:cs typeface="Times New Roman" pitchFamily="18" charset="0"/>
              </a:rPr>
              <a:t>10. Вспомните высказывание: "Производительность - это далеко не все, однако в долгосрочном периоде, она - почти все." Возможности государства в отношении долгосрочного повышения уровня жизни своих граждан зависят почти исключительно от его способности обеспечивать постоянное совершенствование технологий и капитала, используемых рабочими.</a:t>
            </a:r>
          </a:p>
          <a:p>
            <a:pPr algn="just"/>
            <a:r>
              <a:rPr lang="ru-RU" sz="2000" dirty="0" smtClean="0">
                <a:solidFill>
                  <a:schemeClr val="tx1"/>
                </a:solidFill>
                <a:latin typeface="Times New Roman" pitchFamily="18" charset="0"/>
                <a:cs typeface="Times New Roman" pitchFamily="18" charset="0"/>
              </a:rPr>
              <a:t>11. На протяжении последнего десятилетия норма национальных сбережений США резко упала. Проведенные исследования говорят о том, что одной из главных причин такого падения является возрастающий дефицит федерального бюджета. Большинство экономистов уверено в том, что на сегодняшний день снижение дефицита федерального бюджета - единственный способ увеличения нормы национальных сбережений. Для этого нужно как уменьшить потребление в условиях полной занятости, так и обеспечить использование увеличившихся сбережений для высокопроизводительных инвестиций.</a:t>
            </a:r>
          </a:p>
          <a:p>
            <a:pPr algn="just"/>
            <a:endParaRPr lang="ru-RU" sz="2000" dirty="0">
              <a:latin typeface="Times New Roman" pitchFamily="18" charset="0"/>
              <a:cs typeface="Times New Roman"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620688"/>
            <a:ext cx="9657084" cy="5290534"/>
          </a:xfrm>
        </p:spPr>
        <p:txBody>
          <a:bodyPr>
            <a:normAutofit/>
          </a:bodyPr>
          <a:lstStyle/>
          <a:p>
            <a:pPr algn="just"/>
            <a:r>
              <a:rPr lang="ru-RU" sz="2200" dirty="0" smtClean="0">
                <a:solidFill>
                  <a:schemeClr val="tx1"/>
                </a:solidFill>
                <a:latin typeface="Times New Roman" pitchFamily="18" charset="0"/>
                <a:cs typeface="Times New Roman" pitchFamily="18" charset="0"/>
              </a:rPr>
              <a:t>12. В процессе разработки мероприятий, нацеленных на повышение объема инвестиций, должен обязательно приниматься во внимание тот факт, что национальное богатство державы не ограничивается только лишь производственными инвестициями, а включает в себя и другие формы материального и нематериального богатства, главным образом человеческий капитал.</a:t>
            </a:r>
          </a:p>
          <a:p>
            <a:pPr algn="just"/>
            <a:r>
              <a:rPr lang="ru-RU" sz="2200" dirty="0" smtClean="0">
                <a:solidFill>
                  <a:schemeClr val="tx1"/>
                </a:solidFill>
                <a:latin typeface="Times New Roman" pitchFamily="18" charset="0"/>
                <a:cs typeface="Times New Roman" pitchFamily="18" charset="0"/>
              </a:rPr>
              <a:t>13. Стимулирование экономического роста вызывает ускорение увеличения совокупной производительности факторов, которая измеряется как совокупный выпуск в расчете на единицу всех затрат. В данном случае основная роль государства состоит в том, чтобы способствовать созданию свободных конкурентных условий и поддерживать фундаментальные научно-технические исследования.</a:t>
            </a:r>
          </a:p>
          <a:p>
            <a:pPr algn="just"/>
            <a:endParaRPr lang="ru-RU" sz="2200" dirty="0">
              <a:latin typeface="Times New Roman" pitchFamily="18" charset="0"/>
              <a:cs typeface="Times New Roman"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16658"/>
          </a:xfrm>
        </p:spPr>
        <p:txBody>
          <a:bodyPr>
            <a:normAutofit fontScale="90000"/>
          </a:bodyPr>
          <a:lstStyle/>
          <a:p>
            <a:pPr algn="ctr"/>
            <a:r>
              <a:rPr lang="ru-RU" b="1" dirty="0" smtClean="0">
                <a:solidFill>
                  <a:schemeClr val="bg2">
                    <a:lumMod val="25000"/>
                  </a:schemeClr>
                </a:solidFill>
                <a:effectLst>
                  <a:outerShdw blurRad="38100" dist="38100" dir="2700000" algn="tl">
                    <a:srgbClr val="000000">
                      <a:alpha val="43137"/>
                    </a:srgbClr>
                  </a:outerShdw>
                </a:effectLst>
              </a:rPr>
              <a:t>КЛЮЧЕВЫЕ ПОНЯТИЯ</a:t>
            </a:r>
            <a:r>
              <a:rPr lang="ru-RU" dirty="0" smtClean="0"/>
              <a:t/>
            </a:r>
            <a:br>
              <a:rPr lang="ru-RU" dirty="0" smtClean="0"/>
            </a:br>
            <a:endParaRPr lang="ru-RU" dirty="0"/>
          </a:p>
        </p:txBody>
      </p:sp>
      <p:sp>
        <p:nvSpPr>
          <p:cNvPr id="3" name="Содержимое 2"/>
          <p:cNvSpPr>
            <a:spLocks noGrp="1"/>
          </p:cNvSpPr>
          <p:nvPr>
            <p:ph idx="1"/>
          </p:nvPr>
        </p:nvSpPr>
        <p:spPr>
          <a:xfrm>
            <a:off x="2589212" y="1196752"/>
            <a:ext cx="8915400" cy="4714470"/>
          </a:xfrm>
        </p:spPr>
        <p:txBody>
          <a:bodyPr>
            <a:noAutofit/>
          </a:bodyPr>
          <a:lstStyle/>
          <a:p>
            <a:pPr algn="ctr"/>
            <a:r>
              <a:rPr lang="ru-RU" sz="2000" b="1" i="1" dirty="0" smtClean="0">
                <a:solidFill>
                  <a:schemeClr val="tx1"/>
                </a:solidFill>
                <a:latin typeface="Times New Roman" pitchFamily="18" charset="0"/>
                <a:cs typeface="Times New Roman" pitchFamily="18" charset="0"/>
              </a:rPr>
              <a:t>Государственный долг и бюджетный дефицит</a:t>
            </a:r>
          </a:p>
          <a:p>
            <a:r>
              <a:rPr lang="ru-RU" sz="2000" dirty="0" smtClean="0">
                <a:solidFill>
                  <a:schemeClr val="tx1"/>
                </a:solidFill>
                <a:latin typeface="Times New Roman" pitchFamily="18" charset="0"/>
                <a:cs typeface="Times New Roman" pitchFamily="18" charset="0"/>
              </a:rPr>
              <a:t>Государственный бюджет</a:t>
            </a:r>
          </a:p>
          <a:p>
            <a:r>
              <a:rPr lang="ru-RU" sz="2000" dirty="0" smtClean="0">
                <a:solidFill>
                  <a:schemeClr val="tx1"/>
                </a:solidFill>
                <a:latin typeface="Times New Roman" pitchFamily="18" charset="0"/>
                <a:cs typeface="Times New Roman" pitchFamily="18" charset="0"/>
              </a:rPr>
              <a:t>Бюджетный дефицит, избыток (</a:t>
            </a:r>
            <a:r>
              <a:rPr lang="ru-RU" sz="2000" dirty="0" err="1" smtClean="0">
                <a:solidFill>
                  <a:schemeClr val="tx1"/>
                </a:solidFill>
                <a:latin typeface="Times New Roman" pitchFamily="18" charset="0"/>
                <a:cs typeface="Times New Roman" pitchFamily="18" charset="0"/>
              </a:rPr>
              <a:t>профицит</a:t>
            </a:r>
            <a:r>
              <a:rPr lang="ru-RU" sz="2000" dirty="0" smtClean="0">
                <a:solidFill>
                  <a:schemeClr val="tx1"/>
                </a:solidFill>
                <a:latin typeface="Times New Roman" pitchFamily="18" charset="0"/>
                <a:cs typeface="Times New Roman" pitchFamily="18" charset="0"/>
              </a:rPr>
              <a:t>) и сбалансированный бюджет:</a:t>
            </a:r>
          </a:p>
          <a:p>
            <a:r>
              <a:rPr lang="ru-RU" sz="2000" dirty="0" smtClean="0">
                <a:solidFill>
                  <a:schemeClr val="tx1"/>
                </a:solidFill>
                <a:latin typeface="Times New Roman" pitchFamily="18" charset="0"/>
                <a:cs typeface="Times New Roman" pitchFamily="18" charset="0"/>
              </a:rPr>
              <a:t>     фактический</a:t>
            </a:r>
          </a:p>
          <a:p>
            <a:r>
              <a:rPr lang="ru-RU" sz="2000" dirty="0" smtClean="0">
                <a:solidFill>
                  <a:schemeClr val="tx1"/>
                </a:solidFill>
                <a:latin typeface="Times New Roman" pitchFamily="18" charset="0"/>
                <a:cs typeface="Times New Roman" pitchFamily="18" charset="0"/>
              </a:rPr>
              <a:t>     структурный</a:t>
            </a:r>
          </a:p>
          <a:p>
            <a:r>
              <a:rPr lang="ru-RU" sz="2000" dirty="0" smtClean="0">
                <a:solidFill>
                  <a:schemeClr val="tx1"/>
                </a:solidFill>
                <a:latin typeface="Times New Roman" pitchFamily="18" charset="0"/>
                <a:cs typeface="Times New Roman" pitchFamily="18" charset="0"/>
              </a:rPr>
              <a:t>     циклический</a:t>
            </a:r>
          </a:p>
          <a:p>
            <a:r>
              <a:rPr lang="ru-RU" sz="2000" dirty="0" smtClean="0">
                <a:solidFill>
                  <a:schemeClr val="tx1"/>
                </a:solidFill>
                <a:latin typeface="Times New Roman" pitchFamily="18" charset="0"/>
                <a:cs typeface="Times New Roman" pitchFamily="18" charset="0"/>
              </a:rPr>
              <a:t>Краткосрочные последствия: замещение и поощрение инвестиций</a:t>
            </a:r>
          </a:p>
          <a:p>
            <a:r>
              <a:rPr lang="ru-RU" sz="2000" dirty="0" smtClean="0">
                <a:solidFill>
                  <a:schemeClr val="tx1"/>
                </a:solidFill>
                <a:latin typeface="Times New Roman" pitchFamily="18" charset="0"/>
                <a:cs typeface="Times New Roman" pitchFamily="18" charset="0"/>
              </a:rPr>
              <a:t>Соотношение "государственный долг - ВВП"</a:t>
            </a:r>
          </a:p>
          <a:p>
            <a:r>
              <a:rPr lang="ru-RU" sz="2000" dirty="0" smtClean="0">
                <a:solidFill>
                  <a:schemeClr val="tx1"/>
                </a:solidFill>
                <a:latin typeface="Times New Roman" pitchFamily="18" charset="0"/>
                <a:cs typeface="Times New Roman" pitchFamily="18" charset="0"/>
              </a:rPr>
              <a:t>Долгосрочное влияние на экономический рост:</a:t>
            </a:r>
          </a:p>
          <a:p>
            <a:r>
              <a:rPr lang="ru-RU" sz="2000" dirty="0" smtClean="0">
                <a:solidFill>
                  <a:schemeClr val="tx1"/>
                </a:solidFill>
                <a:latin typeface="Times New Roman" pitchFamily="18" charset="0"/>
                <a:cs typeface="Times New Roman" pitchFamily="18" charset="0"/>
              </a:rPr>
              <a:t>     внутренний и внешний долг</a:t>
            </a:r>
          </a:p>
          <a:p>
            <a:r>
              <a:rPr lang="ru-RU" sz="2000" dirty="0" smtClean="0">
                <a:solidFill>
                  <a:schemeClr val="tx1"/>
                </a:solidFill>
                <a:latin typeface="Times New Roman" pitchFamily="18" charset="0"/>
                <a:cs typeface="Times New Roman" pitchFamily="18" charset="0"/>
              </a:rPr>
              <a:t>     искажения, возникающие в результате налогообложения</a:t>
            </a:r>
          </a:p>
          <a:p>
            <a:r>
              <a:rPr lang="ru-RU" sz="2000" dirty="0" smtClean="0">
                <a:solidFill>
                  <a:schemeClr val="tx1"/>
                </a:solidFill>
                <a:latin typeface="Times New Roman" pitchFamily="18" charset="0"/>
                <a:cs typeface="Times New Roman" pitchFamily="18" charset="0"/>
              </a:rPr>
              <a:t>     замещение капитала</a:t>
            </a:r>
          </a:p>
          <a:p>
            <a:endParaRPr lang="ru-RU" sz="2000" dirty="0">
              <a:latin typeface="Times New Roman" pitchFamily="18" charset="0"/>
              <a:cs typeface="Times New Roman"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89212" y="404664"/>
            <a:ext cx="8915400" cy="5506558"/>
          </a:xfrm>
        </p:spPr>
        <p:txBody>
          <a:bodyPr>
            <a:normAutofit/>
          </a:bodyPr>
          <a:lstStyle/>
          <a:p>
            <a:pPr algn="ctr"/>
            <a:r>
              <a:rPr lang="ru-RU" sz="2000" b="1" i="1" dirty="0" smtClean="0">
                <a:solidFill>
                  <a:schemeClr val="tx1"/>
                </a:solidFill>
                <a:latin typeface="Times New Roman" pitchFamily="18" charset="0"/>
                <a:cs typeface="Times New Roman" pitchFamily="18" charset="0"/>
              </a:rPr>
              <a:t>Стабилизация</a:t>
            </a:r>
            <a:endParaRPr lang="ru-RU" sz="2000" i="1" dirty="0" smtClean="0">
              <a:solidFill>
                <a:schemeClr val="tx1"/>
              </a:solidFill>
              <a:latin typeface="Times New Roman" pitchFamily="18" charset="0"/>
              <a:cs typeface="Times New Roman" pitchFamily="18" charset="0"/>
            </a:endParaRPr>
          </a:p>
          <a:p>
            <a:r>
              <a:rPr lang="ru-RU" sz="2000" dirty="0" smtClean="0">
                <a:solidFill>
                  <a:schemeClr val="tx1"/>
                </a:solidFill>
                <a:latin typeface="Times New Roman" pitchFamily="18" charset="0"/>
                <a:cs typeface="Times New Roman" pitchFamily="18" charset="0"/>
              </a:rPr>
              <a:t>Управление спросом </a:t>
            </a:r>
          </a:p>
          <a:p>
            <a:r>
              <a:rPr lang="ru-RU" sz="2000" dirty="0" smtClean="0">
                <a:solidFill>
                  <a:schemeClr val="tx1"/>
                </a:solidFill>
                <a:latin typeface="Times New Roman" pitchFamily="18" charset="0"/>
                <a:cs typeface="Times New Roman" pitchFamily="18" charset="0"/>
              </a:rPr>
              <a:t>Фискально-монетарная комбинация</a:t>
            </a:r>
          </a:p>
          <a:p>
            <a:r>
              <a:rPr lang="ru-RU" sz="2000" dirty="0" smtClean="0">
                <a:solidFill>
                  <a:schemeClr val="tx1"/>
                </a:solidFill>
                <a:latin typeface="Times New Roman" pitchFamily="18" charset="0"/>
                <a:cs typeface="Times New Roman" pitchFamily="18" charset="0"/>
              </a:rPr>
              <a:t>Неизменные правила и свобода действий</a:t>
            </a:r>
          </a:p>
          <a:p>
            <a:r>
              <a:rPr lang="ru-RU" sz="2000" dirty="0" smtClean="0">
                <a:solidFill>
                  <a:schemeClr val="tx1"/>
                </a:solidFill>
                <a:latin typeface="Times New Roman" pitchFamily="18" charset="0"/>
                <a:cs typeface="Times New Roman" pitchFamily="18" charset="0"/>
              </a:rPr>
              <a:t>Целевые показатели темпов инфляции</a:t>
            </a:r>
          </a:p>
          <a:p>
            <a:pPr algn="ctr"/>
            <a:r>
              <a:rPr lang="ru-RU" sz="2000" b="1" i="1" dirty="0" smtClean="0">
                <a:solidFill>
                  <a:schemeClr val="tx1"/>
                </a:solidFill>
                <a:latin typeface="Times New Roman" pitchFamily="18" charset="0"/>
                <a:cs typeface="Times New Roman" pitchFamily="18" charset="0"/>
              </a:rPr>
              <a:t>Долгосрочный экономический рост и производительность</a:t>
            </a:r>
            <a:endParaRPr lang="ru-RU" sz="2000" i="1" dirty="0" smtClean="0">
              <a:solidFill>
                <a:schemeClr val="tx1"/>
              </a:solidFill>
              <a:latin typeface="Times New Roman" pitchFamily="18" charset="0"/>
              <a:cs typeface="Times New Roman" pitchFamily="18" charset="0"/>
            </a:endParaRPr>
          </a:p>
          <a:p>
            <a:r>
              <a:rPr lang="ru-RU" sz="2000" dirty="0" smtClean="0">
                <a:solidFill>
                  <a:schemeClr val="tx1"/>
                </a:solidFill>
                <a:latin typeface="Times New Roman" pitchFamily="18" charset="0"/>
                <a:cs typeface="Times New Roman" pitchFamily="18" charset="0"/>
              </a:rPr>
              <a:t>Снижение нормы национальных сбережений:</a:t>
            </a:r>
          </a:p>
          <a:p>
            <a:r>
              <a:rPr lang="ru-RU" sz="2000" dirty="0" smtClean="0">
                <a:solidFill>
                  <a:schemeClr val="tx1"/>
                </a:solidFill>
                <a:latin typeface="Times New Roman" pitchFamily="18" charset="0"/>
                <a:cs typeface="Times New Roman" pitchFamily="18" charset="0"/>
              </a:rPr>
              <a:t>     причины</a:t>
            </a:r>
          </a:p>
          <a:p>
            <a:r>
              <a:rPr lang="ru-RU" sz="2000" dirty="0" smtClean="0">
                <a:solidFill>
                  <a:schemeClr val="tx1"/>
                </a:solidFill>
                <a:latin typeface="Times New Roman" pitchFamily="18" charset="0"/>
                <a:cs typeface="Times New Roman" pitchFamily="18" charset="0"/>
              </a:rPr>
              <a:t>     противодействующие мероприятия</a:t>
            </a:r>
          </a:p>
          <a:p>
            <a:r>
              <a:rPr lang="ru-RU" sz="2000" dirty="0" smtClean="0">
                <a:solidFill>
                  <a:schemeClr val="tx1"/>
                </a:solidFill>
                <a:latin typeface="Times New Roman" pitchFamily="18" charset="0"/>
                <a:cs typeface="Times New Roman" pitchFamily="18" charset="0"/>
              </a:rPr>
              <a:t>Различные формы богатства </a:t>
            </a:r>
          </a:p>
          <a:p>
            <a:r>
              <a:rPr lang="ru-RU" sz="2000" dirty="0" smtClean="0">
                <a:solidFill>
                  <a:schemeClr val="tx1"/>
                </a:solidFill>
                <a:latin typeface="Times New Roman" pitchFamily="18" charset="0"/>
                <a:cs typeface="Times New Roman" pitchFamily="18" charset="0"/>
              </a:rPr>
              <a:t>Достижение технологической границы и ее расширение</a:t>
            </a:r>
          </a:p>
          <a:p>
            <a:r>
              <a:rPr lang="ru-RU" sz="2000" dirty="0" smtClean="0">
                <a:solidFill>
                  <a:schemeClr val="tx1"/>
                </a:solidFill>
                <a:latin typeface="Times New Roman" pitchFamily="18" charset="0"/>
                <a:cs typeface="Times New Roman" pitchFamily="18" charset="0"/>
              </a:rPr>
              <a:t>Дух предпринимательства</a:t>
            </a:r>
          </a:p>
          <a:p>
            <a:endParaRPr lang="ru-RU"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631504" y="0"/>
            <a:ext cx="10560496" cy="3068960"/>
          </a:xfrm>
        </p:spPr>
        <p:txBody>
          <a:bodyPr>
            <a:normAutofit/>
          </a:bodyPr>
          <a:lstStyle/>
          <a:p>
            <a:pPr marL="361188">
              <a:buFont typeface="Wingdings" pitchFamily="2" charset="2"/>
              <a:buChar char="§"/>
            </a:pPr>
            <a:r>
              <a:rPr lang="ru-RU" sz="2300" dirty="0" smtClean="0">
                <a:solidFill>
                  <a:schemeClr val="tx2">
                    <a:lumMod val="75000"/>
                  </a:schemeClr>
                </a:solidFill>
                <a:effectLst/>
                <a:latin typeface="Times New Roman" pitchFamily="18" charset="0"/>
                <a:cs typeface="Times New Roman" pitchFamily="18" charset="0"/>
              </a:rPr>
              <a:t>Отношение </a:t>
            </a:r>
            <a:r>
              <a:rPr lang="ru-RU" sz="2300" dirty="0">
                <a:solidFill>
                  <a:schemeClr val="tx2">
                    <a:lumMod val="75000"/>
                  </a:schemeClr>
                </a:solidFill>
                <a:effectLst/>
                <a:latin typeface="Times New Roman" pitchFamily="18" charset="0"/>
                <a:cs typeface="Times New Roman" pitchFamily="18" charset="0"/>
              </a:rPr>
              <a:t>общественности к высокому уровню дефицита  приводит к принятию серии противоречивых мер, направленных на его сокращение, самыми важными из которых являются Законы о бюджете администрации Буша и Клинтона, принятые в 1900 и 1993</a:t>
            </a:r>
            <a:r>
              <a:rPr lang="ru-RU" sz="2300" b="1" dirty="0">
                <a:solidFill>
                  <a:schemeClr val="tx2">
                    <a:lumMod val="75000"/>
                  </a:schemeClr>
                </a:solidFill>
                <a:effectLst/>
                <a:latin typeface="Times New Roman" pitchFamily="18" charset="0"/>
                <a:cs typeface="Times New Roman" pitchFamily="18" charset="0"/>
              </a:rPr>
              <a:t> </a:t>
            </a:r>
            <a:r>
              <a:rPr lang="ru-RU" sz="2300" dirty="0">
                <a:solidFill>
                  <a:schemeClr val="tx2">
                    <a:lumMod val="75000"/>
                  </a:schemeClr>
                </a:solidFill>
                <a:effectLst/>
                <a:latin typeface="Times New Roman" pitchFamily="18" charset="0"/>
                <a:cs typeface="Times New Roman" pitchFamily="18" charset="0"/>
              </a:rPr>
              <a:t>годах. Данные Законы устанавливают границы роста расходов и увеличения налогообложения, особенно в отношении домашних хо­зяйств с высоким уровнем доходов. Как показано в табл. </a:t>
            </a:r>
            <a:r>
              <a:rPr lang="ru-RU" sz="2300" dirty="0" smtClean="0">
                <a:solidFill>
                  <a:schemeClr val="tx2">
                    <a:lumMod val="75000"/>
                  </a:schemeClr>
                </a:solidFill>
                <a:effectLst/>
                <a:latin typeface="Times New Roman" pitchFamily="18" charset="0"/>
                <a:cs typeface="Times New Roman" pitchFamily="18" charset="0"/>
              </a:rPr>
              <a:t>1</a:t>
            </a:r>
            <a:r>
              <a:rPr lang="ru-RU" sz="2300" dirty="0">
                <a:solidFill>
                  <a:schemeClr val="tx2">
                    <a:lumMod val="75000"/>
                  </a:schemeClr>
                </a:solidFill>
                <a:effectLst/>
                <a:latin typeface="Times New Roman" pitchFamily="18" charset="0"/>
                <a:cs typeface="Times New Roman" pitchFamily="18" charset="0"/>
              </a:rPr>
              <a:t>, результатом этих мер стало то, что к 1997 году федеральный бюджет почти достиг равновесия.</a:t>
            </a:r>
          </a:p>
          <a:p>
            <a:pPr marL="18288" indent="0">
              <a:buNone/>
            </a:pPr>
            <a:endParaRPr lang="ru-RU" dirty="0">
              <a:solidFill>
                <a:schemeClr val="tx2">
                  <a:lumMod val="75000"/>
                </a:schemeClr>
              </a:solidFill>
            </a:endParaRPr>
          </a:p>
        </p:txBody>
      </p:sp>
      <p:pic>
        <p:nvPicPr>
          <p:cNvPr id="7" name="Рисунок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780928"/>
            <a:ext cx="12192000" cy="4077072"/>
          </a:xfrm>
          <a:prstGeom prst="rect">
            <a:avLst/>
          </a:prstGeom>
        </p:spPr>
      </p:pic>
    </p:spTree>
    <p:extLst>
      <p:ext uri="{BB962C8B-B14F-4D97-AF65-F5344CB8AC3E}">
        <p14:creationId xmlns="" xmlns:p14="http://schemas.microsoft.com/office/powerpoint/2010/main" val="3979467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 xmlns:p14="http://schemas.microsoft.com/office/powerpoint/2010/main" val="2362425051"/>
              </p:ext>
            </p:extLst>
          </p:nvPr>
        </p:nvGraphicFramePr>
        <p:xfrm>
          <a:off x="-24680" y="-603448"/>
          <a:ext cx="12216680" cy="8930000"/>
        </p:xfrm>
        <a:graphic>
          <a:graphicData uri="http://schemas.openxmlformats.org/drawingml/2006/table">
            <a:tbl>
              <a:tblPr firstRow="1" bandRow="1">
                <a:tableStyleId>{5C22544A-7EE6-4342-B048-85BDC9FD1C3A}</a:tableStyleId>
              </a:tblPr>
              <a:tblGrid>
                <a:gridCol w="6507386"/>
                <a:gridCol w="1869938"/>
                <a:gridCol w="2019534"/>
                <a:gridCol w="1819822"/>
              </a:tblGrid>
              <a:tr h="397565">
                <a:tc gridSpan="4">
                  <a:txBody>
                    <a:bodyPr/>
                    <a:lstStyle/>
                    <a:p>
                      <a:pPr algn="ctr"/>
                      <a:r>
                        <a:rPr lang="ru-RU" sz="2000" dirty="0" smtClean="0">
                          <a:solidFill>
                            <a:schemeClr val="bg1"/>
                          </a:solidFill>
                          <a:latin typeface="Times New Roman" panose="02020603050405020304" pitchFamily="18" charset="0"/>
                          <a:cs typeface="Times New Roman" panose="02020603050405020304" pitchFamily="18" charset="0"/>
                        </a:rPr>
                        <a:t>Таблица</a:t>
                      </a:r>
                      <a:r>
                        <a:rPr lang="ru-RU" sz="2000" baseline="0" dirty="0" smtClean="0">
                          <a:solidFill>
                            <a:schemeClr val="bg1"/>
                          </a:solidFill>
                          <a:latin typeface="Times New Roman" panose="02020603050405020304" pitchFamily="18" charset="0"/>
                          <a:cs typeface="Times New Roman" panose="02020603050405020304" pitchFamily="18" charset="0"/>
                        </a:rPr>
                        <a:t> 1.  Тенденция федерального бюджета в период с 1979 по 1997 год.</a:t>
                      </a:r>
                      <a:endParaRPr lang="ru-RU" sz="2000"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pPr algn="ctr"/>
                      <a:endParaRPr lang="ru-RU" dirty="0"/>
                    </a:p>
                  </a:txBody>
                  <a:tcPr/>
                </a:tc>
                <a:tc hMerge="1">
                  <a:txBody>
                    <a:bodyPr/>
                    <a:lstStyle/>
                    <a:p>
                      <a:endParaRPr lang="ru-RU"/>
                    </a:p>
                  </a:txBody>
                  <a:tcPr/>
                </a:tc>
                <a:tc hMerge="1">
                  <a:txBody>
                    <a:bodyPr/>
                    <a:lstStyle/>
                    <a:p>
                      <a:endParaRPr lang="ru-RU"/>
                    </a:p>
                  </a:txBody>
                  <a:tcPr/>
                </a:tc>
              </a:tr>
              <a:tr h="397565">
                <a:tc rowSpan="2">
                  <a:txBody>
                    <a:bodyPr/>
                    <a:lstStyle/>
                    <a:p>
                      <a:r>
                        <a:rPr lang="ru-RU" dirty="0" smtClean="0"/>
                        <a:t>Статьи</a:t>
                      </a:r>
                      <a:r>
                        <a:rPr lang="ru-RU" baseline="0" dirty="0" smtClean="0"/>
                        <a:t> бюджета</a:t>
                      </a:r>
                      <a:endParaRPr lang="ru-RU" dirty="0"/>
                    </a:p>
                  </a:txBody>
                  <a:tcPr/>
                </a:tc>
                <a:tc gridSpan="3">
                  <a:txBody>
                    <a:bodyPr/>
                    <a:lstStyle/>
                    <a:p>
                      <a:pPr algn="ctr"/>
                      <a:r>
                        <a:rPr lang="ru-RU" dirty="0" smtClean="0"/>
                        <a:t>В</a:t>
                      </a:r>
                      <a:r>
                        <a:rPr lang="ru-RU" baseline="0" dirty="0" smtClean="0"/>
                        <a:t> % от ВВП</a:t>
                      </a:r>
                      <a:r>
                        <a:rPr lang="en-US" baseline="0" dirty="0" smtClean="0"/>
                        <a:t>                     </a:t>
                      </a:r>
                      <a:endParaRPr lang="ru-RU" dirty="0"/>
                    </a:p>
                  </a:txBody>
                  <a:tcPr/>
                </a:tc>
                <a:tc hMerge="1">
                  <a:txBody>
                    <a:bodyPr/>
                    <a:lstStyle/>
                    <a:p>
                      <a:endParaRPr lang="ru-RU" dirty="0"/>
                    </a:p>
                  </a:txBody>
                  <a:tcPr/>
                </a:tc>
                <a:tc hMerge="1">
                  <a:txBody>
                    <a:bodyPr/>
                    <a:lstStyle/>
                    <a:p>
                      <a:endParaRPr lang="ru-RU" dirty="0"/>
                    </a:p>
                  </a:txBody>
                  <a:tcPr/>
                </a:tc>
              </a:tr>
              <a:tr h="397565">
                <a:tc vMerge="1">
                  <a:txBody>
                    <a:bodyPr/>
                    <a:lstStyle/>
                    <a:p>
                      <a:endParaRPr lang="ru-RU" dirty="0"/>
                    </a:p>
                  </a:txBody>
                  <a:tcPr/>
                </a:tc>
                <a:tc>
                  <a:txBody>
                    <a:bodyPr/>
                    <a:lstStyle/>
                    <a:p>
                      <a:pPr algn="ctr"/>
                      <a:r>
                        <a:rPr lang="ru-RU" dirty="0" smtClean="0"/>
                        <a:t>1979 г.</a:t>
                      </a:r>
                      <a:r>
                        <a:rPr lang="ru-RU" baseline="0" dirty="0" smtClean="0"/>
                        <a:t> </a:t>
                      </a:r>
                      <a:endParaRPr lang="ru-RU" dirty="0"/>
                    </a:p>
                  </a:txBody>
                  <a:tcPr/>
                </a:tc>
                <a:tc>
                  <a:txBody>
                    <a:bodyPr/>
                    <a:lstStyle/>
                    <a:p>
                      <a:pPr algn="ctr"/>
                      <a:r>
                        <a:rPr lang="ru-RU" dirty="0" smtClean="0"/>
                        <a:t>1990 г.</a:t>
                      </a:r>
                      <a:endParaRPr lang="ru-RU" dirty="0"/>
                    </a:p>
                  </a:txBody>
                  <a:tcPr/>
                </a:tc>
                <a:tc>
                  <a:txBody>
                    <a:bodyPr/>
                    <a:lstStyle/>
                    <a:p>
                      <a:pPr algn="ctr"/>
                      <a:r>
                        <a:rPr lang="ru-RU" dirty="0" smtClean="0"/>
                        <a:t>1997 г.</a:t>
                      </a:r>
                      <a:endParaRPr lang="ru-RU" dirty="0"/>
                    </a:p>
                  </a:txBody>
                  <a:tcPr/>
                </a:tc>
              </a:tr>
              <a:tr h="397565">
                <a:tc>
                  <a:txBody>
                    <a:bodyPr/>
                    <a:lstStyle/>
                    <a:p>
                      <a:r>
                        <a:rPr lang="ru-RU" dirty="0" smtClean="0"/>
                        <a:t>Расходы</a:t>
                      </a:r>
                      <a:endParaRPr lang="ru-RU" dirty="0"/>
                    </a:p>
                  </a:txBody>
                  <a:tcPr/>
                </a:tc>
                <a:tc>
                  <a:txBody>
                    <a:bodyPr/>
                    <a:lstStyle/>
                    <a:p>
                      <a:r>
                        <a:rPr lang="ru-RU" dirty="0" smtClean="0"/>
                        <a:t>20,7</a:t>
                      </a:r>
                      <a:endParaRPr lang="ru-RU" dirty="0"/>
                    </a:p>
                  </a:txBody>
                  <a:tcPr/>
                </a:tc>
                <a:tc>
                  <a:txBody>
                    <a:bodyPr/>
                    <a:lstStyle/>
                    <a:p>
                      <a:r>
                        <a:rPr lang="ru-RU" dirty="0" smtClean="0"/>
                        <a:t>21,9</a:t>
                      </a:r>
                      <a:endParaRPr lang="ru-RU" dirty="0"/>
                    </a:p>
                  </a:txBody>
                  <a:tcPr/>
                </a:tc>
                <a:tc>
                  <a:txBody>
                    <a:bodyPr/>
                    <a:lstStyle/>
                    <a:p>
                      <a:r>
                        <a:rPr lang="ru-RU" dirty="0" smtClean="0"/>
                        <a:t>20,3</a:t>
                      </a:r>
                      <a:endParaRPr lang="ru-RU" dirty="0"/>
                    </a:p>
                  </a:txBody>
                  <a:tcPr/>
                </a:tc>
              </a:tr>
              <a:tr h="397565">
                <a:tc>
                  <a:txBody>
                    <a:bodyPr/>
                    <a:lstStyle/>
                    <a:p>
                      <a:r>
                        <a:rPr lang="ru-RU" dirty="0" smtClean="0"/>
                        <a:t>Социальное обеспечение</a:t>
                      </a:r>
                      <a:endParaRPr lang="ru-RU" dirty="0"/>
                    </a:p>
                  </a:txBody>
                  <a:tcPr/>
                </a:tc>
                <a:tc>
                  <a:txBody>
                    <a:bodyPr/>
                    <a:lstStyle/>
                    <a:p>
                      <a:r>
                        <a:rPr lang="ru-RU" dirty="0" smtClean="0"/>
                        <a:t>4,3</a:t>
                      </a:r>
                      <a:endParaRPr lang="ru-RU" dirty="0"/>
                    </a:p>
                  </a:txBody>
                  <a:tcPr/>
                </a:tc>
                <a:tc>
                  <a:txBody>
                    <a:bodyPr/>
                    <a:lstStyle/>
                    <a:p>
                      <a:r>
                        <a:rPr lang="ru-RU" dirty="0" smtClean="0"/>
                        <a:t>4,6</a:t>
                      </a:r>
                      <a:endParaRPr lang="ru-RU" dirty="0"/>
                    </a:p>
                  </a:txBody>
                  <a:tcPr/>
                </a:tc>
                <a:tc>
                  <a:txBody>
                    <a:bodyPr/>
                    <a:lstStyle/>
                    <a:p>
                      <a:r>
                        <a:rPr lang="ru-RU" dirty="0" smtClean="0"/>
                        <a:t>4,6</a:t>
                      </a:r>
                      <a:endParaRPr lang="ru-RU" dirty="0"/>
                    </a:p>
                  </a:txBody>
                  <a:tcPr/>
                </a:tc>
              </a:tr>
              <a:tr h="397565">
                <a:tc>
                  <a:txBody>
                    <a:bodyPr/>
                    <a:lstStyle/>
                    <a:p>
                      <a:r>
                        <a:rPr lang="ru-RU" dirty="0" smtClean="0"/>
                        <a:t>Общий бюджет текущих расходов</a:t>
                      </a:r>
                      <a:endParaRPr lang="ru-RU" dirty="0"/>
                    </a:p>
                  </a:txBody>
                  <a:tcPr/>
                </a:tc>
                <a:tc>
                  <a:txBody>
                    <a:bodyPr/>
                    <a:lstStyle/>
                    <a:p>
                      <a:r>
                        <a:rPr lang="ru-RU" dirty="0" smtClean="0"/>
                        <a:t>16,4</a:t>
                      </a:r>
                      <a:endParaRPr lang="ru-RU" dirty="0"/>
                    </a:p>
                  </a:txBody>
                  <a:tcPr/>
                </a:tc>
                <a:tc>
                  <a:txBody>
                    <a:bodyPr/>
                    <a:lstStyle/>
                    <a:p>
                      <a:r>
                        <a:rPr lang="ru-RU" dirty="0" smtClean="0"/>
                        <a:t>17,3</a:t>
                      </a:r>
                      <a:endParaRPr lang="ru-RU" dirty="0"/>
                    </a:p>
                  </a:txBody>
                  <a:tcPr/>
                </a:tc>
                <a:tc>
                  <a:txBody>
                    <a:bodyPr/>
                    <a:lstStyle/>
                    <a:p>
                      <a:r>
                        <a:rPr lang="ru-RU" dirty="0" smtClean="0"/>
                        <a:t>15,7</a:t>
                      </a:r>
                      <a:endParaRPr lang="ru-RU" dirty="0"/>
                    </a:p>
                  </a:txBody>
                  <a:tcPr/>
                </a:tc>
              </a:tr>
              <a:tr h="397565">
                <a:tc>
                  <a:txBody>
                    <a:bodyPr/>
                    <a:lstStyle/>
                    <a:p>
                      <a:r>
                        <a:rPr lang="ru-RU" dirty="0" smtClean="0"/>
                        <a:t>Здравоохранение </a:t>
                      </a:r>
                      <a:endParaRPr lang="ru-RU" dirty="0"/>
                    </a:p>
                  </a:txBody>
                  <a:tcPr/>
                </a:tc>
                <a:tc>
                  <a:txBody>
                    <a:bodyPr/>
                    <a:lstStyle/>
                    <a:p>
                      <a:r>
                        <a:rPr lang="ru-RU" dirty="0" smtClean="0"/>
                        <a:t>1,7</a:t>
                      </a:r>
                      <a:endParaRPr lang="ru-RU" dirty="0"/>
                    </a:p>
                  </a:txBody>
                  <a:tcPr/>
                </a:tc>
                <a:tc>
                  <a:txBody>
                    <a:bodyPr/>
                    <a:lstStyle/>
                    <a:p>
                      <a:r>
                        <a:rPr lang="ru-RU" dirty="0" smtClean="0"/>
                        <a:t>2,7</a:t>
                      </a:r>
                      <a:endParaRPr lang="ru-RU" dirty="0"/>
                    </a:p>
                  </a:txBody>
                  <a:tcPr/>
                </a:tc>
                <a:tc>
                  <a:txBody>
                    <a:bodyPr/>
                    <a:lstStyle/>
                    <a:p>
                      <a:r>
                        <a:rPr lang="ru-RU" dirty="0" smtClean="0"/>
                        <a:t>3,8</a:t>
                      </a:r>
                      <a:endParaRPr lang="ru-RU" dirty="0"/>
                    </a:p>
                  </a:txBody>
                  <a:tcPr/>
                </a:tc>
              </a:tr>
              <a:tr h="397565">
                <a:tc>
                  <a:txBody>
                    <a:bodyPr/>
                    <a:lstStyle/>
                    <a:p>
                      <a:r>
                        <a:rPr lang="ru-RU" dirty="0" smtClean="0"/>
                        <a:t>Чистые процентные платежи</a:t>
                      </a:r>
                      <a:endParaRPr lang="ru-RU" dirty="0"/>
                    </a:p>
                  </a:txBody>
                  <a:tcPr/>
                </a:tc>
                <a:tc>
                  <a:txBody>
                    <a:bodyPr/>
                    <a:lstStyle/>
                    <a:p>
                      <a:r>
                        <a:rPr lang="ru-RU" dirty="0" smtClean="0"/>
                        <a:t>1,8</a:t>
                      </a:r>
                      <a:endParaRPr lang="ru-RU" dirty="0"/>
                    </a:p>
                  </a:txBody>
                  <a:tcPr/>
                </a:tc>
                <a:tc>
                  <a:txBody>
                    <a:bodyPr/>
                    <a:lstStyle/>
                    <a:p>
                      <a:r>
                        <a:rPr lang="ru-RU" dirty="0" smtClean="0"/>
                        <a:t>3,4</a:t>
                      </a:r>
                      <a:endParaRPr lang="ru-RU" dirty="0"/>
                    </a:p>
                  </a:txBody>
                  <a:tcPr/>
                </a:tc>
                <a:tc>
                  <a:txBody>
                    <a:bodyPr/>
                    <a:lstStyle/>
                    <a:p>
                      <a:r>
                        <a:rPr lang="ru-RU" dirty="0" smtClean="0"/>
                        <a:t>3,1</a:t>
                      </a:r>
                      <a:endParaRPr lang="ru-RU" dirty="0"/>
                    </a:p>
                  </a:txBody>
                  <a:tcPr/>
                </a:tc>
              </a:tr>
              <a:tr h="680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Итого расходы на здравоохранение и</a:t>
                      </a:r>
                      <a:r>
                        <a:rPr lang="ru-RU" baseline="0" dirty="0" smtClean="0"/>
                        <a:t> </a:t>
                      </a:r>
                      <a:r>
                        <a:rPr lang="ru-RU" dirty="0" smtClean="0"/>
                        <a:t>Чистые процентные платежи</a:t>
                      </a:r>
                    </a:p>
                  </a:txBody>
                  <a:tcPr/>
                </a:tc>
                <a:tc>
                  <a:txBody>
                    <a:bodyPr/>
                    <a:lstStyle/>
                    <a:p>
                      <a:r>
                        <a:rPr lang="ru-RU" dirty="0" smtClean="0"/>
                        <a:t>5,5</a:t>
                      </a:r>
                      <a:endParaRPr lang="ru-RU" dirty="0"/>
                    </a:p>
                  </a:txBody>
                  <a:tcPr/>
                </a:tc>
                <a:tc>
                  <a:txBody>
                    <a:bodyPr/>
                    <a:lstStyle/>
                    <a:p>
                      <a:r>
                        <a:rPr lang="ru-RU" dirty="0" smtClean="0"/>
                        <a:t>6,1</a:t>
                      </a:r>
                      <a:endParaRPr lang="ru-RU" dirty="0"/>
                    </a:p>
                  </a:txBody>
                  <a:tcPr/>
                </a:tc>
                <a:tc>
                  <a:txBody>
                    <a:bodyPr/>
                    <a:lstStyle/>
                    <a:p>
                      <a:r>
                        <a:rPr lang="ru-RU" dirty="0" smtClean="0"/>
                        <a:t>6,9</a:t>
                      </a:r>
                      <a:endParaRPr lang="ru-RU" dirty="0"/>
                    </a:p>
                  </a:txBody>
                  <a:tcPr/>
                </a:tc>
              </a:tr>
              <a:tr h="397565">
                <a:tc>
                  <a:txBody>
                    <a:bodyPr/>
                    <a:lstStyle/>
                    <a:p>
                      <a:r>
                        <a:rPr lang="ru-RU" dirty="0" smtClean="0"/>
                        <a:t>Прочие</a:t>
                      </a:r>
                      <a:r>
                        <a:rPr lang="ru-RU" baseline="0" dirty="0" smtClean="0"/>
                        <a:t> расходы</a:t>
                      </a:r>
                      <a:endParaRPr lang="ru-RU" dirty="0"/>
                    </a:p>
                  </a:txBody>
                  <a:tcPr/>
                </a:tc>
                <a:tc>
                  <a:txBody>
                    <a:bodyPr/>
                    <a:lstStyle/>
                    <a:p>
                      <a:r>
                        <a:rPr lang="ru-RU" dirty="0" smtClean="0"/>
                        <a:t>15,0</a:t>
                      </a:r>
                      <a:endParaRPr lang="ru-RU" dirty="0"/>
                    </a:p>
                  </a:txBody>
                  <a:tcPr/>
                </a:tc>
                <a:tc>
                  <a:txBody>
                    <a:bodyPr/>
                    <a:lstStyle/>
                    <a:p>
                      <a:r>
                        <a:rPr lang="ru-RU" dirty="0" smtClean="0"/>
                        <a:t>11,2</a:t>
                      </a:r>
                      <a:endParaRPr lang="ru-RU" dirty="0"/>
                    </a:p>
                  </a:txBody>
                  <a:tcPr/>
                </a:tc>
                <a:tc>
                  <a:txBody>
                    <a:bodyPr/>
                    <a:lstStyle/>
                    <a:p>
                      <a:r>
                        <a:rPr lang="ru-RU" dirty="0" smtClean="0"/>
                        <a:t>8,8</a:t>
                      </a:r>
                      <a:endParaRPr lang="ru-RU" dirty="0"/>
                    </a:p>
                  </a:txBody>
                  <a:tcPr/>
                </a:tc>
              </a:tr>
              <a:tr h="397565">
                <a:tc>
                  <a:txBody>
                    <a:bodyPr/>
                    <a:lstStyle/>
                    <a:p>
                      <a:r>
                        <a:rPr lang="ru-RU" dirty="0" smtClean="0"/>
                        <a:t>Военные расходы</a:t>
                      </a:r>
                      <a:endParaRPr lang="ru-RU" dirty="0"/>
                    </a:p>
                  </a:txBody>
                  <a:tcPr/>
                </a:tc>
                <a:tc>
                  <a:txBody>
                    <a:bodyPr/>
                    <a:lstStyle/>
                    <a:p>
                      <a:r>
                        <a:rPr lang="ru-RU" dirty="0" smtClean="0"/>
                        <a:t>4,8</a:t>
                      </a:r>
                      <a:endParaRPr lang="ru-RU" dirty="0"/>
                    </a:p>
                  </a:txBody>
                  <a:tcPr/>
                </a:tc>
                <a:tc>
                  <a:txBody>
                    <a:bodyPr/>
                    <a:lstStyle/>
                    <a:p>
                      <a:r>
                        <a:rPr lang="ru-RU" dirty="0" smtClean="0"/>
                        <a:t>5,5</a:t>
                      </a:r>
                      <a:endParaRPr lang="ru-RU" dirty="0"/>
                    </a:p>
                  </a:txBody>
                  <a:tcPr/>
                </a:tc>
                <a:tc>
                  <a:txBody>
                    <a:bodyPr/>
                    <a:lstStyle/>
                    <a:p>
                      <a:r>
                        <a:rPr lang="ru-RU" dirty="0" smtClean="0"/>
                        <a:t>3,4</a:t>
                      </a:r>
                      <a:endParaRPr lang="ru-RU" dirty="0"/>
                    </a:p>
                  </a:txBody>
                  <a:tcPr/>
                </a:tc>
              </a:tr>
              <a:tr h="397565">
                <a:tc>
                  <a:txBody>
                    <a:bodyPr/>
                    <a:lstStyle/>
                    <a:p>
                      <a:r>
                        <a:rPr lang="ru-RU" dirty="0" smtClean="0"/>
                        <a:t>Гражданские</a:t>
                      </a:r>
                      <a:r>
                        <a:rPr lang="ru-RU" baseline="0" dirty="0" smtClean="0"/>
                        <a:t> расходы</a:t>
                      </a:r>
                      <a:endParaRPr lang="ru-RU" dirty="0"/>
                    </a:p>
                  </a:txBody>
                  <a:tcPr/>
                </a:tc>
                <a:tc>
                  <a:txBody>
                    <a:bodyPr/>
                    <a:lstStyle/>
                    <a:p>
                      <a:r>
                        <a:rPr lang="ru-RU" dirty="0" smtClean="0"/>
                        <a:t>8,2</a:t>
                      </a:r>
                      <a:endParaRPr lang="ru-RU" dirty="0"/>
                    </a:p>
                  </a:txBody>
                  <a:tcPr/>
                </a:tc>
                <a:tc>
                  <a:txBody>
                    <a:bodyPr/>
                    <a:lstStyle/>
                    <a:p>
                      <a:r>
                        <a:rPr lang="ru-RU" dirty="0" smtClean="0"/>
                        <a:t>5,8</a:t>
                      </a:r>
                      <a:endParaRPr lang="ru-RU" dirty="0"/>
                    </a:p>
                  </a:txBody>
                  <a:tcPr/>
                </a:tc>
                <a:tc>
                  <a:txBody>
                    <a:bodyPr/>
                    <a:lstStyle/>
                    <a:p>
                      <a:r>
                        <a:rPr lang="ru-RU" dirty="0" smtClean="0"/>
                        <a:t>5,4</a:t>
                      </a:r>
                      <a:endParaRPr lang="ru-RU" dirty="0"/>
                    </a:p>
                  </a:txBody>
                  <a:tcPr/>
                </a:tc>
              </a:tr>
              <a:tr h="397565">
                <a:tc>
                  <a:txBody>
                    <a:bodyPr/>
                    <a:lstStyle/>
                    <a:p>
                      <a:r>
                        <a:rPr lang="ru-RU" dirty="0" smtClean="0"/>
                        <a:t>Доходы</a:t>
                      </a:r>
                      <a:endParaRPr lang="ru-RU" dirty="0"/>
                    </a:p>
                  </a:txBody>
                  <a:tcPr/>
                </a:tc>
                <a:tc>
                  <a:txBody>
                    <a:bodyPr/>
                    <a:lstStyle/>
                    <a:p>
                      <a:r>
                        <a:rPr lang="ru-RU" dirty="0" smtClean="0"/>
                        <a:t>19,1</a:t>
                      </a:r>
                      <a:endParaRPr lang="ru-RU" dirty="0"/>
                    </a:p>
                  </a:txBody>
                  <a:tcPr/>
                </a:tc>
                <a:tc>
                  <a:txBody>
                    <a:bodyPr/>
                    <a:lstStyle/>
                    <a:p>
                      <a:r>
                        <a:rPr lang="ru-RU" dirty="0" smtClean="0"/>
                        <a:t>18,9</a:t>
                      </a:r>
                      <a:endParaRPr lang="ru-RU" dirty="0"/>
                    </a:p>
                  </a:txBody>
                  <a:tcPr/>
                </a:tc>
                <a:tc>
                  <a:txBody>
                    <a:bodyPr/>
                    <a:lstStyle/>
                    <a:p>
                      <a:r>
                        <a:rPr lang="ru-RU" dirty="0" smtClean="0"/>
                        <a:t>19,8</a:t>
                      </a:r>
                      <a:endParaRPr lang="ru-RU" dirty="0"/>
                    </a:p>
                  </a:txBody>
                  <a:tcPr/>
                </a:tc>
              </a:tr>
              <a:tr h="397565">
                <a:tc>
                  <a:txBody>
                    <a:bodyPr/>
                    <a:lstStyle/>
                    <a:p>
                      <a:r>
                        <a:rPr lang="ru-RU" dirty="0" smtClean="0"/>
                        <a:t>Социальное обеспечение</a:t>
                      </a:r>
                      <a:endParaRPr lang="ru-RU" dirty="0"/>
                    </a:p>
                  </a:txBody>
                  <a:tcPr/>
                </a:tc>
                <a:tc>
                  <a:txBody>
                    <a:bodyPr/>
                    <a:lstStyle/>
                    <a:p>
                      <a:r>
                        <a:rPr lang="ru-RU" dirty="0" smtClean="0"/>
                        <a:t>4,0</a:t>
                      </a:r>
                      <a:endParaRPr lang="ru-RU" dirty="0"/>
                    </a:p>
                  </a:txBody>
                  <a:tcPr/>
                </a:tc>
                <a:tc>
                  <a:txBody>
                    <a:bodyPr/>
                    <a:lstStyle/>
                    <a:p>
                      <a:r>
                        <a:rPr lang="ru-RU" dirty="0" smtClean="0"/>
                        <a:t>5,2</a:t>
                      </a:r>
                      <a:endParaRPr lang="ru-RU" dirty="0"/>
                    </a:p>
                  </a:txBody>
                  <a:tcPr/>
                </a:tc>
                <a:tc>
                  <a:txBody>
                    <a:bodyPr/>
                    <a:lstStyle/>
                    <a:p>
                      <a:r>
                        <a:rPr lang="ru-RU" dirty="0" smtClean="0"/>
                        <a:t>5,6</a:t>
                      </a:r>
                      <a:endParaRPr lang="ru-RU" dirty="0"/>
                    </a:p>
                  </a:txBody>
                  <a:tcPr/>
                </a:tc>
              </a:tr>
              <a:tr h="397565">
                <a:tc>
                  <a:txBody>
                    <a:bodyPr/>
                    <a:lstStyle/>
                    <a:p>
                      <a:r>
                        <a:rPr lang="ru-RU" dirty="0" smtClean="0"/>
                        <a:t>Общий</a:t>
                      </a:r>
                      <a:r>
                        <a:rPr lang="ru-RU" baseline="0" dirty="0" smtClean="0"/>
                        <a:t> бюджет текущих расходов</a:t>
                      </a:r>
                      <a:endParaRPr lang="ru-RU" dirty="0"/>
                    </a:p>
                  </a:txBody>
                  <a:tcPr/>
                </a:tc>
                <a:tc>
                  <a:txBody>
                    <a:bodyPr/>
                    <a:lstStyle/>
                    <a:p>
                      <a:r>
                        <a:rPr lang="ru-RU" dirty="0" smtClean="0"/>
                        <a:t>15,1</a:t>
                      </a:r>
                      <a:endParaRPr lang="ru-RU" dirty="0"/>
                    </a:p>
                  </a:txBody>
                  <a:tcPr/>
                </a:tc>
                <a:tc>
                  <a:txBody>
                    <a:bodyPr/>
                    <a:lstStyle/>
                    <a:p>
                      <a:r>
                        <a:rPr lang="ru-RU" dirty="0" smtClean="0"/>
                        <a:t>13,7</a:t>
                      </a:r>
                      <a:endParaRPr lang="ru-RU" dirty="0"/>
                    </a:p>
                  </a:txBody>
                  <a:tcPr/>
                </a:tc>
                <a:tc>
                  <a:txBody>
                    <a:bodyPr/>
                    <a:lstStyle/>
                    <a:p>
                      <a:r>
                        <a:rPr lang="ru-RU" dirty="0" smtClean="0"/>
                        <a:t>14,2</a:t>
                      </a:r>
                      <a:endParaRPr lang="ru-RU" dirty="0"/>
                    </a:p>
                  </a:txBody>
                  <a:tcPr/>
                </a:tc>
              </a:tr>
              <a:tr h="397565">
                <a:tc>
                  <a:txBody>
                    <a:bodyPr/>
                    <a:lstStyle/>
                    <a:p>
                      <a:r>
                        <a:rPr lang="ru-RU" dirty="0" smtClean="0"/>
                        <a:t>Избыток</a:t>
                      </a:r>
                      <a:r>
                        <a:rPr lang="ru-RU" baseline="0" dirty="0" smtClean="0"/>
                        <a:t> или дефицит</a:t>
                      </a:r>
                      <a:endParaRPr lang="ru-RU" dirty="0"/>
                    </a:p>
                  </a:txBody>
                  <a:tcPr/>
                </a:tc>
                <a:tc>
                  <a:txBody>
                    <a:bodyPr/>
                    <a:lstStyle/>
                    <a:p>
                      <a:r>
                        <a:rPr lang="ru-RU" dirty="0" smtClean="0"/>
                        <a:t>-1,7</a:t>
                      </a:r>
                      <a:endParaRPr lang="ru-RU" dirty="0"/>
                    </a:p>
                  </a:txBody>
                  <a:tcPr/>
                </a:tc>
                <a:tc>
                  <a:txBody>
                    <a:bodyPr/>
                    <a:lstStyle/>
                    <a:p>
                      <a:r>
                        <a:rPr lang="ru-RU" dirty="0" smtClean="0"/>
                        <a:t>-3,0</a:t>
                      </a:r>
                      <a:endParaRPr lang="ru-RU" dirty="0"/>
                    </a:p>
                  </a:txBody>
                  <a:tcPr/>
                </a:tc>
                <a:tc>
                  <a:txBody>
                    <a:bodyPr/>
                    <a:lstStyle/>
                    <a:p>
                      <a:r>
                        <a:rPr lang="ru-RU" dirty="0" smtClean="0"/>
                        <a:t>-0,4</a:t>
                      </a:r>
                      <a:endParaRPr lang="ru-RU" dirty="0"/>
                    </a:p>
                  </a:txBody>
                  <a:tcPr/>
                </a:tc>
              </a:tr>
              <a:tr h="1590260">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i="1" dirty="0" smtClean="0">
                          <a:latin typeface="Times New Roman" pitchFamily="18" charset="0"/>
                          <a:cs typeface="Times New Roman" pitchFamily="18" charset="0"/>
                        </a:rPr>
                        <a:t>Дефицит</a:t>
                      </a:r>
                      <a:r>
                        <a:rPr lang="ru-RU" i="1" baseline="0" dirty="0" smtClean="0">
                          <a:latin typeface="Times New Roman" pitchFamily="18" charset="0"/>
                          <a:cs typeface="Times New Roman" pitchFamily="18" charset="0"/>
                        </a:rPr>
                        <a:t> федерального бюджета-это разность между расходами и доходами. В период с 1979 по 1990 год доля доходов в ВВП была стабильной, в то время как доля процентных платежей и расходов на здравоохранение быстро увеличивалась. Программы снижения бюджетного дефицита 1990 и 1993 годов были направлены на уменьшение дефицита , однако увеличение расходов на здравоохранение  по-прежнему не позволяет  надеяться  на окончательное решение проблемы. (Источник: </a:t>
                      </a:r>
                      <a:r>
                        <a:rPr lang="en-US" i="1" baseline="0" dirty="0" smtClean="0">
                          <a:latin typeface="Times New Roman" pitchFamily="18" charset="0"/>
                          <a:cs typeface="Times New Roman" pitchFamily="18" charset="0"/>
                        </a:rPr>
                        <a:t>Charles L Schultz </a:t>
                      </a:r>
                      <a:r>
                        <a:rPr lang="ru-RU" i="1" baseline="0" dirty="0" smtClean="0">
                          <a:latin typeface="Times New Roman" pitchFamily="18" charset="0"/>
                          <a:cs typeface="Times New Roman" pitchFamily="18" charset="0"/>
                        </a:rPr>
                        <a:t>«</a:t>
                      </a:r>
                      <a:r>
                        <a:rPr lang="en-US" i="1" baseline="0" dirty="0" smtClean="0">
                          <a:latin typeface="Times New Roman" pitchFamily="18" charset="0"/>
                          <a:cs typeface="Times New Roman" pitchFamily="18" charset="0"/>
                        </a:rPr>
                        <a:t>Paying the Bills</a:t>
                      </a:r>
                      <a:r>
                        <a:rPr lang="ru-RU" i="1" baseline="0" dirty="0" smtClean="0">
                          <a:latin typeface="Times New Roman" pitchFamily="18" charset="0"/>
                          <a:cs typeface="Times New Roman" pitchFamily="18" charset="0"/>
                        </a:rPr>
                        <a:t>»</a:t>
                      </a:r>
                      <a:r>
                        <a:rPr lang="en-US" i="1" baseline="0" dirty="0" smtClean="0">
                          <a:latin typeface="Times New Roman" pitchFamily="18" charset="0"/>
                          <a:cs typeface="Times New Roman" pitchFamily="18" charset="0"/>
                        </a:rPr>
                        <a:t>, in Henry). Aaron and  Charles </a:t>
                      </a:r>
                      <a:r>
                        <a:rPr lang="en-US" i="1" baseline="0" dirty="0" err="1" smtClean="0">
                          <a:latin typeface="Times New Roman" pitchFamily="18" charset="0"/>
                          <a:cs typeface="Times New Roman" pitchFamily="18" charset="0"/>
                        </a:rPr>
                        <a:t>L.Schulze,eds</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Saiting</a:t>
                      </a:r>
                      <a:r>
                        <a:rPr lang="en-US" i="1" baseline="0" dirty="0" smtClean="0">
                          <a:latin typeface="Times New Roman" pitchFamily="18" charset="0"/>
                          <a:cs typeface="Times New Roman" pitchFamily="18" charset="0"/>
                        </a:rPr>
                        <a:t> Domestic Priorities: What  Can Government Do</a:t>
                      </a:r>
                      <a:r>
                        <a:rPr lang="ru-RU"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Brooklings</a:t>
                      </a:r>
                      <a:r>
                        <a:rPr lang="en-US" i="1" baseline="0" dirty="0" smtClean="0">
                          <a:latin typeface="Times New Roman" pitchFamily="18" charset="0"/>
                          <a:cs typeface="Times New Roman" pitchFamily="18" charset="0"/>
                        </a:rPr>
                        <a:t>, Washington D.S., 1992); </a:t>
                      </a:r>
                      <a:r>
                        <a:rPr lang="ru-RU" i="1" baseline="0" dirty="0" smtClean="0">
                          <a:latin typeface="Times New Roman" pitchFamily="18" charset="0"/>
                          <a:cs typeface="Times New Roman" pitchFamily="18" charset="0"/>
                        </a:rPr>
                        <a:t>обновлено авторами в  благодаря использованию  последних данных Бюджетной комиссии Конгресса.</a:t>
                      </a:r>
                      <a:endParaRPr lang="ru-RU" i="1" dirty="0" smtClean="0">
                        <a:latin typeface="Times New Roman" pitchFamily="18" charset="0"/>
                        <a:cs typeface="Times New Roman" pitchFamily="18" charset="0"/>
                      </a:endParaRPr>
                    </a:p>
                    <a:p>
                      <a:endParaRPr lang="ru-RU" dirty="0"/>
                    </a:p>
                  </a:txBody>
                  <a:tcPr>
                    <a:solidFill>
                      <a:schemeClr val="bg2">
                        <a:lumMod val="90000"/>
                      </a:schemeClr>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bl>
          </a:graphicData>
        </a:graphic>
      </p:graphicFrame>
    </p:spTree>
    <p:extLst>
      <p:ext uri="{BB962C8B-B14F-4D97-AF65-F5344CB8AC3E}">
        <p14:creationId xmlns="" xmlns:p14="http://schemas.microsoft.com/office/powerpoint/2010/main" val="3282689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12000656" cy="692696"/>
          </a:xfrm>
        </p:spPr>
        <p:txBody>
          <a:bodyPr>
            <a:normAutofit fontScale="90000"/>
          </a:bodyPr>
          <a:lstStyle/>
          <a:p>
            <a:r>
              <a:rPr lang="ru-RU" sz="4000" b="1" dirty="0">
                <a:solidFill>
                  <a:schemeClr val="tx2"/>
                </a:solidFill>
                <a:effectLst>
                  <a:outerShdw blurRad="38100" dist="38100" dir="2700000" algn="tl">
                    <a:srgbClr val="000000">
                      <a:alpha val="43137"/>
                    </a:srgbClr>
                  </a:outerShdw>
                </a:effectLst>
              </a:rPr>
              <a:t>Экономические последствия дефицита и долга</a:t>
            </a:r>
            <a:r>
              <a:rPr lang="ru-RU" sz="4000" dirty="0"/>
              <a:t>.</a:t>
            </a:r>
          </a:p>
        </p:txBody>
      </p:sp>
      <p:sp>
        <p:nvSpPr>
          <p:cNvPr id="2" name="Объект 1"/>
          <p:cNvSpPr>
            <a:spLocks noGrp="1"/>
          </p:cNvSpPr>
          <p:nvPr>
            <p:ph idx="1"/>
          </p:nvPr>
        </p:nvSpPr>
        <p:spPr>
          <a:xfrm>
            <a:off x="1559496" y="1406185"/>
            <a:ext cx="6264696" cy="5112568"/>
          </a:xfrm>
        </p:spPr>
        <p:txBody>
          <a:bodyPr>
            <a:normAutofit/>
          </a:bodyPr>
          <a:lstStyle/>
          <a:p>
            <a:pPr marL="361188"/>
            <a:r>
              <a:rPr lang="ru-RU" sz="2300" dirty="0" smtClean="0">
                <a:effectLst/>
                <a:latin typeface="Times New Roman" pitchFamily="18" charset="0"/>
                <a:cs typeface="Times New Roman" pitchFamily="18" charset="0"/>
              </a:rPr>
              <a:t>Какие </a:t>
            </a:r>
            <a:r>
              <a:rPr lang="ru-RU" sz="2300" dirty="0">
                <a:effectLst/>
                <a:latin typeface="Times New Roman" pitchFamily="18" charset="0"/>
                <a:cs typeface="Times New Roman" pitchFamily="18" charset="0"/>
              </a:rPr>
              <a:t>же экономические </a:t>
            </a:r>
            <a:r>
              <a:rPr lang="ru-RU" sz="2300" dirty="0" smtClean="0">
                <a:effectLst/>
                <a:latin typeface="Times New Roman" pitchFamily="18" charset="0"/>
                <a:cs typeface="Times New Roman" pitchFamily="18" charset="0"/>
              </a:rPr>
              <a:t>проблемы порождаются </a:t>
            </a:r>
            <a:r>
              <a:rPr lang="ru-RU" sz="2300" dirty="0">
                <a:effectLst/>
                <a:latin typeface="Times New Roman" pitchFamily="18" charset="0"/>
                <a:cs typeface="Times New Roman" pitchFamily="18" charset="0"/>
              </a:rPr>
              <a:t>крупными дефицитами? </a:t>
            </a:r>
            <a:r>
              <a:rPr lang="ru-RU" sz="2300" dirty="0" smtClean="0">
                <a:effectLst/>
                <a:latin typeface="Times New Roman" pitchFamily="18" charset="0"/>
                <a:cs typeface="Times New Roman" pitchFamily="18" charset="0"/>
              </a:rPr>
              <a:t>Какова </a:t>
            </a:r>
            <a:r>
              <a:rPr lang="ru-RU" sz="2300" dirty="0">
                <a:effectLst/>
                <a:latin typeface="Times New Roman" pitchFamily="18" charset="0"/>
                <a:cs typeface="Times New Roman" pitchFamily="18" charset="0"/>
              </a:rPr>
              <a:t>взаимосвязь между частными и обще­ственными сбережениями? </a:t>
            </a:r>
            <a:r>
              <a:rPr lang="ru-RU" sz="2300" dirty="0" smtClean="0">
                <a:effectLst/>
                <a:latin typeface="Times New Roman" pitchFamily="18" charset="0"/>
                <a:cs typeface="Times New Roman" pitchFamily="18" charset="0"/>
              </a:rPr>
              <a:t>Ответ </a:t>
            </a:r>
            <a:r>
              <a:rPr lang="ru-RU" sz="2300" dirty="0">
                <a:effectLst/>
                <a:latin typeface="Times New Roman" pitchFamily="18" charset="0"/>
                <a:cs typeface="Times New Roman" pitchFamily="18" charset="0"/>
              </a:rPr>
              <a:t>на эти вопросы очень важен для макроэкономики</a:t>
            </a:r>
            <a:r>
              <a:rPr lang="ru-RU" sz="2300" dirty="0" smtClean="0">
                <a:effectLst/>
                <a:latin typeface="Times New Roman" pitchFamily="18" charset="0"/>
                <a:cs typeface="Times New Roman" pitchFamily="18" charset="0"/>
              </a:rPr>
              <a:t>.</a:t>
            </a:r>
            <a:r>
              <a:rPr lang="en-US" sz="2300" dirty="0" smtClean="0">
                <a:effectLst/>
                <a:latin typeface="Times New Roman" pitchFamily="18" charset="0"/>
                <a:cs typeface="Times New Roman" pitchFamily="18" charset="0"/>
              </a:rPr>
              <a:t> </a:t>
            </a:r>
            <a:r>
              <a:rPr lang="ru-RU" sz="2300" dirty="0" smtClean="0">
                <a:effectLst/>
                <a:latin typeface="Times New Roman" pitchFamily="18" charset="0"/>
                <a:cs typeface="Times New Roman" pitchFamily="18" charset="0"/>
              </a:rPr>
              <a:t> </a:t>
            </a:r>
            <a:r>
              <a:rPr lang="ru-RU" sz="2300" dirty="0">
                <a:effectLst/>
                <a:latin typeface="Times New Roman" pitchFamily="18" charset="0"/>
                <a:cs typeface="Times New Roman" pitchFamily="18" charset="0"/>
              </a:rPr>
              <a:t>С одной стороны, нам следует избегать общепринятого утверждения о том, будто общественные дефи­циты не нужны потому, что при этом страдают частные должни­ки. </a:t>
            </a:r>
            <a:r>
              <a:rPr lang="en-US" sz="2300" dirty="0" smtClean="0">
                <a:effectLst/>
                <a:latin typeface="Times New Roman" pitchFamily="18" charset="0"/>
                <a:cs typeface="Times New Roman" pitchFamily="18" charset="0"/>
              </a:rPr>
              <a:t>  </a:t>
            </a:r>
            <a:r>
              <a:rPr lang="ru-RU" sz="2300" dirty="0" smtClean="0">
                <a:effectLst/>
                <a:latin typeface="Times New Roman" pitchFamily="18" charset="0"/>
                <a:cs typeface="Times New Roman" pitchFamily="18" charset="0"/>
              </a:rPr>
              <a:t>С </a:t>
            </a:r>
            <a:r>
              <a:rPr lang="ru-RU" sz="2300" dirty="0">
                <a:effectLst/>
                <a:latin typeface="Times New Roman" pitchFamily="18" charset="0"/>
                <a:cs typeface="Times New Roman" pitchFamily="18" charset="0"/>
              </a:rPr>
              <a:t>другой стороны, мы не должны закрывать глаза на проблемы, связанные с чрезмерным государственным дефицитом</a:t>
            </a:r>
            <a:r>
              <a:rPr lang="ru-RU" sz="2300" dirty="0" smtClean="0">
                <a:effectLst/>
                <a:latin typeface="Times New Roman" pitchFamily="18" charset="0"/>
                <a:cs typeface="Times New Roman" pitchFamily="18" charset="0"/>
              </a:rPr>
              <a:t>.</a:t>
            </a:r>
          </a:p>
          <a:p>
            <a:pPr marL="18288" indent="0">
              <a:buNone/>
            </a:pPr>
            <a:endParaRPr lang="ru-RU" dirty="0" smtClean="0">
              <a:effectLst/>
            </a:endParaRPr>
          </a:p>
          <a:p>
            <a:pPr marL="18288" indent="0" algn="ctr">
              <a:buNone/>
            </a:pPr>
            <a:endParaRPr lang="ru-RU" dirty="0" smtClean="0">
              <a:effectLst/>
            </a:endParaRPr>
          </a:p>
          <a:p>
            <a:pPr marL="18288" indent="0" algn="ctr">
              <a:buNone/>
            </a:pPr>
            <a:endParaRPr lang="ru-RU" dirty="0">
              <a:effectLst/>
            </a:endParaRPr>
          </a:p>
          <a:p>
            <a:pPr marL="18288" indent="0">
              <a:buNone/>
            </a:pPr>
            <a:endParaRPr lang="ru-RU" dirty="0">
              <a:effectLst/>
            </a:endParaRPr>
          </a:p>
          <a:p>
            <a:endParaRPr lang="ru-RU" dirty="0"/>
          </a:p>
        </p:txBody>
      </p:sp>
      <p:pic>
        <p:nvPicPr>
          <p:cNvPr id="4" name="Рисунок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0216" y="1052736"/>
            <a:ext cx="4042036" cy="5472608"/>
          </a:xfrm>
          <a:prstGeom prst="rect">
            <a:avLst/>
          </a:prstGeom>
        </p:spPr>
      </p:pic>
    </p:spTree>
    <p:extLst>
      <p:ext uri="{BB962C8B-B14F-4D97-AF65-F5344CB8AC3E}">
        <p14:creationId xmlns="" xmlns:p14="http://schemas.microsoft.com/office/powerpoint/2010/main" val="1446931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99456" y="1"/>
            <a:ext cx="10992544" cy="3077766"/>
          </a:xfrm>
          <a:prstGeom prst="rect">
            <a:avLst/>
          </a:prstGeom>
        </p:spPr>
        <p:txBody>
          <a:bodyPr wrap="square">
            <a:spAutoFit/>
          </a:bodyPr>
          <a:lstStyle/>
          <a:p>
            <a:pPr marL="18288" indent="0" algn="ctr">
              <a:buNone/>
            </a:pPr>
            <a:r>
              <a:rPr lang="ru-RU" sz="32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Исторические </a:t>
            </a:r>
            <a:r>
              <a:rPr lang="ru-RU" sz="32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тенденции</a:t>
            </a:r>
            <a:endParaRPr lang="ru-RU" sz="32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a:p>
            <a:pPr marL="304038" indent="-285750">
              <a:buFont typeface="Wingdings" pitchFamily="2" charset="2"/>
              <a:buChar char="Ø"/>
            </a:pPr>
            <a:r>
              <a:rPr lang="ru-RU" dirty="0" smtClean="0">
                <a:latin typeface="Times New Roman" pitchFamily="18" charset="0"/>
                <a:cs typeface="Times New Roman" pitchFamily="18" charset="0"/>
              </a:rPr>
              <a:t>Данные </a:t>
            </a:r>
            <a:r>
              <a:rPr lang="ru-RU" dirty="0">
                <a:latin typeface="Times New Roman" pitchFamily="18" charset="0"/>
                <a:cs typeface="Times New Roman" pitchFamily="18" charset="0"/>
              </a:rPr>
              <a:t>по США по отношение федерального долга к ВВП начиная с 1789 года показывают, что  войны приводят к росту отношения долга к ВВП в то время как быстрый рост объемов производства в сочетании с достаточно сбалансированным бюджетом, характерном для мирного времени приводят к снижению отношения долга к ВВП. После 1980 года эта историческая тенденция изменилась и государственный дефицит устремился </a:t>
            </a:r>
            <a:r>
              <a:rPr lang="ru-RU" dirty="0" smtClean="0">
                <a:latin typeface="Times New Roman" pitchFamily="18" charset="0"/>
                <a:cs typeface="Times New Roman" pitchFamily="18" charset="0"/>
              </a:rPr>
              <a:t>ввысь.</a:t>
            </a:r>
            <a:endParaRPr lang="en-US" dirty="0" smtClean="0">
              <a:latin typeface="Times New Roman" pitchFamily="18" charset="0"/>
              <a:cs typeface="Times New Roman" pitchFamily="18" charset="0"/>
            </a:endParaRPr>
          </a:p>
          <a:p>
            <a:pPr marL="304038" indent="-285750">
              <a:buFont typeface="Wingdings" pitchFamily="2" charset="2"/>
              <a:buChar char="Ø"/>
            </a:pPr>
            <a:r>
              <a:rPr lang="ru-RU" dirty="0" smtClean="0">
                <a:latin typeface="Times New Roman" pitchFamily="18" charset="0"/>
                <a:cs typeface="Times New Roman" pitchFamily="18" charset="0"/>
              </a:rPr>
              <a:t>Большинство </a:t>
            </a:r>
            <a:r>
              <a:rPr lang="ru-RU" dirty="0">
                <a:latin typeface="Times New Roman" pitchFamily="18" charset="0"/>
                <a:cs typeface="Times New Roman" pitchFamily="18" charset="0"/>
              </a:rPr>
              <a:t>других промышленно развитых стран сегодня примерно в таком же положении. В табл. </a:t>
            </a:r>
            <a:r>
              <a:rPr lang="ru-RU" dirty="0" smtClean="0">
                <a:latin typeface="Times New Roman" pitchFamily="18" charset="0"/>
                <a:cs typeface="Times New Roman" pitchFamily="18" charset="0"/>
              </a:rPr>
              <a:t>2 </a:t>
            </a:r>
            <a:r>
              <a:rPr lang="ru-RU" dirty="0">
                <a:latin typeface="Times New Roman" pitchFamily="18" charset="0"/>
                <a:cs typeface="Times New Roman" pitchFamily="18" charset="0"/>
              </a:rPr>
              <a:t>приводится сравнение с шестью другими крупными индустриальными странами . Только Японии удалось сохранить отношение  «долг-ВВП» на относительно низком уровне</a:t>
            </a:r>
            <a:r>
              <a:rPr lang="ru-RU" dirty="0" smtClean="0">
                <a:latin typeface="Times New Roman" pitchFamily="18" charset="0"/>
                <a:cs typeface="Times New Roman" pitchFamily="18" charset="0"/>
              </a:rPr>
              <a:t>.</a:t>
            </a:r>
          </a:p>
          <a:p>
            <a:pPr marL="18288" indent="0">
              <a:buNone/>
            </a:pPr>
            <a:endParaRPr lang="ru-RU" dirty="0"/>
          </a:p>
        </p:txBody>
      </p:sp>
      <p:graphicFrame>
        <p:nvGraphicFramePr>
          <p:cNvPr id="5" name="Объект 3"/>
          <p:cNvGraphicFramePr>
            <a:graphicFrameLocks noGrp="1"/>
          </p:cNvGraphicFramePr>
          <p:nvPr>
            <p:ph idx="1"/>
            <p:extLst>
              <p:ext uri="{D42A27DB-BD31-4B8C-83A1-F6EECF244321}">
                <p14:modId xmlns="" xmlns:p14="http://schemas.microsoft.com/office/powerpoint/2010/main" val="2415596723"/>
              </p:ext>
            </p:extLst>
          </p:nvPr>
        </p:nvGraphicFramePr>
        <p:xfrm>
          <a:off x="-1" y="2708922"/>
          <a:ext cx="12192000" cy="4392486"/>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2673">
                <a:tc gridSpan="5">
                  <a:txBody>
                    <a:bodyPr/>
                    <a:lstStyle/>
                    <a:p>
                      <a:pPr algn="ctr"/>
                      <a:r>
                        <a:rPr lang="ru-RU" sz="1600" dirty="0" smtClean="0">
                          <a:solidFill>
                            <a:schemeClr val="bg1"/>
                          </a:solidFill>
                        </a:rPr>
                        <a:t>Таблица</a:t>
                      </a:r>
                      <a:r>
                        <a:rPr lang="ru-RU" sz="1600" baseline="0" dirty="0" smtClean="0">
                          <a:solidFill>
                            <a:schemeClr val="bg1"/>
                          </a:solidFill>
                        </a:rPr>
                        <a:t> 2. Бюджетные тенденции в основных промышленно развитых странах </a:t>
                      </a:r>
                      <a:endParaRPr lang="ru-RU" sz="1600" dirty="0">
                        <a:solidFill>
                          <a:schemeClr val="bg1"/>
                        </a:solidFill>
                      </a:endParaRPr>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71519">
                <a:tc rowSpan="2">
                  <a:txBody>
                    <a:bodyPr/>
                    <a:lstStyle/>
                    <a:p>
                      <a:r>
                        <a:rPr lang="ru-RU" dirty="0" smtClean="0"/>
                        <a:t>Страна</a:t>
                      </a:r>
                      <a:endParaRPr lang="ru-RU" dirty="0"/>
                    </a:p>
                  </a:txBody>
                  <a:tcPr/>
                </a:tc>
                <a:tc gridSpan="4">
                  <a:txBody>
                    <a:bodyPr/>
                    <a:lstStyle/>
                    <a:p>
                      <a:r>
                        <a:rPr lang="ru-RU" dirty="0" smtClean="0"/>
                        <a:t>Отношение</a:t>
                      </a:r>
                      <a:r>
                        <a:rPr lang="ru-RU" baseline="0" dirty="0" smtClean="0"/>
                        <a:t> долга к внутреннему валовому продукту(%)</a:t>
                      </a:r>
                      <a:endParaRPr lang="ru-RU" dirty="0"/>
                    </a:p>
                  </a:txBody>
                  <a:tcPr/>
                </a:tc>
                <a:tc hMerge="1">
                  <a:txBody>
                    <a:bodyPr/>
                    <a:lstStyle/>
                    <a:p>
                      <a:endParaRPr lang="ru-RU"/>
                    </a:p>
                  </a:txBody>
                  <a:tcPr/>
                </a:tc>
                <a:tc hMerge="1">
                  <a:txBody>
                    <a:bodyPr/>
                    <a:lstStyle/>
                    <a:p>
                      <a:endParaRPr lang="ru-RU"/>
                    </a:p>
                  </a:txBody>
                  <a:tcPr/>
                </a:tc>
                <a:tc hMerge="1">
                  <a:txBody>
                    <a:bodyPr/>
                    <a:lstStyle/>
                    <a:p>
                      <a:endParaRPr lang="ru-RU" dirty="0"/>
                    </a:p>
                  </a:txBody>
                  <a:tcPr/>
                </a:tc>
              </a:tr>
              <a:tr h="371519">
                <a:tc vMerge="1">
                  <a:txBody>
                    <a:bodyPr/>
                    <a:lstStyle/>
                    <a:p>
                      <a:endParaRPr lang="ru-RU" dirty="0"/>
                    </a:p>
                  </a:txBody>
                  <a:tcPr/>
                </a:tc>
                <a:tc>
                  <a:txBody>
                    <a:bodyPr/>
                    <a:lstStyle/>
                    <a:p>
                      <a:pPr algn="ctr"/>
                      <a:r>
                        <a:rPr lang="ru-RU" dirty="0" smtClean="0"/>
                        <a:t>1974</a:t>
                      </a:r>
                      <a:endParaRPr lang="ru-RU" dirty="0"/>
                    </a:p>
                  </a:txBody>
                  <a:tcPr/>
                </a:tc>
                <a:tc>
                  <a:txBody>
                    <a:bodyPr/>
                    <a:lstStyle/>
                    <a:p>
                      <a:pPr algn="ctr"/>
                      <a:r>
                        <a:rPr lang="ru-RU" dirty="0" smtClean="0"/>
                        <a:t>1979</a:t>
                      </a:r>
                      <a:endParaRPr lang="ru-RU" dirty="0"/>
                    </a:p>
                  </a:txBody>
                  <a:tcPr/>
                </a:tc>
                <a:tc>
                  <a:txBody>
                    <a:bodyPr/>
                    <a:lstStyle/>
                    <a:p>
                      <a:pPr algn="ctr"/>
                      <a:r>
                        <a:rPr lang="ru-RU" dirty="0" smtClean="0"/>
                        <a:t>1989</a:t>
                      </a:r>
                      <a:endParaRPr lang="ru-RU" dirty="0"/>
                    </a:p>
                  </a:txBody>
                  <a:tcPr/>
                </a:tc>
                <a:tc>
                  <a:txBody>
                    <a:bodyPr/>
                    <a:lstStyle/>
                    <a:p>
                      <a:pPr algn="ctr"/>
                      <a:r>
                        <a:rPr lang="ru-RU" dirty="0" smtClean="0"/>
                        <a:t>1993</a:t>
                      </a:r>
                      <a:endParaRPr lang="ru-RU" dirty="0"/>
                    </a:p>
                  </a:txBody>
                  <a:tcPr/>
                </a:tc>
              </a:tr>
              <a:tr h="371519">
                <a:tc>
                  <a:txBody>
                    <a:bodyPr/>
                    <a:lstStyle/>
                    <a:p>
                      <a:r>
                        <a:rPr lang="ru-RU" dirty="0" smtClean="0"/>
                        <a:t>Италия</a:t>
                      </a:r>
                      <a:endParaRPr lang="ru-RU" dirty="0"/>
                    </a:p>
                  </a:txBody>
                  <a:tcPr/>
                </a:tc>
                <a:tc>
                  <a:txBody>
                    <a:bodyPr/>
                    <a:lstStyle/>
                    <a:p>
                      <a:pPr algn="ctr"/>
                      <a:r>
                        <a:rPr lang="ru-RU" dirty="0" smtClean="0"/>
                        <a:t>43</a:t>
                      </a:r>
                      <a:endParaRPr lang="ru-RU" dirty="0"/>
                    </a:p>
                  </a:txBody>
                  <a:tcPr/>
                </a:tc>
                <a:tc>
                  <a:txBody>
                    <a:bodyPr/>
                    <a:lstStyle/>
                    <a:p>
                      <a:pPr algn="ctr"/>
                      <a:r>
                        <a:rPr lang="ru-RU" dirty="0" smtClean="0"/>
                        <a:t>36</a:t>
                      </a:r>
                      <a:endParaRPr lang="ru-RU" dirty="0"/>
                    </a:p>
                  </a:txBody>
                  <a:tcPr/>
                </a:tc>
                <a:tc>
                  <a:txBody>
                    <a:bodyPr/>
                    <a:lstStyle/>
                    <a:p>
                      <a:pPr algn="ctr"/>
                      <a:r>
                        <a:rPr lang="ru-RU" dirty="0" smtClean="0"/>
                        <a:t>96</a:t>
                      </a:r>
                      <a:endParaRPr lang="ru-RU" dirty="0"/>
                    </a:p>
                  </a:txBody>
                  <a:tcPr/>
                </a:tc>
                <a:tc>
                  <a:txBody>
                    <a:bodyPr/>
                    <a:lstStyle/>
                    <a:p>
                      <a:pPr algn="ctr"/>
                      <a:r>
                        <a:rPr lang="ru-RU" dirty="0" smtClean="0"/>
                        <a:t>133</a:t>
                      </a:r>
                      <a:endParaRPr lang="ru-RU" dirty="0"/>
                    </a:p>
                  </a:txBody>
                  <a:tcPr/>
                </a:tc>
              </a:tr>
              <a:tr h="371519">
                <a:tc>
                  <a:txBody>
                    <a:bodyPr/>
                    <a:lstStyle/>
                    <a:p>
                      <a:r>
                        <a:rPr lang="ru-RU" dirty="0" smtClean="0"/>
                        <a:t>Канада</a:t>
                      </a:r>
                      <a:endParaRPr lang="ru-RU" dirty="0"/>
                    </a:p>
                  </a:txBody>
                  <a:tcPr/>
                </a:tc>
                <a:tc>
                  <a:txBody>
                    <a:bodyPr/>
                    <a:lstStyle/>
                    <a:p>
                      <a:pPr algn="ctr"/>
                      <a:r>
                        <a:rPr lang="ru-RU" dirty="0" smtClean="0"/>
                        <a:t>5</a:t>
                      </a:r>
                      <a:endParaRPr lang="ru-RU" dirty="0"/>
                    </a:p>
                  </a:txBody>
                  <a:tcPr/>
                </a:tc>
                <a:tc>
                  <a:txBody>
                    <a:bodyPr/>
                    <a:lstStyle/>
                    <a:p>
                      <a:pPr algn="ctr"/>
                      <a:r>
                        <a:rPr lang="ru-RU" dirty="0" smtClean="0"/>
                        <a:t>12</a:t>
                      </a:r>
                      <a:endParaRPr lang="ru-RU" dirty="0"/>
                    </a:p>
                  </a:txBody>
                  <a:tcPr/>
                </a:tc>
                <a:tc>
                  <a:txBody>
                    <a:bodyPr/>
                    <a:lstStyle/>
                    <a:p>
                      <a:pPr algn="ctr"/>
                      <a:r>
                        <a:rPr lang="ru-RU" dirty="0" smtClean="0"/>
                        <a:t>40</a:t>
                      </a:r>
                      <a:endParaRPr lang="ru-RU" dirty="0"/>
                    </a:p>
                  </a:txBody>
                  <a:tcPr/>
                </a:tc>
                <a:tc>
                  <a:txBody>
                    <a:bodyPr/>
                    <a:lstStyle/>
                    <a:p>
                      <a:pPr algn="ctr"/>
                      <a:r>
                        <a:rPr lang="ru-RU" dirty="0" smtClean="0"/>
                        <a:t>60</a:t>
                      </a:r>
                      <a:endParaRPr lang="ru-RU" dirty="0"/>
                    </a:p>
                  </a:txBody>
                  <a:tcPr/>
                </a:tc>
              </a:tr>
              <a:tr h="371519">
                <a:tc>
                  <a:txBody>
                    <a:bodyPr/>
                    <a:lstStyle/>
                    <a:p>
                      <a:r>
                        <a:rPr lang="ru-RU" dirty="0" smtClean="0"/>
                        <a:t>США</a:t>
                      </a:r>
                      <a:endParaRPr lang="ru-RU" dirty="0"/>
                    </a:p>
                  </a:txBody>
                  <a:tcPr/>
                </a:tc>
                <a:tc>
                  <a:txBody>
                    <a:bodyPr/>
                    <a:lstStyle/>
                    <a:p>
                      <a:pPr algn="ctr"/>
                      <a:r>
                        <a:rPr lang="ru-RU" dirty="0" smtClean="0"/>
                        <a:t>22</a:t>
                      </a:r>
                      <a:endParaRPr lang="ru-RU" dirty="0"/>
                    </a:p>
                  </a:txBody>
                  <a:tcPr/>
                </a:tc>
                <a:tc>
                  <a:txBody>
                    <a:bodyPr/>
                    <a:lstStyle/>
                    <a:p>
                      <a:pPr algn="ctr"/>
                      <a:r>
                        <a:rPr lang="ru-RU" dirty="0" smtClean="0"/>
                        <a:t>19</a:t>
                      </a:r>
                      <a:endParaRPr lang="ru-RU" dirty="0"/>
                    </a:p>
                  </a:txBody>
                  <a:tcPr/>
                </a:tc>
                <a:tc>
                  <a:txBody>
                    <a:bodyPr/>
                    <a:lstStyle/>
                    <a:p>
                      <a:pPr algn="ctr"/>
                      <a:r>
                        <a:rPr lang="ru-RU" dirty="0" smtClean="0"/>
                        <a:t>30</a:t>
                      </a:r>
                      <a:endParaRPr lang="ru-RU" dirty="0"/>
                    </a:p>
                  </a:txBody>
                  <a:tcPr/>
                </a:tc>
                <a:tc>
                  <a:txBody>
                    <a:bodyPr/>
                    <a:lstStyle/>
                    <a:p>
                      <a:pPr algn="ctr"/>
                      <a:r>
                        <a:rPr lang="ru-RU" dirty="0" smtClean="0"/>
                        <a:t>39</a:t>
                      </a:r>
                      <a:endParaRPr lang="ru-RU" dirty="0"/>
                    </a:p>
                  </a:txBody>
                  <a:tcPr/>
                </a:tc>
              </a:tr>
              <a:tr h="371519">
                <a:tc>
                  <a:txBody>
                    <a:bodyPr/>
                    <a:lstStyle/>
                    <a:p>
                      <a:r>
                        <a:rPr lang="ru-RU" dirty="0" smtClean="0"/>
                        <a:t>Великобритания</a:t>
                      </a:r>
                      <a:endParaRPr lang="ru-RU" dirty="0"/>
                    </a:p>
                  </a:txBody>
                  <a:tcPr/>
                </a:tc>
                <a:tc>
                  <a:txBody>
                    <a:bodyPr/>
                    <a:lstStyle/>
                    <a:p>
                      <a:pPr algn="ctr"/>
                      <a:r>
                        <a:rPr lang="ru-RU" dirty="0" smtClean="0"/>
                        <a:t>60</a:t>
                      </a:r>
                      <a:endParaRPr lang="ru-RU" dirty="0"/>
                    </a:p>
                  </a:txBody>
                  <a:tcPr/>
                </a:tc>
                <a:tc>
                  <a:txBody>
                    <a:bodyPr/>
                    <a:lstStyle/>
                    <a:p>
                      <a:pPr algn="ctr"/>
                      <a:r>
                        <a:rPr lang="ru-RU" dirty="0" smtClean="0"/>
                        <a:t>48</a:t>
                      </a:r>
                      <a:endParaRPr lang="ru-RU" dirty="0"/>
                    </a:p>
                  </a:txBody>
                  <a:tcPr/>
                </a:tc>
                <a:tc>
                  <a:txBody>
                    <a:bodyPr/>
                    <a:lstStyle/>
                    <a:p>
                      <a:pPr algn="ctr"/>
                      <a:r>
                        <a:rPr lang="ru-RU" dirty="0" smtClean="0"/>
                        <a:t>30</a:t>
                      </a:r>
                      <a:endParaRPr lang="ru-RU" dirty="0"/>
                    </a:p>
                  </a:txBody>
                  <a:tcPr/>
                </a:tc>
                <a:tc>
                  <a:txBody>
                    <a:bodyPr/>
                    <a:lstStyle/>
                    <a:p>
                      <a:pPr algn="ctr"/>
                      <a:r>
                        <a:rPr lang="ru-RU" dirty="0" smtClean="0"/>
                        <a:t>42</a:t>
                      </a:r>
                      <a:endParaRPr lang="ru-RU" dirty="0"/>
                    </a:p>
                  </a:txBody>
                  <a:tcPr/>
                </a:tc>
              </a:tr>
              <a:tr h="371519">
                <a:tc>
                  <a:txBody>
                    <a:bodyPr/>
                    <a:lstStyle/>
                    <a:p>
                      <a:r>
                        <a:rPr lang="ru-RU" dirty="0" smtClean="0"/>
                        <a:t>Франция</a:t>
                      </a:r>
                      <a:endParaRPr lang="ru-RU" dirty="0"/>
                    </a:p>
                  </a:txBody>
                  <a:tcPr/>
                </a:tc>
                <a:tc>
                  <a:txBody>
                    <a:bodyPr/>
                    <a:lstStyle/>
                    <a:p>
                      <a:pPr algn="ctr"/>
                      <a:r>
                        <a:rPr lang="ru-RU" dirty="0" smtClean="0"/>
                        <a:t>8</a:t>
                      </a:r>
                      <a:endParaRPr lang="ru-RU" dirty="0"/>
                    </a:p>
                  </a:txBody>
                  <a:tcPr/>
                </a:tc>
                <a:tc>
                  <a:txBody>
                    <a:bodyPr/>
                    <a:lstStyle/>
                    <a:p>
                      <a:pPr algn="ctr"/>
                      <a:r>
                        <a:rPr lang="ru-RU" dirty="0" smtClean="0"/>
                        <a:t>14</a:t>
                      </a:r>
                      <a:endParaRPr lang="ru-RU" dirty="0"/>
                    </a:p>
                  </a:txBody>
                  <a:tcPr/>
                </a:tc>
                <a:tc>
                  <a:txBody>
                    <a:bodyPr/>
                    <a:lstStyle/>
                    <a:p>
                      <a:pPr algn="ctr"/>
                      <a:r>
                        <a:rPr lang="ru-RU" dirty="0" smtClean="0"/>
                        <a:t>23</a:t>
                      </a:r>
                      <a:endParaRPr lang="ru-RU" dirty="0"/>
                    </a:p>
                  </a:txBody>
                  <a:tcPr/>
                </a:tc>
                <a:tc>
                  <a:txBody>
                    <a:bodyPr/>
                    <a:lstStyle/>
                    <a:p>
                      <a:pPr algn="ctr"/>
                      <a:r>
                        <a:rPr lang="ru-RU" dirty="0" smtClean="0"/>
                        <a:t>36</a:t>
                      </a:r>
                      <a:endParaRPr lang="ru-RU" dirty="0"/>
                    </a:p>
                  </a:txBody>
                  <a:tcPr/>
                </a:tc>
              </a:tr>
              <a:tr h="371519">
                <a:tc>
                  <a:txBody>
                    <a:bodyPr/>
                    <a:lstStyle/>
                    <a:p>
                      <a:r>
                        <a:rPr lang="ru-RU" dirty="0" smtClean="0"/>
                        <a:t>Германия</a:t>
                      </a:r>
                      <a:endParaRPr lang="ru-RU" dirty="0"/>
                    </a:p>
                  </a:txBody>
                  <a:tcPr/>
                </a:tc>
                <a:tc>
                  <a:txBody>
                    <a:bodyPr/>
                    <a:lstStyle/>
                    <a:p>
                      <a:pPr algn="ctr"/>
                      <a:r>
                        <a:rPr lang="ru-RU" dirty="0" smtClean="0"/>
                        <a:t>-5</a:t>
                      </a:r>
                      <a:endParaRPr lang="ru-RU" dirty="0"/>
                    </a:p>
                  </a:txBody>
                  <a:tcPr/>
                </a:tc>
                <a:tc>
                  <a:txBody>
                    <a:bodyPr/>
                    <a:lstStyle/>
                    <a:p>
                      <a:pPr algn="ctr"/>
                      <a:r>
                        <a:rPr lang="ru-RU" dirty="0" smtClean="0"/>
                        <a:t>12</a:t>
                      </a:r>
                      <a:endParaRPr lang="ru-RU" dirty="0"/>
                    </a:p>
                  </a:txBody>
                  <a:tcPr/>
                </a:tc>
                <a:tc>
                  <a:txBody>
                    <a:bodyPr/>
                    <a:lstStyle/>
                    <a:p>
                      <a:pPr algn="ctr"/>
                      <a:r>
                        <a:rPr lang="ru-RU" dirty="0" smtClean="0"/>
                        <a:t>23</a:t>
                      </a:r>
                      <a:endParaRPr lang="ru-RU" dirty="0"/>
                    </a:p>
                  </a:txBody>
                  <a:tcPr/>
                </a:tc>
                <a:tc>
                  <a:txBody>
                    <a:bodyPr/>
                    <a:lstStyle/>
                    <a:p>
                      <a:pPr algn="ctr"/>
                      <a:r>
                        <a:rPr lang="ru-RU" dirty="0" smtClean="0"/>
                        <a:t>28</a:t>
                      </a:r>
                      <a:endParaRPr lang="ru-RU" dirty="0"/>
                    </a:p>
                  </a:txBody>
                  <a:tcPr/>
                </a:tc>
              </a:tr>
              <a:tr h="371519">
                <a:tc>
                  <a:txBody>
                    <a:bodyPr/>
                    <a:lstStyle/>
                    <a:p>
                      <a:r>
                        <a:rPr lang="ru-RU" dirty="0" smtClean="0"/>
                        <a:t>Япония</a:t>
                      </a:r>
                      <a:endParaRPr lang="ru-RU" dirty="0"/>
                    </a:p>
                  </a:txBody>
                  <a:tcPr/>
                </a:tc>
                <a:tc>
                  <a:txBody>
                    <a:bodyPr/>
                    <a:lstStyle/>
                    <a:p>
                      <a:pPr algn="ctr"/>
                      <a:r>
                        <a:rPr lang="ru-RU" dirty="0" smtClean="0"/>
                        <a:t>-5</a:t>
                      </a:r>
                      <a:endParaRPr lang="ru-RU" dirty="0"/>
                    </a:p>
                  </a:txBody>
                  <a:tcPr/>
                </a:tc>
                <a:tc>
                  <a:txBody>
                    <a:bodyPr/>
                    <a:lstStyle/>
                    <a:p>
                      <a:pPr algn="ctr"/>
                      <a:r>
                        <a:rPr lang="ru-RU" dirty="0" smtClean="0"/>
                        <a:t>13</a:t>
                      </a:r>
                      <a:endParaRPr lang="ru-RU" dirty="0"/>
                    </a:p>
                  </a:txBody>
                  <a:tcPr/>
                </a:tc>
                <a:tc>
                  <a:txBody>
                    <a:bodyPr/>
                    <a:lstStyle/>
                    <a:p>
                      <a:pPr algn="ctr"/>
                      <a:r>
                        <a:rPr lang="ru-RU" dirty="0" smtClean="0"/>
                        <a:t>13</a:t>
                      </a:r>
                      <a:endParaRPr lang="ru-RU" dirty="0"/>
                    </a:p>
                  </a:txBody>
                  <a:tcPr/>
                </a:tc>
                <a:tc>
                  <a:txBody>
                    <a:bodyPr/>
                    <a:lstStyle/>
                    <a:p>
                      <a:pPr algn="ctr"/>
                      <a:r>
                        <a:rPr lang="ru-RU" dirty="0" smtClean="0"/>
                        <a:t>6</a:t>
                      </a:r>
                      <a:endParaRPr lang="ru-RU" dirty="0"/>
                    </a:p>
                  </a:txBody>
                  <a:tcPr/>
                </a:tc>
              </a:tr>
              <a:tr h="676142">
                <a:tc gridSpan="5">
                  <a:txBody>
                    <a:bodyPr/>
                    <a:lstStyle/>
                    <a:p>
                      <a:r>
                        <a:rPr lang="ru-RU" i="1" dirty="0" smtClean="0">
                          <a:latin typeface="Times New Roman" pitchFamily="18" charset="0"/>
                          <a:cs typeface="Times New Roman" pitchFamily="18" charset="0"/>
                        </a:rPr>
                        <a:t>Соединенные Штаты не были одиноки в наращивании своего отношения  «долг-ВВП». Лишь</a:t>
                      </a:r>
                      <a:r>
                        <a:rPr lang="ru-RU" i="1" baseline="0" dirty="0" smtClean="0">
                          <a:latin typeface="Times New Roman" pitchFamily="18" charset="0"/>
                          <a:cs typeface="Times New Roman" pitchFamily="18" charset="0"/>
                        </a:rPr>
                        <a:t> Великобритании во время Маргарет  Тэтчер удалось снизить бремя долга в 80-е годы. (Источник  </a:t>
                      </a:r>
                      <a:r>
                        <a:rPr lang="en-US" i="1" baseline="0" dirty="0" smtClean="0">
                          <a:latin typeface="Times New Roman" pitchFamily="18" charset="0"/>
                          <a:cs typeface="Times New Roman" pitchFamily="18" charset="0"/>
                        </a:rPr>
                        <a:t>CECD Economic 1999)</a:t>
                      </a:r>
                      <a:endParaRPr lang="ru-RU" i="1" dirty="0">
                        <a:latin typeface="Times New Roman" pitchFamily="18" charset="0"/>
                        <a:cs typeface="Times New Roman" pitchFamily="18" charset="0"/>
                      </a:endParaRPr>
                    </a:p>
                  </a:txBody>
                  <a:tcPr>
                    <a:solidFill>
                      <a:schemeClr val="bg2">
                        <a:lumMod val="90000"/>
                      </a:schemeClr>
                    </a:solidFill>
                  </a:tcPr>
                </a:tc>
                <a:tc hMerge="1">
                  <a:txBody>
                    <a:bodyPr/>
                    <a:lstStyle/>
                    <a:p>
                      <a:pPr algn="ctr"/>
                      <a:endParaRPr lang="ru-RU" dirty="0"/>
                    </a:p>
                  </a:txBody>
                  <a:tcPr/>
                </a:tc>
                <a:tc hMerge="1">
                  <a:txBody>
                    <a:bodyPr/>
                    <a:lstStyle/>
                    <a:p>
                      <a:pPr algn="ctr"/>
                      <a:endParaRPr lang="ru-RU" dirty="0"/>
                    </a:p>
                  </a:txBody>
                  <a:tcPr/>
                </a:tc>
                <a:tc hMerge="1">
                  <a:txBody>
                    <a:bodyPr/>
                    <a:lstStyle/>
                    <a:p>
                      <a:pPr algn="ctr"/>
                      <a:endParaRPr lang="ru-RU" dirty="0"/>
                    </a:p>
                  </a:txBody>
                  <a:tcPr/>
                </a:tc>
                <a:tc hMerge="1">
                  <a:txBody>
                    <a:bodyPr/>
                    <a:lstStyle/>
                    <a:p>
                      <a:pPr algn="ctr"/>
                      <a:endParaRPr lang="ru-RU" dirty="0"/>
                    </a:p>
                  </a:txBody>
                  <a:tcPr/>
                </a:tc>
              </a:tr>
            </a:tbl>
          </a:graphicData>
        </a:graphic>
      </p:graphicFrame>
    </p:spTree>
    <p:extLst>
      <p:ext uri="{BB962C8B-B14F-4D97-AF65-F5344CB8AC3E}">
        <p14:creationId xmlns="" xmlns:p14="http://schemas.microsoft.com/office/powerpoint/2010/main" val="294748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83432" y="0"/>
            <a:ext cx="10058400" cy="554360"/>
          </a:xfrm>
        </p:spPr>
        <p:txBody>
          <a:bodyPr>
            <a:noAutofit/>
          </a:bodyPr>
          <a:lstStyle/>
          <a:p>
            <a:pPr algn="ctr"/>
            <a:r>
              <a:rPr lang="ru-RU" sz="32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Противоречивая природа «вытеснения».</a:t>
            </a:r>
            <a:endParaRPr lang="ru-RU" sz="32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Объект 1"/>
          <p:cNvSpPr>
            <a:spLocks noGrp="1"/>
          </p:cNvSpPr>
          <p:nvPr>
            <p:ph idx="1"/>
          </p:nvPr>
        </p:nvSpPr>
        <p:spPr>
          <a:xfrm>
            <a:off x="1703512" y="620688"/>
            <a:ext cx="10488488" cy="2664296"/>
          </a:xfrm>
        </p:spPr>
        <p:txBody>
          <a:bodyPr>
            <a:normAutofit/>
          </a:bodyPr>
          <a:lstStyle/>
          <a:p>
            <a:pPr marL="304038" indent="-285750"/>
            <a:r>
              <a:rPr lang="ru-RU" dirty="0" smtClean="0">
                <a:effectLst/>
                <a:latin typeface="Times New Roman" pitchFamily="18" charset="0"/>
                <a:cs typeface="Times New Roman" pitchFamily="18" charset="0"/>
              </a:rPr>
              <a:t>Предприниматели </a:t>
            </a:r>
            <a:r>
              <a:rPr lang="ru-RU" dirty="0">
                <a:effectLst/>
                <a:latin typeface="Times New Roman" pitchFamily="18" charset="0"/>
                <a:cs typeface="Times New Roman" pitchFamily="18" charset="0"/>
              </a:rPr>
              <a:t>зачастую утверждают, что государственные расходы подрывают экономику. Суть этих рассуждений сводится к следующему: « Государственные расходы уменьшают жизненные силы страны. Когда государство тратит деньги на различные программы социальной помощи, то это вытесняет частные инвестиции</a:t>
            </a:r>
            <a:r>
              <a:rPr lang="ru-RU" dirty="0" smtClean="0">
                <a:effectLst/>
                <a:latin typeface="Times New Roman" pitchFamily="18" charset="0"/>
                <a:cs typeface="Times New Roman" pitchFamily="18" charset="0"/>
              </a:rPr>
              <a:t>».</a:t>
            </a:r>
            <a:endParaRPr lang="en-US" dirty="0" smtClean="0">
              <a:effectLst/>
              <a:latin typeface="Times New Roman" pitchFamily="18" charset="0"/>
              <a:cs typeface="Times New Roman" pitchFamily="18" charset="0"/>
            </a:endParaRPr>
          </a:p>
          <a:p>
            <a:pPr marL="304038" indent="-285750"/>
            <a:r>
              <a:rPr lang="en-US" dirty="0">
                <a:latin typeface="Times New Roman" pitchFamily="18" charset="0"/>
                <a:cs typeface="Times New Roman" pitchFamily="18" charset="0"/>
              </a:rPr>
              <a:t> </a:t>
            </a:r>
            <a:r>
              <a:rPr lang="ru-RU" dirty="0" smtClean="0">
                <a:effectLst/>
                <a:latin typeface="Times New Roman" pitchFamily="18" charset="0"/>
                <a:cs typeface="Times New Roman" pitchFamily="18" charset="0"/>
              </a:rPr>
              <a:t>Аргумент </a:t>
            </a:r>
            <a:r>
              <a:rPr lang="ru-RU" dirty="0">
                <a:effectLst/>
                <a:latin typeface="Times New Roman" pitchFamily="18" charset="0"/>
                <a:cs typeface="Times New Roman" pitchFamily="18" charset="0"/>
              </a:rPr>
              <a:t>заключающийся в том, что государственные расходы способствуют снижению частных инвестиция , связан с так называемой </a:t>
            </a:r>
            <a:r>
              <a:rPr lang="ru-RU" b="1" dirty="0">
                <a:effectLst/>
                <a:latin typeface="Times New Roman" pitchFamily="18" charset="0"/>
                <a:cs typeface="Times New Roman" pitchFamily="18" charset="0"/>
              </a:rPr>
              <a:t>гипотезой вытеснения</a:t>
            </a:r>
            <a:r>
              <a:rPr lang="ru-RU" dirty="0">
                <a:effectLst/>
                <a:latin typeface="Times New Roman" pitchFamily="18" charset="0"/>
                <a:cs typeface="Times New Roman" pitchFamily="18" charset="0"/>
              </a:rPr>
              <a:t>. В своей крайней форме эта гипотеза предполагает , что когда государство закупает на 100 долл. , то частные инвестиции и другие расходы  уменьшаются на ту же сумму.</a:t>
            </a:r>
          </a:p>
          <a:p>
            <a:endParaRPr lang="ru-RU" dirty="0"/>
          </a:p>
        </p:txBody>
      </p:sp>
      <p:pic>
        <p:nvPicPr>
          <p:cNvPr id="4" name="Рисунок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680" y="3140968"/>
            <a:ext cx="12192000" cy="3717032"/>
          </a:xfrm>
          <a:prstGeom prst="rect">
            <a:avLst/>
          </a:prstGeom>
        </p:spPr>
      </p:pic>
    </p:spTree>
    <p:extLst>
      <p:ext uri="{BB962C8B-B14F-4D97-AF65-F5344CB8AC3E}">
        <p14:creationId xmlns="" xmlns:p14="http://schemas.microsoft.com/office/powerpoint/2010/main" val="3227002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559496" y="0"/>
            <a:ext cx="10632504" cy="6858000"/>
          </a:xfrm>
        </p:spPr>
        <p:txBody>
          <a:bodyPr>
            <a:normAutofit/>
          </a:bodyPr>
          <a:lstStyle/>
          <a:p>
            <a:pPr marL="18288" indent="0" algn="ctr">
              <a:buNone/>
            </a:pPr>
            <a:r>
              <a:rPr lang="ru-RU" sz="3200" b="1" dirty="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Вытеснение и рынок денег</a:t>
            </a:r>
          </a:p>
          <a:p>
            <a:pPr marL="304038" indent="-285750"/>
            <a:r>
              <a:rPr lang="ru-RU" dirty="0" smtClean="0">
                <a:solidFill>
                  <a:schemeClr val="bg2">
                    <a:lumMod val="25000"/>
                  </a:schemeClr>
                </a:solidFill>
                <a:effectLst/>
                <a:latin typeface="Times New Roman" panose="02020603050405020304" pitchFamily="18" charset="0"/>
                <a:cs typeface="Times New Roman" panose="02020603050405020304" pitchFamily="18" charset="0"/>
              </a:rPr>
              <a:t>В </a:t>
            </a:r>
            <a:r>
              <a:rPr lang="ru-RU" dirty="0">
                <a:solidFill>
                  <a:schemeClr val="bg2">
                    <a:lumMod val="25000"/>
                  </a:schemeClr>
                </a:solidFill>
                <a:effectLst/>
                <a:latin typeface="Times New Roman" panose="02020603050405020304" pitchFamily="18" charset="0"/>
                <a:cs typeface="Times New Roman" panose="02020603050405020304" pitchFamily="18" charset="0"/>
              </a:rPr>
              <a:t>чем заключается механизм вытеснения?  Допустим, что государство тратит деньги на школьные обеды или топливо для морских судов. Согласно механизму </a:t>
            </a:r>
            <a:r>
              <a:rPr lang="ru-RU" dirty="0" err="1">
                <a:solidFill>
                  <a:schemeClr val="bg2">
                    <a:lumMod val="25000"/>
                  </a:schemeClr>
                </a:solidFill>
                <a:effectLst/>
                <a:latin typeface="Times New Roman" panose="02020603050405020304" pitchFamily="18" charset="0"/>
                <a:cs typeface="Times New Roman" panose="02020603050405020304" pitchFamily="18" charset="0"/>
              </a:rPr>
              <a:t>мультипликаторной</a:t>
            </a:r>
            <a:r>
              <a:rPr lang="ru-RU" dirty="0">
                <a:solidFill>
                  <a:schemeClr val="bg2">
                    <a:lumMod val="25000"/>
                  </a:schemeClr>
                </a:solidFill>
                <a:effectLst/>
                <a:latin typeface="Times New Roman" panose="02020603050405020304" pitchFamily="18" charset="0"/>
                <a:cs typeface="Times New Roman" panose="02020603050405020304" pitchFamily="18" charset="0"/>
              </a:rPr>
              <a:t> модели, в краткосрочном периоде, когда изменяются ставки процента и обменные курсы ВВП увеличивается в 2 или 3 раза больше чем </a:t>
            </a:r>
            <a:r>
              <a:rPr lang="en-US" dirty="0">
                <a:solidFill>
                  <a:schemeClr val="bg2">
                    <a:lumMod val="25000"/>
                  </a:schemeClr>
                </a:solidFill>
                <a:effectLst/>
                <a:latin typeface="Times New Roman" panose="02020603050405020304" pitchFamily="18" charset="0"/>
                <a:cs typeface="Times New Roman" panose="02020603050405020304" pitchFamily="18" charset="0"/>
              </a:rPr>
              <a:t>G</a:t>
            </a:r>
            <a:r>
              <a:rPr lang="ru-RU" dirty="0">
                <a:solidFill>
                  <a:schemeClr val="bg2">
                    <a:lumMod val="25000"/>
                  </a:schemeClr>
                </a:solidFill>
                <a:effectLst/>
                <a:latin typeface="Times New Roman" panose="02020603050405020304" pitchFamily="18" charset="0"/>
                <a:cs typeface="Times New Roman" panose="02020603050405020304" pitchFamily="18" charset="0"/>
              </a:rPr>
              <a:t>. То же утверждение применимо по отношению к сокращению налогов.</a:t>
            </a:r>
          </a:p>
          <a:p>
            <a:pPr marL="304038" indent="-285750"/>
            <a:r>
              <a:rPr lang="ru-RU" dirty="0" smtClean="0">
                <a:solidFill>
                  <a:schemeClr val="bg2">
                    <a:lumMod val="25000"/>
                  </a:schemeClr>
                </a:solidFill>
                <a:effectLst/>
                <a:latin typeface="Times New Roman" panose="02020603050405020304" pitchFamily="18" charset="0"/>
                <a:cs typeface="Times New Roman" panose="02020603050405020304" pitchFamily="18" charset="0"/>
              </a:rPr>
              <a:t>Такой </a:t>
            </a:r>
            <a:r>
              <a:rPr lang="ru-RU" dirty="0">
                <a:solidFill>
                  <a:schemeClr val="bg2">
                    <a:lumMod val="25000"/>
                  </a:schemeClr>
                </a:solidFill>
                <a:effectLst/>
                <a:latin typeface="Times New Roman" panose="02020603050405020304" pitchFamily="18" charset="0"/>
                <a:cs typeface="Times New Roman" panose="02020603050405020304" pitchFamily="18" charset="0"/>
              </a:rPr>
              <a:t>анализ является несколько упрощенным , так как в нем следовало бы учитывать реакцию финансовых рынков. Когда увеличиваются объемы производства и инфляции, их рост с большой вероятностью провоцирует увеличение кредитно-денежной политики , рост процентных ставок ведет к повышению обменного курса национальной  валюты, как правило, приводит к выталкиванию или вытеснению внутренних и иностранных инвестиций. Анализируя в 31 главе сбережения и инвестиции, мы показали, как бюджетный дефицит может привести к сокращению внутренних и иностранных инвестиций.</a:t>
            </a:r>
          </a:p>
          <a:p>
            <a:pPr marL="304038" indent="-285750"/>
            <a:r>
              <a:rPr lang="ru-RU" dirty="0" smtClean="0">
                <a:solidFill>
                  <a:schemeClr val="bg2">
                    <a:lumMod val="25000"/>
                  </a:schemeClr>
                </a:solidFill>
                <a:effectLst/>
                <a:latin typeface="Times New Roman" panose="02020603050405020304" pitchFamily="18" charset="0"/>
                <a:cs typeface="Times New Roman" panose="02020603050405020304" pitchFamily="18" charset="0"/>
              </a:rPr>
              <a:t>Увеличение </a:t>
            </a:r>
            <a:r>
              <a:rPr lang="ru-RU" dirty="0">
                <a:solidFill>
                  <a:schemeClr val="bg2">
                    <a:lumMod val="25000"/>
                  </a:schemeClr>
                </a:solidFill>
                <a:effectLst/>
                <a:latin typeface="Times New Roman" panose="02020603050405020304" pitchFamily="18" charset="0"/>
                <a:cs typeface="Times New Roman" panose="02020603050405020304" pitchFamily="18" charset="0"/>
              </a:rPr>
              <a:t>структурного дефицита, порождаемого снижением налогов и более высокими государственными расходами ,как правило, ведет к повышению ставок процента и сокращению или вытеснению капиталовложений.</a:t>
            </a:r>
          </a:p>
          <a:p>
            <a:pPr marL="304038" indent="-285750"/>
            <a:r>
              <a:rPr lang="en-US" dirty="0">
                <a:solidFill>
                  <a:schemeClr val="bg2">
                    <a:lumMod val="25000"/>
                  </a:schemeClr>
                </a:solidFill>
                <a:latin typeface="Times New Roman" panose="02020603050405020304" pitchFamily="18" charset="0"/>
                <a:cs typeface="Times New Roman" panose="02020603050405020304" pitchFamily="18" charset="0"/>
              </a:rPr>
              <a:t> </a:t>
            </a:r>
            <a:r>
              <a:rPr lang="ru-RU" dirty="0" smtClean="0">
                <a:solidFill>
                  <a:schemeClr val="bg2">
                    <a:lumMod val="25000"/>
                  </a:schemeClr>
                </a:solidFill>
                <a:effectLst/>
                <a:latin typeface="Times New Roman" panose="02020603050405020304" pitchFamily="18" charset="0"/>
                <a:cs typeface="Times New Roman" panose="02020603050405020304" pitchFamily="18" charset="0"/>
              </a:rPr>
              <a:t>Но </a:t>
            </a:r>
            <a:r>
              <a:rPr lang="ru-RU" dirty="0">
                <a:solidFill>
                  <a:schemeClr val="bg2">
                    <a:lumMod val="25000"/>
                  </a:schemeClr>
                </a:solidFill>
                <a:effectLst/>
                <a:latin typeface="Times New Roman" panose="02020603050405020304" pitchFamily="18" charset="0"/>
                <a:cs typeface="Times New Roman" panose="02020603050405020304" pitchFamily="18" charset="0"/>
              </a:rPr>
              <a:t>нельзя забывать о том , что понятие «вытеснение» применимо лишь к структурным дефицитам. Если циклический дефицит повышается, вследствие наступления спада, логика вытеснения в этом случае неприменима. Спад приводит к снижению спроса на деньги и снижению ставок процента. В периоды спада министерство финансов стремится смягчить кредитно-денежную политику. Тот факт, что вытеснение в периоды спада не происходит, должен служить напоминанием об отсутствии автоматической связи между дефицитами и инвестициями.</a:t>
            </a:r>
          </a:p>
          <a:p>
            <a:endParaRPr lang="ru-RU" dirty="0">
              <a:solidFill>
                <a:schemeClr val="bg2">
                  <a:lumMod val="25000"/>
                </a:schemeClr>
              </a:solidFill>
            </a:endParaRPr>
          </a:p>
        </p:txBody>
      </p:sp>
    </p:spTree>
    <p:extLst>
      <p:ext uri="{BB962C8B-B14F-4D97-AF65-F5344CB8AC3E}">
        <p14:creationId xmlns="" xmlns:p14="http://schemas.microsoft.com/office/powerpoint/2010/main" val="177104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123ewq\Desktop\medium_john_f_kennedy.jpg-4351.jp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71" y="0"/>
            <a:ext cx="2500672"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2495600" y="0"/>
            <a:ext cx="9696400" cy="7017306"/>
          </a:xfrm>
          <a:prstGeom prst="rect">
            <a:avLst/>
          </a:prstGeom>
          <a:noFill/>
        </p:spPr>
        <p:txBody>
          <a:bodyPr wrap="square" rtlCol="0">
            <a:spAutoFit/>
          </a:bodyPr>
          <a:lstStyle/>
          <a:p>
            <a:pPr marL="285750" indent="-285750" fontAlgn="base">
              <a:buFont typeface="Arial" pitchFamily="34" charset="0"/>
              <a:buChar char="•"/>
            </a:pPr>
            <a:r>
              <a:rPr lang="ru-RU" dirty="0" smtClean="0">
                <a:latin typeface="Times New Roman" pitchFamily="18" charset="0"/>
                <a:cs typeface="Times New Roman" pitchFamily="18" charset="0"/>
              </a:rPr>
              <a:t>Родился </a:t>
            </a:r>
            <a:r>
              <a:rPr lang="ru-RU" dirty="0">
                <a:latin typeface="Times New Roman" pitchFamily="18" charset="0"/>
                <a:cs typeface="Times New Roman" pitchFamily="18" charset="0"/>
              </a:rPr>
              <a:t>29 мая 1917 г. в </a:t>
            </a:r>
            <a:r>
              <a:rPr lang="ru-RU" dirty="0" err="1">
                <a:latin typeface="Times New Roman" pitchFamily="18" charset="0"/>
                <a:cs typeface="Times New Roman" pitchFamily="18" charset="0"/>
              </a:rPr>
              <a:t>Бруклайне</a:t>
            </a:r>
            <a:r>
              <a:rPr lang="ru-RU" dirty="0">
                <a:latin typeface="Times New Roman" pitchFamily="18" charset="0"/>
                <a:cs typeface="Times New Roman" pitchFamily="18" charset="0"/>
              </a:rPr>
              <a:t> (штат Массачусетс) в одной из самых известных и влиятельных семей США. Учился в Гарвардском университете, который окончил с отличием в 1940 г.</a:t>
            </a:r>
          </a:p>
          <a:p>
            <a:pPr marL="285750" indent="-285750" fontAlgn="base">
              <a:buFont typeface="Wingdings" pitchFamily="2" charset="2"/>
              <a:buChar char="Ø"/>
            </a:pPr>
            <a:r>
              <a:rPr lang="ru-RU" dirty="0" smtClean="0">
                <a:latin typeface="Times New Roman" pitchFamily="18" charset="0"/>
                <a:cs typeface="Times New Roman" pitchFamily="18" charset="0"/>
              </a:rPr>
              <a:t>Осенью </a:t>
            </a:r>
            <a:r>
              <a:rPr lang="ru-RU" dirty="0">
                <a:latin typeface="Times New Roman" pitchFamily="18" charset="0"/>
                <a:cs typeface="Times New Roman" pitchFamily="18" charset="0"/>
              </a:rPr>
              <a:t>следующего года поступил на службу в Военно-морские силы США и в звании младшего лейтенанта командовал торпедным катером на Соломоновых островах (в Тихом </a:t>
            </a:r>
            <a:r>
              <a:rPr lang="ru-RU" dirty="0" smtClean="0">
                <a:latin typeface="Times New Roman" pitchFamily="18" charset="0"/>
                <a:cs typeface="Times New Roman" pitchFamily="18" charset="0"/>
              </a:rPr>
              <a:t>океане</a:t>
            </a:r>
            <a:r>
              <a:rPr lang="en-US" dirty="0">
                <a:latin typeface="Times New Roman" pitchFamily="18" charset="0"/>
                <a:cs typeface="Times New Roman" pitchFamily="18" charset="0"/>
              </a:rPr>
              <a:t>)</a:t>
            </a: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был тяжело ранен и дважды награждён за отвагу.</a:t>
            </a:r>
          </a:p>
          <a:p>
            <a:pPr marL="285750" indent="-285750" fontAlgn="base">
              <a:buFont typeface="Wingdings" pitchFamily="2" charset="2"/>
              <a:buChar char="Ø"/>
            </a:pPr>
            <a:r>
              <a:rPr lang="ru-RU" dirty="0" smtClean="0">
                <a:latin typeface="Times New Roman" pitchFamily="18" charset="0"/>
                <a:cs typeface="Times New Roman" pitchFamily="18" charset="0"/>
              </a:rPr>
              <a:t>После </a:t>
            </a:r>
            <a:r>
              <a:rPr lang="ru-RU" dirty="0">
                <a:latin typeface="Times New Roman" pitchFamily="18" charset="0"/>
                <a:cs typeface="Times New Roman" pitchFamily="18" charset="0"/>
              </a:rPr>
              <a:t>окончания Второй мировой войны работал корреспондентом. В 1946 г. Кеннеди прошёл в конгресс по спискам Демократической партии от штата Массачусетс. Он зарекомендовал себя как либеральный политик, однако во внешней политике был одним из первых, кто поддержал развитие «холодной войны».</a:t>
            </a:r>
          </a:p>
          <a:p>
            <a:pPr marL="285750" indent="-285750" fontAlgn="base">
              <a:buFont typeface="Wingdings" pitchFamily="2" charset="2"/>
              <a:buChar char="Ø"/>
            </a:pPr>
            <a:r>
              <a:rPr lang="ru-RU" dirty="0" smtClean="0">
                <a:latin typeface="Times New Roman" pitchFamily="18" charset="0"/>
                <a:cs typeface="Times New Roman" pitchFamily="18" charset="0"/>
              </a:rPr>
              <a:t>В </a:t>
            </a:r>
            <a:r>
              <a:rPr lang="ru-RU" dirty="0">
                <a:latin typeface="Times New Roman" pitchFamily="18" charset="0"/>
                <a:cs typeface="Times New Roman" pitchFamily="18" charset="0"/>
              </a:rPr>
              <a:t>1952 г. Кеннеди избрали в сенат. В январе 1960 г. он выдвинул свою кандидатуру на президентский пост и, выиграв выборы, стал самым молодым президентом в истории США.</a:t>
            </a:r>
          </a:p>
          <a:p>
            <a:pPr marL="285750" indent="-285750" fontAlgn="base">
              <a:buFont typeface="Wingdings" pitchFamily="2" charset="2"/>
              <a:buChar char="Ø"/>
            </a:pPr>
            <a:r>
              <a:rPr lang="ru-RU" dirty="0">
                <a:latin typeface="Times New Roman" pitchFamily="18" charset="0"/>
                <a:cs typeface="Times New Roman" pitchFamily="18" charset="0"/>
              </a:rPr>
              <a:t>Кеннеди предложил программу социально-экономических реформ. Полностью её реализовать не удалось. При нём расширился диапазон как мирных, так и военных методов защиты интересов страны в глобальном противоборстве с СССР. Особое внимание уделялось государствам «третьего мира». В марте 1961 г. был создан «Корпус мира» для работы американских добровольцев в развивающихся странах.</a:t>
            </a:r>
          </a:p>
          <a:p>
            <a:pPr marL="285750" indent="-285750" fontAlgn="base">
              <a:buFont typeface="Wingdings" pitchFamily="2" charset="2"/>
              <a:buChar char="Ø"/>
            </a:pPr>
            <a:r>
              <a:rPr lang="ru-RU" dirty="0" smtClean="0">
                <a:latin typeface="Times New Roman" pitchFamily="18" charset="0"/>
                <a:cs typeface="Times New Roman" pitchFamily="18" charset="0"/>
              </a:rPr>
              <a:t>Во </a:t>
            </a:r>
            <a:r>
              <a:rPr lang="ru-RU" dirty="0">
                <a:latin typeface="Times New Roman" pitchFamily="18" charset="0"/>
                <a:cs typeface="Times New Roman" pitchFamily="18" charset="0"/>
              </a:rPr>
              <a:t>время Берлинского (1961 г.) и Кубинского (1962 г.) кризисов, когда две сверхдержавы стояли на пороге ядерной войны, мир удалось сохранить во многом благодаря блестящему политическому дару Кеннеди. С весны 1963 г. президент всё чаще высказывался в пользу мирного сосуществования с СССР.</a:t>
            </a:r>
          </a:p>
          <a:p>
            <a:pPr marL="285750" indent="-285750" fontAlgn="base">
              <a:buFont typeface="Wingdings" pitchFamily="2" charset="2"/>
              <a:buChar char="Ø"/>
            </a:pPr>
            <a:r>
              <a:rPr lang="ru-RU" dirty="0" smtClean="0">
                <a:latin typeface="Times New Roman" pitchFamily="18" charset="0"/>
                <a:cs typeface="Times New Roman" pitchFamily="18" charset="0"/>
              </a:rPr>
              <a:t>22 </a:t>
            </a:r>
            <a:r>
              <a:rPr lang="ru-RU" dirty="0">
                <a:latin typeface="Times New Roman" pitchFamily="18" charset="0"/>
                <a:cs typeface="Times New Roman" pitchFamily="18" charset="0"/>
              </a:rPr>
              <a:t>ноября 1963 г., во время предвыборной поездки в Даллас </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Кеннеди </a:t>
            </a:r>
            <a:r>
              <a:rPr lang="ru-RU" dirty="0">
                <a:latin typeface="Times New Roman" pitchFamily="18" charset="0"/>
                <a:cs typeface="Times New Roman" pitchFamily="18" charset="0"/>
              </a:rPr>
              <a:t>был смертельно ранен двумя выстрелами в голову из снайперской винтовки. Убийство президента официально считается раскрытым, однако истинные причины и организаторы преступления </a:t>
            </a:r>
            <a:r>
              <a:rPr lang="ru-RU" dirty="0" smtClean="0">
                <a:latin typeface="Times New Roman" pitchFamily="18" charset="0"/>
                <a:cs typeface="Times New Roman" pitchFamily="18" charset="0"/>
              </a:rPr>
              <a:t>неизвестны</a:t>
            </a:r>
            <a:r>
              <a:rPr lang="en-US" dirty="0">
                <a:latin typeface="Times New Roman" pitchFamily="18" charset="0"/>
                <a:cs typeface="Times New Roman" pitchFamily="18" charset="0"/>
              </a:rPr>
              <a:t>.</a:t>
            </a:r>
            <a:endParaRPr lang="ru-RU" dirty="0">
              <a:latin typeface="Times New Roman" pitchFamily="18" charset="0"/>
              <a:cs typeface="Times New Roman" pitchFamily="18" charset="0"/>
            </a:endParaRPr>
          </a:p>
          <a:p>
            <a:endParaRPr lang="ru-RU" dirty="0"/>
          </a:p>
        </p:txBody>
      </p:sp>
    </p:spTree>
    <p:extLst>
      <p:ext uri="{BB962C8B-B14F-4D97-AF65-F5344CB8AC3E}">
        <p14:creationId xmlns="" xmlns:p14="http://schemas.microsoft.com/office/powerpoint/2010/main" val="4130824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055440" y="-14436"/>
            <a:ext cx="10058400" cy="404664"/>
          </a:xfrm>
        </p:spPr>
        <p:txBody>
          <a:bodyPr>
            <a:noAutofit/>
          </a:bodyPr>
          <a:lstStyle/>
          <a:p>
            <a:pPr algn="ctr"/>
            <a:r>
              <a:rPr lang="ru-RU" sz="3200" b="1" dirty="0" smtClean="0">
                <a:solidFill>
                  <a:schemeClr val="tx2"/>
                </a:solidFill>
                <a:effectLst>
                  <a:outerShdw blurRad="38100" dist="38100" dir="2700000" algn="tl">
                    <a:srgbClr val="000000">
                      <a:alpha val="43137"/>
                    </a:srgbClr>
                  </a:outerShdw>
                </a:effectLst>
              </a:rPr>
              <a:t>Опыт свидетельствует</a:t>
            </a:r>
            <a:endParaRPr lang="ru-RU" sz="3200" b="1" dirty="0">
              <a:solidFill>
                <a:schemeClr val="tx2"/>
              </a:solidFill>
              <a:effectLst>
                <a:outerShdw blurRad="38100" dist="38100" dir="2700000" algn="tl">
                  <a:srgbClr val="000000">
                    <a:alpha val="43137"/>
                  </a:srgbClr>
                </a:outerShdw>
              </a:effectLst>
            </a:endParaRPr>
          </a:p>
        </p:txBody>
      </p:sp>
      <p:sp>
        <p:nvSpPr>
          <p:cNvPr id="5" name="Объект 4"/>
          <p:cNvSpPr>
            <a:spLocks noGrp="1"/>
          </p:cNvSpPr>
          <p:nvPr>
            <p:ph idx="1"/>
          </p:nvPr>
        </p:nvSpPr>
        <p:spPr>
          <a:xfrm>
            <a:off x="1487488" y="548680"/>
            <a:ext cx="10704512" cy="1728192"/>
          </a:xfrm>
        </p:spPr>
        <p:txBody>
          <a:bodyPr/>
          <a:lstStyle/>
          <a:p>
            <a:pPr marL="361188"/>
            <a:r>
              <a:rPr lang="ru-RU" sz="2000" dirty="0" smtClean="0">
                <a:effectLst/>
                <a:latin typeface="Times New Roman" pitchFamily="18" charset="0"/>
                <a:cs typeface="Times New Roman" pitchFamily="18" charset="0"/>
              </a:rPr>
              <a:t>Подтверждается </a:t>
            </a:r>
            <a:r>
              <a:rPr lang="ru-RU" sz="2000" dirty="0">
                <a:effectLst/>
                <a:latin typeface="Times New Roman" pitchFamily="18" charset="0"/>
                <a:cs typeface="Times New Roman" pitchFamily="18" charset="0"/>
              </a:rPr>
              <a:t>ли теория вытеснения </a:t>
            </a:r>
            <a:r>
              <a:rPr lang="ru-RU" sz="2000" dirty="0" smtClean="0">
                <a:effectLst/>
                <a:latin typeface="Times New Roman" pitchFamily="18" charset="0"/>
                <a:cs typeface="Times New Roman" pitchFamily="18" charset="0"/>
              </a:rPr>
              <a:t>практикой за­висит </a:t>
            </a:r>
            <a:r>
              <a:rPr lang="ru-RU" sz="2000" dirty="0">
                <a:effectLst/>
                <a:latin typeface="Times New Roman" pitchFamily="18" charset="0"/>
                <a:cs typeface="Times New Roman" pitchFamily="18" charset="0"/>
              </a:rPr>
              <a:t>от конкретного </a:t>
            </a:r>
            <a:r>
              <a:rPr lang="ru-RU" sz="2000" dirty="0" smtClean="0">
                <a:effectLst/>
                <a:latin typeface="Times New Roman" pitchFamily="18" charset="0"/>
                <a:cs typeface="Times New Roman" pitchFamily="18" charset="0"/>
              </a:rPr>
              <a:t>периода.  </a:t>
            </a:r>
            <a:r>
              <a:rPr lang="ru-RU" sz="2000" dirty="0">
                <a:effectLst/>
                <a:latin typeface="Times New Roman" pitchFamily="18" charset="0"/>
                <a:cs typeface="Times New Roman" pitchFamily="18" charset="0"/>
              </a:rPr>
              <a:t>Опыт показывает, что на протяжении 60-х годов фискальные экспан­сии стимулировали капиталовложения, частично потому, что в стране было в избытке неиспользованных ресурсов, а час­тично потому, что Федеральная резервная система дала </a:t>
            </a:r>
            <a:r>
              <a:rPr lang="ru-RU" sz="2000" dirty="0" smtClean="0">
                <a:effectLst/>
                <a:latin typeface="Times New Roman" pitchFamily="18" charset="0"/>
                <a:cs typeface="Times New Roman" pitchFamily="18" charset="0"/>
              </a:rPr>
              <a:t>возможность </a:t>
            </a:r>
            <a:r>
              <a:rPr lang="ru-RU" sz="2000" dirty="0">
                <a:effectLst/>
                <a:latin typeface="Times New Roman" pitchFamily="18" charset="0"/>
                <a:cs typeface="Times New Roman" pitchFamily="18" charset="0"/>
              </a:rPr>
              <a:t>экономике развиваться, не поднимая ставки </a:t>
            </a:r>
            <a:r>
              <a:rPr lang="ru-RU" sz="2000" dirty="0" smtClean="0">
                <a:effectLst/>
                <a:latin typeface="Times New Roman" pitchFamily="18" charset="0"/>
                <a:cs typeface="Times New Roman" pitchFamily="18" charset="0"/>
              </a:rPr>
              <a:t>про</a:t>
            </a:r>
            <a:r>
              <a:rPr lang="ru-RU" sz="2000" dirty="0" smtClean="0">
                <a:latin typeface="Times New Roman" pitchFamily="18" charset="0"/>
                <a:cs typeface="Times New Roman" pitchFamily="18" charset="0"/>
              </a:rPr>
              <a:t>ц</a:t>
            </a:r>
            <a:r>
              <a:rPr lang="ru-RU" sz="2000" dirty="0" smtClean="0">
                <a:effectLst/>
                <a:latin typeface="Times New Roman" pitchFamily="18" charset="0"/>
                <a:cs typeface="Times New Roman" pitchFamily="18" charset="0"/>
              </a:rPr>
              <a:t>ента</a:t>
            </a:r>
            <a:r>
              <a:rPr lang="ru-RU" sz="2000" dirty="0">
                <a:effectLst/>
                <a:latin typeface="Times New Roman" pitchFamily="18" charset="0"/>
                <a:cs typeface="Times New Roman" pitchFamily="18" charset="0"/>
              </a:rPr>
              <a:t>.</a:t>
            </a:r>
          </a:p>
          <a:p>
            <a:endParaRPr lang="ru-RU" dirty="0"/>
          </a:p>
        </p:txBody>
      </p:sp>
      <p:graphicFrame>
        <p:nvGraphicFramePr>
          <p:cNvPr id="6" name="Объект 3"/>
          <p:cNvGraphicFramePr>
            <a:graphicFrameLocks/>
          </p:cNvGraphicFramePr>
          <p:nvPr>
            <p:extLst>
              <p:ext uri="{D42A27DB-BD31-4B8C-83A1-F6EECF244321}">
                <p14:modId xmlns="" xmlns:p14="http://schemas.microsoft.com/office/powerpoint/2010/main" val="2256493420"/>
              </p:ext>
            </p:extLst>
          </p:nvPr>
        </p:nvGraphicFramePr>
        <p:xfrm>
          <a:off x="0" y="2152909"/>
          <a:ext cx="12192000" cy="6886505"/>
        </p:xfrm>
        <a:graphic>
          <a:graphicData uri="http://schemas.openxmlformats.org/drawingml/2006/table">
            <a:tbl>
              <a:tblPr firstRow="1" bandRow="1">
                <a:tableStyleId>{5C22544A-7EE6-4342-B048-85BDC9FD1C3A}</a:tableStyleId>
              </a:tblPr>
              <a:tblGrid>
                <a:gridCol w="2536020"/>
                <a:gridCol w="391628"/>
                <a:gridCol w="2716794"/>
                <a:gridCol w="3499557"/>
                <a:gridCol w="3048001"/>
              </a:tblGrid>
              <a:tr h="340586">
                <a:tc gridSpan="5">
                  <a:txBody>
                    <a:bodyPr/>
                    <a:lstStyle/>
                    <a:p>
                      <a:r>
                        <a:rPr lang="en-US" dirty="0" smtClean="0"/>
                        <a:t>                                 </a:t>
                      </a:r>
                      <a:r>
                        <a:rPr lang="ru-RU" dirty="0" smtClean="0"/>
                        <a:t>Таблица</a:t>
                      </a:r>
                      <a:r>
                        <a:rPr lang="ru-RU" baseline="0" dirty="0" smtClean="0"/>
                        <a:t> 3. Последствия повышения государственных расходов</a:t>
                      </a:r>
                      <a:endParaRPr lang="ru-RU" dirty="0"/>
                    </a:p>
                  </a:txBody>
                  <a:tcPr/>
                </a:tc>
                <a:tc hMerge="1">
                  <a:txBody>
                    <a:bodyPr/>
                    <a:lstStyle/>
                    <a:p>
                      <a:pPr algn="ctr"/>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40586">
                <a:tc rowSpan="2">
                  <a:txBody>
                    <a:bodyPr/>
                    <a:lstStyle/>
                    <a:p>
                      <a:r>
                        <a:rPr lang="ru-RU" dirty="0" smtClean="0"/>
                        <a:t>Сектор</a:t>
                      </a:r>
                      <a:endParaRPr lang="ru-RU" dirty="0"/>
                    </a:p>
                  </a:txBody>
                  <a:tcPr/>
                </a:tc>
                <a:tc gridSpan="4">
                  <a:txBody>
                    <a:bodyPr/>
                    <a:lstStyle/>
                    <a:p>
                      <a:pPr algn="ctr"/>
                      <a:r>
                        <a:rPr lang="ru-RU" dirty="0" smtClean="0"/>
                        <a:t>Национальные сбережения и инвестиции (% от</a:t>
                      </a:r>
                      <a:r>
                        <a:rPr lang="ru-RU" baseline="0" dirty="0" smtClean="0"/>
                        <a:t> ВВП</a:t>
                      </a:r>
                      <a:r>
                        <a:rPr lang="ru-RU" dirty="0" smtClean="0"/>
                        <a:t>)</a:t>
                      </a:r>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106905">
                <a:tc vMerge="1">
                  <a:txBody>
                    <a:bodyPr/>
                    <a:lstStyle/>
                    <a:p>
                      <a:endParaRPr lang="ru-RU" dirty="0"/>
                    </a:p>
                  </a:txBody>
                  <a:tcPr/>
                </a:tc>
                <a:tc gridSpan="2">
                  <a:txBody>
                    <a:bodyPr/>
                    <a:lstStyle/>
                    <a:p>
                      <a:pPr algn="ctr"/>
                      <a:r>
                        <a:rPr lang="ru-RU" dirty="0" smtClean="0"/>
                        <a:t>До</a:t>
                      </a:r>
                      <a:r>
                        <a:rPr lang="ru-RU" baseline="0" dirty="0" smtClean="0"/>
                        <a:t> проведения политики на основе экономики предложения</a:t>
                      </a:r>
                      <a:endParaRPr lang="ru-RU" dirty="0"/>
                    </a:p>
                  </a:txBody>
                  <a:tcPr/>
                </a:tc>
                <a:tc hMerge="1">
                  <a:txBody>
                    <a:bodyPr/>
                    <a:lstStyle/>
                    <a:p>
                      <a:endParaRPr lang="ru-RU"/>
                    </a:p>
                  </a:txBody>
                  <a:tcPr/>
                </a:tc>
                <a:tc>
                  <a:txBody>
                    <a:bodyPr/>
                    <a:lstStyle/>
                    <a:p>
                      <a:pPr algn="ctr"/>
                      <a:r>
                        <a:rPr lang="ru-RU" dirty="0" smtClean="0"/>
                        <a:t>В</a:t>
                      </a:r>
                      <a:r>
                        <a:rPr lang="ru-RU" baseline="0" dirty="0" smtClean="0"/>
                        <a:t> период проведения политики на основе экономики предложения</a:t>
                      </a:r>
                      <a:endParaRPr lang="ru-RU" dirty="0"/>
                    </a:p>
                  </a:txBody>
                  <a:tcPr/>
                </a:tc>
                <a:tc>
                  <a:txBody>
                    <a:bodyPr/>
                    <a:lstStyle/>
                    <a:p>
                      <a:pPr algn="ctr"/>
                      <a:r>
                        <a:rPr lang="ru-RU" dirty="0" smtClean="0"/>
                        <a:t>После</a:t>
                      </a:r>
                      <a:r>
                        <a:rPr lang="ru-RU" baseline="0" dirty="0" smtClean="0"/>
                        <a:t> проведения политики на основе экономики предложения</a:t>
                      </a:r>
                      <a:endParaRPr lang="ru-RU" dirty="0"/>
                    </a:p>
                  </a:txBody>
                  <a:tcPr/>
                </a:tc>
              </a:tr>
              <a:tr h="219947">
                <a:tc gridSpan="5">
                  <a:txBody>
                    <a:bodyPr/>
                    <a:lstStyle/>
                    <a:p>
                      <a:r>
                        <a:rPr lang="ru-RU" dirty="0" smtClean="0"/>
                        <a:t>Средние валовые </a:t>
                      </a:r>
                    </a:p>
                    <a:p>
                      <a:r>
                        <a:rPr lang="ru-RU" dirty="0" smtClean="0"/>
                        <a:t>сбережения</a:t>
                      </a:r>
                      <a:endParaRPr lang="ru-RU" dirty="0"/>
                    </a:p>
                  </a:txBody>
                  <a:tcPr/>
                </a:tc>
                <a:tc hMerge="1">
                  <a:txBody>
                    <a:bodyPr/>
                    <a:lstStyle/>
                    <a:p>
                      <a:pPr algn="ctr"/>
                      <a:endParaRPr lang="ru-RU" dirty="0"/>
                    </a:p>
                  </a:txBody>
                  <a:tcPr/>
                </a:tc>
                <a:tc hMerge="1">
                  <a:txBody>
                    <a:bodyPr/>
                    <a:lstStyle/>
                    <a:p>
                      <a:endParaRPr lang="ru-RU"/>
                    </a:p>
                  </a:txBody>
                  <a:tcPr/>
                </a:tc>
                <a:tc hMerge="1">
                  <a:txBody>
                    <a:bodyPr/>
                    <a:lstStyle/>
                    <a:p>
                      <a:pPr algn="ctr"/>
                      <a:endParaRPr lang="ru-RU" dirty="0"/>
                    </a:p>
                  </a:txBody>
                  <a:tcPr/>
                </a:tc>
                <a:tc hMerge="1">
                  <a:txBody>
                    <a:bodyPr/>
                    <a:lstStyle/>
                    <a:p>
                      <a:pPr algn="ctr"/>
                      <a:endParaRPr lang="ru-RU" dirty="0"/>
                    </a:p>
                  </a:txBody>
                  <a:tcPr/>
                </a:tc>
              </a:tr>
              <a:tr h="340586">
                <a:tc gridSpan="2">
                  <a:txBody>
                    <a:bodyPr/>
                    <a:lstStyle/>
                    <a:p>
                      <a:r>
                        <a:rPr lang="ru-RU" dirty="0" smtClean="0"/>
                        <a:t>Личные</a:t>
                      </a:r>
                      <a:endParaRPr lang="ru-RU" dirty="0"/>
                    </a:p>
                  </a:txBody>
                  <a:tcPr/>
                </a:tc>
                <a:tc hMerge="1">
                  <a:txBody>
                    <a:bodyPr/>
                    <a:lstStyle/>
                    <a:p>
                      <a:pPr algn="ctr"/>
                      <a:endParaRPr lang="ru-RU" dirty="0"/>
                    </a:p>
                  </a:txBody>
                  <a:tcPr/>
                </a:tc>
                <a:tc>
                  <a:txBody>
                    <a:bodyPr/>
                    <a:lstStyle/>
                    <a:p>
                      <a:pPr algn="ctr"/>
                      <a:r>
                        <a:rPr lang="ru-RU" dirty="0" smtClean="0"/>
                        <a:t>5</a:t>
                      </a:r>
                      <a:endParaRPr lang="ru-RU" dirty="0"/>
                    </a:p>
                  </a:txBody>
                  <a:tcPr/>
                </a:tc>
                <a:tc>
                  <a:txBody>
                    <a:bodyPr/>
                    <a:lstStyle/>
                    <a:p>
                      <a:pPr algn="ctr"/>
                      <a:r>
                        <a:rPr lang="ru-RU" dirty="0" smtClean="0"/>
                        <a:t>12</a:t>
                      </a:r>
                      <a:endParaRPr lang="ru-RU" dirty="0"/>
                    </a:p>
                  </a:txBody>
                  <a:tcPr/>
                </a:tc>
                <a:tc>
                  <a:txBody>
                    <a:bodyPr/>
                    <a:lstStyle/>
                    <a:p>
                      <a:pPr algn="ctr"/>
                      <a:r>
                        <a:rPr lang="ru-RU" dirty="0" smtClean="0"/>
                        <a:t>40</a:t>
                      </a:r>
                      <a:endParaRPr lang="ru-RU" dirty="0"/>
                    </a:p>
                  </a:txBody>
                  <a:tcPr/>
                </a:tc>
              </a:tr>
              <a:tr h="150211">
                <a:tc gridSpan="2">
                  <a:txBody>
                    <a:bodyPr/>
                    <a:lstStyle/>
                    <a:p>
                      <a:r>
                        <a:rPr lang="ru-RU" dirty="0" smtClean="0"/>
                        <a:t>Предприятий</a:t>
                      </a:r>
                      <a:endParaRPr lang="ru-RU" dirty="0"/>
                    </a:p>
                  </a:txBody>
                  <a:tcPr/>
                </a:tc>
                <a:tc hMerge="1">
                  <a:txBody>
                    <a:bodyPr/>
                    <a:lstStyle/>
                    <a:p>
                      <a:pPr algn="ctr"/>
                      <a:endParaRPr lang="ru-RU" dirty="0"/>
                    </a:p>
                  </a:txBody>
                  <a:tcPr/>
                </a:tc>
                <a:tc>
                  <a:txBody>
                    <a:bodyPr/>
                    <a:lstStyle/>
                    <a:p>
                      <a:pPr algn="ctr"/>
                      <a:r>
                        <a:rPr lang="ru-RU" dirty="0" smtClean="0"/>
                        <a:t>22</a:t>
                      </a:r>
                      <a:endParaRPr lang="ru-RU" dirty="0"/>
                    </a:p>
                  </a:txBody>
                  <a:tcPr/>
                </a:tc>
                <a:tc>
                  <a:txBody>
                    <a:bodyPr/>
                    <a:lstStyle/>
                    <a:p>
                      <a:pPr algn="ctr"/>
                      <a:r>
                        <a:rPr lang="ru-RU" dirty="0" smtClean="0"/>
                        <a:t>19</a:t>
                      </a:r>
                      <a:endParaRPr lang="ru-RU" dirty="0"/>
                    </a:p>
                  </a:txBody>
                  <a:tcPr/>
                </a:tc>
                <a:tc>
                  <a:txBody>
                    <a:bodyPr/>
                    <a:lstStyle/>
                    <a:p>
                      <a:pPr algn="ctr"/>
                      <a:r>
                        <a:rPr lang="ru-RU" dirty="0" smtClean="0"/>
                        <a:t>30</a:t>
                      </a:r>
                      <a:endParaRPr lang="ru-RU" dirty="0"/>
                    </a:p>
                  </a:txBody>
                  <a:tcPr/>
                </a:tc>
              </a:tr>
              <a:tr h="216499">
                <a:tc gridSpan="2">
                  <a:txBody>
                    <a:bodyPr/>
                    <a:lstStyle/>
                    <a:p>
                      <a:r>
                        <a:rPr lang="ru-RU" dirty="0" smtClean="0"/>
                        <a:t>Государства</a:t>
                      </a:r>
                      <a:endParaRPr lang="ru-RU" dirty="0"/>
                    </a:p>
                  </a:txBody>
                  <a:tcPr/>
                </a:tc>
                <a:tc hMerge="1">
                  <a:txBody>
                    <a:bodyPr/>
                    <a:lstStyle/>
                    <a:p>
                      <a:pPr algn="ctr"/>
                      <a:endParaRPr lang="ru-RU" dirty="0"/>
                    </a:p>
                  </a:txBody>
                  <a:tcPr/>
                </a:tc>
                <a:tc>
                  <a:txBody>
                    <a:bodyPr/>
                    <a:lstStyle/>
                    <a:p>
                      <a:pPr algn="ctr"/>
                      <a:r>
                        <a:rPr lang="ru-RU" dirty="0" smtClean="0"/>
                        <a:t>60</a:t>
                      </a:r>
                      <a:endParaRPr lang="ru-RU" dirty="0"/>
                    </a:p>
                  </a:txBody>
                  <a:tcPr/>
                </a:tc>
                <a:tc>
                  <a:txBody>
                    <a:bodyPr/>
                    <a:lstStyle/>
                    <a:p>
                      <a:pPr algn="ctr"/>
                      <a:r>
                        <a:rPr lang="ru-RU" dirty="0" smtClean="0"/>
                        <a:t>48</a:t>
                      </a:r>
                      <a:endParaRPr lang="ru-RU" dirty="0"/>
                    </a:p>
                  </a:txBody>
                  <a:tcPr/>
                </a:tc>
                <a:tc>
                  <a:txBody>
                    <a:bodyPr/>
                    <a:lstStyle/>
                    <a:p>
                      <a:pPr algn="ctr"/>
                      <a:r>
                        <a:rPr lang="ru-RU" dirty="0" smtClean="0"/>
                        <a:t>30</a:t>
                      </a:r>
                      <a:endParaRPr lang="ru-RU" dirty="0"/>
                    </a:p>
                  </a:txBody>
                  <a:tcPr/>
                </a:tc>
              </a:tr>
              <a:tr h="426803">
                <a:tc gridSpan="2">
                  <a:txBody>
                    <a:bodyPr/>
                    <a:lstStyle/>
                    <a:p>
                      <a:r>
                        <a:rPr lang="ru-RU" dirty="0" smtClean="0"/>
                        <a:t>Частные</a:t>
                      </a:r>
                      <a:r>
                        <a:rPr lang="ru-RU" baseline="0" dirty="0" smtClean="0"/>
                        <a:t> внутренние инвестиции</a:t>
                      </a:r>
                      <a:endParaRPr lang="ru-RU" dirty="0"/>
                    </a:p>
                  </a:txBody>
                  <a:tcPr/>
                </a:tc>
                <a:tc hMerge="1">
                  <a:txBody>
                    <a:bodyPr/>
                    <a:lstStyle/>
                    <a:p>
                      <a:pPr algn="ctr"/>
                      <a:endParaRPr lang="ru-RU" dirty="0"/>
                    </a:p>
                  </a:txBody>
                  <a:tcPr/>
                </a:tc>
                <a:tc>
                  <a:txBody>
                    <a:bodyPr/>
                    <a:lstStyle/>
                    <a:p>
                      <a:pPr algn="ctr"/>
                      <a:r>
                        <a:rPr lang="ru-RU" dirty="0" smtClean="0"/>
                        <a:t>8</a:t>
                      </a:r>
                      <a:endParaRPr lang="ru-RU" dirty="0"/>
                    </a:p>
                  </a:txBody>
                  <a:tcPr/>
                </a:tc>
                <a:tc>
                  <a:txBody>
                    <a:bodyPr/>
                    <a:lstStyle/>
                    <a:p>
                      <a:pPr algn="ctr"/>
                      <a:r>
                        <a:rPr lang="ru-RU" dirty="0" smtClean="0"/>
                        <a:t>14</a:t>
                      </a:r>
                      <a:endParaRPr lang="ru-RU" dirty="0"/>
                    </a:p>
                  </a:txBody>
                  <a:tcPr/>
                </a:tc>
                <a:tc>
                  <a:txBody>
                    <a:bodyPr/>
                    <a:lstStyle/>
                    <a:p>
                      <a:pPr algn="ctr"/>
                      <a:r>
                        <a:rPr lang="ru-RU" dirty="0" smtClean="0"/>
                        <a:t>23</a:t>
                      </a:r>
                      <a:endParaRPr lang="ru-RU" dirty="0"/>
                    </a:p>
                  </a:txBody>
                  <a:tcPr/>
                </a:tc>
              </a:tr>
              <a:tr h="851465">
                <a:tc gridSpan="2">
                  <a:txBody>
                    <a:bodyPr/>
                    <a:lstStyle/>
                    <a:p>
                      <a:r>
                        <a:rPr lang="ru-RU" dirty="0" smtClean="0"/>
                        <a:t>Частные</a:t>
                      </a:r>
                      <a:r>
                        <a:rPr lang="ru-RU" baseline="0" dirty="0" smtClean="0"/>
                        <a:t> иностранные инвестиции</a:t>
                      </a:r>
                      <a:endParaRPr lang="ru-RU" dirty="0"/>
                    </a:p>
                  </a:txBody>
                  <a:tcPr/>
                </a:tc>
                <a:tc hMerge="1">
                  <a:txBody>
                    <a:bodyPr/>
                    <a:lstStyle/>
                    <a:p>
                      <a:pPr algn="ctr"/>
                      <a:endParaRPr lang="ru-RU" dirty="0"/>
                    </a:p>
                  </a:txBody>
                  <a:tcPr/>
                </a:tc>
                <a:tc>
                  <a:txBody>
                    <a:bodyPr/>
                    <a:lstStyle/>
                    <a:p>
                      <a:pPr algn="ctr"/>
                      <a:r>
                        <a:rPr lang="ru-RU" dirty="0" smtClean="0"/>
                        <a:t>-5</a:t>
                      </a:r>
                      <a:endParaRPr lang="ru-RU" dirty="0"/>
                    </a:p>
                  </a:txBody>
                  <a:tcPr/>
                </a:tc>
                <a:tc>
                  <a:txBody>
                    <a:bodyPr/>
                    <a:lstStyle/>
                    <a:p>
                      <a:pPr algn="ctr"/>
                      <a:r>
                        <a:rPr lang="ru-RU" dirty="0" smtClean="0"/>
                        <a:t>12</a:t>
                      </a:r>
                      <a:endParaRPr lang="ru-RU" dirty="0"/>
                    </a:p>
                  </a:txBody>
                  <a:tcPr/>
                </a:tc>
                <a:tc>
                  <a:txBody>
                    <a:bodyPr/>
                    <a:lstStyle/>
                    <a:p>
                      <a:pPr algn="ctr"/>
                      <a:r>
                        <a:rPr lang="ru-RU" dirty="0" smtClean="0"/>
                        <a:t>23</a:t>
                      </a:r>
                      <a:endParaRPr lang="ru-RU" dirty="0"/>
                    </a:p>
                  </a:txBody>
                  <a:tcPr/>
                </a:tc>
              </a:tr>
              <a:tr h="851465">
                <a:tc gridSpan="5">
                  <a:txBody>
                    <a:bodyPr/>
                    <a:lstStyle/>
                    <a:p>
                      <a:r>
                        <a:rPr lang="ru-RU" i="1" dirty="0" smtClean="0">
                          <a:latin typeface="Times New Roman" pitchFamily="18" charset="0"/>
                          <a:cs typeface="Times New Roman" pitchFamily="18" charset="0"/>
                        </a:rPr>
                        <a:t>Рост</a:t>
                      </a:r>
                      <a:r>
                        <a:rPr lang="ru-RU" i="1" baseline="0" dirty="0" smtClean="0">
                          <a:latin typeface="Times New Roman" pitchFamily="18" charset="0"/>
                          <a:cs typeface="Times New Roman" pitchFamily="18" charset="0"/>
                        </a:rPr>
                        <a:t> дефицита бюджета в 80-х годах стал неким экспериментом для проверки  различных макроэкономических теорий. В период проведения политики  на основе рекомендаций сторонников теории экономики  предложения доля дефицита федерального бюджета(или «</a:t>
                      </a:r>
                      <a:r>
                        <a:rPr lang="ru-RU" i="1" baseline="0" dirty="0" err="1" smtClean="0">
                          <a:latin typeface="Times New Roman" pitchFamily="18" charset="0"/>
                          <a:cs typeface="Times New Roman" pitchFamily="18" charset="0"/>
                        </a:rPr>
                        <a:t>проедания</a:t>
                      </a:r>
                      <a:r>
                        <a:rPr lang="ru-RU" i="1" baseline="0" dirty="0" smtClean="0">
                          <a:latin typeface="Times New Roman" pitchFamily="18" charset="0"/>
                          <a:cs typeface="Times New Roman" pitchFamily="18" charset="0"/>
                        </a:rPr>
                        <a:t>») возросла .При этом «</a:t>
                      </a:r>
                      <a:r>
                        <a:rPr lang="ru-RU" i="1" baseline="0" dirty="0" err="1" smtClean="0">
                          <a:latin typeface="Times New Roman" pitchFamily="18" charset="0"/>
                          <a:cs typeface="Times New Roman" pitchFamily="18" charset="0"/>
                        </a:rPr>
                        <a:t>проедание</a:t>
                      </a:r>
                      <a:r>
                        <a:rPr lang="ru-RU" i="1" baseline="0" dirty="0" smtClean="0">
                          <a:latin typeface="Times New Roman" pitchFamily="18" charset="0"/>
                          <a:cs typeface="Times New Roman" pitchFamily="18" charset="0"/>
                        </a:rPr>
                        <a:t>»  государственных сбережений сопровождалось снижением объема сбережений населения  и предприятий. В результате уменьшились как </a:t>
                      </a:r>
                      <a:r>
                        <a:rPr lang="ru-RU" i="1" baseline="0" dirty="0" err="1" smtClean="0">
                          <a:latin typeface="Times New Roman" pitchFamily="18" charset="0"/>
                          <a:cs typeface="Times New Roman" pitchFamily="18" charset="0"/>
                        </a:rPr>
                        <a:t>вутренние</a:t>
                      </a:r>
                      <a:r>
                        <a:rPr lang="ru-RU" i="1" baseline="0" dirty="0" smtClean="0">
                          <a:latin typeface="Times New Roman" pitchFamily="18" charset="0"/>
                          <a:cs typeface="Times New Roman" pitchFamily="18" charset="0"/>
                        </a:rPr>
                        <a:t> , так и иностранные инвестиции (Источник : министерство труда США. Обратите внимание, что валовые инвестиции по сумме не равны валовым сбережениям, вследствие статистических расхождений.)</a:t>
                      </a:r>
                      <a:endParaRPr lang="ru-RU" i="1" dirty="0">
                        <a:latin typeface="Times New Roman" pitchFamily="18" charset="0"/>
                        <a:cs typeface="Times New Roman" pitchFamily="18" charset="0"/>
                      </a:endParaRPr>
                    </a:p>
                  </a:txBody>
                  <a:tcPr>
                    <a:solidFill>
                      <a:schemeClr val="bg2">
                        <a:lumMod val="90000"/>
                      </a:schemeClr>
                    </a:solidFill>
                  </a:tcPr>
                </a:tc>
                <a:tc hMerge="1">
                  <a:txBody>
                    <a:bodyPr/>
                    <a:lstStyle/>
                    <a:p>
                      <a:endParaRPr lang="ru-RU"/>
                    </a:p>
                  </a:txBody>
                  <a:tcPr/>
                </a:tc>
                <a:tc hMerge="1">
                  <a:txBody>
                    <a:bodyPr/>
                    <a:lstStyle/>
                    <a:p>
                      <a:pPr algn="ctr"/>
                      <a:endParaRPr lang="ru-RU" dirty="0"/>
                    </a:p>
                  </a:txBody>
                  <a:tcPr/>
                </a:tc>
                <a:tc hMerge="1">
                  <a:txBody>
                    <a:bodyPr/>
                    <a:lstStyle/>
                    <a:p>
                      <a:pPr algn="ctr"/>
                      <a:endParaRPr lang="ru-RU" dirty="0"/>
                    </a:p>
                  </a:txBody>
                  <a:tcPr/>
                </a:tc>
                <a:tc hMerge="1">
                  <a:txBody>
                    <a:bodyPr/>
                    <a:lstStyle/>
                    <a:p>
                      <a:pPr algn="ctr"/>
                      <a:endParaRPr lang="ru-RU" dirty="0"/>
                    </a:p>
                  </a:txBody>
                  <a:tcPr/>
                </a:tc>
              </a:tr>
            </a:tbl>
          </a:graphicData>
        </a:graphic>
      </p:graphicFrame>
    </p:spTree>
    <p:extLst>
      <p:ext uri="{BB962C8B-B14F-4D97-AF65-F5344CB8AC3E}">
        <p14:creationId xmlns="" xmlns:p14="http://schemas.microsoft.com/office/powerpoint/2010/main" val="1349467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1703512" y="0"/>
            <a:ext cx="10488488" cy="6858000"/>
          </a:xfrm>
        </p:spPr>
        <p:txBody>
          <a:bodyPr>
            <a:normAutofit lnSpcReduction="10000"/>
          </a:bodyPr>
          <a:lstStyle/>
          <a:p>
            <a:pPr marL="304038" indent="-285750"/>
            <a:r>
              <a:rPr lang="en-US" dirty="0">
                <a:solidFill>
                  <a:schemeClr val="bg2">
                    <a:lumMod val="25000"/>
                  </a:schemeClr>
                </a:solidFill>
                <a:latin typeface="Times New Roman" pitchFamily="18" charset="0"/>
                <a:cs typeface="Times New Roman" pitchFamily="18" charset="0"/>
              </a:rPr>
              <a:t> </a:t>
            </a:r>
            <a:r>
              <a:rPr lang="ru-RU" dirty="0" smtClean="0">
                <a:solidFill>
                  <a:schemeClr val="bg2">
                    <a:lumMod val="25000"/>
                  </a:schemeClr>
                </a:solidFill>
                <a:effectLst/>
                <a:latin typeface="Times New Roman" pitchFamily="18" charset="0"/>
                <a:cs typeface="Times New Roman" pitchFamily="18" charset="0"/>
              </a:rPr>
              <a:t>Наоборот</a:t>
            </a:r>
            <a:r>
              <a:rPr lang="ru-RU" dirty="0">
                <a:solidFill>
                  <a:schemeClr val="bg2">
                    <a:lumMod val="25000"/>
                  </a:schemeClr>
                </a:solidFill>
                <a:effectLst/>
                <a:latin typeface="Times New Roman" pitchFamily="18" charset="0"/>
                <a:cs typeface="Times New Roman" pitchFamily="18" charset="0"/>
              </a:rPr>
              <a:t>, в 80-х годах увеличение дефицита бюджета по­влекло за собой снижение объема инвестиций. В табл. 33.5 по­казана фактическая модель сбережений и инвестиций в  трех периодах: до, в течение и после экспериментов с экономикой </a:t>
            </a:r>
            <a:r>
              <a:rPr lang="ru-RU" dirty="0" smtClean="0">
                <a:solidFill>
                  <a:schemeClr val="bg2">
                    <a:lumMod val="25000"/>
                  </a:schemeClr>
                </a:solidFill>
                <a:effectLst/>
                <a:latin typeface="Times New Roman" pitchFamily="18" charset="0"/>
                <a:cs typeface="Times New Roman" pitchFamily="18" charset="0"/>
              </a:rPr>
              <a:t>предложения. </a:t>
            </a:r>
            <a:r>
              <a:rPr lang="ru-RU" dirty="0">
                <a:solidFill>
                  <a:schemeClr val="bg2">
                    <a:lumMod val="25000"/>
                  </a:schemeClr>
                </a:solidFill>
                <a:effectLst/>
                <a:latin typeface="Times New Roman" pitchFamily="18" charset="0"/>
                <a:cs typeface="Times New Roman" pitchFamily="18" charset="0"/>
              </a:rPr>
              <a:t>Анализируя таблицу: мы можем увидеть следующее. Во-первых, доля сбере­жении домохозяйств и предприятии в ВВП в 80-х-начале 90-х снизилась, несмотря на сокращение ставок налогов и увеличе­ние реальных доходов после </a:t>
            </a:r>
            <a:r>
              <a:rPr lang="ru-RU" dirty="0" smtClean="0">
                <a:solidFill>
                  <a:schemeClr val="bg2">
                    <a:lumMod val="25000"/>
                  </a:schemeClr>
                </a:solidFill>
                <a:effectLst/>
                <a:latin typeface="Times New Roman" pitchFamily="18" charset="0"/>
                <a:cs typeface="Times New Roman" pitchFamily="18" charset="0"/>
              </a:rPr>
              <a:t>налогообложения.</a:t>
            </a:r>
            <a:endParaRPr lang="en-US" dirty="0" smtClean="0">
              <a:solidFill>
                <a:schemeClr val="bg2">
                  <a:lumMod val="25000"/>
                </a:schemeClr>
              </a:solidFill>
              <a:effectLst/>
              <a:latin typeface="Times New Roman" pitchFamily="18" charset="0"/>
              <a:cs typeface="Times New Roman" pitchFamily="18" charset="0"/>
            </a:endParaRPr>
          </a:p>
          <a:p>
            <a:pPr marL="304038" indent="-285750"/>
            <a:r>
              <a:rPr lang="en-US" dirty="0">
                <a:solidFill>
                  <a:schemeClr val="bg2">
                    <a:lumMod val="25000"/>
                  </a:schemeClr>
                </a:solidFill>
                <a:latin typeface="Times New Roman" pitchFamily="18" charset="0"/>
                <a:cs typeface="Times New Roman" pitchFamily="18" charset="0"/>
              </a:rPr>
              <a:t> </a:t>
            </a:r>
            <a:r>
              <a:rPr lang="ru-RU" dirty="0" smtClean="0">
                <a:solidFill>
                  <a:schemeClr val="bg2">
                    <a:lumMod val="25000"/>
                  </a:schemeClr>
                </a:solidFill>
                <a:effectLst/>
                <a:latin typeface="Times New Roman" pitchFamily="18" charset="0"/>
                <a:cs typeface="Times New Roman" pitchFamily="18" charset="0"/>
              </a:rPr>
              <a:t>Во-вторых, в конце 80-х—начале 90-х доля частных внутрен­них инвестиций (в жилье, а также в здания и оборудование предприятий) в ВВП уменьшилась. В некоторой мере это было вызвано кризисом на рынке недвижимости, пришедшим на смену строительному буму. Но вместе с тем очевидным являет­ся и то, что снижение объема производственных инвестиций также было связано с увеличением процентных ставок, проис­ходившим в то время.</a:t>
            </a:r>
            <a:endParaRPr lang="en-US" dirty="0" smtClean="0">
              <a:solidFill>
                <a:schemeClr val="bg2">
                  <a:lumMod val="25000"/>
                </a:schemeClr>
              </a:solidFill>
              <a:effectLst/>
              <a:latin typeface="Times New Roman" pitchFamily="18" charset="0"/>
              <a:cs typeface="Times New Roman" pitchFamily="18" charset="0"/>
            </a:endParaRPr>
          </a:p>
          <a:p>
            <a:pPr marL="304038" indent="-285750"/>
            <a:r>
              <a:rPr lang="ru-RU" dirty="0" smtClean="0">
                <a:solidFill>
                  <a:schemeClr val="bg2">
                    <a:lumMod val="25000"/>
                  </a:schemeClr>
                </a:solidFill>
                <a:effectLst/>
                <a:latin typeface="Times New Roman" pitchFamily="18" charset="0"/>
                <a:cs typeface="Times New Roman" pitchFamily="18" charset="0"/>
              </a:rPr>
              <a:t>В-третьих</a:t>
            </a:r>
            <a:r>
              <a:rPr lang="ru-RU" dirty="0">
                <a:solidFill>
                  <a:schemeClr val="bg2">
                    <a:lumMod val="25000"/>
                  </a:schemeClr>
                </a:solidFill>
                <a:effectLst/>
                <a:latin typeface="Times New Roman" pitchFamily="18" charset="0"/>
                <a:cs typeface="Times New Roman" pitchFamily="18" charset="0"/>
              </a:rPr>
              <a:t>, снижение чистых иностранных инвестиций также оказало значительное влияние на бюджетный дефицит. Как мы подчеркивали в нашем анализе макроэкономической политики, в условиях открытой экономики страны с гибкими валютными курсами и мобильным капиталом могут столкнуть­ся с проблемой утечки части их сбережений на мировые фи­нансовые рынки. Без таких притоков иностранного капитала бюджетный дефицит вытеснил бы большее количество част­ных </a:t>
            </a:r>
            <a:r>
              <a:rPr lang="ru-RU" dirty="0" smtClean="0">
                <a:solidFill>
                  <a:schemeClr val="bg2">
                    <a:lumMod val="25000"/>
                  </a:schemeClr>
                </a:solidFill>
                <a:effectLst/>
                <a:latin typeface="Times New Roman" pitchFamily="18" charset="0"/>
                <a:cs typeface="Times New Roman" pitchFamily="18" charset="0"/>
              </a:rPr>
              <a:t>инвестиций.</a:t>
            </a:r>
            <a:endParaRPr lang="en-US" dirty="0">
              <a:solidFill>
                <a:schemeClr val="bg2">
                  <a:lumMod val="25000"/>
                </a:schemeClr>
              </a:solidFill>
              <a:latin typeface="Times New Roman" pitchFamily="18" charset="0"/>
              <a:cs typeface="Times New Roman" pitchFamily="18" charset="0"/>
            </a:endParaRPr>
          </a:p>
          <a:p>
            <a:pPr marL="304038" indent="-285750"/>
            <a:r>
              <a:rPr lang="en-US" dirty="0">
                <a:solidFill>
                  <a:schemeClr val="bg2">
                    <a:lumMod val="25000"/>
                  </a:schemeClr>
                </a:solidFill>
                <a:effectLst/>
                <a:latin typeface="Times New Roman" pitchFamily="18" charset="0"/>
                <a:cs typeface="Times New Roman" pitchFamily="18" charset="0"/>
              </a:rPr>
              <a:t> </a:t>
            </a:r>
            <a:r>
              <a:rPr lang="ru-RU" dirty="0" smtClean="0">
                <a:solidFill>
                  <a:schemeClr val="bg2">
                    <a:lumMod val="25000"/>
                  </a:schemeClr>
                </a:solidFill>
                <a:effectLst/>
                <a:latin typeface="Times New Roman" pitchFamily="18" charset="0"/>
                <a:cs typeface="Times New Roman" pitchFamily="18" charset="0"/>
              </a:rPr>
              <a:t>События</a:t>
            </a:r>
            <a:r>
              <a:rPr lang="ru-RU" dirty="0">
                <a:solidFill>
                  <a:schemeClr val="bg2">
                    <a:lumMod val="25000"/>
                  </a:schemeClr>
                </a:solidFill>
                <a:effectLst/>
                <a:latin typeface="Times New Roman" pitchFamily="18" charset="0"/>
                <a:cs typeface="Times New Roman" pitchFamily="18" charset="0"/>
              </a:rPr>
              <a:t>, происходившие в течение последнего десятиле­тия </a:t>
            </a:r>
            <a:r>
              <a:rPr lang="ru-RU" dirty="0" smtClean="0">
                <a:solidFill>
                  <a:schemeClr val="bg2">
                    <a:lumMod val="25000"/>
                  </a:schemeClr>
                </a:solidFill>
                <a:effectLst/>
                <a:latin typeface="Times New Roman" pitchFamily="18" charset="0"/>
                <a:cs typeface="Times New Roman" pitchFamily="18" charset="0"/>
              </a:rPr>
              <a:t>, </a:t>
            </a:r>
            <a:r>
              <a:rPr lang="ru-RU" dirty="0">
                <a:solidFill>
                  <a:schemeClr val="bg2">
                    <a:lumMod val="25000"/>
                  </a:schemeClr>
                </a:solidFill>
                <a:effectLst/>
                <a:latin typeface="Times New Roman" pitchFamily="18" charset="0"/>
                <a:cs typeface="Times New Roman" pitchFamily="18" charset="0"/>
              </a:rPr>
              <a:t>стали подтверждением той теории, согласно кото­рой увеличение дефицита бюджета обусловливает вытесне­ние инвестиций. При этом нужно отметить, что эта взаимо­связь вовсе не носит характера некоего абсолютного закона, действующего в любых ситуациях. Связь бюджетного дефици­та и объема капиталовложений зависит от многих факторов (включая сбережения, ожидания, валютные курсы, состояние внешней торговли, финансовых рынков и кредитно-денеж­ной политики), поэтому очень сложно предсказать точно, ка­ким будет влияние фискальной политики на экономику.</a:t>
            </a:r>
          </a:p>
          <a:p>
            <a:endParaRPr lang="ru-RU" dirty="0">
              <a:solidFill>
                <a:schemeClr val="bg2">
                  <a:lumMod val="25000"/>
                </a:schemeClr>
              </a:solidFill>
            </a:endParaRPr>
          </a:p>
        </p:txBody>
      </p:sp>
    </p:spTree>
    <p:extLst>
      <p:ext uri="{BB962C8B-B14F-4D97-AF65-F5344CB8AC3E}">
        <p14:creationId xmlns="" xmlns:p14="http://schemas.microsoft.com/office/powerpoint/2010/main" val="16335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631504" y="-288032"/>
            <a:ext cx="10560496" cy="576064"/>
          </a:xfrm>
        </p:spPr>
        <p:txBody>
          <a:bodyPr>
            <a:normAutofit fontScale="90000"/>
          </a:bodyPr>
          <a:lstStyle/>
          <a:p>
            <a:pPr algn="ctr"/>
            <a:r>
              <a:rPr lang="ru-RU" dirty="0">
                <a:effectLst/>
              </a:rPr>
              <a:t/>
            </a:r>
            <a:br>
              <a:rPr lang="ru-RU" dirty="0">
                <a:effectLst/>
              </a:rPr>
            </a:br>
            <a:r>
              <a:rPr lang="ru-RU" b="1" dirty="0" smtClean="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rPr>
              <a:t>Государственный долг и экономический рост</a:t>
            </a:r>
            <a:endParaRPr lang="ru-RU" b="1" dirty="0">
              <a:solidFill>
                <a:schemeClr val="bg2">
                  <a:lumMod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Объект 1"/>
          <p:cNvSpPr>
            <a:spLocks noGrp="1"/>
          </p:cNvSpPr>
          <p:nvPr>
            <p:ph idx="1"/>
          </p:nvPr>
        </p:nvSpPr>
        <p:spPr>
          <a:xfrm>
            <a:off x="1991544" y="692697"/>
            <a:ext cx="10200456" cy="6165304"/>
          </a:xfrm>
        </p:spPr>
        <p:txBody>
          <a:bodyPr>
            <a:normAutofit/>
          </a:bodyPr>
          <a:lstStyle/>
          <a:p>
            <a:pPr marL="304038" indent="-285750"/>
            <a:r>
              <a:rPr lang="ru-RU" dirty="0" smtClean="0">
                <a:solidFill>
                  <a:schemeClr val="tx2">
                    <a:lumMod val="75000"/>
                  </a:schemeClr>
                </a:solidFill>
                <a:effectLst/>
                <a:latin typeface="Times New Roman" panose="02020603050405020304" pitchFamily="18" charset="0"/>
                <a:cs typeface="Times New Roman" panose="02020603050405020304" pitchFamily="18" charset="0"/>
              </a:rPr>
              <a:t>Изучив </a:t>
            </a:r>
            <a:r>
              <a:rPr lang="ru-RU" dirty="0">
                <a:solidFill>
                  <a:schemeClr val="tx2">
                    <a:lumMod val="75000"/>
                  </a:schemeClr>
                </a:solidFill>
                <a:effectLst/>
                <a:latin typeface="Times New Roman" panose="02020603050405020304" pitchFamily="18" charset="0"/>
                <a:cs typeface="Times New Roman" panose="02020603050405020304" pitchFamily="18" charset="0"/>
              </a:rPr>
              <a:t>краткосрочные последствия бюджетного дефици­та, мы рассмотрим, какое влияние оказывает государствен­ный долг на уровень жизни среднего американца в долгосроч­ном периоде. Чтобы ответить, следует проанализировать трудности, которые возникают при обслуживании большого внешнего долга, неэффективность использования налогового пресса для оплаты процентных платежей по задолженности и ее влияния на накопление </a:t>
            </a:r>
            <a:r>
              <a:rPr lang="ru-RU" dirty="0" smtClean="0">
                <a:solidFill>
                  <a:schemeClr val="tx2">
                    <a:lumMod val="75000"/>
                  </a:schemeClr>
                </a:solidFill>
                <a:effectLst/>
                <a:latin typeface="Times New Roman" panose="02020603050405020304" pitchFamily="18" charset="0"/>
                <a:cs typeface="Times New Roman" panose="02020603050405020304" pitchFamily="18" charset="0"/>
              </a:rPr>
              <a:t>капитала.</a:t>
            </a:r>
          </a:p>
          <a:p>
            <a:pPr marL="18288" indent="0" algn="ctr">
              <a:buNone/>
            </a:pPr>
            <a:r>
              <a:rPr lang="ru-RU" sz="2800" b="1" dirty="0" smtClean="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Внешний и внутренний долг</a:t>
            </a:r>
            <a:endParaRPr lang="en-US" sz="2800" b="1" dirty="0" smtClean="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04038" indent="-285750"/>
            <a:r>
              <a:rPr lang="ru-RU" dirty="0" smtClean="0">
                <a:solidFill>
                  <a:schemeClr val="tx2">
                    <a:lumMod val="75000"/>
                  </a:schemeClr>
                </a:solidFill>
                <a:effectLst/>
                <a:latin typeface="Times New Roman" panose="02020603050405020304" pitchFamily="18" charset="0"/>
                <a:cs typeface="Times New Roman" panose="02020603050405020304" pitchFamily="18" charset="0"/>
              </a:rPr>
              <a:t>В начале нашего анализа нам следует разграничить поня­тия “внутреннего" и “внешнего долга”. Под внутренним долгом понимают задолженность государства перед своими граждана­ми. Многие считают, что внутренний государственный долгие является каким-либо бременем для страны, поскольку “это то, что мы должны сами себе". Это утверждение сильно упроще­но, однако оно содержит известную долю истины. В случае, если бы каждый житель страны владел государственными об­лигациями на сумму 10000 долл., и должен был бы платить нало­ги, идущие на обслуживание этого долга, было бы бессмыслен</a:t>
            </a:r>
            <a:r>
              <a:rPr lang="ru-RU" dirty="0" smtClean="0">
                <a:solidFill>
                  <a:schemeClr val="tx2">
                    <a:lumMod val="75000"/>
                  </a:schemeClr>
                </a:solidFill>
                <a:latin typeface="Times New Roman" panose="02020603050405020304" pitchFamily="18" charset="0"/>
                <a:cs typeface="Times New Roman" panose="02020603050405020304" pitchFamily="18" charset="0"/>
              </a:rPr>
              <a:t>но рассматривать внутренний долг как тяжелую ношу, которую обязан нести на себе каждый. В таком случае люди просто-напросто должны сами себе.</a:t>
            </a:r>
            <a:endParaRPr lang="en-US" dirty="0" smtClean="0">
              <a:solidFill>
                <a:schemeClr val="tx2">
                  <a:lumMod val="75000"/>
                </a:schemeClr>
              </a:solidFill>
              <a:latin typeface="Times New Roman" panose="02020603050405020304" pitchFamily="18" charset="0"/>
              <a:cs typeface="Times New Roman" panose="02020603050405020304" pitchFamily="18" charset="0"/>
            </a:endParaRPr>
          </a:p>
          <a:p>
            <a:pPr marL="304038" indent="-285750"/>
            <a:r>
              <a:rPr lang="en-US" dirty="0">
                <a:solidFill>
                  <a:schemeClr val="tx2">
                    <a:lumMod val="75000"/>
                  </a:schemeClr>
                </a:solidFill>
                <a:latin typeface="Times New Roman" panose="02020603050405020304" pitchFamily="18" charset="0"/>
                <a:cs typeface="Times New Roman" panose="02020603050405020304" pitchFamily="18" charset="0"/>
              </a:rPr>
              <a:t> </a:t>
            </a:r>
            <a:r>
              <a:rPr lang="ru-RU" dirty="0" smtClean="0">
                <a:solidFill>
                  <a:schemeClr val="tx2">
                    <a:lumMod val="75000"/>
                  </a:schemeClr>
                </a:solidFill>
                <a:latin typeface="Times New Roman" panose="02020603050405020304" pitchFamily="18" charset="0"/>
                <a:cs typeface="Times New Roman" panose="02020603050405020304" pitchFamily="18" charset="0"/>
              </a:rPr>
              <a:t>Внешний </a:t>
            </a:r>
            <a:r>
              <a:rPr lang="ru-RU" dirty="0">
                <a:solidFill>
                  <a:schemeClr val="tx2">
                    <a:lumMod val="75000"/>
                  </a:schemeClr>
                </a:solidFill>
                <a:latin typeface="Times New Roman" panose="02020603050405020304" pitchFamily="18" charset="0"/>
                <a:cs typeface="Times New Roman" panose="02020603050405020304" pitchFamily="18" charset="0"/>
              </a:rPr>
              <a:t>долг представляет собой задолженность государства перед иностранцами. Данный вид долга подразумевает изъятие ресурсов, принадлежащих гражданам </a:t>
            </a:r>
            <a:r>
              <a:rPr lang="ru-RU" dirty="0" smtClean="0">
                <a:solidFill>
                  <a:schemeClr val="tx2">
                    <a:lumMod val="75000"/>
                  </a:schemeClr>
                </a:solidFill>
                <a:latin typeface="Times New Roman" panose="02020603050405020304" pitchFamily="18" charset="0"/>
                <a:cs typeface="Times New Roman" panose="02020603050405020304" pitchFamily="18" charset="0"/>
              </a:rPr>
              <a:t>страны-должника.</a:t>
            </a:r>
            <a:r>
              <a:rPr lang="en-US" dirty="0" smtClean="0">
                <a:solidFill>
                  <a:schemeClr val="tx2">
                    <a:lumMod val="75000"/>
                  </a:schemeClr>
                </a:solidFill>
                <a:latin typeface="Times New Roman" panose="02020603050405020304" pitchFamily="18" charset="0"/>
                <a:cs typeface="Times New Roman" panose="02020603050405020304" pitchFamily="18" charset="0"/>
              </a:rPr>
              <a:t> </a:t>
            </a:r>
            <a:r>
              <a:rPr lang="ru-RU" dirty="0" smtClean="0">
                <a:solidFill>
                  <a:schemeClr val="tx2">
                    <a:lumMod val="75000"/>
                  </a:schemeClr>
                </a:solidFill>
                <a:latin typeface="Times New Roman" panose="02020603050405020304" pitchFamily="18" charset="0"/>
                <a:cs typeface="Times New Roman" panose="02020603050405020304" pitchFamily="18" charset="0"/>
              </a:rPr>
              <a:t>В </a:t>
            </a:r>
            <a:r>
              <a:rPr lang="ru-RU" dirty="0">
                <a:solidFill>
                  <a:schemeClr val="tx2">
                    <a:lumMod val="75000"/>
                  </a:schemeClr>
                </a:solidFill>
                <a:latin typeface="Times New Roman" panose="02020603050405020304" pitchFamily="18" charset="0"/>
                <a:cs typeface="Times New Roman" panose="02020603050405020304" pitchFamily="18" charset="0"/>
              </a:rPr>
              <a:t>80-х годах многие государства пережили тяжелый экономический кризис после того, как у них образовалась значительная внешняя задолженность. Этим странам приходилось экспортировать больше, чем импортировать  для того, чтобы получить возможность обслуживать эту </a:t>
            </a:r>
            <a:r>
              <a:rPr lang="ru-RU" dirty="0" smtClean="0">
                <a:solidFill>
                  <a:schemeClr val="tx2">
                    <a:lumMod val="75000"/>
                  </a:schemeClr>
                </a:solidFill>
                <a:latin typeface="Times New Roman" panose="02020603050405020304" pitchFamily="18" charset="0"/>
                <a:cs typeface="Times New Roman" panose="02020603050405020304" pitchFamily="18" charset="0"/>
              </a:rPr>
              <a:t>задолженность</a:t>
            </a:r>
            <a:r>
              <a:rPr lang="ru-RU" dirty="0">
                <a:solidFill>
                  <a:schemeClr val="tx2">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3652517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89664" y="1905188"/>
            <a:ext cx="6116354" cy="4253706"/>
          </a:xfrm>
        </p:spPr>
        <p:txBody>
          <a:bodyPr>
            <a:normAutofit/>
          </a:bodyPr>
          <a:lstStyle/>
          <a:p>
            <a:pPr algn="just"/>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ru-RU" dirty="0" smtClean="0">
              <a:solidFill>
                <a:schemeClr val="tx1"/>
              </a:solidFill>
              <a:latin typeface="Times New Roman" panose="02020603050405020304" pitchFamily="18" charset="0"/>
              <a:cs typeface="Times New Roman" panose="02020603050405020304" pitchFamily="18" charset="0"/>
            </a:endParaRPr>
          </a:p>
        </p:txBody>
      </p:sp>
      <p:sp>
        <p:nvSpPr>
          <p:cNvPr id="5" name="Заголовок 1"/>
          <p:cNvSpPr>
            <a:spLocks noGrp="1"/>
          </p:cNvSpPr>
          <p:nvPr>
            <p:ph type="title"/>
          </p:nvPr>
        </p:nvSpPr>
        <p:spPr>
          <a:xfrm>
            <a:off x="983432" y="548680"/>
            <a:ext cx="10975684" cy="720080"/>
          </a:xfrm>
        </p:spPr>
        <p:txBody>
          <a:bodyPr>
            <a:noAutofit/>
          </a:bodyPr>
          <a:lstStyle/>
          <a:p>
            <a:pPr algn="ctr"/>
            <a:r>
              <a:rPr lang="ru-RU" sz="3200" b="1" dirty="0" smtClean="0">
                <a:solidFill>
                  <a:schemeClr val="tx2"/>
                </a:solidFill>
                <a:effectLst>
                  <a:outerShdw blurRad="38100" dist="38100" dir="2700000" algn="tl">
                    <a:srgbClr val="000000">
                      <a:alpha val="43137"/>
                    </a:srgbClr>
                  </a:outerShdw>
                </a:effectLst>
                <a:ea typeface="Calibri"/>
                <a:cs typeface="Times New Roman"/>
              </a:rPr>
              <a:t>Потери эффективности в результате налогообложения.</a:t>
            </a:r>
            <a:r>
              <a:rPr lang="ru-RU" sz="3200" dirty="0" smtClean="0">
                <a:latin typeface="Calibri"/>
                <a:ea typeface="Calibri"/>
                <a:cs typeface="Times New Roman"/>
              </a:rPr>
              <a:t/>
            </a:r>
            <a:br>
              <a:rPr lang="ru-RU" sz="3200" dirty="0" smtClean="0">
                <a:latin typeface="Calibri"/>
                <a:ea typeface="Calibri"/>
                <a:cs typeface="Times New Roman"/>
              </a:rPr>
            </a:br>
            <a:endParaRPr lang="ru-RU" sz="3400" b="1" dirty="0">
              <a:solidFill>
                <a:schemeClr val="tx2"/>
              </a:solidFill>
              <a:effectLst>
                <a:outerShdw blurRad="38100" dist="38100" dir="2700000" algn="tl">
                  <a:srgbClr val="000000">
                    <a:alpha val="43137"/>
                  </a:srgbClr>
                </a:outerShdw>
              </a:effectLst>
            </a:endParaRPr>
          </a:p>
        </p:txBody>
      </p:sp>
      <p:sp>
        <p:nvSpPr>
          <p:cNvPr id="6" name="Заголовок 1"/>
          <p:cNvSpPr txBox="1">
            <a:spLocks/>
          </p:cNvSpPr>
          <p:nvPr/>
        </p:nvSpPr>
        <p:spPr>
          <a:xfrm>
            <a:off x="1762418" y="761240"/>
            <a:ext cx="9742194" cy="9218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ru-RU" sz="4400" b="1" dirty="0">
              <a:solidFill>
                <a:schemeClr val="tx2"/>
              </a:solidFill>
              <a:effectLst>
                <a:outerShdw blurRad="38100" dist="38100" dir="2700000" algn="tl">
                  <a:srgbClr val="000000">
                    <a:alpha val="43137"/>
                  </a:srgbClr>
                </a:outerShdw>
              </a:effectLst>
            </a:endParaRPr>
          </a:p>
        </p:txBody>
      </p:sp>
      <p:sp>
        <p:nvSpPr>
          <p:cNvPr id="8" name="TextBox 7"/>
          <p:cNvSpPr txBox="1"/>
          <p:nvPr/>
        </p:nvSpPr>
        <p:spPr>
          <a:xfrm>
            <a:off x="1438928" y="1700808"/>
            <a:ext cx="10753072" cy="4247317"/>
          </a:xfrm>
          <a:prstGeom prst="rect">
            <a:avLst/>
          </a:prstGeom>
          <a:noFill/>
        </p:spPr>
        <p:txBody>
          <a:bodyPr wrap="none" rtlCol="0">
            <a:spAutoFit/>
          </a:bodyPr>
          <a:lstStyle/>
          <a:p>
            <a:pPr algn="just">
              <a:lnSpc>
                <a:spcPct val="150000"/>
              </a:lnSpc>
            </a:pPr>
            <a:r>
              <a:rPr lang="ru-RU" sz="2400" b="1" dirty="0" smtClean="0">
                <a:solidFill>
                  <a:schemeClr val="tx2"/>
                </a:solidFill>
                <a:latin typeface="Times New Roman" pitchFamily="18" charset="0"/>
                <a:cs typeface="Times New Roman" pitchFamily="18" charset="0"/>
              </a:rPr>
              <a:t>Внутренний долг </a:t>
            </a:r>
            <a:r>
              <a:rPr lang="ru-RU" sz="2400" dirty="0" smtClean="0">
                <a:latin typeface="Times New Roman" pitchFamily="18" charset="0"/>
                <a:cs typeface="Times New Roman" pitchFamily="18" charset="0"/>
              </a:rPr>
              <a:t>связан с необходимостью выплачивать проценты </a:t>
            </a:r>
            <a:endParaRPr lang="en-US" sz="2400" dirty="0" smtClean="0">
              <a:latin typeface="Times New Roman" pitchFamily="18" charset="0"/>
              <a:cs typeface="Times New Roman" pitchFamily="18" charset="0"/>
            </a:endParaRPr>
          </a:p>
          <a:p>
            <a:pPr algn="just">
              <a:lnSpc>
                <a:spcPct val="150000"/>
              </a:lnSpc>
            </a:pPr>
            <a:r>
              <a:rPr lang="ru-RU" sz="2400" dirty="0" smtClean="0">
                <a:latin typeface="Times New Roman" pitchFamily="18" charset="0"/>
                <a:cs typeface="Times New Roman" pitchFamily="18" charset="0"/>
              </a:rPr>
              <a:t>владельцам облигаций, и с этой целью правительству приходится взимать</a:t>
            </a:r>
            <a:endParaRPr lang="en-US" sz="2400" dirty="0" smtClean="0">
              <a:latin typeface="Times New Roman" pitchFamily="18" charset="0"/>
              <a:cs typeface="Times New Roman" pitchFamily="18" charset="0"/>
            </a:endParaRPr>
          </a:p>
          <a:p>
            <a:pPr algn="just">
              <a:lnSpc>
                <a:spcPct val="150000"/>
              </a:lnSpc>
            </a:pPr>
            <a:r>
              <a:rPr lang="ru-RU" sz="2400" dirty="0" smtClean="0">
                <a:latin typeface="Times New Roman" pitchFamily="18" charset="0"/>
                <a:cs typeface="Times New Roman" pitchFamily="18" charset="0"/>
              </a:rPr>
              <a:t>налоги. Однако, даже в том случае, если налоги платят те же самые граждане,</a:t>
            </a:r>
          </a:p>
          <a:p>
            <a:pPr algn="just">
              <a:lnSpc>
                <a:spcPct val="150000"/>
              </a:lnSpc>
            </a:pPr>
            <a:r>
              <a:rPr lang="ru-RU" sz="2400" dirty="0" smtClean="0">
                <a:latin typeface="Times New Roman" pitchFamily="18" charset="0"/>
                <a:cs typeface="Times New Roman" pitchFamily="18" charset="0"/>
              </a:rPr>
              <a:t> что получают проценты (причем в тех же самых размерах), все равно будут </a:t>
            </a:r>
            <a:endParaRPr lang="en-US" sz="2400" dirty="0" smtClean="0">
              <a:latin typeface="Times New Roman" pitchFamily="18" charset="0"/>
              <a:cs typeface="Times New Roman" pitchFamily="18" charset="0"/>
            </a:endParaRPr>
          </a:p>
          <a:p>
            <a:pPr algn="just">
              <a:lnSpc>
                <a:spcPct val="150000"/>
              </a:lnSpc>
            </a:pPr>
            <a:r>
              <a:rPr lang="ru-RU" sz="2400" dirty="0" smtClean="0">
                <a:latin typeface="Times New Roman" pitchFamily="18" charset="0"/>
                <a:cs typeface="Times New Roman" pitchFamily="18" charset="0"/>
              </a:rPr>
              <a:t>возникать нарушения стимулов, неизбежно сопутствующие любом виду</a:t>
            </a:r>
            <a:endParaRPr lang="en-US" sz="2400" dirty="0" smtClean="0">
              <a:latin typeface="Times New Roman" pitchFamily="18" charset="0"/>
              <a:cs typeface="Times New Roman" pitchFamily="18" charset="0"/>
            </a:endParaRPr>
          </a:p>
          <a:p>
            <a:pPr algn="just">
              <a:lnSpc>
                <a:spcPct val="150000"/>
              </a:lnSpc>
            </a:pPr>
            <a:r>
              <a:rPr lang="ru-RU" sz="2400" dirty="0" smtClean="0">
                <a:latin typeface="Times New Roman" pitchFamily="18" charset="0"/>
                <a:cs typeface="Times New Roman" pitchFamily="18" charset="0"/>
              </a:rPr>
              <a:t>налогов. Все эти последствия должны рассматриваться</a:t>
            </a:r>
          </a:p>
          <a:p>
            <a:pPr algn="just">
              <a:lnSpc>
                <a:spcPct val="150000"/>
              </a:lnSpc>
            </a:pPr>
            <a:r>
              <a:rPr lang="ru-RU" sz="2400" dirty="0" smtClean="0">
                <a:latin typeface="Times New Roman" pitchFamily="18" charset="0"/>
                <a:cs typeface="Times New Roman" pitchFamily="18" charset="0"/>
              </a:rPr>
              <a:t>как нарушение эффективности экономики и снижение уровня благосостояния.</a:t>
            </a:r>
          </a:p>
          <a:p>
            <a:pPr algn="just"/>
            <a:endParaRPr lang="ru-RU" dirty="0"/>
          </a:p>
        </p:txBody>
      </p:sp>
    </p:spTree>
    <p:extLst>
      <p:ext uri="{BB962C8B-B14F-4D97-AF65-F5344CB8AC3E}">
        <p14:creationId xmlns="" xmlns:p14="http://schemas.microsoft.com/office/powerpoint/2010/main" val="2912752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9" y="1556792"/>
            <a:ext cx="9721080" cy="4247317"/>
          </a:xfrm>
          <a:prstGeom prst="rect">
            <a:avLst/>
          </a:prstGeom>
          <a:noFill/>
        </p:spPr>
        <p:txBody>
          <a:bodyPr wrap="square" rtlCol="0">
            <a:spAutoFit/>
          </a:bodyPr>
          <a:lstStyle/>
          <a:p>
            <a:pPr>
              <a:lnSpc>
                <a:spcPct val="150000"/>
              </a:lnSpc>
              <a:buBlip>
                <a:blip r:embed="rId2"/>
              </a:buBlip>
            </a:pP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Обложение налогом доходов гражданина </a:t>
            </a:r>
            <a:r>
              <a:rPr lang="en-US" sz="2400" dirty="0" smtClean="0">
                <a:latin typeface="Times New Roman" pitchFamily="18" charset="0"/>
                <a:cs typeface="Times New Roman" pitchFamily="18" charset="0"/>
              </a:rPr>
              <a:t>X</a:t>
            </a:r>
            <a:r>
              <a:rPr lang="ru-RU" sz="2400" dirty="0" smtClean="0">
                <a:latin typeface="Times New Roman" pitchFamily="18" charset="0"/>
                <a:cs typeface="Times New Roman" pitchFamily="18" charset="0"/>
              </a:rPr>
              <a:t>, полученных в виде процентов или зарплаты, производимое для того, чтобы выплатить Гражданину Х эти же самые проценты, вносит искажения в поведение хозяйствующих субъектов на </a:t>
            </a:r>
            <a:r>
              <a:rPr lang="ru-RU" sz="2400" dirty="0" err="1" smtClean="0">
                <a:latin typeface="Times New Roman" pitchFamily="18" charset="0"/>
                <a:cs typeface="Times New Roman" pitchFamily="18" charset="0"/>
              </a:rPr>
              <a:t>микроуровне</a:t>
            </a:r>
            <a:r>
              <a:rPr lang="ru-RU" sz="2400" dirty="0" smtClean="0">
                <a:latin typeface="Times New Roman" pitchFamily="18" charset="0"/>
                <a:cs typeface="Times New Roman" pitchFamily="18" charset="0"/>
              </a:rPr>
              <a:t>. Из-за этих искажений может снизиться желание Гражданина Х работать или накапливать сбережения. Все эти последствия должны рассматриваться как нарушение эффективности экономики и снижение уровня благосостояния.</a:t>
            </a:r>
          </a:p>
          <a:p>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851" y="260648"/>
            <a:ext cx="4767652" cy="584775"/>
          </a:xfrm>
          <a:prstGeom prst="rect">
            <a:avLst/>
          </a:prstGeom>
          <a:noFill/>
        </p:spPr>
        <p:txBody>
          <a:bodyPr wrap="none" rtlCol="0">
            <a:spAutoFit/>
          </a:bodyPr>
          <a:lstStyle/>
          <a:p>
            <a:pPr algn="ctr"/>
            <a:r>
              <a:rPr lang="ru-RU" sz="3200" b="1" dirty="0" smtClean="0">
                <a:solidFill>
                  <a:schemeClr val="tx2"/>
                </a:solidFill>
                <a:effectLst>
                  <a:outerShdw blurRad="38100" dist="38100" dir="2700000" algn="tl">
                    <a:srgbClr val="000000">
                      <a:alpha val="43137"/>
                    </a:srgbClr>
                  </a:outerShdw>
                </a:effectLst>
                <a:latin typeface="+mj-lt"/>
                <a:cs typeface="Times New Roman" pitchFamily="18" charset="0"/>
              </a:rPr>
              <a:t>Замещение капитала</a:t>
            </a:r>
            <a:endParaRPr lang="ru-RU" sz="3200" b="1" dirty="0">
              <a:solidFill>
                <a:schemeClr val="tx2"/>
              </a:solidFill>
              <a:effectLst>
                <a:outerShdw blurRad="38100" dist="38100" dir="2700000" algn="tl">
                  <a:srgbClr val="000000">
                    <a:alpha val="43137"/>
                  </a:srgbClr>
                </a:outerShdw>
              </a:effectLst>
              <a:latin typeface="+mj-lt"/>
              <a:cs typeface="Times New Roman" pitchFamily="18" charset="0"/>
            </a:endParaRPr>
          </a:p>
        </p:txBody>
      </p:sp>
      <p:sp>
        <p:nvSpPr>
          <p:cNvPr id="3" name="TextBox 2"/>
          <p:cNvSpPr txBox="1"/>
          <p:nvPr/>
        </p:nvSpPr>
        <p:spPr>
          <a:xfrm>
            <a:off x="1271465" y="764704"/>
            <a:ext cx="10585176" cy="6786473"/>
          </a:xfrm>
          <a:prstGeom prst="rect">
            <a:avLst/>
          </a:prstGeom>
          <a:noFill/>
        </p:spPr>
        <p:txBody>
          <a:bodyPr wrap="square" rtlCol="0">
            <a:spAutoFit/>
          </a:bodyPr>
          <a:lstStyle/>
          <a:p>
            <a:pPr>
              <a:buBlip>
                <a:blip r:embed="rId2"/>
              </a:buBlip>
            </a:pPr>
            <a:r>
              <a:rPr lang="ru-RU" sz="2400" dirty="0" smtClean="0">
                <a:latin typeface="Times New Roman" pitchFamily="18" charset="0"/>
                <a:cs typeface="Times New Roman" pitchFamily="18" charset="0"/>
              </a:rPr>
              <a:t> </a:t>
            </a:r>
            <a:r>
              <a:rPr lang="ru-RU" sz="2300" dirty="0" smtClean="0">
                <a:latin typeface="Times New Roman" pitchFamily="18" charset="0"/>
                <a:cs typeface="Times New Roman" pitchFamily="18" charset="0"/>
              </a:rPr>
              <a:t>Возможно, наиболее серьезное последствие большого государственного долга состоит в том, что он вызывает "замещение" капитала в структуре богатства, которым владеет частный сектор. Вследствие этого темпы экономического роста замедляются, и происходит снижение уровня жизни в будущем.</a:t>
            </a:r>
            <a:endParaRPr lang="en-US" sz="2300" dirty="0" smtClean="0">
              <a:latin typeface="Times New Roman" pitchFamily="18" charset="0"/>
              <a:cs typeface="Times New Roman" pitchFamily="18" charset="0"/>
            </a:endParaRPr>
          </a:p>
          <a:p>
            <a:pPr>
              <a:buBlip>
                <a:blip r:embed="rId2"/>
              </a:buBlip>
            </a:pPr>
            <a:r>
              <a:rPr lang="ru-RU" sz="2300" dirty="0" smtClean="0">
                <a:latin typeface="Times New Roman" pitchFamily="18" charset="0"/>
                <a:cs typeface="Times New Roman" pitchFamily="18" charset="0"/>
              </a:rPr>
              <a:t> Как выглядит механизм влияния государственного долга на запас капитала? </a:t>
            </a:r>
            <a:endParaRPr lang="en-US" sz="2300" dirty="0" smtClean="0">
              <a:latin typeface="Times New Roman" pitchFamily="18" charset="0"/>
              <a:cs typeface="Times New Roman" pitchFamily="18" charset="0"/>
            </a:endParaRPr>
          </a:p>
          <a:p>
            <a:pPr>
              <a:buBlip>
                <a:blip r:embed="rId2"/>
              </a:buBlip>
            </a:pPr>
            <a:r>
              <a:rPr lang="en-US" sz="2300" dirty="0" smtClean="0">
                <a:latin typeface="Times New Roman" pitchFamily="18" charset="0"/>
                <a:cs typeface="Times New Roman" pitchFamily="18" charset="0"/>
              </a:rPr>
              <a:t> </a:t>
            </a:r>
            <a:r>
              <a:rPr lang="ru-RU" sz="2300" dirty="0" smtClean="0">
                <a:latin typeface="Times New Roman" pitchFamily="18" charset="0"/>
                <a:cs typeface="Times New Roman" pitchFamily="18" charset="0"/>
              </a:rPr>
              <a:t>Раньше мы уже говорили о том, что люди накапливают богатство с самыми разными целями, к примеру, для того, чтобы обеспечить себе достойную старость, получить образование и улучшить свои жилищные условия. </a:t>
            </a:r>
          </a:p>
          <a:p>
            <a:pPr>
              <a:buBlip>
                <a:blip r:embed="rId2"/>
              </a:buBlip>
            </a:pPr>
            <a:r>
              <a:rPr lang="ru-RU" sz="2300" dirty="0" smtClean="0">
                <a:latin typeface="Times New Roman" pitchFamily="18" charset="0"/>
                <a:cs typeface="Times New Roman" pitchFamily="18" charset="0"/>
              </a:rPr>
              <a:t> Мы можем поделить активы которыми владеют люди </a:t>
            </a:r>
            <a:r>
              <a:rPr lang="ru-RU" sz="23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на две группы</a:t>
            </a:r>
            <a:r>
              <a:rPr lang="ru-RU" sz="2300" dirty="0" smtClean="0">
                <a:latin typeface="Times New Roman" pitchFamily="18" charset="0"/>
                <a:cs typeface="Times New Roman" pitchFamily="18" charset="0"/>
              </a:rPr>
              <a:t>: </a:t>
            </a:r>
            <a:r>
              <a:rPr lang="ru-RU" sz="2300" u="sng" dirty="0" smtClean="0">
                <a:latin typeface="Times New Roman" pitchFamily="18" charset="0"/>
                <a:cs typeface="Times New Roman" pitchFamily="18" charset="0"/>
              </a:rPr>
              <a:t>государственные долговые обязательства </a:t>
            </a:r>
            <a:r>
              <a:rPr lang="ru-RU" sz="2300" dirty="0" smtClean="0">
                <a:latin typeface="Times New Roman" pitchFamily="18" charset="0"/>
                <a:cs typeface="Times New Roman" pitchFamily="18" charset="0"/>
              </a:rPr>
              <a:t>и </a:t>
            </a:r>
            <a:r>
              <a:rPr lang="ru-RU" sz="2300" u="sng" dirty="0" smtClean="0">
                <a:latin typeface="Times New Roman" pitchFamily="18" charset="0"/>
                <a:cs typeface="Times New Roman" pitchFamily="18" charset="0"/>
              </a:rPr>
              <a:t>материальные активы </a:t>
            </a:r>
            <a:r>
              <a:rPr lang="ru-RU" sz="2300" dirty="0" smtClean="0">
                <a:latin typeface="Times New Roman" pitchFamily="18" charset="0"/>
                <a:cs typeface="Times New Roman" pitchFamily="18" charset="0"/>
              </a:rPr>
              <a:t>в виде зданий и сооружений, а также </a:t>
            </a:r>
            <a:r>
              <a:rPr lang="ru-RU" sz="2300" u="sng" dirty="0" smtClean="0">
                <a:latin typeface="Times New Roman" pitchFamily="18" charset="0"/>
                <a:cs typeface="Times New Roman" pitchFamily="18" charset="0"/>
              </a:rPr>
              <a:t>финансовые активы</a:t>
            </a:r>
            <a:r>
              <a:rPr lang="ru-RU" sz="2300" dirty="0" smtClean="0">
                <a:latin typeface="Times New Roman" pitchFamily="18" charset="0"/>
                <a:cs typeface="Times New Roman" pitchFamily="18" charset="0"/>
              </a:rPr>
              <a:t>, такие как акции корпораций, которые представляют собой право собственности на запас частного капитала.</a:t>
            </a:r>
            <a:endParaRPr lang="en-US" sz="2300" dirty="0" smtClean="0">
              <a:latin typeface="Times New Roman" pitchFamily="18" charset="0"/>
              <a:cs typeface="Times New Roman" pitchFamily="18" charset="0"/>
            </a:endParaRPr>
          </a:p>
          <a:p>
            <a:pPr>
              <a:buBlip>
                <a:blip r:embed="rId2"/>
              </a:buBlip>
            </a:pPr>
            <a:r>
              <a:rPr lang="en-US" sz="2300" dirty="0" smtClean="0">
                <a:latin typeface="Times New Roman" pitchFamily="18" charset="0"/>
                <a:cs typeface="Times New Roman" pitchFamily="18" charset="0"/>
              </a:rPr>
              <a:t> </a:t>
            </a:r>
            <a:r>
              <a:rPr lang="ru-RU" sz="2300" dirty="0" smtClean="0">
                <a:latin typeface="Times New Roman" pitchFamily="18" charset="0"/>
                <a:cs typeface="Times New Roman" pitchFamily="18" charset="0"/>
              </a:rPr>
              <a:t>Влияние государственного долга проявляется в том, что люди накапливают все больше государственных долговых обязательств вместо того, чтобы увеличивать запас частного капитала, что приводит к «замещению» частного запаса капитала граждан государственным долгом.</a:t>
            </a:r>
          </a:p>
          <a:p>
            <a:pPr>
              <a:buBlip>
                <a:blip r:embed="rId2"/>
              </a:buBlip>
            </a:pPr>
            <a:endParaRPr lang="ru-RU" sz="2400" dirty="0" smtClean="0">
              <a:latin typeface="Times New Roman" pitchFamily="18" charset="0"/>
              <a:cs typeface="Times New Roman" pitchFamily="18" charset="0"/>
            </a:endParaRPr>
          </a:p>
          <a:p>
            <a:pPr>
              <a:lnSpc>
                <a:spcPct val="150000"/>
              </a:lnSpc>
              <a:buBlip>
                <a:blip r:embed="rId2"/>
              </a:buBlip>
            </a:pP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5520" y="764704"/>
            <a:ext cx="10416480" cy="5678478"/>
          </a:xfrm>
          <a:prstGeom prst="rect">
            <a:avLst/>
          </a:prstGeom>
          <a:noFill/>
        </p:spPr>
        <p:txBody>
          <a:bodyPr wrap="square" rtlCol="0">
            <a:spAutoFit/>
          </a:bodyPr>
          <a:lstStyle/>
          <a:p>
            <a:pPr>
              <a:buBlip>
                <a:blip r:embed="rId2"/>
              </a:buBlip>
            </a:pPr>
            <a:r>
              <a:rPr lang="ru-RU" sz="2300" dirty="0" smtClean="0">
                <a:latin typeface="Times New Roman" pitchFamily="18" charset="0"/>
                <a:cs typeface="Times New Roman" pitchFamily="18" charset="0"/>
              </a:rPr>
              <a:t> Для того чтобы проиллюстрировать эту мысль, рассмотрим простой </a:t>
            </a:r>
            <a:r>
              <a:rPr lang="ru-RU" sz="2300" b="1" dirty="0" smtClean="0">
                <a:solidFill>
                  <a:schemeClr val="tx2"/>
                </a:solidFill>
                <a:latin typeface="Times New Roman" pitchFamily="18" charset="0"/>
                <a:cs typeface="Times New Roman" pitchFamily="18" charset="0"/>
              </a:rPr>
              <a:t>пример. </a:t>
            </a:r>
          </a:p>
          <a:p>
            <a:pPr>
              <a:buBlip>
                <a:blip r:embed="rId2"/>
              </a:buBlip>
            </a:pPr>
            <a:r>
              <a:rPr lang="ru-RU" sz="2300" dirty="0" smtClean="0">
                <a:latin typeface="Times New Roman" pitchFamily="18" charset="0"/>
                <a:cs typeface="Times New Roman" pitchFamily="18" charset="0"/>
              </a:rPr>
              <a:t> Допустим, люди хотят иметь ровно 1000 единиц богатства, предназначенного для обеспечения себя в старости и для других целей. </a:t>
            </a:r>
          </a:p>
          <a:p>
            <a:pPr>
              <a:buBlip>
                <a:blip r:embed="rId2"/>
              </a:buBlip>
            </a:pPr>
            <a:r>
              <a:rPr lang="ru-RU" sz="2300" dirty="0" smtClean="0">
                <a:latin typeface="Times New Roman" pitchFamily="18" charset="0"/>
                <a:cs typeface="Times New Roman" pitchFamily="18" charset="0"/>
              </a:rPr>
              <a:t> При увеличении государственного долга запасы других активов, которыми владеет население, постепенно уменьшаются. Это происходит вследствие того, что, когда государство продает свои облигации, запасы других активов должны быть сокращены, так как общая желаемая величина богатства фиксирована. Но эти другие активы представляют собой частный запас капитала: </a:t>
            </a:r>
            <a:r>
              <a:rPr lang="ru-RU" sz="2300" u="sng" dirty="0" smtClean="0">
                <a:latin typeface="Times New Roman" pitchFamily="18" charset="0"/>
                <a:cs typeface="Times New Roman" pitchFamily="18" charset="0"/>
              </a:rPr>
              <a:t>акции</a:t>
            </a:r>
            <a:r>
              <a:rPr lang="ru-RU" sz="2300" dirty="0" smtClean="0">
                <a:latin typeface="Times New Roman" pitchFamily="18" charset="0"/>
                <a:cs typeface="Times New Roman" pitchFamily="18" charset="0"/>
              </a:rPr>
              <a:t>, </a:t>
            </a:r>
            <a:r>
              <a:rPr lang="ru-RU" sz="2300" u="sng" dirty="0" smtClean="0">
                <a:latin typeface="Times New Roman" pitchFamily="18" charset="0"/>
                <a:cs typeface="Times New Roman" pitchFamily="18" charset="0"/>
              </a:rPr>
              <a:t>облигации</a:t>
            </a:r>
            <a:r>
              <a:rPr lang="ru-RU" sz="2300" dirty="0" smtClean="0">
                <a:latin typeface="Times New Roman" pitchFamily="18" charset="0"/>
                <a:cs typeface="Times New Roman" pitchFamily="18" charset="0"/>
              </a:rPr>
              <a:t> и </a:t>
            </a:r>
            <a:r>
              <a:rPr lang="ru-RU" sz="2300" u="sng" dirty="0" smtClean="0">
                <a:latin typeface="Times New Roman" pitchFamily="18" charset="0"/>
                <a:cs typeface="Times New Roman" pitchFamily="18" charset="0"/>
              </a:rPr>
              <a:t>закладные</a:t>
            </a:r>
            <a:r>
              <a:rPr lang="ru-RU" sz="2300" dirty="0" smtClean="0">
                <a:latin typeface="Times New Roman" pitchFamily="18" charset="0"/>
                <a:cs typeface="Times New Roman" pitchFamily="18" charset="0"/>
              </a:rPr>
              <a:t> - все это свидетельство прав собственности на заводы, оборудование и жилые дома. </a:t>
            </a:r>
          </a:p>
          <a:p>
            <a:pPr>
              <a:buBlip>
                <a:blip r:embed="rId2"/>
              </a:buBlip>
            </a:pPr>
            <a:r>
              <a:rPr lang="ru-RU" sz="2300" dirty="0" smtClean="0">
                <a:latin typeface="Times New Roman" pitchFamily="18" charset="0"/>
                <a:cs typeface="Times New Roman" pitchFamily="18" charset="0"/>
              </a:rPr>
              <a:t> В нашем примере, если государственный долг увеличивается на 100 единиц, запасы населения, накопленные в виде капитальных благ и других активов частного сектора, уменьшатся на 100 единиц. В данном случае мы имеем дело со 100%-ным замещением (которое представляет собой аналог 100%-ного вытеснения в длительном периоде).</a:t>
            </a:r>
          </a:p>
          <a:p>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20" y="1340768"/>
            <a:ext cx="9433048" cy="4431983"/>
          </a:xfrm>
          <a:prstGeom prst="rect">
            <a:avLst/>
          </a:prstGeom>
          <a:noFill/>
        </p:spPr>
        <p:txBody>
          <a:bodyPr wrap="square" rtlCol="0">
            <a:spAutoFit/>
          </a:bodyPr>
          <a:lstStyle/>
          <a:p>
            <a:pPr>
              <a:buBlip>
                <a:blip r:embed="rId2"/>
              </a:buBlip>
            </a:pPr>
            <a:r>
              <a:rPr lang="ru-RU" sz="2400" dirty="0" smtClean="0">
                <a:latin typeface="Times New Roman" pitchFamily="18" charset="0"/>
                <a:cs typeface="Times New Roman" pitchFamily="18" charset="0"/>
              </a:rPr>
              <a:t> Нужно сказать, что на практике </a:t>
            </a:r>
            <a:r>
              <a:rPr lang="ru-RU" sz="2400" u="sng" dirty="0" smtClean="0">
                <a:latin typeface="Times New Roman" pitchFamily="18" charset="0"/>
                <a:cs typeface="Times New Roman" pitchFamily="18" charset="0"/>
              </a:rPr>
              <a:t>полное замещение</a:t>
            </a:r>
            <a:r>
              <a:rPr lang="ru-RU" sz="2400" dirty="0" smtClean="0">
                <a:latin typeface="Times New Roman" pitchFamily="18" charset="0"/>
                <a:cs typeface="Times New Roman" pitchFamily="18" charset="0"/>
              </a:rPr>
              <a:t> случается крайне редко. </a:t>
            </a:r>
          </a:p>
          <a:p>
            <a:pPr>
              <a:buBlip>
                <a:blip r:embed="rId2"/>
              </a:buBlip>
            </a:pPr>
            <a:r>
              <a:rPr lang="ru-RU" sz="2400" dirty="0" smtClean="0">
                <a:latin typeface="Times New Roman" pitchFamily="18" charset="0"/>
                <a:cs typeface="Times New Roman" pitchFamily="18" charset="0"/>
              </a:rPr>
              <a:t> Увеличение государственного долга может вызвать повышение ставок процента и таким образом оказать стимулирующее влияние на внутренние сбережения. </a:t>
            </a:r>
          </a:p>
          <a:p>
            <a:pPr>
              <a:buBlip>
                <a:blip r:embed="rId2"/>
              </a:buBlip>
            </a:pPr>
            <a:r>
              <a:rPr lang="ru-RU" sz="2400" dirty="0" smtClean="0">
                <a:latin typeface="Times New Roman" pitchFamily="18" charset="0"/>
                <a:cs typeface="Times New Roman" pitchFamily="18" charset="0"/>
              </a:rPr>
              <a:t>К тому же, государство может воспользоваться внешними займами вместо того, чтобы уменьшать свой внутренний запас капитала (что и сделали Соединенные Штаты в 80-х). </a:t>
            </a:r>
          </a:p>
          <a:p>
            <a:pPr>
              <a:buBlip>
                <a:blip r:embed="rId2"/>
              </a:buBlip>
            </a:pPr>
            <a:r>
              <a:rPr lang="ru-RU" sz="2400" dirty="0" smtClean="0">
                <a:latin typeface="Times New Roman" pitchFamily="18" charset="0"/>
                <a:cs typeface="Times New Roman" pitchFamily="18" charset="0"/>
              </a:rPr>
              <a:t>Конкретное количество "замещенного" капитала зависит от условий производства и от отношения отечественных домохозяйств и иностранцев к сбережениям.</a:t>
            </a:r>
          </a:p>
          <a:p>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3512" y="404664"/>
            <a:ext cx="10153128" cy="1323439"/>
          </a:xfrm>
          <a:prstGeom prst="rect">
            <a:avLst/>
          </a:prstGeom>
          <a:noFill/>
        </p:spPr>
        <p:txBody>
          <a:bodyPr wrap="square" rtlCol="0">
            <a:spAutoFit/>
          </a:bodyPr>
          <a:lstStyle/>
          <a:p>
            <a:r>
              <a:rPr lang="ru-RU" sz="2000" dirty="0" smtClean="0">
                <a:latin typeface="Times New Roman" pitchFamily="18" charset="0"/>
                <a:cs typeface="Times New Roman" pitchFamily="18" charset="0"/>
              </a:rPr>
              <a:t>Предприятия предъявляют спрос на капитал, в то время как домохозяйства его предлагают, инвестируя свои сбережения в активы частного сектора и государства. Кривая спроса представляет собой нисходящую кривую спроса предприятий на К, тогда как кривая предложения – это восходящая кривая предложения К домохозяйствами. </a:t>
            </a:r>
          </a:p>
        </p:txBody>
      </p:sp>
      <p:sp>
        <p:nvSpPr>
          <p:cNvPr id="7" name="TextBox 6"/>
          <p:cNvSpPr txBox="1"/>
          <p:nvPr/>
        </p:nvSpPr>
        <p:spPr>
          <a:xfrm>
            <a:off x="5231904" y="1844824"/>
            <a:ext cx="6960096" cy="1292662"/>
          </a:xfrm>
          <a:prstGeom prst="rect">
            <a:avLst/>
          </a:prstGeom>
          <a:noFill/>
        </p:spPr>
        <p:txBody>
          <a:bodyPr wrap="square" rtlCol="0">
            <a:spAutoFit/>
          </a:bodyPr>
          <a:lstStyle/>
          <a:p>
            <a:pPr lvl="0"/>
            <a:r>
              <a:rPr lang="ru-RU" sz="2000" dirty="0" smtClean="0">
                <a:latin typeface="Times New Roman" pitchFamily="18" charset="0"/>
                <a:cs typeface="Times New Roman" pitchFamily="18" charset="0"/>
              </a:rPr>
              <a:t>На рис. 2 (до появления государственного долга) показано равновесное состояние при отсутствии государственного долга: К равен 4000, а реальная процентная ставка – 4%. </a:t>
            </a:r>
          </a:p>
          <a:p>
            <a:endParaRPr lang="ru-RU" dirty="0"/>
          </a:p>
        </p:txBody>
      </p:sp>
      <p:sp>
        <p:nvSpPr>
          <p:cNvPr id="8" name="TextBox 7"/>
          <p:cNvSpPr txBox="1"/>
          <p:nvPr/>
        </p:nvSpPr>
        <p:spPr>
          <a:xfrm>
            <a:off x="5231904" y="2924944"/>
            <a:ext cx="6624736" cy="2554545"/>
          </a:xfrm>
          <a:prstGeom prst="rect">
            <a:avLst/>
          </a:prstGeom>
          <a:noFill/>
        </p:spPr>
        <p:txBody>
          <a:bodyPr wrap="square" rtlCol="0">
            <a:spAutoFit/>
          </a:bodyPr>
          <a:lstStyle/>
          <a:p>
            <a:r>
              <a:rPr lang="ru-RU" sz="2000" u="sng" dirty="0" smtClean="0">
                <a:latin typeface="Times New Roman" pitchFamily="18" charset="0"/>
                <a:cs typeface="Times New Roman" pitchFamily="18" charset="0"/>
              </a:rPr>
              <a:t>Графический анализ:</a:t>
            </a:r>
          </a:p>
          <a:p>
            <a:r>
              <a:rPr lang="ru-RU" sz="2000" dirty="0" smtClean="0">
                <a:latin typeface="Times New Roman" pitchFamily="18" charset="0"/>
                <a:cs typeface="Times New Roman" pitchFamily="18" charset="0"/>
              </a:rPr>
              <a:t>На рис. 2 спрос и предложение капитала изображены как функция реальной процентной ставки или нормы прибыли на вложенный капитала. При повышении процентных ставок спрос предприятий на капитал снижается, в то время как его предложение со стороны населения может возрасти. Равновесие достигается при запасе капитала в 4000 единиц и реальной процентной ставке 4%.</a:t>
            </a:r>
          </a:p>
        </p:txBody>
      </p:sp>
      <p:grpSp>
        <p:nvGrpSpPr>
          <p:cNvPr id="36" name="Группа 35"/>
          <p:cNvGrpSpPr/>
          <p:nvPr/>
        </p:nvGrpSpPr>
        <p:grpSpPr>
          <a:xfrm>
            <a:off x="1271464" y="2276872"/>
            <a:ext cx="3672407" cy="3897724"/>
            <a:chOff x="1127449" y="1628800"/>
            <a:chExt cx="3672407" cy="3897724"/>
          </a:xfrm>
        </p:grpSpPr>
        <p:cxnSp>
          <p:nvCxnSpPr>
            <p:cNvPr id="11" name="Прямая соединительная линия 10"/>
            <p:cNvCxnSpPr/>
            <p:nvPr/>
          </p:nvCxnSpPr>
          <p:spPr>
            <a:xfrm>
              <a:off x="1775520" y="1916832"/>
              <a:ext cx="0" cy="2952328"/>
            </a:xfrm>
            <a:prstGeom prst="line">
              <a:avLst/>
            </a:prstGeom>
          </p:spPr>
          <p:style>
            <a:lnRef idx="3">
              <a:schemeClr val="dk1"/>
            </a:lnRef>
            <a:fillRef idx="0">
              <a:schemeClr val="dk1"/>
            </a:fillRef>
            <a:effectRef idx="2">
              <a:schemeClr val="dk1"/>
            </a:effectRef>
            <a:fontRef idx="minor">
              <a:schemeClr val="tx1"/>
            </a:fontRef>
          </p:style>
        </p:cxnSp>
        <p:cxnSp>
          <p:nvCxnSpPr>
            <p:cNvPr id="13" name="Прямая соединительная линия 12"/>
            <p:cNvCxnSpPr/>
            <p:nvPr/>
          </p:nvCxnSpPr>
          <p:spPr>
            <a:xfrm>
              <a:off x="1775520" y="4869160"/>
              <a:ext cx="216024"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1487488" y="4005064"/>
              <a:ext cx="274434"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4</a:t>
              </a:r>
              <a:endParaRPr lang="ru-RU" sz="1400" b="1" dirty="0">
                <a:latin typeface="Times New Roman" pitchFamily="18" charset="0"/>
                <a:cs typeface="Times New Roman" pitchFamily="18" charset="0"/>
              </a:endParaRPr>
            </a:p>
          </p:txBody>
        </p:sp>
        <p:sp>
          <p:nvSpPr>
            <p:cNvPr id="16" name="TextBox 15"/>
            <p:cNvSpPr txBox="1"/>
            <p:nvPr/>
          </p:nvSpPr>
          <p:spPr>
            <a:xfrm>
              <a:off x="1487488" y="3284984"/>
              <a:ext cx="274434"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8</a:t>
              </a:r>
              <a:endParaRPr lang="ru-RU" sz="1400" b="1" dirty="0">
                <a:latin typeface="Times New Roman" pitchFamily="18" charset="0"/>
                <a:cs typeface="Times New Roman" pitchFamily="18" charset="0"/>
              </a:endParaRPr>
            </a:p>
          </p:txBody>
        </p:sp>
        <p:sp>
          <p:nvSpPr>
            <p:cNvPr id="17" name="TextBox 16"/>
            <p:cNvSpPr txBox="1"/>
            <p:nvPr/>
          </p:nvSpPr>
          <p:spPr>
            <a:xfrm>
              <a:off x="1415480" y="2564904"/>
              <a:ext cx="364202"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12</a:t>
              </a:r>
              <a:endParaRPr lang="ru-RU" sz="1400" b="1" dirty="0">
                <a:latin typeface="Times New Roman" pitchFamily="18" charset="0"/>
                <a:cs typeface="Times New Roman" pitchFamily="18" charset="0"/>
              </a:endParaRPr>
            </a:p>
          </p:txBody>
        </p:sp>
        <p:cxnSp>
          <p:nvCxnSpPr>
            <p:cNvPr id="22" name="Прямая соединительная линия 21"/>
            <p:cNvCxnSpPr/>
            <p:nvPr/>
          </p:nvCxnSpPr>
          <p:spPr>
            <a:xfrm>
              <a:off x="1775520" y="4149080"/>
              <a:ext cx="72008" cy="0"/>
            </a:xfrm>
            <a:prstGeom prst="line">
              <a:avLst/>
            </a:prstGeom>
          </p:spPr>
          <p:style>
            <a:lnRef idx="3">
              <a:schemeClr val="dk1"/>
            </a:lnRef>
            <a:fillRef idx="0">
              <a:schemeClr val="dk1"/>
            </a:fillRef>
            <a:effectRef idx="2">
              <a:schemeClr val="dk1"/>
            </a:effectRef>
            <a:fontRef idx="minor">
              <a:schemeClr val="tx1"/>
            </a:fontRef>
          </p:style>
        </p:cxnSp>
        <p:cxnSp>
          <p:nvCxnSpPr>
            <p:cNvPr id="28" name="Прямая соединительная линия 27"/>
            <p:cNvCxnSpPr/>
            <p:nvPr/>
          </p:nvCxnSpPr>
          <p:spPr>
            <a:xfrm>
              <a:off x="1775520" y="3429000"/>
              <a:ext cx="72008" cy="0"/>
            </a:xfrm>
            <a:prstGeom prst="line">
              <a:avLst/>
            </a:prstGeom>
          </p:spPr>
          <p:style>
            <a:lnRef idx="3">
              <a:schemeClr val="dk1"/>
            </a:lnRef>
            <a:fillRef idx="0">
              <a:schemeClr val="dk1"/>
            </a:fillRef>
            <a:effectRef idx="2">
              <a:schemeClr val="dk1"/>
            </a:effectRef>
            <a:fontRef idx="minor">
              <a:schemeClr val="tx1"/>
            </a:fontRef>
          </p:style>
        </p:cxnSp>
        <p:cxnSp>
          <p:nvCxnSpPr>
            <p:cNvPr id="38" name="Прямая соединительная линия 37"/>
            <p:cNvCxnSpPr/>
            <p:nvPr/>
          </p:nvCxnSpPr>
          <p:spPr>
            <a:xfrm>
              <a:off x="1775520" y="2708920"/>
              <a:ext cx="72008" cy="2"/>
            </a:xfrm>
            <a:prstGeom prst="line">
              <a:avLst/>
            </a:prstGeom>
          </p:spPr>
          <p:style>
            <a:lnRef idx="3">
              <a:schemeClr val="dk1"/>
            </a:lnRef>
            <a:fillRef idx="0">
              <a:schemeClr val="dk1"/>
            </a:fillRef>
            <a:effectRef idx="2">
              <a:schemeClr val="dk1"/>
            </a:effectRef>
            <a:fontRef idx="minor">
              <a:schemeClr val="tx1"/>
            </a:fontRef>
          </p:style>
        </p:cxnSp>
        <p:cxnSp>
          <p:nvCxnSpPr>
            <p:cNvPr id="44" name="Прямая соединительная линия 43"/>
            <p:cNvCxnSpPr/>
            <p:nvPr/>
          </p:nvCxnSpPr>
          <p:spPr>
            <a:xfrm flipV="1">
              <a:off x="2495600" y="4797152"/>
              <a:ext cx="0" cy="72008"/>
            </a:xfrm>
            <a:prstGeom prst="line">
              <a:avLst/>
            </a:prstGeom>
          </p:spPr>
          <p:style>
            <a:lnRef idx="3">
              <a:schemeClr val="dk1"/>
            </a:lnRef>
            <a:fillRef idx="0">
              <a:schemeClr val="dk1"/>
            </a:fillRef>
            <a:effectRef idx="2">
              <a:schemeClr val="dk1"/>
            </a:effectRef>
            <a:fontRef idx="minor">
              <a:schemeClr val="tx1"/>
            </a:fontRef>
          </p:style>
        </p:cxnSp>
        <p:cxnSp>
          <p:nvCxnSpPr>
            <p:cNvPr id="46" name="Прямая соединительная линия 45"/>
            <p:cNvCxnSpPr/>
            <p:nvPr/>
          </p:nvCxnSpPr>
          <p:spPr>
            <a:xfrm flipV="1">
              <a:off x="3215680" y="4797152"/>
              <a:ext cx="0" cy="72008"/>
            </a:xfrm>
            <a:prstGeom prst="line">
              <a:avLst/>
            </a:prstGeom>
          </p:spPr>
          <p:style>
            <a:lnRef idx="3">
              <a:schemeClr val="dk1"/>
            </a:lnRef>
            <a:fillRef idx="0">
              <a:schemeClr val="dk1"/>
            </a:fillRef>
            <a:effectRef idx="2">
              <a:schemeClr val="dk1"/>
            </a:effectRef>
            <a:fontRef idx="minor">
              <a:schemeClr val="tx1"/>
            </a:fontRef>
          </p:style>
        </p:cxnSp>
        <p:cxnSp>
          <p:nvCxnSpPr>
            <p:cNvPr id="48" name="Прямая соединительная линия 47"/>
            <p:cNvCxnSpPr/>
            <p:nvPr/>
          </p:nvCxnSpPr>
          <p:spPr>
            <a:xfrm flipV="1">
              <a:off x="3935760" y="4797152"/>
              <a:ext cx="0" cy="72008"/>
            </a:xfrm>
            <a:prstGeom prst="line">
              <a:avLst/>
            </a:prstGeom>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2207568" y="4869160"/>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3500</a:t>
              </a:r>
              <a:endParaRPr lang="ru-RU" sz="1000" b="1" dirty="0">
                <a:latin typeface="Times New Roman" pitchFamily="18" charset="0"/>
                <a:cs typeface="Times New Roman" pitchFamily="18" charset="0"/>
              </a:endParaRPr>
            </a:p>
          </p:txBody>
        </p:sp>
        <p:sp>
          <p:nvSpPr>
            <p:cNvPr id="50" name="TextBox 49"/>
            <p:cNvSpPr txBox="1"/>
            <p:nvPr/>
          </p:nvSpPr>
          <p:spPr>
            <a:xfrm>
              <a:off x="2999656" y="4869160"/>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4000</a:t>
              </a:r>
            </a:p>
          </p:txBody>
        </p:sp>
        <p:sp>
          <p:nvSpPr>
            <p:cNvPr id="51" name="TextBox 50"/>
            <p:cNvSpPr txBox="1"/>
            <p:nvPr/>
          </p:nvSpPr>
          <p:spPr>
            <a:xfrm>
              <a:off x="3791744" y="4869160"/>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4500</a:t>
              </a:r>
            </a:p>
          </p:txBody>
        </p:sp>
        <p:cxnSp>
          <p:nvCxnSpPr>
            <p:cNvPr id="53" name="Прямая соединительная линия 52"/>
            <p:cNvCxnSpPr/>
            <p:nvPr/>
          </p:nvCxnSpPr>
          <p:spPr>
            <a:xfrm flipV="1">
              <a:off x="3575720" y="4797152"/>
              <a:ext cx="0" cy="72008"/>
            </a:xfrm>
            <a:prstGeom prst="line">
              <a:avLst/>
            </a:prstGeom>
          </p:spPr>
          <p:style>
            <a:lnRef idx="3">
              <a:schemeClr val="dk1"/>
            </a:lnRef>
            <a:fillRef idx="0">
              <a:schemeClr val="dk1"/>
            </a:fillRef>
            <a:effectRef idx="2">
              <a:schemeClr val="dk1"/>
            </a:effectRef>
            <a:fontRef idx="minor">
              <a:schemeClr val="tx1"/>
            </a:fontRef>
          </p:style>
        </p:cxnSp>
        <p:cxnSp>
          <p:nvCxnSpPr>
            <p:cNvPr id="57" name="Прямая соединительная линия 56"/>
            <p:cNvCxnSpPr/>
            <p:nvPr/>
          </p:nvCxnSpPr>
          <p:spPr>
            <a:xfrm flipV="1">
              <a:off x="2855640" y="4797152"/>
              <a:ext cx="0" cy="72008"/>
            </a:xfrm>
            <a:prstGeom prst="line">
              <a:avLst/>
            </a:prstGeom>
          </p:spPr>
          <p:style>
            <a:lnRef idx="3">
              <a:schemeClr val="dk1"/>
            </a:lnRef>
            <a:fillRef idx="0">
              <a:schemeClr val="dk1"/>
            </a:fillRef>
            <a:effectRef idx="2">
              <a:schemeClr val="dk1"/>
            </a:effectRef>
            <a:fontRef idx="minor">
              <a:schemeClr val="tx1"/>
            </a:fontRef>
          </p:style>
        </p:cxnSp>
        <p:cxnSp>
          <p:nvCxnSpPr>
            <p:cNvPr id="59" name="Прямая соединительная линия 58"/>
            <p:cNvCxnSpPr/>
            <p:nvPr/>
          </p:nvCxnSpPr>
          <p:spPr>
            <a:xfrm>
              <a:off x="1847528" y="4149080"/>
              <a:ext cx="1368152" cy="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61" name="Прямая соединительная линия 60"/>
            <p:cNvCxnSpPr>
              <a:endCxn id="50" idx="0"/>
            </p:cNvCxnSpPr>
            <p:nvPr/>
          </p:nvCxnSpPr>
          <p:spPr>
            <a:xfrm>
              <a:off x="3215681" y="4149080"/>
              <a:ext cx="4548" cy="72008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65" name="Прямая соединительная линия 64"/>
            <p:cNvCxnSpPr/>
            <p:nvPr/>
          </p:nvCxnSpPr>
          <p:spPr>
            <a:xfrm flipV="1">
              <a:off x="2351584" y="3573016"/>
              <a:ext cx="2016224" cy="1008112"/>
            </a:xfrm>
            <a:prstGeom prst="line">
              <a:avLst/>
            </a:prstGeom>
            <a:ln/>
          </p:spPr>
          <p:style>
            <a:lnRef idx="3">
              <a:schemeClr val="dk1"/>
            </a:lnRef>
            <a:fillRef idx="0">
              <a:schemeClr val="dk1"/>
            </a:fillRef>
            <a:effectRef idx="2">
              <a:schemeClr val="dk1"/>
            </a:effectRef>
            <a:fontRef idx="minor">
              <a:schemeClr val="tx1"/>
            </a:fontRef>
          </p:style>
        </p:cxnSp>
        <p:sp>
          <p:nvSpPr>
            <p:cNvPr id="70" name="Полилиния 69"/>
            <p:cNvSpPr/>
            <p:nvPr/>
          </p:nvSpPr>
          <p:spPr>
            <a:xfrm>
              <a:off x="1921933" y="2125133"/>
              <a:ext cx="2497667" cy="2252134"/>
            </a:xfrm>
            <a:custGeom>
              <a:avLst/>
              <a:gdLst>
                <a:gd name="connsiteX0" fmla="*/ 0 w 2497667"/>
                <a:gd name="connsiteY0" fmla="*/ 0 h 2252134"/>
                <a:gd name="connsiteX1" fmla="*/ 160867 w 2497667"/>
                <a:gd name="connsiteY1" fmla="*/ 592667 h 2252134"/>
                <a:gd name="connsiteX2" fmla="*/ 584200 w 2497667"/>
                <a:gd name="connsiteY2" fmla="*/ 1329267 h 2252134"/>
                <a:gd name="connsiteX3" fmla="*/ 1363134 w 2497667"/>
                <a:gd name="connsiteY3" fmla="*/ 2074334 h 2252134"/>
                <a:gd name="connsiteX4" fmla="*/ 2497667 w 2497667"/>
                <a:gd name="connsiteY4" fmla="*/ 2252134 h 2252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667" h="2252134">
                  <a:moveTo>
                    <a:pt x="0" y="0"/>
                  </a:moveTo>
                  <a:cubicBezTo>
                    <a:pt x="31750" y="185561"/>
                    <a:pt x="63500" y="371123"/>
                    <a:pt x="160867" y="592667"/>
                  </a:cubicBezTo>
                  <a:cubicBezTo>
                    <a:pt x="258234" y="814211"/>
                    <a:pt x="383822" y="1082323"/>
                    <a:pt x="584200" y="1329267"/>
                  </a:cubicBezTo>
                  <a:cubicBezTo>
                    <a:pt x="784578" y="1576211"/>
                    <a:pt x="1044223" y="1920523"/>
                    <a:pt x="1363134" y="2074334"/>
                  </a:cubicBezTo>
                  <a:cubicBezTo>
                    <a:pt x="1682045" y="2228145"/>
                    <a:pt x="2309989" y="2225323"/>
                    <a:pt x="2497667" y="2252134"/>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ru-RU" dirty="0">
                <a:ln>
                  <a:solidFill>
                    <a:schemeClr val="tx1"/>
                  </a:solidFill>
                </a:ln>
              </a:endParaRPr>
            </a:p>
          </p:txBody>
        </p:sp>
        <p:sp>
          <p:nvSpPr>
            <p:cNvPr id="71" name="TextBox 70"/>
            <p:cNvSpPr txBox="1"/>
            <p:nvPr/>
          </p:nvSpPr>
          <p:spPr>
            <a:xfrm>
              <a:off x="1775520" y="1844824"/>
              <a:ext cx="314510" cy="307777"/>
            </a:xfrm>
            <a:prstGeom prst="rect">
              <a:avLst/>
            </a:prstGeom>
            <a:noFill/>
          </p:spPr>
          <p:txBody>
            <a:bodyPr wrap="none" rtlCol="0">
              <a:spAutoFit/>
            </a:bodyPr>
            <a:lstStyle/>
            <a:p>
              <a:r>
                <a:rPr lang="en-US" sz="1400" b="1" dirty="0" smtClean="0">
                  <a:latin typeface="Times New Roman" pitchFamily="18" charset="0"/>
                  <a:cs typeface="Times New Roman" pitchFamily="18" charset="0"/>
                </a:rPr>
                <a:t>D</a:t>
              </a:r>
              <a:endParaRPr lang="ru-RU" sz="1400" b="1" dirty="0" smtClean="0">
                <a:latin typeface="Times New Roman" pitchFamily="18" charset="0"/>
                <a:cs typeface="Times New Roman" pitchFamily="18" charset="0"/>
              </a:endParaRPr>
            </a:p>
          </p:txBody>
        </p:sp>
        <p:sp>
          <p:nvSpPr>
            <p:cNvPr id="72" name="TextBox 71"/>
            <p:cNvSpPr txBox="1"/>
            <p:nvPr/>
          </p:nvSpPr>
          <p:spPr>
            <a:xfrm>
              <a:off x="2063552" y="3789040"/>
              <a:ext cx="284052" cy="307777"/>
            </a:xfrm>
            <a:prstGeom prst="rect">
              <a:avLst/>
            </a:prstGeom>
            <a:noFill/>
          </p:spPr>
          <p:txBody>
            <a:bodyPr wrap="none" rtlCol="0">
              <a:spAutoFit/>
            </a:bodyPr>
            <a:lstStyle/>
            <a:p>
              <a:r>
                <a:rPr lang="en-US" sz="1400" b="1" dirty="0" smtClean="0">
                  <a:latin typeface="Times New Roman" pitchFamily="18" charset="0"/>
                  <a:cs typeface="Times New Roman" pitchFamily="18" charset="0"/>
                </a:rPr>
                <a:t>S</a:t>
              </a:r>
              <a:endParaRPr lang="ru-RU" sz="1400" b="1" dirty="0" smtClean="0">
                <a:latin typeface="Times New Roman" pitchFamily="18" charset="0"/>
                <a:cs typeface="Times New Roman" pitchFamily="18" charset="0"/>
              </a:endParaRPr>
            </a:p>
          </p:txBody>
        </p:sp>
        <p:sp>
          <p:nvSpPr>
            <p:cNvPr id="73" name="TextBox 72"/>
            <p:cNvSpPr txBox="1"/>
            <p:nvPr/>
          </p:nvSpPr>
          <p:spPr>
            <a:xfrm>
              <a:off x="4295800" y="3356992"/>
              <a:ext cx="284052" cy="307777"/>
            </a:xfrm>
            <a:prstGeom prst="rect">
              <a:avLst/>
            </a:prstGeom>
            <a:noFill/>
          </p:spPr>
          <p:txBody>
            <a:bodyPr wrap="none" rtlCol="0">
              <a:spAutoFit/>
            </a:bodyPr>
            <a:lstStyle/>
            <a:p>
              <a:r>
                <a:rPr lang="en-US" sz="1400" b="1" dirty="0" smtClean="0">
                  <a:latin typeface="Times New Roman" pitchFamily="18" charset="0"/>
                  <a:cs typeface="Times New Roman" pitchFamily="18" charset="0"/>
                </a:rPr>
                <a:t>S</a:t>
              </a:r>
              <a:endParaRPr lang="ru-RU" sz="1400" b="1" dirty="0">
                <a:latin typeface="Times New Roman" pitchFamily="18" charset="0"/>
                <a:cs typeface="Times New Roman" pitchFamily="18" charset="0"/>
              </a:endParaRPr>
            </a:p>
          </p:txBody>
        </p:sp>
        <p:cxnSp>
          <p:nvCxnSpPr>
            <p:cNvPr id="76" name="Прямая соединительная линия 75"/>
            <p:cNvCxnSpPr/>
            <p:nvPr/>
          </p:nvCxnSpPr>
          <p:spPr>
            <a:xfrm>
              <a:off x="2135560" y="4869160"/>
              <a:ext cx="2664296" cy="0"/>
            </a:xfrm>
            <a:prstGeom prst="line">
              <a:avLst/>
            </a:prstGeom>
          </p:spPr>
          <p:style>
            <a:lnRef idx="3">
              <a:schemeClr val="dk1"/>
            </a:lnRef>
            <a:fillRef idx="0">
              <a:schemeClr val="dk1"/>
            </a:fillRef>
            <a:effectRef idx="2">
              <a:schemeClr val="dk1"/>
            </a:effectRef>
            <a:fontRef idx="minor">
              <a:schemeClr val="tx1"/>
            </a:fontRef>
          </p:style>
        </p:cxnSp>
        <p:cxnSp>
          <p:nvCxnSpPr>
            <p:cNvPr id="78" name="Прямая соединительная линия 77"/>
            <p:cNvCxnSpPr/>
            <p:nvPr/>
          </p:nvCxnSpPr>
          <p:spPr>
            <a:xfrm flipV="1">
              <a:off x="1991544" y="4797152"/>
              <a:ext cx="72008" cy="144016"/>
            </a:xfrm>
            <a:prstGeom prst="line">
              <a:avLst/>
            </a:prstGeom>
          </p:spPr>
          <p:style>
            <a:lnRef idx="3">
              <a:schemeClr val="dk1"/>
            </a:lnRef>
            <a:fillRef idx="0">
              <a:schemeClr val="dk1"/>
            </a:fillRef>
            <a:effectRef idx="2">
              <a:schemeClr val="dk1"/>
            </a:effectRef>
            <a:fontRef idx="minor">
              <a:schemeClr val="tx1"/>
            </a:fontRef>
          </p:style>
        </p:cxnSp>
        <p:cxnSp>
          <p:nvCxnSpPr>
            <p:cNvPr id="92" name="Прямая соединительная линия 91"/>
            <p:cNvCxnSpPr/>
            <p:nvPr/>
          </p:nvCxnSpPr>
          <p:spPr>
            <a:xfrm flipV="1">
              <a:off x="2063552" y="4797152"/>
              <a:ext cx="72008" cy="144016"/>
            </a:xfrm>
            <a:prstGeom prst="line">
              <a:avLst/>
            </a:prstGeom>
          </p:spPr>
          <p:style>
            <a:lnRef idx="3">
              <a:schemeClr val="dk1"/>
            </a:lnRef>
            <a:fillRef idx="0">
              <a:schemeClr val="dk1"/>
            </a:fillRef>
            <a:effectRef idx="2">
              <a:schemeClr val="dk1"/>
            </a:effectRef>
            <a:fontRef idx="minor">
              <a:schemeClr val="tx1"/>
            </a:fontRef>
          </p:style>
        </p:cxnSp>
        <p:sp>
          <p:nvSpPr>
            <p:cNvPr id="93" name="TextBox 92"/>
            <p:cNvSpPr txBox="1"/>
            <p:nvPr/>
          </p:nvSpPr>
          <p:spPr>
            <a:xfrm>
              <a:off x="1847528" y="5157192"/>
              <a:ext cx="2952328" cy="369332"/>
            </a:xfrm>
            <a:prstGeom prst="rect">
              <a:avLst/>
            </a:prstGeom>
            <a:noFill/>
          </p:spPr>
          <p:txBody>
            <a:bodyPr wrap="square" rtlCol="0">
              <a:spAutoFit/>
            </a:bodyPr>
            <a:lstStyle/>
            <a:p>
              <a:r>
                <a:rPr lang="ru-RU" dirty="0" smtClean="0">
                  <a:latin typeface="Times New Roman" pitchFamily="18" charset="0"/>
                  <a:cs typeface="Times New Roman" pitchFamily="18" charset="0"/>
                </a:rPr>
                <a:t>Частный запас капитала (</a:t>
              </a:r>
              <a:r>
                <a:rPr lang="en-US" dirty="0" smtClean="0">
                  <a:latin typeface="Times New Roman" pitchFamily="18" charset="0"/>
                  <a:cs typeface="Times New Roman" pitchFamily="18" charset="0"/>
                </a:rPr>
                <a:t>Q)</a:t>
              </a:r>
              <a:endParaRPr lang="ru-RU" dirty="0" smtClean="0">
                <a:latin typeface="Times New Roman" pitchFamily="18" charset="0"/>
                <a:cs typeface="Times New Roman" pitchFamily="18" charset="0"/>
              </a:endParaRPr>
            </a:p>
          </p:txBody>
        </p:sp>
        <p:sp>
          <p:nvSpPr>
            <p:cNvPr id="94" name="TextBox 93"/>
            <p:cNvSpPr txBox="1"/>
            <p:nvPr/>
          </p:nvSpPr>
          <p:spPr>
            <a:xfrm rot="16200000">
              <a:off x="-636496" y="3392745"/>
              <a:ext cx="3897221" cy="369332"/>
            </a:xfrm>
            <a:prstGeom prst="rect">
              <a:avLst/>
            </a:prstGeom>
            <a:noFill/>
          </p:spPr>
          <p:txBody>
            <a:bodyPr wrap="none" rtlCol="0">
              <a:spAutoFit/>
            </a:bodyPr>
            <a:lstStyle/>
            <a:p>
              <a:r>
                <a:rPr lang="ru-RU" dirty="0" smtClean="0">
                  <a:latin typeface="Times New Roman" pitchFamily="18" charset="0"/>
                  <a:cs typeface="Times New Roman" pitchFamily="18" charset="0"/>
                </a:rPr>
                <a:t>Реальная процентная ставка (% в год)</a:t>
              </a:r>
            </a:p>
          </p:txBody>
        </p:sp>
        <p:sp>
          <p:nvSpPr>
            <p:cNvPr id="96" name="TextBox 95"/>
            <p:cNvSpPr txBox="1"/>
            <p:nvPr/>
          </p:nvSpPr>
          <p:spPr>
            <a:xfrm>
              <a:off x="2135560" y="4437112"/>
              <a:ext cx="298480"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S</a:t>
              </a:r>
              <a:endParaRPr lang="ru-RU" sz="1400" dirty="0"/>
            </a:p>
          </p:txBody>
        </p:sp>
        <p:sp>
          <p:nvSpPr>
            <p:cNvPr id="102" name="TextBox 101"/>
            <p:cNvSpPr txBox="1"/>
            <p:nvPr/>
          </p:nvSpPr>
          <p:spPr>
            <a:xfrm>
              <a:off x="3071664" y="3995772"/>
              <a:ext cx="609080" cy="369332"/>
            </a:xfrm>
            <a:prstGeom prst="rect">
              <a:avLst/>
            </a:prstGeom>
            <a:noFill/>
          </p:spPr>
          <p:txBody>
            <a:bodyPr wrap="square" rtlCol="0">
              <a:spAutoFit/>
            </a:bodyPr>
            <a:lstStyle/>
            <a:p>
              <a:pPr>
                <a:buFont typeface="Arial" pitchFamily="34" charset="0"/>
                <a:buChar char="•"/>
              </a:pPr>
              <a:r>
                <a:rPr lang="ru-RU" dirty="0" smtClean="0">
                  <a:solidFill>
                    <a:srgbClr val="FFC000"/>
                  </a:solidFill>
                </a:rPr>
                <a:t>  </a:t>
              </a:r>
              <a:endParaRPr lang="ru-RU" dirty="0">
                <a:solidFill>
                  <a:srgbClr val="FFC000"/>
                </a:solidFill>
              </a:endParaRPr>
            </a:p>
          </p:txBody>
        </p:sp>
      </p:grpSp>
      <p:sp>
        <p:nvSpPr>
          <p:cNvPr id="39" name="TextBox 38"/>
          <p:cNvSpPr txBox="1"/>
          <p:nvPr/>
        </p:nvSpPr>
        <p:spPr>
          <a:xfrm>
            <a:off x="1631504" y="2060848"/>
            <a:ext cx="2345129" cy="338554"/>
          </a:xfrm>
          <a:prstGeom prst="rect">
            <a:avLst/>
          </a:prstGeom>
          <a:noFill/>
        </p:spPr>
        <p:txBody>
          <a:bodyPr wrap="none" rtlCol="0">
            <a:spAutoFit/>
          </a:bodyPr>
          <a:lstStyle/>
          <a:p>
            <a:r>
              <a:rPr lang="ru-RU" sz="1600" u="sng" dirty="0" smtClean="0">
                <a:latin typeface="Times New Roman" pitchFamily="18" charset="0"/>
                <a:cs typeface="Times New Roman" pitchFamily="18" charset="0"/>
              </a:rPr>
              <a:t>Рис. 2</a:t>
            </a:r>
            <a:r>
              <a:rPr lang="ru-RU" sz="1600" dirty="0" smtClean="0">
                <a:latin typeface="Times New Roman" pitchFamily="18" charset="0"/>
                <a:cs typeface="Times New Roman" pitchFamily="18" charset="0"/>
              </a:rPr>
              <a:t>. Отсутствие долга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5560" y="836712"/>
            <a:ext cx="9217024" cy="707886"/>
          </a:xfrm>
          <a:prstGeom prst="rect">
            <a:avLst/>
          </a:prstGeom>
          <a:noFill/>
        </p:spPr>
        <p:txBody>
          <a:bodyPr wrap="square" rtlCol="0">
            <a:spAutoFit/>
          </a:bodyPr>
          <a:lstStyle/>
          <a:p>
            <a:pPr algn="ctr"/>
            <a:r>
              <a:rPr lang="ru-RU" sz="2000" dirty="0" smtClean="0">
                <a:latin typeface="Times New Roman" pitchFamily="18" charset="0"/>
                <a:cs typeface="Times New Roman" pitchFamily="18" charset="0"/>
              </a:rPr>
              <a:t>Предположим, что государственный долг увеличивается с 0 до 1000 по причине войны, экономического спада, проведения фискальной политики и </a:t>
            </a:r>
            <a:r>
              <a:rPr lang="ru-RU" sz="2000" dirty="0" err="1" smtClean="0">
                <a:latin typeface="Times New Roman" pitchFamily="18" charset="0"/>
                <a:cs typeface="Times New Roman" pitchFamily="18" charset="0"/>
              </a:rPr>
              <a:t>т.д</a:t>
            </a:r>
            <a:endParaRPr lang="ru-RU" sz="2000" dirty="0" smtClean="0">
              <a:latin typeface="Times New Roman" pitchFamily="18" charset="0"/>
              <a:cs typeface="Times New Roman" pitchFamily="18" charset="0"/>
            </a:endParaRPr>
          </a:p>
        </p:txBody>
      </p:sp>
      <p:sp>
        <p:nvSpPr>
          <p:cNvPr id="5" name="TextBox 4"/>
          <p:cNvSpPr txBox="1"/>
          <p:nvPr/>
        </p:nvSpPr>
        <p:spPr>
          <a:xfrm>
            <a:off x="4367808" y="1916833"/>
            <a:ext cx="7416824" cy="2862322"/>
          </a:xfrm>
          <a:prstGeom prst="rect">
            <a:avLst/>
          </a:prstGeom>
          <a:noFill/>
        </p:spPr>
        <p:txBody>
          <a:bodyPr wrap="square" rtlCol="0">
            <a:spAutoFit/>
          </a:bodyPr>
          <a:lstStyle/>
          <a:p>
            <a:r>
              <a:rPr lang="ru-RU" sz="2000" dirty="0" smtClean="0">
                <a:latin typeface="Times New Roman" pitchFamily="18" charset="0"/>
                <a:cs typeface="Times New Roman" pitchFamily="18" charset="0"/>
              </a:rPr>
              <a:t>На рис. 3 (после появления государственного долга) показано влияние на запас капитала государственного долга в 1000 единиц. Под влиянием появившейся государственной задолженности происходит смещение кривой предложения К влево. Новое равновесие положение устанавливается при движении вдоль кривой спроса на К в северо-западном направлении, перемещаясь из точки А в точку В. Процентная ставка становится выше, желание предприятий вкладывать свои средства в расширении К снижается, и запас капитала уменьшается</a:t>
            </a:r>
          </a:p>
        </p:txBody>
      </p:sp>
      <p:sp>
        <p:nvSpPr>
          <p:cNvPr id="6" name="TextBox 5"/>
          <p:cNvSpPr txBox="1"/>
          <p:nvPr/>
        </p:nvSpPr>
        <p:spPr>
          <a:xfrm>
            <a:off x="3863752" y="4869160"/>
            <a:ext cx="8328248" cy="1988840"/>
          </a:xfrm>
          <a:prstGeom prst="rect">
            <a:avLst/>
          </a:prstGeom>
          <a:noFill/>
        </p:spPr>
        <p:txBody>
          <a:bodyPr wrap="square" rtlCol="0">
            <a:spAutoFit/>
          </a:bodyPr>
          <a:lstStyle/>
          <a:p>
            <a:r>
              <a:rPr lang="ru-RU" sz="2000" u="sng" dirty="0" smtClean="0">
                <a:latin typeface="Times New Roman" pitchFamily="18" charset="0"/>
                <a:cs typeface="Times New Roman" pitchFamily="18" charset="0"/>
              </a:rPr>
              <a:t>Графический анализ:</a:t>
            </a:r>
          </a:p>
          <a:p>
            <a:r>
              <a:rPr lang="ru-RU" sz="2000" dirty="0" smtClean="0">
                <a:latin typeface="Times New Roman" pitchFamily="18" charset="0"/>
                <a:cs typeface="Times New Roman" pitchFamily="18" charset="0"/>
              </a:rPr>
              <a:t> Последствия повышения долга показаны на рис. 3 . Здесь вы видите, что прирост задолженности на 1000 единиц изображен в виде смещения кривой предложения капитала (</a:t>
            </a:r>
            <a:r>
              <a:rPr lang="en-US" sz="2000" dirty="0" smtClean="0">
                <a:latin typeface="Times New Roman" pitchFamily="18" charset="0"/>
                <a:cs typeface="Times New Roman" pitchFamily="18" charset="0"/>
              </a:rPr>
              <a:t>SS</a:t>
            </a:r>
            <a:r>
              <a:rPr lang="ru-RU" sz="2000" dirty="0" smtClean="0">
                <a:latin typeface="Times New Roman" pitchFamily="18" charset="0"/>
                <a:cs typeface="Times New Roman" pitchFamily="18" charset="0"/>
              </a:rPr>
              <a:t>). Как показано на графике, кривая предложения капитала домохозяйствами смещается на 1000 единиц влево, в положение </a:t>
            </a:r>
            <a:r>
              <a:rPr lang="en-US" sz="2000" dirty="0" smtClean="0">
                <a:latin typeface="Times New Roman" pitchFamily="18" charset="0"/>
                <a:cs typeface="Times New Roman" pitchFamily="18" charset="0"/>
              </a:rPr>
              <a:t>S</a:t>
            </a:r>
            <a:r>
              <a:rPr lang="ru-RU"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a:t>
            </a:r>
            <a:r>
              <a:rPr lang="ru-RU" sz="2000" dirty="0" smtClean="0">
                <a:latin typeface="Times New Roman" pitchFamily="18" charset="0"/>
                <a:cs typeface="Times New Roman" pitchFamily="18" charset="0"/>
              </a:rPr>
              <a:t>'. </a:t>
            </a:r>
          </a:p>
        </p:txBody>
      </p:sp>
      <p:sp>
        <p:nvSpPr>
          <p:cNvPr id="19" name="TextBox 18"/>
          <p:cNvSpPr txBox="1"/>
          <p:nvPr/>
        </p:nvSpPr>
        <p:spPr>
          <a:xfrm>
            <a:off x="2999656" y="4869160"/>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4500</a:t>
            </a:r>
          </a:p>
        </p:txBody>
      </p:sp>
      <p:cxnSp>
        <p:nvCxnSpPr>
          <p:cNvPr id="37" name="Прямая соединительная линия 36"/>
          <p:cNvCxnSpPr/>
          <p:nvPr/>
        </p:nvCxnSpPr>
        <p:spPr>
          <a:xfrm>
            <a:off x="1055440" y="1916832"/>
            <a:ext cx="0" cy="2952328"/>
          </a:xfrm>
          <a:prstGeom prst="line">
            <a:avLst/>
          </a:prstGeom>
        </p:spPr>
        <p:style>
          <a:lnRef idx="3">
            <a:schemeClr val="dk1"/>
          </a:lnRef>
          <a:fillRef idx="0">
            <a:schemeClr val="dk1"/>
          </a:fillRef>
          <a:effectRef idx="2">
            <a:schemeClr val="dk1"/>
          </a:effectRef>
          <a:fontRef idx="minor">
            <a:schemeClr val="tx1"/>
          </a:fontRef>
        </p:style>
      </p:cxnSp>
      <p:cxnSp>
        <p:nvCxnSpPr>
          <p:cNvPr id="38" name="Прямая соединительная линия 37"/>
          <p:cNvCxnSpPr/>
          <p:nvPr/>
        </p:nvCxnSpPr>
        <p:spPr>
          <a:xfrm>
            <a:off x="1055440" y="4869160"/>
            <a:ext cx="216024" cy="0"/>
          </a:xfrm>
          <a:prstGeom prst="line">
            <a:avLst/>
          </a:prstGeom>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767408" y="4005064"/>
            <a:ext cx="274434"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4</a:t>
            </a:r>
            <a:endParaRPr lang="ru-RU" sz="1400" b="1" dirty="0">
              <a:latin typeface="Times New Roman" pitchFamily="18" charset="0"/>
              <a:cs typeface="Times New Roman" pitchFamily="18" charset="0"/>
            </a:endParaRPr>
          </a:p>
        </p:txBody>
      </p:sp>
      <p:sp>
        <p:nvSpPr>
          <p:cNvPr id="40" name="TextBox 39"/>
          <p:cNvSpPr txBox="1"/>
          <p:nvPr/>
        </p:nvSpPr>
        <p:spPr>
          <a:xfrm>
            <a:off x="767408" y="3284984"/>
            <a:ext cx="274434"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8</a:t>
            </a:r>
            <a:endParaRPr lang="ru-RU" sz="1400" b="1" dirty="0">
              <a:latin typeface="Times New Roman" pitchFamily="18" charset="0"/>
              <a:cs typeface="Times New Roman" pitchFamily="18" charset="0"/>
            </a:endParaRPr>
          </a:p>
        </p:txBody>
      </p:sp>
      <p:sp>
        <p:nvSpPr>
          <p:cNvPr id="41" name="TextBox 40"/>
          <p:cNvSpPr txBox="1"/>
          <p:nvPr/>
        </p:nvSpPr>
        <p:spPr>
          <a:xfrm>
            <a:off x="695400" y="2564904"/>
            <a:ext cx="364202"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12</a:t>
            </a:r>
            <a:endParaRPr lang="ru-RU" sz="1400" b="1" dirty="0">
              <a:latin typeface="Times New Roman" pitchFamily="18" charset="0"/>
              <a:cs typeface="Times New Roman" pitchFamily="18" charset="0"/>
            </a:endParaRPr>
          </a:p>
        </p:txBody>
      </p:sp>
      <p:cxnSp>
        <p:nvCxnSpPr>
          <p:cNvPr id="42" name="Прямая соединительная линия 41"/>
          <p:cNvCxnSpPr/>
          <p:nvPr/>
        </p:nvCxnSpPr>
        <p:spPr>
          <a:xfrm>
            <a:off x="1055440" y="4149080"/>
            <a:ext cx="72008" cy="0"/>
          </a:xfrm>
          <a:prstGeom prst="line">
            <a:avLst/>
          </a:prstGeom>
        </p:spPr>
        <p:style>
          <a:lnRef idx="3">
            <a:schemeClr val="dk1"/>
          </a:lnRef>
          <a:fillRef idx="0">
            <a:schemeClr val="dk1"/>
          </a:fillRef>
          <a:effectRef idx="2">
            <a:schemeClr val="dk1"/>
          </a:effectRef>
          <a:fontRef idx="minor">
            <a:schemeClr val="tx1"/>
          </a:fontRef>
        </p:style>
      </p:cxnSp>
      <p:cxnSp>
        <p:nvCxnSpPr>
          <p:cNvPr id="43" name="Прямая соединительная линия 42"/>
          <p:cNvCxnSpPr/>
          <p:nvPr/>
        </p:nvCxnSpPr>
        <p:spPr>
          <a:xfrm>
            <a:off x="1055440" y="3429000"/>
            <a:ext cx="72008" cy="0"/>
          </a:xfrm>
          <a:prstGeom prst="line">
            <a:avLst/>
          </a:prstGeom>
        </p:spPr>
        <p:style>
          <a:lnRef idx="3">
            <a:schemeClr val="dk1"/>
          </a:lnRef>
          <a:fillRef idx="0">
            <a:schemeClr val="dk1"/>
          </a:fillRef>
          <a:effectRef idx="2">
            <a:schemeClr val="dk1"/>
          </a:effectRef>
          <a:fontRef idx="minor">
            <a:schemeClr val="tx1"/>
          </a:fontRef>
        </p:style>
      </p:cxnSp>
      <p:cxnSp>
        <p:nvCxnSpPr>
          <p:cNvPr id="44" name="Прямая соединительная линия 43"/>
          <p:cNvCxnSpPr/>
          <p:nvPr/>
        </p:nvCxnSpPr>
        <p:spPr>
          <a:xfrm>
            <a:off x="1055440" y="2708920"/>
            <a:ext cx="72008" cy="2"/>
          </a:xfrm>
          <a:prstGeom prst="line">
            <a:avLst/>
          </a:prstGeom>
        </p:spPr>
        <p:style>
          <a:lnRef idx="3">
            <a:schemeClr val="dk1"/>
          </a:lnRef>
          <a:fillRef idx="0">
            <a:schemeClr val="dk1"/>
          </a:fillRef>
          <a:effectRef idx="2">
            <a:schemeClr val="dk1"/>
          </a:effectRef>
          <a:fontRef idx="minor">
            <a:schemeClr val="tx1"/>
          </a:fontRef>
        </p:style>
      </p:cxnSp>
      <p:cxnSp>
        <p:nvCxnSpPr>
          <p:cNvPr id="45" name="Прямая соединительная линия 44"/>
          <p:cNvCxnSpPr/>
          <p:nvPr/>
        </p:nvCxnSpPr>
        <p:spPr>
          <a:xfrm flipV="1">
            <a:off x="1775520" y="4797152"/>
            <a:ext cx="0" cy="72008"/>
          </a:xfrm>
          <a:prstGeom prst="line">
            <a:avLst/>
          </a:prstGeom>
        </p:spPr>
        <p:style>
          <a:lnRef idx="3">
            <a:schemeClr val="dk1"/>
          </a:lnRef>
          <a:fillRef idx="0">
            <a:schemeClr val="dk1"/>
          </a:fillRef>
          <a:effectRef idx="2">
            <a:schemeClr val="dk1"/>
          </a:effectRef>
          <a:fontRef idx="minor">
            <a:schemeClr val="tx1"/>
          </a:fontRef>
        </p:style>
      </p:cxnSp>
      <p:cxnSp>
        <p:nvCxnSpPr>
          <p:cNvPr id="46" name="Прямая соединительная линия 45"/>
          <p:cNvCxnSpPr/>
          <p:nvPr/>
        </p:nvCxnSpPr>
        <p:spPr>
          <a:xfrm flipV="1">
            <a:off x="3215680" y="4797152"/>
            <a:ext cx="0" cy="72008"/>
          </a:xfrm>
          <a:prstGeom prst="line">
            <a:avLst/>
          </a:prstGeom>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1559496" y="4869160"/>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3500</a:t>
            </a:r>
            <a:endParaRPr lang="ru-RU" sz="1000" b="1" dirty="0">
              <a:latin typeface="Times New Roman" pitchFamily="18" charset="0"/>
              <a:cs typeface="Times New Roman" pitchFamily="18" charset="0"/>
            </a:endParaRPr>
          </a:p>
        </p:txBody>
      </p:sp>
      <p:sp>
        <p:nvSpPr>
          <p:cNvPr id="49" name="TextBox 48"/>
          <p:cNvSpPr txBox="1"/>
          <p:nvPr/>
        </p:nvSpPr>
        <p:spPr>
          <a:xfrm>
            <a:off x="2279576" y="4869160"/>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4000</a:t>
            </a:r>
          </a:p>
        </p:txBody>
      </p:sp>
      <p:cxnSp>
        <p:nvCxnSpPr>
          <p:cNvPr id="52" name="Прямая соединительная линия 51"/>
          <p:cNvCxnSpPr/>
          <p:nvPr/>
        </p:nvCxnSpPr>
        <p:spPr>
          <a:xfrm flipV="1">
            <a:off x="2495600" y="4797152"/>
            <a:ext cx="0" cy="72008"/>
          </a:xfrm>
          <a:prstGeom prst="line">
            <a:avLst/>
          </a:prstGeom>
        </p:spPr>
        <p:style>
          <a:lnRef idx="3">
            <a:schemeClr val="dk1"/>
          </a:lnRef>
          <a:fillRef idx="0">
            <a:schemeClr val="dk1"/>
          </a:fillRef>
          <a:effectRef idx="2">
            <a:schemeClr val="dk1"/>
          </a:effectRef>
          <a:fontRef idx="minor">
            <a:schemeClr val="tx1"/>
          </a:fontRef>
        </p:style>
      </p:cxnSp>
      <p:cxnSp>
        <p:nvCxnSpPr>
          <p:cNvPr id="53" name="Прямая соединительная линия 52"/>
          <p:cNvCxnSpPr/>
          <p:nvPr/>
        </p:nvCxnSpPr>
        <p:spPr>
          <a:xfrm>
            <a:off x="1127448" y="4149080"/>
            <a:ext cx="1368152" cy="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4" name="Прямая соединительная линия 53"/>
          <p:cNvCxnSpPr>
            <a:endCxn id="49" idx="0"/>
          </p:cNvCxnSpPr>
          <p:nvPr/>
        </p:nvCxnSpPr>
        <p:spPr>
          <a:xfrm>
            <a:off x="2495601" y="4149080"/>
            <a:ext cx="4548" cy="72008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 name="Прямая соединительная линия 54"/>
          <p:cNvCxnSpPr/>
          <p:nvPr/>
        </p:nvCxnSpPr>
        <p:spPr>
          <a:xfrm flipV="1">
            <a:off x="1631504" y="3573016"/>
            <a:ext cx="2016224" cy="1008112"/>
          </a:xfrm>
          <a:prstGeom prst="line">
            <a:avLst/>
          </a:prstGeom>
          <a:ln/>
        </p:spPr>
        <p:style>
          <a:lnRef idx="3">
            <a:schemeClr val="dk1"/>
          </a:lnRef>
          <a:fillRef idx="0">
            <a:schemeClr val="dk1"/>
          </a:fillRef>
          <a:effectRef idx="2">
            <a:schemeClr val="dk1"/>
          </a:effectRef>
          <a:fontRef idx="minor">
            <a:schemeClr val="tx1"/>
          </a:fontRef>
        </p:style>
      </p:cxnSp>
      <p:sp>
        <p:nvSpPr>
          <p:cNvPr id="56" name="Полилиния 55"/>
          <p:cNvSpPr/>
          <p:nvPr/>
        </p:nvSpPr>
        <p:spPr>
          <a:xfrm>
            <a:off x="1199456" y="2132856"/>
            <a:ext cx="2497667" cy="2252134"/>
          </a:xfrm>
          <a:custGeom>
            <a:avLst/>
            <a:gdLst>
              <a:gd name="connsiteX0" fmla="*/ 0 w 2497667"/>
              <a:gd name="connsiteY0" fmla="*/ 0 h 2252134"/>
              <a:gd name="connsiteX1" fmla="*/ 160867 w 2497667"/>
              <a:gd name="connsiteY1" fmla="*/ 592667 h 2252134"/>
              <a:gd name="connsiteX2" fmla="*/ 584200 w 2497667"/>
              <a:gd name="connsiteY2" fmla="*/ 1329267 h 2252134"/>
              <a:gd name="connsiteX3" fmla="*/ 1363134 w 2497667"/>
              <a:gd name="connsiteY3" fmla="*/ 2074334 h 2252134"/>
              <a:gd name="connsiteX4" fmla="*/ 2497667 w 2497667"/>
              <a:gd name="connsiteY4" fmla="*/ 2252134 h 2252134"/>
              <a:gd name="connsiteX0" fmla="*/ 0 w 2497667"/>
              <a:gd name="connsiteY0" fmla="*/ 0 h 2252134"/>
              <a:gd name="connsiteX1" fmla="*/ 160867 w 2497667"/>
              <a:gd name="connsiteY1" fmla="*/ 592667 h 2252134"/>
              <a:gd name="connsiteX2" fmla="*/ 504056 w 2497667"/>
              <a:gd name="connsiteY2" fmla="*/ 1512168 h 2252134"/>
              <a:gd name="connsiteX3" fmla="*/ 1363134 w 2497667"/>
              <a:gd name="connsiteY3" fmla="*/ 2074334 h 2252134"/>
              <a:gd name="connsiteX4" fmla="*/ 2497667 w 2497667"/>
              <a:gd name="connsiteY4" fmla="*/ 2252134 h 2252134"/>
              <a:gd name="connsiteX0" fmla="*/ 0 w 2497667"/>
              <a:gd name="connsiteY0" fmla="*/ 0 h 2252134"/>
              <a:gd name="connsiteX1" fmla="*/ 160867 w 2497667"/>
              <a:gd name="connsiteY1" fmla="*/ 592667 h 2252134"/>
              <a:gd name="connsiteX2" fmla="*/ 504056 w 2497667"/>
              <a:gd name="connsiteY2" fmla="*/ 1584176 h 2252134"/>
              <a:gd name="connsiteX3" fmla="*/ 1363134 w 2497667"/>
              <a:gd name="connsiteY3" fmla="*/ 2074334 h 2252134"/>
              <a:gd name="connsiteX4" fmla="*/ 2497667 w 2497667"/>
              <a:gd name="connsiteY4" fmla="*/ 2252134 h 2252134"/>
              <a:gd name="connsiteX0" fmla="*/ 0 w 2497667"/>
              <a:gd name="connsiteY0" fmla="*/ 0 h 2252134"/>
              <a:gd name="connsiteX1" fmla="*/ 144016 w 2497667"/>
              <a:gd name="connsiteY1" fmla="*/ 648072 h 2252134"/>
              <a:gd name="connsiteX2" fmla="*/ 504056 w 2497667"/>
              <a:gd name="connsiteY2" fmla="*/ 1584176 h 2252134"/>
              <a:gd name="connsiteX3" fmla="*/ 1363134 w 2497667"/>
              <a:gd name="connsiteY3" fmla="*/ 2074334 h 2252134"/>
              <a:gd name="connsiteX4" fmla="*/ 2497667 w 2497667"/>
              <a:gd name="connsiteY4" fmla="*/ 2252134 h 2252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667" h="2252134">
                <a:moveTo>
                  <a:pt x="0" y="0"/>
                </a:moveTo>
                <a:cubicBezTo>
                  <a:pt x="31750" y="185561"/>
                  <a:pt x="60007" y="384043"/>
                  <a:pt x="144016" y="648072"/>
                </a:cubicBezTo>
                <a:cubicBezTo>
                  <a:pt x="228025" y="912101"/>
                  <a:pt x="300870" y="1346466"/>
                  <a:pt x="504056" y="1584176"/>
                </a:cubicBezTo>
                <a:cubicBezTo>
                  <a:pt x="707242" y="1821886"/>
                  <a:pt x="1030866" y="1963008"/>
                  <a:pt x="1363134" y="2074334"/>
                </a:cubicBezTo>
                <a:cubicBezTo>
                  <a:pt x="1695402" y="2185660"/>
                  <a:pt x="2309989" y="2225323"/>
                  <a:pt x="2497667" y="2252134"/>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ru-RU" dirty="0">
              <a:ln>
                <a:solidFill>
                  <a:schemeClr val="tx1"/>
                </a:solidFill>
              </a:ln>
            </a:endParaRPr>
          </a:p>
        </p:txBody>
      </p:sp>
      <p:sp>
        <p:nvSpPr>
          <p:cNvPr id="57" name="TextBox 56"/>
          <p:cNvSpPr txBox="1"/>
          <p:nvPr/>
        </p:nvSpPr>
        <p:spPr>
          <a:xfrm>
            <a:off x="1127448" y="1916832"/>
            <a:ext cx="295274"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D</a:t>
            </a:r>
            <a:endParaRPr lang="ru-RU" sz="1200" b="1" dirty="0" smtClean="0">
              <a:latin typeface="Times New Roman" pitchFamily="18" charset="0"/>
              <a:cs typeface="Times New Roman" pitchFamily="18" charset="0"/>
            </a:endParaRPr>
          </a:p>
        </p:txBody>
      </p:sp>
      <p:sp>
        <p:nvSpPr>
          <p:cNvPr id="59" name="TextBox 58"/>
          <p:cNvSpPr txBox="1"/>
          <p:nvPr/>
        </p:nvSpPr>
        <p:spPr>
          <a:xfrm>
            <a:off x="3575720" y="3284984"/>
            <a:ext cx="269626"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S</a:t>
            </a:r>
            <a:endParaRPr lang="ru-RU" sz="1200" b="1" dirty="0" smtClean="0">
              <a:latin typeface="Times New Roman" pitchFamily="18" charset="0"/>
              <a:cs typeface="Times New Roman" pitchFamily="18" charset="0"/>
            </a:endParaRPr>
          </a:p>
        </p:txBody>
      </p:sp>
      <p:cxnSp>
        <p:nvCxnSpPr>
          <p:cNvPr id="60" name="Прямая соединительная линия 59"/>
          <p:cNvCxnSpPr/>
          <p:nvPr/>
        </p:nvCxnSpPr>
        <p:spPr>
          <a:xfrm>
            <a:off x="1487488" y="4869160"/>
            <a:ext cx="2664296" cy="0"/>
          </a:xfrm>
          <a:prstGeom prst="line">
            <a:avLst/>
          </a:prstGeom>
        </p:spPr>
        <p:style>
          <a:lnRef idx="3">
            <a:schemeClr val="dk1"/>
          </a:lnRef>
          <a:fillRef idx="0">
            <a:schemeClr val="dk1"/>
          </a:fillRef>
          <a:effectRef idx="2">
            <a:schemeClr val="dk1"/>
          </a:effectRef>
          <a:fontRef idx="minor">
            <a:schemeClr val="tx1"/>
          </a:fontRef>
        </p:style>
      </p:cxnSp>
      <p:cxnSp>
        <p:nvCxnSpPr>
          <p:cNvPr id="61" name="Прямая соединительная линия 60"/>
          <p:cNvCxnSpPr/>
          <p:nvPr/>
        </p:nvCxnSpPr>
        <p:spPr>
          <a:xfrm flipV="1">
            <a:off x="1271464" y="4797152"/>
            <a:ext cx="72008" cy="144016"/>
          </a:xfrm>
          <a:prstGeom prst="line">
            <a:avLst/>
          </a:prstGeom>
        </p:spPr>
        <p:style>
          <a:lnRef idx="3">
            <a:schemeClr val="dk1"/>
          </a:lnRef>
          <a:fillRef idx="0">
            <a:schemeClr val="dk1"/>
          </a:fillRef>
          <a:effectRef idx="2">
            <a:schemeClr val="dk1"/>
          </a:effectRef>
          <a:fontRef idx="minor">
            <a:schemeClr val="tx1"/>
          </a:fontRef>
        </p:style>
      </p:cxnSp>
      <p:cxnSp>
        <p:nvCxnSpPr>
          <p:cNvPr id="62" name="Прямая соединительная линия 61"/>
          <p:cNvCxnSpPr/>
          <p:nvPr/>
        </p:nvCxnSpPr>
        <p:spPr>
          <a:xfrm flipV="1">
            <a:off x="1415480" y="4797152"/>
            <a:ext cx="72008" cy="144016"/>
          </a:xfrm>
          <a:prstGeom prst="line">
            <a:avLst/>
          </a:prstGeom>
        </p:spPr>
        <p:style>
          <a:lnRef idx="3">
            <a:schemeClr val="dk1"/>
          </a:lnRef>
          <a:fillRef idx="0">
            <a:schemeClr val="dk1"/>
          </a:fillRef>
          <a:effectRef idx="2">
            <a:schemeClr val="dk1"/>
          </a:effectRef>
          <a:fontRef idx="minor">
            <a:schemeClr val="tx1"/>
          </a:fontRef>
        </p:style>
      </p:cxnSp>
      <p:sp>
        <p:nvSpPr>
          <p:cNvPr id="63" name="TextBox 62"/>
          <p:cNvSpPr txBox="1"/>
          <p:nvPr/>
        </p:nvSpPr>
        <p:spPr>
          <a:xfrm>
            <a:off x="911424" y="5085184"/>
            <a:ext cx="2952328" cy="369332"/>
          </a:xfrm>
          <a:prstGeom prst="rect">
            <a:avLst/>
          </a:prstGeom>
          <a:noFill/>
        </p:spPr>
        <p:txBody>
          <a:bodyPr wrap="square" rtlCol="0">
            <a:spAutoFit/>
          </a:bodyPr>
          <a:lstStyle/>
          <a:p>
            <a:r>
              <a:rPr lang="ru-RU" dirty="0" smtClean="0">
                <a:latin typeface="Times New Roman" pitchFamily="18" charset="0"/>
                <a:cs typeface="Times New Roman" pitchFamily="18" charset="0"/>
              </a:rPr>
              <a:t>Частный запас капитала (</a:t>
            </a:r>
            <a:r>
              <a:rPr lang="en-US" dirty="0" smtClean="0">
                <a:latin typeface="Times New Roman" pitchFamily="18" charset="0"/>
                <a:cs typeface="Times New Roman" pitchFamily="18" charset="0"/>
              </a:rPr>
              <a:t>Q)</a:t>
            </a:r>
            <a:endParaRPr lang="ru-RU" dirty="0" smtClean="0">
              <a:latin typeface="Times New Roman" pitchFamily="18" charset="0"/>
              <a:cs typeface="Times New Roman" pitchFamily="18" charset="0"/>
            </a:endParaRPr>
          </a:p>
        </p:txBody>
      </p:sp>
      <p:sp>
        <p:nvSpPr>
          <p:cNvPr id="64" name="TextBox 63"/>
          <p:cNvSpPr txBox="1"/>
          <p:nvPr/>
        </p:nvSpPr>
        <p:spPr>
          <a:xfrm>
            <a:off x="1055440" y="1556792"/>
            <a:ext cx="4084323" cy="338554"/>
          </a:xfrm>
          <a:prstGeom prst="rect">
            <a:avLst/>
          </a:prstGeom>
          <a:noFill/>
        </p:spPr>
        <p:txBody>
          <a:bodyPr wrap="none" rtlCol="0">
            <a:spAutoFit/>
          </a:bodyPr>
          <a:lstStyle/>
          <a:p>
            <a:r>
              <a:rPr lang="ru-RU" sz="1600" u="sng" dirty="0" smtClean="0">
                <a:latin typeface="Times New Roman" pitchFamily="18" charset="0"/>
                <a:cs typeface="Times New Roman" pitchFamily="18" charset="0"/>
              </a:rPr>
              <a:t>Рис. 3</a:t>
            </a:r>
            <a:r>
              <a:rPr lang="ru-RU" sz="1600" dirty="0" smtClean="0">
                <a:latin typeface="Times New Roman" pitchFamily="18" charset="0"/>
                <a:cs typeface="Times New Roman" pitchFamily="18" charset="0"/>
              </a:rPr>
              <a:t>. При наличии государственного долга</a:t>
            </a:r>
          </a:p>
        </p:txBody>
      </p:sp>
      <p:sp>
        <p:nvSpPr>
          <p:cNvPr id="65" name="TextBox 64"/>
          <p:cNvSpPr txBox="1"/>
          <p:nvPr/>
        </p:nvSpPr>
        <p:spPr>
          <a:xfrm>
            <a:off x="1415480" y="4509120"/>
            <a:ext cx="29848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S</a:t>
            </a:r>
            <a:endParaRPr lang="ru-RU" sz="1200" dirty="0"/>
          </a:p>
        </p:txBody>
      </p:sp>
      <p:sp>
        <p:nvSpPr>
          <p:cNvPr id="66" name="TextBox 65"/>
          <p:cNvSpPr txBox="1"/>
          <p:nvPr/>
        </p:nvSpPr>
        <p:spPr>
          <a:xfrm>
            <a:off x="2351584" y="3995772"/>
            <a:ext cx="609080" cy="369332"/>
          </a:xfrm>
          <a:prstGeom prst="rect">
            <a:avLst/>
          </a:prstGeom>
          <a:noFill/>
        </p:spPr>
        <p:txBody>
          <a:bodyPr wrap="square" rtlCol="0">
            <a:spAutoFit/>
          </a:bodyPr>
          <a:lstStyle/>
          <a:p>
            <a:pPr>
              <a:buFont typeface="Arial" pitchFamily="34" charset="0"/>
              <a:buChar char="•"/>
            </a:pPr>
            <a:r>
              <a:rPr lang="ru-RU" dirty="0" smtClean="0">
                <a:solidFill>
                  <a:srgbClr val="FFC000"/>
                </a:solidFill>
              </a:rPr>
              <a:t>  </a:t>
            </a:r>
            <a:endParaRPr lang="ru-RU" dirty="0">
              <a:solidFill>
                <a:srgbClr val="FFC000"/>
              </a:solidFill>
            </a:endParaRPr>
          </a:p>
        </p:txBody>
      </p:sp>
      <p:cxnSp>
        <p:nvCxnSpPr>
          <p:cNvPr id="69" name="Прямая соединительная линия 68"/>
          <p:cNvCxnSpPr/>
          <p:nvPr/>
        </p:nvCxnSpPr>
        <p:spPr>
          <a:xfrm flipV="1">
            <a:off x="2855640" y="4797152"/>
            <a:ext cx="0" cy="72008"/>
          </a:xfrm>
          <a:prstGeom prst="line">
            <a:avLst/>
          </a:prstGeom>
        </p:spPr>
        <p:style>
          <a:lnRef idx="3">
            <a:schemeClr val="dk1"/>
          </a:lnRef>
          <a:fillRef idx="0">
            <a:schemeClr val="dk1"/>
          </a:fillRef>
          <a:effectRef idx="2">
            <a:schemeClr val="dk1"/>
          </a:effectRef>
          <a:fontRef idx="minor">
            <a:schemeClr val="tx1"/>
          </a:fontRef>
        </p:style>
      </p:cxnSp>
      <p:sp>
        <p:nvSpPr>
          <p:cNvPr id="70" name="TextBox 69"/>
          <p:cNvSpPr txBox="1"/>
          <p:nvPr/>
        </p:nvSpPr>
        <p:spPr>
          <a:xfrm rot="16200000">
            <a:off x="-1284568" y="3464753"/>
            <a:ext cx="3897221" cy="369332"/>
          </a:xfrm>
          <a:prstGeom prst="rect">
            <a:avLst/>
          </a:prstGeom>
          <a:noFill/>
        </p:spPr>
        <p:txBody>
          <a:bodyPr wrap="none" rtlCol="0">
            <a:spAutoFit/>
          </a:bodyPr>
          <a:lstStyle/>
          <a:p>
            <a:r>
              <a:rPr lang="ru-RU" dirty="0" smtClean="0">
                <a:latin typeface="Times New Roman" pitchFamily="18" charset="0"/>
                <a:cs typeface="Times New Roman" pitchFamily="18" charset="0"/>
              </a:rPr>
              <a:t>Реальная процентная ставка (% в год)</a:t>
            </a:r>
          </a:p>
        </p:txBody>
      </p:sp>
      <p:cxnSp>
        <p:nvCxnSpPr>
          <p:cNvPr id="72" name="Прямая соединительная линия 71"/>
          <p:cNvCxnSpPr/>
          <p:nvPr/>
        </p:nvCxnSpPr>
        <p:spPr>
          <a:xfrm>
            <a:off x="1055440" y="3789040"/>
            <a:ext cx="72008" cy="0"/>
          </a:xfrm>
          <a:prstGeom prst="line">
            <a:avLst/>
          </a:prstGeom>
        </p:spPr>
        <p:style>
          <a:lnRef idx="3">
            <a:schemeClr val="dk1"/>
          </a:lnRef>
          <a:fillRef idx="0">
            <a:schemeClr val="dk1"/>
          </a:fillRef>
          <a:effectRef idx="2">
            <a:schemeClr val="dk1"/>
          </a:effectRef>
          <a:fontRef idx="minor">
            <a:schemeClr val="tx1"/>
          </a:fontRef>
        </p:style>
      </p:cxnSp>
      <p:sp>
        <p:nvSpPr>
          <p:cNvPr id="75" name="TextBox 74"/>
          <p:cNvSpPr txBox="1"/>
          <p:nvPr/>
        </p:nvSpPr>
        <p:spPr>
          <a:xfrm>
            <a:off x="767408" y="3645024"/>
            <a:ext cx="274434" cy="307777"/>
          </a:xfrm>
          <a:prstGeom prst="rect">
            <a:avLst/>
          </a:prstGeom>
          <a:noFill/>
        </p:spPr>
        <p:txBody>
          <a:bodyPr wrap="none" rtlCol="0">
            <a:spAutoFit/>
          </a:bodyPr>
          <a:lstStyle/>
          <a:p>
            <a:r>
              <a:rPr lang="ru-RU" sz="1400" b="1" dirty="0" smtClean="0">
                <a:latin typeface="Times New Roman" pitchFamily="18" charset="0"/>
                <a:cs typeface="Times New Roman" pitchFamily="18" charset="0"/>
              </a:rPr>
              <a:t>6</a:t>
            </a:r>
          </a:p>
        </p:txBody>
      </p:sp>
      <p:cxnSp>
        <p:nvCxnSpPr>
          <p:cNvPr id="77" name="Прямая соединительная линия 76"/>
          <p:cNvCxnSpPr/>
          <p:nvPr/>
        </p:nvCxnSpPr>
        <p:spPr>
          <a:xfrm>
            <a:off x="1127448" y="3789040"/>
            <a:ext cx="648000"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p:nvPr/>
        </p:nvCxnSpPr>
        <p:spPr>
          <a:xfrm>
            <a:off x="1775520" y="3789040"/>
            <a:ext cx="0" cy="100811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7" name="Прямая со стрелкой 86"/>
          <p:cNvCxnSpPr/>
          <p:nvPr/>
        </p:nvCxnSpPr>
        <p:spPr>
          <a:xfrm>
            <a:off x="1775520" y="3789040"/>
            <a:ext cx="1440160" cy="0"/>
          </a:xfrm>
          <a:prstGeom prst="straightConnector1">
            <a:avLst/>
          </a:prstGeom>
          <a:ln>
            <a:solidFill>
              <a:srgbClr val="7030A0"/>
            </a:solidFill>
            <a:headEnd type="arrow"/>
            <a:tailEnd type="arrow"/>
          </a:ln>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2279576" y="3717032"/>
            <a:ext cx="441146" cy="246221"/>
          </a:xfrm>
          <a:prstGeom prst="rect">
            <a:avLst/>
          </a:prstGeom>
          <a:noFill/>
        </p:spPr>
        <p:txBody>
          <a:bodyPr wrap="none" rtlCol="0">
            <a:spAutoFit/>
          </a:bodyPr>
          <a:lstStyle/>
          <a:p>
            <a:r>
              <a:rPr lang="ru-RU" sz="1000" b="1" dirty="0" smtClean="0">
                <a:latin typeface="Times New Roman" pitchFamily="18" charset="0"/>
                <a:cs typeface="Times New Roman" pitchFamily="18" charset="0"/>
              </a:rPr>
              <a:t>1000</a:t>
            </a:r>
          </a:p>
        </p:txBody>
      </p:sp>
      <p:cxnSp>
        <p:nvCxnSpPr>
          <p:cNvPr id="91" name="Прямая соединительная линия 90"/>
          <p:cNvCxnSpPr/>
          <p:nvPr/>
        </p:nvCxnSpPr>
        <p:spPr>
          <a:xfrm flipV="1">
            <a:off x="1199456" y="2924944"/>
            <a:ext cx="2232248" cy="1152128"/>
          </a:xfrm>
          <a:prstGeom prst="line">
            <a:avLst/>
          </a:prstGeom>
          <a:ln>
            <a:solidFill>
              <a:schemeClr val="bg2">
                <a:lumMod val="25000"/>
              </a:schemeClr>
            </a:solidFill>
            <a:prstDash val="lgDash"/>
          </a:ln>
        </p:spPr>
        <p:style>
          <a:lnRef idx="3">
            <a:schemeClr val="dk1"/>
          </a:lnRef>
          <a:fillRef idx="0">
            <a:schemeClr val="dk1"/>
          </a:fillRef>
          <a:effectRef idx="2">
            <a:schemeClr val="dk1"/>
          </a:effectRef>
          <a:fontRef idx="minor">
            <a:schemeClr val="tx1"/>
          </a:fontRef>
        </p:style>
      </p:cxnSp>
      <p:sp>
        <p:nvSpPr>
          <p:cNvPr id="92" name="TextBox 91"/>
          <p:cNvSpPr txBox="1"/>
          <p:nvPr/>
        </p:nvSpPr>
        <p:spPr>
          <a:xfrm>
            <a:off x="1631504" y="3501008"/>
            <a:ext cx="287258"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B</a:t>
            </a:r>
            <a:endParaRPr lang="ru-RU" sz="1200" b="1" dirty="0" smtClean="0">
              <a:latin typeface="Times New Roman" pitchFamily="18" charset="0"/>
              <a:cs typeface="Times New Roman" pitchFamily="18" charset="0"/>
            </a:endParaRPr>
          </a:p>
        </p:txBody>
      </p:sp>
      <p:sp>
        <p:nvSpPr>
          <p:cNvPr id="93" name="TextBox 92"/>
          <p:cNvSpPr txBox="1"/>
          <p:nvPr/>
        </p:nvSpPr>
        <p:spPr>
          <a:xfrm>
            <a:off x="3287688" y="2708920"/>
            <a:ext cx="312906" cy="276999"/>
          </a:xfrm>
          <a:prstGeom prst="rect">
            <a:avLst/>
          </a:prstGeom>
          <a:noFill/>
        </p:spPr>
        <p:txBody>
          <a:bodyPr wrap="none" rtlCol="0">
            <a:spAutoFit/>
          </a:bodyPr>
          <a:lstStyle/>
          <a:p>
            <a:r>
              <a:rPr lang="en-US" sz="1200" b="1" dirty="0" smtClean="0">
                <a:latin typeface="Times New Roman" pitchFamily="18" charset="0"/>
                <a:cs typeface="Times New Roman" pitchFamily="18" charset="0"/>
              </a:rPr>
              <a:t>S'</a:t>
            </a:r>
            <a:endParaRPr lang="ru-RU" sz="1200" b="1" dirty="0">
              <a:latin typeface="Times New Roman" pitchFamily="18" charset="0"/>
              <a:cs typeface="Times New Roman" pitchFamily="18" charset="0"/>
            </a:endParaRPr>
          </a:p>
        </p:txBody>
      </p:sp>
      <p:sp>
        <p:nvSpPr>
          <p:cNvPr id="94" name="TextBox 93"/>
          <p:cNvSpPr txBox="1"/>
          <p:nvPr/>
        </p:nvSpPr>
        <p:spPr>
          <a:xfrm>
            <a:off x="1055440" y="3861048"/>
            <a:ext cx="301686" cy="261610"/>
          </a:xfrm>
          <a:prstGeom prst="rect">
            <a:avLst/>
          </a:prstGeom>
          <a:noFill/>
        </p:spPr>
        <p:txBody>
          <a:bodyPr wrap="none" rtlCol="0">
            <a:spAutoFit/>
          </a:bodyPr>
          <a:lstStyle/>
          <a:p>
            <a:r>
              <a:rPr lang="en-US" sz="1100" b="1" dirty="0" smtClean="0">
                <a:latin typeface="Times New Roman" pitchFamily="18" charset="0"/>
                <a:cs typeface="Times New Roman" pitchFamily="18" charset="0"/>
              </a:rPr>
              <a:t>S'</a:t>
            </a:r>
            <a:endParaRPr lang="ru-RU" sz="1100" b="1" dirty="0" smtClean="0">
              <a:latin typeface="Times New Roman" pitchFamily="18" charset="0"/>
              <a:cs typeface="Times New Roman" pitchFamily="18" charset="0"/>
            </a:endParaRPr>
          </a:p>
        </p:txBody>
      </p:sp>
      <p:sp>
        <p:nvSpPr>
          <p:cNvPr id="95" name="TextBox 94"/>
          <p:cNvSpPr txBox="1"/>
          <p:nvPr/>
        </p:nvSpPr>
        <p:spPr>
          <a:xfrm>
            <a:off x="2279576" y="3933056"/>
            <a:ext cx="288000" cy="252000"/>
          </a:xfrm>
          <a:prstGeom prst="rect">
            <a:avLst/>
          </a:prstGeom>
          <a:noFill/>
        </p:spPr>
        <p:txBody>
          <a:bodyPr wrap="none" rtlCol="0">
            <a:spAutoFit/>
          </a:bodyPr>
          <a:lstStyle/>
          <a:p>
            <a:r>
              <a:rPr lang="en-US" sz="1200" b="1" dirty="0" smtClean="0">
                <a:latin typeface="Times New Roman" pitchFamily="18" charset="0"/>
                <a:cs typeface="Times New Roman" pitchFamily="18" charset="0"/>
              </a:rPr>
              <a:t>A</a:t>
            </a:r>
            <a:endParaRPr lang="ru-RU" sz="1200" b="1" dirty="0">
              <a:latin typeface="Times New Roman" pitchFamily="18" charset="0"/>
              <a:cs typeface="Times New Roman" pitchFamily="18" charset="0"/>
            </a:endParaRPr>
          </a:p>
        </p:txBody>
      </p:sp>
      <p:cxnSp>
        <p:nvCxnSpPr>
          <p:cNvPr id="97" name="Прямая со стрелкой 96"/>
          <p:cNvCxnSpPr/>
          <p:nvPr/>
        </p:nvCxnSpPr>
        <p:spPr>
          <a:xfrm flipH="1">
            <a:off x="1775520" y="5085184"/>
            <a:ext cx="720080" cy="0"/>
          </a:xfrm>
          <a:prstGeom prst="straightConnector1">
            <a:avLst/>
          </a:prstGeom>
          <a:ln w="12700">
            <a:tailEnd type="arrow"/>
          </a:ln>
        </p:spPr>
        <p:style>
          <a:lnRef idx="3">
            <a:schemeClr val="dk1"/>
          </a:lnRef>
          <a:fillRef idx="0">
            <a:schemeClr val="dk1"/>
          </a:fillRef>
          <a:effectRef idx="2">
            <a:schemeClr val="dk1"/>
          </a:effectRef>
          <a:fontRef idx="minor">
            <a:schemeClr val="tx1"/>
          </a:fontRef>
        </p:style>
      </p:cxnSp>
      <p:sp>
        <p:nvSpPr>
          <p:cNvPr id="98" name="TextBox 97"/>
          <p:cNvSpPr txBox="1"/>
          <p:nvPr/>
        </p:nvSpPr>
        <p:spPr>
          <a:xfrm>
            <a:off x="1919536" y="4869160"/>
            <a:ext cx="344966" cy="230832"/>
          </a:xfrm>
          <a:prstGeom prst="rect">
            <a:avLst/>
          </a:prstGeom>
          <a:noFill/>
        </p:spPr>
        <p:txBody>
          <a:bodyPr wrap="none" rtlCol="0">
            <a:spAutoFit/>
          </a:bodyPr>
          <a:lstStyle/>
          <a:p>
            <a:r>
              <a:rPr lang="ru-RU" sz="900" b="1" dirty="0" smtClean="0">
                <a:latin typeface="Times New Roman" pitchFamily="18" charset="0"/>
                <a:cs typeface="Times New Roman" pitchFamily="18" charset="0"/>
              </a:rPr>
              <a:t>∆</a:t>
            </a:r>
            <a:r>
              <a:rPr lang="en-US" sz="900" b="1" dirty="0" smtClean="0">
                <a:latin typeface="Times New Roman" pitchFamily="18" charset="0"/>
                <a:cs typeface="Times New Roman" pitchFamily="18" charset="0"/>
              </a:rPr>
              <a:t>K</a:t>
            </a:r>
            <a:endParaRPr lang="ru-RU" sz="9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123ewq\Desktop\krugman_1.jp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13998"/>
            <a:ext cx="3071665" cy="6871997"/>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3143672" y="0"/>
            <a:ext cx="8928992" cy="5632311"/>
          </a:xfrm>
          <a:prstGeom prst="rect">
            <a:avLst/>
          </a:prstGeom>
          <a:noFill/>
          <a:ln>
            <a:solidFill>
              <a:schemeClr val="accent1"/>
            </a:solidFill>
          </a:ln>
        </p:spPr>
        <p:txBody>
          <a:bodyPr wrap="square" rtlCol="0">
            <a:spAutoFit/>
          </a:bodyPr>
          <a:lstStyle/>
          <a:p>
            <a:pPr marL="285750" indent="-285750">
              <a:buFont typeface="Wingdings" pitchFamily="2" charset="2"/>
              <a:buChar char="Ø"/>
            </a:pPr>
            <a:r>
              <a:rPr lang="ru-RU" dirty="0" smtClean="0">
                <a:latin typeface="Times New Roman" pitchFamily="18" charset="0"/>
                <a:cs typeface="Times New Roman" pitchFamily="18" charset="0"/>
              </a:rPr>
              <a:t> Пол </a:t>
            </a:r>
            <a:r>
              <a:rPr lang="ru-RU" dirty="0" err="1" smtClean="0">
                <a:latin typeface="Times New Roman" pitchFamily="18" charset="0"/>
                <a:cs typeface="Times New Roman" pitchFamily="18" charset="0"/>
              </a:rPr>
              <a:t>Кругман</a:t>
            </a:r>
            <a:r>
              <a:rPr lang="ru-RU" dirty="0" smtClean="0">
                <a:latin typeface="Times New Roman" pitchFamily="18" charset="0"/>
                <a:cs typeface="Times New Roman" pitchFamily="18" charset="0"/>
              </a:rPr>
              <a:t> родился на Лонг-Айленде (Нью-Йорк) в еврейской семье </a:t>
            </a:r>
            <a:r>
              <a:rPr lang="ru-RU" dirty="0" err="1" smtClean="0">
                <a:latin typeface="Times New Roman" pitchFamily="18" charset="0"/>
                <a:cs typeface="Times New Roman" pitchFamily="18" charset="0"/>
              </a:rPr>
              <a:t>Дейвида</a:t>
            </a:r>
            <a:r>
              <a:rPr lang="ru-RU" dirty="0" smtClean="0">
                <a:latin typeface="Times New Roman" pitchFamily="18" charset="0"/>
                <a:cs typeface="Times New Roman" pitchFamily="18" charset="0"/>
              </a:rPr>
              <a:t> и Аниты </a:t>
            </a:r>
            <a:r>
              <a:rPr lang="ru-RU" dirty="0" err="1" smtClean="0">
                <a:latin typeface="Times New Roman" pitchFamily="18" charset="0"/>
                <a:cs typeface="Times New Roman" pitchFamily="18" charset="0"/>
              </a:rPr>
              <a:t>Кругман</a:t>
            </a:r>
            <a:r>
              <a:rPr lang="ru-RU" dirty="0" smtClean="0">
                <a:latin typeface="Times New Roman" pitchFamily="18" charset="0"/>
                <a:cs typeface="Times New Roman" pitchFamily="18" charset="0"/>
              </a:rPr>
              <a:t> (потомки евреев из Брест-</a:t>
            </a:r>
            <a:r>
              <a:rPr lang="ru-RU" dirty="0" err="1" smtClean="0">
                <a:latin typeface="Times New Roman" pitchFamily="18" charset="0"/>
                <a:cs typeface="Times New Roman" pitchFamily="18" charset="0"/>
              </a:rPr>
              <a:t>Литовска</a:t>
            </a:r>
            <a:r>
              <a:rPr lang="ru-RU" dirty="0" smtClean="0">
                <a:latin typeface="Times New Roman" pitchFamily="18" charset="0"/>
                <a:cs typeface="Times New Roman" pitchFamily="18" charset="0"/>
              </a:rPr>
              <a:t>). Заинтересовался экономикой и историей ещё в детстве под влиянием научно-популярных книг  Айзека Азимова. Учился в Йельском университете; доктор философии (1977)Массачусетского технологического института. Преподавал там же, а также в </a:t>
            </a:r>
            <a:r>
              <a:rPr lang="ru-RU" dirty="0" err="1" smtClean="0">
                <a:latin typeface="Times New Roman" pitchFamily="18" charset="0"/>
                <a:cs typeface="Times New Roman" pitchFamily="18" charset="0"/>
              </a:rPr>
              <a:t>Йеле</a:t>
            </a:r>
            <a:r>
              <a:rPr lang="ru-RU" dirty="0" smtClean="0">
                <a:latin typeface="Times New Roman" pitchFamily="18" charset="0"/>
                <a:cs typeface="Times New Roman" pitchFamily="18" charset="0"/>
              </a:rPr>
              <a:t>, Калифорнийском университете (кампус в Беркли), Лондонской школе экономики, Стэнфорде; в настоящее время (с 2000) профессор Принстонского университета.</a:t>
            </a:r>
          </a:p>
          <a:p>
            <a:pPr marL="285750" indent="-285750">
              <a:buFont typeface="Wingdings" pitchFamily="2" charset="2"/>
              <a:buChar char="Ø"/>
            </a:pPr>
            <a:r>
              <a:rPr lang="ru-RU" dirty="0" smtClean="0">
                <a:latin typeface="Times New Roman" pitchFamily="18" charset="0"/>
                <a:cs typeface="Times New Roman" pitchFamily="18" charset="0"/>
              </a:rPr>
              <a:t>С</a:t>
            </a:r>
            <a:r>
              <a:rPr lang="ru-RU" dirty="0">
                <a:latin typeface="Times New Roman" pitchFamily="18" charset="0"/>
                <a:cs typeface="Times New Roman" pitchFamily="18" charset="0"/>
              </a:rPr>
              <a:t> 1983 года женат на Робин </a:t>
            </a:r>
            <a:r>
              <a:rPr lang="ru-RU" dirty="0" err="1">
                <a:latin typeface="Times New Roman" pitchFamily="18" charset="0"/>
                <a:cs typeface="Times New Roman" pitchFamily="18" charset="0"/>
              </a:rPr>
              <a:t>Уэлс</a:t>
            </a:r>
            <a:r>
              <a:rPr lang="ru-RU" dirty="0">
                <a:latin typeface="Times New Roman" pitchFamily="18" charset="0"/>
                <a:cs typeface="Times New Roman" pitchFamily="18" charset="0"/>
              </a:rPr>
              <a:t>. Она опубликовала несколько учебников по экономике в со-авторстве с мужем. Дальним родственником Пола </a:t>
            </a:r>
            <a:r>
              <a:rPr lang="ru-RU" dirty="0" err="1">
                <a:latin typeface="Times New Roman" pitchFamily="18" charset="0"/>
                <a:cs typeface="Times New Roman" pitchFamily="18" charset="0"/>
              </a:rPr>
              <a:t>Кругман</a:t>
            </a:r>
            <a:r>
              <a:rPr lang="ru-RU" dirty="0">
                <a:latin typeface="Times New Roman" pitchFamily="18" charset="0"/>
                <a:cs typeface="Times New Roman" pitchFamily="18" charset="0"/>
              </a:rPr>
              <a:t> является Дэвид </a:t>
            </a:r>
            <a:r>
              <a:rPr lang="ru-RU" dirty="0" err="1">
                <a:latin typeface="Times New Roman" pitchFamily="18" charset="0"/>
                <a:cs typeface="Times New Roman" pitchFamily="18" charset="0"/>
              </a:rPr>
              <a:t>Фрум</a:t>
            </a:r>
            <a:r>
              <a:rPr lang="ru-RU" dirty="0" smtClean="0">
                <a:latin typeface="Times New Roman" pitchFamily="18" charset="0"/>
                <a:cs typeface="Times New Roman" pitchFamily="18" charset="0"/>
              </a:rPr>
              <a:t>.</a:t>
            </a:r>
          </a:p>
          <a:p>
            <a:pPr marL="285750" indent="-285750">
              <a:buFont typeface="Wingdings" pitchFamily="2" charset="2"/>
              <a:buChar char="Ø"/>
            </a:pPr>
            <a:r>
              <a:rPr lang="ru-RU" dirty="0" smtClean="0">
                <a:latin typeface="Times New Roman" pitchFamily="18" charset="0"/>
                <a:cs typeface="Times New Roman" pitchFamily="18" charset="0"/>
              </a:rPr>
              <a:t>Награжден</a:t>
            </a:r>
            <a:r>
              <a:rPr lang="ru-RU" dirty="0">
                <a:latin typeface="Times New Roman" pitchFamily="18" charset="0"/>
                <a:cs typeface="Times New Roman" pitchFamily="18" charset="0"/>
              </a:rPr>
              <a:t> медалью Дж. Б. Кларка (1991). С 2000 г. Является известным </a:t>
            </a:r>
            <a:r>
              <a:rPr lang="ru-RU" dirty="0" err="1">
                <a:latin typeface="Times New Roman" pitchFamily="18" charset="0"/>
                <a:cs typeface="Times New Roman" pitchFamily="18" charset="0"/>
              </a:rPr>
              <a:t>колумнистом</a:t>
            </a:r>
            <a:r>
              <a:rPr lang="ru-RU" dirty="0">
                <a:latin typeface="Times New Roman" pitchFamily="18" charset="0"/>
                <a:cs typeface="Times New Roman" pitchFamily="18" charset="0"/>
              </a:rPr>
              <a:t>: ведет аналитическую колонку в газете </a:t>
            </a:r>
            <a:r>
              <a:rPr lang="ru-RU" dirty="0" smtClean="0">
                <a:latin typeface="Times New Roman" pitchFamily="18" charset="0"/>
                <a:cs typeface="Times New Roman" pitchFamily="18" charset="0"/>
              </a:rPr>
              <a:t>«Нью-Йорк </a:t>
            </a:r>
            <a:r>
              <a:rPr lang="ru-RU" dirty="0">
                <a:latin typeface="Times New Roman" pitchFamily="18" charset="0"/>
                <a:cs typeface="Times New Roman" pitchFamily="18" charset="0"/>
              </a:rPr>
              <a:t>таймс». Лауреат премий Адама Смита (1995), </a:t>
            </a:r>
            <a:r>
              <a:rPr lang="ru-RU" dirty="0" err="1">
                <a:latin typeface="Times New Roman" pitchFamily="18" charset="0"/>
                <a:cs typeface="Times New Roman" pitchFamily="18" charset="0"/>
              </a:rPr>
              <a:t>Ректенвальда</a:t>
            </a:r>
            <a:r>
              <a:rPr lang="ru-RU" dirty="0">
                <a:latin typeface="Times New Roman" pitchFamily="18" charset="0"/>
                <a:cs typeface="Times New Roman" pitchFamily="18" charset="0"/>
              </a:rPr>
              <a:t>(2000) и принца Астурийского (2004). Почётный член мюнхенского </a:t>
            </a:r>
            <a:r>
              <a:rPr lang="ru-RU" dirty="0" smtClean="0">
                <a:latin typeface="Times New Roman" pitchFamily="18" charset="0"/>
                <a:cs typeface="Times New Roman" pitchFamily="18" charset="0"/>
              </a:rPr>
              <a:t>Центра </a:t>
            </a:r>
            <a:r>
              <a:rPr lang="ru-RU" dirty="0">
                <a:latin typeface="Times New Roman" pitchFamily="18" charset="0"/>
                <a:cs typeface="Times New Roman" pitchFamily="18" charset="0"/>
              </a:rPr>
              <a:t>экономических исследований(1997). Член «Группы </a:t>
            </a:r>
            <a:r>
              <a:rPr lang="ru-RU" dirty="0" smtClean="0">
                <a:latin typeface="Times New Roman" pitchFamily="18" charset="0"/>
                <a:cs typeface="Times New Roman" pitchFamily="18" charset="0"/>
              </a:rPr>
              <a:t>тридцати».</a:t>
            </a:r>
            <a:endParaRPr lang="ru-RU" dirty="0">
              <a:latin typeface="Times New Roman" pitchFamily="18" charset="0"/>
              <a:cs typeface="Times New Roman" pitchFamily="18" charset="0"/>
            </a:endParaRPr>
          </a:p>
          <a:p>
            <a:pPr marL="285750" indent="-285750">
              <a:buFont typeface="Wingdings" pitchFamily="2" charset="2"/>
              <a:buChar char="Ø"/>
            </a:pPr>
            <a:r>
              <a:rPr lang="ru-RU" dirty="0" smtClean="0">
                <a:latin typeface="Times New Roman" pitchFamily="18" charset="0"/>
                <a:cs typeface="Times New Roman" pitchFamily="18" charset="0"/>
              </a:rPr>
              <a:t>В</a:t>
            </a:r>
            <a:r>
              <a:rPr lang="ru-RU" dirty="0">
                <a:latin typeface="Times New Roman" pitchFamily="18" charset="0"/>
                <a:cs typeface="Times New Roman" pitchFamily="18" charset="0"/>
              </a:rPr>
              <a:t> 2008 году получил Нобелевскую премию в области экономики за его анализ моделей торговли и проблем экономической географии</a:t>
            </a:r>
            <a:r>
              <a:rPr lang="ru-RU" dirty="0" smtClean="0">
                <a:latin typeface="Times New Roman" pitchFamily="18" charset="0"/>
                <a:cs typeface="Times New Roman" pitchFamily="18" charset="0"/>
              </a:rPr>
              <a:t>,</a:t>
            </a:r>
            <a:r>
              <a:rPr lang="ru-RU" dirty="0">
                <a:latin typeface="Times New Roman" pitchFamily="18" charset="0"/>
                <a:cs typeface="Times New Roman" pitchFamily="18" charset="0"/>
              </a:rPr>
              <a:t> «…премию этому жесткому критику Буша вручили именно сейчас, накануне президентских выборов в США». </a:t>
            </a:r>
            <a:r>
              <a:rPr lang="ru-RU" dirty="0" smtClean="0">
                <a:latin typeface="Times New Roman" pitchFamily="18" charset="0"/>
                <a:cs typeface="Times New Roman" pitchFamily="18" charset="0"/>
              </a:rPr>
              <a:t>Сформулировал </a:t>
            </a:r>
            <a:r>
              <a:rPr lang="ru-RU" dirty="0">
                <a:latin typeface="Times New Roman" pitchFamily="18" charset="0"/>
                <a:cs typeface="Times New Roman" pitchFamily="18" charset="0"/>
              </a:rPr>
              <a:t>гносеологические принципы своего творчества</a:t>
            </a:r>
            <a:r>
              <a:rPr lang="ru-RU"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a:p>
            <a:endParaRPr lang="ru-RU" dirty="0">
              <a:latin typeface="Times New Roman" pitchFamily="18" charset="0"/>
              <a:cs typeface="Times New Roman" pitchFamily="18" charset="0"/>
            </a:endParaRPr>
          </a:p>
        </p:txBody>
      </p:sp>
    </p:spTree>
    <p:extLst>
      <p:ext uri="{BB962C8B-B14F-4D97-AF65-F5344CB8AC3E}">
        <p14:creationId xmlns="" xmlns:p14="http://schemas.microsoft.com/office/powerpoint/2010/main" val="1397069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512" y="332656"/>
            <a:ext cx="9433047" cy="6555641"/>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Мы представили прирост государственного долга в виде смещения кривой предложения капитала влево. Обратите внимание на то, что, так как кривая </a:t>
            </a:r>
            <a:r>
              <a:rPr lang="en-US" sz="2000" i="1" dirty="0" smtClean="0">
                <a:latin typeface="Times New Roman" pitchFamily="18" charset="0"/>
                <a:cs typeface="Times New Roman" pitchFamily="18" charset="0"/>
              </a:rPr>
              <a:t>SS </a:t>
            </a:r>
            <a:r>
              <a:rPr lang="ru-RU" sz="2000" dirty="0" smtClean="0">
                <a:latin typeface="Times New Roman" pitchFamily="18" charset="0"/>
                <a:cs typeface="Times New Roman" pitchFamily="18" charset="0"/>
              </a:rPr>
              <a:t>отображает то количество частного капитала, которое население готово хранить при любой процентной ставке, </a:t>
            </a:r>
            <a:r>
              <a:rPr lang="ru-RU" sz="2000" u="sng" dirty="0" smtClean="0">
                <a:latin typeface="Times New Roman" pitchFamily="18" charset="0"/>
                <a:cs typeface="Times New Roman" pitchFamily="18" charset="0"/>
              </a:rPr>
              <a:t>накопленный капитал </a:t>
            </a:r>
            <a:r>
              <a:rPr lang="ru-RU" sz="2000" b="1" dirty="0" smtClean="0">
                <a:effectLst>
                  <a:outerShdw blurRad="38100" dist="38100" dir="2700000" algn="tl">
                    <a:srgbClr val="000000">
                      <a:alpha val="43137"/>
                    </a:srgbClr>
                  </a:outerShdw>
                </a:effectLst>
                <a:latin typeface="Times New Roman" pitchFamily="18" charset="0"/>
                <a:cs typeface="Times New Roman" pitchFamily="18" charset="0"/>
              </a:rPr>
              <a:t>равен</a:t>
            </a:r>
            <a:r>
              <a:rPr lang="ru-RU" sz="2000" dirty="0" smtClean="0">
                <a:latin typeface="Times New Roman" pitchFamily="18" charset="0"/>
                <a:cs typeface="Times New Roman" pitchFamily="18" charset="0"/>
              </a:rPr>
              <a:t> </a:t>
            </a:r>
            <a:r>
              <a:rPr lang="ru-RU" sz="2000" u="sng" dirty="0" smtClean="0">
                <a:latin typeface="Times New Roman" pitchFamily="18" charset="0"/>
                <a:cs typeface="Times New Roman" pitchFamily="18" charset="0"/>
              </a:rPr>
              <a:t>накопленному богатству </a:t>
            </a:r>
            <a:r>
              <a:rPr lang="ru-RU" sz="2000" b="1" dirty="0" smtClean="0">
                <a:effectLst>
                  <a:outerShdw blurRad="38100" dist="38100" dir="2700000" algn="tl">
                    <a:srgbClr val="000000">
                      <a:alpha val="43137"/>
                    </a:srgbClr>
                  </a:outerShdw>
                </a:effectLst>
                <a:latin typeface="Times New Roman" pitchFamily="18" charset="0"/>
                <a:cs typeface="Times New Roman" pitchFamily="18" charset="0"/>
              </a:rPr>
              <a:t>минус</a:t>
            </a:r>
            <a:r>
              <a:rPr lang="ru-RU" sz="2000" dirty="0" smtClean="0">
                <a:latin typeface="Times New Roman" pitchFamily="18" charset="0"/>
                <a:cs typeface="Times New Roman" pitchFamily="18" charset="0"/>
              </a:rPr>
              <a:t> </a:t>
            </a:r>
            <a:r>
              <a:rPr lang="ru-RU" sz="2000" u="sng" dirty="0" smtClean="0">
                <a:latin typeface="Times New Roman" pitchFamily="18" charset="0"/>
                <a:cs typeface="Times New Roman" pitchFamily="18" charset="0"/>
              </a:rPr>
              <a:t>накопленный государственный долг</a:t>
            </a:r>
            <a:r>
              <a:rPr lang="ru-RU" sz="2000" dirty="0" smtClean="0">
                <a:latin typeface="Times New Roman" pitchFamily="18" charset="0"/>
                <a:cs typeface="Times New Roman" pitchFamily="18" charset="0"/>
              </a:rPr>
              <a:t>. </a:t>
            </a:r>
          </a:p>
          <a:p>
            <a:pPr>
              <a:lnSpc>
                <a:spcPct val="150000"/>
              </a:lnSpc>
              <a:buBlip>
                <a:blip r:embed="rId2"/>
              </a:buBlip>
            </a:pPr>
            <a:r>
              <a:rPr lang="ru-RU" sz="2000" dirty="0" smtClean="0">
                <a:latin typeface="Times New Roman" pitchFamily="18" charset="0"/>
                <a:cs typeface="Times New Roman" pitchFamily="18" charset="0"/>
              </a:rPr>
              <a:t>Ввиду того, что государственный долг (или активы, хранящиеся не в виде капитала) повышается на 1000 единиц, объем частного капитала, который население может купить после приобретения 1000 единиц государственного долга, оказывается равным совокупному богатству за вычетом 1000 единиц при любой процентной ставке. </a:t>
            </a:r>
          </a:p>
          <a:p>
            <a:pPr>
              <a:lnSpc>
                <a:spcPct val="150000"/>
              </a:lnSpc>
              <a:buBlip>
                <a:blip r:embed="rId2"/>
              </a:buBlip>
            </a:pPr>
            <a:r>
              <a:rPr lang="ru-RU" sz="2000" dirty="0" smtClean="0">
                <a:latin typeface="Times New Roman" pitchFamily="18" charset="0"/>
                <a:cs typeface="Times New Roman" pitchFamily="18" charset="0"/>
              </a:rPr>
              <a:t> Таким образом, если </a:t>
            </a:r>
            <a:r>
              <a:rPr lang="en-US" sz="2000" dirty="0" smtClean="0">
                <a:latin typeface="Times New Roman" pitchFamily="18" charset="0"/>
                <a:cs typeface="Times New Roman" pitchFamily="18" charset="0"/>
              </a:rPr>
              <a:t>SS</a:t>
            </a:r>
            <a:r>
              <a:rPr lang="ru-RU" sz="2000" dirty="0" smtClean="0">
                <a:latin typeface="Times New Roman" pitchFamily="18" charset="0"/>
                <a:cs typeface="Times New Roman" pitchFamily="18" charset="0"/>
              </a:rPr>
              <a:t> соответствует совокупному богатству, которым владеют люди, </a:t>
            </a:r>
            <a:r>
              <a:rPr lang="en-US" sz="2000" i="1" dirty="0" smtClean="0">
                <a:latin typeface="Times New Roman" pitchFamily="18" charset="0"/>
                <a:cs typeface="Times New Roman" pitchFamily="18" charset="0"/>
              </a:rPr>
              <a:t>S</a:t>
            </a:r>
            <a:r>
              <a:rPr lang="ru-RU" sz="2000" i="1"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S</a:t>
            </a:r>
            <a:r>
              <a:rPr lang="ru-RU"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(которое равно </a:t>
            </a:r>
            <a:r>
              <a:rPr lang="en-US" sz="2000" dirty="0" smtClean="0">
                <a:latin typeface="Times New Roman" pitchFamily="18" charset="0"/>
                <a:cs typeface="Times New Roman" pitchFamily="18" charset="0"/>
              </a:rPr>
              <a:t>SS</a:t>
            </a:r>
            <a:r>
              <a:rPr lang="ru-RU" sz="2000" dirty="0" smtClean="0">
                <a:latin typeface="Times New Roman" pitchFamily="18" charset="0"/>
                <a:cs typeface="Times New Roman" pitchFamily="18" charset="0"/>
              </a:rPr>
              <a:t> минус 1000) показывает общую сумму капитала, накопленного населением, т.е. после продажи 1000 единиц государственного долга новая кривая предложения капитала будет иметь вид </a:t>
            </a:r>
            <a:r>
              <a:rPr lang="en-US" sz="2000" i="1" dirty="0" smtClean="0">
                <a:latin typeface="Times New Roman" pitchFamily="18" charset="0"/>
                <a:cs typeface="Times New Roman" pitchFamily="18" charset="0"/>
              </a:rPr>
              <a:t>S</a:t>
            </a:r>
            <a:r>
              <a:rPr lang="ru-RU" sz="2000" i="1"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S</a:t>
            </a:r>
            <a:r>
              <a:rPr lang="ru-RU" sz="2000" i="1" dirty="0" smtClean="0">
                <a:latin typeface="Times New Roman" pitchFamily="18" charset="0"/>
                <a:cs typeface="Times New Roman" pitchFamily="18" charset="0"/>
              </a:rPr>
              <a:t>'.</a:t>
            </a:r>
            <a:endParaRPr lang="ru-R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80" y="579358"/>
            <a:ext cx="10560496" cy="6278642"/>
          </a:xfrm>
          <a:prstGeom prst="rect">
            <a:avLst/>
          </a:prstGeom>
          <a:noFill/>
        </p:spPr>
        <p:txBody>
          <a:bodyPr wrap="square" rtlCol="0">
            <a:spAutoFit/>
          </a:bodyPr>
          <a:lstStyle/>
          <a:p>
            <a:pPr>
              <a:buBlip>
                <a:blip r:embed="rId2"/>
              </a:buBlip>
            </a:pPr>
            <a:r>
              <a:rPr lang="ru-RU" sz="2400" dirty="0" smtClean="0">
                <a:latin typeface="Times New Roman" pitchFamily="18" charset="0"/>
                <a:cs typeface="Times New Roman" pitchFamily="18" charset="0"/>
              </a:rPr>
              <a:t> В процессе снижения предложения капитала, по мере приобретения государственных облигаций вместо покупки жилья или акций и облигаций частных компаний на имеющиеся сбережения, точка рыночного равновесия перемещается в северо-западном направлении вдоль кривой спроса на К. Процентные ставки растут. Предприятия снижают объем закупок новых фабрик, грузовиков и компьютеров. </a:t>
            </a:r>
          </a:p>
          <a:p>
            <a:endParaRPr lang="ru-RU" sz="2400" dirty="0" smtClean="0">
              <a:latin typeface="Times New Roman" pitchFamily="18" charset="0"/>
              <a:cs typeface="Times New Roman" pitchFamily="18" charset="0"/>
            </a:endParaRPr>
          </a:p>
          <a:p>
            <a:pPr>
              <a:buBlip>
                <a:blip r:embed="rId2"/>
              </a:buBlip>
            </a:pPr>
            <a:r>
              <a:rPr lang="ru-RU" sz="2400" dirty="0" smtClean="0">
                <a:latin typeface="Times New Roman" pitchFamily="18" charset="0"/>
                <a:cs typeface="Times New Roman" pitchFamily="18" charset="0"/>
              </a:rPr>
              <a:t> При достижении нового долгосрочного равновесия в рассмотренном примере запас капитала сокращается с 4000 до 3750 единиц. Так, увеличение государственного долга на 1000 вызвало «замещение» 250 единиц частного капитала. </a:t>
            </a:r>
          </a:p>
          <a:p>
            <a:pPr>
              <a:buBlip>
                <a:blip r:embed="rId2"/>
              </a:buBlip>
            </a:pPr>
            <a:endParaRPr lang="ru-RU" sz="2400" dirty="0" smtClean="0">
              <a:latin typeface="Times New Roman" pitchFamily="18" charset="0"/>
              <a:cs typeface="Times New Roman" pitchFamily="18" charset="0"/>
            </a:endParaRPr>
          </a:p>
          <a:p>
            <a:pPr>
              <a:buBlip>
                <a:blip r:embed="rId2"/>
              </a:buBlip>
            </a:pPr>
            <a:r>
              <a:rPr lang="ru-RU" sz="2400" dirty="0" smtClean="0">
                <a:latin typeface="Times New Roman" pitchFamily="18" charset="0"/>
                <a:cs typeface="Times New Roman" pitchFamily="18" charset="0"/>
              </a:rPr>
              <a:t> Несомненно, такое уменьшение запаса капитала чревато серьезными экономическими последствиями. Вследствие сокращения объемов капитала, потенциальный выпуск, заработная платай национальный доход оказываются ниже, чем они могли бы быть. </a:t>
            </a:r>
          </a:p>
          <a:p>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80" y="1268760"/>
            <a:ext cx="9649072" cy="4801314"/>
          </a:xfrm>
          <a:prstGeom prst="rect">
            <a:avLst/>
          </a:prstGeom>
          <a:noFill/>
        </p:spPr>
        <p:txBody>
          <a:bodyPr wrap="square" rtlCol="0">
            <a:spAutoFit/>
          </a:bodyPr>
          <a:lstStyle/>
          <a:p>
            <a:pPr>
              <a:lnSpc>
                <a:spcPct val="150000"/>
              </a:lnSpc>
              <a:buBlip>
                <a:blip r:embed="rId2"/>
              </a:buBlip>
            </a:pPr>
            <a:r>
              <a:rPr lang="ru-RU" sz="2400" dirty="0" smtClean="0">
                <a:latin typeface="Times New Roman" pitchFamily="18" charset="0"/>
                <a:cs typeface="Times New Roman" pitchFamily="18" charset="0"/>
              </a:rPr>
              <a:t> Показанные графики носят чисто гипотетический характер.</a:t>
            </a:r>
          </a:p>
          <a:p>
            <a:pPr>
              <a:lnSpc>
                <a:spcPct val="150000"/>
              </a:lnSpc>
              <a:buBlip>
                <a:blip r:embed="rId2"/>
              </a:buBlip>
            </a:pPr>
            <a:r>
              <a:rPr lang="ru-RU" sz="2400" dirty="0" smtClean="0">
                <a:latin typeface="Times New Roman" pitchFamily="18" charset="0"/>
                <a:cs typeface="Times New Roman" pitchFamily="18" charset="0"/>
              </a:rPr>
              <a:t> Экономисты не имеют четкого представления о том, насколько значителен эффект замещения. </a:t>
            </a:r>
          </a:p>
          <a:p>
            <a:pPr>
              <a:lnSpc>
                <a:spcPct val="150000"/>
              </a:lnSpc>
              <a:buBlip>
                <a:blip r:embed="rId2"/>
              </a:buBlip>
            </a:pPr>
            <a:r>
              <a:rPr lang="ru-RU" sz="2400" dirty="0" smtClean="0">
                <a:latin typeface="Times New Roman" pitchFamily="18" charset="0"/>
                <a:cs typeface="Times New Roman" pitchFamily="18" charset="0"/>
              </a:rPr>
              <a:t> Если рассматривать тенденции, которые имели место в прошлом, наиболее яркие примеры свидетельствуют о том, что местный капитал был частично «замещен» государственным долгом, однако внутренний капитал частично уменьшился в результате увеличения внешней задолженности.</a:t>
            </a:r>
          </a:p>
          <a:p>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712" y="548680"/>
            <a:ext cx="5482591" cy="1077218"/>
          </a:xfrm>
          <a:prstGeom prst="rect">
            <a:avLst/>
          </a:prstGeom>
          <a:noFill/>
        </p:spPr>
        <p:txBody>
          <a:bodyPr wrap="none" rtlCol="0">
            <a:spAutoFit/>
          </a:bodyPr>
          <a:lstStyle/>
          <a:p>
            <a:pPr algn="ctr"/>
            <a:r>
              <a:rPr lang="ru-RU" sz="3200" b="1" dirty="0" smtClean="0">
                <a:solidFill>
                  <a:schemeClr val="tx2"/>
                </a:solidFill>
                <a:effectLst>
                  <a:outerShdw blurRad="38100" dist="38100" dir="2700000" algn="tl">
                    <a:srgbClr val="000000">
                      <a:alpha val="43137"/>
                    </a:srgbClr>
                  </a:outerShdw>
                </a:effectLst>
                <a:latin typeface="+mj-lt"/>
                <a:ea typeface="Calibri"/>
                <a:cs typeface="Times New Roman"/>
              </a:rPr>
              <a:t>Государственный долг и </a:t>
            </a:r>
          </a:p>
          <a:p>
            <a:pPr algn="ctr"/>
            <a:r>
              <a:rPr lang="ru-RU" sz="3200" b="1" dirty="0" smtClean="0">
                <a:solidFill>
                  <a:schemeClr val="tx2"/>
                </a:solidFill>
                <a:effectLst>
                  <a:outerShdw blurRad="38100" dist="38100" dir="2700000" algn="tl">
                    <a:srgbClr val="000000">
                      <a:alpha val="43137"/>
                    </a:srgbClr>
                  </a:outerShdw>
                </a:effectLst>
                <a:latin typeface="+mj-lt"/>
                <a:ea typeface="Calibri"/>
                <a:cs typeface="Times New Roman"/>
              </a:rPr>
              <a:t>экономический рост</a:t>
            </a:r>
            <a:r>
              <a:rPr lang="ru-RU" dirty="0" smtClean="0"/>
              <a:t>.</a:t>
            </a:r>
          </a:p>
        </p:txBody>
      </p:sp>
      <p:sp>
        <p:nvSpPr>
          <p:cNvPr id="3" name="TextBox 2"/>
          <p:cNvSpPr txBox="1"/>
          <p:nvPr/>
        </p:nvSpPr>
        <p:spPr>
          <a:xfrm>
            <a:off x="1199456" y="1988840"/>
            <a:ext cx="4968552" cy="3903954"/>
          </a:xfrm>
          <a:prstGeom prst="rect">
            <a:avLst/>
          </a:prstGeom>
          <a:noFill/>
        </p:spPr>
        <p:txBody>
          <a:bodyPr wrap="square" rtlCol="0">
            <a:spAutoFit/>
          </a:bodyPr>
          <a:lstStyle/>
          <a:p>
            <a:pPr>
              <a:lnSpc>
                <a:spcPct val="150000"/>
              </a:lnSpc>
              <a:buBlip>
                <a:blip r:embed="rId2"/>
              </a:buBlip>
            </a:pPr>
            <a:r>
              <a:rPr lang="ru-RU" sz="2400" dirty="0" smtClean="0">
                <a:latin typeface="Times New Roman" pitchFamily="18" charset="0"/>
                <a:cs typeface="Times New Roman" pitchFamily="18" charset="0"/>
              </a:rPr>
              <a:t> Рассматривая все формы воздействия государственного долга на экономику; можно сделать вывод, что крупный государственный долг пагубно сказывается на возможностях долгосрочного экономического роста. </a:t>
            </a:r>
          </a:p>
        </p:txBody>
      </p:sp>
      <p:pic>
        <p:nvPicPr>
          <p:cNvPr id="4" name="Рисунок 3" descr="гос долг.jpg"/>
          <p:cNvPicPr>
            <a:picLocks noChangeAspect="1"/>
          </p:cNvPicPr>
          <p:nvPr/>
        </p:nvPicPr>
        <p:blipFill>
          <a:blip r:embed="rId3" cstate="print"/>
          <a:stretch>
            <a:fillRect/>
          </a:stretch>
        </p:blipFill>
        <p:spPr>
          <a:xfrm>
            <a:off x="6419676" y="1988840"/>
            <a:ext cx="5201916" cy="345638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80" y="548680"/>
            <a:ext cx="9577064" cy="1477328"/>
          </a:xfrm>
          <a:prstGeom prst="rect">
            <a:avLst/>
          </a:prstGeom>
          <a:noFill/>
        </p:spPr>
        <p:txBody>
          <a:bodyPr wrap="square" rtlCol="0">
            <a:spAutoFit/>
          </a:bodyPr>
          <a:lstStyle/>
          <a:p>
            <a:pPr>
              <a:buBlip>
                <a:blip r:embed="rId2"/>
              </a:buBlip>
            </a:pPr>
            <a:r>
              <a:rPr lang="ru-RU" dirty="0" smtClean="0">
                <a:latin typeface="Times New Roman" pitchFamily="18" charset="0"/>
                <a:cs typeface="Times New Roman" pitchFamily="18" charset="0"/>
              </a:rPr>
              <a:t> На рис. </a:t>
            </a:r>
            <a:r>
              <a:rPr lang="ru-RU" dirty="0" smtClean="0">
                <a:latin typeface="Times New Roman" pitchFamily="18" charset="0"/>
                <a:cs typeface="Times New Roman" pitchFamily="18" charset="0"/>
              </a:rPr>
              <a:t>3 </a:t>
            </a:r>
            <a:r>
              <a:rPr lang="ru-RU" dirty="0" smtClean="0">
                <a:latin typeface="Times New Roman" pitchFamily="18" charset="0"/>
                <a:cs typeface="Times New Roman" pitchFamily="18" charset="0"/>
              </a:rPr>
              <a:t>показана данная взаимозависимость. Допустим, что на протяжении некоего периода экономика функционирует в условиях отсутствия какой-либо задолженности. Согласно закономерностям экономического роста, изложенными в главе 28, изменение запаса капитала  и уровня потенциального выпуска будет соответствовать гипотетическим траекториям, показанным на рисунке в виде сплошных линий. </a:t>
            </a:r>
          </a:p>
        </p:txBody>
      </p:sp>
      <p:sp>
        <p:nvSpPr>
          <p:cNvPr id="4" name="TextBox 3"/>
          <p:cNvSpPr txBox="1"/>
          <p:nvPr/>
        </p:nvSpPr>
        <p:spPr>
          <a:xfrm>
            <a:off x="1199456" y="1988840"/>
            <a:ext cx="6768752" cy="4524315"/>
          </a:xfrm>
          <a:prstGeom prst="rect">
            <a:avLst/>
          </a:prstGeom>
          <a:noFill/>
        </p:spPr>
        <p:txBody>
          <a:bodyPr wrap="square" rtlCol="0">
            <a:spAutoFit/>
          </a:bodyPr>
          <a:lstStyle/>
          <a:p>
            <a:pPr>
              <a:buBlip>
                <a:blip r:embed="rId2"/>
              </a:buBlip>
            </a:pPr>
            <a:r>
              <a:rPr lang="ru-RU" dirty="0" smtClean="0">
                <a:latin typeface="Times New Roman" pitchFamily="18" charset="0"/>
                <a:cs typeface="Times New Roman" pitchFamily="18" charset="0"/>
              </a:rPr>
              <a:t> Проанализируем далее ситуацию с возрастающим государственным долгом. Постепенно, по мере накопления задолженности замещается все большее и большее количество капитала, что показано нижней пунктирной линией на рис. 4.</a:t>
            </a:r>
          </a:p>
          <a:p>
            <a:pPr>
              <a:buBlip>
                <a:blip r:embed="rId2"/>
              </a:buBlip>
            </a:pPr>
            <a:r>
              <a:rPr lang="ru-RU" dirty="0" smtClean="0">
                <a:latin typeface="Times New Roman" pitchFamily="18" charset="0"/>
                <a:cs typeface="Times New Roman" pitchFamily="18" charset="0"/>
              </a:rPr>
              <a:t> Увеличение налогов, необходимое для выплаты процентов по долгу, влечет за собой снижение выпуска в результате снижения эффективности. </a:t>
            </a:r>
          </a:p>
          <a:p>
            <a:pPr>
              <a:buBlip>
                <a:blip r:embed="rId2"/>
              </a:buBlip>
            </a:pPr>
            <a:r>
              <a:rPr lang="ru-RU" dirty="0" smtClean="0">
                <a:latin typeface="Times New Roman" pitchFamily="18" charset="0"/>
                <a:cs typeface="Times New Roman" pitchFamily="18" charset="0"/>
              </a:rPr>
              <a:t> В свою очередь, повышение внешней задолженности также ведет к уменьшению национального дохода и к увеличению той доли национального выпуска, которая направляется на обслуживание внешнего долга. </a:t>
            </a:r>
          </a:p>
          <a:p>
            <a:pPr>
              <a:buBlip>
                <a:blip r:embed="rId2"/>
              </a:buBlip>
            </a:pPr>
            <a:r>
              <a:rPr lang="ru-RU" dirty="0" smtClean="0">
                <a:latin typeface="Times New Roman" pitchFamily="18" charset="0"/>
                <a:cs typeface="Times New Roman" pitchFamily="18" charset="0"/>
              </a:rPr>
              <a:t> Если все эти эффекты действуют вместе, темпы роста выпуска и потребления оказываются медленнее, чем они могли бы быть при отсутствии большого государственного долга и бюджетного дефицита, что можно увидеть, сравнив две линии, которые находятся в верхней части рис. 4.</a:t>
            </a:r>
          </a:p>
        </p:txBody>
      </p:sp>
      <p:grpSp>
        <p:nvGrpSpPr>
          <p:cNvPr id="19" name="Группа 18"/>
          <p:cNvGrpSpPr/>
          <p:nvPr/>
        </p:nvGrpSpPr>
        <p:grpSpPr>
          <a:xfrm>
            <a:off x="7896200" y="2058773"/>
            <a:ext cx="4196865" cy="4394563"/>
            <a:chOff x="7880812" y="1677247"/>
            <a:chExt cx="4196865" cy="4394563"/>
          </a:xfrm>
        </p:grpSpPr>
        <p:cxnSp>
          <p:nvCxnSpPr>
            <p:cNvPr id="6" name="Прямая соединительная линия 5"/>
            <p:cNvCxnSpPr/>
            <p:nvPr/>
          </p:nvCxnSpPr>
          <p:spPr>
            <a:xfrm>
              <a:off x="8256240" y="1988840"/>
              <a:ext cx="0" cy="360040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8" name="Прямая соединительная линия 7"/>
            <p:cNvCxnSpPr/>
            <p:nvPr/>
          </p:nvCxnSpPr>
          <p:spPr>
            <a:xfrm>
              <a:off x="8256240" y="5589240"/>
              <a:ext cx="36004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p:nvPr/>
          </p:nvCxnSpPr>
          <p:spPr>
            <a:xfrm flipV="1">
              <a:off x="9696400" y="2348880"/>
              <a:ext cx="0" cy="3240360"/>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9408368" y="5589240"/>
              <a:ext cx="492443" cy="276999"/>
            </a:xfrm>
            <a:prstGeom prst="rect">
              <a:avLst/>
            </a:prstGeom>
            <a:noFill/>
          </p:spPr>
          <p:txBody>
            <a:bodyPr wrap="none" rtlCol="0">
              <a:spAutoFit/>
            </a:bodyPr>
            <a:lstStyle/>
            <a:p>
              <a:r>
                <a:rPr lang="ru-RU" sz="1200" dirty="0" smtClean="0">
                  <a:latin typeface="Times New Roman" pitchFamily="18" charset="0"/>
                  <a:cs typeface="Times New Roman" pitchFamily="18" charset="0"/>
                </a:rPr>
                <a:t>1980</a:t>
              </a:r>
              <a:endParaRPr lang="ru-RU" dirty="0">
                <a:latin typeface="Times New Roman" pitchFamily="18" charset="0"/>
                <a:cs typeface="Times New Roman" pitchFamily="18" charset="0"/>
              </a:endParaRPr>
            </a:p>
          </p:txBody>
        </p:sp>
        <p:cxnSp>
          <p:nvCxnSpPr>
            <p:cNvPr id="20" name="Прямая соединительная линия 19"/>
            <p:cNvCxnSpPr/>
            <p:nvPr/>
          </p:nvCxnSpPr>
          <p:spPr>
            <a:xfrm flipV="1">
              <a:off x="8472264" y="3861048"/>
              <a:ext cx="3168352" cy="1512168"/>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2" name="Прямая соединительная линия 21"/>
            <p:cNvCxnSpPr/>
            <p:nvPr/>
          </p:nvCxnSpPr>
          <p:spPr>
            <a:xfrm flipV="1">
              <a:off x="8472264" y="2420888"/>
              <a:ext cx="3168352" cy="1512168"/>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32" name="Полилиния 31"/>
            <p:cNvSpPr/>
            <p:nvPr/>
          </p:nvSpPr>
          <p:spPr>
            <a:xfrm>
              <a:off x="9662880" y="2708920"/>
              <a:ext cx="1689703" cy="672075"/>
            </a:xfrm>
            <a:custGeom>
              <a:avLst/>
              <a:gdLst>
                <a:gd name="connsiteX0" fmla="*/ 0 w 1509270"/>
                <a:gd name="connsiteY0" fmla="*/ 652657 h 652657"/>
                <a:gd name="connsiteX1" fmla="*/ 132571 w 1509270"/>
                <a:gd name="connsiteY1" fmla="*/ 618664 h 652657"/>
                <a:gd name="connsiteX2" fmla="*/ 554079 w 1509270"/>
                <a:gd name="connsiteY2" fmla="*/ 448702 h 652657"/>
                <a:gd name="connsiteX3" fmla="*/ 985785 w 1509270"/>
                <a:gd name="connsiteY3" fmla="*/ 248145 h 652657"/>
                <a:gd name="connsiteX4" fmla="*/ 1509270 w 1509270"/>
                <a:gd name="connsiteY4" fmla="*/ 0 h 652657"/>
                <a:gd name="connsiteX0" fmla="*/ 0 w 1509270"/>
                <a:gd name="connsiteY0" fmla="*/ 652657 h 691974"/>
                <a:gd name="connsiteX1" fmla="*/ 135539 w 1509270"/>
                <a:gd name="connsiteY1" fmla="*/ 657982 h 691974"/>
                <a:gd name="connsiteX2" fmla="*/ 554079 w 1509270"/>
                <a:gd name="connsiteY2" fmla="*/ 448702 h 691974"/>
                <a:gd name="connsiteX3" fmla="*/ 985785 w 1509270"/>
                <a:gd name="connsiteY3" fmla="*/ 248145 h 691974"/>
                <a:gd name="connsiteX4" fmla="*/ 1509270 w 1509270"/>
                <a:gd name="connsiteY4" fmla="*/ 0 h 691974"/>
                <a:gd name="connsiteX0" fmla="*/ 0 w 1509270"/>
                <a:gd name="connsiteY0" fmla="*/ 652657 h 681097"/>
                <a:gd name="connsiteX1" fmla="*/ 135539 w 1509270"/>
                <a:gd name="connsiteY1" fmla="*/ 657982 h 681097"/>
                <a:gd name="connsiteX2" fmla="*/ 567587 w 1509270"/>
                <a:gd name="connsiteY2" fmla="*/ 513965 h 681097"/>
                <a:gd name="connsiteX3" fmla="*/ 985785 w 1509270"/>
                <a:gd name="connsiteY3" fmla="*/ 248145 h 681097"/>
                <a:gd name="connsiteX4" fmla="*/ 1509270 w 1509270"/>
                <a:gd name="connsiteY4" fmla="*/ 0 h 681097"/>
                <a:gd name="connsiteX0" fmla="*/ 0 w 1509270"/>
                <a:gd name="connsiteY0" fmla="*/ 652657 h 681097"/>
                <a:gd name="connsiteX1" fmla="*/ 135539 w 1509270"/>
                <a:gd name="connsiteY1" fmla="*/ 657982 h 681097"/>
                <a:gd name="connsiteX2" fmla="*/ 567587 w 1509270"/>
                <a:gd name="connsiteY2" fmla="*/ 513965 h 681097"/>
                <a:gd name="connsiteX3" fmla="*/ 1071643 w 1509270"/>
                <a:gd name="connsiteY3" fmla="*/ 297942 h 681097"/>
                <a:gd name="connsiteX4" fmla="*/ 1509270 w 1509270"/>
                <a:gd name="connsiteY4" fmla="*/ 0 h 681097"/>
                <a:gd name="connsiteX0" fmla="*/ 0 w 1509270"/>
                <a:gd name="connsiteY0" fmla="*/ 652657 h 681097"/>
                <a:gd name="connsiteX1" fmla="*/ 135539 w 1509270"/>
                <a:gd name="connsiteY1" fmla="*/ 657982 h 681097"/>
                <a:gd name="connsiteX2" fmla="*/ 567587 w 1509270"/>
                <a:gd name="connsiteY2" fmla="*/ 513965 h 681097"/>
                <a:gd name="connsiteX3" fmla="*/ 1071643 w 1509270"/>
                <a:gd name="connsiteY3" fmla="*/ 297942 h 681097"/>
                <a:gd name="connsiteX4" fmla="*/ 1509270 w 1509270"/>
                <a:gd name="connsiteY4" fmla="*/ 0 h 681097"/>
                <a:gd name="connsiteX0" fmla="*/ 0 w 1647707"/>
                <a:gd name="connsiteY0" fmla="*/ 642747 h 671187"/>
                <a:gd name="connsiteX1" fmla="*/ 135539 w 1647707"/>
                <a:gd name="connsiteY1" fmla="*/ 648072 h 671187"/>
                <a:gd name="connsiteX2" fmla="*/ 567587 w 1647707"/>
                <a:gd name="connsiteY2" fmla="*/ 504055 h 671187"/>
                <a:gd name="connsiteX3" fmla="*/ 1071643 w 1647707"/>
                <a:gd name="connsiteY3" fmla="*/ 288032 h 671187"/>
                <a:gd name="connsiteX4" fmla="*/ 1647707 w 1647707"/>
                <a:gd name="connsiteY4" fmla="*/ 0 h 671187"/>
                <a:gd name="connsiteX0" fmla="*/ 0 w 1656184"/>
                <a:gd name="connsiteY0" fmla="*/ 648072 h 672075"/>
                <a:gd name="connsiteX1" fmla="*/ 144016 w 1656184"/>
                <a:gd name="connsiteY1" fmla="*/ 648072 h 672075"/>
                <a:gd name="connsiteX2" fmla="*/ 576064 w 1656184"/>
                <a:gd name="connsiteY2" fmla="*/ 504055 h 672075"/>
                <a:gd name="connsiteX3" fmla="*/ 1080120 w 1656184"/>
                <a:gd name="connsiteY3" fmla="*/ 288032 h 672075"/>
                <a:gd name="connsiteX4" fmla="*/ 1656184 w 1656184"/>
                <a:gd name="connsiteY4" fmla="*/ 0 h 672075"/>
                <a:gd name="connsiteX0" fmla="*/ 0 w 1656184"/>
                <a:gd name="connsiteY0" fmla="*/ 648072 h 672075"/>
                <a:gd name="connsiteX1" fmla="*/ 144016 w 1656184"/>
                <a:gd name="connsiteY1" fmla="*/ 648072 h 672075"/>
                <a:gd name="connsiteX2" fmla="*/ 576064 w 1656184"/>
                <a:gd name="connsiteY2" fmla="*/ 504055 h 672075"/>
                <a:gd name="connsiteX3" fmla="*/ 1080120 w 1656184"/>
                <a:gd name="connsiteY3" fmla="*/ 288032 h 672075"/>
                <a:gd name="connsiteX4" fmla="*/ 1656184 w 1656184"/>
                <a:gd name="connsiteY4" fmla="*/ 0 h 672075"/>
                <a:gd name="connsiteX0" fmla="*/ 33519 w 1689703"/>
                <a:gd name="connsiteY0" fmla="*/ 648072 h 672075"/>
                <a:gd name="connsiteX1" fmla="*/ 177535 w 1689703"/>
                <a:gd name="connsiteY1" fmla="*/ 648072 h 672075"/>
                <a:gd name="connsiteX2" fmla="*/ 609583 w 1689703"/>
                <a:gd name="connsiteY2" fmla="*/ 504055 h 672075"/>
                <a:gd name="connsiteX3" fmla="*/ 1113639 w 1689703"/>
                <a:gd name="connsiteY3" fmla="*/ 288032 h 672075"/>
                <a:gd name="connsiteX4" fmla="*/ 1689703 w 1689703"/>
                <a:gd name="connsiteY4" fmla="*/ 0 h 672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703" h="672075">
                  <a:moveTo>
                    <a:pt x="33519" y="648072"/>
                  </a:moveTo>
                  <a:cubicBezTo>
                    <a:pt x="0" y="651410"/>
                    <a:pt x="81524" y="672075"/>
                    <a:pt x="177535" y="648072"/>
                  </a:cubicBezTo>
                  <a:cubicBezTo>
                    <a:pt x="273546" y="624069"/>
                    <a:pt x="453566" y="564062"/>
                    <a:pt x="609583" y="504055"/>
                  </a:cubicBezTo>
                  <a:cubicBezTo>
                    <a:pt x="765600" y="444048"/>
                    <a:pt x="1113639" y="288032"/>
                    <a:pt x="1113639" y="288032"/>
                  </a:cubicBezTo>
                  <a:cubicBezTo>
                    <a:pt x="1339133" y="194543"/>
                    <a:pt x="1543827" y="99314"/>
                    <a:pt x="1689703" y="0"/>
                  </a:cubicBezTo>
                </a:path>
              </a:pathLst>
            </a:custGeom>
            <a:ln>
              <a:prstDash val="lgDash"/>
            </a:ln>
          </p:spPr>
          <p:style>
            <a:lnRef idx="3">
              <a:schemeClr val="dk1"/>
            </a:lnRef>
            <a:fillRef idx="0">
              <a:schemeClr val="dk1"/>
            </a:fillRef>
            <a:effectRef idx="2">
              <a:schemeClr val="dk1"/>
            </a:effectRef>
            <a:fontRef idx="minor">
              <a:schemeClr val="tx1"/>
            </a:fontRef>
          </p:style>
          <p:txBody>
            <a:bodyPr rtlCol="0" anchor="ctr"/>
            <a:lstStyle/>
            <a:p>
              <a:pPr algn="ctr"/>
              <a:endParaRPr lang="ru-RU"/>
            </a:p>
          </p:txBody>
        </p:sp>
        <p:sp>
          <p:nvSpPr>
            <p:cNvPr id="33" name="Полилиния 32"/>
            <p:cNvSpPr/>
            <p:nvPr/>
          </p:nvSpPr>
          <p:spPr>
            <a:xfrm>
              <a:off x="9704877" y="4119899"/>
              <a:ext cx="2025957" cy="693448"/>
            </a:xfrm>
            <a:custGeom>
              <a:avLst/>
              <a:gdLst>
                <a:gd name="connsiteX0" fmla="*/ 0 w 2025957"/>
                <a:gd name="connsiteY0" fmla="*/ 673053 h 693448"/>
                <a:gd name="connsiteX1" fmla="*/ 149568 w 2025957"/>
                <a:gd name="connsiteY1" fmla="*/ 679851 h 693448"/>
                <a:gd name="connsiteX2" fmla="*/ 560878 w 2025957"/>
                <a:gd name="connsiteY2" fmla="*/ 591471 h 693448"/>
                <a:gd name="connsiteX3" fmla="*/ 1230531 w 2025957"/>
                <a:gd name="connsiteY3" fmla="*/ 356922 h 693448"/>
                <a:gd name="connsiteX4" fmla="*/ 1716625 w 2025957"/>
                <a:gd name="connsiteY4" fmla="*/ 142769 h 693448"/>
                <a:gd name="connsiteX5" fmla="*/ 2025957 w 2025957"/>
                <a:gd name="connsiteY5" fmla="*/ 0 h 6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5957" h="693448">
                  <a:moveTo>
                    <a:pt x="0" y="673053"/>
                  </a:moveTo>
                  <a:cubicBezTo>
                    <a:pt x="28044" y="683250"/>
                    <a:pt x="56088" y="693448"/>
                    <a:pt x="149568" y="679851"/>
                  </a:cubicBezTo>
                  <a:cubicBezTo>
                    <a:pt x="243048" y="666254"/>
                    <a:pt x="380717" y="645293"/>
                    <a:pt x="560878" y="591471"/>
                  </a:cubicBezTo>
                  <a:cubicBezTo>
                    <a:pt x="741039" y="537649"/>
                    <a:pt x="1037907" y="431706"/>
                    <a:pt x="1230531" y="356922"/>
                  </a:cubicBezTo>
                  <a:cubicBezTo>
                    <a:pt x="1423155" y="282138"/>
                    <a:pt x="1584054" y="202256"/>
                    <a:pt x="1716625" y="142769"/>
                  </a:cubicBezTo>
                  <a:cubicBezTo>
                    <a:pt x="1849196" y="83282"/>
                    <a:pt x="2025957" y="0"/>
                    <a:pt x="2025957" y="0"/>
                  </a:cubicBezTo>
                </a:path>
              </a:pathLst>
            </a:custGeom>
            <a:ln>
              <a:prstDash val="lgDash"/>
            </a:ln>
          </p:spPr>
          <p:style>
            <a:lnRef idx="3">
              <a:schemeClr val="dk1"/>
            </a:lnRef>
            <a:fillRef idx="0">
              <a:schemeClr val="dk1"/>
            </a:fillRef>
            <a:effectRef idx="2">
              <a:schemeClr val="dk1"/>
            </a:effectRef>
            <a:fontRef idx="minor">
              <a:schemeClr val="tx1"/>
            </a:fontRef>
          </p:style>
          <p:txBody>
            <a:bodyPr rtlCol="0" anchor="ctr"/>
            <a:lstStyle/>
            <a:p>
              <a:pPr algn="ctr"/>
              <a:endParaRPr lang="ru-RU"/>
            </a:p>
          </p:txBody>
        </p:sp>
        <p:sp>
          <p:nvSpPr>
            <p:cNvPr id="34" name="TextBox 33"/>
            <p:cNvSpPr txBox="1"/>
            <p:nvPr/>
          </p:nvSpPr>
          <p:spPr>
            <a:xfrm>
              <a:off x="9912424" y="2204864"/>
              <a:ext cx="1904689" cy="246221"/>
            </a:xfrm>
            <a:prstGeom prst="rect">
              <a:avLst/>
            </a:prstGeom>
            <a:noFill/>
          </p:spPr>
          <p:txBody>
            <a:bodyPr wrap="none" rtlCol="0">
              <a:spAutoFit/>
            </a:bodyPr>
            <a:lstStyle/>
            <a:p>
              <a:r>
                <a:rPr lang="ru-RU" sz="1000" dirty="0" smtClean="0">
                  <a:latin typeface="Times New Roman" pitchFamily="18" charset="0"/>
                  <a:cs typeface="Times New Roman" pitchFamily="18" charset="0"/>
                </a:rPr>
                <a:t>Выпуск (при отсутствии долга</a:t>
              </a:r>
              <a:r>
                <a:rPr lang="ru-RU" sz="900" dirty="0" smtClean="0">
                  <a:latin typeface="Times New Roman" pitchFamily="18" charset="0"/>
                  <a:cs typeface="Times New Roman" pitchFamily="18" charset="0"/>
                </a:rPr>
                <a:t>)</a:t>
              </a:r>
              <a:endParaRPr lang="ru-RU" sz="900" dirty="0">
                <a:latin typeface="Times New Roman" pitchFamily="18" charset="0"/>
                <a:cs typeface="Times New Roman" pitchFamily="18" charset="0"/>
              </a:endParaRPr>
            </a:p>
          </p:txBody>
        </p:sp>
        <p:sp>
          <p:nvSpPr>
            <p:cNvPr id="35" name="TextBox 34"/>
            <p:cNvSpPr txBox="1"/>
            <p:nvPr/>
          </p:nvSpPr>
          <p:spPr>
            <a:xfrm>
              <a:off x="10778924" y="2780928"/>
              <a:ext cx="1298753" cy="400110"/>
            </a:xfrm>
            <a:prstGeom prst="rect">
              <a:avLst/>
            </a:prstGeom>
            <a:noFill/>
          </p:spPr>
          <p:txBody>
            <a:bodyPr wrap="none" rtlCol="0">
              <a:spAutoFit/>
            </a:bodyPr>
            <a:lstStyle/>
            <a:p>
              <a:pPr algn="ctr"/>
              <a:r>
                <a:rPr lang="ru-RU" sz="1000" dirty="0" smtClean="0">
                  <a:latin typeface="Times New Roman" pitchFamily="18" charset="0"/>
                  <a:cs typeface="Times New Roman" pitchFamily="18" charset="0"/>
                </a:rPr>
                <a:t>Выпуск </a:t>
              </a:r>
            </a:p>
            <a:p>
              <a:pPr algn="ctr"/>
              <a:r>
                <a:rPr lang="ru-RU" sz="1000" dirty="0" smtClean="0">
                  <a:latin typeface="Times New Roman" pitchFamily="18" charset="0"/>
                  <a:cs typeface="Times New Roman" pitchFamily="18" charset="0"/>
                </a:rPr>
                <a:t>(при наличии долга</a:t>
              </a:r>
              <a:r>
                <a:rPr lang="ru-RU" sz="900" dirty="0" smtClean="0">
                  <a:latin typeface="Times New Roman" pitchFamily="18" charset="0"/>
                  <a:cs typeface="Times New Roman" pitchFamily="18" charset="0"/>
                </a:rPr>
                <a:t>)</a:t>
              </a:r>
            </a:p>
          </p:txBody>
        </p:sp>
        <p:sp>
          <p:nvSpPr>
            <p:cNvPr id="36" name="TextBox 35"/>
            <p:cNvSpPr txBox="1"/>
            <p:nvPr/>
          </p:nvSpPr>
          <p:spPr>
            <a:xfrm>
              <a:off x="10061923" y="3645024"/>
              <a:ext cx="1484702" cy="400110"/>
            </a:xfrm>
            <a:prstGeom prst="rect">
              <a:avLst/>
            </a:prstGeom>
            <a:noFill/>
          </p:spPr>
          <p:txBody>
            <a:bodyPr wrap="none" rtlCol="0">
              <a:spAutoFit/>
            </a:bodyPr>
            <a:lstStyle/>
            <a:p>
              <a:pPr algn="ctr"/>
              <a:r>
                <a:rPr lang="ru-RU" sz="1000" dirty="0" smtClean="0">
                  <a:latin typeface="Times New Roman" pitchFamily="18" charset="0"/>
                  <a:cs typeface="Times New Roman" pitchFamily="18" charset="0"/>
                </a:rPr>
                <a:t>Запас капитала</a:t>
              </a:r>
            </a:p>
            <a:p>
              <a:pPr algn="ctr"/>
              <a:r>
                <a:rPr lang="ru-RU" sz="1000" dirty="0" smtClean="0">
                  <a:latin typeface="Times New Roman" pitchFamily="18" charset="0"/>
                  <a:cs typeface="Times New Roman" pitchFamily="18" charset="0"/>
                </a:rPr>
                <a:t> (при отсутствии долга)</a:t>
              </a:r>
            </a:p>
          </p:txBody>
        </p:sp>
        <p:sp>
          <p:nvSpPr>
            <p:cNvPr id="37" name="TextBox 36"/>
            <p:cNvSpPr txBox="1"/>
            <p:nvPr/>
          </p:nvSpPr>
          <p:spPr>
            <a:xfrm>
              <a:off x="10651613" y="4509120"/>
              <a:ext cx="1298753" cy="400110"/>
            </a:xfrm>
            <a:prstGeom prst="rect">
              <a:avLst/>
            </a:prstGeom>
            <a:noFill/>
          </p:spPr>
          <p:txBody>
            <a:bodyPr wrap="none" rtlCol="0">
              <a:spAutoFit/>
            </a:bodyPr>
            <a:lstStyle/>
            <a:p>
              <a:pPr algn="ctr"/>
              <a:r>
                <a:rPr lang="ru-RU" sz="1000" dirty="0" smtClean="0">
                  <a:latin typeface="Times New Roman" pitchFamily="18" charset="0"/>
                  <a:cs typeface="Times New Roman" pitchFamily="18" charset="0"/>
                </a:rPr>
                <a:t>Запас капитала </a:t>
              </a:r>
            </a:p>
            <a:p>
              <a:pPr algn="ctr"/>
              <a:r>
                <a:rPr lang="ru-RU" sz="1000" dirty="0" smtClean="0">
                  <a:latin typeface="Times New Roman" pitchFamily="18" charset="0"/>
                  <a:cs typeface="Times New Roman" pitchFamily="18" charset="0"/>
                </a:rPr>
                <a:t>(при наличии долга</a:t>
              </a:r>
              <a:r>
                <a:rPr lang="ru-RU" sz="900" dirty="0" smtClean="0">
                  <a:latin typeface="Times New Roman" pitchFamily="18" charset="0"/>
                  <a:cs typeface="Times New Roman" pitchFamily="18" charset="0"/>
                </a:rPr>
                <a:t>)</a:t>
              </a:r>
            </a:p>
          </p:txBody>
        </p:sp>
        <p:sp>
          <p:nvSpPr>
            <p:cNvPr id="38" name="TextBox 37"/>
            <p:cNvSpPr txBox="1"/>
            <p:nvPr/>
          </p:nvSpPr>
          <p:spPr>
            <a:xfrm>
              <a:off x="9840416" y="5733256"/>
              <a:ext cx="739305" cy="338554"/>
            </a:xfrm>
            <a:prstGeom prst="rect">
              <a:avLst/>
            </a:prstGeom>
            <a:noFill/>
          </p:spPr>
          <p:txBody>
            <a:bodyPr wrap="none" rtlCol="0">
              <a:spAutoFit/>
            </a:bodyPr>
            <a:lstStyle/>
            <a:p>
              <a:r>
                <a:rPr lang="ru-RU" sz="1600" dirty="0" smtClean="0">
                  <a:latin typeface="Times New Roman" pitchFamily="18" charset="0"/>
                  <a:cs typeface="Times New Roman" pitchFamily="18" charset="0"/>
                </a:rPr>
                <a:t>Время</a:t>
              </a:r>
              <a:endParaRPr lang="ru-RU" sz="1600" dirty="0">
                <a:latin typeface="Times New Roman" pitchFamily="18" charset="0"/>
                <a:cs typeface="Times New Roman" pitchFamily="18" charset="0"/>
              </a:endParaRPr>
            </a:p>
          </p:txBody>
        </p:sp>
        <p:sp>
          <p:nvSpPr>
            <p:cNvPr id="39" name="TextBox 38"/>
            <p:cNvSpPr txBox="1"/>
            <p:nvPr/>
          </p:nvSpPr>
          <p:spPr>
            <a:xfrm rot="16200000">
              <a:off x="6058550" y="3499509"/>
              <a:ext cx="3983078" cy="338554"/>
            </a:xfrm>
            <a:prstGeom prst="rect">
              <a:avLst/>
            </a:prstGeom>
            <a:noFill/>
          </p:spPr>
          <p:txBody>
            <a:bodyPr wrap="none" rtlCol="0">
              <a:spAutoFit/>
            </a:bodyPr>
            <a:lstStyle/>
            <a:p>
              <a:r>
                <a:rPr lang="ru-RU" sz="1600" dirty="0" smtClean="0">
                  <a:latin typeface="Times New Roman" pitchFamily="18" charset="0"/>
                  <a:cs typeface="Times New Roman" pitchFamily="18" charset="0"/>
                </a:rPr>
                <a:t>Выпуск, капитал (логарифмическая шкала)</a:t>
              </a:r>
              <a:endParaRPr lang="ru-RU" sz="1600" dirty="0">
                <a:latin typeface="Times New Roman" pitchFamily="18" charset="0"/>
                <a:cs typeface="Times New Roman" pitchFamily="18" charset="0"/>
              </a:endParaRPr>
            </a:p>
          </p:txBody>
        </p:sp>
      </p:grpSp>
      <p:sp>
        <p:nvSpPr>
          <p:cNvPr id="21" name="TextBox 20"/>
          <p:cNvSpPr txBox="1"/>
          <p:nvPr/>
        </p:nvSpPr>
        <p:spPr>
          <a:xfrm>
            <a:off x="8372365" y="1844824"/>
            <a:ext cx="3458447" cy="584775"/>
          </a:xfrm>
          <a:prstGeom prst="rect">
            <a:avLst/>
          </a:prstGeom>
          <a:noFill/>
        </p:spPr>
        <p:txBody>
          <a:bodyPr wrap="none" rtlCol="0">
            <a:spAutoFit/>
          </a:bodyPr>
          <a:lstStyle/>
          <a:p>
            <a:r>
              <a:rPr lang="ru-RU" sz="1600" u="sng" dirty="0" smtClean="0">
                <a:latin typeface="Times New Roman" pitchFamily="18" charset="0"/>
                <a:cs typeface="Times New Roman" pitchFamily="18" charset="0"/>
              </a:rPr>
              <a:t>Рис. </a:t>
            </a:r>
            <a:r>
              <a:rPr lang="ru-RU" sz="1600" u="sng" dirty="0" smtClean="0">
                <a:latin typeface="Times New Roman" pitchFamily="18" charset="0"/>
                <a:cs typeface="Times New Roman" pitchFamily="18" charset="0"/>
              </a:rPr>
              <a:t>3</a:t>
            </a:r>
            <a:r>
              <a:rPr lang="ru-RU"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Влияние государственного на </a:t>
            </a:r>
          </a:p>
          <a:p>
            <a:r>
              <a:rPr lang="ru-RU" sz="1600" dirty="0" smtClean="0">
                <a:latin typeface="Times New Roman" pitchFamily="18" charset="0"/>
                <a:cs typeface="Times New Roman" pitchFamily="18" charset="0"/>
              </a:rPr>
              <a:t>экономический рост</a:t>
            </a:r>
            <a:endParaRPr lang="ru-RU"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1052736"/>
            <a:ext cx="9577064" cy="3600986"/>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Основной смысл долгосрочного влияния большой государственной задолженности на экономический рост можно свести к следующему: </a:t>
            </a:r>
          </a:p>
          <a:p>
            <a:pPr marL="457200" indent="-457200">
              <a:lnSpc>
                <a:spcPct val="150000"/>
              </a:lnSpc>
              <a:buFont typeface="+mj-lt"/>
              <a:buAutoNum type="arabicPeriod"/>
            </a:pPr>
            <a:r>
              <a:rPr lang="ru-RU" sz="2000" dirty="0" smtClean="0">
                <a:latin typeface="Times New Roman" pitchFamily="18" charset="0"/>
                <a:cs typeface="Times New Roman" pitchFamily="18" charset="0"/>
              </a:rPr>
              <a:t>крупный государственный долг влечет за собой снижение темпов роста потенциального выпуска, поскольку происходит замещение частного капитала;</a:t>
            </a:r>
          </a:p>
          <a:p>
            <a:pPr marL="457200" indent="-457200">
              <a:lnSpc>
                <a:spcPct val="150000"/>
              </a:lnSpc>
              <a:buFont typeface="+mj-lt"/>
              <a:buAutoNum type="arabicPeriod"/>
            </a:pPr>
            <a:r>
              <a:rPr lang="ru-RU" sz="2000" dirty="0" smtClean="0">
                <a:latin typeface="Times New Roman" pitchFamily="18" charset="0"/>
                <a:cs typeface="Times New Roman" pitchFamily="18" charset="0"/>
              </a:rPr>
              <a:t>рост неэффективности в результате повышения налогов;</a:t>
            </a:r>
          </a:p>
          <a:p>
            <a:pPr marL="457200" indent="-457200">
              <a:lnSpc>
                <a:spcPct val="150000"/>
              </a:lnSpc>
              <a:buFont typeface="+mj-lt"/>
              <a:buAutoNum type="arabicPeriod"/>
            </a:pPr>
            <a:r>
              <a:rPr lang="ru-RU" sz="2000" dirty="0" smtClean="0">
                <a:latin typeface="Times New Roman" pitchFamily="18" charset="0"/>
                <a:cs typeface="Times New Roman" pitchFamily="18" charset="0"/>
              </a:rPr>
              <a:t>вынужденное сокращение потребления, связанное с необходимостью обслуживания внешнего долга.</a:t>
            </a:r>
          </a:p>
          <a:p>
            <a:endParaRPr lang="ru-RU" dirty="0"/>
          </a:p>
        </p:txBody>
      </p:sp>
      <p:pic>
        <p:nvPicPr>
          <p:cNvPr id="3" name="Рисунок 2" descr="1_52552a325c9c852552a325ca06.jpg"/>
          <p:cNvPicPr>
            <a:picLocks noChangeAspect="1"/>
          </p:cNvPicPr>
          <p:nvPr/>
        </p:nvPicPr>
        <p:blipFill>
          <a:blip r:embed="rId3" cstate="print"/>
          <a:stretch>
            <a:fillRect/>
          </a:stretch>
        </p:blipFill>
        <p:spPr>
          <a:xfrm>
            <a:off x="6528048" y="4077072"/>
            <a:ext cx="3455466" cy="235154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20" y="260648"/>
            <a:ext cx="8787983" cy="584775"/>
          </a:xfrm>
          <a:prstGeom prst="rect">
            <a:avLst/>
          </a:prstGeom>
          <a:noFill/>
        </p:spPr>
        <p:txBody>
          <a:bodyPr wrap="none" rtlCol="0">
            <a:spAutoFit/>
          </a:bodyPr>
          <a:lstStyle/>
          <a:p>
            <a:pPr algn="ctr"/>
            <a:r>
              <a:rPr lang="ru-RU" sz="3200" b="1" dirty="0" smtClean="0">
                <a:solidFill>
                  <a:schemeClr val="tx2"/>
                </a:solidFill>
                <a:effectLst>
                  <a:outerShdw blurRad="38100" dist="38100" dir="2700000" algn="tl">
                    <a:srgbClr val="000000">
                      <a:alpha val="43137"/>
                    </a:srgbClr>
                  </a:outerShdw>
                </a:effectLst>
                <a:latin typeface="+mj-lt"/>
                <a:ea typeface="Calibri"/>
                <a:cs typeface="Times New Roman"/>
              </a:rPr>
              <a:t>Еще несколько слов о дефиците и долге</a:t>
            </a:r>
          </a:p>
        </p:txBody>
      </p:sp>
      <p:sp>
        <p:nvSpPr>
          <p:cNvPr id="3" name="TextBox 2"/>
          <p:cNvSpPr txBox="1"/>
          <p:nvPr/>
        </p:nvSpPr>
        <p:spPr>
          <a:xfrm>
            <a:off x="1559496" y="980728"/>
            <a:ext cx="9865095" cy="5078313"/>
          </a:xfrm>
          <a:prstGeom prst="rect">
            <a:avLst/>
          </a:prstGeom>
          <a:noFill/>
        </p:spPr>
        <p:txBody>
          <a:bodyPr wrap="square" rtlCol="0">
            <a:spAutoFit/>
          </a:bodyPr>
          <a:lstStyle/>
          <a:p>
            <a:pPr>
              <a:lnSpc>
                <a:spcPct val="150000"/>
              </a:lnSpc>
              <a:buBlip>
                <a:blip r:embed="rId2"/>
              </a:buBlip>
            </a:pPr>
            <a:r>
              <a:rPr lang="ru-RU" dirty="0" smtClean="0">
                <a:latin typeface="Times New Roman" pitchFamily="18" charset="0"/>
                <a:cs typeface="Times New Roman" pitchFamily="18" charset="0"/>
              </a:rPr>
              <a:t> Подходя к концу нашей дискуссии о государственной задолженности и ее воздействии на экономический рост, мы хотели бы сделать паузу, чтобы поразмышлять об опыте осуществления фискальной политики в Америке в течение последних двадцати лет. </a:t>
            </a:r>
          </a:p>
          <a:p>
            <a:pPr>
              <a:lnSpc>
                <a:spcPct val="150000"/>
              </a:lnSpc>
              <a:buBlip>
                <a:blip r:embed="rId2"/>
              </a:buBlip>
            </a:pPr>
            <a:r>
              <a:rPr lang="ru-RU" dirty="0" smtClean="0">
                <a:latin typeface="Times New Roman" pitchFamily="18" charset="0"/>
                <a:cs typeface="Times New Roman" pitchFamily="18" charset="0"/>
              </a:rPr>
              <a:t> Проводя серию противоречивых мероприятий в начале 80-х годов, направленных на сокращение </a:t>
            </a:r>
            <a:r>
              <a:rPr lang="ru-RU" i="1" dirty="0" smtClean="0">
                <a:latin typeface="Times New Roman" pitchFamily="18" charset="0"/>
                <a:cs typeface="Times New Roman" pitchFamily="18" charset="0"/>
              </a:rPr>
              <a:t>налогов для стимулирования предложения, </a:t>
            </a:r>
            <a:r>
              <a:rPr lang="ru-RU" dirty="0" smtClean="0">
                <a:latin typeface="Times New Roman" pitchFamily="18" charset="0"/>
                <a:cs typeface="Times New Roman" pitchFamily="18" charset="0"/>
              </a:rPr>
              <a:t>Соединенные Штаты </a:t>
            </a:r>
            <a:r>
              <a:rPr lang="ru-RU" i="1" dirty="0" smtClean="0">
                <a:latin typeface="Times New Roman" pitchFamily="18" charset="0"/>
                <a:cs typeface="Times New Roman" pitchFamily="18" charset="0"/>
              </a:rPr>
              <a:t>вступили в период </a:t>
            </a:r>
            <a:r>
              <a:rPr lang="ru-RU" dirty="0" smtClean="0">
                <a:latin typeface="Times New Roman" pitchFamily="18" charset="0"/>
                <a:cs typeface="Times New Roman" pitchFamily="18" charset="0"/>
              </a:rPr>
              <a:t>огромного дефицита и быстрорастущего государственного долга. </a:t>
            </a:r>
          </a:p>
          <a:p>
            <a:pPr>
              <a:lnSpc>
                <a:spcPct val="150000"/>
              </a:lnSpc>
              <a:buBlip>
                <a:blip r:embed="rId2"/>
              </a:buBlip>
            </a:pPr>
            <a:r>
              <a:rPr lang="ru-RU" dirty="0" smtClean="0">
                <a:latin typeface="Times New Roman" pitchFamily="18" charset="0"/>
                <a:cs typeface="Times New Roman" pitchFamily="18" charset="0"/>
              </a:rPr>
              <a:t> В течение более десяти лет Конгресс, президент и общественность боролись за выравнивание курса "фискального корабля" и за достижение равновесия в бюджете. На протяжении этого периода, как отмечал Чарльз Шульце, «огромный бюджетный дефицит сделал практически невозможным [для федерального правительства] серьезное рассмотрение возможности реализации новых крупно­масштабных программ или сколько-нибудь значительного расширения уже существующих».</a:t>
            </a:r>
            <a:r>
              <a:rPr lang="ru-RU" baseline="30000"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sp>
        <p:nvSpPr>
          <p:cNvPr id="4" name="TextBox 3"/>
          <p:cNvSpPr txBox="1"/>
          <p:nvPr/>
        </p:nvSpPr>
        <p:spPr>
          <a:xfrm>
            <a:off x="5159896" y="4293096"/>
            <a:ext cx="274434" cy="307777"/>
          </a:xfrm>
          <a:prstGeom prst="rect">
            <a:avLst/>
          </a:prstGeom>
          <a:noFill/>
        </p:spPr>
        <p:txBody>
          <a:bodyPr wrap="none" rtlCol="0">
            <a:spAutoFit/>
          </a:bodyPr>
          <a:lstStyle/>
          <a:p>
            <a:r>
              <a:rPr lang="ru-RU" sz="1400" dirty="0" smtClean="0">
                <a:latin typeface="Times New Roman" pitchFamily="18" charset="0"/>
                <a:cs typeface="Times New Roman" pitchFamily="18" charset="0"/>
              </a:rPr>
              <a:t>1</a:t>
            </a:r>
            <a:endParaRPr lang="ru-RU" sz="1400" dirty="0">
              <a:latin typeface="Times New Roman" pitchFamily="18" charset="0"/>
              <a:cs typeface="Times New Roman" pitchFamily="18" charset="0"/>
            </a:endParaRPr>
          </a:p>
        </p:txBody>
      </p:sp>
      <p:cxnSp>
        <p:nvCxnSpPr>
          <p:cNvPr id="8" name="Прямая соединительная линия 7"/>
          <p:cNvCxnSpPr/>
          <p:nvPr/>
        </p:nvCxnSpPr>
        <p:spPr>
          <a:xfrm>
            <a:off x="263352" y="5949280"/>
            <a:ext cx="11928648" cy="0"/>
          </a:xfrm>
          <a:prstGeom prst="line">
            <a:avLst/>
          </a:prstGeom>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487488" y="5949280"/>
            <a:ext cx="287258" cy="338554"/>
          </a:xfrm>
          <a:prstGeom prst="rect">
            <a:avLst/>
          </a:prstGeom>
          <a:noFill/>
        </p:spPr>
        <p:txBody>
          <a:bodyPr wrap="none" rtlCol="0">
            <a:spAutoFit/>
          </a:bodyPr>
          <a:lstStyle/>
          <a:p>
            <a:r>
              <a:rPr lang="ru-RU" sz="1600" dirty="0" smtClean="0">
                <a:latin typeface="Times New Roman" pitchFamily="18" charset="0"/>
                <a:cs typeface="Times New Roman" pitchFamily="18" charset="0"/>
              </a:rPr>
              <a:t>1</a:t>
            </a:r>
            <a:endParaRPr lang="ru-RU" sz="2400" dirty="0">
              <a:latin typeface="Times New Roman" pitchFamily="18" charset="0"/>
              <a:cs typeface="Times New Roman" pitchFamily="18" charset="0"/>
            </a:endParaRPr>
          </a:p>
        </p:txBody>
      </p:sp>
      <p:sp>
        <p:nvSpPr>
          <p:cNvPr id="11" name="TextBox 10"/>
          <p:cNvSpPr txBox="1"/>
          <p:nvPr/>
        </p:nvSpPr>
        <p:spPr>
          <a:xfrm>
            <a:off x="1631504" y="5949280"/>
            <a:ext cx="1008112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Charles L. </a:t>
            </a:r>
            <a:r>
              <a:rPr lang="en-US" sz="1600" dirty="0" err="1" smtClean="0">
                <a:latin typeface="Times New Roman" pitchFamily="18" charset="0"/>
                <a:cs typeface="Times New Roman" pitchFamily="18" charset="0"/>
              </a:rPr>
              <a:t>Schultze</a:t>
            </a:r>
            <a:r>
              <a:rPr lang="en-US" sz="1600" dirty="0" smtClean="0">
                <a:latin typeface="Times New Roman" pitchFamily="18" charset="0"/>
                <a:cs typeface="Times New Roman" pitchFamily="18" charset="0"/>
              </a:rPr>
              <a:t>, «Paying the Bills» in Henry </a:t>
            </a:r>
            <a:r>
              <a:rPr lang="en-US" sz="1600" dirty="0" err="1" smtClean="0">
                <a:latin typeface="Times New Roman" pitchFamily="18" charset="0"/>
                <a:cs typeface="Times New Roman" pitchFamily="18" charset="0"/>
              </a:rPr>
              <a:t>J.Aaron</a:t>
            </a:r>
            <a:r>
              <a:rPr lang="en-US" sz="1600" dirty="0" smtClean="0">
                <a:latin typeface="Times New Roman" pitchFamily="18" charset="0"/>
                <a:cs typeface="Times New Roman" pitchFamily="18" charset="0"/>
              </a:rPr>
              <a:t> and Charles L. </a:t>
            </a:r>
            <a:r>
              <a:rPr lang="en-US" sz="1600" dirty="0" err="1" smtClean="0">
                <a:latin typeface="Times New Roman" pitchFamily="18" charset="0"/>
                <a:cs typeface="Times New Roman" pitchFamily="18" charset="0"/>
              </a:rPr>
              <a:t>Schultze</a:t>
            </a:r>
            <a:r>
              <a:rPr lang="en-US" sz="1600" dirty="0" smtClean="0">
                <a:latin typeface="Times New Roman" pitchFamily="18" charset="0"/>
                <a:cs typeface="Times New Roman" pitchFamily="18" charset="0"/>
              </a:rPr>
              <a:t>, eds. </a:t>
            </a:r>
            <a:r>
              <a:rPr lang="en-US" sz="1600" i="1" dirty="0" smtClean="0">
                <a:latin typeface="Times New Roman" pitchFamily="18" charset="0"/>
                <a:cs typeface="Times New Roman" pitchFamily="18" charset="0"/>
              </a:rPr>
              <a:t>Setting Domestic Priorities: What Can </a:t>
            </a:r>
            <a:r>
              <a:rPr lang="en-US" sz="1600" i="1" dirty="0" err="1" smtClean="0">
                <a:latin typeface="Times New Roman" pitchFamily="18" charset="0"/>
                <a:cs typeface="Times New Roman" pitchFamily="18" charset="0"/>
              </a:rPr>
              <a:t>Covernment</a:t>
            </a:r>
            <a:r>
              <a:rPr lang="en-US" sz="1600" i="1" dirty="0" smtClean="0">
                <a:latin typeface="Times New Roman" pitchFamily="18" charset="0"/>
                <a:cs typeface="Times New Roman" pitchFamily="18" charset="0"/>
              </a:rPr>
              <a:t> Do?</a:t>
            </a:r>
            <a:r>
              <a:rPr lang="en-US" sz="1600" dirty="0" smtClean="0">
                <a:latin typeface="Times New Roman" pitchFamily="18" charset="0"/>
                <a:cs typeface="Times New Roman" pitchFamily="18" charset="0"/>
              </a:rPr>
              <a:t> (Brookings, Washington, D.C., 1992), p.295</a:t>
            </a:r>
            <a:endParaRPr lang="ru-RU" sz="1600" dirty="0" smtClean="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487025"/>
            <a:ext cx="10416480" cy="6370975"/>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Столкнувшись с огромным дефицитом, федеральное правительство радикально изменило свой подход к составлению бюджета, повысив несколько основных видов налогов и сократив некоторые правительственные программы.</a:t>
            </a:r>
          </a:p>
          <a:p>
            <a:pPr>
              <a:lnSpc>
                <a:spcPct val="150000"/>
              </a:lnSpc>
              <a:buBlip>
                <a:blip r:embed="rId2"/>
              </a:buBlip>
            </a:pPr>
            <a:r>
              <a:rPr lang="ru-RU" sz="2000" dirty="0" smtClean="0">
                <a:latin typeface="Times New Roman" pitchFamily="18" charset="0"/>
                <a:cs typeface="Times New Roman" pitchFamily="18" charset="0"/>
              </a:rPr>
              <a:t> В результате к 1997 году бюджетные показатели резко улучшились. Дефицит снизился до величины, не превышавшей 1% ВВП, — наилучший показатель среди основных промышленно развитых стран. </a:t>
            </a:r>
          </a:p>
          <a:p>
            <a:pPr>
              <a:lnSpc>
                <a:spcPct val="150000"/>
              </a:lnSpc>
              <a:buBlip>
                <a:blip r:embed="rId2"/>
              </a:buBlip>
            </a:pPr>
            <a:r>
              <a:rPr lang="ru-RU" sz="2000" dirty="0" smtClean="0">
                <a:latin typeface="Times New Roman" pitchFamily="18" charset="0"/>
                <a:cs typeface="Times New Roman" pitchFamily="18" charset="0"/>
              </a:rPr>
              <a:t> Большинство бюджетных аналитиков полагали, что федеральному правительству удастся даже добиться превышения доходов над расходами в бюджете, если только не отвернется удача и не помешают какие-либо непредвиденные обстоятельства. </a:t>
            </a:r>
          </a:p>
          <a:p>
            <a:pPr>
              <a:lnSpc>
                <a:spcPct val="150000"/>
              </a:lnSpc>
              <a:buBlip>
                <a:blip r:embed="rId2"/>
              </a:buBlip>
            </a:pPr>
            <a:r>
              <a:rPr lang="ru-RU" sz="2000" dirty="0" smtClean="0">
                <a:latin typeface="Times New Roman" pitchFamily="18" charset="0"/>
                <a:cs typeface="Times New Roman" pitchFamily="18" charset="0"/>
              </a:rPr>
              <a:t> Описанный эпизод не только иллюстрирует огромные трудности, связанные с необходимостью решить глубоко укоренившиеся бюджетные проблемы, но и показывает, что эти проблемы успешно решаются с помощью согласованного применения стандартного набора фискальных инструментов.</a:t>
            </a:r>
          </a:p>
          <a:p>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7416" y="332656"/>
            <a:ext cx="5577168" cy="584775"/>
          </a:xfrm>
          <a:prstGeom prst="rect">
            <a:avLst/>
          </a:prstGeom>
          <a:noFill/>
        </p:spPr>
        <p:txBody>
          <a:bodyPr wrap="none" rtlCol="0">
            <a:spAutoFit/>
          </a:bodyPr>
          <a:lstStyle/>
          <a:p>
            <a:pPr algn="ctr"/>
            <a:r>
              <a:rPr lang="ru-RU" sz="3200" b="1" dirty="0" smtClean="0">
                <a:solidFill>
                  <a:schemeClr val="tx2"/>
                </a:solidFill>
                <a:effectLst>
                  <a:outerShdw blurRad="38100" dist="38100" dir="2700000" algn="tl">
                    <a:srgbClr val="000000">
                      <a:alpha val="43137"/>
                    </a:srgbClr>
                  </a:outerShdw>
                </a:effectLst>
                <a:latin typeface="+mj-lt"/>
                <a:ea typeface="Calibri"/>
                <a:cs typeface="Times New Roman"/>
              </a:rPr>
              <a:t>Стабилизация экономики</a:t>
            </a:r>
          </a:p>
        </p:txBody>
      </p:sp>
      <p:sp>
        <p:nvSpPr>
          <p:cNvPr id="3" name="TextBox 2"/>
          <p:cNvSpPr txBox="1"/>
          <p:nvPr/>
        </p:nvSpPr>
        <p:spPr>
          <a:xfrm>
            <a:off x="1487488" y="1124744"/>
            <a:ext cx="10488487" cy="5170646"/>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События, происходившие в течение последних лет, свидетельствуют о том, что ни одно государство, как бы хорошо им не управляли, не защищено от экономического спада. </a:t>
            </a:r>
          </a:p>
          <a:p>
            <a:pPr>
              <a:lnSpc>
                <a:spcPct val="150000"/>
              </a:lnSpc>
              <a:buBlip>
                <a:blip r:embed="rId2"/>
              </a:buBlip>
            </a:pPr>
            <a:r>
              <a:rPr lang="ru-RU" sz="2000" dirty="0" smtClean="0">
                <a:latin typeface="Times New Roman" pitchFamily="18" charset="0"/>
                <a:cs typeface="Times New Roman" pitchFamily="18" charset="0"/>
              </a:rPr>
              <a:t> Три наиболее экономически развитых страны мира — Соединенные Штаты Америки, Германия и Япония—в начале 90-х годов оказались в состоянии затяжного кризиса, во время которого экономический рост приостановился, а прибыли значительно упали. </a:t>
            </a:r>
          </a:p>
          <a:p>
            <a:pPr>
              <a:lnSpc>
                <a:spcPct val="150000"/>
              </a:lnSpc>
              <a:buBlip>
                <a:blip r:embed="rId2"/>
              </a:buBlip>
            </a:pPr>
            <a:r>
              <a:rPr lang="ru-RU" sz="2000" dirty="0" smtClean="0">
                <a:latin typeface="Times New Roman" pitchFamily="18" charset="0"/>
                <a:cs typeface="Times New Roman" pitchFamily="18" charset="0"/>
              </a:rPr>
              <a:t> Несмотря на то, что большинство государств все-таки смогло справиться с инфляцией, не многие смогут просто вычеркнуть из памяти воспоминания о неконтролируемых стремительных взлетах цен в 70-х и в начале 80-х годов.</a:t>
            </a:r>
          </a:p>
          <a:p>
            <a:pPr>
              <a:lnSpc>
                <a:spcPct val="150000"/>
              </a:lnSpc>
              <a:buBlip>
                <a:blip r:embed="rId2"/>
              </a:buBlip>
            </a:pPr>
            <a:r>
              <a:rPr lang="ru-RU" sz="2000" dirty="0" smtClean="0">
                <a:latin typeface="Times New Roman" pitchFamily="18" charset="0"/>
                <a:cs typeface="Times New Roman" pitchFamily="18" charset="0"/>
              </a:rPr>
              <a:t> Это значит, что проблема выработки экономической политики, которая бы дала возможность установить соответствующее равновесие между экономическим ростом и инфляцией, не потеряла своей актуальности и на сегодняшний день.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504" y="692696"/>
            <a:ext cx="10344472" cy="6186309"/>
          </a:xfrm>
          <a:prstGeom prst="rect">
            <a:avLst/>
          </a:prstGeom>
          <a:noFill/>
        </p:spPr>
        <p:txBody>
          <a:bodyPr wrap="square" rtlCol="0">
            <a:spAutoFit/>
          </a:bodyPr>
          <a:lstStyle/>
          <a:p>
            <a:pPr>
              <a:lnSpc>
                <a:spcPct val="150000"/>
              </a:lnSpc>
              <a:buBlip>
                <a:blip r:embed="rId2"/>
              </a:buBlip>
            </a:pPr>
            <a:r>
              <a:rPr lang="ru-RU" dirty="0" smtClean="0">
                <a:latin typeface="Times New Roman" pitchFamily="18" charset="0"/>
                <a:cs typeface="Times New Roman" pitchFamily="18" charset="0"/>
              </a:rPr>
              <a:t> Мы уже знаем, что траектория выпуска и цен определяется в процессе взаимодействия совокупного спроса и предложения. </a:t>
            </a:r>
          </a:p>
          <a:p>
            <a:pPr>
              <a:lnSpc>
                <a:spcPct val="150000"/>
              </a:lnSpc>
              <a:buBlip>
                <a:blip r:embed="rId2"/>
              </a:buBlip>
            </a:pPr>
            <a:r>
              <a:rPr lang="ru-RU" dirty="0" smtClean="0">
                <a:latin typeface="Times New Roman" pitchFamily="18" charset="0"/>
                <a:cs typeface="Times New Roman" pitchFamily="18" charset="0"/>
              </a:rPr>
              <a:t> Однако меры, направленные на стабилизацию экономического цикла, должны осуществляться в результате воздействия на совокупный спрос. Другими словами, правительство может предотвратить спад или снизить инфляцию, используя свои кредитно-денежные и фискальные рычаги для изменения темпов роста совокупного спроса. К </a:t>
            </a:r>
            <a:r>
              <a:rPr lang="ru-RU" u="sng" dirty="0" smtClean="0">
                <a:latin typeface="Times New Roman" pitchFamily="18" charset="0"/>
                <a:cs typeface="Times New Roman" pitchFamily="18" charset="0"/>
              </a:rPr>
              <a:t>примеру, </a:t>
            </a:r>
            <a:r>
              <a:rPr lang="ru-RU" dirty="0" smtClean="0">
                <a:latin typeface="Times New Roman" pitchFamily="18" charset="0"/>
                <a:cs typeface="Times New Roman" pitchFamily="18" charset="0"/>
              </a:rPr>
              <a:t>правительство может предпринять меры для стимулирования совокупного спроса. Ускорение темпов роста совокупного спроса повлечет за собой повышение реального выпуска, но вместе с тем вызовет и усиление давления на цены и заработную плату; что приведет к ускорению темпов инфляции.</a:t>
            </a:r>
          </a:p>
          <a:p>
            <a:pPr>
              <a:lnSpc>
                <a:spcPct val="150000"/>
              </a:lnSpc>
              <a:buBlip>
                <a:blip r:embed="rId2"/>
              </a:buBlip>
            </a:pPr>
            <a:r>
              <a:rPr lang="ru-RU" dirty="0" smtClean="0">
                <a:latin typeface="Times New Roman" pitchFamily="18" charset="0"/>
                <a:cs typeface="Times New Roman" pitchFamily="18" charset="0"/>
              </a:rPr>
              <a:t> Эти наблюдения оставляют </a:t>
            </a:r>
            <a:r>
              <a:rPr lang="ru-RU" u="sng" dirty="0" smtClean="0">
                <a:latin typeface="Times New Roman" pitchFamily="18" charset="0"/>
                <a:cs typeface="Times New Roman" pitchFamily="18" charset="0"/>
              </a:rPr>
              <a:t>открытыми два важных вопроса</a:t>
            </a:r>
            <a:r>
              <a:rPr lang="ru-RU" dirty="0" smtClean="0">
                <a:latin typeface="Times New Roman" pitchFamily="18" charset="0"/>
                <a:cs typeface="Times New Roman" pitchFamily="18" charset="0"/>
              </a:rPr>
              <a:t>: каким должно быть "разделение труда" между кредитно-денежной и фискальной политикой, для того чтобы обеспечить стабильность экономики? Отвечая на этот вопрос, мы сталкиваемся со следующей проблемой: возможно ли то, что активное вмешательство в экономику с помощью мер кредитно-денежной и фискальной политики приносит больше вреда, чем пользы?</a:t>
            </a:r>
            <a:endParaRPr lang="ru-RU" sz="2000" dirty="0" smtClean="0">
              <a:latin typeface="Times New Roman" pitchFamily="18" charset="0"/>
              <a:cs typeface="Times New Roman" pitchFamily="18" charset="0"/>
            </a:endParaRP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03512" y="620688"/>
            <a:ext cx="10488488" cy="5401479"/>
          </a:xfrm>
          <a:prstGeom prst="rect">
            <a:avLst/>
          </a:prstGeom>
        </p:spPr>
        <p:txBody>
          <a:bodyPr wrap="square">
            <a:spAutoFit/>
          </a:bodyPr>
          <a:lstStyle/>
          <a:p>
            <a:pPr marL="342900" indent="-342900">
              <a:buFont typeface="Wingdings" pitchFamily="2" charset="2"/>
              <a:buChar char="Ø"/>
            </a:pPr>
            <a:r>
              <a:rPr lang="ru-RU" sz="2300" dirty="0" smtClean="0">
                <a:latin typeface="Times New Roman" pitchFamily="18" charset="0"/>
                <a:cs typeface="Times New Roman" pitchFamily="18" charset="0"/>
              </a:rPr>
              <a:t>В </a:t>
            </a:r>
            <a:r>
              <a:rPr lang="ru-RU" sz="2300" dirty="0">
                <a:latin typeface="Times New Roman" pitchFamily="18" charset="0"/>
                <a:cs typeface="Times New Roman" pitchFamily="18" charset="0"/>
              </a:rPr>
              <a:t>течение последних 50 лет экономика Соединенных Штатов Америки претерпела существенные изменения. Значите­льно меньшая часть населения работает на фабриках, зато гораздо большее количество людей занято в офисах, магазинах и больницах. Налоги </a:t>
            </a:r>
            <a:r>
              <a:rPr lang="ru-RU" sz="2300" dirty="0" smtClean="0">
                <a:latin typeface="Times New Roman" pitchFamily="18" charset="0"/>
                <a:cs typeface="Times New Roman" pitchFamily="18" charset="0"/>
              </a:rPr>
              <a:t>возросли, а </a:t>
            </a:r>
            <a:r>
              <a:rPr lang="ru-RU" sz="2300" dirty="0">
                <a:latin typeface="Times New Roman" pitchFamily="18" charset="0"/>
                <a:cs typeface="Times New Roman" pitchFamily="18" charset="0"/>
              </a:rPr>
              <a:t>постоянное государственное </a:t>
            </a:r>
            <a:r>
              <a:rPr lang="ru-RU" sz="2300" dirty="0" smtClean="0">
                <a:latin typeface="Times New Roman" pitchFamily="18" charset="0"/>
                <a:cs typeface="Times New Roman" pitchFamily="18" charset="0"/>
              </a:rPr>
              <a:t>«присутствие» </a:t>
            </a:r>
            <a:r>
              <a:rPr lang="ru-RU" sz="2300" dirty="0">
                <a:latin typeface="Times New Roman" pitchFamily="18" charset="0"/>
                <a:cs typeface="Times New Roman" pitchFamily="18" charset="0"/>
              </a:rPr>
              <a:t>во всех экономических делах стало неотъемлемым элементом экономического ландшафта. </a:t>
            </a:r>
            <a:r>
              <a:rPr lang="ru-RU" sz="2300" dirty="0" smtClean="0">
                <a:latin typeface="Times New Roman" pitchFamily="18" charset="0"/>
                <a:cs typeface="Times New Roman" pitchFamily="18" charset="0"/>
              </a:rPr>
              <a:t>Научно-техническая </a:t>
            </a:r>
            <a:r>
              <a:rPr lang="ru-RU" sz="2300" dirty="0">
                <a:latin typeface="Times New Roman" pitchFamily="18" charset="0"/>
                <a:cs typeface="Times New Roman" pitchFamily="18" charset="0"/>
              </a:rPr>
              <a:t>революция произвела настоящий переворот в повседнев­ной </a:t>
            </a:r>
            <a:r>
              <a:rPr lang="ru-RU" sz="2300" dirty="0" smtClean="0">
                <a:latin typeface="Times New Roman" pitchFamily="18" charset="0"/>
                <a:cs typeface="Times New Roman" pitchFamily="18" charset="0"/>
              </a:rPr>
              <a:t>жизни: </a:t>
            </a:r>
            <a:r>
              <a:rPr lang="ru-RU" sz="2300" dirty="0">
                <a:latin typeface="Times New Roman" pitchFamily="18" charset="0"/>
                <a:cs typeface="Times New Roman" pitchFamily="18" charset="0"/>
              </a:rPr>
              <a:t>передовые системы телекоммуникации позволя­ют предприятиям расширять масштабы своей деятельности на всю страну ,</a:t>
            </a:r>
            <a:r>
              <a:rPr lang="ru-RU" sz="2300" dirty="0" smtClean="0">
                <a:latin typeface="Times New Roman" pitchFamily="18" charset="0"/>
                <a:cs typeface="Times New Roman" pitchFamily="18" charset="0"/>
              </a:rPr>
              <a:t>на </a:t>
            </a:r>
            <a:r>
              <a:rPr lang="ru-RU" sz="2300" dirty="0">
                <a:latin typeface="Times New Roman" pitchFamily="18" charset="0"/>
                <a:cs typeface="Times New Roman" pitchFamily="18" charset="0"/>
              </a:rPr>
              <a:t>весь </a:t>
            </a:r>
            <a:r>
              <a:rPr lang="ru-RU" sz="2300" dirty="0" smtClean="0">
                <a:latin typeface="Times New Roman" pitchFamily="18" charset="0"/>
                <a:cs typeface="Times New Roman" pitchFamily="18" charset="0"/>
              </a:rPr>
              <a:t>мир. Компьютеры, </a:t>
            </a:r>
            <a:r>
              <a:rPr lang="ru-RU" sz="2300" dirty="0">
                <a:latin typeface="Times New Roman" pitchFamily="18" charset="0"/>
                <a:cs typeface="Times New Roman" pitchFamily="18" charset="0"/>
              </a:rPr>
              <a:t>мощность которых возрастает изо дня в день, позволяют избавиться от рутинных </a:t>
            </a:r>
            <a:r>
              <a:rPr lang="ru-RU" sz="2300" dirty="0" smtClean="0">
                <a:latin typeface="Times New Roman" pitchFamily="18" charset="0"/>
                <a:cs typeface="Times New Roman" pitchFamily="18" charset="0"/>
              </a:rPr>
              <a:t>операций, </a:t>
            </a:r>
            <a:r>
              <a:rPr lang="ru-RU" sz="2300" dirty="0">
                <a:latin typeface="Times New Roman" pitchFamily="18" charset="0"/>
                <a:cs typeface="Times New Roman" pitchFamily="18" charset="0"/>
              </a:rPr>
              <a:t>которые раньше требовали огромных затрат труда. Перемещение денег и товаров через национальные границы с каждым днем упрощается, а Соединенные Штаты, занимав­шие после второй мировой войны лидирующие позиции в ми­ровой экономике, сегодня столкнулись с конкуренцией со сто­роны больших и малых государств</a:t>
            </a:r>
            <a:r>
              <a:rPr lang="ru-RU" sz="2300" dirty="0" smtClean="0">
                <a:latin typeface="Times New Roman" pitchFamily="18" charset="0"/>
                <a:cs typeface="Times New Roman" pitchFamily="18" charset="0"/>
              </a:rPr>
              <a:t>.</a:t>
            </a:r>
          </a:p>
        </p:txBody>
      </p:sp>
    </p:spTree>
    <p:extLst>
      <p:ext uri="{BB962C8B-B14F-4D97-AF65-F5344CB8AC3E}">
        <p14:creationId xmlns="" xmlns:p14="http://schemas.microsoft.com/office/powerpoint/2010/main" val="4028902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4100" y="260648"/>
            <a:ext cx="8263801" cy="1077218"/>
          </a:xfrm>
          <a:prstGeom prst="rect">
            <a:avLst/>
          </a:prstGeom>
          <a:noFill/>
        </p:spPr>
        <p:txBody>
          <a:bodyPr wrap="none" rtlCol="0">
            <a:spAutoFit/>
          </a:bodyPr>
          <a:lstStyle/>
          <a:p>
            <a:pPr algn="ctr"/>
            <a:r>
              <a:rPr lang="ru-RU" sz="3200" b="1" dirty="0" smtClean="0">
                <a:solidFill>
                  <a:schemeClr val="tx2"/>
                </a:solidFill>
                <a:effectLst>
                  <a:outerShdw blurRad="38100" dist="38100" dir="2700000" algn="tl">
                    <a:srgbClr val="000000">
                      <a:alpha val="43137"/>
                    </a:srgbClr>
                  </a:outerShdw>
                </a:effectLst>
                <a:latin typeface="+mj-lt"/>
                <a:ea typeface="Calibri"/>
                <a:cs typeface="Times New Roman"/>
              </a:rPr>
              <a:t>Взаимодействие кредитно-денежной </a:t>
            </a:r>
          </a:p>
          <a:p>
            <a:pPr algn="ctr"/>
            <a:r>
              <a:rPr lang="ru-RU" sz="3200" b="1" dirty="0" smtClean="0">
                <a:solidFill>
                  <a:schemeClr val="tx2"/>
                </a:solidFill>
                <a:effectLst>
                  <a:outerShdw blurRad="38100" dist="38100" dir="2700000" algn="tl">
                    <a:srgbClr val="000000">
                      <a:alpha val="43137"/>
                    </a:srgbClr>
                  </a:outerShdw>
                </a:effectLst>
                <a:latin typeface="+mj-lt"/>
                <a:ea typeface="Calibri"/>
                <a:cs typeface="Times New Roman"/>
              </a:rPr>
              <a:t>и фискальной политики</a:t>
            </a:r>
          </a:p>
        </p:txBody>
      </p:sp>
      <p:sp>
        <p:nvSpPr>
          <p:cNvPr id="3" name="TextBox 2"/>
          <p:cNvSpPr txBox="1"/>
          <p:nvPr/>
        </p:nvSpPr>
        <p:spPr>
          <a:xfrm>
            <a:off x="983432" y="1340768"/>
            <a:ext cx="10848527" cy="5324535"/>
          </a:xfrm>
          <a:prstGeom prst="rect">
            <a:avLst/>
          </a:prstGeom>
          <a:noFill/>
        </p:spPr>
        <p:txBody>
          <a:bodyPr wrap="square" rtlCol="0">
            <a:spAutoFit/>
          </a:bodyPr>
          <a:lstStyle/>
          <a:p>
            <a:pPr>
              <a:buBlip>
                <a:blip r:embed="rId2"/>
              </a:buBlip>
            </a:pPr>
            <a:r>
              <a:rPr lang="ru-RU" sz="2000" dirty="0" smtClean="0">
                <a:latin typeface="Times New Roman" pitchFamily="18" charset="0"/>
                <a:cs typeface="Times New Roman" pitchFamily="18" charset="0"/>
              </a:rPr>
              <a:t> Для стран с развитой экономикой, например таких как США, наилучшее сочетание кредитно-денежной и фискальной политики будет зависеть от двух факторов: необходимости управления спросом и приемлемой комбинации кредитно-денежных и фискальных мероприятий.</a:t>
            </a:r>
          </a:p>
          <a:p>
            <a:endParaRPr lang="ru-RU" sz="2000" dirty="0" smtClean="0">
              <a:latin typeface="Times New Roman" pitchFamily="18" charset="0"/>
              <a:cs typeface="Times New Roman" pitchFamily="18" charset="0"/>
            </a:endParaRPr>
          </a:p>
          <a:p>
            <a:r>
              <a:rPr lang="ru-RU" sz="2000" b="1" dirty="0" smtClean="0">
                <a:effectLst>
                  <a:outerShdw blurRad="38100" dist="38100" dir="2700000" algn="tl">
                    <a:srgbClr val="000000">
                      <a:alpha val="43137"/>
                    </a:srgbClr>
                  </a:outerShdw>
                </a:effectLst>
                <a:latin typeface="Times New Roman" pitchFamily="18" charset="0"/>
                <a:cs typeface="Times New Roman" pitchFamily="18" charset="0"/>
              </a:rPr>
              <a:t>Управление спросом.</a:t>
            </a:r>
          </a:p>
          <a:p>
            <a:pPr>
              <a:buBlip>
                <a:blip r:embed="rId2"/>
              </a:buBlip>
            </a:pPr>
            <a:r>
              <a:rPr lang="ru-RU"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sz="2000" dirty="0" smtClean="0">
                <a:latin typeface="Times New Roman" pitchFamily="18" charset="0"/>
                <a:cs typeface="Times New Roman" pitchFamily="18" charset="0"/>
              </a:rPr>
              <a:t>Основным предметом внимания любого политического деятеля, причастного к разработке экономической политики (будь-то Президент или председатель Совета директоров Федеральной резервной системы), является общее состояние экономики и необходимость регулирования совокупного спроса. </a:t>
            </a:r>
          </a:p>
          <a:p>
            <a:pPr>
              <a:buBlip>
                <a:blip r:embed="rId2"/>
              </a:buBlip>
            </a:pPr>
            <a:r>
              <a:rPr lang="ru-RU" sz="2000" dirty="0" smtClean="0">
                <a:latin typeface="Times New Roman" pitchFamily="18" charset="0"/>
                <a:cs typeface="Times New Roman" pitchFamily="18" charset="0"/>
              </a:rPr>
              <a:t> В периоды, когда экономика находится в состоянии экономического кризиса, правительство может воспользоваться фискальной и кредитно-денежной политикой для того, чтобы ускорить оживление экономической деятельности. </a:t>
            </a:r>
          </a:p>
          <a:p>
            <a:pPr>
              <a:buBlip>
                <a:blip r:embed="rId2"/>
              </a:buBlip>
            </a:pPr>
            <a:r>
              <a:rPr lang="ru-RU" sz="2000" dirty="0" smtClean="0">
                <a:latin typeface="Times New Roman" pitchFamily="18" charset="0"/>
                <a:cs typeface="Times New Roman" pitchFamily="18" charset="0"/>
              </a:rPr>
              <a:t> В случаях, когда возникает угроза инфляции, использование кредитно-денежной и фискальной политики делает возможным замедление темпов экономического роста и предотвращение раскручивания инфляционной спирали. Все вышеперечисленное — это примеры управления спросом, которое предполагает использование мероприятий кредитно-денежной и фискальной политики для изменения уровня совокупного спроса.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80" y="980728"/>
            <a:ext cx="10441160" cy="5447645"/>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Допустим, что экономика вступила в период глубокой рецессии. Совокупный спрос намного меньше потенциального выпуска. </a:t>
            </a:r>
          </a:p>
          <a:p>
            <a:pPr>
              <a:lnSpc>
                <a:spcPct val="150000"/>
              </a:lnSpc>
              <a:buBlip>
                <a:blip r:embed="rId2"/>
              </a:buBlip>
            </a:pPr>
            <a:r>
              <a:rPr lang="ru-RU" sz="2000" dirty="0" smtClean="0">
                <a:latin typeface="Times New Roman" pitchFamily="18" charset="0"/>
                <a:cs typeface="Times New Roman" pitchFamily="18" charset="0"/>
              </a:rPr>
              <a:t> Какие меры в данном случае может предпринять правительство для того, чтобы оживить экономику? </a:t>
            </a:r>
          </a:p>
          <a:p>
            <a:pPr>
              <a:lnSpc>
                <a:spcPct val="150000"/>
              </a:lnSpc>
              <a:buBlip>
                <a:blip r:embed="rId2"/>
              </a:buBlip>
            </a:pPr>
            <a:r>
              <a:rPr lang="ru-RU" sz="2000" dirty="0" smtClean="0">
                <a:latin typeface="Times New Roman" pitchFamily="18" charset="0"/>
                <a:cs typeface="Times New Roman" pitchFamily="18" charset="0"/>
              </a:rPr>
              <a:t> Оно может управлять совокупным спросом, увеличив предложение денег, повысив структурный дефицит госбюджета или проводя данные мероприятия одновременно.</a:t>
            </a:r>
          </a:p>
          <a:p>
            <a:pPr>
              <a:lnSpc>
                <a:spcPct val="150000"/>
              </a:lnSpc>
              <a:buBlip>
                <a:blip r:embed="rId2"/>
              </a:buBlip>
            </a:pPr>
            <a:r>
              <a:rPr lang="ru-RU" sz="2000" dirty="0" smtClean="0">
                <a:latin typeface="Times New Roman" pitchFamily="18" charset="0"/>
                <a:cs typeface="Times New Roman" pitchFamily="18" charset="0"/>
              </a:rPr>
              <a:t> После того как экономика отреагирует на кредитно-денежные и фискальные стимулы, темпы роста выпуска и занятость возрастут, а уровень безработицы сократится. (Что могло бы предпринять правительство для снижения уровня инфляции?)</a:t>
            </a:r>
          </a:p>
          <a:p>
            <a:pPr>
              <a:lnSpc>
                <a:spcPct val="150000"/>
              </a:lnSpc>
              <a:buBlip>
                <a:blip r:embed="rId2"/>
              </a:buBlip>
            </a:pPr>
            <a:r>
              <a:rPr lang="ru-RU" sz="2000" dirty="0" smtClean="0">
                <a:latin typeface="Times New Roman" pitchFamily="18" charset="0"/>
                <a:cs typeface="Times New Roman" pitchFamily="18" charset="0"/>
              </a:rPr>
              <a:t>А теперь давайте выясним, </a:t>
            </a:r>
            <a:r>
              <a:rPr lang="ru-RU" sz="2000" u="sng" dirty="0" smtClean="0">
                <a:latin typeface="Times New Roman" pitchFamily="18" charset="0"/>
                <a:cs typeface="Times New Roman" pitchFamily="18" charset="0"/>
              </a:rPr>
              <a:t>какие преимущества </a:t>
            </a:r>
            <a:r>
              <a:rPr lang="ru-RU" sz="2000" dirty="0" smtClean="0">
                <a:latin typeface="Times New Roman" pitchFamily="18" charset="0"/>
                <a:cs typeface="Times New Roman" pitchFamily="18" charset="0"/>
              </a:rPr>
              <a:t>и </a:t>
            </a:r>
            <a:r>
              <a:rPr lang="ru-RU" sz="2000" u="sng" dirty="0" smtClean="0">
                <a:latin typeface="Times New Roman" pitchFamily="18" charset="0"/>
                <a:cs typeface="Times New Roman" pitchFamily="18" charset="0"/>
              </a:rPr>
              <a:t>недостатки</a:t>
            </a:r>
            <a:r>
              <a:rPr lang="ru-RU" sz="2000" dirty="0" smtClean="0">
                <a:latin typeface="Times New Roman" pitchFamily="18" charset="0"/>
                <a:cs typeface="Times New Roman" pitchFamily="18" charset="0"/>
              </a:rPr>
              <a:t> имеют кредитно-денежная и фискальная политика.</a:t>
            </a:r>
          </a:p>
          <a:p>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512" y="836712"/>
            <a:ext cx="10153128" cy="5493812"/>
          </a:xfrm>
          <a:prstGeom prst="rect">
            <a:avLst/>
          </a:prstGeom>
          <a:noFill/>
        </p:spPr>
        <p:txBody>
          <a:bodyPr wrap="square" rtlCol="0">
            <a:spAutoFit/>
          </a:bodyPr>
          <a:lstStyle/>
          <a:p>
            <a:pPr algn="ctr">
              <a:lnSpc>
                <a:spcPct val="150000"/>
              </a:lnSpc>
            </a:pPr>
            <a:r>
              <a:rPr lang="ru-RU" sz="2400" b="1" dirty="0" smtClean="0">
                <a:latin typeface="Times New Roman" pitchFamily="18" charset="0"/>
                <a:cs typeface="Times New Roman" pitchFamily="18" charset="0"/>
              </a:rPr>
              <a:t>Важна ли фискальная политика? </a:t>
            </a:r>
          </a:p>
          <a:p>
            <a:pPr>
              <a:lnSpc>
                <a:spcPct val="150000"/>
              </a:lnSpc>
              <a:buBlip>
                <a:blip r:embed="rId2"/>
              </a:buBlip>
            </a:pPr>
            <a:r>
              <a:rPr lang="ru-RU" sz="2000" b="1" dirty="0" smtClean="0">
                <a:latin typeface="Times New Roman" pitchFamily="18" charset="0"/>
                <a:cs typeface="Times New Roman" pitchFamily="18" charset="0"/>
              </a:rPr>
              <a:t> </a:t>
            </a:r>
            <a:r>
              <a:rPr lang="ru-RU" sz="2200" dirty="0" smtClean="0">
                <a:latin typeface="Times New Roman" pitchFamily="18" charset="0"/>
                <a:cs typeface="Times New Roman" pitchFamily="18" charset="0"/>
              </a:rPr>
              <a:t>За последние тридцать лет фискальная политика во многом утратила свою "популярность" среди политиков и специалистов в области макроэкономики как инструмент для стабилизации экономики. </a:t>
            </a:r>
          </a:p>
          <a:p>
            <a:pPr>
              <a:lnSpc>
                <a:spcPct val="150000"/>
              </a:lnSpc>
              <a:buBlip>
                <a:blip r:embed="rId2"/>
              </a:buBlip>
            </a:pPr>
            <a:r>
              <a:rPr lang="ru-RU" sz="2200" dirty="0" smtClean="0">
                <a:latin typeface="Times New Roman" pitchFamily="18" charset="0"/>
                <a:cs typeface="Times New Roman" pitchFamily="18" charset="0"/>
              </a:rPr>
              <a:t> В начале </a:t>
            </a:r>
            <a:r>
              <a:rPr lang="ru-RU" sz="2200" dirty="0" err="1" smtClean="0">
                <a:latin typeface="Times New Roman" pitchFamily="18" charset="0"/>
                <a:cs typeface="Times New Roman" pitchFamily="18" charset="0"/>
              </a:rPr>
              <a:t>Кейнсианской</a:t>
            </a:r>
            <a:r>
              <a:rPr lang="ru-RU" sz="2200" dirty="0" smtClean="0">
                <a:latin typeface="Times New Roman" pitchFamily="18" charset="0"/>
                <a:cs typeface="Times New Roman" pitchFamily="18" charset="0"/>
              </a:rPr>
              <a:t> революции представители макроэкономического направления заявляли, что фискальная политика представляет собой наиболее мощное и сбалансированное средство управления спросом. Но постепенно проявились и недостатки фискальной политики, которые обусловлены существованием временных лагов, влиянием политики, изъянами макроэкономической теории и бюджетным дефицитом как таковым.</a:t>
            </a:r>
          </a:p>
          <a:p>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80" y="908720"/>
            <a:ext cx="10560496" cy="5955476"/>
          </a:xfrm>
          <a:prstGeom prst="rect">
            <a:avLst/>
          </a:prstGeom>
          <a:noFill/>
        </p:spPr>
        <p:txBody>
          <a:bodyPr wrap="square" rtlCol="0">
            <a:spAutoFit/>
          </a:bodyPr>
          <a:lstStyle/>
          <a:p>
            <a:pPr>
              <a:lnSpc>
                <a:spcPct val="150000"/>
              </a:lnSpc>
              <a:buBlip>
                <a:blip r:embed="rId2"/>
              </a:buBlip>
            </a:pPr>
            <a:r>
              <a:rPr lang="ru-RU" sz="2200" dirty="0" smtClean="0">
                <a:latin typeface="Times New Roman" pitchFamily="18" charset="0"/>
                <a:cs typeface="Times New Roman" pitchFamily="18" charset="0"/>
              </a:rPr>
              <a:t> Одна из проблем состоит в том, что между циклическим шоком и вызванной им ответной реакцией существует большой временной разрыв, который продолжает увеличиваться. </a:t>
            </a:r>
          </a:p>
          <a:p>
            <a:pPr>
              <a:lnSpc>
                <a:spcPct val="150000"/>
              </a:lnSpc>
              <a:buBlip>
                <a:blip r:embed="rId2"/>
              </a:buBlip>
            </a:pPr>
            <a:r>
              <a:rPr lang="ru-RU" sz="2200" dirty="0" smtClean="0">
                <a:latin typeface="Times New Roman" pitchFamily="18" charset="0"/>
                <a:cs typeface="Times New Roman" pitchFamily="18" charset="0"/>
              </a:rPr>
              <a:t> Это связано с тем, что экономистам нужно время, чтобы понять, что уже достигнута поворотная точка цикла. </a:t>
            </a:r>
          </a:p>
          <a:p>
            <a:pPr>
              <a:lnSpc>
                <a:spcPct val="150000"/>
              </a:lnSpc>
              <a:buBlip>
                <a:blip r:embed="rId2"/>
              </a:buBlip>
            </a:pPr>
            <a:r>
              <a:rPr lang="ru-RU" sz="2200" dirty="0" smtClean="0">
                <a:latin typeface="Times New Roman" pitchFamily="18" charset="0"/>
                <a:cs typeface="Times New Roman" pitchFamily="18" charset="0"/>
              </a:rPr>
              <a:t> Более того, кроме лага распознавания, имеется еще и лаг реакции, т.е. период времени, который нужен для того, чтобы Президент смог принять решение о проведении каких-либо мероприятий, а Конгресс обсудил и утвердил их. </a:t>
            </a:r>
          </a:p>
          <a:p>
            <a:pPr>
              <a:lnSpc>
                <a:spcPct val="150000"/>
              </a:lnSpc>
              <a:buBlip>
                <a:blip r:embed="rId2"/>
              </a:buBlip>
            </a:pPr>
            <a:r>
              <a:rPr lang="ru-RU" sz="2200" dirty="0" smtClean="0">
                <a:latin typeface="Times New Roman" pitchFamily="18" charset="0"/>
                <a:cs typeface="Times New Roman" pitchFamily="18" charset="0"/>
              </a:rPr>
              <a:t> И наконец, даже если уровень налоговых отчислений и государственных расходов был изменен, то должно пройти какое-то время, прежде чем экономика отреагирует на проведенные мероприятия, т.е. существует еще и лаг результативности.</a:t>
            </a:r>
          </a:p>
          <a:p>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764704"/>
            <a:ext cx="10488488" cy="5909310"/>
          </a:xfrm>
          <a:prstGeom prst="rect">
            <a:avLst/>
          </a:prstGeom>
          <a:noFill/>
        </p:spPr>
        <p:txBody>
          <a:bodyPr wrap="square" rtlCol="0">
            <a:spAutoFit/>
          </a:bodyPr>
          <a:lstStyle/>
          <a:p>
            <a:pPr>
              <a:lnSpc>
                <a:spcPct val="150000"/>
              </a:lnSpc>
              <a:buBlip>
                <a:blip r:embed="rId2"/>
              </a:buBlip>
            </a:pPr>
            <a:r>
              <a:rPr lang="ru-RU" sz="2400" dirty="0" smtClean="0">
                <a:latin typeface="Times New Roman" pitchFamily="18" charset="0"/>
                <a:cs typeface="Times New Roman" pitchFamily="18" charset="0"/>
              </a:rPr>
              <a:t> Несмотря на то, что лаги распознавания, реакции и результативности присущи как кредитно-денежной, так и фискальной политике, запаздывание реакции может быть настолько продолжительным при реализации последней, что использование фискальной политики с целью стабилизации теряет всякий смысл. </a:t>
            </a:r>
          </a:p>
          <a:p>
            <a:pPr>
              <a:lnSpc>
                <a:spcPct val="150000"/>
              </a:lnSpc>
              <a:buBlip>
                <a:blip r:embed="rId2"/>
              </a:buBlip>
            </a:pPr>
            <a:r>
              <a:rPr lang="ru-RU" sz="2400" dirty="0" smtClean="0">
                <a:latin typeface="Times New Roman" pitchFamily="18" charset="0"/>
                <a:cs typeface="Times New Roman" pitchFamily="18" charset="0"/>
              </a:rPr>
              <a:t> За последние годы продолжительность этого периода возросла. Это произошло в результате усложнения процедуры обсуждения вопросов, связанных с государственным бюджетом в Конгрессе. </a:t>
            </a:r>
          </a:p>
          <a:p>
            <a:pPr>
              <a:lnSpc>
                <a:spcPct val="150000"/>
              </a:lnSpc>
              <a:buBlip>
                <a:blip r:embed="rId2"/>
              </a:buBlip>
            </a:pPr>
            <a:r>
              <a:rPr lang="ru-RU" sz="2400" dirty="0" smtClean="0">
                <a:latin typeface="Times New Roman" pitchFamily="18" charset="0"/>
                <a:cs typeface="Times New Roman" pitchFamily="18" charset="0"/>
              </a:rPr>
              <a:t> Сейчас зачастую проходит почти целый год между внесением Президентом рекомендаций и их утверждением в Конгрессе</a:t>
            </a:r>
            <a:r>
              <a:rPr lang="ru-RU" sz="2400" b="1" dirty="0" smtClean="0"/>
              <a:t>.</a:t>
            </a:r>
            <a:endParaRPr lang="ru-RU" sz="2400" dirty="0" smtClean="0"/>
          </a:p>
          <a:p>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1052736"/>
            <a:ext cx="10344472" cy="5170646"/>
          </a:xfrm>
          <a:prstGeom prst="rect">
            <a:avLst/>
          </a:prstGeom>
          <a:noFill/>
        </p:spPr>
        <p:txBody>
          <a:bodyPr wrap="square" rtlCol="0">
            <a:spAutoFit/>
          </a:bodyPr>
          <a:lstStyle/>
          <a:p>
            <a:pPr>
              <a:buBlip>
                <a:blip r:embed="rId2"/>
              </a:buBlip>
            </a:pPr>
            <a:r>
              <a:rPr lang="ru-RU" sz="2200" dirty="0" smtClean="0">
                <a:latin typeface="Times New Roman" pitchFamily="18" charset="0"/>
                <a:cs typeface="Times New Roman" pitchFamily="18" charset="0"/>
              </a:rPr>
              <a:t> Другая проблема связана с тем, что гораздо легче сократить налоги, чем их увеличить, и легче повысить расходы, чем сократить. </a:t>
            </a:r>
          </a:p>
          <a:p>
            <a:pPr>
              <a:buBlip>
                <a:blip r:embed="rId2"/>
              </a:buBlip>
            </a:pPr>
            <a:r>
              <a:rPr lang="ru-RU" sz="2200" dirty="0" smtClean="0">
                <a:latin typeface="Times New Roman" pitchFamily="18" charset="0"/>
                <a:cs typeface="Times New Roman" pitchFamily="18" charset="0"/>
              </a:rPr>
              <a:t> В 60-е годы Конгресс Соединенных Штатов с большим энтузиазмом утверждал законопроекты Кеннеди-Джонсона о снижении налогов. </a:t>
            </a:r>
          </a:p>
          <a:p>
            <a:pPr>
              <a:buBlip>
                <a:blip r:embed="rId2"/>
              </a:buBlip>
            </a:pPr>
            <a:r>
              <a:rPr lang="ru-RU" sz="2200" dirty="0" smtClean="0">
                <a:latin typeface="Times New Roman" pitchFamily="18" charset="0"/>
                <a:cs typeface="Times New Roman" pitchFamily="18" charset="0"/>
              </a:rPr>
              <a:t> Спустя два года, рост инфляции, вызванный увеличением государственных расходов в связи с войной во Вьетнаме, привел к необходимости проведения сдерживающей политики.</a:t>
            </a:r>
          </a:p>
          <a:p>
            <a:pPr>
              <a:buBlip>
                <a:blip r:embed="rId2"/>
              </a:buBlip>
            </a:pPr>
            <a:r>
              <a:rPr lang="ru-RU" sz="2200" dirty="0" smtClean="0">
                <a:latin typeface="Times New Roman" pitchFamily="18" charset="0"/>
                <a:cs typeface="Times New Roman" pitchFamily="18" charset="0"/>
              </a:rPr>
              <a:t> Президент Джонсон и Конгресс США долго медлили с ее осуществлением, пока уровень инфляции не стал настолько высоким, что его дальнейшее повышение могло стать губительным для всей экономики. </a:t>
            </a:r>
          </a:p>
          <a:p>
            <a:pPr>
              <a:buBlip>
                <a:blip r:embed="rId2"/>
              </a:buBlip>
            </a:pPr>
            <a:r>
              <a:rPr lang="ru-RU" sz="2200" dirty="0" smtClean="0">
                <a:latin typeface="Times New Roman" pitchFamily="18" charset="0"/>
                <a:cs typeface="Times New Roman" pitchFamily="18" charset="0"/>
              </a:rPr>
              <a:t>Подобным образом президент Буш был вынужден долгое время бороться за то, чтобы провести через Конгресс законопроект о незначительном увеличении налогов, который был одним из составляющих его пакета мер по снижению дефицита 1990 года. Но даже этой мелочи хватило для того, чтобы пошатнуть его позиции в республиканской партии и "посодействовать" его поражению на выборах 1992 года.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5480" y="404664"/>
            <a:ext cx="10560496" cy="6186309"/>
          </a:xfrm>
          <a:prstGeom prst="rect">
            <a:avLst/>
          </a:prstGeom>
          <a:noFill/>
        </p:spPr>
        <p:txBody>
          <a:bodyPr wrap="square" rtlCol="0">
            <a:spAutoFit/>
          </a:bodyPr>
          <a:lstStyle/>
          <a:p>
            <a:pPr>
              <a:lnSpc>
                <a:spcPct val="150000"/>
              </a:lnSpc>
              <a:buBlip>
                <a:blip r:embed="rId2"/>
              </a:buBlip>
            </a:pPr>
            <a:r>
              <a:rPr lang="ru-RU" sz="2200" dirty="0" smtClean="0">
                <a:latin typeface="Times New Roman" pitchFamily="18" charset="0"/>
                <a:cs typeface="Times New Roman" pitchFamily="18" charset="0"/>
              </a:rPr>
              <a:t> К тому же, даже если мероприятия фискальной политики быстро реализованы, их результаты могут оказаться далеко не такими, как ожидалось. </a:t>
            </a:r>
          </a:p>
          <a:p>
            <a:pPr>
              <a:lnSpc>
                <a:spcPct val="150000"/>
              </a:lnSpc>
              <a:buBlip>
                <a:blip r:embed="rId2"/>
              </a:buBlip>
            </a:pPr>
            <a:r>
              <a:rPr lang="ru-RU" sz="2200" dirty="0" smtClean="0">
                <a:latin typeface="Times New Roman" pitchFamily="18" charset="0"/>
                <a:cs typeface="Times New Roman" pitchFamily="18" charset="0"/>
              </a:rPr>
              <a:t> К примеру, многие специалисты в области макроэкономики ранее отстаивали необходимость временного понижения налогов в периоды экономических спадов и временного их повышения в периоды "перегрева" экономики и возникновения угрозы инфляции. </a:t>
            </a:r>
          </a:p>
          <a:p>
            <a:pPr>
              <a:lnSpc>
                <a:spcPct val="150000"/>
              </a:lnSpc>
              <a:buBlip>
                <a:blip r:embed="rId2"/>
              </a:buBlip>
            </a:pPr>
            <a:r>
              <a:rPr lang="ru-RU" sz="2200" dirty="0" smtClean="0">
                <a:latin typeface="Times New Roman" pitchFamily="18" charset="0"/>
                <a:cs typeface="Times New Roman" pitchFamily="18" charset="0"/>
              </a:rPr>
              <a:t> Вместе с тем исследования говорят о том, что потребители осознают, что изменения налогов носят временный характер и не сильно изменяют структуру своих расходов, поскольку временные изменения налогов только лишь незначительно влияют на величину их перманентного дохода, но самым главным препятствием, стоящим сегодня на пути использования мер фискальной политики, является внушительный дефицит федерального бюджета.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504" y="836712"/>
            <a:ext cx="10297144" cy="4939814"/>
          </a:xfrm>
          <a:prstGeom prst="rect">
            <a:avLst/>
          </a:prstGeom>
          <a:noFill/>
        </p:spPr>
        <p:txBody>
          <a:bodyPr wrap="square" rtlCol="0">
            <a:spAutoFit/>
          </a:bodyPr>
          <a:lstStyle/>
          <a:p>
            <a:pPr>
              <a:lnSpc>
                <a:spcPct val="150000"/>
              </a:lnSpc>
              <a:buBlip>
                <a:blip r:embed="rId2"/>
              </a:buBlip>
            </a:pPr>
            <a:r>
              <a:rPr lang="ru-RU" sz="2200" dirty="0" smtClean="0">
                <a:latin typeface="Times New Roman" pitchFamily="18" charset="0"/>
                <a:cs typeface="Times New Roman" pitchFamily="18" charset="0"/>
              </a:rPr>
              <a:t> При наличии огромного структурного дефицита законодатели не расположены увеличивать расходы и снижать налоги даже если уровень безработицы становится очень высоким. Более того, их естественное нежелание повышать бюджетный дефицит усиливается теми бюджетными ограничениями Конгресса, которые мы будем рассматривать ниже.</a:t>
            </a:r>
          </a:p>
          <a:p>
            <a:pPr>
              <a:lnSpc>
                <a:spcPct val="150000"/>
              </a:lnSpc>
              <a:buBlip>
                <a:blip r:embed="rId2"/>
              </a:buBlip>
            </a:pPr>
            <a:r>
              <a:rPr lang="ru-RU" sz="2200" dirty="0" smtClean="0">
                <a:latin typeface="Times New Roman" pitchFamily="18" charset="0"/>
                <a:cs typeface="Times New Roman" pitchFamily="18" charset="0"/>
              </a:rPr>
              <a:t> </a:t>
            </a:r>
            <a:r>
              <a:rPr lang="ru-RU" sz="2200" i="1" dirty="0" smtClean="0">
                <a:latin typeface="Times New Roman" pitchFamily="18" charset="0"/>
                <a:cs typeface="Times New Roman" pitchFamily="18" charset="0"/>
              </a:rPr>
              <a:t>В наши дни фискальные меры уже не являются главным инструментом стабилизационной политики в Соединенных Штатах. Скорее всего, в обозримом будущем для достижения стабилизации экономики будет использоваться в основном проводимая ФРС кредитно-денежная политика.</a:t>
            </a:r>
          </a:p>
          <a:p>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9377" y="260648"/>
            <a:ext cx="6473247" cy="830997"/>
          </a:xfrm>
          <a:prstGeom prst="rect">
            <a:avLst/>
          </a:prstGeom>
          <a:noFill/>
        </p:spPr>
        <p:txBody>
          <a:bodyPr wrap="square" rtlCol="0">
            <a:spAutoFit/>
          </a:bodyPr>
          <a:lstStyle/>
          <a:p>
            <a:pPr algn="ctr"/>
            <a:r>
              <a:rPr lang="ru-RU" sz="2400" b="1" dirty="0" smtClean="0"/>
              <a:t>Эффективность кредитно-денежной политики.</a:t>
            </a:r>
            <a:endParaRPr lang="ru-RU" sz="2400" dirty="0"/>
          </a:p>
        </p:txBody>
      </p:sp>
      <p:sp>
        <p:nvSpPr>
          <p:cNvPr id="3" name="TextBox 2"/>
          <p:cNvSpPr txBox="1"/>
          <p:nvPr/>
        </p:nvSpPr>
        <p:spPr>
          <a:xfrm>
            <a:off x="1271464" y="1484784"/>
            <a:ext cx="10920536" cy="5170646"/>
          </a:xfrm>
          <a:prstGeom prst="rect">
            <a:avLst/>
          </a:prstGeom>
          <a:noFill/>
        </p:spPr>
        <p:txBody>
          <a:bodyPr wrap="square" rtlCol="0">
            <a:spAutoFit/>
          </a:bodyPr>
          <a:lstStyle/>
          <a:p>
            <a:pPr>
              <a:buBlip>
                <a:blip r:embed="rId2"/>
              </a:buBlip>
            </a:pPr>
            <a:r>
              <a:rPr lang="ru-RU" sz="2400" dirty="0" smtClean="0">
                <a:latin typeface="Times New Roman" pitchFamily="18" charset="0"/>
                <a:cs typeface="Times New Roman" pitchFamily="18" charset="0"/>
              </a:rPr>
              <a:t> Нужно отметить, что по сравнению с мерами фискальной политики, кредитно-денежная политика влияет на экономику более опосредованно. </a:t>
            </a:r>
          </a:p>
          <a:p>
            <a:pPr>
              <a:buBlip>
                <a:blip r:embed="rId2"/>
              </a:buBlip>
            </a:pPr>
            <a:r>
              <a:rPr lang="ru-RU" sz="2400" dirty="0" smtClean="0">
                <a:latin typeface="Times New Roman" pitchFamily="18" charset="0"/>
                <a:cs typeface="Times New Roman" pitchFamily="18" charset="0"/>
              </a:rPr>
              <a:t> В процессе осуществления мероприятий фискальной политики деньги попадают непосредственно в руки потребителей и предпринимателей, тогда как кредитно-денежная политика оказывает воздействие на величину расходов посредством изменения процентных ставок, условий предоставления кредита, валютных курсов и цен на активы. </a:t>
            </a:r>
          </a:p>
          <a:p>
            <a:pPr>
              <a:buBlip>
                <a:blip r:embed="rId2"/>
              </a:buBlip>
            </a:pPr>
            <a:r>
              <a:rPr lang="ru-RU" sz="2400" dirty="0" smtClean="0">
                <a:latin typeface="Times New Roman" pitchFamily="18" charset="0"/>
                <a:cs typeface="Times New Roman" pitchFamily="18" charset="0"/>
              </a:rPr>
              <a:t> На ранних стадиях </a:t>
            </a:r>
            <a:r>
              <a:rPr lang="ru-RU" sz="2400" dirty="0" err="1" smtClean="0">
                <a:latin typeface="Times New Roman" pitchFamily="18" charset="0"/>
                <a:cs typeface="Times New Roman" pitchFamily="18" charset="0"/>
              </a:rPr>
              <a:t>Кейнсианской</a:t>
            </a:r>
            <a:r>
              <a:rPr lang="ru-RU" sz="2400" dirty="0" smtClean="0">
                <a:latin typeface="Times New Roman" pitchFamily="18" charset="0"/>
                <a:cs typeface="Times New Roman" pitchFamily="18" charset="0"/>
              </a:rPr>
              <a:t> революции некоторые макроэкономисты скептически оценивали эффективность кредитно-денежной политики, в то же время с энтузиазмом отзываясь о недавно открытом инструменте фискальной политики. Однако на протяжении последних двадцати лет Федеральная резервная система (ФРС) заняла более активную позицию и заявила о том, что она вполне может справиться с замедлением или ускорением экономического роста.</a:t>
            </a:r>
          </a:p>
          <a:p>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3472" y="764704"/>
            <a:ext cx="10560496" cy="5632311"/>
          </a:xfrm>
          <a:prstGeom prst="rect">
            <a:avLst/>
          </a:prstGeom>
          <a:noFill/>
        </p:spPr>
        <p:txBody>
          <a:bodyPr wrap="square" rtlCol="0">
            <a:spAutoFit/>
          </a:bodyPr>
          <a:lstStyle/>
          <a:p>
            <a:pPr>
              <a:lnSpc>
                <a:spcPct val="150000"/>
              </a:lnSpc>
              <a:buBlip>
                <a:blip r:embed="rId2"/>
              </a:buBlip>
            </a:pPr>
            <a:r>
              <a:rPr lang="ru-RU" sz="2400" dirty="0" smtClean="0">
                <a:latin typeface="Times New Roman" pitchFamily="18" charset="0"/>
                <a:cs typeface="Times New Roman" pitchFamily="18" charset="0"/>
              </a:rPr>
              <a:t> С точки зрения проведения стабилизационной политики, ФРС находится в гораздо лучшем положении, чем те, кто занят осуществлением фискальной политики. </a:t>
            </a:r>
          </a:p>
          <a:p>
            <a:pPr>
              <a:lnSpc>
                <a:spcPct val="150000"/>
              </a:lnSpc>
              <a:buBlip>
                <a:blip r:embed="rId2"/>
              </a:buBlip>
            </a:pPr>
            <a:r>
              <a:rPr lang="ru-RU" sz="2400" dirty="0" smtClean="0">
                <a:latin typeface="Times New Roman" pitchFamily="18" charset="0"/>
                <a:cs typeface="Times New Roman" pitchFamily="18" charset="0"/>
              </a:rPr>
              <a:t> Персонал ФРС, состоящий из профессиональных экономистов, может распознать циклические колебания лучше, чем кто-либо другой. Более того, в случае необходимости, экономисты ФРС умеют действовать очень быстро. </a:t>
            </a:r>
          </a:p>
          <a:p>
            <a:pPr>
              <a:lnSpc>
                <a:spcPct val="150000"/>
              </a:lnSpc>
              <a:buBlip>
                <a:blip r:embed="rId2"/>
              </a:buBlip>
            </a:pPr>
            <a:r>
              <a:rPr lang="ru-RU" sz="2400" dirty="0" smtClean="0">
                <a:latin typeface="Times New Roman" pitchFamily="18" charset="0"/>
                <a:cs typeface="Times New Roman" pitchFamily="18" charset="0"/>
              </a:rPr>
              <a:t> К примеру, 28 января 1994 года Министерство торговли объявило о необычайно высоких темпах роста экономики, которые проявились в конце 1995 года. Уже неделю спустя ФРС осуществила попытку замедлить подъем впервые за пять лет, увеличив ставки процента.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6632"/>
            <a:ext cx="12000656" cy="914400"/>
          </a:xfrm>
        </p:spPr>
        <p:txBody>
          <a:bodyPr>
            <a:normAutofit/>
          </a:bodyPr>
          <a:lstStyle/>
          <a:p>
            <a:pPr algn="ctr"/>
            <a:r>
              <a:rPr lang="ru-RU" sz="32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Экономические последствия задолженности</a:t>
            </a:r>
            <a:endParaRPr lang="ru-RU" sz="32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Объект 2"/>
          <p:cNvSpPr>
            <a:spLocks noGrp="1"/>
          </p:cNvSpPr>
          <p:nvPr>
            <p:ph idx="1"/>
          </p:nvPr>
        </p:nvSpPr>
        <p:spPr>
          <a:xfrm>
            <a:off x="1631504" y="692696"/>
            <a:ext cx="10560496" cy="5184576"/>
          </a:xfrm>
        </p:spPr>
        <p:txBody>
          <a:bodyPr>
            <a:noAutofit/>
          </a:bodyPr>
          <a:lstStyle/>
          <a:p>
            <a:pPr marL="475488" indent="-457200"/>
            <a:r>
              <a:rPr lang="en-US" sz="3200" baseline="-25000" dirty="0" smtClean="0">
                <a:solidFill>
                  <a:schemeClr val="tx1"/>
                </a:solidFill>
                <a:latin typeface="Times New Roman" pitchFamily="18" charset="0"/>
                <a:cs typeface="Times New Roman" pitchFamily="18" charset="0"/>
              </a:rPr>
              <a:t> </a:t>
            </a:r>
            <a:r>
              <a:rPr lang="ru-RU" sz="3200" baseline="-25000" dirty="0" smtClean="0">
                <a:solidFill>
                  <a:schemeClr val="tx1"/>
                </a:solidFill>
                <a:latin typeface="Times New Roman" pitchFamily="18" charset="0"/>
                <a:cs typeface="Times New Roman" pitchFamily="18" charset="0"/>
              </a:rPr>
              <a:t>Подобно </a:t>
            </a:r>
            <a:r>
              <a:rPr lang="ru-RU" sz="3200" baseline="-25000" dirty="0">
                <a:solidFill>
                  <a:schemeClr val="tx1"/>
                </a:solidFill>
                <a:latin typeface="Times New Roman" pitchFamily="18" charset="0"/>
                <a:cs typeface="Times New Roman" pitchFamily="18" charset="0"/>
              </a:rPr>
              <a:t>монстру, поднимающемуся из морской пучины, дефицит бюджета поглощал все финансовые ресурсы государства, наводил ужас на население в 80-е и в начале 90-х </a:t>
            </a:r>
            <a:r>
              <a:rPr lang="ru-RU" sz="3200" baseline="-25000" dirty="0" smtClean="0">
                <a:solidFill>
                  <a:schemeClr val="tx1"/>
                </a:solidFill>
                <a:latin typeface="Times New Roman" pitchFamily="18" charset="0"/>
                <a:cs typeface="Times New Roman" pitchFamily="18" charset="0"/>
              </a:rPr>
              <a:t>годов.</a:t>
            </a:r>
            <a:r>
              <a:rPr lang="en-US" sz="3200" dirty="0" smtClean="0">
                <a:solidFill>
                  <a:schemeClr val="tx1"/>
                </a:solidFill>
                <a:latin typeface="Times New Roman" pitchFamily="18" charset="0"/>
                <a:cs typeface="Times New Roman" pitchFamily="18" charset="0"/>
              </a:rPr>
              <a:t> </a:t>
            </a:r>
            <a:r>
              <a:rPr lang="ru-RU" sz="3200" baseline="-25000" dirty="0" smtClean="0">
                <a:solidFill>
                  <a:schemeClr val="tx1"/>
                </a:solidFill>
                <a:latin typeface="Times New Roman" pitchFamily="18" charset="0"/>
                <a:cs typeface="Times New Roman" pitchFamily="18" charset="0"/>
              </a:rPr>
              <a:t>С </a:t>
            </a:r>
            <a:r>
              <a:rPr lang="ru-RU" sz="3200" baseline="-25000" dirty="0">
                <a:solidFill>
                  <a:schemeClr val="tx1"/>
                </a:solidFill>
                <a:latin typeface="Times New Roman" pitchFamily="18" charset="0"/>
                <a:cs typeface="Times New Roman" pitchFamily="18" charset="0"/>
              </a:rPr>
              <a:t>40 </a:t>
            </a:r>
            <a:r>
              <a:rPr lang="ru-RU" sz="3200" baseline="-25000" dirty="0" smtClean="0">
                <a:solidFill>
                  <a:schemeClr val="tx1"/>
                </a:solidFill>
                <a:latin typeface="Times New Roman" pitchFamily="18" charset="0"/>
                <a:cs typeface="Times New Roman" pitchFamily="18" charset="0"/>
              </a:rPr>
              <a:t>млрд. </a:t>
            </a:r>
            <a:r>
              <a:rPr lang="ru-RU" sz="3200" baseline="-25000" dirty="0">
                <a:solidFill>
                  <a:schemeClr val="tx1"/>
                </a:solidFill>
                <a:latin typeface="Times New Roman" pitchFamily="18" charset="0"/>
                <a:cs typeface="Times New Roman" pitchFamily="18" charset="0"/>
              </a:rPr>
              <a:t>долл</a:t>
            </a:r>
            <a:r>
              <a:rPr lang="ru-RU" sz="3200" baseline="-25000" dirty="0" smtClean="0">
                <a:solidFill>
                  <a:schemeClr val="tx1"/>
                </a:solidFill>
                <a:latin typeface="Times New Roman" pitchFamily="18" charset="0"/>
                <a:cs typeface="Times New Roman" pitchFamily="18" charset="0"/>
              </a:rPr>
              <a:t>. в </a:t>
            </a:r>
            <a:r>
              <a:rPr lang="ru-RU" sz="3200" baseline="-25000" dirty="0">
                <a:solidFill>
                  <a:schemeClr val="tx1"/>
                </a:solidFill>
                <a:latin typeface="Times New Roman" pitchFamily="18" charset="0"/>
                <a:cs typeface="Times New Roman" pitchFamily="18" charset="0"/>
              </a:rPr>
              <a:t>1979 год дефицит бюджета вырос до своего наивысшего значения — 290 </a:t>
            </a:r>
            <a:r>
              <a:rPr lang="ru-RU" sz="3200" baseline="-25000" dirty="0" smtClean="0">
                <a:solidFill>
                  <a:schemeClr val="tx1"/>
                </a:solidFill>
                <a:latin typeface="Times New Roman" pitchFamily="18" charset="0"/>
                <a:cs typeface="Times New Roman" pitchFamily="18" charset="0"/>
              </a:rPr>
              <a:t>млрд. </a:t>
            </a:r>
            <a:r>
              <a:rPr lang="ru-RU" sz="3200" baseline="-25000" dirty="0" err="1" smtClean="0">
                <a:solidFill>
                  <a:schemeClr val="tx1"/>
                </a:solidFill>
                <a:latin typeface="Times New Roman" pitchFamily="18" charset="0"/>
                <a:cs typeface="Times New Roman" pitchFamily="18" charset="0"/>
              </a:rPr>
              <a:t>долл</a:t>
            </a:r>
            <a:r>
              <a:rPr lang="en-US" sz="3200" baseline="-25000" dirty="0">
                <a:solidFill>
                  <a:schemeClr val="tx1"/>
                </a:solidFill>
                <a:latin typeface="Times New Roman" pitchFamily="18" charset="0"/>
                <a:cs typeface="Times New Roman" pitchFamily="18" charset="0"/>
              </a:rPr>
              <a:t>.</a:t>
            </a:r>
            <a:r>
              <a:rPr lang="ru-RU" sz="3200" baseline="-25000" dirty="0" smtClean="0">
                <a:solidFill>
                  <a:schemeClr val="tx1"/>
                </a:solidFill>
                <a:latin typeface="Times New Roman" pitchFamily="18" charset="0"/>
                <a:cs typeface="Times New Roman" pitchFamily="18" charset="0"/>
              </a:rPr>
              <a:t> </a:t>
            </a:r>
            <a:r>
              <a:rPr lang="ru-RU" sz="3200" baseline="-25000" dirty="0">
                <a:solidFill>
                  <a:schemeClr val="tx1"/>
                </a:solidFill>
                <a:latin typeface="Times New Roman" pitchFamily="18" charset="0"/>
                <a:cs typeface="Times New Roman" pitchFamily="18" charset="0"/>
              </a:rPr>
              <a:t>в 1992 году. Несмотря на то. что с тех пор дефицит несколько снизился, задача предотвращения крупных дефицитов остается одним из важнейших экономических приоритетов страны. Политики в Сенате и Белом доме постоянно предупреждают нас об опасности дефицита, настаивая на принятии конституционной поправки, требующей сбалансированности бюджета. </a:t>
            </a:r>
            <a:endParaRPr lang="en-US" sz="3200" baseline="-25000" dirty="0" smtClean="0">
              <a:solidFill>
                <a:schemeClr val="tx1"/>
              </a:solidFill>
              <a:latin typeface="Times New Roman" pitchFamily="18" charset="0"/>
              <a:cs typeface="Times New Roman" pitchFamily="18" charset="0"/>
            </a:endParaRPr>
          </a:p>
          <a:p>
            <a:pPr marL="475488" indent="-457200"/>
            <a:r>
              <a:rPr lang="ru-RU" sz="3200" baseline="-25000" dirty="0" smtClean="0">
                <a:solidFill>
                  <a:schemeClr val="tx1"/>
                </a:solidFill>
                <a:latin typeface="Times New Roman" pitchFamily="18" charset="0"/>
                <a:cs typeface="Times New Roman" pitchFamily="18" charset="0"/>
              </a:rPr>
              <a:t>Каким же образом дефицит бюджета достиг столь угрожающих размеров, если нам со столь завидным постоянством  поминают о его опасности? Мы увидим, что тревога по поводу дефицита имеет экономическое обоснование. Высокий дефицит и государственный долг даже в периоды полной занятости имеют весьма серьезные последствия, в том числе  сокращение национальных сбережений и инвестиций, а также замедление</a:t>
            </a:r>
            <a:r>
              <a:rPr lang="ru-RU" sz="3200" dirty="0" smtClean="0">
                <a:solidFill>
                  <a:schemeClr val="tx1"/>
                </a:solidFill>
                <a:latin typeface="Times New Roman" pitchFamily="18" charset="0"/>
                <a:cs typeface="Times New Roman" pitchFamily="18" charset="0"/>
              </a:rPr>
              <a:t> </a:t>
            </a:r>
            <a:r>
              <a:rPr lang="ru-RU" sz="3200" baseline="-25000" dirty="0" smtClean="0">
                <a:solidFill>
                  <a:schemeClr val="tx1"/>
                </a:solidFill>
                <a:latin typeface="Times New Roman" pitchFamily="18" charset="0"/>
                <a:cs typeface="Times New Roman" pitchFamily="18" charset="0"/>
              </a:rPr>
              <a:t>темпов долгосрочного роста.</a:t>
            </a:r>
            <a:endParaRPr lang="ru-RU"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646589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505" y="620688"/>
            <a:ext cx="10560495" cy="5447645"/>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Данный пример принципиально отличается от ситуации, имевшей место во время войны во Вьетнаме, когда для утверждения мер сдерживающей фискальной политики потребовалось около </a:t>
            </a:r>
            <a:r>
              <a:rPr lang="ru-RU" sz="2000" i="1" dirty="0" smtClean="0">
                <a:latin typeface="Times New Roman" pitchFamily="18" charset="0"/>
                <a:cs typeface="Times New Roman" pitchFamily="18" charset="0"/>
              </a:rPr>
              <a:t>двух </a:t>
            </a:r>
            <a:r>
              <a:rPr lang="ru-RU" sz="2000" dirty="0" smtClean="0">
                <a:latin typeface="Times New Roman" pitchFamily="18" charset="0"/>
                <a:cs typeface="Times New Roman" pitchFamily="18" charset="0"/>
              </a:rPr>
              <a:t>лет. </a:t>
            </a:r>
          </a:p>
          <a:p>
            <a:pPr>
              <a:lnSpc>
                <a:spcPct val="150000"/>
              </a:lnSpc>
              <a:buBlip>
                <a:blip r:embed="rId2"/>
              </a:buBlip>
            </a:pPr>
            <a:r>
              <a:rPr lang="ru-RU" sz="2000" dirty="0" smtClean="0">
                <a:latin typeface="Times New Roman" pitchFamily="18" charset="0"/>
                <a:cs typeface="Times New Roman" pitchFamily="18" charset="0"/>
              </a:rPr>
              <a:t> Имея возможность осуществлять независимую политику. Федеральная резервная система доказала, что она способна преодолеть сопротивление и настоять на принятии политически непопулярных решений, если необходимо замедлить темпы роста инфляции.</a:t>
            </a:r>
          </a:p>
          <a:p>
            <a:pPr>
              <a:lnSpc>
                <a:spcPct val="150000"/>
              </a:lnSpc>
              <a:buBlip>
                <a:blip r:embed="rId2"/>
              </a:buBlip>
            </a:pPr>
            <a:r>
              <a:rPr lang="ru-RU" sz="2000" dirty="0" smtClean="0">
                <a:latin typeface="Times New Roman" pitchFamily="18" charset="0"/>
                <a:cs typeface="Times New Roman" pitchFamily="18" charset="0"/>
              </a:rPr>
              <a:t> Вместе с тем, как мы уже описывали выше, наиболее важным является то, что с точки зрения управления спросом, при использовании кредитно-денежной политики можно получить те же результаты, что и при реализации мер фискальной политики.</a:t>
            </a:r>
          </a:p>
          <a:p>
            <a:pPr>
              <a:lnSpc>
                <a:spcPct val="150000"/>
              </a:lnSpc>
              <a:buBlip>
                <a:blip r:embed="rId2"/>
              </a:buBlip>
            </a:pPr>
            <a:r>
              <a:rPr lang="ru-RU" sz="2000" dirty="0" smtClean="0">
                <a:latin typeface="Times New Roman" pitchFamily="18" charset="0"/>
                <a:cs typeface="Times New Roman" pitchFamily="18" charset="0"/>
              </a:rPr>
              <a:t> Естественно, для того, чтобы стабилизировать народное хозяйство, Центральный банк должен применять только необходимый объем кредитно-денежных стимулов и ограничений. </a:t>
            </a:r>
          </a:p>
          <a:p>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188640"/>
            <a:ext cx="10704512" cy="1477328"/>
          </a:xfrm>
          <a:prstGeom prst="rect">
            <a:avLst/>
          </a:prstGeom>
          <a:noFill/>
        </p:spPr>
        <p:txBody>
          <a:bodyPr wrap="square" rtlCol="0">
            <a:spAutoFit/>
          </a:bodyPr>
          <a:lstStyle/>
          <a:p>
            <a:pPr>
              <a:buBlip>
                <a:blip r:embed="rId2"/>
              </a:buBlip>
            </a:pPr>
            <a:r>
              <a:rPr lang="ru-RU" dirty="0" smtClean="0">
                <a:latin typeface="Times New Roman" pitchFamily="18" charset="0"/>
                <a:cs typeface="Times New Roman" pitchFamily="18" charset="0"/>
              </a:rPr>
              <a:t> В таблице 4 описаны результаты одного недавно проведенного исследования количественного влияния кредитно-денежной политики в различных макроэкономических моделях. В этом исследовании были оценены последствия для экономики Соединенных Штатов, к которым приводит превышение темпов роста денежной массы на </a:t>
            </a:r>
            <a:r>
              <a:rPr lang="ru-RU" i="1" dirty="0" smtClean="0">
                <a:latin typeface="Times New Roman" pitchFamily="18" charset="0"/>
                <a:cs typeface="Times New Roman" pitchFamily="18" charset="0"/>
              </a:rPr>
              <a:t>4% </a:t>
            </a:r>
            <a:r>
              <a:rPr lang="ru-RU" dirty="0" smtClean="0">
                <a:latin typeface="Times New Roman" pitchFamily="18" charset="0"/>
                <a:cs typeface="Times New Roman" pitchFamily="18" charset="0"/>
              </a:rPr>
              <a:t>по сравнению с их исходным значением (имевшее место в течение неопределенно длительного времени).</a:t>
            </a:r>
          </a:p>
        </p:txBody>
      </p:sp>
      <p:graphicFrame>
        <p:nvGraphicFramePr>
          <p:cNvPr id="3" name="Таблица 2"/>
          <p:cNvGraphicFramePr>
            <a:graphicFrameLocks noGrp="1"/>
          </p:cNvGraphicFramePr>
          <p:nvPr/>
        </p:nvGraphicFramePr>
        <p:xfrm>
          <a:off x="5303913" y="1700808"/>
          <a:ext cx="6696744" cy="2736302"/>
        </p:xfrm>
        <a:graphic>
          <a:graphicData uri="http://schemas.openxmlformats.org/drawingml/2006/table">
            <a:tbl>
              <a:tblPr firstRow="1" bandRow="1">
                <a:tableStyleId>{5C22544A-7EE6-4342-B048-85BDC9FD1C3A}</a:tableStyleId>
              </a:tblPr>
              <a:tblGrid>
                <a:gridCol w="2087182"/>
                <a:gridCol w="1030268"/>
                <a:gridCol w="981420"/>
                <a:gridCol w="923688"/>
                <a:gridCol w="808227"/>
                <a:gridCol w="865959"/>
              </a:tblGrid>
              <a:tr h="360262">
                <a:tc gridSpan="6">
                  <a:txBody>
                    <a:bodyPr/>
                    <a:lstStyle/>
                    <a:p>
                      <a:pPr algn="ctr"/>
                      <a:r>
                        <a:rPr lang="ru-RU" sz="1500" dirty="0" smtClean="0">
                          <a:solidFill>
                            <a:schemeClr val="tx1"/>
                          </a:solidFill>
                          <a:latin typeface="Times New Roman" pitchFamily="18" charset="0"/>
                          <a:cs typeface="Times New Roman" pitchFamily="18" charset="0"/>
                        </a:rPr>
                        <a:t>Денежная</a:t>
                      </a:r>
                      <a:r>
                        <a:rPr lang="ru-RU" sz="1500" baseline="0" dirty="0" smtClean="0">
                          <a:solidFill>
                            <a:schemeClr val="tx1"/>
                          </a:solidFill>
                          <a:latin typeface="Times New Roman" pitchFamily="18" charset="0"/>
                          <a:cs typeface="Times New Roman" pitchFamily="18" charset="0"/>
                        </a:rPr>
                        <a:t> масса, выпуск и цены</a:t>
                      </a:r>
                      <a:endParaRPr lang="ru-RU" sz="1500" dirty="0">
                        <a:solidFill>
                          <a:schemeClr val="tx1"/>
                        </a:solidFill>
                        <a:latin typeface="Times New Roman" pitchFamily="18" charset="0"/>
                        <a:cs typeface="Times New Roman" pitchFamily="18" charset="0"/>
                      </a:endParaRPr>
                    </a:p>
                  </a:txBody>
                  <a:tcPr marL="75549" marR="75549" marT="37775" marB="37775">
                    <a:solidFill>
                      <a:schemeClr val="bg2"/>
                    </a:solidFill>
                  </a:tcPr>
                </a:tc>
                <a:tc hMerge="1">
                  <a:txBody>
                    <a:bodyPr/>
                    <a:lstStyle/>
                    <a:p>
                      <a:endParaRPr lang="ru-RU" dirty="0"/>
                    </a:p>
                  </a:txBody>
                  <a:tcPr>
                    <a:solidFill>
                      <a:schemeClr val="bg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760643">
                <a:tc rowSpan="2">
                  <a:txBody>
                    <a:bodyPr/>
                    <a:lstStyle/>
                    <a:p>
                      <a:pPr algn="ctr"/>
                      <a:endParaRPr lang="ru-RU" sz="1500" dirty="0" smtClean="0">
                        <a:latin typeface="Times New Roman" pitchFamily="18" charset="0"/>
                        <a:cs typeface="Times New Roman" pitchFamily="18" charset="0"/>
                      </a:endParaRPr>
                    </a:p>
                    <a:p>
                      <a:pPr algn="ctr"/>
                      <a:r>
                        <a:rPr lang="ru-RU" sz="1500" dirty="0" smtClean="0">
                          <a:latin typeface="Times New Roman" pitchFamily="18" charset="0"/>
                          <a:cs typeface="Times New Roman" pitchFamily="18" charset="0"/>
                        </a:rPr>
                        <a:t>Переменная</a:t>
                      </a:r>
                      <a:endParaRPr lang="ru-RU" sz="1500" dirty="0">
                        <a:latin typeface="Times New Roman" pitchFamily="18" charset="0"/>
                        <a:cs typeface="Times New Roman" pitchFamily="18" charset="0"/>
                      </a:endParaRPr>
                    </a:p>
                  </a:txBody>
                  <a:tcPr marL="75549" marR="75549" marT="37775" marB="37775"/>
                </a:tc>
                <a:tc gridSpan="5">
                  <a:txBody>
                    <a:bodyPr/>
                    <a:lstStyle/>
                    <a:p>
                      <a:r>
                        <a:rPr lang="ru-RU" sz="1200" dirty="0" smtClean="0">
                          <a:latin typeface="Times New Roman" pitchFamily="18" charset="0"/>
                          <a:cs typeface="Times New Roman" pitchFamily="18" charset="0"/>
                        </a:rPr>
                        <a:t>Реакция подвергаемой</a:t>
                      </a:r>
                      <a:r>
                        <a:rPr lang="ru-RU" sz="1200" baseline="0" dirty="0" smtClean="0">
                          <a:latin typeface="Times New Roman" pitchFamily="18" charset="0"/>
                          <a:cs typeface="Times New Roman" pitchFamily="18" charset="0"/>
                        </a:rPr>
                        <a:t> воздействию переменной на 4%-ное изменение предложения денег (% изменение переменной по сравнению с ее исходным значением)</a:t>
                      </a:r>
                      <a:endParaRPr lang="ru-RU" sz="1200" dirty="0">
                        <a:latin typeface="Times New Roman" pitchFamily="18" charset="0"/>
                        <a:cs typeface="Times New Roman" pitchFamily="18" charset="0"/>
                      </a:endParaRPr>
                    </a:p>
                  </a:txBody>
                  <a:tcPr marL="75549" marR="75549" marT="37775" marB="37775"/>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28120">
                <a:tc vMerge="1">
                  <a:txBody>
                    <a:bodyPr/>
                    <a:lstStyle/>
                    <a:p>
                      <a:endParaRPr lang="ru-RU" dirty="0"/>
                    </a:p>
                  </a:txBody>
                  <a:tcPr/>
                </a:tc>
                <a:tc>
                  <a:txBody>
                    <a:bodyPr/>
                    <a:lstStyle/>
                    <a:p>
                      <a:r>
                        <a:rPr lang="ru-RU" sz="1300" dirty="0" smtClean="0">
                          <a:latin typeface="Times New Roman" pitchFamily="18" charset="0"/>
                          <a:cs typeface="Times New Roman" pitchFamily="18" charset="0"/>
                        </a:rPr>
                        <a:t>год 1</a:t>
                      </a:r>
                      <a:endParaRPr lang="ru-RU" sz="1300" dirty="0">
                        <a:latin typeface="Times New Roman" pitchFamily="18" charset="0"/>
                        <a:cs typeface="Times New Roman" pitchFamily="18" charset="0"/>
                      </a:endParaRPr>
                    </a:p>
                  </a:txBody>
                  <a:tcPr marL="75549" marR="75549" marT="37775" marB="37775"/>
                </a:tc>
                <a:tc>
                  <a:txBody>
                    <a:bodyPr/>
                    <a:lstStyle/>
                    <a:p>
                      <a:r>
                        <a:rPr lang="ru-RU" sz="1300" dirty="0" smtClean="0">
                          <a:latin typeface="Times New Roman" pitchFamily="18" charset="0"/>
                          <a:cs typeface="Times New Roman" pitchFamily="18" charset="0"/>
                        </a:rPr>
                        <a:t>год 2</a:t>
                      </a:r>
                      <a:endParaRPr lang="ru-RU" sz="1300" dirty="0">
                        <a:latin typeface="Times New Roman" pitchFamily="18" charset="0"/>
                        <a:cs typeface="Times New Roman" pitchFamily="18" charset="0"/>
                      </a:endParaRPr>
                    </a:p>
                  </a:txBody>
                  <a:tcPr marL="75549" marR="75549" marT="37775" marB="37775"/>
                </a:tc>
                <a:tc>
                  <a:txBody>
                    <a:bodyPr/>
                    <a:lstStyle/>
                    <a:p>
                      <a:r>
                        <a:rPr lang="ru-RU" sz="1300" dirty="0" smtClean="0">
                          <a:latin typeface="Times New Roman" pitchFamily="18" charset="0"/>
                          <a:cs typeface="Times New Roman" pitchFamily="18" charset="0"/>
                        </a:rPr>
                        <a:t>год 3</a:t>
                      </a:r>
                      <a:endParaRPr lang="ru-RU" sz="1300" dirty="0">
                        <a:latin typeface="Times New Roman" pitchFamily="18" charset="0"/>
                        <a:cs typeface="Times New Roman" pitchFamily="18" charset="0"/>
                      </a:endParaRPr>
                    </a:p>
                  </a:txBody>
                  <a:tcPr marL="75549" marR="75549" marT="37775" marB="37775"/>
                </a:tc>
                <a:tc>
                  <a:txBody>
                    <a:bodyPr/>
                    <a:lstStyle/>
                    <a:p>
                      <a:r>
                        <a:rPr lang="ru-RU" sz="1300" dirty="0" smtClean="0">
                          <a:latin typeface="Times New Roman" pitchFamily="18" charset="0"/>
                          <a:cs typeface="Times New Roman" pitchFamily="18" charset="0"/>
                        </a:rPr>
                        <a:t>год 4</a:t>
                      </a:r>
                      <a:endParaRPr lang="ru-RU" sz="1300" dirty="0">
                        <a:latin typeface="Times New Roman" pitchFamily="18" charset="0"/>
                        <a:cs typeface="Times New Roman" pitchFamily="18" charset="0"/>
                      </a:endParaRPr>
                    </a:p>
                  </a:txBody>
                  <a:tcPr marL="75549" marR="75549" marT="37775" marB="37775"/>
                </a:tc>
                <a:tc>
                  <a:txBody>
                    <a:bodyPr/>
                    <a:lstStyle/>
                    <a:p>
                      <a:r>
                        <a:rPr lang="ru-RU" sz="1300" dirty="0" smtClean="0">
                          <a:latin typeface="Times New Roman" pitchFamily="18" charset="0"/>
                          <a:cs typeface="Times New Roman" pitchFamily="18" charset="0"/>
                        </a:rPr>
                        <a:t>год 5</a:t>
                      </a:r>
                      <a:endParaRPr lang="ru-RU" sz="1300" dirty="0">
                        <a:latin typeface="Times New Roman" pitchFamily="18" charset="0"/>
                        <a:cs typeface="Times New Roman" pitchFamily="18" charset="0"/>
                      </a:endParaRPr>
                    </a:p>
                  </a:txBody>
                  <a:tcPr marL="75549" marR="75549" marT="37775" marB="37775"/>
                </a:tc>
              </a:tr>
              <a:tr h="360262">
                <a:tc>
                  <a:txBody>
                    <a:bodyPr/>
                    <a:lstStyle/>
                    <a:p>
                      <a:r>
                        <a:rPr lang="ru-RU" sz="1300" dirty="0" smtClean="0">
                          <a:latin typeface="Times New Roman" pitchFamily="18" charset="0"/>
                          <a:cs typeface="Times New Roman" pitchFamily="18" charset="0"/>
                        </a:rPr>
                        <a:t>Реальный ВВП</a:t>
                      </a:r>
                      <a:endParaRPr lang="ru-RU" sz="13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0,9</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1,1</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1,2</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1,1</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0,8</a:t>
                      </a:r>
                      <a:endParaRPr lang="ru-RU" sz="1500" dirty="0">
                        <a:latin typeface="Times New Roman" pitchFamily="18" charset="0"/>
                        <a:cs typeface="Times New Roman" pitchFamily="18" charset="0"/>
                      </a:endParaRPr>
                    </a:p>
                  </a:txBody>
                  <a:tcPr marL="75549" marR="75549" marT="37775" marB="37775"/>
                </a:tc>
              </a:tr>
              <a:tr h="566753">
                <a:tc>
                  <a:txBody>
                    <a:bodyPr/>
                    <a:lstStyle/>
                    <a:p>
                      <a:r>
                        <a:rPr lang="ru-RU" sz="1300" dirty="0" smtClean="0">
                          <a:latin typeface="Times New Roman" pitchFamily="18" charset="0"/>
                          <a:cs typeface="Times New Roman" pitchFamily="18" charset="0"/>
                        </a:rPr>
                        <a:t>Уровень потребительских</a:t>
                      </a:r>
                      <a:r>
                        <a:rPr lang="ru-RU" sz="1300" baseline="0" dirty="0" smtClean="0">
                          <a:latin typeface="Times New Roman" pitchFamily="18" charset="0"/>
                          <a:cs typeface="Times New Roman" pitchFamily="18" charset="0"/>
                        </a:rPr>
                        <a:t> цен</a:t>
                      </a:r>
                      <a:endParaRPr lang="ru-RU" sz="13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0,2</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0,7</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1,1</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1,5</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1,8</a:t>
                      </a:r>
                      <a:endParaRPr lang="ru-RU" sz="1500" dirty="0">
                        <a:latin typeface="Times New Roman" pitchFamily="18" charset="0"/>
                        <a:cs typeface="Times New Roman" pitchFamily="18" charset="0"/>
                      </a:endParaRPr>
                    </a:p>
                  </a:txBody>
                  <a:tcPr marL="75549" marR="75549" marT="37775" marB="37775"/>
                </a:tc>
              </a:tr>
              <a:tr h="360262">
                <a:tc>
                  <a:txBody>
                    <a:bodyPr/>
                    <a:lstStyle/>
                    <a:p>
                      <a:r>
                        <a:rPr lang="ru-RU" sz="1300" dirty="0" smtClean="0">
                          <a:latin typeface="Times New Roman" pitchFamily="18" charset="0"/>
                          <a:cs typeface="Times New Roman" pitchFamily="18" charset="0"/>
                        </a:rPr>
                        <a:t>Номинальный ВВП</a:t>
                      </a:r>
                      <a:endParaRPr lang="ru-RU" sz="13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1,1</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1,8</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2,3</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2,5</a:t>
                      </a:r>
                      <a:endParaRPr lang="ru-RU" sz="1500" dirty="0">
                        <a:latin typeface="Times New Roman" pitchFamily="18" charset="0"/>
                        <a:cs typeface="Times New Roman" pitchFamily="18" charset="0"/>
                      </a:endParaRPr>
                    </a:p>
                  </a:txBody>
                  <a:tcPr marL="75549" marR="75549" marT="37775" marB="37775"/>
                </a:tc>
                <a:tc>
                  <a:txBody>
                    <a:bodyPr/>
                    <a:lstStyle/>
                    <a:p>
                      <a:r>
                        <a:rPr lang="ru-RU" sz="1500" dirty="0" smtClean="0">
                          <a:latin typeface="Times New Roman" pitchFamily="18" charset="0"/>
                          <a:cs typeface="Times New Roman" pitchFamily="18" charset="0"/>
                        </a:rPr>
                        <a:t>2,7</a:t>
                      </a:r>
                      <a:endParaRPr lang="ru-RU" sz="1500" dirty="0">
                        <a:latin typeface="Times New Roman" pitchFamily="18" charset="0"/>
                        <a:cs typeface="Times New Roman" pitchFamily="18" charset="0"/>
                      </a:endParaRPr>
                    </a:p>
                  </a:txBody>
                  <a:tcPr marL="75549" marR="75549" marT="37775" marB="37775"/>
                </a:tc>
              </a:tr>
            </a:tbl>
          </a:graphicData>
        </a:graphic>
      </p:graphicFrame>
      <p:sp>
        <p:nvSpPr>
          <p:cNvPr id="4" name="TextBox 3"/>
          <p:cNvSpPr txBox="1"/>
          <p:nvPr/>
        </p:nvSpPr>
        <p:spPr>
          <a:xfrm>
            <a:off x="5231904" y="1340768"/>
            <a:ext cx="6900479" cy="369332"/>
          </a:xfrm>
          <a:prstGeom prst="rect">
            <a:avLst/>
          </a:prstGeom>
          <a:noFill/>
        </p:spPr>
        <p:txBody>
          <a:bodyPr wrap="none" rtlCol="0">
            <a:spAutoFit/>
          </a:bodyPr>
          <a:lstStyle/>
          <a:p>
            <a:r>
              <a:rPr lang="ru-RU" i="1" u="sng" dirty="0" smtClean="0">
                <a:latin typeface="Times New Roman" pitchFamily="18" charset="0"/>
                <a:cs typeface="Times New Roman" pitchFamily="18" charset="0"/>
              </a:rPr>
              <a:t>Таблица 4. </a:t>
            </a:r>
            <a:r>
              <a:rPr lang="ru-RU" i="1" dirty="0" smtClean="0">
                <a:latin typeface="Times New Roman" pitchFamily="18" charset="0"/>
                <a:cs typeface="Times New Roman" pitchFamily="18" charset="0"/>
              </a:rPr>
              <a:t>Влияние кредитно-денежной политики на выпуск и цены</a:t>
            </a:r>
            <a:endParaRPr lang="ru-RU" i="1" dirty="0">
              <a:latin typeface="Times New Roman" pitchFamily="18" charset="0"/>
              <a:cs typeface="Times New Roman" pitchFamily="18" charset="0"/>
            </a:endParaRPr>
          </a:p>
        </p:txBody>
      </p:sp>
      <p:sp>
        <p:nvSpPr>
          <p:cNvPr id="5" name="TextBox 4"/>
          <p:cNvSpPr txBox="1"/>
          <p:nvPr/>
        </p:nvSpPr>
        <p:spPr>
          <a:xfrm>
            <a:off x="335360" y="4869161"/>
            <a:ext cx="11856640" cy="2031325"/>
          </a:xfrm>
          <a:prstGeom prst="rect">
            <a:avLst/>
          </a:prstGeom>
          <a:noFill/>
        </p:spPr>
        <p:txBody>
          <a:bodyPr wrap="square" rtlCol="0">
            <a:spAutoFit/>
          </a:bodyPr>
          <a:lstStyle/>
          <a:p>
            <a:r>
              <a:rPr lang="ru-RU" dirty="0" smtClean="0">
                <a:latin typeface="Times New Roman" pitchFamily="18" charset="0"/>
                <a:cs typeface="Times New Roman" pitchFamily="18" charset="0"/>
              </a:rPr>
              <a:t>Мы хотели бы обратить ваше внимание на сильную начальную реакцию реального выпуска на изменение кредитно-денежной политики, достигающей максимального значения в третьем году. Влияние на уровень цен проявляется постепенно из-за инертности ответной реакции цен и заработной платы. Отметим также, что даже по истечении          5-летнего периода прирост номинального ВВП не соответствует приросту денежной </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массы. </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Источник</a:t>
            </a:r>
            <a:r>
              <a:rPr lang="en-US" dirty="0" smtClean="0">
                <a:latin typeface="Times New Roman" pitchFamily="18" charset="0"/>
                <a:cs typeface="Times New Roman" pitchFamily="18" charset="0"/>
              </a:rPr>
              <a:t>: Ralph </a:t>
            </a:r>
            <a:r>
              <a:rPr lang="ru-RU" dirty="0" smtClean="0">
                <a:latin typeface="Times New Roman" pitchFamily="18" charset="0"/>
                <a:cs typeface="Times New Roman" pitchFamily="18" charset="0"/>
              </a:rPr>
              <a:t>С</a:t>
            </a:r>
            <a:r>
              <a:rPr lang="en-US" dirty="0" smtClean="0">
                <a:latin typeface="Times New Roman" pitchFamily="18" charset="0"/>
                <a:cs typeface="Times New Roman" pitchFamily="18" charset="0"/>
              </a:rPr>
              <a:t>. Bryant, Peter Hooper, and Gerald </a:t>
            </a:r>
            <a:r>
              <a:rPr lang="en-US" dirty="0" err="1" smtClean="0">
                <a:latin typeface="Times New Roman" pitchFamily="18" charset="0"/>
                <a:cs typeface="Times New Roman" pitchFamily="18" charset="0"/>
              </a:rPr>
              <a:t>Holtham</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a:t>
            </a:r>
            <a:r>
              <a:rPr lang="ru-RU" i="1" dirty="0" err="1" smtClean="0">
                <a:latin typeface="Times New Roman" pitchFamily="18" charset="0"/>
                <a:cs typeface="Times New Roman" pitchFamily="18" charset="0"/>
              </a:rPr>
              <a:t>Соп</a:t>
            </a:r>
            <a:r>
              <a:rPr lang="en-US" i="1" dirty="0" err="1" smtClean="0">
                <a:latin typeface="Times New Roman" pitchFamily="18" charset="0"/>
                <a:cs typeface="Times New Roman" pitchFamily="18" charset="0"/>
              </a:rPr>
              <a:t>sensus</a:t>
            </a:r>
            <a:r>
              <a:rPr lang="en-US" i="1" dirty="0" smtClean="0">
                <a:latin typeface="Times New Roman" pitchFamily="18" charset="0"/>
                <a:cs typeface="Times New Roman" pitchFamily="18" charset="0"/>
              </a:rPr>
              <a:t> and Diversity in the Model Simulations», </a:t>
            </a:r>
            <a:r>
              <a:rPr lang="en-US" dirty="0" smtClean="0">
                <a:latin typeface="Times New Roman" pitchFamily="18" charset="0"/>
                <a:cs typeface="Times New Roman" pitchFamily="18" charset="0"/>
              </a:rPr>
              <a:t>in Ralph Bryant et al., </a:t>
            </a:r>
            <a:r>
              <a:rPr lang="en-US" dirty="0" err="1" smtClean="0">
                <a:latin typeface="Times New Roman" pitchFamily="18" charset="0"/>
                <a:cs typeface="Times New Roman" pitchFamily="18" charset="0"/>
              </a:rPr>
              <a:t>eds</a:t>
            </a:r>
            <a:r>
              <a:rPr lang="en-US" dirty="0" smtClean="0">
                <a:latin typeface="Times New Roman" pitchFamily="18" charset="0"/>
                <a:cs typeface="Times New Roman" pitchFamily="18" charset="0"/>
              </a:rPr>
              <a:t>, Empirical </a:t>
            </a:r>
            <a:r>
              <a:rPr lang="en-US" i="1" dirty="0" smtClean="0">
                <a:latin typeface="Times New Roman" pitchFamily="18" charset="0"/>
                <a:cs typeface="Times New Roman" pitchFamily="18" charset="0"/>
              </a:rPr>
              <a:t>Macroeconomics for Economies </a:t>
            </a:r>
            <a:r>
              <a:rPr lang="en-US" dirty="0" smtClean="0">
                <a:latin typeface="Times New Roman" pitchFamily="18" charset="0"/>
                <a:cs typeface="Times New Roman" pitchFamily="18" charset="0"/>
              </a:rPr>
              <a:t>(Brookings,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Washington. </a:t>
            </a:r>
            <a:r>
              <a:rPr lang="ru-RU" dirty="0" smtClean="0">
                <a:latin typeface="Times New Roman" pitchFamily="18" charset="0"/>
                <a:cs typeface="Times New Roman" pitchFamily="18" charset="0"/>
              </a:rPr>
              <a:t>D.C, 1988).</a:t>
            </a:r>
          </a:p>
          <a:p>
            <a:endParaRPr lang="ru-RU" dirty="0"/>
          </a:p>
        </p:txBody>
      </p:sp>
      <p:sp>
        <p:nvSpPr>
          <p:cNvPr id="6" name="TextBox 5"/>
          <p:cNvSpPr txBox="1"/>
          <p:nvPr/>
        </p:nvSpPr>
        <p:spPr>
          <a:xfrm>
            <a:off x="263352" y="1556792"/>
            <a:ext cx="5040560" cy="3416320"/>
          </a:xfrm>
          <a:prstGeom prst="rect">
            <a:avLst/>
          </a:prstGeom>
          <a:noFill/>
        </p:spPr>
        <p:txBody>
          <a:bodyPr wrap="square" rtlCol="0">
            <a:spAutoFit/>
          </a:bodyPr>
          <a:lstStyle/>
          <a:p>
            <a:pPr>
              <a:buBlip>
                <a:blip r:embed="rId2"/>
              </a:buBlip>
            </a:pPr>
            <a:r>
              <a:rPr lang="ru-RU" dirty="0" smtClean="0">
                <a:latin typeface="Times New Roman" pitchFamily="18" charset="0"/>
                <a:cs typeface="Times New Roman" pitchFamily="18" charset="0"/>
              </a:rPr>
              <a:t> В ходе исследования было изучено влияние последствий изменений кредитно-денежной политики, полученных с помощью восьми разных эконометрических моделей. В каждом случае исходное значение модели было "нарушено" путем прибавления 4 процентных пунктов к темпам роста предложения денег в первом году и удержания темпов роста денежной массы на 4 процентных пункта выше исходного значения в течение всех последующих лет. Приведенные в таблице 4 оценки показывают средний результат, полученный по всем моделям.</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464" y="1052736"/>
            <a:ext cx="10704512" cy="5170646"/>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Результаты данного анализа свидетельствуют о том, что первой реакцией на увеличение денежной массы будет значительный рост реального ВВП. </a:t>
            </a:r>
          </a:p>
          <a:p>
            <a:pPr>
              <a:lnSpc>
                <a:spcPct val="150000"/>
              </a:lnSpc>
              <a:buBlip>
                <a:blip r:embed="rId2"/>
              </a:buBlip>
            </a:pPr>
            <a:r>
              <a:rPr lang="ru-RU" sz="2000" dirty="0" smtClean="0">
                <a:latin typeface="Times New Roman" pitchFamily="18" charset="0"/>
                <a:cs typeface="Times New Roman" pitchFamily="18" charset="0"/>
              </a:rPr>
              <a:t> В то же время повышение уровня цен, наоборот, будет происходить медленно, составляя менее одной пятой прироста номинального ВВП в первом году.</a:t>
            </a:r>
          </a:p>
          <a:p>
            <a:pPr>
              <a:lnSpc>
                <a:spcPct val="150000"/>
              </a:lnSpc>
              <a:buBlip>
                <a:blip r:embed="rId2"/>
              </a:buBlip>
            </a:pPr>
            <a:r>
              <a:rPr lang="ru-RU" sz="2000" dirty="0" smtClean="0">
                <a:latin typeface="Times New Roman" pitchFamily="18" charset="0"/>
                <a:cs typeface="Times New Roman" pitchFamily="18" charset="0"/>
              </a:rPr>
              <a:t> По истечении пяти лет, в соответствии с прогнозами, полученными с помощью этих моделей, большая часть прироста номинального ВВП будет определяться увеличением цен, а не реального выпуска. </a:t>
            </a:r>
          </a:p>
          <a:p>
            <a:pPr>
              <a:lnSpc>
                <a:spcPct val="150000"/>
              </a:lnSpc>
              <a:buBlip>
                <a:blip r:embed="rId2"/>
              </a:buBlip>
            </a:pPr>
            <a:r>
              <a:rPr lang="ru-RU" sz="2000" dirty="0" smtClean="0">
                <a:latin typeface="Times New Roman" pitchFamily="18" charset="0"/>
                <a:cs typeface="Times New Roman" pitchFamily="18" charset="0"/>
              </a:rPr>
              <a:t> Эти прогнозы служат подтверждением предположения приверженцев </a:t>
            </a:r>
            <a:r>
              <a:rPr lang="ru-RU" sz="2000" dirty="0" err="1" smtClean="0">
                <a:latin typeface="Times New Roman" pitchFamily="18" charset="0"/>
                <a:cs typeface="Times New Roman" pitchFamily="18" charset="0"/>
              </a:rPr>
              <a:t>кейнсианской</a:t>
            </a:r>
            <a:r>
              <a:rPr lang="ru-RU" sz="2000" dirty="0" smtClean="0">
                <a:latin typeface="Times New Roman" pitchFamily="18" charset="0"/>
                <a:cs typeface="Times New Roman" pitchFamily="18" charset="0"/>
              </a:rPr>
              <a:t> школы о замедленной реакции цен и зарплаты на изменения денежной массы, а также указывают на то, что народное хозяйство будет развиваться в долгосрочном периоде так же, как и предсказывали сторонники классической экономики</a:t>
            </a:r>
            <a:r>
              <a:rPr lang="ru-RU" sz="2000" b="1" dirty="0" smtClean="0"/>
              <a:t>.</a:t>
            </a:r>
            <a:endParaRPr lang="ru-RU" sz="20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464" y="902524"/>
            <a:ext cx="10297144" cy="5678478"/>
          </a:xfrm>
          <a:prstGeom prst="rect">
            <a:avLst/>
          </a:prstGeom>
          <a:noFill/>
        </p:spPr>
        <p:txBody>
          <a:bodyPr wrap="square" rtlCol="0">
            <a:spAutoFit/>
          </a:bodyPr>
          <a:lstStyle/>
          <a:p>
            <a:pPr>
              <a:lnSpc>
                <a:spcPct val="150000"/>
              </a:lnSpc>
              <a:buBlip>
                <a:blip r:embed="rId2"/>
              </a:buBlip>
            </a:pPr>
            <a:r>
              <a:rPr lang="ru-RU" sz="2200" dirty="0" smtClean="0">
                <a:latin typeface="Times New Roman" pitchFamily="18" charset="0"/>
                <a:cs typeface="Times New Roman" pitchFamily="18" charset="0"/>
              </a:rPr>
              <a:t> Как эти статистические выводы могут быть использованы «творцами» кредитно-денежной политики? </a:t>
            </a:r>
          </a:p>
          <a:p>
            <a:pPr>
              <a:lnSpc>
                <a:spcPct val="150000"/>
              </a:lnSpc>
              <a:buBlip>
                <a:blip r:embed="rId2"/>
              </a:buBlip>
            </a:pPr>
            <a:r>
              <a:rPr lang="ru-RU" sz="2200" dirty="0" smtClean="0">
                <a:latin typeface="Times New Roman" pitchFamily="18" charset="0"/>
                <a:cs typeface="Times New Roman" pitchFamily="18" charset="0"/>
              </a:rPr>
              <a:t> Предположим, что Федеральная резервная система прогнозирует увеличение реального ВВП на 4% в следующем году. </a:t>
            </a:r>
          </a:p>
          <a:p>
            <a:pPr>
              <a:lnSpc>
                <a:spcPct val="150000"/>
              </a:lnSpc>
              <a:buBlip>
                <a:blip r:embed="rId2"/>
              </a:buBlip>
            </a:pPr>
            <a:r>
              <a:rPr lang="ru-RU" sz="2200" dirty="0" smtClean="0">
                <a:latin typeface="Times New Roman" pitchFamily="18" charset="0"/>
                <a:cs typeface="Times New Roman" pitchFamily="18" charset="0"/>
              </a:rPr>
              <a:t> Более того, руководители ФРС считают, что темпы экономического роста, равные 3% - это самое большее, что может себе позволить народное хозяйство страны, не рискуя вызвать недопустимо высокую инфляцию. </a:t>
            </a:r>
          </a:p>
          <a:p>
            <a:pPr>
              <a:lnSpc>
                <a:spcPct val="150000"/>
              </a:lnSpc>
              <a:buBlip>
                <a:blip r:embed="rId2"/>
              </a:buBlip>
            </a:pPr>
            <a:r>
              <a:rPr lang="ru-RU" sz="2200" dirty="0" smtClean="0">
                <a:latin typeface="Times New Roman" pitchFamily="18" charset="0"/>
                <a:cs typeface="Times New Roman" pitchFamily="18" charset="0"/>
              </a:rPr>
              <a:t> Насколько необходимо изменить предложение денег, чтобы снизить темпы роста реального ВВП на 1 процентный пункт? </a:t>
            </a:r>
          </a:p>
          <a:p>
            <a:pPr>
              <a:lnSpc>
                <a:spcPct val="150000"/>
              </a:lnSpc>
              <a:buBlip>
                <a:blip r:embed="rId2"/>
              </a:buBlip>
            </a:pPr>
            <a:r>
              <a:rPr lang="ru-RU" sz="2200" dirty="0" smtClean="0">
                <a:latin typeface="Times New Roman" pitchFamily="18" charset="0"/>
                <a:cs typeface="Times New Roman" pitchFamily="18" charset="0"/>
              </a:rPr>
              <a:t> Ответ: чтобы этого достичь, темпы роста предложения денег следовало бы снизить немногим более чем на 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464" y="764704"/>
            <a:ext cx="10339040" cy="6370975"/>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Несомненно, польза таких вычислений зависит от того, останутся ли истинными в будущем все выявленные взаимосвязи, рассчитанные для прошлых лет. </a:t>
            </a:r>
          </a:p>
          <a:p>
            <a:pPr>
              <a:lnSpc>
                <a:spcPct val="150000"/>
              </a:lnSpc>
              <a:buBlip>
                <a:blip r:embed="rId2"/>
              </a:buBlip>
            </a:pPr>
            <a:r>
              <a:rPr lang="ru-RU" sz="2000" dirty="0" smtClean="0">
                <a:latin typeface="Times New Roman" pitchFamily="18" charset="0"/>
                <a:cs typeface="Times New Roman" pitchFamily="18" charset="0"/>
              </a:rPr>
              <a:t> Монетаристы настаивают на том, что последствия изменений кредитно-денежной политики неопределенны и в процессе эволюции экономики могут далее изменяться.</a:t>
            </a:r>
          </a:p>
          <a:p>
            <a:pPr>
              <a:lnSpc>
                <a:spcPct val="150000"/>
              </a:lnSpc>
              <a:buBlip>
                <a:blip r:embed="rId2"/>
              </a:buBlip>
            </a:pPr>
            <a:r>
              <a:rPr lang="ru-RU" sz="2000" dirty="0" smtClean="0">
                <a:latin typeface="Times New Roman" pitchFamily="18" charset="0"/>
                <a:cs typeface="Times New Roman" pitchFamily="18" charset="0"/>
              </a:rPr>
              <a:t> К примеру, по мере того, как экономика становится более открытой, влияние, оказываемое кредитно-денежной политикой на величину чистого экспорта, может усилиться, в то время как ее воздействие на масштабы жилищного строительства и другие сектора экономики может быть ослаблено из-за прекращения регулирования финансовой сферы.</a:t>
            </a:r>
          </a:p>
          <a:p>
            <a:pPr>
              <a:lnSpc>
                <a:spcPct val="150000"/>
              </a:lnSpc>
              <a:buBlip>
                <a:blip r:embed="rId2"/>
              </a:buBlip>
            </a:pPr>
            <a:r>
              <a:rPr lang="ru-RU" sz="2000" dirty="0" smtClean="0">
                <a:latin typeface="Times New Roman" pitchFamily="18" charset="0"/>
                <a:cs typeface="Times New Roman" pitchFamily="18" charset="0"/>
              </a:rPr>
              <a:t> В наши дни кредитно-денежная политика в качестве средства экономической стабилизации не имеет себе равных. </a:t>
            </a:r>
          </a:p>
          <a:p>
            <a:pPr>
              <a:lnSpc>
                <a:spcPct val="150000"/>
              </a:lnSpc>
              <a:buBlip>
                <a:blip r:embed="rId2"/>
              </a:buBlip>
            </a:pPr>
            <a:r>
              <a:rPr lang="ru-RU" sz="2000" dirty="0" smtClean="0">
                <a:latin typeface="Times New Roman" pitchFamily="18" charset="0"/>
                <a:cs typeface="Times New Roman" pitchFamily="18" charset="0"/>
              </a:rPr>
              <a:t> Немногие сомневаются в возможности эффективного влияния кредитно-денежной политики на совокупный спрос. Вместе с тем, последствия ее использования проявляются с большими и изменяющимися временными лагами.</a:t>
            </a:r>
          </a:p>
          <a:p>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664" y="332656"/>
            <a:ext cx="6021200" cy="461665"/>
          </a:xfrm>
          <a:prstGeom prst="rect">
            <a:avLst/>
          </a:prstGeom>
          <a:noFill/>
        </p:spPr>
        <p:txBody>
          <a:bodyPr wrap="none" rtlCol="0">
            <a:spAutoFit/>
          </a:bodyPr>
          <a:lstStyle/>
          <a:p>
            <a:pPr algn="ctr"/>
            <a:r>
              <a:rPr lang="ru-RU" sz="2400" b="1" dirty="0" smtClean="0"/>
              <a:t>Фискально-монетарная комбинация</a:t>
            </a:r>
            <a:r>
              <a:rPr lang="ru-RU" dirty="0" smtClean="0"/>
              <a:t>.</a:t>
            </a:r>
          </a:p>
        </p:txBody>
      </p:sp>
      <p:sp>
        <p:nvSpPr>
          <p:cNvPr id="3" name="TextBox 2"/>
          <p:cNvSpPr txBox="1"/>
          <p:nvPr/>
        </p:nvSpPr>
        <p:spPr>
          <a:xfrm>
            <a:off x="1415480" y="980728"/>
            <a:ext cx="10776520" cy="5632311"/>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a:t>
            </a:r>
            <a:r>
              <a:rPr lang="ru-RU" sz="2000" u="sng" dirty="0" smtClean="0">
                <a:latin typeface="Times New Roman" pitchFamily="18" charset="0"/>
                <a:cs typeface="Times New Roman" pitchFamily="18" charset="0"/>
              </a:rPr>
              <a:t>Вторым фактором</a:t>
            </a:r>
            <a:r>
              <a:rPr lang="ru-RU" sz="2000" dirty="0" smtClean="0">
                <a:latin typeface="Times New Roman" pitchFamily="18" charset="0"/>
                <a:cs typeface="Times New Roman" pitchFamily="18" charset="0"/>
              </a:rPr>
              <a:t>, который оказывает значительное влияние на фискальную и кредитно-денежную политику, является </a:t>
            </a:r>
            <a:r>
              <a:rPr lang="ru-RU" sz="2000" u="sng" dirty="0" smtClean="0">
                <a:latin typeface="Times New Roman" pitchFamily="18" charset="0"/>
                <a:cs typeface="Times New Roman" pitchFamily="18" charset="0"/>
              </a:rPr>
              <a:t>желательная фискально-монетарная комбинация</a:t>
            </a:r>
            <a:r>
              <a:rPr lang="ru-RU" sz="2000" dirty="0" smtClean="0">
                <a:latin typeface="Times New Roman" pitchFamily="18" charset="0"/>
                <a:cs typeface="Times New Roman" pitchFamily="18" charset="0"/>
              </a:rPr>
              <a:t>, которая отражает различную относительную интенсивность использования кредитно-денежной и фискальной политики и их влияние на различные сферы экономики. </a:t>
            </a:r>
          </a:p>
          <a:p>
            <a:pPr>
              <a:lnSpc>
                <a:spcPct val="150000"/>
              </a:lnSpc>
              <a:buBlip>
                <a:blip r:embed="rId2"/>
              </a:buBlip>
            </a:pPr>
            <a:r>
              <a:rPr lang="ru-RU" sz="2000" dirty="0" smtClean="0">
                <a:latin typeface="Times New Roman" pitchFamily="18" charset="0"/>
                <a:cs typeface="Times New Roman" pitchFamily="18" charset="0"/>
              </a:rPr>
              <a:t> В данном случае основная идея заключается в том, что кредитно-денежная и фискальная политика являются взаимозаменяемыми в процессе управления спросом. Но не смотря на то, что для стабилизации экономики могут быть использованы разные комбинации кредитно-денежной и фискальной политики, их влияние на структуру выпуска является различным.</a:t>
            </a:r>
          </a:p>
          <a:p>
            <a:pPr>
              <a:lnSpc>
                <a:spcPct val="150000"/>
              </a:lnSpc>
              <a:buBlip>
                <a:blip r:embed="rId2"/>
              </a:buBlip>
            </a:pPr>
            <a:r>
              <a:rPr lang="ru-RU" sz="2000" dirty="0" smtClean="0">
                <a:latin typeface="Times New Roman" pitchFamily="18" charset="0"/>
                <a:cs typeface="Times New Roman" pitchFamily="18" charset="0"/>
              </a:rPr>
              <a:t> Изменяя комбинацию налогов, государственных расходов и мер, осуществляемых в рамках кредитно-денежной политики, правительство может изменить удельный вес предпринимательских инвестиций, потребления чистого экспорта и государственных закупок товаров и услуг в ВВП. Это легко можно увидеть, рассмотрев следующие примеры.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496" y="980728"/>
            <a:ext cx="10632504" cy="4985980"/>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a:t>
            </a:r>
            <a:r>
              <a:rPr lang="ru-RU" sz="2000" u="sng" dirty="0" smtClean="0">
                <a:latin typeface="Times New Roman" pitchFamily="18" charset="0"/>
                <a:cs typeface="Times New Roman" pitchFamily="18" charset="0"/>
              </a:rPr>
              <a:t>Пример 1. </a:t>
            </a:r>
            <a:r>
              <a:rPr lang="ru-RU" sz="2000" dirty="0" smtClean="0">
                <a:latin typeface="Times New Roman" pitchFamily="18" charset="0"/>
                <a:cs typeface="Times New Roman" pitchFamily="18" charset="0"/>
              </a:rPr>
              <a:t>Предположим, президент считает, что необходимо значительно повысить расходы на оборону и сделать это можно за счет внутренних инвестиций и чистого экспорта. Что нужно предпринять для этого? </a:t>
            </a:r>
          </a:p>
          <a:p>
            <a:pPr>
              <a:lnSpc>
                <a:spcPct val="150000"/>
              </a:lnSpc>
              <a:buBlip>
                <a:blip r:embed="rId2"/>
              </a:buBlip>
            </a:pPr>
            <a:r>
              <a:rPr lang="ru-RU" sz="2000" dirty="0" smtClean="0">
                <a:latin typeface="Times New Roman" pitchFamily="18" charset="0"/>
                <a:cs typeface="Times New Roman" pitchFamily="18" charset="0"/>
              </a:rPr>
              <a:t> Страна могла бы увеличить расходы на оборону, оставить налоги неизмененными или даже сократить их, а также ужесточить кредитно-денежную политику, что привело бы к повышению процентных ставок до такого уровня, что инвестиции и чистый экспорт сократились бы, предоставив возможность увеличения государственных закупок. </a:t>
            </a:r>
          </a:p>
          <a:p>
            <a:pPr>
              <a:lnSpc>
                <a:spcPct val="150000"/>
              </a:lnSpc>
              <a:buBlip>
                <a:blip r:embed="rId2"/>
              </a:buBlip>
            </a:pPr>
            <a:r>
              <a:rPr lang="ru-RU" sz="2000" dirty="0" smtClean="0">
                <a:latin typeface="Times New Roman" pitchFamily="18" charset="0"/>
                <a:cs typeface="Times New Roman" pitchFamily="18" charset="0"/>
              </a:rPr>
              <a:t> Данная политика могла бы вызвать также и увеличение структурного дефицита и рост реальных процентных ставок. США осуществляли подобную политику при правлении Президента Рейгана, в начале 80-х годов.</a:t>
            </a:r>
          </a:p>
          <a:p>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1425" y="948690"/>
            <a:ext cx="11280575" cy="5909310"/>
          </a:xfrm>
          <a:prstGeom prst="rect">
            <a:avLst/>
          </a:prstGeom>
          <a:noFill/>
        </p:spPr>
        <p:txBody>
          <a:bodyPr wrap="square" rtlCol="0">
            <a:spAutoFit/>
          </a:bodyPr>
          <a:lstStyle/>
          <a:p>
            <a:pPr>
              <a:lnSpc>
                <a:spcPct val="150000"/>
              </a:lnSpc>
              <a:buBlip>
                <a:blip r:embed="rId2"/>
              </a:buBlip>
            </a:pPr>
            <a:r>
              <a:rPr lang="ru-RU" sz="2000" u="sng" dirty="0" smtClean="0">
                <a:latin typeface="Times New Roman" pitchFamily="18" charset="0"/>
                <a:cs typeface="Times New Roman" pitchFamily="18" charset="0"/>
              </a:rPr>
              <a:t> Пример 2. </a:t>
            </a:r>
            <a:r>
              <a:rPr lang="ru-RU" sz="2000" dirty="0" smtClean="0">
                <a:latin typeface="Times New Roman" pitchFamily="18" charset="0"/>
                <a:cs typeface="Times New Roman" pitchFamily="18" charset="0"/>
              </a:rPr>
              <a:t> Допустим, что общество начинает беспокоиться из-за низкой нормы сбережений, что сопровождается появлением желания увеличить объем инвестиций для того, чтобы повысить запас капитала и ускорить темпы роста потенциального выпуска. </a:t>
            </a:r>
          </a:p>
          <a:p>
            <a:pPr>
              <a:lnSpc>
                <a:spcPct val="150000"/>
              </a:lnSpc>
              <a:buBlip>
                <a:blip r:embed="rId2"/>
              </a:buBlip>
            </a:pPr>
            <a:r>
              <a:rPr lang="ru-RU" sz="2000" dirty="0" smtClean="0">
                <a:latin typeface="Times New Roman" pitchFamily="18" charset="0"/>
                <a:cs typeface="Times New Roman" pitchFamily="18" charset="0"/>
              </a:rPr>
              <a:t> Для того чтобы воплотить в жизнь эти намерения, государство должно увеличить налоги на потребление и сократить трансфертные платежи для того, чтобы уменьшить располагаемый доход и таким образом сократить потребление; снизить темпы роста государственных закупок и начать реализацию экспансионистской кредитно-денежной политики, чтобы понизить процентные ставки и увеличить инвестиции, снизить валютный курс и расширить чистый экспорт. </a:t>
            </a:r>
          </a:p>
          <a:p>
            <a:pPr>
              <a:lnSpc>
                <a:spcPct val="150000"/>
              </a:lnSpc>
              <a:buBlip>
                <a:blip r:embed="rId2"/>
              </a:buBlip>
            </a:pPr>
            <a:r>
              <a:rPr lang="ru-RU" sz="2000" dirty="0" smtClean="0">
                <a:latin typeface="Times New Roman" pitchFamily="18" charset="0"/>
                <a:cs typeface="Times New Roman" pitchFamily="18" charset="0"/>
              </a:rPr>
              <a:t> В этом случае увеличение общественных сбережений является стимулом для увеличения частных инвестиций.</a:t>
            </a:r>
          </a:p>
          <a:p>
            <a:pPr>
              <a:lnSpc>
                <a:spcPct val="150000"/>
              </a:lnSpc>
              <a:buBlip>
                <a:blip r:embed="rId2"/>
              </a:buBlip>
            </a:pPr>
            <a:r>
              <a:rPr lang="ru-RU" sz="2000" dirty="0" smtClean="0">
                <a:latin typeface="Times New Roman" pitchFamily="18" charset="0"/>
                <a:cs typeface="Times New Roman" pitchFamily="18" charset="0"/>
              </a:rPr>
              <a:t> Такой была экономическая философия Президента Клинтона, воплощенная в Законе о государственном бюджете, принятом в 1993 году.</a:t>
            </a:r>
          </a:p>
          <a:p>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188640"/>
            <a:ext cx="10047943" cy="369332"/>
          </a:xfrm>
          <a:prstGeom prst="rect">
            <a:avLst/>
          </a:prstGeom>
          <a:noFill/>
        </p:spPr>
        <p:txBody>
          <a:bodyPr wrap="none" rtlCol="0">
            <a:spAutoFit/>
          </a:bodyPr>
          <a:lstStyle/>
          <a:p>
            <a:r>
              <a:rPr lang="ru-RU" b="1" dirty="0" smtClean="0"/>
              <a:t>Последствия изменения комбинации кредитно-денежной и фискальной политики.</a:t>
            </a:r>
            <a:endParaRPr lang="ru-RU" dirty="0"/>
          </a:p>
        </p:txBody>
      </p:sp>
      <p:sp>
        <p:nvSpPr>
          <p:cNvPr id="3" name="TextBox 2"/>
          <p:cNvSpPr txBox="1"/>
          <p:nvPr/>
        </p:nvSpPr>
        <p:spPr>
          <a:xfrm>
            <a:off x="1415480" y="764704"/>
            <a:ext cx="10776520" cy="4708981"/>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Для того чтобы понять последствия изменения фискально-монетарной комбинации, рассмотрим следующие мероприятия. </a:t>
            </a:r>
          </a:p>
          <a:p>
            <a:pPr>
              <a:lnSpc>
                <a:spcPct val="150000"/>
              </a:lnSpc>
              <a:buBlip>
                <a:blip r:embed="rId2"/>
              </a:buBlip>
            </a:pPr>
            <a:r>
              <a:rPr lang="ru-RU" dirty="0" smtClean="0">
                <a:latin typeface="Times New Roman" pitchFamily="18" charset="0"/>
                <a:cs typeface="Times New Roman" pitchFamily="18" charset="0"/>
              </a:rPr>
              <a:t> Предположим, федеральное правительство сократило дефицит федерального бюджета на 100 </a:t>
            </a:r>
            <a:r>
              <a:rPr lang="ru-RU" dirty="0" err="1" smtClean="0">
                <a:latin typeface="Times New Roman" pitchFamily="18" charset="0"/>
                <a:cs typeface="Times New Roman" pitchFamily="18" charset="0"/>
              </a:rPr>
              <a:t>млрд</a:t>
            </a:r>
            <a:r>
              <a:rPr lang="ru-RU" dirty="0" smtClean="0">
                <a:latin typeface="Times New Roman" pitchFamily="18" charset="0"/>
                <a:cs typeface="Times New Roman" pitchFamily="18" charset="0"/>
              </a:rPr>
              <a:t> долл. и одновременно увеличило темпы роста денежной массы, точно компенсируя воздействие сдерживающих фискальных мероприятий. </a:t>
            </a:r>
          </a:p>
          <a:p>
            <a:pPr>
              <a:lnSpc>
                <a:spcPct val="150000"/>
              </a:lnSpc>
              <a:buBlip>
                <a:blip r:embed="rId2"/>
              </a:buBlip>
            </a:pPr>
            <a:r>
              <a:rPr lang="ru-RU" dirty="0" smtClean="0">
                <a:latin typeface="Times New Roman" pitchFamily="18" charset="0"/>
                <a:cs typeface="Times New Roman" pitchFamily="18" charset="0"/>
              </a:rPr>
              <a:t> Предложенные мероприятия очень похожи на программу Президента Клинтона по сокращению бюджетного дефицита (которая начала осуществляться в 1993 году), дополненную мерами кредитно-денежной политики, чтобы избежать снижения темпов экономического роста, связанного с повышением налогов и уменьшением государственных расходов.</a:t>
            </a:r>
            <a:endParaRPr lang="ru-RU" dirty="0" smtClean="0"/>
          </a:p>
          <a:p>
            <a:pPr>
              <a:lnSpc>
                <a:spcPct val="150000"/>
              </a:lnSpc>
              <a:buBlip>
                <a:blip r:embed="rId2"/>
              </a:buBlip>
            </a:pPr>
            <a:r>
              <a:rPr lang="ru-RU" dirty="0" smtClean="0">
                <a:latin typeface="Times New Roman" pitchFamily="18" charset="0"/>
                <a:cs typeface="Times New Roman" pitchFamily="18" charset="0"/>
              </a:rPr>
              <a:t> Мы можем оценить последствия реализации этих мероприятий с помощью количественной экономической модели, аналогичной модели долгосрочного развития США </a:t>
            </a:r>
            <a:r>
              <a:rPr lang="en-US" dirty="0" smtClean="0">
                <a:latin typeface="Times New Roman" pitchFamily="18" charset="0"/>
                <a:cs typeface="Times New Roman" pitchFamily="18" charset="0"/>
              </a:rPr>
              <a:t>DRI</a:t>
            </a:r>
            <a:r>
              <a:rPr lang="ru-RU" dirty="0" smtClean="0">
                <a:latin typeface="Times New Roman" pitchFamily="18" charset="0"/>
                <a:cs typeface="Times New Roman" pitchFamily="18" charset="0"/>
              </a:rPr>
              <a:t>.</a:t>
            </a:r>
          </a:p>
        </p:txBody>
      </p:sp>
      <p:cxnSp>
        <p:nvCxnSpPr>
          <p:cNvPr id="5" name="Прямая соединительная линия 4"/>
          <p:cNvCxnSpPr/>
          <p:nvPr/>
        </p:nvCxnSpPr>
        <p:spPr>
          <a:xfrm>
            <a:off x="0" y="5517232"/>
            <a:ext cx="1219200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1415480" y="5517232"/>
            <a:ext cx="10776520" cy="1200329"/>
          </a:xfrm>
          <a:prstGeom prst="rect">
            <a:avLst/>
          </a:prstGeom>
          <a:noFill/>
        </p:spPr>
        <p:txBody>
          <a:bodyPr wrap="square" rtlCol="0">
            <a:spAutoFit/>
          </a:bodyPr>
          <a:lstStyle/>
          <a:p>
            <a:r>
              <a:rPr lang="ru-RU" sz="1600" dirty="0" smtClean="0">
                <a:latin typeface="Times New Roman" pitchFamily="18" charset="0"/>
                <a:cs typeface="Times New Roman" pitchFamily="18" charset="0"/>
              </a:rPr>
              <a:t>1 </a:t>
            </a:r>
            <a:r>
              <a:rPr lang="ru-RU" sz="1400" dirty="0" smtClean="0">
                <a:latin typeface="Times New Roman" pitchFamily="18" charset="0"/>
                <a:cs typeface="Times New Roman" pitchFamily="18" charset="0"/>
              </a:rPr>
              <a:t>Данная модель была разработана выдающимся </a:t>
            </a:r>
            <a:r>
              <a:rPr lang="ru-RU" sz="1400" dirty="0" err="1" smtClean="0">
                <a:latin typeface="Times New Roman" pitchFamily="18" charset="0"/>
                <a:cs typeface="Times New Roman" pitchFamily="18" charset="0"/>
              </a:rPr>
              <a:t>макроэкономистом</a:t>
            </a:r>
            <a:r>
              <a:rPr lang="ru-RU" sz="1400" dirty="0" smtClean="0">
                <a:latin typeface="Times New Roman" pitchFamily="18" charset="0"/>
                <a:cs typeface="Times New Roman" pitchFamily="18" charset="0"/>
              </a:rPr>
              <a:t> </a:t>
            </a:r>
            <a:r>
              <a:rPr lang="ru-RU" sz="1400" dirty="0" err="1" smtClean="0">
                <a:latin typeface="Times New Roman" pitchFamily="18" charset="0"/>
                <a:cs typeface="Times New Roman" pitchFamily="18" charset="0"/>
              </a:rPr>
              <a:t>Отто</a:t>
            </a:r>
            <a:r>
              <a:rPr lang="ru-RU" sz="1400" dirty="0" smtClean="0">
                <a:latin typeface="Times New Roman" pitchFamily="18" charset="0"/>
                <a:cs typeface="Times New Roman" pitchFamily="18" charset="0"/>
              </a:rPr>
              <a:t> </a:t>
            </a:r>
            <a:r>
              <a:rPr lang="ru-RU" sz="1400" dirty="0" err="1" smtClean="0">
                <a:latin typeface="Times New Roman" pitchFamily="18" charset="0"/>
                <a:cs typeface="Times New Roman" pitchFamily="18" charset="0"/>
              </a:rPr>
              <a:t>Экштейном</a:t>
            </a:r>
            <a:r>
              <a:rPr lang="ru-RU"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Otto Eckstein</a:t>
            </a:r>
            <a:r>
              <a:rPr lang="ru-RU" sz="1400" dirty="0" smtClean="0">
                <a:latin typeface="Times New Roman" pitchFamily="18" charset="0"/>
                <a:cs typeface="Times New Roman" pitchFamily="18" charset="0"/>
              </a:rPr>
              <a:t>) из Гарвардского университета. Она строится на основе стандартного </a:t>
            </a:r>
            <a:r>
              <a:rPr lang="ru-RU" sz="1400" dirty="0" err="1" smtClean="0">
                <a:latin typeface="Times New Roman" pitchFamily="18" charset="0"/>
                <a:cs typeface="Times New Roman" pitchFamily="18" charset="0"/>
              </a:rPr>
              <a:t>кейнсианского</a:t>
            </a:r>
            <a:r>
              <a:rPr lang="ru-RU" sz="1400" dirty="0" smtClean="0">
                <a:latin typeface="Times New Roman" pitchFamily="18" charset="0"/>
                <a:cs typeface="Times New Roman" pitchFamily="18" charset="0"/>
              </a:rPr>
              <a:t> подхода к определению совокупного спроса и основана на предположении об эффективности как кредитно-денежной, так и фискальной политики. Совокупное предположение определяется эндогенно заданным потенциальным выпуском (величина которого определяется такими факторами, как капитал, труд, научно-исследовательские и опытно-конструкторские работы и энергия), а поведение цен и заработной платы соответствует кривой </a:t>
            </a:r>
            <a:r>
              <a:rPr lang="ru-RU" sz="1400" dirty="0" err="1" smtClean="0">
                <a:latin typeface="Times New Roman" pitchFamily="18" charset="0"/>
                <a:cs typeface="Times New Roman" pitchFamily="18" charset="0"/>
              </a:rPr>
              <a:t>Филлипса</a:t>
            </a:r>
            <a:r>
              <a:rPr lang="ru-RU" sz="1400" dirty="0" smtClean="0">
                <a:latin typeface="Times New Roman" pitchFamily="18" charset="0"/>
                <a:cs typeface="Times New Roman" pitchFamily="18" charset="0"/>
              </a:rPr>
              <a:t>.</a:t>
            </a:r>
          </a:p>
        </p:txBody>
      </p:sp>
      <p:sp>
        <p:nvSpPr>
          <p:cNvPr id="14" name="TextBox 13"/>
          <p:cNvSpPr txBox="1"/>
          <p:nvPr/>
        </p:nvSpPr>
        <p:spPr>
          <a:xfrm>
            <a:off x="9264352" y="4869160"/>
            <a:ext cx="274434" cy="307777"/>
          </a:xfrm>
          <a:prstGeom prst="rect">
            <a:avLst/>
          </a:prstGeom>
          <a:noFill/>
        </p:spPr>
        <p:txBody>
          <a:bodyPr wrap="none" rtlCol="0">
            <a:spAutoFit/>
          </a:bodyPr>
          <a:lstStyle/>
          <a:p>
            <a:r>
              <a:rPr lang="ru-RU" sz="1400" dirty="0" smtClean="0">
                <a:latin typeface="Times New Roman" pitchFamily="18" charset="0"/>
                <a:cs typeface="Times New Roman" pitchFamily="18" charset="0"/>
              </a:rPr>
              <a:t>1</a:t>
            </a:r>
            <a:endParaRPr lang="ru-RU" sz="16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512" y="332656"/>
            <a:ext cx="6446765" cy="369332"/>
          </a:xfrm>
          <a:prstGeom prst="rect">
            <a:avLst/>
          </a:prstGeom>
          <a:noFill/>
        </p:spPr>
        <p:txBody>
          <a:bodyPr wrap="none" rtlCol="0">
            <a:spAutoFit/>
          </a:bodyPr>
          <a:lstStyle/>
          <a:p>
            <a:pPr>
              <a:buBlip>
                <a:blip r:embed="rId2"/>
              </a:buBlip>
            </a:pPr>
            <a:r>
              <a:rPr lang="ru-RU" dirty="0" smtClean="0">
                <a:latin typeface="Times New Roman" pitchFamily="18" charset="0"/>
                <a:cs typeface="Times New Roman" pitchFamily="18" charset="0"/>
              </a:rPr>
              <a:t> В таблице 5 представлены результаты данного эксперимента.</a:t>
            </a:r>
            <a:endParaRPr lang="ru-RU" dirty="0">
              <a:latin typeface="Times New Roman" pitchFamily="18" charset="0"/>
              <a:cs typeface="Times New Roman" pitchFamily="18" charset="0"/>
            </a:endParaRPr>
          </a:p>
        </p:txBody>
      </p:sp>
      <p:graphicFrame>
        <p:nvGraphicFramePr>
          <p:cNvPr id="3" name="Таблица 2"/>
          <p:cNvGraphicFramePr>
            <a:graphicFrameLocks noGrp="1"/>
          </p:cNvGraphicFramePr>
          <p:nvPr/>
        </p:nvGraphicFramePr>
        <p:xfrm>
          <a:off x="1919536" y="1196752"/>
          <a:ext cx="9192344" cy="3679531"/>
        </p:xfrm>
        <a:graphic>
          <a:graphicData uri="http://schemas.openxmlformats.org/drawingml/2006/table">
            <a:tbl>
              <a:tblPr firstRow="1" bandRow="1">
                <a:tableStyleId>{5C22544A-7EE6-4342-B048-85BDC9FD1C3A}</a:tableStyleId>
              </a:tblPr>
              <a:tblGrid>
                <a:gridCol w="4968835"/>
                <a:gridCol w="4223509"/>
              </a:tblGrid>
              <a:tr h="328654">
                <a:tc>
                  <a:txBody>
                    <a:bodyPr/>
                    <a:lstStyle/>
                    <a:p>
                      <a:r>
                        <a:rPr lang="ru-RU" sz="1600" dirty="0" smtClean="0">
                          <a:solidFill>
                            <a:schemeClr val="tx1"/>
                          </a:solidFill>
                          <a:latin typeface="Times New Roman" pitchFamily="18" charset="0"/>
                          <a:cs typeface="Times New Roman" pitchFamily="18" charset="0"/>
                        </a:rPr>
                        <a:t>Компонент</a:t>
                      </a:r>
                      <a:endParaRPr lang="ru-RU" sz="1600" dirty="0">
                        <a:solidFill>
                          <a:schemeClr val="tx1"/>
                        </a:solidFill>
                        <a:latin typeface="Times New Roman" pitchFamily="18" charset="0"/>
                        <a:cs typeface="Times New Roman" pitchFamily="18" charset="0"/>
                      </a:endParaRPr>
                    </a:p>
                  </a:txBody>
                  <a:tcPr marL="78871" marR="78871" marT="39436" marB="39436">
                    <a:solidFill>
                      <a:schemeClr val="bg2"/>
                    </a:solidFill>
                  </a:tcPr>
                </a:tc>
                <a:tc>
                  <a:txBody>
                    <a:bodyPr/>
                    <a:lstStyle/>
                    <a:p>
                      <a:r>
                        <a:rPr lang="ru-RU" sz="1600" b="0" dirty="0" smtClean="0">
                          <a:solidFill>
                            <a:schemeClr val="tx1"/>
                          </a:solidFill>
                          <a:latin typeface="Times New Roman" pitchFamily="18" charset="0"/>
                          <a:cs typeface="Times New Roman" pitchFamily="18" charset="0"/>
                        </a:rPr>
                        <a:t>Изменение</a:t>
                      </a:r>
                      <a:r>
                        <a:rPr lang="ru-RU" sz="1600" b="0" baseline="0" dirty="0" smtClean="0">
                          <a:solidFill>
                            <a:schemeClr val="tx1"/>
                          </a:solidFill>
                          <a:latin typeface="Times New Roman" pitchFamily="18" charset="0"/>
                          <a:cs typeface="Times New Roman" pitchFamily="18" charset="0"/>
                        </a:rPr>
                        <a:t> выпуска(млрд.долл.; в ценах 1996г.)</a:t>
                      </a:r>
                      <a:endParaRPr lang="ru-RU" sz="1600" b="0" dirty="0">
                        <a:solidFill>
                          <a:schemeClr val="tx1"/>
                        </a:solidFill>
                        <a:latin typeface="Times New Roman" pitchFamily="18" charset="0"/>
                        <a:cs typeface="Times New Roman" pitchFamily="18" charset="0"/>
                      </a:endParaRPr>
                    </a:p>
                  </a:txBody>
                  <a:tcPr marL="78871" marR="78871" marT="39436" marB="39436">
                    <a:solidFill>
                      <a:schemeClr val="bg2"/>
                    </a:solidFill>
                  </a:tcPr>
                </a:tc>
              </a:tr>
              <a:tr h="328654">
                <a:tc>
                  <a:txBody>
                    <a:bodyPr/>
                    <a:lstStyle/>
                    <a:p>
                      <a:r>
                        <a:rPr lang="ru-RU" sz="1600" b="1" dirty="0" smtClean="0">
                          <a:latin typeface="Times New Roman" pitchFamily="18" charset="0"/>
                          <a:cs typeface="Times New Roman" pitchFamily="18" charset="0"/>
                        </a:rPr>
                        <a:t>Инвестиции</a:t>
                      </a:r>
                      <a:endParaRPr lang="ru-RU" sz="1600" b="1" dirty="0">
                        <a:latin typeface="Times New Roman" pitchFamily="18" charset="0"/>
                        <a:cs typeface="Times New Roman" pitchFamily="18" charset="0"/>
                      </a:endParaRPr>
                    </a:p>
                  </a:txBody>
                  <a:tcPr marL="78871" marR="78871" marT="39436" marB="39436"/>
                </a:tc>
                <a:tc>
                  <a:txBody>
                    <a:bodyPr/>
                    <a:lstStyle/>
                    <a:p>
                      <a:pPr algn="r"/>
                      <a:r>
                        <a:rPr lang="ru-RU" sz="1600" dirty="0" smtClean="0">
                          <a:latin typeface="Times New Roman" pitchFamily="18" charset="0"/>
                          <a:cs typeface="Times New Roman" pitchFamily="18" charset="0"/>
                        </a:rPr>
                        <a:t>132</a:t>
                      </a:r>
                      <a:endParaRPr lang="ru-RU" sz="1600" dirty="0">
                        <a:latin typeface="Times New Roman" pitchFamily="18" charset="0"/>
                        <a:cs typeface="Times New Roman" pitchFamily="18" charset="0"/>
                      </a:endParaRPr>
                    </a:p>
                  </a:txBody>
                  <a:tcPr marL="78871" marR="78871" marT="39436" marB="39436"/>
                </a:tc>
              </a:tr>
              <a:tr h="788715">
                <a:tc>
                  <a:txBody>
                    <a:bodyPr/>
                    <a:lstStyle/>
                    <a:p>
                      <a:r>
                        <a:rPr lang="ru-RU" sz="1600" dirty="0" smtClean="0">
                          <a:latin typeface="Times New Roman" pitchFamily="18" charset="0"/>
                          <a:cs typeface="Times New Roman" pitchFamily="18" charset="0"/>
                        </a:rPr>
                        <a:t>Валовые Частные внутренние инвестиции:</a:t>
                      </a:r>
                    </a:p>
                    <a:p>
                      <a:r>
                        <a:rPr lang="ru-RU" sz="1600" dirty="0" smtClean="0">
                          <a:latin typeface="Times New Roman" pitchFamily="18" charset="0"/>
                          <a:cs typeface="Times New Roman" pitchFamily="18" charset="0"/>
                        </a:rPr>
                        <a:t>  инвестиции</a:t>
                      </a:r>
                      <a:r>
                        <a:rPr lang="ru-RU" sz="1600" baseline="0" dirty="0" smtClean="0">
                          <a:latin typeface="Times New Roman" pitchFamily="18" charset="0"/>
                          <a:cs typeface="Times New Roman" pitchFamily="18" charset="0"/>
                        </a:rPr>
                        <a:t> в жилищное строительство</a:t>
                      </a:r>
                    </a:p>
                    <a:p>
                      <a:r>
                        <a:rPr lang="ru-RU" sz="1600" baseline="0" dirty="0" smtClean="0">
                          <a:latin typeface="Times New Roman" pitchFamily="18" charset="0"/>
                          <a:cs typeface="Times New Roman" pitchFamily="18" charset="0"/>
                        </a:rPr>
                        <a:t>  инвестиции предприятий в основной капитал</a:t>
                      </a:r>
                      <a:endParaRPr lang="ru-RU" sz="1600" dirty="0">
                        <a:latin typeface="Times New Roman" pitchFamily="18" charset="0"/>
                        <a:cs typeface="Times New Roman" pitchFamily="18" charset="0"/>
                      </a:endParaRPr>
                    </a:p>
                  </a:txBody>
                  <a:tcPr marL="78871" marR="78871" marT="39436" marB="39436"/>
                </a:tc>
                <a:tc>
                  <a:txBody>
                    <a:bodyPr/>
                    <a:lstStyle/>
                    <a:p>
                      <a:pPr algn="ctr"/>
                      <a:r>
                        <a:rPr lang="ru-RU" sz="1600" dirty="0" smtClean="0">
                          <a:latin typeface="Times New Roman" pitchFamily="18" charset="0"/>
                          <a:cs typeface="Times New Roman" pitchFamily="18" charset="0"/>
                        </a:rPr>
                        <a:t>48</a:t>
                      </a:r>
                    </a:p>
                    <a:p>
                      <a:pPr algn="ctr"/>
                      <a:r>
                        <a:rPr lang="ru-RU" sz="1600" dirty="0" smtClean="0">
                          <a:latin typeface="Times New Roman" pitchFamily="18" charset="0"/>
                          <a:cs typeface="Times New Roman" pitchFamily="18" charset="0"/>
                        </a:rPr>
                        <a:t>18</a:t>
                      </a:r>
                    </a:p>
                    <a:p>
                      <a:pPr algn="ctr"/>
                      <a:r>
                        <a:rPr lang="ru-RU" sz="1600" dirty="0" smtClean="0">
                          <a:latin typeface="Times New Roman" pitchFamily="18" charset="0"/>
                          <a:cs typeface="Times New Roman" pitchFamily="18" charset="0"/>
                        </a:rPr>
                        <a:t>30</a:t>
                      </a:r>
                      <a:endParaRPr lang="ru-RU" sz="1600" dirty="0">
                        <a:latin typeface="Times New Roman" pitchFamily="18" charset="0"/>
                        <a:cs typeface="Times New Roman" pitchFamily="18" charset="0"/>
                      </a:endParaRPr>
                    </a:p>
                  </a:txBody>
                  <a:tcPr marL="78871" marR="78871" marT="39436" marB="39436"/>
                </a:tc>
              </a:tr>
              <a:tr h="328654">
                <a:tc>
                  <a:txBody>
                    <a:bodyPr/>
                    <a:lstStyle/>
                    <a:p>
                      <a:r>
                        <a:rPr lang="ru-RU" sz="1600" dirty="0" smtClean="0">
                          <a:latin typeface="Times New Roman" pitchFamily="18" charset="0"/>
                          <a:cs typeface="Times New Roman" pitchFamily="18" charset="0"/>
                        </a:rPr>
                        <a:t>Чистый экспорт</a:t>
                      </a:r>
                      <a:endParaRPr lang="ru-RU" sz="1600" dirty="0">
                        <a:latin typeface="Times New Roman" pitchFamily="18" charset="0"/>
                        <a:cs typeface="Times New Roman" pitchFamily="18" charset="0"/>
                      </a:endParaRPr>
                    </a:p>
                  </a:txBody>
                  <a:tcPr marL="78871" marR="78871" marT="39436" marB="39436"/>
                </a:tc>
                <a:tc>
                  <a:txBody>
                    <a:bodyPr/>
                    <a:lstStyle/>
                    <a:p>
                      <a:pPr algn="ctr"/>
                      <a:r>
                        <a:rPr lang="ru-RU" sz="1600" dirty="0" smtClean="0">
                          <a:latin typeface="Times New Roman" pitchFamily="18" charset="0"/>
                          <a:cs typeface="Times New Roman" pitchFamily="18" charset="0"/>
                        </a:rPr>
                        <a:t>83</a:t>
                      </a:r>
                      <a:endParaRPr lang="ru-RU" sz="1600" dirty="0">
                        <a:latin typeface="Times New Roman" pitchFamily="18" charset="0"/>
                        <a:cs typeface="Times New Roman" pitchFamily="18" charset="0"/>
                      </a:endParaRPr>
                    </a:p>
                  </a:txBody>
                  <a:tcPr marL="78871" marR="78871" marT="39436" marB="39436"/>
                </a:tc>
              </a:tr>
              <a:tr h="328654">
                <a:tc>
                  <a:txBody>
                    <a:bodyPr/>
                    <a:lstStyle/>
                    <a:p>
                      <a:r>
                        <a:rPr lang="ru-RU" sz="1600" b="1" dirty="0" smtClean="0">
                          <a:latin typeface="Times New Roman" pitchFamily="18" charset="0"/>
                          <a:cs typeface="Times New Roman" pitchFamily="18" charset="0"/>
                        </a:rPr>
                        <a:t>Потребление</a:t>
                      </a:r>
                      <a:endParaRPr lang="ru-RU" sz="1600" b="1" dirty="0">
                        <a:latin typeface="Times New Roman" pitchFamily="18" charset="0"/>
                        <a:cs typeface="Times New Roman" pitchFamily="18" charset="0"/>
                      </a:endParaRPr>
                    </a:p>
                  </a:txBody>
                  <a:tcPr marL="78871" marR="78871" marT="39436" marB="39436"/>
                </a:tc>
                <a:tc>
                  <a:txBody>
                    <a:bodyPr/>
                    <a:lstStyle/>
                    <a:p>
                      <a:pPr algn="r"/>
                      <a:r>
                        <a:rPr lang="ru-RU" sz="1600" dirty="0" smtClean="0">
                          <a:latin typeface="Times New Roman" pitchFamily="18" charset="0"/>
                          <a:cs typeface="Times New Roman" pitchFamily="18" charset="0"/>
                        </a:rPr>
                        <a:t>-106</a:t>
                      </a:r>
                      <a:endParaRPr lang="ru-RU" sz="1600" dirty="0">
                        <a:latin typeface="Times New Roman" pitchFamily="18" charset="0"/>
                        <a:cs typeface="Times New Roman" pitchFamily="18" charset="0"/>
                      </a:endParaRPr>
                    </a:p>
                  </a:txBody>
                  <a:tcPr marL="78871" marR="78871" marT="39436" marB="39436"/>
                </a:tc>
              </a:tr>
              <a:tr h="318972">
                <a:tc>
                  <a:txBody>
                    <a:bodyPr/>
                    <a:lstStyle/>
                    <a:p>
                      <a:r>
                        <a:rPr lang="ru-RU" sz="1600" dirty="0" smtClean="0">
                          <a:latin typeface="Times New Roman" pitchFamily="18" charset="0"/>
                          <a:cs typeface="Times New Roman" pitchFamily="18" charset="0"/>
                        </a:rPr>
                        <a:t>Государственные закупки</a:t>
                      </a:r>
                      <a:r>
                        <a:rPr lang="ru-RU" sz="1600" baseline="0" dirty="0" smtClean="0">
                          <a:latin typeface="Times New Roman" pitchFamily="18" charset="0"/>
                          <a:cs typeface="Times New Roman" pitchFamily="18" charset="0"/>
                        </a:rPr>
                        <a:t> товаров и услуг</a:t>
                      </a:r>
                      <a:endParaRPr lang="ru-RU" sz="1600" dirty="0">
                        <a:latin typeface="Times New Roman" pitchFamily="18" charset="0"/>
                        <a:cs typeface="Times New Roman" pitchFamily="18" charset="0"/>
                      </a:endParaRPr>
                    </a:p>
                  </a:txBody>
                  <a:tcPr marL="78871" marR="78871" marT="39436" marB="39436"/>
                </a:tc>
                <a:tc>
                  <a:txBody>
                    <a:bodyPr/>
                    <a:lstStyle/>
                    <a:p>
                      <a:pPr algn="ctr"/>
                      <a:r>
                        <a:rPr lang="ru-RU" sz="1600" dirty="0" smtClean="0">
                          <a:latin typeface="Times New Roman" pitchFamily="18" charset="0"/>
                          <a:cs typeface="Times New Roman" pitchFamily="18" charset="0"/>
                        </a:rPr>
                        <a:t>-68</a:t>
                      </a:r>
                      <a:endParaRPr lang="ru-RU" sz="1600" dirty="0">
                        <a:latin typeface="Times New Roman" pitchFamily="18" charset="0"/>
                        <a:cs typeface="Times New Roman" pitchFamily="18" charset="0"/>
                      </a:endParaRPr>
                    </a:p>
                  </a:txBody>
                  <a:tcPr marL="78871" marR="78871" marT="39436" marB="39436"/>
                </a:tc>
              </a:tr>
              <a:tr h="328654">
                <a:tc>
                  <a:txBody>
                    <a:bodyPr/>
                    <a:lstStyle/>
                    <a:p>
                      <a:r>
                        <a:rPr lang="ru-RU" sz="1600" dirty="0" smtClean="0">
                          <a:latin typeface="Times New Roman" pitchFamily="18" charset="0"/>
                          <a:cs typeface="Times New Roman" pitchFamily="18" charset="0"/>
                        </a:rPr>
                        <a:t>Расходы на личное потребление</a:t>
                      </a:r>
                    </a:p>
                  </a:txBody>
                  <a:tcPr marL="78871" marR="78871" marT="39436" marB="39436"/>
                </a:tc>
                <a:tc>
                  <a:txBody>
                    <a:bodyPr/>
                    <a:lstStyle/>
                    <a:p>
                      <a:pPr algn="ctr"/>
                      <a:r>
                        <a:rPr lang="ru-RU" sz="1600" dirty="0" smtClean="0">
                          <a:latin typeface="Times New Roman" pitchFamily="18" charset="0"/>
                          <a:cs typeface="Times New Roman" pitchFamily="18" charset="0"/>
                        </a:rPr>
                        <a:t>-38</a:t>
                      </a:r>
                      <a:endParaRPr lang="ru-RU" sz="1600" dirty="0">
                        <a:latin typeface="Times New Roman" pitchFamily="18" charset="0"/>
                        <a:cs typeface="Times New Roman" pitchFamily="18" charset="0"/>
                      </a:endParaRPr>
                    </a:p>
                  </a:txBody>
                  <a:tcPr marL="78871" marR="78871" marT="39436" marB="39436"/>
                </a:tc>
              </a:tr>
              <a:tr h="328654">
                <a:tc>
                  <a:txBody>
                    <a:bodyPr/>
                    <a:lstStyle/>
                    <a:p>
                      <a:r>
                        <a:rPr lang="ru-RU" sz="1600" i="1" dirty="0" smtClean="0">
                          <a:latin typeface="Times New Roman" pitchFamily="18" charset="0"/>
                          <a:cs typeface="Times New Roman" pitchFamily="18" charset="0"/>
                        </a:rPr>
                        <a:t>Изменение</a:t>
                      </a:r>
                      <a:r>
                        <a:rPr lang="ru-RU" sz="1600" i="1" baseline="0" dirty="0" smtClean="0">
                          <a:latin typeface="Times New Roman" pitchFamily="18" charset="0"/>
                          <a:cs typeface="Times New Roman" pitchFamily="18" charset="0"/>
                        </a:rPr>
                        <a:t> реального ВВП</a:t>
                      </a:r>
                      <a:endParaRPr lang="ru-RU" sz="1600" i="1" dirty="0">
                        <a:latin typeface="Times New Roman" pitchFamily="18" charset="0"/>
                        <a:cs typeface="Times New Roman" pitchFamily="18" charset="0"/>
                      </a:endParaRPr>
                    </a:p>
                  </a:txBody>
                  <a:tcPr marL="78871" marR="78871" marT="39436" marB="39436"/>
                </a:tc>
                <a:tc>
                  <a:txBody>
                    <a:bodyPr/>
                    <a:lstStyle/>
                    <a:p>
                      <a:pPr algn="r"/>
                      <a:r>
                        <a:rPr lang="ru-RU" sz="1600" dirty="0" smtClean="0">
                          <a:latin typeface="Times New Roman" pitchFamily="18" charset="0"/>
                          <a:cs typeface="Times New Roman" pitchFamily="18" charset="0"/>
                        </a:rPr>
                        <a:t>26</a:t>
                      </a:r>
                    </a:p>
                  </a:txBody>
                  <a:tcPr marL="78871" marR="78871" marT="39436" marB="39436"/>
                </a:tc>
              </a:tr>
              <a:tr h="336605">
                <a:tc>
                  <a:txBody>
                    <a:bodyPr/>
                    <a:lstStyle/>
                    <a:p>
                      <a:r>
                        <a:rPr lang="ru-RU" sz="1600" i="1" dirty="0" smtClean="0">
                          <a:latin typeface="Times New Roman" pitchFamily="18" charset="0"/>
                          <a:cs typeface="Times New Roman" pitchFamily="18" charset="0"/>
                        </a:rPr>
                        <a:t>Изменение</a:t>
                      </a:r>
                      <a:r>
                        <a:rPr lang="ru-RU" sz="1600" i="1" baseline="0" dirty="0" smtClean="0">
                          <a:latin typeface="Times New Roman" pitchFamily="18" charset="0"/>
                          <a:cs typeface="Times New Roman" pitchFamily="18" charset="0"/>
                        </a:rPr>
                        <a:t> дефицита федерального бюджета</a:t>
                      </a:r>
                      <a:endParaRPr lang="ru-RU" sz="1600" i="1" dirty="0">
                        <a:latin typeface="Times New Roman" pitchFamily="18" charset="0"/>
                        <a:cs typeface="Times New Roman" pitchFamily="18" charset="0"/>
                      </a:endParaRPr>
                    </a:p>
                  </a:txBody>
                  <a:tcPr marL="78871" marR="78871" marT="39436" marB="39436"/>
                </a:tc>
                <a:tc>
                  <a:txBody>
                    <a:bodyPr/>
                    <a:lstStyle/>
                    <a:p>
                      <a:pPr algn="r"/>
                      <a:r>
                        <a:rPr lang="ru-RU" sz="1600" dirty="0" smtClean="0">
                          <a:latin typeface="Times New Roman" pitchFamily="18" charset="0"/>
                          <a:cs typeface="Times New Roman" pitchFamily="18" charset="0"/>
                        </a:rPr>
                        <a:t>-100</a:t>
                      </a:r>
                      <a:endParaRPr lang="ru-RU" sz="1600" dirty="0">
                        <a:latin typeface="Times New Roman" pitchFamily="18" charset="0"/>
                        <a:cs typeface="Times New Roman" pitchFamily="18" charset="0"/>
                      </a:endParaRPr>
                    </a:p>
                  </a:txBody>
                  <a:tcPr marL="78871" marR="78871" marT="39436" marB="39436"/>
                </a:tc>
              </a:tr>
            </a:tbl>
          </a:graphicData>
        </a:graphic>
      </p:graphicFrame>
      <p:sp>
        <p:nvSpPr>
          <p:cNvPr id="4" name="TextBox 3"/>
          <p:cNvSpPr txBox="1"/>
          <p:nvPr/>
        </p:nvSpPr>
        <p:spPr>
          <a:xfrm>
            <a:off x="3051813" y="755412"/>
            <a:ext cx="5924507" cy="369332"/>
          </a:xfrm>
          <a:prstGeom prst="rect">
            <a:avLst/>
          </a:prstGeom>
          <a:noFill/>
        </p:spPr>
        <p:txBody>
          <a:bodyPr wrap="none" rtlCol="0">
            <a:spAutoFit/>
          </a:bodyPr>
          <a:lstStyle/>
          <a:p>
            <a:r>
              <a:rPr lang="ru-RU" i="1" u="sng" dirty="0" smtClean="0">
                <a:latin typeface="Times New Roman" pitchFamily="18" charset="0"/>
                <a:cs typeface="Times New Roman" pitchFamily="18" charset="0"/>
              </a:rPr>
              <a:t>Таблица </a:t>
            </a:r>
            <a:r>
              <a:rPr lang="ru-RU" i="1" dirty="0" smtClean="0">
                <a:latin typeface="Times New Roman" pitchFamily="18" charset="0"/>
                <a:cs typeface="Times New Roman" pitchFamily="18" charset="0"/>
              </a:rPr>
              <a:t>5. Изменение фискально-монетарной комбинации</a:t>
            </a:r>
            <a:endParaRPr lang="ru-RU" i="1" dirty="0">
              <a:latin typeface="Times New Roman" pitchFamily="18" charset="0"/>
              <a:cs typeface="Times New Roman" pitchFamily="18" charset="0"/>
            </a:endParaRPr>
          </a:p>
        </p:txBody>
      </p:sp>
      <p:sp>
        <p:nvSpPr>
          <p:cNvPr id="5" name="TextBox 4"/>
          <p:cNvSpPr txBox="1"/>
          <p:nvPr/>
        </p:nvSpPr>
        <p:spPr>
          <a:xfrm>
            <a:off x="839416" y="4869160"/>
            <a:ext cx="11352584" cy="1754326"/>
          </a:xfrm>
          <a:prstGeom prst="rect">
            <a:avLst/>
          </a:prstGeom>
          <a:noFill/>
        </p:spPr>
        <p:txBody>
          <a:bodyPr wrap="square" rtlCol="0">
            <a:spAutoFit/>
          </a:bodyPr>
          <a:lstStyle/>
          <a:p>
            <a:r>
              <a:rPr lang="ru-RU" dirty="0" smtClean="0">
                <a:latin typeface="Times New Roman" pitchFamily="18" charset="0"/>
                <a:cs typeface="Times New Roman" pitchFamily="18" charset="0"/>
              </a:rPr>
              <a:t>Какими были бы последствия изменения фискально-монетарной комбинации на экономику США? Воспроизводя модель, мы исходили из того, что дефицит федерального бюджета снижается на 100 млрд.долл. в результате увеличения налогообложения населения и снижение федеральных расходов (не связанных с ассигнованиями на оборону), в то время как ФРС с помощью мер кредитно-денежной политики удерживает безработицу на неизмененной траектории. Результаты моделирования представляют собой средние из отклонений от трендовой линии за период 1990-1999 годов. (Источник: использование модели </a:t>
            </a:r>
            <a:r>
              <a:rPr lang="en-US" dirty="0" smtClean="0">
                <a:latin typeface="Times New Roman" pitchFamily="18" charset="0"/>
                <a:cs typeface="Times New Roman" pitchFamily="18" charset="0"/>
              </a:rPr>
              <a:t>DRI</a:t>
            </a:r>
            <a:r>
              <a:rPr lang="ru-RU" dirty="0" smtClean="0">
                <a:latin typeface="Times New Roman" pitchFamily="18" charset="0"/>
                <a:cs typeface="Times New Roman" pitchFamily="18" charset="0"/>
              </a:rPr>
              <a:t> экономики США.)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696" y="0"/>
            <a:ext cx="12360696" cy="692696"/>
          </a:xfrm>
        </p:spPr>
        <p:txBody>
          <a:bodyPr>
            <a:normAutofit/>
          </a:bodyPr>
          <a:lstStyle/>
          <a:p>
            <a:pPr algn="ctr"/>
            <a:r>
              <a:rPr lang="ru-RU" sz="3200" dirty="0" smtClean="0"/>
              <a:t> </a:t>
            </a:r>
            <a:r>
              <a:rPr lang="ru-RU" sz="3200" b="1" dirty="0" smtClean="0">
                <a:solidFill>
                  <a:schemeClr val="tx2"/>
                </a:solidFill>
                <a:effectLst>
                  <a:outerShdw blurRad="38100" dist="38100" dir="2700000" algn="tl">
                    <a:srgbClr val="000000">
                      <a:alpha val="43137"/>
                    </a:srgbClr>
                  </a:outerShdw>
                </a:effectLst>
              </a:rPr>
              <a:t>Основные тенденции и определения</a:t>
            </a:r>
            <a:endParaRPr lang="ru-RU" sz="3200" b="1" dirty="0">
              <a:solidFill>
                <a:schemeClr val="tx2"/>
              </a:solidFill>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1775520" y="764704"/>
            <a:ext cx="10416480" cy="6093296"/>
          </a:xfrm>
        </p:spPr>
        <p:txBody>
          <a:bodyPr>
            <a:normAutofit/>
          </a:bodyPr>
          <a:lstStyle/>
          <a:p>
            <a:pPr marL="361188"/>
            <a:r>
              <a:rPr lang="ru-RU" sz="2300" dirty="0" smtClean="0">
                <a:solidFill>
                  <a:schemeClr val="tx1"/>
                </a:solidFill>
                <a:effectLst/>
                <a:latin typeface="Times New Roman" pitchFamily="18" charset="0"/>
                <a:cs typeface="Times New Roman" pitchFamily="18" charset="0"/>
              </a:rPr>
              <a:t>На </a:t>
            </a:r>
            <a:r>
              <a:rPr lang="ru-RU" sz="2300" dirty="0">
                <a:solidFill>
                  <a:schemeClr val="tx1"/>
                </a:solidFill>
                <a:effectLst/>
                <a:latin typeface="Times New Roman" pitchFamily="18" charset="0"/>
                <a:cs typeface="Times New Roman" pitchFamily="18" charset="0"/>
              </a:rPr>
              <a:t>протяжении двухсот лет американской революции федеральному правительству в основном удавалось сбалансировать свой бюджет. В периоды ведении войн огромные  расходы ,как правило, финансировались за счет займов и таким образом государственный долг-общая сумма задолженности правительства — в военные годы резко увеличивался.  В мирное время правительство погашало свои долги, тем самым облегчая долговое </a:t>
            </a:r>
            <a:r>
              <a:rPr lang="ru-RU" sz="2300" dirty="0" smtClean="0">
                <a:solidFill>
                  <a:schemeClr val="tx1"/>
                </a:solidFill>
                <a:effectLst/>
                <a:latin typeface="Times New Roman" pitchFamily="18" charset="0"/>
                <a:cs typeface="Times New Roman" pitchFamily="18" charset="0"/>
              </a:rPr>
              <a:t>бремя.</a:t>
            </a:r>
          </a:p>
          <a:p>
            <a:pPr marL="361188"/>
            <a:r>
              <a:rPr lang="ru-RU" sz="2300" dirty="0" smtClean="0">
                <a:solidFill>
                  <a:schemeClr val="tx1"/>
                </a:solidFill>
                <a:effectLst/>
                <a:latin typeface="Times New Roman" pitchFamily="18" charset="0"/>
                <a:cs typeface="Times New Roman" pitchFamily="18" charset="0"/>
              </a:rPr>
              <a:t>Ситуация изменилась и 80-е голы, когда в рамках экономической политики администрации президента Рейгана значительно снизились налоги и увеличились военные расхо­ды. Доходы правительства снизились, а рас­ходы возросли, поэтому ему пришлось брать в долг. К середине 80-х годов дефицит федерального бюджета вырос более чем на 200 млрд долл., в год, а государственный долг Соединенных Штатов за период пребывании у власти президентов Рейгана и Буша (1981-1992) увеличился с 660 млрд долл., </a:t>
            </a:r>
            <a:r>
              <a:rPr lang="ru-RU" sz="2400" dirty="0" smtClean="0">
                <a:solidFill>
                  <a:schemeClr val="tx1"/>
                </a:solidFill>
                <a:effectLst/>
                <a:latin typeface="Times New Roman" pitchFamily="18" charset="0"/>
                <a:cs typeface="Times New Roman" pitchFamily="18" charset="0"/>
              </a:rPr>
              <a:t>до 3 трлн</a:t>
            </a:r>
            <a:r>
              <a:rPr lang="en-US" sz="2400" dirty="0">
                <a:solidFill>
                  <a:schemeClr val="tx1"/>
                </a:solidFill>
                <a:latin typeface="Times New Roman" pitchFamily="18" charset="0"/>
                <a:cs typeface="Times New Roman" pitchFamily="18" charset="0"/>
              </a:rPr>
              <a:t>.</a:t>
            </a:r>
            <a:r>
              <a:rPr lang="ru-RU" sz="2400" dirty="0" smtClean="0">
                <a:solidFill>
                  <a:schemeClr val="tx1"/>
                </a:solidFill>
                <a:effectLst/>
                <a:latin typeface="Times New Roman" pitchFamily="18" charset="0"/>
                <a:cs typeface="Times New Roman" pitchFamily="18" charset="0"/>
              </a:rPr>
              <a:t> долл. </a:t>
            </a:r>
          </a:p>
          <a:p>
            <a:endParaRPr lang="ru-RU" dirty="0">
              <a:solidFill>
                <a:schemeClr val="tx1"/>
              </a:solidFill>
            </a:endParaRPr>
          </a:p>
        </p:txBody>
      </p:sp>
    </p:spTree>
    <p:extLst>
      <p:ext uri="{BB962C8B-B14F-4D97-AF65-F5344CB8AC3E}">
        <p14:creationId xmlns="" xmlns:p14="http://schemas.microsoft.com/office/powerpoint/2010/main" val="33531811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21" y="836712"/>
            <a:ext cx="10416480" cy="5170646"/>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 Мы сразу же можем заметить </a:t>
            </a:r>
            <a:r>
              <a:rPr lang="ru-RU" sz="2000" u="sng" dirty="0" smtClean="0">
                <a:latin typeface="Times New Roman" pitchFamily="18" charset="0"/>
                <a:cs typeface="Times New Roman" pitchFamily="18" charset="0"/>
              </a:rPr>
              <a:t>две</a:t>
            </a:r>
            <a:r>
              <a:rPr lang="ru-RU" sz="2000" dirty="0" smtClean="0">
                <a:latin typeface="Times New Roman" pitchFamily="18" charset="0"/>
                <a:cs typeface="Times New Roman" pitchFamily="18" charset="0"/>
              </a:rPr>
              <a:t> особенности. </a:t>
            </a:r>
          </a:p>
          <a:p>
            <a:pPr>
              <a:lnSpc>
                <a:spcPct val="150000"/>
              </a:lnSpc>
              <a:buBlip>
                <a:blip r:embed="rId2"/>
              </a:buBlip>
            </a:pPr>
            <a:r>
              <a:rPr lang="ru-RU" sz="2000" dirty="0" smtClean="0">
                <a:latin typeface="Times New Roman" pitchFamily="18" charset="0"/>
                <a:cs typeface="Times New Roman" pitchFamily="18" charset="0"/>
              </a:rPr>
              <a:t> Прежде всего, согласно прогнозам, подученным при использовании модели, изменение фискально-монетарной комбинации действительно повлекло бы за собой сдвиги в структуре реального ВВП. </a:t>
            </a:r>
          </a:p>
          <a:p>
            <a:pPr>
              <a:lnSpc>
                <a:spcPct val="150000"/>
              </a:lnSpc>
              <a:buBlip>
                <a:blip r:embed="rId2"/>
              </a:buBlip>
            </a:pPr>
            <a:r>
              <a:rPr lang="ru-RU" sz="2000" dirty="0" smtClean="0">
                <a:latin typeface="Times New Roman" pitchFamily="18" charset="0"/>
                <a:cs typeface="Times New Roman" pitchFamily="18" charset="0"/>
              </a:rPr>
              <a:t> Если бюджетный дефицит уменьшается на 100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объем инвестиций в производство увеличивается на 30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В свою очередь, инвестиции в жилищное строительство также возрастают из-за снижения процентных ставок. </a:t>
            </a:r>
          </a:p>
          <a:p>
            <a:pPr>
              <a:lnSpc>
                <a:spcPct val="150000"/>
              </a:lnSpc>
              <a:buBlip>
                <a:blip r:embed="rId2"/>
              </a:buBlip>
            </a:pPr>
            <a:r>
              <a:rPr lang="ru-RU" sz="2000" dirty="0" smtClean="0">
                <a:latin typeface="Times New Roman" pitchFamily="18" charset="0"/>
                <a:cs typeface="Times New Roman" pitchFamily="18" charset="0"/>
              </a:rPr>
              <a:t> Вместе с этим, личное потребление сокращается, высвобождая ресурсы для осуществления капиталовложений. </a:t>
            </a:r>
          </a:p>
          <a:p>
            <a:pPr>
              <a:lnSpc>
                <a:spcPct val="150000"/>
              </a:lnSpc>
              <a:buBlip>
                <a:blip r:embed="rId2"/>
              </a:buBlip>
            </a:pPr>
            <a:r>
              <a:rPr lang="ru-RU" sz="2000" dirty="0" smtClean="0">
                <a:latin typeface="Times New Roman" pitchFamily="18" charset="0"/>
                <a:cs typeface="Times New Roman" pitchFamily="18" charset="0"/>
              </a:rPr>
              <a:t>Результаты неоднократного использования данной модели показывают, </a:t>
            </a:r>
            <a:r>
              <a:rPr lang="ru-RU" sz="2000" cap="small" dirty="0" smtClean="0">
                <a:latin typeface="Times New Roman" pitchFamily="18" charset="0"/>
                <a:cs typeface="Times New Roman" pitchFamily="18" charset="0"/>
              </a:rPr>
              <a:t>как </a:t>
            </a:r>
            <a:r>
              <a:rPr lang="ru-RU" sz="2000" dirty="0" smtClean="0">
                <a:latin typeface="Times New Roman" pitchFamily="18" charset="0"/>
                <a:cs typeface="Times New Roman" pitchFamily="18" charset="0"/>
              </a:rPr>
              <a:t>изменение фискально-монетарной комбинации сказывается на структуре выпуска</a:t>
            </a:r>
            <a:endParaRPr lang="ru-RU" sz="20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488" y="1052736"/>
            <a:ext cx="10344472" cy="5170646"/>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Вместе с тем, использование данной модели дало и второй интересный результат. </a:t>
            </a:r>
          </a:p>
          <a:p>
            <a:pPr>
              <a:lnSpc>
                <a:spcPct val="150000"/>
              </a:lnSpc>
              <a:buBlip>
                <a:blip r:embed="rId2"/>
              </a:buBlip>
            </a:pPr>
            <a:r>
              <a:rPr lang="ru-RU" sz="2000" dirty="0" smtClean="0">
                <a:latin typeface="Times New Roman" pitchFamily="18" charset="0"/>
                <a:cs typeface="Times New Roman" pitchFamily="18" charset="0"/>
              </a:rPr>
              <a:t> Объем чистого экспорта увеличился в большей степени, чем инвестиции в жилищное строительство и в основной капитал предприятий. </a:t>
            </a:r>
          </a:p>
          <a:p>
            <a:pPr>
              <a:lnSpc>
                <a:spcPct val="150000"/>
              </a:lnSpc>
              <a:buBlip>
                <a:blip r:embed="rId2"/>
              </a:buBlip>
            </a:pPr>
            <a:r>
              <a:rPr lang="ru-RU" sz="2000" dirty="0" smtClean="0">
                <a:latin typeface="Times New Roman" pitchFamily="18" charset="0"/>
                <a:cs typeface="Times New Roman" pitchFamily="18" charset="0"/>
              </a:rPr>
              <a:t> В данном случае причина состоит в том, что при снижении процентных ставок имеет место значительное обесценивание доллара.</a:t>
            </a:r>
          </a:p>
          <a:p>
            <a:pPr>
              <a:lnSpc>
                <a:spcPct val="150000"/>
              </a:lnSpc>
              <a:buBlip>
                <a:blip r:embed="rId2"/>
              </a:buBlip>
            </a:pPr>
            <a:r>
              <a:rPr lang="ru-RU" sz="2000" dirty="0" smtClean="0">
                <a:latin typeface="Times New Roman" pitchFamily="18" charset="0"/>
                <a:cs typeface="Times New Roman" pitchFamily="18" charset="0"/>
              </a:rPr>
              <a:t> И хотя данный результат сильно зависит от реакции финансовых рынков и валютных курсов на меры по снижению бюджетного дефицита, он свидетельствует о том, что некоторые довольно распространенные выводы о последствиях использования такого набора мероприятий могут быть ошибочными. </a:t>
            </a:r>
          </a:p>
          <a:p>
            <a:pPr>
              <a:lnSpc>
                <a:spcPct val="150000"/>
              </a:lnSpc>
              <a:buBlip>
                <a:blip r:embed="rId2"/>
              </a:buBlip>
            </a:pPr>
            <a:r>
              <a:rPr lang="ru-RU" sz="2000" dirty="0" smtClean="0">
                <a:latin typeface="Times New Roman" pitchFamily="18" charset="0"/>
                <a:cs typeface="Times New Roman" pitchFamily="18" charset="0"/>
              </a:rPr>
              <a:t> Многие аналитики заявляют, что меры по сокращению бюджетного дефицита могут сильно повлиять на внутренние производственные инвестиции и на производительность.</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536" y="1124744"/>
            <a:ext cx="9073008" cy="4062651"/>
          </a:xfrm>
          <a:prstGeom prst="rect">
            <a:avLst/>
          </a:prstGeom>
          <a:noFill/>
        </p:spPr>
        <p:txBody>
          <a:bodyPr wrap="square" rtlCol="0">
            <a:spAutoFit/>
          </a:bodyPr>
          <a:lstStyle/>
          <a:p>
            <a:pPr>
              <a:lnSpc>
                <a:spcPct val="150000"/>
              </a:lnSpc>
              <a:buBlip>
                <a:blip r:embed="rId2"/>
              </a:buBlip>
            </a:pPr>
            <a:r>
              <a:rPr lang="ru-RU" sz="2000" dirty="0" smtClean="0">
                <a:latin typeface="Times New Roman" pitchFamily="18" charset="0"/>
                <a:cs typeface="Times New Roman" pitchFamily="18" charset="0"/>
              </a:rPr>
              <a:t>Однако, поскольку сокращение бюджетного дефицита в основном проявляется в увеличении чистого экспорта и объемов жилищного строительств, он сможет лишь незначительно повысить производительность. В соответствии с моделью </a:t>
            </a:r>
            <a:r>
              <a:rPr lang="en-US" sz="2000" dirty="0" smtClean="0">
                <a:latin typeface="Times New Roman" pitchFamily="18" charset="0"/>
                <a:cs typeface="Times New Roman" pitchFamily="18" charset="0"/>
              </a:rPr>
              <a:t>DRI</a:t>
            </a:r>
            <a:r>
              <a:rPr lang="ru-RU" sz="2000" dirty="0" smtClean="0">
                <a:latin typeface="Times New Roman" pitchFamily="18" charset="0"/>
                <a:cs typeface="Times New Roman" pitchFamily="18" charset="0"/>
              </a:rPr>
              <a:t>, сокращение бюджетного дефицита на 100 млрд. долл. вызывает повышение темпов роста потенциального выпуска с 2,3 до 2,6% в год, причем для этого понадобится десять лет. Может быть именно из-за того, что выигрыш так мал, политикам трудно набраться мужества, чтобы решиться на снижение бюджетного дефицита.</a:t>
            </a:r>
          </a:p>
          <a:p>
            <a:endParaRPr lang="ru-RU"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400" b="1" dirty="0" smtClean="0">
                <a:solidFill>
                  <a:srgbClr val="000000"/>
                </a:solidFill>
                <a:latin typeface="Century Gothic" pitchFamily="34" charset="0"/>
              </a:rPr>
              <a:t>Правила и свобода действий.</a:t>
            </a:r>
            <a:r>
              <a:rPr lang="en-US" dirty="0" smtClean="0">
                <a:solidFill>
                  <a:srgbClr val="000000"/>
                </a:solidFill>
                <a:latin typeface="Arial" charset="0"/>
              </a:rPr>
              <a:t/>
            </a:r>
            <a:br>
              <a:rPr lang="en-US" dirty="0" smtClean="0">
                <a:solidFill>
                  <a:srgbClr val="000000"/>
                </a:solidFill>
                <a:latin typeface="Arial" charset="0"/>
              </a:rPr>
            </a:br>
            <a:endParaRPr lang="ru-RU" dirty="0"/>
          </a:p>
        </p:txBody>
      </p:sp>
      <p:sp>
        <p:nvSpPr>
          <p:cNvPr id="3" name="Содержимое 2"/>
          <p:cNvSpPr>
            <a:spLocks noGrp="1"/>
          </p:cNvSpPr>
          <p:nvPr>
            <p:ph idx="1"/>
          </p:nvPr>
        </p:nvSpPr>
        <p:spPr>
          <a:xfrm>
            <a:off x="1775520" y="1556792"/>
            <a:ext cx="10081120" cy="4752528"/>
          </a:xfrm>
        </p:spPr>
        <p:txBody>
          <a:bodyPr>
            <a:normAutofit/>
          </a:bodyPr>
          <a:lstStyle/>
          <a:p>
            <a:pPr lvl="0"/>
            <a:r>
              <a:rPr lang="ru-RU" sz="2000" dirty="0" smtClean="0">
                <a:solidFill>
                  <a:schemeClr val="tx1"/>
                </a:solidFill>
                <a:latin typeface="Times New Roman" pitchFamily="18" charset="0"/>
                <a:cs typeface="Times New Roman" pitchFamily="18" charset="0"/>
              </a:rPr>
              <a:t>Итак, мы увидели, что, используя меры фискальной и кредитно-денежной политики, в принципе можно стабилизировать экономику. </a:t>
            </a:r>
          </a:p>
          <a:p>
            <a:pPr lvl="0"/>
            <a:r>
              <a:rPr lang="ru-RU" sz="2000" dirty="0" smtClean="0">
                <a:solidFill>
                  <a:schemeClr val="tx1"/>
                </a:solidFill>
                <a:latin typeface="Times New Roman" pitchFamily="18" charset="0"/>
                <a:cs typeface="Times New Roman" pitchFamily="18" charset="0"/>
              </a:rPr>
              <a:t>Многие специалисты в области экономики, особенно приверженцы кейсианской школы, считаю, что общество должно предпринимать практические шаги по сглаживанию колебаний экономического цикла. </a:t>
            </a:r>
          </a:p>
          <a:p>
            <a:pPr lvl="0"/>
            <a:r>
              <a:rPr lang="ru-RU" sz="2000" dirty="0" smtClean="0">
                <a:solidFill>
                  <a:schemeClr val="tx1"/>
                </a:solidFill>
                <a:latin typeface="Times New Roman" pitchFamily="18" charset="0"/>
                <a:cs typeface="Times New Roman" pitchFamily="18" charset="0"/>
              </a:rPr>
              <a:t> В то же время другие экономисты скептически относятся к нашей способности прогнозировать  циклические колебания и предпринимать соответствующие меры. </a:t>
            </a:r>
          </a:p>
          <a:p>
            <a:pPr lvl="0"/>
            <a:r>
              <a:rPr lang="ru-RU" sz="2000" dirty="0" smtClean="0">
                <a:solidFill>
                  <a:schemeClr val="tx1"/>
                </a:solidFill>
                <a:latin typeface="Times New Roman" pitchFamily="18" charset="0"/>
                <a:cs typeface="Times New Roman" pitchFamily="18" charset="0"/>
              </a:rPr>
              <a:t> Эта группа экономистов полагает, что правительство не в состоянии осуществлять эффективную экономическую политику, и поэтому свободу его действий нужно строго ограничить.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196752"/>
            <a:ext cx="9729092" cy="5400600"/>
          </a:xfrm>
        </p:spPr>
        <p:txBody>
          <a:bodyPr/>
          <a:lstStyle/>
          <a:p>
            <a:pPr lvl="0"/>
            <a:r>
              <a:rPr lang="ru-RU" sz="2000" dirty="0" smtClean="0">
                <a:solidFill>
                  <a:schemeClr val="tx1"/>
                </a:solidFill>
                <a:latin typeface="Times New Roman" pitchFamily="18" charset="0"/>
                <a:cs typeface="Times New Roman" pitchFamily="18" charset="0"/>
              </a:rPr>
              <a:t>Например, консерваторы от фискальной политики обеспокоены тем, что Конгрессу легче решиться на повышение расходов и снижение налогов, чем на противоположные меры</a:t>
            </a:r>
          </a:p>
          <a:p>
            <a:pPr lvl="0"/>
            <a:r>
              <a:rPr lang="ru-RU" sz="2000" dirty="0" smtClean="0">
                <a:solidFill>
                  <a:schemeClr val="tx1"/>
                </a:solidFill>
                <a:latin typeface="Times New Roman" pitchFamily="18" charset="0"/>
                <a:cs typeface="Times New Roman" pitchFamily="18" charset="0"/>
              </a:rPr>
              <a:t> Другими словами, легко увеличить бюджетный дефицит в период спада, но гораздо труднее сделать шаг в противоположном направлении и снизить бюджетный дефицит до прежнего уровня во время подъема, как того требовала бы антициклическая фискальная политика. </a:t>
            </a:r>
          </a:p>
          <a:p>
            <a:pPr lvl="0"/>
            <a:r>
              <a:rPr lang="ru-RU" sz="2000" dirty="0" smtClean="0">
                <a:solidFill>
                  <a:schemeClr val="tx1"/>
                </a:solidFill>
                <a:latin typeface="Times New Roman" pitchFamily="18" charset="0"/>
                <a:cs typeface="Times New Roman" pitchFamily="18" charset="0"/>
              </a:rPr>
              <a:t>Из-за этого консерваторы уже не раз предпринимали попытки ограничить возможности Конгресса по выделению новых ассигнований или повышению бюджетного дефицита.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052736"/>
            <a:ext cx="9729092" cy="5184576"/>
          </a:xfrm>
        </p:spPr>
        <p:txBody>
          <a:bodyPr/>
          <a:lstStyle/>
          <a:p>
            <a:pPr lvl="0"/>
            <a:r>
              <a:rPr lang="ru-RU" sz="2000" dirty="0" smtClean="0">
                <a:solidFill>
                  <a:schemeClr val="tx1"/>
                </a:solidFill>
                <a:latin typeface="Times New Roman" pitchFamily="18" charset="0"/>
                <a:cs typeface="Times New Roman" pitchFamily="18" charset="0"/>
              </a:rPr>
              <a:t>Кроме того, консерваторы от кредитно-денежной политики хотели бы связать руки Центральному банку, установив целевые ориентиры для темпов роста денежной масс или для уровня выпуска. </a:t>
            </a:r>
          </a:p>
          <a:p>
            <a:pPr lvl="0"/>
            <a:r>
              <a:rPr lang="ru-RU" sz="2000" dirty="0" smtClean="0">
                <a:solidFill>
                  <a:schemeClr val="tx1"/>
                </a:solidFill>
                <a:latin typeface="Times New Roman" pitchFamily="18" charset="0"/>
                <a:cs typeface="Times New Roman" pitchFamily="18" charset="0"/>
              </a:rPr>
              <a:t>Например, вместо того, чтобы повышать или сокращать денежную массу в ответ на изменение экономических условий - дуть против ветра - Федеральная резервная система, по мнению монетаристов, всегда должна поддерживать темпы роста предложения денег на неизменном уровне</a:t>
            </a:r>
            <a:endParaRPr lang="en-US" sz="2000" dirty="0" smtClean="0">
              <a:solidFill>
                <a:schemeClr val="tx1"/>
              </a:solidFill>
              <a:latin typeface="Times New Roman" pitchFamily="18" charset="0"/>
              <a:cs typeface="Times New Roman" pitchFamily="18" charset="0"/>
            </a:endParaRPr>
          </a:p>
          <a:p>
            <a:r>
              <a:rPr lang="ru-RU" sz="2000" dirty="0" smtClean="0">
                <a:solidFill>
                  <a:schemeClr val="tx1"/>
                </a:solidFill>
                <a:latin typeface="Times New Roman" pitchFamily="18" charset="0"/>
                <a:cs typeface="Times New Roman" pitchFamily="18" charset="0"/>
              </a:rPr>
              <a:t>Главное преимущество такой политики состоит в том, что ее использование делает возможным устранить неопределенность на финансовых рынках и усиливает доверие к действиям Центрального банка, предпринимаемым для борьбы с инфляцией. </a:t>
            </a:r>
          </a:p>
          <a:p>
            <a:pPr lvl="0"/>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063552" y="1412776"/>
            <a:ext cx="9441060" cy="4608512"/>
          </a:xfrm>
        </p:spPr>
        <p:txBody>
          <a:bodyPr>
            <a:normAutofit lnSpcReduction="10000"/>
          </a:bodyPr>
          <a:lstStyle/>
          <a:p>
            <a:pPr lvl="0"/>
            <a:r>
              <a:rPr lang="ru-RU" sz="2000" dirty="0" smtClean="0">
                <a:solidFill>
                  <a:schemeClr val="tx1"/>
                </a:solidFill>
                <a:latin typeface="Times New Roman" pitchFamily="18" charset="0"/>
                <a:cs typeface="Times New Roman" pitchFamily="18" charset="0"/>
              </a:rPr>
              <a:t>В обобщенном виде дискуссии на тему «правила и свобода действий» сводятся к выяснению того, что имеет большее значение: преимущества, обеспечиваемые гибкостью принятия решений, или неопределенность и возможное злоупотребление свободой принятия решений. </a:t>
            </a:r>
          </a:p>
          <a:p>
            <a:pPr lvl="0"/>
            <a:r>
              <a:rPr lang="ru-RU" sz="2000" dirty="0" smtClean="0">
                <a:solidFill>
                  <a:schemeClr val="tx1"/>
                </a:solidFill>
                <a:latin typeface="Times New Roman" pitchFamily="18" charset="0"/>
                <a:cs typeface="Times New Roman" pitchFamily="18" charset="0"/>
              </a:rPr>
              <a:t>Те, кто придерживаются мнения, что экономика является внутренне нестабильной и сложной системой и что правительство в основном принимает разумные решения, выступают за предоставление правительству широкой свободы действий, чтобы оно могло применять активные меры для стабилизации экономики. </a:t>
            </a:r>
            <a:endParaRPr lang="en-US" sz="2000" dirty="0" smtClean="0">
              <a:solidFill>
                <a:schemeClr val="tx1"/>
              </a:solidFill>
              <a:latin typeface="Times New Roman" pitchFamily="18" charset="0"/>
              <a:cs typeface="Times New Roman" pitchFamily="18" charset="0"/>
            </a:endParaRPr>
          </a:p>
          <a:p>
            <a:r>
              <a:rPr lang="ru-RU" sz="2000" dirty="0" smtClean="0">
                <a:solidFill>
                  <a:schemeClr val="tx1"/>
                </a:solidFill>
                <a:latin typeface="Times New Roman" pitchFamily="18" charset="0"/>
                <a:cs typeface="Times New Roman" pitchFamily="18" charset="0"/>
              </a:rPr>
              <a:t>В свою очередь те, кто считает, что государство является главным источником нестабильности экономики и что политические деятели предрасположены к принятию ошибочных решений и коррупции, поэтому пытаются добиться того, чтобы руки у руководителей фискальными и кредитно-денежными органами были связаны. </a:t>
            </a:r>
          </a:p>
          <a:p>
            <a:pPr lvl="0"/>
            <a:endParaRPr lang="ru-RU" sz="2000" dirty="0" smtClean="0">
              <a:solidFill>
                <a:schemeClr val="tx1"/>
              </a:solidFill>
              <a:latin typeface="Times New Roman" pitchFamily="18" charset="0"/>
              <a:cs typeface="Times New Roman" pitchFamily="18" charset="0"/>
            </a:endParaRPr>
          </a:p>
          <a:p>
            <a:endParaRPr lang="ru-RU"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2400" b="1" dirty="0" smtClean="0"/>
              <a:t>Ограничены ли возможности законодательной власти?</a:t>
            </a:r>
            <a:r>
              <a:rPr lang="ru-RU" sz="2400" dirty="0" smtClean="0"/>
              <a:t> </a:t>
            </a:r>
            <a:endParaRPr lang="ru-RU" dirty="0"/>
          </a:p>
        </p:txBody>
      </p:sp>
      <p:sp>
        <p:nvSpPr>
          <p:cNvPr id="3" name="Содержимое 2"/>
          <p:cNvSpPr>
            <a:spLocks noGrp="1"/>
          </p:cNvSpPr>
          <p:nvPr>
            <p:ph idx="1"/>
          </p:nvPr>
        </p:nvSpPr>
        <p:spPr>
          <a:xfrm>
            <a:off x="2589212" y="1412776"/>
            <a:ext cx="8915400" cy="4498446"/>
          </a:xfrm>
        </p:spPr>
        <p:txBody>
          <a:bodyPr>
            <a:normAutofit/>
          </a:bodyPr>
          <a:lstStyle/>
          <a:p>
            <a:pPr lvl="0"/>
            <a:r>
              <a:rPr lang="ru-RU" sz="2000" dirty="0" smtClean="0">
                <a:solidFill>
                  <a:schemeClr val="tx1"/>
                </a:solidFill>
                <a:latin typeface="Times New Roman" pitchFamily="18" charset="0"/>
                <a:cs typeface="Times New Roman" pitchFamily="18" charset="0"/>
              </a:rPr>
              <a:t>Когда в 80-х годах бюджетный дефицит начал увеличиваться, многие стали говорить о том, что Конгрессу не хватает смелости, чтобы обуздать чрезмерное повышение расходов и стремительный рост государственного долга. </a:t>
            </a:r>
            <a:endParaRPr lang="en-US" sz="2000" dirty="0" smtClean="0">
              <a:solidFill>
                <a:schemeClr val="tx1"/>
              </a:solidFill>
              <a:latin typeface="Times New Roman" pitchFamily="18" charset="0"/>
              <a:cs typeface="Times New Roman" pitchFamily="18" charset="0"/>
            </a:endParaRPr>
          </a:p>
          <a:p>
            <a:pPr lvl="0"/>
            <a:r>
              <a:rPr lang="ru-RU" sz="2000" dirty="0" smtClean="0">
                <a:solidFill>
                  <a:schemeClr val="tx1"/>
                </a:solidFill>
                <a:latin typeface="Times New Roman" pitchFamily="18" charset="0"/>
                <a:cs typeface="Times New Roman" pitchFamily="18" charset="0"/>
              </a:rPr>
              <a:t>В ответ на это в 1985 году Конгресс США принял Закон </a:t>
            </a:r>
            <a:r>
              <a:rPr lang="ru-RU" sz="2000" dirty="0" err="1" smtClean="0">
                <a:solidFill>
                  <a:schemeClr val="tx1"/>
                </a:solidFill>
                <a:latin typeface="Times New Roman" pitchFamily="18" charset="0"/>
                <a:cs typeface="Times New Roman" pitchFamily="18" charset="0"/>
              </a:rPr>
              <a:t>Грэмма-Радмена</a:t>
            </a:r>
            <a:r>
              <a:rPr lang="ru-RU" sz="2000" dirty="0" smtClean="0">
                <a:solidFill>
                  <a:schemeClr val="tx1"/>
                </a:solidFill>
                <a:latin typeface="Times New Roman" pitchFamily="18" charset="0"/>
                <a:cs typeface="Times New Roman" pitchFamily="18" charset="0"/>
              </a:rPr>
              <a:t> (</a:t>
            </a:r>
            <a:r>
              <a:rPr lang="ru-RU" sz="2000" dirty="0" err="1" smtClean="0">
                <a:solidFill>
                  <a:schemeClr val="tx1"/>
                </a:solidFill>
                <a:latin typeface="Times New Roman" pitchFamily="18" charset="0"/>
                <a:cs typeface="Times New Roman" pitchFamily="18" charset="0"/>
              </a:rPr>
              <a:t>Gramm-Rudman</a:t>
            </a:r>
            <a:r>
              <a:rPr lang="ru-RU" sz="2000" dirty="0" smtClean="0">
                <a:solidFill>
                  <a:schemeClr val="tx1"/>
                </a:solidFill>
                <a:latin typeface="Times New Roman" pitchFamily="18" charset="0"/>
                <a:cs typeface="Times New Roman" pitchFamily="18" charset="0"/>
              </a:rPr>
              <a:t> </a:t>
            </a:r>
            <a:r>
              <a:rPr lang="ru-RU" sz="2000" dirty="0" err="1" smtClean="0">
                <a:solidFill>
                  <a:schemeClr val="tx1"/>
                </a:solidFill>
                <a:latin typeface="Times New Roman" pitchFamily="18" charset="0"/>
                <a:cs typeface="Times New Roman" pitchFamily="18" charset="0"/>
              </a:rPr>
              <a:t>Act</a:t>
            </a:r>
            <a:r>
              <a:rPr lang="ru-RU" sz="2000" dirty="0" smtClean="0">
                <a:solidFill>
                  <a:schemeClr val="tx1"/>
                </a:solidFill>
                <a:latin typeface="Times New Roman" pitchFamily="18" charset="0"/>
                <a:cs typeface="Times New Roman" pitchFamily="18" charset="0"/>
              </a:rPr>
              <a:t>), который требовал ежегодно снижать бюджетный дефицит на определенную сумму, чтобы к 1991 году добиться сбалансированного государственного бюджета. </a:t>
            </a:r>
          </a:p>
          <a:p>
            <a:pPr lvl="0"/>
            <a:r>
              <a:rPr lang="ru-RU" sz="2000" dirty="0" smtClean="0">
                <a:solidFill>
                  <a:schemeClr val="tx1"/>
                </a:solidFill>
                <a:latin typeface="Times New Roman" pitchFamily="18" charset="0"/>
                <a:cs typeface="Times New Roman" pitchFamily="18" charset="0"/>
              </a:rPr>
              <a:t>В том случае, если Конгресс был не в состоянии выполнить количественные показатели, установленные этим законом, все расходы должны были быть автоматически урезаны. </a:t>
            </a:r>
          </a:p>
          <a:p>
            <a:endParaRPr lang="ru-RU"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sz="2000" dirty="0" smtClean="0">
                <a:solidFill>
                  <a:schemeClr val="tx1"/>
                </a:solidFill>
                <a:latin typeface="Times New Roman" pitchFamily="18" charset="0"/>
                <a:cs typeface="Times New Roman" pitchFamily="18" charset="0"/>
              </a:rPr>
              <a:t>Нужно отметить, что фактические результат оказались весьма далеки от провозглашенных. </a:t>
            </a:r>
            <a:endParaRPr lang="en-US" sz="2000" dirty="0" smtClean="0">
              <a:solidFill>
                <a:schemeClr val="tx1"/>
              </a:solidFill>
              <a:latin typeface="Times New Roman" pitchFamily="18" charset="0"/>
              <a:cs typeface="Times New Roman" pitchFamily="18" charset="0"/>
            </a:endParaRPr>
          </a:p>
          <a:p>
            <a:pPr lvl="0"/>
            <a:r>
              <a:rPr lang="ru-RU" sz="2000" dirty="0" smtClean="0">
                <a:solidFill>
                  <a:schemeClr val="tx1"/>
                </a:solidFill>
                <a:latin typeface="Times New Roman" pitchFamily="18" charset="0"/>
                <a:cs typeface="Times New Roman" pitchFamily="18" charset="0"/>
              </a:rPr>
              <a:t>Закон </a:t>
            </a:r>
            <a:r>
              <a:rPr lang="ru-RU" sz="2000" dirty="0" err="1" smtClean="0">
                <a:solidFill>
                  <a:schemeClr val="tx1"/>
                </a:solidFill>
                <a:latin typeface="Times New Roman" pitchFamily="18" charset="0"/>
                <a:cs typeface="Times New Roman" pitchFamily="18" charset="0"/>
              </a:rPr>
              <a:t>Грэмма-Радмена</a:t>
            </a:r>
            <a:r>
              <a:rPr lang="ru-RU" sz="2000" dirty="0" smtClean="0">
                <a:solidFill>
                  <a:schemeClr val="tx1"/>
                </a:solidFill>
                <a:latin typeface="Times New Roman" pitchFamily="18" charset="0"/>
                <a:cs typeface="Times New Roman" pitchFamily="18" charset="0"/>
              </a:rPr>
              <a:t> начал действовать в конце 1985 года, но амбициозные планы по снижению бюджетного дефицита не были выполнены. </a:t>
            </a:r>
          </a:p>
          <a:p>
            <a:r>
              <a:rPr lang="ru-RU" sz="2000" dirty="0" smtClean="0">
                <a:solidFill>
                  <a:schemeClr val="tx1"/>
                </a:solidFill>
                <a:latin typeface="Times New Roman" pitchFamily="18" charset="0"/>
                <a:cs typeface="Times New Roman" pitchFamily="18" charset="0"/>
              </a:rPr>
              <a:t>Уже а 1987 году в этот закон были внесен поправки, однако провозглашенные меры по контролю за дефицитом оказались не действенными и не эффективными</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07568" y="1196752"/>
            <a:ext cx="9297044" cy="4714470"/>
          </a:xfrm>
        </p:spPr>
        <p:txBody>
          <a:bodyPr/>
          <a:lstStyle/>
          <a:p>
            <a:pPr lvl="0"/>
            <a:r>
              <a:rPr lang="ru-RU" sz="2000" dirty="0" smtClean="0">
                <a:solidFill>
                  <a:schemeClr val="tx1"/>
                </a:solidFill>
                <a:latin typeface="Times New Roman" pitchFamily="18" charset="0"/>
                <a:cs typeface="Times New Roman" pitchFamily="18" charset="0"/>
              </a:rPr>
              <a:t>В 1990 году целевые ориентиры были заменены рядом ограничений на расходование бюджетных средств. </a:t>
            </a:r>
          </a:p>
          <a:p>
            <a:pPr lvl="0"/>
            <a:r>
              <a:rPr lang="ru-RU" sz="2000" dirty="0" smtClean="0">
                <a:solidFill>
                  <a:schemeClr val="tx1"/>
                </a:solidFill>
                <a:latin typeface="Times New Roman" pitchFamily="18" charset="0"/>
                <a:cs typeface="Times New Roman" pitchFamily="18" charset="0"/>
              </a:rPr>
              <a:t>Данные ограничения были включены в Закон о государственном бюджете 1993 года, который установил жесткие пределы для повышения дискреционных расходов ( к примеру, расходов на оборону и на неутвержденные гражданские программы финансирования таких сфер, как образование, наука и административный аппарат). </a:t>
            </a:r>
          </a:p>
          <a:p>
            <a:pPr lvl="0"/>
            <a:r>
              <a:rPr lang="ru-RU" sz="2000" dirty="0" smtClean="0">
                <a:solidFill>
                  <a:schemeClr val="tx1"/>
                </a:solidFill>
                <a:latin typeface="Times New Roman" pitchFamily="18" charset="0"/>
                <a:cs typeface="Times New Roman" pitchFamily="18" charset="0"/>
              </a:rPr>
              <a:t>Кроме того, еще одним важным изменением, внесенным в виде поправки на 1990 год и включенными в закон 1993 года, является условие «жить по средствам». </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31504" y="0"/>
            <a:ext cx="10560496" cy="6858000"/>
          </a:xfrm>
        </p:spPr>
        <p:txBody>
          <a:bodyPr>
            <a:normAutofit lnSpcReduction="10000"/>
          </a:bodyPr>
          <a:lstStyle/>
          <a:p>
            <a:pPr marL="18288" indent="0">
              <a:buNone/>
            </a:pPr>
            <a:r>
              <a:rPr lang="ru-RU" sz="2200" dirty="0" smtClean="0">
                <a:solidFill>
                  <a:schemeClr val="tx1"/>
                </a:solidFill>
                <a:latin typeface="Times New Roman" pitchFamily="18" charset="0"/>
                <a:cs typeface="Times New Roman" pitchFamily="18" charset="0"/>
              </a:rPr>
              <a:t>       </a:t>
            </a:r>
          </a:p>
          <a:p>
            <a:pPr marL="361188"/>
            <a:r>
              <a:rPr lang="ru-RU" sz="2200" dirty="0" smtClean="0">
                <a:solidFill>
                  <a:schemeClr val="tx1"/>
                </a:solidFill>
                <a:latin typeface="Times New Roman" pitchFamily="18" charset="0"/>
                <a:cs typeface="Times New Roman" pitchFamily="18" charset="0"/>
              </a:rPr>
              <a:t>Для </a:t>
            </a:r>
            <a:r>
              <a:rPr lang="ru-RU" sz="2200" dirty="0">
                <a:solidFill>
                  <a:schemeClr val="tx1"/>
                </a:solidFill>
                <a:latin typeface="Times New Roman" pitchFamily="18" charset="0"/>
                <a:cs typeface="Times New Roman" pitchFamily="18" charset="0"/>
              </a:rPr>
              <a:t>планирования и контроля за состоянием налогово-бюд­жетной сферы правительство использует бюджет. Бюджет пока­зывает планируемые расходы на реализацию государственных программ, а также ожидаемые доходы от налогообложения. </a:t>
            </a:r>
            <a:endParaRPr lang="en-US" sz="2200" dirty="0" smtClean="0">
              <a:solidFill>
                <a:schemeClr val="tx1"/>
              </a:solidFill>
              <a:latin typeface="Times New Roman" pitchFamily="18" charset="0"/>
              <a:cs typeface="Times New Roman" pitchFamily="18" charset="0"/>
            </a:endParaRPr>
          </a:p>
          <a:p>
            <a:pPr marL="361188"/>
            <a:r>
              <a:rPr lang="en-US" sz="2200" dirty="0">
                <a:solidFill>
                  <a:schemeClr val="tx1"/>
                </a:solidFill>
                <a:latin typeface="Times New Roman" pitchFamily="18" charset="0"/>
                <a:cs typeface="Times New Roman" pitchFamily="18" charset="0"/>
              </a:rPr>
              <a:t> </a:t>
            </a:r>
            <a:r>
              <a:rPr lang="ru-RU" sz="2200" b="1" dirty="0" smtClean="0">
                <a:solidFill>
                  <a:schemeClr val="tx1"/>
                </a:solidFill>
                <a:latin typeface="Times New Roman" pitchFamily="18" charset="0"/>
                <a:cs typeface="Times New Roman" pitchFamily="18" charset="0"/>
              </a:rPr>
              <a:t>Бюджетный </a:t>
            </a:r>
            <a:r>
              <a:rPr lang="ru-RU" sz="2200" b="1" dirty="0">
                <a:solidFill>
                  <a:schemeClr val="tx1"/>
                </a:solidFill>
                <a:latin typeface="Times New Roman" pitchFamily="18" charset="0"/>
                <a:cs typeface="Times New Roman" pitchFamily="18" charset="0"/>
              </a:rPr>
              <a:t>избыток (профицит</a:t>
            </a:r>
            <a:r>
              <a:rPr lang="ru-RU" sz="2200" dirty="0">
                <a:solidFill>
                  <a:schemeClr val="tx1"/>
                </a:solidFill>
                <a:latin typeface="Times New Roman" pitchFamily="18" charset="0"/>
                <a:cs typeface="Times New Roman" pitchFamily="18" charset="0"/>
              </a:rPr>
              <a:t>) имеет место в тех случа­ях, когда за какой-то год суммарные налоговые поступления и другие доходы правительства превышают государственные расходы. </a:t>
            </a:r>
            <a:r>
              <a:rPr lang="ru-RU" sz="2200" b="1" dirty="0">
                <a:solidFill>
                  <a:schemeClr val="tx1"/>
                </a:solidFill>
                <a:latin typeface="Times New Roman" pitchFamily="18" charset="0"/>
                <a:cs typeface="Times New Roman" pitchFamily="18" charset="0"/>
              </a:rPr>
              <a:t>Бюджетный дефицит </a:t>
            </a:r>
            <a:r>
              <a:rPr lang="ru-RU" sz="2200" dirty="0">
                <a:solidFill>
                  <a:schemeClr val="tx1"/>
                </a:solidFill>
                <a:latin typeface="Times New Roman" pitchFamily="18" charset="0"/>
                <a:cs typeface="Times New Roman" pitchFamily="18" charset="0"/>
              </a:rPr>
              <a:t>имеет место тогда, когда рас­ходы превышают доходы. Если на протяжении какого-то </a:t>
            </a:r>
            <a:r>
              <a:rPr lang="ru-RU" sz="2200" dirty="0" smtClean="0">
                <a:solidFill>
                  <a:schemeClr val="tx1"/>
                </a:solidFill>
                <a:latin typeface="Times New Roman" pitchFamily="18" charset="0"/>
                <a:cs typeface="Times New Roman" pitchFamily="18" charset="0"/>
              </a:rPr>
              <a:t>периода </a:t>
            </a:r>
            <a:r>
              <a:rPr lang="ru-RU" sz="2200" dirty="0">
                <a:solidFill>
                  <a:schemeClr val="tx1"/>
                </a:solidFill>
                <a:latin typeface="Times New Roman" pitchFamily="18" charset="0"/>
                <a:cs typeface="Times New Roman" pitchFamily="18" charset="0"/>
              </a:rPr>
              <a:t>времени доходы и расходы равны- </a:t>
            </a:r>
            <a:r>
              <a:rPr lang="ru-RU" sz="2200" b="1" dirty="0">
                <a:solidFill>
                  <a:schemeClr val="tx1"/>
                </a:solidFill>
                <a:latin typeface="Times New Roman" pitchFamily="18" charset="0"/>
                <a:cs typeface="Times New Roman" pitchFamily="18" charset="0"/>
              </a:rPr>
              <a:t>бюджет </a:t>
            </a:r>
            <a:r>
              <a:rPr lang="ru-RU" sz="2200" b="1" dirty="0" smtClean="0">
                <a:solidFill>
                  <a:schemeClr val="tx1"/>
                </a:solidFill>
                <a:latin typeface="Times New Roman" pitchFamily="18" charset="0"/>
                <a:cs typeface="Times New Roman" pitchFamily="18" charset="0"/>
              </a:rPr>
              <a:t>сбалансирован</a:t>
            </a:r>
            <a:r>
              <a:rPr lang="ru-RU" sz="2200" dirty="0" smtClean="0">
                <a:solidFill>
                  <a:schemeClr val="tx1"/>
                </a:solidFill>
                <a:latin typeface="Times New Roman" pitchFamily="18" charset="0"/>
                <a:cs typeface="Times New Roman" pitchFamily="18" charset="0"/>
              </a:rPr>
              <a:t>.</a:t>
            </a:r>
            <a:endParaRPr lang="en-US" sz="2200" dirty="0" smtClean="0">
              <a:solidFill>
                <a:schemeClr val="tx1"/>
              </a:solidFill>
              <a:latin typeface="Times New Roman" pitchFamily="18" charset="0"/>
              <a:cs typeface="Times New Roman" pitchFamily="18" charset="0"/>
            </a:endParaRPr>
          </a:p>
          <a:p>
            <a:pPr marL="361188"/>
            <a:r>
              <a:rPr lang="en-US" sz="2200" dirty="0">
                <a:solidFill>
                  <a:schemeClr val="tx1"/>
                </a:solidFill>
                <a:latin typeface="Times New Roman" pitchFamily="18" charset="0"/>
                <a:cs typeface="Times New Roman" pitchFamily="18" charset="0"/>
              </a:rPr>
              <a:t> </a:t>
            </a:r>
            <a:r>
              <a:rPr lang="ru-RU" sz="2200" dirty="0" smtClean="0">
                <a:solidFill>
                  <a:schemeClr val="tx1"/>
                </a:solidFill>
                <a:latin typeface="Times New Roman" pitchFamily="18" charset="0"/>
                <a:cs typeface="Times New Roman" pitchFamily="18" charset="0"/>
              </a:rPr>
              <a:t>Если </a:t>
            </a:r>
            <a:r>
              <a:rPr lang="ru-RU" sz="2200" dirty="0">
                <a:solidFill>
                  <a:schemeClr val="tx1"/>
                </a:solidFill>
                <a:latin typeface="Times New Roman" pitchFamily="18" charset="0"/>
                <a:cs typeface="Times New Roman" pitchFamily="18" charset="0"/>
              </a:rPr>
              <a:t>правительство сталкивается с дефицитом бюджета, ему приходится занимать деньги у населения, чтобы оплатить свои счета. С этой целью правительство выпускает облигации, которые представляют собой долговые обязательства, т.е. обе­щание заплатить деньги в будущем. </a:t>
            </a:r>
            <a:r>
              <a:rPr lang="ru-RU" sz="2200" b="1" dirty="0">
                <a:solidFill>
                  <a:schemeClr val="tx1"/>
                </a:solidFill>
                <a:latin typeface="Times New Roman" pitchFamily="18" charset="0"/>
                <a:cs typeface="Times New Roman" pitchFamily="18" charset="0"/>
              </a:rPr>
              <a:t>Государственный долг </a:t>
            </a:r>
            <a:r>
              <a:rPr lang="ru-RU" sz="2200" dirty="0" smtClean="0">
                <a:solidFill>
                  <a:schemeClr val="tx1"/>
                </a:solidFill>
                <a:latin typeface="Times New Roman" pitchFamily="18" charset="0"/>
                <a:cs typeface="Times New Roman" pitchFamily="18" charset="0"/>
              </a:rPr>
              <a:t>— </a:t>
            </a:r>
            <a:r>
              <a:rPr lang="ru-RU" sz="2200" dirty="0">
                <a:solidFill>
                  <a:schemeClr val="tx1"/>
                </a:solidFill>
                <a:latin typeface="Times New Roman" pitchFamily="18" charset="0"/>
                <a:cs typeface="Times New Roman" pitchFamily="18" charset="0"/>
              </a:rPr>
              <a:t>это общая денежная ценность правительст­венных облигаций, принадлежащих обществу </a:t>
            </a:r>
            <a:r>
              <a:rPr lang="ru-RU" sz="2200" dirty="0" smtClean="0">
                <a:solidFill>
                  <a:schemeClr val="tx1"/>
                </a:solidFill>
                <a:latin typeface="Times New Roman" pitchFamily="18" charset="0"/>
                <a:cs typeface="Times New Roman" pitchFamily="18" charset="0"/>
              </a:rPr>
              <a:t>.</a:t>
            </a:r>
            <a:endParaRPr lang="en-US" sz="2200" dirty="0" smtClean="0">
              <a:solidFill>
                <a:schemeClr val="tx1"/>
              </a:solidFill>
              <a:latin typeface="Times New Roman" pitchFamily="18" charset="0"/>
              <a:cs typeface="Times New Roman" pitchFamily="18" charset="0"/>
            </a:endParaRPr>
          </a:p>
          <a:p>
            <a:pPr marL="361188"/>
            <a:r>
              <a:rPr lang="ru-RU" sz="2200" dirty="0" smtClean="0">
                <a:solidFill>
                  <a:schemeClr val="tx1"/>
                </a:solidFill>
                <a:latin typeface="Times New Roman" pitchFamily="18" charset="0"/>
                <a:cs typeface="Times New Roman" pitchFamily="18" charset="0"/>
              </a:rPr>
              <a:t>Самое </a:t>
            </a:r>
            <a:r>
              <a:rPr lang="ru-RU" sz="2200" dirty="0">
                <a:solidFill>
                  <a:schemeClr val="tx1"/>
                </a:solidFill>
                <a:latin typeface="Times New Roman" pitchFamily="18" charset="0"/>
                <a:cs typeface="Times New Roman" pitchFamily="18" charset="0"/>
              </a:rPr>
              <a:t>главное, что нужно знать о долге и дефиците: </a:t>
            </a:r>
            <a:endParaRPr lang="en-US" sz="2200" dirty="0" smtClean="0">
              <a:solidFill>
                <a:schemeClr val="tx1"/>
              </a:solidFill>
              <a:latin typeface="Times New Roman" pitchFamily="18" charset="0"/>
              <a:cs typeface="Times New Roman" pitchFamily="18" charset="0"/>
            </a:endParaRPr>
          </a:p>
          <a:p>
            <a:pPr marL="18288" indent="0">
              <a:buNone/>
            </a:pPr>
            <a:r>
              <a:rPr lang="ru-RU" sz="2200" b="1" dirty="0" smtClean="0">
                <a:solidFill>
                  <a:schemeClr val="tx1"/>
                </a:solidFill>
                <a:latin typeface="Times New Roman" pitchFamily="18" charset="0"/>
                <a:cs typeface="Times New Roman" pitchFamily="18" charset="0"/>
              </a:rPr>
              <a:t>Государственный </a:t>
            </a:r>
            <a:r>
              <a:rPr lang="ru-RU" sz="2200" b="1" dirty="0">
                <a:solidFill>
                  <a:schemeClr val="tx1"/>
                </a:solidFill>
                <a:latin typeface="Times New Roman" pitchFamily="18" charset="0"/>
                <a:cs typeface="Times New Roman" pitchFamily="18" charset="0"/>
              </a:rPr>
              <a:t>долг </a:t>
            </a:r>
            <a:r>
              <a:rPr lang="ru-RU" sz="2200" dirty="0">
                <a:solidFill>
                  <a:schemeClr val="tx1"/>
                </a:solidFill>
                <a:latin typeface="Times New Roman" pitchFamily="18" charset="0"/>
                <a:cs typeface="Times New Roman" pitchFamily="18" charset="0"/>
              </a:rPr>
              <a:t>- это общая сумма задолженности </a:t>
            </a:r>
            <a:r>
              <a:rPr lang="ru-RU" sz="2200" dirty="0" smtClean="0">
                <a:solidFill>
                  <a:schemeClr val="tx1"/>
                </a:solidFill>
                <a:latin typeface="Times New Roman" pitchFamily="18" charset="0"/>
                <a:cs typeface="Times New Roman" pitchFamily="18" charset="0"/>
              </a:rPr>
              <a:t>правительства.</a:t>
            </a:r>
            <a:r>
              <a:rPr lang="en-US" sz="2200" dirty="0" smtClean="0">
                <a:solidFill>
                  <a:schemeClr val="tx1"/>
                </a:solidFill>
                <a:latin typeface="Times New Roman" pitchFamily="18" charset="0"/>
                <a:cs typeface="Times New Roman" pitchFamily="18" charset="0"/>
              </a:rPr>
              <a:t>      </a:t>
            </a:r>
            <a:r>
              <a:rPr lang="ru-RU"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r>
              <a:rPr lang="ru-RU" sz="2200" b="1" dirty="0" smtClean="0">
                <a:solidFill>
                  <a:schemeClr val="tx1"/>
                </a:solidFill>
                <a:latin typeface="Times New Roman" pitchFamily="18" charset="0"/>
                <a:cs typeface="Times New Roman" pitchFamily="18" charset="0"/>
              </a:rPr>
              <a:t>Дефицит </a:t>
            </a:r>
            <a:r>
              <a:rPr lang="ru-RU" sz="2200" b="1" dirty="0">
                <a:solidFill>
                  <a:schemeClr val="tx1"/>
                </a:solidFill>
                <a:latin typeface="Times New Roman" pitchFamily="18" charset="0"/>
                <a:cs typeface="Times New Roman" pitchFamily="18" charset="0"/>
              </a:rPr>
              <a:t>бюджета </a:t>
            </a:r>
            <a:r>
              <a:rPr lang="ru-RU" sz="2200" dirty="0">
                <a:solidFill>
                  <a:schemeClr val="tx1"/>
                </a:solidFill>
                <a:latin typeface="Times New Roman" pitchFamily="18" charset="0"/>
                <a:cs typeface="Times New Roman" pitchFamily="18" charset="0"/>
              </a:rPr>
              <a:t>- это поток новых задолженностей, возникающий, когда правительство тратит больше, чем соби­рает в виде различных </a:t>
            </a:r>
            <a:r>
              <a:rPr lang="ru-RU" sz="2200" dirty="0" smtClean="0">
                <a:solidFill>
                  <a:schemeClr val="tx1"/>
                </a:solidFill>
                <a:latin typeface="Times New Roman" pitchFamily="18" charset="0"/>
                <a:cs typeface="Times New Roman" pitchFamily="18" charset="0"/>
              </a:rPr>
              <a:t>налогов</a:t>
            </a:r>
            <a:r>
              <a:rPr lang="en-US" sz="2200" dirty="0">
                <a:solidFill>
                  <a:schemeClr val="tx1"/>
                </a:solidFill>
                <a:latin typeface="Times New Roman" pitchFamily="18" charset="0"/>
                <a:cs typeface="Times New Roman" pitchFamily="18" charset="0"/>
              </a:rPr>
              <a:t>.</a:t>
            </a:r>
            <a:endParaRPr lang="ru-RU" sz="2200" dirty="0">
              <a:solidFill>
                <a:schemeClr val="tx1"/>
              </a:solidFill>
              <a:latin typeface="Times New Roman" pitchFamily="18" charset="0"/>
              <a:cs typeface="Times New Roman" pitchFamily="18" charset="0"/>
            </a:endParaRPr>
          </a:p>
          <a:p>
            <a:pPr marL="18288" indent="0">
              <a:buNone/>
            </a:pPr>
            <a:endParaRPr lang="ru-RU" sz="2200" dirty="0" smtClean="0">
              <a:solidFill>
                <a:schemeClr val="tx1"/>
              </a:solidFill>
              <a:effectLst/>
              <a:latin typeface="Times New Roman" pitchFamily="18" charset="0"/>
              <a:cs typeface="Times New Roman" pitchFamily="18" charset="0"/>
            </a:endParaRPr>
          </a:p>
          <a:p>
            <a:pPr marL="18288" indent="0">
              <a:buNone/>
            </a:pPr>
            <a:endParaRPr lang="ru-RU" sz="2200" dirty="0">
              <a:solidFill>
                <a:schemeClr val="tx1"/>
              </a:solidFill>
              <a:effectLst/>
              <a:latin typeface="Times New Roman" pitchFamily="18" charset="0"/>
              <a:cs typeface="Times New Roman" pitchFamily="18" charset="0"/>
            </a:endParaRPr>
          </a:p>
          <a:p>
            <a:endParaRPr lang="ru-RU" sz="2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883463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35560" y="1124744"/>
            <a:ext cx="9369052" cy="4786478"/>
          </a:xfrm>
        </p:spPr>
        <p:txBody>
          <a:bodyPr/>
          <a:lstStyle/>
          <a:p>
            <a:pPr lvl="0" algn="ctr">
              <a:buNone/>
            </a:pPr>
            <a:r>
              <a:rPr lang="ru-RU" sz="2000" dirty="0" smtClean="0">
                <a:solidFill>
                  <a:schemeClr val="tx1"/>
                </a:solidFill>
                <a:latin typeface="Times New Roman" pitchFamily="18" charset="0"/>
                <a:cs typeface="Times New Roman" pitchFamily="18" charset="0"/>
              </a:rPr>
              <a:t>Согласно этому изменению, Конгресс должен изыскивать источники финансирования каждой новой программы расходов. В противном случае должно осуществляться автоматическое снижение расходов, чтобы не допустить увеличения бюджетного дефицита. </a:t>
            </a:r>
          </a:p>
          <a:p>
            <a:pPr lvl="0" algn="ctr">
              <a:buNone/>
            </a:pPr>
            <a:r>
              <a:rPr lang="ru-RU" sz="2000" i="1" u="sng" dirty="0" smtClean="0">
                <a:solidFill>
                  <a:schemeClr val="tx1"/>
                </a:solidFill>
                <a:latin typeface="Times New Roman" pitchFamily="18" charset="0"/>
                <a:cs typeface="Times New Roman" pitchFamily="18" charset="0"/>
              </a:rPr>
              <a:t>Условие «жизни по средствам» накладывает на Конгресс бюджетное ограничение, состоящее в том, что ассигнования на новые программы считаются законными только в том случае, если они возмещаются либо за счет повышения налогов, либо за счет сокращения государственных расходов на другие цели.</a:t>
            </a:r>
            <a:r>
              <a:rPr lang="ru-RU" sz="2000" dirty="0" smtClean="0">
                <a:solidFill>
                  <a:schemeClr val="tx1"/>
                </a:solidFill>
                <a:latin typeface="Times New Roman" pitchFamily="18" charset="0"/>
                <a:cs typeface="Times New Roman" pitchFamily="18" charset="0"/>
              </a:rPr>
              <a:t> </a:t>
            </a:r>
          </a:p>
          <a:p>
            <a:pPr marL="0" indent="0" algn="ctr">
              <a:lnSpc>
                <a:spcPct val="150000"/>
              </a:lnSpc>
              <a:spcBef>
                <a:spcPts val="1191"/>
              </a:spcBef>
              <a:spcAft>
                <a:spcPts val="992"/>
              </a:spcAft>
              <a:buNone/>
              <a:tabLst/>
            </a:pPr>
            <a:r>
              <a:rPr lang="en-US" sz="2000" i="1" u="sng" dirty="0" smtClean="0">
                <a:solidFill>
                  <a:srgbClr val="000000"/>
                </a:solidFill>
                <a:uFill>
                  <a:solidFill>
                    <a:srgbClr val="000000"/>
                  </a:solidFill>
                </a:uFill>
                <a:latin typeface="Times New Roman" charset="0"/>
              </a:rPr>
              <a:t>.</a:t>
            </a:r>
          </a:p>
          <a:p>
            <a:endParaRPr lang="ru-RU"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644650"/>
          </a:xfrm>
        </p:spPr>
        <p:txBody>
          <a:bodyPr>
            <a:noAutofit/>
          </a:bodyPr>
          <a:lstStyle/>
          <a:p>
            <a:pPr algn="ctr"/>
            <a:r>
              <a:rPr lang="ru-RU" sz="2400" b="1" dirty="0" smtClean="0">
                <a:latin typeface="Times New Roman" pitchFamily="18" charset="0"/>
                <a:cs typeface="Times New Roman" pitchFamily="18" charset="0"/>
              </a:rPr>
              <a:t>Как повлияло на Конгресс введение бюджетного ограничения?</a:t>
            </a:r>
            <a:r>
              <a:rPr lang="ru-RU" sz="2400" dirty="0" smtClean="0">
                <a:latin typeface="Times New Roman" pitchFamily="18" charset="0"/>
                <a:cs typeface="Times New Roman" pitchFamily="18" charset="0"/>
              </a:rPr>
              <a:t> </a:t>
            </a:r>
            <a:r>
              <a:rPr lang="ru-RU" sz="2400" dirty="0" smtClean="0"/>
              <a:t/>
            </a:r>
            <a:br>
              <a:rPr lang="ru-RU" sz="2400" dirty="0" smtClean="0"/>
            </a:br>
            <a:r>
              <a:rPr lang="en-US" sz="2400" b="1" dirty="0" smtClean="0">
                <a:solidFill>
                  <a:srgbClr val="000000"/>
                </a:solidFill>
                <a:latin typeface="Times New Roman" charset="0"/>
              </a:rPr>
              <a:t/>
            </a:r>
            <a:br>
              <a:rPr lang="en-US" sz="2400" b="1" dirty="0" smtClean="0">
                <a:solidFill>
                  <a:srgbClr val="000000"/>
                </a:solidFill>
                <a:latin typeface="Times New Roman" charset="0"/>
              </a:rPr>
            </a:br>
            <a:endParaRPr lang="ru-RU" sz="2400" dirty="0"/>
          </a:p>
        </p:txBody>
      </p:sp>
      <p:sp>
        <p:nvSpPr>
          <p:cNvPr id="3" name="Содержимое 2"/>
          <p:cNvSpPr>
            <a:spLocks noGrp="1"/>
          </p:cNvSpPr>
          <p:nvPr>
            <p:ph idx="1"/>
          </p:nvPr>
        </p:nvSpPr>
        <p:spPr>
          <a:xfrm>
            <a:off x="1847528" y="1268760"/>
            <a:ext cx="9657084" cy="4642462"/>
          </a:xfrm>
        </p:spPr>
        <p:txBody>
          <a:bodyPr>
            <a:normAutofit/>
          </a:bodyPr>
          <a:lstStyle/>
          <a:p>
            <a:pPr lvl="0"/>
            <a:r>
              <a:rPr lang="ru-RU" sz="2000" dirty="0" smtClean="0">
                <a:solidFill>
                  <a:schemeClr val="tx1"/>
                </a:solidFill>
                <a:latin typeface="Times New Roman" pitchFamily="18" charset="0"/>
                <a:cs typeface="Times New Roman" pitchFamily="18" charset="0"/>
              </a:rPr>
              <a:t>Ряд бюджетных правил дал возможность снизить структурный дефицит федерального бюджета в течение последних десяти лет. </a:t>
            </a:r>
          </a:p>
          <a:p>
            <a:pPr lvl="0"/>
            <a:r>
              <a:rPr lang="ru-RU" sz="2000" dirty="0" smtClean="0">
                <a:solidFill>
                  <a:schemeClr val="tx1"/>
                </a:solidFill>
                <a:latin typeface="Times New Roman" pitchFamily="18" charset="0"/>
                <a:cs typeface="Times New Roman" pitchFamily="18" charset="0"/>
              </a:rPr>
              <a:t>Вместе с тем, любое правило, принимаемое Конгрессом, может быть им же не известно. </a:t>
            </a:r>
          </a:p>
          <a:p>
            <a:pPr lvl="0"/>
            <a:r>
              <a:rPr lang="ru-RU" sz="2000" dirty="0" smtClean="0">
                <a:solidFill>
                  <a:schemeClr val="tx1"/>
                </a:solidFill>
                <a:latin typeface="Times New Roman" pitchFamily="18" charset="0"/>
                <a:cs typeface="Times New Roman" pitchFamily="18" charset="0"/>
              </a:rPr>
              <a:t>Более того, бюджетные правила трудно применять к утвержденным государственным программам, например таким, как социальное обеспечение, программ здравоохранения, так что будущее требований, возложенных на себя Конгрессом, остается неясным. </a:t>
            </a:r>
          </a:p>
          <a:p>
            <a:pPr lvl="0"/>
            <a:r>
              <a:rPr lang="ru-RU" sz="2000" dirty="0" smtClean="0">
                <a:solidFill>
                  <a:schemeClr val="tx1"/>
                </a:solidFill>
                <a:latin typeface="Times New Roman" pitchFamily="18" charset="0"/>
                <a:cs typeface="Times New Roman" pitchFamily="18" charset="0"/>
              </a:rPr>
              <a:t>В течении последнего десятилетия многие консерваторы проводят кампанию за внесение конституционной поправки об обязательном сбалансировании государственного бюджета.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980728"/>
            <a:ext cx="9657084" cy="4930494"/>
          </a:xfrm>
        </p:spPr>
        <p:txBody>
          <a:bodyPr>
            <a:normAutofit/>
          </a:bodyPr>
          <a:lstStyle/>
          <a:p>
            <a:pPr>
              <a:lnSpc>
                <a:spcPct val="150000"/>
              </a:lnSpc>
            </a:pPr>
            <a:r>
              <a:rPr lang="ru-RU" sz="2000" dirty="0" smtClean="0">
                <a:solidFill>
                  <a:schemeClr val="tx1"/>
                </a:solidFill>
                <a:latin typeface="Times New Roman" pitchFamily="18" charset="0"/>
                <a:cs typeface="Times New Roman" pitchFamily="18" charset="0"/>
              </a:rPr>
              <a:t>Эта мера была включена в Контракт с Америкой (программу действий республиканской партии), что в значительной степени содействовало их победе на выборах в 1994 году. Поправка такого рода, если бы она была принята Конгрессом и утверждена достаточным количеством штатов, крайне затруднила бы использование фискальной политики для преодоления экономических спадов. На сегодняшний день ни одна из предложенных конституционных поправок не была принята Конгрессом</a:t>
            </a:r>
            <a:r>
              <a:rPr lang="en-US" sz="2000" dirty="0" smtClean="0">
                <a:solidFill>
                  <a:schemeClr val="tx1"/>
                </a:solidFill>
                <a:latin typeface="Times New Roman" pitchFamily="18" charset="0"/>
                <a:cs typeface="Times New Roman" pitchFamily="18" charset="0"/>
              </a:rPr>
              <a:t>.</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88666"/>
          </a:xfrm>
        </p:spPr>
        <p:txBody>
          <a:bodyPr>
            <a:normAutofit/>
          </a:bodyPr>
          <a:lstStyle/>
          <a:p>
            <a:r>
              <a:rPr lang="ru-RU" sz="2400" u="sng" dirty="0" smtClean="0">
                <a:solidFill>
                  <a:schemeClr val="tx1"/>
                </a:solidFill>
                <a:latin typeface="Times New Roman" pitchFamily="18" charset="0"/>
                <a:cs typeface="Times New Roman" pitchFamily="18" charset="0"/>
              </a:rPr>
              <a:t>Правила кредитно-денежного регулирования для ФРС</a:t>
            </a:r>
            <a:r>
              <a:rPr lang="ru-RU" sz="2400" dirty="0" smtClean="0">
                <a:solidFill>
                  <a:schemeClr val="tx1"/>
                </a:solidFill>
                <a:latin typeface="Times New Roman" pitchFamily="18" charset="0"/>
                <a:cs typeface="Times New Roman" pitchFamily="18" charset="0"/>
              </a:rPr>
              <a:t> </a:t>
            </a:r>
            <a:endParaRPr lang="ru-RU" sz="2400" dirty="0">
              <a:solidFill>
                <a:schemeClr val="tx1"/>
              </a:solidFill>
              <a:latin typeface="Times New Roman" pitchFamily="18" charset="0"/>
              <a:cs typeface="Times New Roman" pitchFamily="18" charset="0"/>
            </a:endParaRPr>
          </a:p>
        </p:txBody>
      </p:sp>
      <p:sp>
        <p:nvSpPr>
          <p:cNvPr id="3" name="Содержимое 2"/>
          <p:cNvSpPr>
            <a:spLocks noGrp="1"/>
          </p:cNvSpPr>
          <p:nvPr>
            <p:ph idx="1"/>
          </p:nvPr>
        </p:nvSpPr>
        <p:spPr>
          <a:xfrm>
            <a:off x="1919536" y="1340768"/>
            <a:ext cx="9585076" cy="4570454"/>
          </a:xfrm>
        </p:spPr>
        <p:txBody>
          <a:bodyPr>
            <a:normAutofit/>
          </a:bodyPr>
          <a:lstStyle/>
          <a:p>
            <a:pPr lvl="0"/>
            <a:r>
              <a:rPr lang="ru-RU" sz="2000" dirty="0" smtClean="0">
                <a:solidFill>
                  <a:schemeClr val="tx1"/>
                </a:solidFill>
                <a:latin typeface="Times New Roman" pitchFamily="18" charset="0"/>
                <a:cs typeface="Times New Roman" pitchFamily="18" charset="0"/>
              </a:rPr>
              <a:t>При обсуждении монетаризма, мы упоминали о причинах использования фиксированных правил осуществления политики. </a:t>
            </a:r>
          </a:p>
          <a:p>
            <a:pPr lvl="0"/>
            <a:r>
              <a:rPr lang="ru-RU" sz="2000" dirty="0" smtClean="0">
                <a:solidFill>
                  <a:schemeClr val="tx1"/>
                </a:solidFill>
                <a:latin typeface="Times New Roman" pitchFamily="18" charset="0"/>
                <a:cs typeface="Times New Roman" pitchFamily="18" charset="0"/>
              </a:rPr>
              <a:t>Традиционный довод в защиту неизменных правил состоит в том, что частнопредпринимательская экономика является относительно стабильной, поэтому использование активной экономической политики приведет к повышению нестабильности, а не к ее снижению. </a:t>
            </a:r>
          </a:p>
          <a:p>
            <a:pPr lvl="0"/>
            <a:r>
              <a:rPr lang="ru-RU" sz="2000" dirty="0" smtClean="0">
                <a:solidFill>
                  <a:schemeClr val="tx1"/>
                </a:solidFill>
                <a:latin typeface="Times New Roman" pitchFamily="18" charset="0"/>
                <a:cs typeface="Times New Roman" pitchFamily="18" charset="0"/>
              </a:rPr>
              <a:t>Более того, поскольку Центральный банк может испытывать искушение оказывать стимулирующее влияние на экономику перед выборами и таким образом создавать политические деловые циклы, фиксированные правила ограничили бы его возможности. </a:t>
            </a:r>
            <a:endParaRPr lang="en-US" sz="2000" dirty="0" smtClean="0">
              <a:solidFill>
                <a:schemeClr val="tx1"/>
              </a:solidFill>
              <a:latin typeface="Times New Roman" pitchFamily="18" charset="0"/>
              <a:cs typeface="Times New Roman" pitchFamily="18" charset="0"/>
            </a:endParaRPr>
          </a:p>
          <a:p>
            <a:pPr lvl="0"/>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07568" y="1196752"/>
            <a:ext cx="9297044" cy="4714470"/>
          </a:xfrm>
        </p:spPr>
        <p:txBody>
          <a:bodyPr>
            <a:normAutofit/>
          </a:bodyPr>
          <a:lstStyle/>
          <a:p>
            <a:pPr lvl="0"/>
            <a:r>
              <a:rPr lang="ru-RU" sz="2000" dirty="0" smtClean="0">
                <a:solidFill>
                  <a:schemeClr val="tx1"/>
                </a:solidFill>
                <a:latin typeface="Times New Roman" pitchFamily="18" charset="0"/>
                <a:cs typeface="Times New Roman" pitchFamily="18" charset="0"/>
              </a:rPr>
              <a:t>К тому же многие современные макроэкономисты считают, что возможность объявлять заранее о своих действиях, планируемых в будущем, является очень выгодной. </a:t>
            </a:r>
          </a:p>
          <a:p>
            <a:pPr lvl="0"/>
            <a:r>
              <a:rPr lang="ru-RU" sz="2000" dirty="0" smtClean="0">
                <a:solidFill>
                  <a:schemeClr val="tx1"/>
                </a:solidFill>
                <a:latin typeface="Times New Roman" pitchFamily="18" charset="0"/>
                <a:cs typeface="Times New Roman" pitchFamily="18" charset="0"/>
              </a:rPr>
              <a:t>В случае, если Центральный банк может взять на себя обязательство следовать политике предотвращения инфляции, ожидания людей будут строиться с учетом этого обстоятельства, поэтому инфляционные ожидания будут подавлены.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07568" y="1124744"/>
            <a:ext cx="9297044" cy="4786478"/>
          </a:xfrm>
        </p:spPr>
        <p:txBody>
          <a:bodyPr>
            <a:normAutofit/>
          </a:bodyPr>
          <a:lstStyle/>
          <a:p>
            <a:pPr lvl="0"/>
            <a:r>
              <a:rPr lang="en-US" sz="2000"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До недавнего времени приверженцы идеи неизменных правил кредитно-денежного регулирования (особенно, монетаристы) советовали удерживать темпы роста номинального предложения денег на постоянном уровне, скажем, 4% в год. </a:t>
            </a:r>
          </a:p>
          <a:p>
            <a:pPr lvl="0"/>
            <a:r>
              <a:rPr lang="ru-RU" sz="2000" dirty="0" smtClean="0">
                <a:solidFill>
                  <a:schemeClr val="tx1"/>
                </a:solidFill>
                <a:latin typeface="Times New Roman" pitchFamily="18" charset="0"/>
                <a:cs typeface="Times New Roman" pitchFamily="18" charset="0"/>
              </a:rPr>
              <a:t>При условиях постоянной скорости обращения денег и темпах роста выпуска, равных 3% в год, это дало бы возможность удерживать годовые темпы инфляции на уровне 1%. </a:t>
            </a:r>
          </a:p>
          <a:p>
            <a:pPr lvl="0"/>
            <a:r>
              <a:rPr lang="ru-RU" sz="2000" dirty="0" smtClean="0">
                <a:solidFill>
                  <a:schemeClr val="tx1"/>
                </a:solidFill>
                <a:latin typeface="Times New Roman" pitchFamily="18" charset="0"/>
                <a:cs typeface="Times New Roman" pitchFamily="18" charset="0"/>
              </a:rPr>
              <a:t>Однако, скорость обращения никогда не была особо стабильной, более того, в течение последних десяти лет ее нестабильность увеличилась. </a:t>
            </a:r>
          </a:p>
          <a:p>
            <a:pPr lvl="0"/>
            <a:r>
              <a:rPr lang="ru-RU" sz="2000" dirty="0" smtClean="0">
                <a:solidFill>
                  <a:schemeClr val="tx1"/>
                </a:solidFill>
                <a:latin typeface="Times New Roman" pitchFamily="18" charset="0"/>
                <a:cs typeface="Times New Roman" pitchFamily="18" charset="0"/>
              </a:rPr>
              <a:t>Поэтому усилившаяся нестабильность скорости обращения денег не позволяет утверждать, что фиксированные правила кредитно-денежного регулирования могут действительно обеспечить стабильность экономики. </a:t>
            </a:r>
          </a:p>
          <a:p>
            <a:pPr>
              <a:buNone/>
            </a:pPr>
            <a:endParaRPr lang="ru-RU" sz="2000"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16658"/>
          </a:xfrm>
        </p:spPr>
        <p:txBody>
          <a:bodyPr>
            <a:normAutofit fontScale="90000"/>
          </a:bodyPr>
          <a:lstStyle/>
          <a:p>
            <a:pPr>
              <a:lnSpc>
                <a:spcPct val="150000"/>
              </a:lnSpc>
            </a:pPr>
            <a:r>
              <a:rPr lang="ru-RU" sz="2800" b="1" dirty="0" smtClean="0">
                <a:solidFill>
                  <a:schemeClr val="tx1"/>
                </a:solidFill>
                <a:latin typeface="Times New Roman"/>
              </a:rPr>
              <a:t>Регулирование темпов инфляции.</a:t>
            </a:r>
            <a:r>
              <a:rPr lang="ru-RU" sz="2400" dirty="0" smtClean="0"/>
              <a:t/>
            </a:r>
            <a:br>
              <a:rPr lang="ru-RU" sz="2400" dirty="0" smtClean="0"/>
            </a:br>
            <a:r>
              <a:rPr lang="en-US" b="1" dirty="0" smtClean="0">
                <a:solidFill>
                  <a:srgbClr val="000000"/>
                </a:solidFill>
                <a:latin typeface="Times New Roman" charset="0"/>
              </a:rPr>
              <a:t/>
            </a:r>
            <a:br>
              <a:rPr lang="en-US" b="1" dirty="0" smtClean="0">
                <a:solidFill>
                  <a:srgbClr val="000000"/>
                </a:solidFill>
                <a:latin typeface="Times New Roman" charset="0"/>
              </a:rPr>
            </a:br>
            <a:endParaRPr lang="ru-RU" dirty="0"/>
          </a:p>
        </p:txBody>
      </p:sp>
      <p:sp>
        <p:nvSpPr>
          <p:cNvPr id="3" name="Содержимое 2"/>
          <p:cNvSpPr>
            <a:spLocks noGrp="1"/>
          </p:cNvSpPr>
          <p:nvPr>
            <p:ph idx="1"/>
          </p:nvPr>
        </p:nvSpPr>
        <p:spPr>
          <a:xfrm>
            <a:off x="1919536" y="1268760"/>
            <a:ext cx="9585076" cy="4642462"/>
          </a:xfrm>
        </p:spPr>
        <p:txBody>
          <a:bodyPr/>
          <a:lstStyle/>
          <a:p>
            <a:pPr lvl="0"/>
            <a:r>
              <a:rPr lang="ru-RU" sz="2000" dirty="0" smtClean="0">
                <a:solidFill>
                  <a:schemeClr val="tx1"/>
                </a:solidFill>
                <a:latin typeface="Times New Roman" pitchFamily="18" charset="0"/>
                <a:cs typeface="Times New Roman" pitchFamily="18" charset="0"/>
              </a:rPr>
              <a:t>На протяжении последних десятилетий центральные банки много раз меняли свои поход к кредитно-денежной политике. </a:t>
            </a:r>
          </a:p>
          <a:p>
            <a:pPr lvl="0"/>
            <a:r>
              <a:rPr lang="ru-RU" sz="2000" dirty="0" smtClean="0">
                <a:solidFill>
                  <a:schemeClr val="tx1"/>
                </a:solidFill>
                <a:latin typeface="Times New Roman" pitchFamily="18" charset="0"/>
                <a:cs typeface="Times New Roman" pitchFamily="18" charset="0"/>
              </a:rPr>
              <a:t>Они варьировались от высоко дискреционных подходов, которые согласовывали кредитно-денежную и фискальную политики под руководством правительства, до высоко «автоматизированных» подходов, которые фиксировали плановых темпы роста денежной или банковских резервов. </a:t>
            </a:r>
          </a:p>
          <a:p>
            <a:pPr lvl="0"/>
            <a:r>
              <a:rPr lang="ru-RU" sz="2000" dirty="0" smtClean="0">
                <a:solidFill>
                  <a:schemeClr val="tx1"/>
                </a:solidFill>
                <a:latin typeface="Times New Roman" pitchFamily="18" charset="0"/>
                <a:cs typeface="Times New Roman" pitchFamily="18" charset="0"/>
              </a:rPr>
              <a:t>Одним из наиболее важных достижений в этой сфере в течении последних десяти лет стало стремление к установлению целевых ориентиров для темпов инфляции во многих странах. </a:t>
            </a:r>
          </a:p>
          <a:p>
            <a:endParaRPr lang="ru-RU"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991544" y="1052736"/>
            <a:ext cx="9513068" cy="4858486"/>
          </a:xfrm>
        </p:spPr>
        <p:txBody>
          <a:bodyPr/>
          <a:lstStyle/>
          <a:p>
            <a:pPr lvl="0"/>
            <a:r>
              <a:rPr lang="ru-RU" sz="2000" u="sng" dirty="0" smtClean="0">
                <a:solidFill>
                  <a:schemeClr val="tx1"/>
                </a:solidFill>
                <a:latin typeface="Times New Roman" pitchFamily="18" charset="0"/>
                <a:cs typeface="Times New Roman" pitchFamily="18" charset="0"/>
              </a:rPr>
              <a:t>Целевые показатели</a:t>
            </a:r>
            <a:r>
              <a:rPr lang="ru-RU" sz="2000" dirty="0" smtClean="0">
                <a:solidFill>
                  <a:schemeClr val="tx1"/>
                </a:solidFill>
                <a:latin typeface="Times New Roman" pitchFamily="18" charset="0"/>
                <a:cs typeface="Times New Roman" pitchFamily="18" charset="0"/>
              </a:rPr>
              <a:t> инфляции представляют собой объявление официальных целевых ориентировочных темпов инфляции, а также уведомление широкой общественности о том, что низкая и стабильная инфляция представляет собой первоочередную цель кредитно-денежной политики. </a:t>
            </a:r>
          </a:p>
          <a:p>
            <a:pPr lvl="0"/>
            <a:r>
              <a:rPr lang="ru-RU" sz="2000" dirty="0" smtClean="0">
                <a:solidFill>
                  <a:schemeClr val="tx1"/>
                </a:solidFill>
                <a:latin typeface="Times New Roman" pitchFamily="18" charset="0"/>
                <a:cs typeface="Times New Roman" pitchFamily="18" charset="0"/>
              </a:rPr>
              <a:t>В последнее время установление целевых показателей инфляции с различными возможностями отклонения от этих значений было принято многими промышленно развитыми странами, в том числе Канадой, Великобританией, Австралией и Новой Зеландией, а также в опосредованной форме проводится Германией. </a:t>
            </a:r>
          </a:p>
          <a:p>
            <a:pPr lvl="0"/>
            <a:r>
              <a:rPr lang="ru-RU" sz="2000" dirty="0" smtClean="0">
                <a:solidFill>
                  <a:schemeClr val="tx1"/>
                </a:solidFill>
                <a:latin typeface="Times New Roman" pitchFamily="18" charset="0"/>
                <a:cs typeface="Times New Roman" pitchFamily="18" charset="0"/>
              </a:rPr>
              <a:t>В договоре, лежащем в основе нового Европейского Валютного союза, ценовая стабильность провозглашается главной целью Европейского Центрального банка.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919536" y="1268760"/>
            <a:ext cx="9585076" cy="4642462"/>
          </a:xfrm>
        </p:spPr>
        <p:txBody>
          <a:bodyPr/>
          <a:lstStyle/>
          <a:p>
            <a:pPr lvl="0"/>
            <a:r>
              <a:rPr lang="ru-RU" sz="2000" dirty="0" smtClean="0">
                <a:solidFill>
                  <a:schemeClr val="tx1"/>
                </a:solidFill>
                <a:latin typeface="Times New Roman" pitchFamily="18" charset="0"/>
                <a:cs typeface="Times New Roman" pitchFamily="18" charset="0"/>
              </a:rPr>
              <a:t> Установление целевых показателей инфляции предполагает осуществление ряда мероприятий. </a:t>
            </a:r>
          </a:p>
          <a:p>
            <a:pPr lvl="0"/>
            <a:r>
              <a:rPr lang="ru-RU" sz="2000" dirty="0" smtClean="0">
                <a:solidFill>
                  <a:schemeClr val="tx1"/>
                </a:solidFill>
                <a:latin typeface="Times New Roman" pitchFamily="18" charset="0"/>
                <a:cs typeface="Times New Roman" pitchFamily="18" charset="0"/>
              </a:rPr>
              <a:t>Правительство или Центральный банк объявляет, что кредитно-денежная политика будет пытаться поддерживать инфляцию в пределах целевых показателей. </a:t>
            </a:r>
          </a:p>
          <a:p>
            <a:pPr lvl="0"/>
            <a:r>
              <a:rPr lang="ru-RU" sz="2000" dirty="0" smtClean="0">
                <a:solidFill>
                  <a:schemeClr val="tx1"/>
                </a:solidFill>
                <a:latin typeface="Times New Roman" pitchFamily="18" charset="0"/>
                <a:cs typeface="Times New Roman" pitchFamily="18" charset="0"/>
              </a:rPr>
              <a:t>Целевой показатель темпов инфляции чаще всего представляет собой диапазон значений, например от 1 до 3% в год, а не точное значение уровня цен стабильности. Обычно правительство пытается достичь инерционных или базисных темпов инфляции, ориентируясь на индекс потребительских цен (ИПЦ). </a:t>
            </a:r>
          </a:p>
          <a:p>
            <a:endParaRPr lang="ru-RU"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559496" y="1052736"/>
            <a:ext cx="9945116" cy="4858486"/>
          </a:xfrm>
        </p:spPr>
        <p:txBody>
          <a:bodyPr/>
          <a:lstStyle/>
          <a:p>
            <a:pPr lvl="0"/>
            <a:r>
              <a:rPr lang="ru-RU" sz="2000" dirty="0" smtClean="0">
                <a:solidFill>
                  <a:schemeClr val="tx1"/>
                </a:solidFill>
                <a:latin typeface="Times New Roman" pitchFamily="18" charset="0"/>
                <a:cs typeface="Times New Roman" pitchFamily="18" charset="0"/>
              </a:rPr>
              <a:t>Инфляция является исходной и главной целью политики в среднесрочном и долгосрочном периодах. Однако страны всегда учитывают возможность осуществления краткосрочных целей стабилизации, обычно связанных с уровнем выпуска, безработицы, обеспечением финансовой стабильности и обменного курса. Появление таких целей связано с тем, что нарушения предложения могут повлиять на уровень выпуска и безработицы, а также с тем, что иногда приходится временно отклоняться от целевых показателей инфляции, чтобы избежать чрезмерных убытков от безработицы или потерь выпуска</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19536" y="116632"/>
            <a:ext cx="10272464" cy="6741368"/>
          </a:xfrm>
        </p:spPr>
        <p:txBody>
          <a:bodyPr>
            <a:normAutofit fontScale="77500" lnSpcReduction="20000"/>
          </a:bodyPr>
          <a:lstStyle/>
          <a:p>
            <a:pPr marL="18288" indent="0" algn="ctr">
              <a:buNone/>
            </a:pPr>
            <a:r>
              <a:rPr lang="ru-RU" sz="4100"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4100" b="1"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Бюджетная политика правительства</a:t>
            </a:r>
          </a:p>
          <a:p>
            <a:pPr marL="361188"/>
            <a:r>
              <a:rPr lang="ru-RU" sz="2600" dirty="0" smtClean="0">
                <a:solidFill>
                  <a:schemeClr val="tx1"/>
                </a:solidFill>
                <a:latin typeface="Times New Roman" panose="02020603050405020304" pitchFamily="18" charset="0"/>
                <a:cs typeface="Times New Roman" panose="02020603050405020304" pitchFamily="18" charset="0"/>
              </a:rPr>
              <a:t>Государственный бюджет служит для выполнения двух основных экономических функций. С его помощью правительство распределяет национальный продукт между частными и общественными потреблением и инвестициями, а также стимулирует рост и снижение выпуска в определенных секторах экономики. Бюджет воздействует на достижение основных макроэкономических целей посредством фискальной политики. В данном  случае под </a:t>
            </a:r>
            <a:r>
              <a:rPr lang="ru-RU" sz="2600" b="1" dirty="0" smtClean="0">
                <a:solidFill>
                  <a:schemeClr val="tx1"/>
                </a:solidFill>
                <a:latin typeface="Times New Roman" panose="02020603050405020304" pitchFamily="18" charset="0"/>
                <a:cs typeface="Times New Roman" panose="02020603050405020304" pitchFamily="18" charset="0"/>
              </a:rPr>
              <a:t>фискальной политикой </a:t>
            </a:r>
            <a:r>
              <a:rPr lang="ru-RU" sz="2600" dirty="0" smtClean="0">
                <a:solidFill>
                  <a:schemeClr val="tx1"/>
                </a:solidFill>
                <a:latin typeface="Times New Roman" panose="02020603050405020304" pitchFamily="18" charset="0"/>
                <a:cs typeface="Times New Roman" panose="02020603050405020304" pitchFamily="18" charset="0"/>
              </a:rPr>
              <a:t>мы подразумеваем использование налогообложения и государственных расходов с целью сглаживания колебаний экономического цикла и обеспечения роста экономики с высоким уровнем занятости, свободной от высокой или непредвиденной инфляции.</a:t>
            </a:r>
            <a:endParaRPr lang="en-US" sz="2600" dirty="0" smtClean="0">
              <a:solidFill>
                <a:schemeClr val="tx1"/>
              </a:solidFill>
              <a:latin typeface="Times New Roman" panose="02020603050405020304" pitchFamily="18" charset="0"/>
              <a:cs typeface="Times New Roman" panose="02020603050405020304" pitchFamily="18" charset="0"/>
            </a:endParaRPr>
          </a:p>
          <a:p>
            <a:pPr marL="361188"/>
            <a:r>
              <a:rPr lang="ru-RU" sz="2600" dirty="0" smtClean="0">
                <a:solidFill>
                  <a:schemeClr val="tx1"/>
                </a:solidFill>
                <a:latin typeface="Times New Roman" panose="02020603050405020304" pitchFamily="18" charset="0"/>
                <a:cs typeface="Times New Roman" panose="02020603050405020304" pitchFamily="18" charset="0"/>
              </a:rPr>
              <a:t>Некоторые из первых приверженцев кейнсианского подхо­да считали, что фискальная политика представляет собой некий переключатель, поворачивая который можно контролировать или "точно настраивать экономику. Рост бюджетного дефицита оказывает стимулирующее влияние на совокупный спрос, а это влечет за собой снижение уровня безработицы и способствует выходу экономики из кризиса. Уменьшив бюджетный дефицит или создав избыток госбюджета можно "охладить" перегревшуюся экономику и уменьшить угрозу инфляции.</a:t>
            </a:r>
            <a:endParaRPr lang="en-US" sz="2600" dirty="0" smtClean="0">
              <a:solidFill>
                <a:schemeClr val="tx1"/>
              </a:solidFill>
              <a:latin typeface="Times New Roman" panose="02020603050405020304" pitchFamily="18" charset="0"/>
              <a:cs typeface="Times New Roman" panose="02020603050405020304" pitchFamily="18" charset="0"/>
            </a:endParaRPr>
          </a:p>
          <a:p>
            <a:pPr marL="361188"/>
            <a:r>
              <a:rPr lang="ru-RU" sz="2600" dirty="0" smtClean="0">
                <a:solidFill>
                  <a:schemeClr val="tx1"/>
                </a:solidFill>
                <a:latin typeface="Times New Roman" panose="02020603050405020304" pitchFamily="18" charset="0"/>
                <a:cs typeface="Times New Roman" panose="02020603050405020304" pitchFamily="18" charset="0"/>
              </a:rPr>
              <a:t>В настоящее время только немногие считают, что можно так легко избавиться от экономических циклов.  В наши дни, через 60 лет после </a:t>
            </a:r>
            <a:r>
              <a:rPr lang="ru-RU" sz="2600" dirty="0" err="1" smtClean="0">
                <a:solidFill>
                  <a:schemeClr val="tx1"/>
                </a:solidFill>
                <a:latin typeface="Times New Roman" panose="02020603050405020304" pitchFamily="18" charset="0"/>
                <a:cs typeface="Times New Roman" panose="02020603050405020304" pitchFamily="18" charset="0"/>
              </a:rPr>
              <a:t>Кейиса</a:t>
            </a:r>
            <a:r>
              <a:rPr lang="ru-RU" sz="2600" dirty="0" smtClean="0">
                <a:solidFill>
                  <a:schemeClr val="tx1"/>
                </a:solidFill>
                <a:latin typeface="Times New Roman" panose="02020603050405020304" pitchFamily="18" charset="0"/>
                <a:cs typeface="Times New Roman" panose="02020603050405020304" pitchFamily="18" charset="0"/>
              </a:rPr>
              <a:t>, мы по-прежнему сталкиваемся с проблемами спадов и инфляции, а фискальная политика более эффективно работает теоретически, а не на практике. Кроме того, кредитно-денежная политика стала наиболее предпоч­тительным инструментом сглаживания циклических колеба­ний. Но так же, как и раньше, как только повышается уровень безработицы, в обществе появляется множество людей, кото­рые настаивают на увеличении государственных расходов</a:t>
            </a:r>
            <a:endParaRPr lang="ru-RU"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928785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1124744"/>
            <a:ext cx="9657084" cy="4786478"/>
          </a:xfrm>
        </p:spPr>
        <p:txBody>
          <a:bodyPr>
            <a:normAutofit/>
          </a:bodyPr>
          <a:lstStyle/>
          <a:p>
            <a:pPr lvl="0"/>
            <a:r>
              <a:rPr lang="ru-RU" sz="2000" dirty="0" smtClean="0">
                <a:solidFill>
                  <a:schemeClr val="tx1"/>
                </a:solidFill>
                <a:latin typeface="Times New Roman" pitchFamily="18" charset="0"/>
                <a:cs typeface="Times New Roman" pitchFamily="18" charset="0"/>
              </a:rPr>
              <a:t>Те, кто отстаивают необходимость установления целевых показателей уровня инфляции, указывают на многие преимущества этого процесса. </a:t>
            </a:r>
          </a:p>
          <a:p>
            <a:pPr lvl="0"/>
            <a:r>
              <a:rPr lang="ru-RU" sz="2000" dirty="0" smtClean="0">
                <a:solidFill>
                  <a:schemeClr val="tx1"/>
                </a:solidFill>
                <a:latin typeface="Times New Roman" pitchFamily="18" charset="0"/>
                <a:cs typeface="Times New Roman" pitchFamily="18" charset="0"/>
              </a:rPr>
              <a:t>Если допустить, что в долгосрочном периоде не существует альтернативы между безработицей и инфляцией, то целесообразно установить целевые ориентиры инфляции на уровне, который бы максимизировал эффективность ценовой системы. </a:t>
            </a:r>
          </a:p>
          <a:p>
            <a:pPr lvl="0"/>
            <a:r>
              <a:rPr lang="ru-RU" sz="2000" dirty="0" smtClean="0">
                <a:solidFill>
                  <a:schemeClr val="tx1"/>
                </a:solidFill>
                <a:latin typeface="Times New Roman" pitchFamily="18" charset="0"/>
                <a:cs typeface="Times New Roman" pitchFamily="18" charset="0"/>
              </a:rPr>
              <a:t>Анализ инфляции, который мы проводили в 30 главе, говорил о том, что низкий и стабильный (но определенный) темп инфляции способствовал бы эффективности и минимизировал бы необходимость перераспределения доходов и богатства.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1052736"/>
            <a:ext cx="9657084" cy="4858486"/>
          </a:xfrm>
        </p:spPr>
        <p:txBody>
          <a:bodyPr>
            <a:normAutofit/>
          </a:bodyPr>
          <a:lstStyle/>
          <a:p>
            <a:pPr lvl="0"/>
            <a:r>
              <a:rPr lang="ru-RU" sz="2000" dirty="0" smtClean="0">
                <a:solidFill>
                  <a:schemeClr val="tx1"/>
                </a:solidFill>
                <a:latin typeface="Times New Roman" pitchFamily="18" charset="0"/>
                <a:cs typeface="Times New Roman" pitchFamily="18" charset="0"/>
              </a:rPr>
              <a:t> Кроме того, некоторые экономисты полагают, что четкое и надежное обязательство по поддержанию низкой и стабильной инфляции улучшит альтернативу уровень занятости/темпы инфляции в краткосрочном периоде. </a:t>
            </a:r>
          </a:p>
          <a:p>
            <a:pPr lvl="0"/>
            <a:r>
              <a:rPr lang="ru-RU" sz="2000" dirty="0" smtClean="0">
                <a:solidFill>
                  <a:schemeClr val="tx1"/>
                </a:solidFill>
                <a:latin typeface="Times New Roman" pitchFamily="18" charset="0"/>
                <a:cs typeface="Times New Roman" pitchFamily="18" charset="0"/>
              </a:rPr>
              <a:t>Установление целевых показателей уровня инфляции представляет собой компромисс между подходом, основанном на правилах, и применением исключительно дискреционных мер. </a:t>
            </a:r>
          </a:p>
          <a:p>
            <a:pPr lvl="0"/>
            <a:r>
              <a:rPr lang="ru-RU" sz="2000" dirty="0" smtClean="0">
                <a:solidFill>
                  <a:schemeClr val="tx1"/>
                </a:solidFill>
                <a:latin typeface="Times New Roman" pitchFamily="18" charset="0"/>
                <a:cs typeface="Times New Roman" pitchFamily="18" charset="0"/>
              </a:rPr>
              <a:t>Было бы неблагоприятно для экономики, если Центральный банк начал бы полагаться только лишь на инфляционные правила и таким образом допустил бы чрезмерный рост безработицы в периоды серьезных нарушений предложения.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1124744"/>
            <a:ext cx="9657084" cy="4786478"/>
          </a:xfrm>
        </p:spPr>
        <p:txBody>
          <a:bodyPr/>
          <a:lstStyle/>
          <a:p>
            <a:pPr lvl="0"/>
            <a:r>
              <a:rPr lang="ru-RU" sz="2000" dirty="0" smtClean="0">
                <a:solidFill>
                  <a:schemeClr val="tx1"/>
                </a:solidFill>
                <a:latin typeface="Times New Roman" pitchFamily="18" charset="0"/>
                <a:cs typeface="Times New Roman" pitchFamily="18" charset="0"/>
              </a:rPr>
              <a:t> Противники данного подхода вспоминают сложности, связанные с введением жестких правил, которые возникли в ходе монетаристского эксперимента 1979—1982 годов. </a:t>
            </a:r>
          </a:p>
          <a:p>
            <a:pPr lvl="0"/>
            <a:r>
              <a:rPr lang="ru-RU" sz="2000" dirty="0" smtClean="0">
                <a:solidFill>
                  <a:schemeClr val="tx1"/>
                </a:solidFill>
                <a:latin typeface="Times New Roman" pitchFamily="18" charset="0"/>
                <a:cs typeface="Times New Roman" pitchFamily="18" charset="0"/>
              </a:rPr>
              <a:t>Этот период ознаменовался глубочайшим спадом со времен Великой депрессии, и вследствие этого после 1983 года политика фиксированных правил была отменена. Скептики обеспокоены тем, что экономика — это слишком сложный организм, чтобы им можно было бы управлять в рамках неизменных правил. </a:t>
            </a:r>
          </a:p>
          <a:p>
            <a:pPr lvl="0"/>
            <a:r>
              <a:rPr lang="ru-RU" sz="2000" dirty="0" smtClean="0">
                <a:solidFill>
                  <a:schemeClr val="tx1"/>
                </a:solidFill>
                <a:latin typeface="Times New Roman" pitchFamily="18" charset="0"/>
                <a:cs typeface="Times New Roman" pitchFamily="18" charset="0"/>
              </a:rPr>
              <a:t>Отстаивая свои доводы, они проводят следующую аналогию: будет ли кто-нибудь выступать за введение фиксированного предела скорости для автомобилей или автопилотов, используемых на самолетах, который будет действовать абсолютно во всех случаях: при любой погоде и в любых чрезвычайных ситуациях.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980728"/>
            <a:ext cx="9729092" cy="5184576"/>
          </a:xfrm>
        </p:spPr>
        <p:txBody>
          <a:bodyPr>
            <a:normAutofit/>
          </a:bodyPr>
          <a:lstStyle/>
          <a:p>
            <a:pPr lvl="0"/>
            <a:r>
              <a:rPr lang="ru-RU" sz="2000" dirty="0" smtClean="0">
                <a:solidFill>
                  <a:schemeClr val="tx1"/>
                </a:solidFill>
                <a:latin typeface="Times New Roman" pitchFamily="18" charset="0"/>
                <a:cs typeface="Times New Roman" pitchFamily="18" charset="0"/>
              </a:rPr>
              <a:t>Дебаты о правилах и свободе действий — это одна из старейших дискуссий политэкономии. </a:t>
            </a:r>
          </a:p>
          <a:p>
            <a:pPr lvl="0"/>
            <a:r>
              <a:rPr lang="ru-RU" sz="2000" dirty="0" smtClean="0">
                <a:solidFill>
                  <a:schemeClr val="tx1"/>
                </a:solidFill>
                <a:latin typeface="Times New Roman" pitchFamily="18" charset="0"/>
                <a:cs typeface="Times New Roman" pitchFamily="18" charset="0"/>
              </a:rPr>
              <a:t>При этом не существует подхода, который был бы единственным и наилучшим для всех времен и народов. </a:t>
            </a:r>
          </a:p>
          <a:p>
            <a:pPr lvl="0"/>
            <a:r>
              <a:rPr lang="ru-RU" sz="2000" dirty="0" smtClean="0">
                <a:solidFill>
                  <a:schemeClr val="tx1"/>
                </a:solidFill>
                <a:latin typeface="Times New Roman" pitchFamily="18" charset="0"/>
                <a:cs typeface="Times New Roman" pitchFamily="18" charset="0"/>
              </a:rPr>
              <a:t>Несомненно, данная дилемма отражает те трудности, с которыми сталкивается демократическое общество, делая выбор между краткосрочной политикой, цель которой завоевание политической популярности, и долгосрочной политикой, направленной на увеличение общего благосостояния. </a:t>
            </a:r>
          </a:p>
          <a:p>
            <a:pPr lvl="0"/>
            <a:r>
              <a:rPr lang="ru-RU" sz="2000" dirty="0" smtClean="0">
                <a:solidFill>
                  <a:schemeClr val="tx1"/>
                </a:solidFill>
                <a:latin typeface="Times New Roman" pitchFamily="18" charset="0"/>
                <a:cs typeface="Times New Roman" pitchFamily="18" charset="0"/>
              </a:rPr>
              <a:t>На самом деле обществу нужно не беспрекословное подчинение каким-то жестким неизменным правилам, а перспективная деятельность, направленная на общее благо.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052736"/>
            <a:ext cx="9729092" cy="4858486"/>
          </a:xfrm>
        </p:spPr>
        <p:txBody>
          <a:bodyPr/>
          <a:lstStyle/>
          <a:p>
            <a:pPr lvl="0"/>
            <a:r>
              <a:rPr lang="ru-RU" sz="2000" dirty="0" smtClean="0">
                <a:solidFill>
                  <a:schemeClr val="tx1"/>
                </a:solidFill>
                <a:latin typeface="Times New Roman" pitchFamily="18" charset="0"/>
                <a:cs typeface="Times New Roman" pitchFamily="18" charset="0"/>
              </a:rPr>
              <a:t>Надо сказать, что по иронии судьбы одним из самых прославленных политиков страны послевоенного периода является бывший председатель Федеральной резервной системы Пол </a:t>
            </a:r>
            <a:r>
              <a:rPr lang="ru-RU" sz="2000" dirty="0" err="1" smtClean="0">
                <a:solidFill>
                  <a:schemeClr val="tx1"/>
                </a:solidFill>
                <a:latin typeface="Times New Roman" pitchFamily="18" charset="0"/>
                <a:cs typeface="Times New Roman" pitchFamily="18" charset="0"/>
              </a:rPr>
              <a:t>Волкер</a:t>
            </a:r>
            <a:r>
              <a:rPr lang="ru-RU" sz="2000" dirty="0" smtClean="0">
                <a:solidFill>
                  <a:schemeClr val="tx1"/>
                </a:solidFill>
                <a:latin typeface="Times New Roman" pitchFamily="18" charset="0"/>
                <a:cs typeface="Times New Roman" pitchFamily="18" charset="0"/>
              </a:rPr>
              <a:t>, чье пребывание на этом посту (1979-1987) было отмечено резкими изменениями дискреционной политики, нацеленными на достижение противоречивых целей: уменьшение инфляции, поддержание высокого уровня занятости и выпуска, защиту финансовой системы государства. </a:t>
            </a:r>
          </a:p>
          <a:p>
            <a:r>
              <a:rPr lang="ru-RU" sz="2000" dirty="0" smtClean="0"/>
              <a:t> </a:t>
            </a:r>
          </a:p>
          <a:p>
            <a:endParaRPr lang="ru-RU"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1004690"/>
          </a:xfrm>
        </p:spPr>
        <p:txBody>
          <a:bodyPr>
            <a:normAutofit fontScale="90000"/>
          </a:bodyPr>
          <a:lstStyle/>
          <a:p>
            <a:pPr algn="ctr">
              <a:lnSpc>
                <a:spcPct val="150000"/>
              </a:lnSpc>
            </a:pPr>
            <a:r>
              <a:rPr lang="en-US" sz="2700" b="1" dirty="0" smtClean="0">
                <a:solidFill>
                  <a:srgbClr val="000000"/>
                </a:solidFill>
                <a:uFill>
                  <a:solidFill>
                    <a:srgbClr val="000000"/>
                  </a:solidFill>
                </a:uFill>
                <a:latin typeface="Times New Roman" pitchFamily="18" charset="0"/>
                <a:cs typeface="Times New Roman" pitchFamily="18" charset="0"/>
              </a:rPr>
              <a:t>УСКОРЕНИЕ ДОЛГОСРОЧНОГО ЭКОНОМИЧЕСКОГО РОСТА</a:t>
            </a:r>
            <a:r>
              <a:rPr lang="en-US" u="sng" dirty="0" smtClean="0">
                <a:solidFill>
                  <a:srgbClr val="000000"/>
                </a:solidFill>
                <a:uFill>
                  <a:solidFill>
                    <a:srgbClr val="000000"/>
                  </a:solidFill>
                </a:uFill>
                <a:latin typeface="Times New Roman" charset="0"/>
              </a:rPr>
              <a:t/>
            </a:r>
            <a:br>
              <a:rPr lang="en-US" u="sng" dirty="0" smtClean="0">
                <a:solidFill>
                  <a:srgbClr val="000000"/>
                </a:solidFill>
                <a:uFill>
                  <a:solidFill>
                    <a:srgbClr val="000000"/>
                  </a:solidFill>
                </a:uFill>
                <a:latin typeface="Times New Roman" charset="0"/>
              </a:rPr>
            </a:br>
            <a:endParaRPr lang="ru-RU" dirty="0"/>
          </a:p>
        </p:txBody>
      </p:sp>
      <p:sp>
        <p:nvSpPr>
          <p:cNvPr id="3" name="Содержимое 2"/>
          <p:cNvSpPr>
            <a:spLocks noGrp="1"/>
          </p:cNvSpPr>
          <p:nvPr>
            <p:ph idx="1"/>
          </p:nvPr>
        </p:nvSpPr>
        <p:spPr>
          <a:xfrm>
            <a:off x="1559496" y="1844824"/>
            <a:ext cx="9945116" cy="4392488"/>
          </a:xfrm>
        </p:spPr>
        <p:txBody>
          <a:bodyPr/>
          <a:lstStyle/>
          <a:p>
            <a:pPr lvl="0"/>
            <a:r>
              <a:rPr lang="ru-RU" sz="2000" dirty="0" smtClean="0">
                <a:solidFill>
                  <a:schemeClr val="tx1"/>
                </a:solidFill>
                <a:latin typeface="Times New Roman" pitchFamily="18" charset="0"/>
                <a:cs typeface="Times New Roman" pitchFamily="18" charset="0"/>
              </a:rPr>
              <a:t>Важность производительности и экономического роста с точки зрения будущего страны была великолепно описана Полом </a:t>
            </a:r>
            <a:r>
              <a:rPr lang="ru-RU" sz="2000" dirty="0" err="1" smtClean="0">
                <a:solidFill>
                  <a:schemeClr val="tx1"/>
                </a:solidFill>
                <a:latin typeface="Times New Roman" pitchFamily="18" charset="0"/>
                <a:cs typeface="Times New Roman" pitchFamily="18" charset="0"/>
              </a:rPr>
              <a:t>Крагменом</a:t>
            </a:r>
            <a:r>
              <a:rPr lang="ru-RU" sz="2000" dirty="0" smtClean="0">
                <a:solidFill>
                  <a:schemeClr val="tx1"/>
                </a:solidFill>
                <a:latin typeface="Times New Roman" pitchFamily="18" charset="0"/>
                <a:cs typeface="Times New Roman" pitchFamily="18" charset="0"/>
              </a:rPr>
              <a:t>, ученым из Массачусетского технологического института. Производительность - это еще далеко не все, однако в долгосрочном периоде она — почти все. </a:t>
            </a:r>
          </a:p>
          <a:p>
            <a:pPr lvl="0"/>
            <a:r>
              <a:rPr lang="ru-RU" sz="2000" dirty="0" smtClean="0">
                <a:solidFill>
                  <a:schemeClr val="tx1"/>
                </a:solidFill>
                <a:latin typeface="Times New Roman" pitchFamily="18" charset="0"/>
                <a:cs typeface="Times New Roman" pitchFamily="18" charset="0"/>
              </a:rPr>
              <a:t>Возможности государства в плане долгосрочного повышения уровня жизни своих граждан почти полностью зависят от ее возможностей увеличения выпуска в расчете на одного работника </a:t>
            </a:r>
          </a:p>
          <a:p>
            <a:endParaRPr lang="ru-RU"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16658"/>
          </a:xfrm>
        </p:spPr>
        <p:txBody>
          <a:bodyPr>
            <a:normAutofit fontScale="90000"/>
          </a:bodyPr>
          <a:lstStyle/>
          <a:p>
            <a:pPr algn="ctr">
              <a:lnSpc>
                <a:spcPct val="150000"/>
              </a:lnSpc>
            </a:pPr>
            <a:r>
              <a:rPr lang="en-US" sz="2400" b="1" dirty="0" smtClean="0">
                <a:solidFill>
                  <a:srgbClr val="000000"/>
                </a:solidFill>
                <a:latin typeface="Times New Roman" pitchFamily="18" charset="0"/>
                <a:cs typeface="Times New Roman" pitchFamily="18" charset="0"/>
              </a:rPr>
              <a:t>ВЫСОКИЕ СТАВКИ</a:t>
            </a:r>
            <a:r>
              <a:rPr lang="en-US" b="1" dirty="0" smtClean="0">
                <a:solidFill>
                  <a:srgbClr val="000000"/>
                </a:solidFill>
                <a:latin typeface="Times New Roman" charset="0"/>
              </a:rPr>
              <a:t/>
            </a:r>
            <a:br>
              <a:rPr lang="en-US" b="1" dirty="0" smtClean="0">
                <a:solidFill>
                  <a:srgbClr val="000000"/>
                </a:solidFill>
                <a:latin typeface="Times New Roman" charset="0"/>
              </a:rPr>
            </a:br>
            <a:endParaRPr lang="ru-RU" dirty="0"/>
          </a:p>
        </p:txBody>
      </p:sp>
      <p:sp>
        <p:nvSpPr>
          <p:cNvPr id="3" name="Содержимое 2"/>
          <p:cNvSpPr>
            <a:spLocks noGrp="1"/>
          </p:cNvSpPr>
          <p:nvPr>
            <p:ph idx="1"/>
          </p:nvPr>
        </p:nvSpPr>
        <p:spPr>
          <a:xfrm>
            <a:off x="2063552" y="1340768"/>
            <a:ext cx="9441060" cy="4570454"/>
          </a:xfrm>
        </p:spPr>
        <p:txBody>
          <a:bodyPr>
            <a:normAutofit/>
          </a:bodyPr>
          <a:lstStyle/>
          <a:p>
            <a:pPr lvl="0"/>
            <a:r>
              <a:rPr lang="ru-RU" sz="2000" dirty="0" smtClean="0">
                <a:solidFill>
                  <a:schemeClr val="tx1"/>
                </a:solidFill>
                <a:latin typeface="Times New Roman" pitchFamily="18" charset="0"/>
                <a:cs typeface="Times New Roman" pitchFamily="18" charset="0"/>
              </a:rPr>
              <a:t>Одна из основных целей макроэкономической политики -обеспечение высокого и постоянно растущего уровня жизни граждан страны. </a:t>
            </a:r>
          </a:p>
          <a:p>
            <a:pPr lvl="0"/>
            <a:r>
              <a:rPr lang="ru-RU" sz="2000" dirty="0" smtClean="0">
                <a:solidFill>
                  <a:schemeClr val="tx1"/>
                </a:solidFill>
                <a:latin typeface="Times New Roman" pitchFamily="18" charset="0"/>
                <a:cs typeface="Times New Roman" pitchFamily="18" charset="0"/>
              </a:rPr>
              <a:t>Так как текущий уровень реального дохода отражает динамику производительности за предшествующие периоды, мы можем измерить относительный успех, которого добилось государство в повышении уровня производительности, сопоставив ВВП на душу населения в разных странах, краткий список которых содержится в таблице </a:t>
            </a:r>
            <a:r>
              <a:rPr lang="en-US" sz="2000" dirty="0" smtClean="0">
                <a:solidFill>
                  <a:schemeClr val="tx1"/>
                </a:solidFill>
                <a:latin typeface="Times New Roman" pitchFamily="18" charset="0"/>
                <a:cs typeface="Times New Roman" pitchFamily="18" charset="0"/>
              </a:rPr>
              <a:t>6</a:t>
            </a:r>
            <a:r>
              <a:rPr lang="ru-RU" sz="2000" dirty="0" smtClean="0">
                <a:solidFill>
                  <a:schemeClr val="tx1"/>
                </a:solidFill>
                <a:latin typeface="Times New Roman" pitchFamily="18" charset="0"/>
                <a:cs typeface="Times New Roman" pitchFamily="18" charset="0"/>
              </a:rPr>
              <a:t>. </a:t>
            </a:r>
          </a:p>
          <a:p>
            <a:pPr lvl="0"/>
            <a:r>
              <a:rPr lang="ru-RU" sz="2000" dirty="0" smtClean="0">
                <a:solidFill>
                  <a:schemeClr val="tx1"/>
                </a:solidFill>
                <a:latin typeface="Times New Roman" pitchFamily="18" charset="0"/>
                <a:cs typeface="Times New Roman" pitchFamily="18" charset="0"/>
              </a:rPr>
              <a:t>Несомненно, темпы экономического роста Соединенных Штатов в прошлом были вполне удовлетворительными. </a:t>
            </a:r>
          </a:p>
          <a:p>
            <a:pPr lvl="0"/>
            <a:r>
              <a:rPr lang="ru-RU" sz="2000" dirty="0" smtClean="0">
                <a:solidFill>
                  <a:schemeClr val="tx1"/>
                </a:solidFill>
                <a:latin typeface="Times New Roman" pitchFamily="18" charset="0"/>
                <a:cs typeface="Times New Roman" pitchFamily="18" charset="0"/>
              </a:rPr>
              <a:t>Вместе с тем, сегодняшнее положение дел вызывает обеспокоенность, так как темпы роста низкие, и уровень жизни многих жителей Америки за последние годы несколько снизился. </a:t>
            </a:r>
          </a:p>
          <a:p>
            <a:endParaRPr lang="ru-RU"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1504" y="4365104"/>
            <a:ext cx="8911687" cy="428626"/>
          </a:xfrm>
        </p:spPr>
        <p:txBody>
          <a:bodyPr>
            <a:normAutofit fontScale="90000"/>
          </a:bodyPr>
          <a:lstStyle/>
          <a:p>
            <a:r>
              <a:rPr lang="ru-RU" sz="2200" i="1" u="sng" dirty="0" smtClean="0">
                <a:solidFill>
                  <a:srgbClr val="000000"/>
                </a:solidFill>
                <a:latin typeface="Times New Roman" charset="0"/>
              </a:rPr>
              <a:t>Таблица</a:t>
            </a:r>
            <a:r>
              <a:rPr lang="en-US" sz="2200" i="1" u="sng" dirty="0" smtClean="0">
                <a:solidFill>
                  <a:srgbClr val="000000"/>
                </a:solidFill>
                <a:latin typeface="Times New Roman" charset="0"/>
              </a:rPr>
              <a:t> </a:t>
            </a:r>
            <a:r>
              <a:rPr lang="ru-RU" sz="2200" i="1" u="sng" dirty="0" smtClean="0">
                <a:solidFill>
                  <a:srgbClr val="000000"/>
                </a:solidFill>
                <a:latin typeface="Times New Roman" charset="0"/>
              </a:rPr>
              <a:t>6</a:t>
            </a:r>
            <a:r>
              <a:rPr lang="en-US" sz="2200" i="1" u="sng" dirty="0" smtClean="0">
                <a:solidFill>
                  <a:srgbClr val="000000"/>
                </a:solidFill>
                <a:latin typeface="Times New Roman" charset="0"/>
              </a:rPr>
              <a:t>. </a:t>
            </a:r>
            <a:r>
              <a:rPr lang="ru-RU" sz="2200" i="1" dirty="0" smtClean="0">
                <a:solidFill>
                  <a:srgbClr val="000000"/>
                </a:solidFill>
                <a:latin typeface="Times New Roman" charset="0"/>
              </a:rPr>
              <a:t>Сегодняшний уровень доходов отражает динамику экономического роста в прошлом </a:t>
            </a:r>
            <a:r>
              <a:rPr lang="en-US" i="1" dirty="0" smtClean="0">
                <a:solidFill>
                  <a:srgbClr val="000000"/>
                </a:solidFill>
                <a:latin typeface="Times New Roman" charset="0"/>
              </a:rPr>
              <a:t/>
            </a:r>
            <a:br>
              <a:rPr lang="en-US" i="1" dirty="0" smtClean="0">
                <a:solidFill>
                  <a:srgbClr val="000000"/>
                </a:solidFill>
                <a:latin typeface="Times New Roman" charset="0"/>
              </a:rPr>
            </a:br>
            <a:endParaRPr lang="ru-RU" dirty="0"/>
          </a:p>
        </p:txBody>
      </p:sp>
      <p:pic>
        <p:nvPicPr>
          <p:cNvPr id="4" name="Placeholder 3" descr="10000000000001A7000000A0A347AE4D.png"/>
          <p:cNvPicPr>
            <a:picLocks noGrp="1" noChangeAspect="1"/>
          </p:cNvPicPr>
          <p:nvPr>
            <p:ph idx="1"/>
          </p:nvPr>
        </p:nvPicPr>
        <p:blipFill>
          <a:blip r:embed="rId2" cstate="print"/>
          <a:srcRect/>
          <a:stretch>
            <a:fillRect/>
          </a:stretch>
        </p:blipFill>
        <p:spPr>
          <a:xfrm>
            <a:off x="1631504" y="1052736"/>
            <a:ext cx="9721080" cy="3096344"/>
          </a:xfrm>
          <a:prstGeom prst="rect">
            <a:avLst/>
          </a:prstGeom>
          <a:ln>
            <a:noFill/>
          </a:ln>
        </p:spPr>
      </p:pic>
      <p:sp>
        <p:nvSpPr>
          <p:cNvPr id="5" name="Прямоугольник 4"/>
          <p:cNvSpPr/>
          <p:nvPr/>
        </p:nvSpPr>
        <p:spPr>
          <a:xfrm>
            <a:off x="1703512" y="5157192"/>
            <a:ext cx="9361040" cy="1323439"/>
          </a:xfrm>
          <a:prstGeom prst="rect">
            <a:avLst/>
          </a:prstGeom>
        </p:spPr>
        <p:txBody>
          <a:bodyPr wrap="square">
            <a:spAutoFit/>
          </a:bodyPr>
          <a:lstStyle/>
          <a:p>
            <a:pPr lvl="0">
              <a:buFont typeface="Arial" pitchFamily="34" charset="0"/>
              <a:buChar char="•"/>
            </a:pPr>
            <a:r>
              <a:rPr lang="ru-RU" sz="2000" dirty="0" smtClean="0">
                <a:latin typeface="Times New Roman" pitchFamily="18" charset="0"/>
                <a:cs typeface="Times New Roman" pitchFamily="18" charset="0"/>
              </a:rPr>
              <a:t>В этой таблице доходы сравниваются на основе обменных курсов, рассчитанных на основе паритета покупательной способности. </a:t>
            </a:r>
          </a:p>
          <a:p>
            <a:pPr lvl="0">
              <a:buFont typeface="Arial" pitchFamily="34" charset="0"/>
              <a:buChar char="•"/>
            </a:pPr>
            <a:r>
              <a:rPr lang="ru-RU" sz="2000" dirty="0" smtClean="0">
                <a:latin typeface="Times New Roman" pitchFamily="18" charset="0"/>
                <a:cs typeface="Times New Roman" pitchFamily="18" charset="0"/>
              </a:rPr>
              <a:t>Данный показатель отражает то, какое количество товаров и услуг может быть куплено за единицу каждой валюты.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03512" y="188640"/>
            <a:ext cx="9945116" cy="4498446"/>
          </a:xfrm>
        </p:spPr>
        <p:txBody>
          <a:bodyPr/>
          <a:lstStyle/>
          <a:p>
            <a:pPr lvl="0"/>
            <a:r>
              <a:rPr lang="ru-RU" sz="2000" dirty="0" smtClean="0">
                <a:solidFill>
                  <a:schemeClr val="tx1"/>
                </a:solidFill>
                <a:latin typeface="Times New Roman" pitchFamily="18" charset="0"/>
                <a:cs typeface="Times New Roman" pitchFamily="18" charset="0"/>
              </a:rPr>
              <a:t>При рассмотрении проблемы экономического роста мы оперируем крошечными, на первый взгляд, величинами. </a:t>
            </a:r>
          </a:p>
          <a:p>
            <a:pPr lvl="0"/>
            <a:r>
              <a:rPr lang="ru-RU" sz="2000" dirty="0" smtClean="0">
                <a:solidFill>
                  <a:schemeClr val="tx1"/>
                </a:solidFill>
                <a:latin typeface="Times New Roman" pitchFamily="18" charset="0"/>
                <a:cs typeface="Times New Roman" pitchFamily="18" charset="0"/>
              </a:rPr>
              <a:t>Успешные мероприятия по стимулированию инвестиций и инновационной активности могут вызвать увеличение темпов экономического роста государства всего лишь на 1 процентный пункт (к примеру, с 1 до 2% в год). </a:t>
            </a:r>
          </a:p>
          <a:p>
            <a:pPr lvl="0"/>
            <a:r>
              <a:rPr lang="ru-RU" sz="2000" dirty="0" smtClean="0">
                <a:solidFill>
                  <a:schemeClr val="tx1"/>
                </a:solidFill>
                <a:latin typeface="Times New Roman" pitchFamily="18" charset="0"/>
                <a:cs typeface="Times New Roman" pitchFamily="18" charset="0"/>
              </a:rPr>
              <a:t>Вместе с тем, в долгосрочной перспективе данные различия имеют большое значение. </a:t>
            </a:r>
          </a:p>
          <a:p>
            <a:pPr lvl="0"/>
            <a:r>
              <a:rPr lang="ru-RU" sz="2000" dirty="0" smtClean="0">
                <a:solidFill>
                  <a:schemeClr val="tx1"/>
                </a:solidFill>
                <a:latin typeface="Times New Roman" pitchFamily="18" charset="0"/>
                <a:cs typeface="Times New Roman" pitchFamily="18" charset="0"/>
              </a:rPr>
              <a:t>Табл. </a:t>
            </a:r>
            <a:r>
              <a:rPr lang="en-US" sz="2000" dirty="0" smtClean="0">
                <a:solidFill>
                  <a:schemeClr val="tx1"/>
                </a:solidFill>
                <a:latin typeface="Times New Roman" pitchFamily="18" charset="0"/>
                <a:cs typeface="Times New Roman" pitchFamily="18" charset="0"/>
              </a:rPr>
              <a:t>7</a:t>
            </a:r>
            <a:r>
              <a:rPr lang="ru-RU" sz="2000" dirty="0" smtClean="0">
                <a:solidFill>
                  <a:schemeClr val="tx1"/>
                </a:solidFill>
                <a:latin typeface="Times New Roman" pitchFamily="18" charset="0"/>
                <a:cs typeface="Times New Roman" pitchFamily="18" charset="0"/>
              </a:rPr>
              <a:t> показывает, как очень маленькие желуди могут превратиться в огромные дубы: по прошествии времени небольшие различия в темпах роста накапливаются. </a:t>
            </a:r>
          </a:p>
          <a:p>
            <a:pPr lvl="0"/>
            <a:r>
              <a:rPr lang="ru-RU" sz="2000" dirty="0" smtClean="0">
                <a:solidFill>
                  <a:schemeClr val="tx1"/>
                </a:solidFill>
                <a:latin typeface="Times New Roman" pitchFamily="18" charset="0"/>
                <a:cs typeface="Times New Roman" pitchFamily="18" charset="0"/>
              </a:rPr>
              <a:t>Например, разница годовых темпов экономического роста всего в 4% через сто лет приводит к 50-кратному разрыву в доходах. </a:t>
            </a:r>
          </a:p>
          <a:p>
            <a:pPr>
              <a:buNone/>
            </a:pPr>
            <a:endParaRPr lang="ru-RU" sz="2000" dirty="0" smtClean="0">
              <a:solidFill>
                <a:schemeClr val="tx1"/>
              </a:solidFill>
              <a:latin typeface="Times New Roman" pitchFamily="18" charset="0"/>
              <a:cs typeface="Times New Roman" pitchFamily="18" charset="0"/>
            </a:endParaRPr>
          </a:p>
        </p:txBody>
      </p:sp>
      <p:pic>
        <p:nvPicPr>
          <p:cNvPr id="4" name="Placeholder 3" descr="10000000000002150000006B3EC8B052.png"/>
          <p:cNvPicPr>
            <a:picLocks noChangeAspect="1"/>
          </p:cNvPicPr>
          <p:nvPr/>
        </p:nvPicPr>
        <p:blipFill>
          <a:blip r:embed="rId2" cstate="print"/>
          <a:srcRect/>
          <a:stretch>
            <a:fillRect/>
          </a:stretch>
        </p:blipFill>
        <p:spPr>
          <a:xfrm>
            <a:off x="1919536" y="3861048"/>
            <a:ext cx="6696745" cy="1944216"/>
          </a:xfrm>
          <a:prstGeom prst="rect">
            <a:avLst/>
          </a:prstGeom>
          <a:ln>
            <a:noFill/>
          </a:ln>
        </p:spPr>
      </p:pic>
      <p:sp>
        <p:nvSpPr>
          <p:cNvPr id="6" name="Прямоугольник 5"/>
          <p:cNvSpPr/>
          <p:nvPr/>
        </p:nvSpPr>
        <p:spPr>
          <a:xfrm>
            <a:off x="1919536" y="5949280"/>
            <a:ext cx="6096000" cy="646331"/>
          </a:xfrm>
          <a:prstGeom prst="rect">
            <a:avLst/>
          </a:prstGeom>
        </p:spPr>
        <p:txBody>
          <a:bodyPr>
            <a:spAutoFit/>
          </a:bodyPr>
          <a:lstStyle/>
          <a:p>
            <a:r>
              <a:rPr lang="ru-RU" i="1" u="sng" dirty="0" smtClean="0">
                <a:solidFill>
                  <a:srgbClr val="000000"/>
                </a:solidFill>
                <a:latin typeface="Times New Roman" charset="0"/>
              </a:rPr>
              <a:t>Таблица</a:t>
            </a:r>
            <a:r>
              <a:rPr lang="en-US" i="1" u="sng" dirty="0" smtClean="0">
                <a:solidFill>
                  <a:srgbClr val="000000"/>
                </a:solidFill>
                <a:latin typeface="Times New Roman" charset="0"/>
              </a:rPr>
              <a:t> </a:t>
            </a:r>
            <a:r>
              <a:rPr lang="ru-RU" i="1" u="sng" dirty="0" smtClean="0">
                <a:solidFill>
                  <a:srgbClr val="000000"/>
                </a:solidFill>
                <a:latin typeface="Times New Roman" charset="0"/>
              </a:rPr>
              <a:t>7</a:t>
            </a:r>
            <a:r>
              <a:rPr lang="en-US" i="1" u="sng" dirty="0" smtClean="0">
                <a:solidFill>
                  <a:srgbClr val="000000"/>
                </a:solidFill>
                <a:latin typeface="Times New Roman" charset="0"/>
              </a:rPr>
              <a:t>.</a:t>
            </a:r>
            <a:r>
              <a:rPr lang="ru-RU" i="1" dirty="0" smtClean="0">
                <a:solidFill>
                  <a:srgbClr val="000000"/>
                </a:solidFill>
                <a:latin typeface="Times New Roman" charset="0"/>
              </a:rPr>
              <a:t>Незначительные различия в темпах роста через десятки лет вызывают огромный разрыв в доходах</a:t>
            </a:r>
            <a:endParaRPr lang="ru-RU"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7608" y="476672"/>
            <a:ext cx="8911687" cy="1080120"/>
          </a:xfrm>
        </p:spPr>
        <p:txBody>
          <a:bodyPr>
            <a:normAutofit fontScale="90000"/>
          </a:bodyPr>
          <a:lstStyle/>
          <a:p>
            <a:r>
              <a:rPr lang="ru-RU" sz="2800" b="1" dirty="0" smtClean="0">
                <a:solidFill>
                  <a:srgbClr val="000000"/>
                </a:solidFill>
                <a:latin typeface="Times New Roman"/>
              </a:rPr>
              <a:t>Как политика государства может ускорить темпы экономического роста?</a:t>
            </a:r>
            <a:r>
              <a:rPr lang="ru-RU" sz="2400" dirty="0" smtClean="0"/>
              <a:t/>
            </a:r>
            <a:br>
              <a:rPr lang="ru-RU" sz="2400" dirty="0" smtClean="0"/>
            </a:br>
            <a:r>
              <a:rPr lang="en-US" dirty="0" smtClean="0">
                <a:solidFill>
                  <a:srgbClr val="000000"/>
                </a:solidFill>
                <a:latin typeface="Times New Roman" charset="0"/>
              </a:rPr>
              <a:t/>
            </a:r>
            <a:br>
              <a:rPr lang="en-US" dirty="0" smtClean="0">
                <a:solidFill>
                  <a:srgbClr val="000000"/>
                </a:solidFill>
                <a:latin typeface="Times New Roman" charset="0"/>
              </a:rPr>
            </a:br>
            <a:endParaRPr lang="ru-RU" dirty="0"/>
          </a:p>
        </p:txBody>
      </p:sp>
      <p:sp>
        <p:nvSpPr>
          <p:cNvPr id="3" name="Содержимое 2"/>
          <p:cNvSpPr>
            <a:spLocks noGrp="1"/>
          </p:cNvSpPr>
          <p:nvPr>
            <p:ph idx="1"/>
          </p:nvPr>
        </p:nvSpPr>
        <p:spPr>
          <a:xfrm>
            <a:off x="2135560" y="1556792"/>
            <a:ext cx="9369052" cy="4354430"/>
          </a:xfrm>
        </p:spPr>
        <p:txBody>
          <a:bodyPr/>
          <a:lstStyle/>
          <a:p>
            <a:pPr lvl="0"/>
            <a:r>
              <a:rPr lang="ru-RU" sz="2000" dirty="0" smtClean="0">
                <a:solidFill>
                  <a:schemeClr val="tx1"/>
                </a:solidFill>
                <a:latin typeface="Times New Roman" pitchFamily="18" charset="0"/>
                <a:cs typeface="Times New Roman" pitchFamily="18" charset="0"/>
              </a:rPr>
              <a:t>Анализ экономического роста показал, что его основными источниками являются в углубление капитала и технический прогресс. </a:t>
            </a:r>
          </a:p>
          <a:p>
            <a:pPr lvl="0"/>
            <a:r>
              <a:rPr lang="ru-RU" sz="2000" dirty="0" smtClean="0">
                <a:solidFill>
                  <a:schemeClr val="tx1"/>
                </a:solidFill>
                <a:latin typeface="Times New Roman" pitchFamily="18" charset="0"/>
                <a:cs typeface="Times New Roman" pitchFamily="18" charset="0"/>
              </a:rPr>
              <a:t>Углубление капитала представляет собой рост капитала, приходящегося на одного работника. </a:t>
            </a:r>
          </a:p>
          <a:p>
            <a:pPr lvl="0"/>
            <a:r>
              <a:rPr lang="ru-RU" sz="2000" dirty="0" smtClean="0">
                <a:solidFill>
                  <a:schemeClr val="tx1"/>
                </a:solidFill>
                <a:latin typeface="Times New Roman" pitchFamily="18" charset="0"/>
                <a:cs typeface="Times New Roman" pitchFamily="18" charset="0"/>
              </a:rPr>
              <a:t>С точки зрения экономической политики, этот показатель необходимо рассматривать в широком смысле слова, т.е. как процесс, в котором отражены и количественные и качественные характеристики строений и оборудования, образования и профессиональной подготовки. </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0106"/>
            <a:ext cx="12432704" cy="518574"/>
          </a:xfrm>
        </p:spPr>
        <p:txBody>
          <a:bodyPr>
            <a:normAutofit fontScale="90000"/>
          </a:bodyPr>
          <a:lstStyle/>
          <a:p>
            <a:pPr algn="ctr"/>
            <a:r>
              <a:rPr lang="ru-RU" sz="36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Циклический, структурный и фактический бюджет</a:t>
            </a:r>
          </a:p>
        </p:txBody>
      </p:sp>
      <p:sp>
        <p:nvSpPr>
          <p:cNvPr id="3" name="Объект 2"/>
          <p:cNvSpPr>
            <a:spLocks noGrp="1"/>
          </p:cNvSpPr>
          <p:nvPr>
            <p:ph idx="1"/>
          </p:nvPr>
        </p:nvSpPr>
        <p:spPr>
          <a:xfrm>
            <a:off x="2135560" y="548680"/>
            <a:ext cx="10056440" cy="6309320"/>
          </a:xfrm>
        </p:spPr>
        <p:txBody>
          <a:bodyPr>
            <a:normAutofit/>
          </a:bodyPr>
          <a:lstStyle/>
          <a:p>
            <a:pPr marL="361188"/>
            <a:r>
              <a:rPr lang="ru-RU" sz="2000" dirty="0" smtClean="0">
                <a:solidFill>
                  <a:schemeClr val="tx2">
                    <a:lumMod val="75000"/>
                  </a:schemeClr>
                </a:solidFill>
                <a:effectLst/>
                <a:latin typeface="Times New Roman" pitchFamily="18" charset="0"/>
                <a:cs typeface="Times New Roman" pitchFamily="18" charset="0"/>
              </a:rPr>
              <a:t>Современная </a:t>
            </a:r>
            <a:r>
              <a:rPr lang="ru-RU" sz="2000" dirty="0">
                <a:solidFill>
                  <a:schemeClr val="tx2">
                    <a:lumMod val="75000"/>
                  </a:schemeClr>
                </a:solidFill>
                <a:effectLst/>
                <a:latin typeface="Times New Roman" pitchFamily="18" charset="0"/>
                <a:cs typeface="Times New Roman" pitchFamily="18" charset="0"/>
              </a:rPr>
              <a:t>наука о государственных финансах разделяет структурный и циклический дефициты. Идея проста: структурная часть бюджета является активным элементом, величи­на которого определяется дискреционными мероприятиями, такими как установление ставок налогов, пособий по социальному страхованию или размеров расходов на оборону. В свою очередь, циклическая часть бюджета представляет собой пассивный элемент, который зависит от состояния конъюнктуры . Другими словами, от того, снижается или повышается уро­вень национального дохода иди </a:t>
            </a:r>
            <a:r>
              <a:rPr lang="ru-RU" sz="2000" dirty="0" smtClean="0">
                <a:solidFill>
                  <a:schemeClr val="tx2">
                    <a:lumMod val="75000"/>
                  </a:schemeClr>
                </a:solidFill>
                <a:effectLst/>
                <a:latin typeface="Times New Roman" pitchFamily="18" charset="0"/>
                <a:cs typeface="Times New Roman" pitchFamily="18" charset="0"/>
              </a:rPr>
              <a:t>продукта.</a:t>
            </a:r>
            <a:endParaRPr lang="en-US" sz="2000" dirty="0" smtClean="0">
              <a:solidFill>
                <a:schemeClr val="tx2">
                  <a:lumMod val="75000"/>
                </a:schemeClr>
              </a:solidFill>
              <a:effectLst/>
              <a:latin typeface="Times New Roman" pitchFamily="18" charset="0"/>
              <a:cs typeface="Times New Roman" pitchFamily="18" charset="0"/>
            </a:endParaRPr>
          </a:p>
          <a:p>
            <a:pPr marL="361188"/>
            <a:r>
              <a:rPr lang="ru-RU" sz="2000" dirty="0" smtClean="0">
                <a:solidFill>
                  <a:schemeClr val="tx2">
                    <a:lumMod val="75000"/>
                  </a:schemeClr>
                </a:solidFill>
                <a:effectLst/>
                <a:latin typeface="Times New Roman" pitchFamily="18" charset="0"/>
                <a:cs typeface="Times New Roman" pitchFamily="18" charset="0"/>
              </a:rPr>
              <a:t>Если выражаться более точно, определения структурного и бюджетного дефицита звучат таким образом.</a:t>
            </a:r>
            <a:endParaRPr lang="en-US" sz="2000" dirty="0" smtClean="0">
              <a:solidFill>
                <a:schemeClr val="tx2">
                  <a:lumMod val="75000"/>
                </a:schemeClr>
              </a:solidFill>
              <a:effectLst/>
              <a:latin typeface="Times New Roman" pitchFamily="18" charset="0"/>
              <a:cs typeface="Times New Roman" pitchFamily="18" charset="0"/>
            </a:endParaRPr>
          </a:p>
          <a:p>
            <a:pPr marL="361188"/>
            <a:r>
              <a:rPr lang="ru-RU" sz="2000" b="1" dirty="0" smtClean="0">
                <a:solidFill>
                  <a:schemeClr val="tx2">
                    <a:lumMod val="75000"/>
                  </a:schemeClr>
                </a:solidFill>
                <a:effectLst/>
                <a:latin typeface="Times New Roman" pitchFamily="18" charset="0"/>
                <a:cs typeface="Times New Roman" pitchFamily="18" charset="0"/>
              </a:rPr>
              <a:t>Фактический </a:t>
            </a:r>
            <a:r>
              <a:rPr lang="ru-RU" sz="2000" b="1" dirty="0">
                <a:solidFill>
                  <a:schemeClr val="tx2">
                    <a:lumMod val="75000"/>
                  </a:schemeClr>
                </a:solidFill>
                <a:effectLst/>
                <a:latin typeface="Times New Roman" pitchFamily="18" charset="0"/>
                <a:cs typeface="Times New Roman" pitchFamily="18" charset="0"/>
              </a:rPr>
              <a:t>бюджет </a:t>
            </a:r>
            <a:r>
              <a:rPr lang="ru-RU" sz="2000" dirty="0">
                <a:solidFill>
                  <a:schemeClr val="tx2">
                    <a:lumMod val="75000"/>
                  </a:schemeClr>
                </a:solidFill>
                <a:effectLst/>
                <a:latin typeface="Times New Roman" pitchFamily="18" charset="0"/>
                <a:cs typeface="Times New Roman" pitchFamily="18" charset="0"/>
              </a:rPr>
              <a:t>- бюджет, в котором записываются фактические денежные доходы, </a:t>
            </a:r>
            <a:r>
              <a:rPr lang="ru-RU" sz="2000" dirty="0" smtClean="0">
                <a:solidFill>
                  <a:schemeClr val="tx2">
                    <a:lumMod val="75000"/>
                  </a:schemeClr>
                </a:solidFill>
                <a:effectLst/>
                <a:latin typeface="Times New Roman" pitchFamily="18" charset="0"/>
                <a:cs typeface="Times New Roman" pitchFamily="18" charset="0"/>
              </a:rPr>
              <a:t>    расходы </a:t>
            </a:r>
            <a:r>
              <a:rPr lang="ru-RU" sz="2000" dirty="0">
                <a:solidFill>
                  <a:schemeClr val="tx2">
                    <a:lumMod val="75000"/>
                  </a:schemeClr>
                </a:solidFill>
                <a:effectLst/>
                <a:latin typeface="Times New Roman" pitchFamily="18" charset="0"/>
                <a:cs typeface="Times New Roman" pitchFamily="18" charset="0"/>
              </a:rPr>
              <a:t>и дефицит за опреде­ленный промежуток </a:t>
            </a:r>
            <a:r>
              <a:rPr lang="ru-RU" sz="2000" dirty="0" smtClean="0">
                <a:solidFill>
                  <a:schemeClr val="tx2">
                    <a:lumMod val="75000"/>
                  </a:schemeClr>
                </a:solidFill>
                <a:effectLst/>
                <a:latin typeface="Times New Roman" pitchFamily="18" charset="0"/>
                <a:cs typeface="Times New Roman" pitchFamily="18" charset="0"/>
              </a:rPr>
              <a:t>времени.</a:t>
            </a:r>
            <a:endParaRPr lang="en-US" sz="2000" dirty="0" smtClean="0">
              <a:solidFill>
                <a:schemeClr val="tx2">
                  <a:lumMod val="75000"/>
                </a:schemeClr>
              </a:solidFill>
              <a:effectLst/>
              <a:latin typeface="Times New Roman" pitchFamily="18" charset="0"/>
              <a:cs typeface="Times New Roman" pitchFamily="18" charset="0"/>
            </a:endParaRPr>
          </a:p>
          <a:p>
            <a:pPr marL="361188"/>
            <a:r>
              <a:rPr lang="ru-RU" sz="2000" b="1" dirty="0" smtClean="0">
                <a:solidFill>
                  <a:schemeClr val="tx2">
                    <a:lumMod val="75000"/>
                  </a:schemeClr>
                </a:solidFill>
                <a:effectLst/>
                <a:latin typeface="Times New Roman" pitchFamily="18" charset="0"/>
                <a:cs typeface="Times New Roman" pitchFamily="18" charset="0"/>
              </a:rPr>
              <a:t>В </a:t>
            </a:r>
            <a:r>
              <a:rPr lang="ru-RU" sz="2000" b="1" dirty="0">
                <a:solidFill>
                  <a:schemeClr val="tx2">
                    <a:lumMod val="75000"/>
                  </a:schemeClr>
                </a:solidFill>
                <a:effectLst/>
                <a:latin typeface="Times New Roman" pitchFamily="18" charset="0"/>
                <a:cs typeface="Times New Roman" pitchFamily="18" charset="0"/>
              </a:rPr>
              <a:t>структурном бюджете </a:t>
            </a:r>
            <a:r>
              <a:rPr lang="ru-RU" sz="2000" dirty="0">
                <a:solidFill>
                  <a:schemeClr val="tx2">
                    <a:lumMod val="75000"/>
                  </a:schemeClr>
                </a:solidFill>
                <a:effectLst/>
                <a:latin typeface="Times New Roman" pitchFamily="18" charset="0"/>
                <a:cs typeface="Times New Roman" pitchFamily="18" charset="0"/>
              </a:rPr>
              <a:t>учитываются те государственные доходы, расходы и дефицит, которые имели бы место в том случае, если бы экономика работала н</a:t>
            </a:r>
            <a:r>
              <a:rPr lang="ru-RU" sz="2000" dirty="0" smtClean="0">
                <a:solidFill>
                  <a:schemeClr val="tx2">
                    <a:lumMod val="75000"/>
                  </a:schemeClr>
                </a:solidFill>
                <a:effectLst/>
                <a:latin typeface="Times New Roman" pitchFamily="18" charset="0"/>
                <a:cs typeface="Times New Roman" pitchFamily="18" charset="0"/>
              </a:rPr>
              <a:t>а </a:t>
            </a:r>
            <a:r>
              <a:rPr lang="ru-RU" sz="2000" dirty="0">
                <a:solidFill>
                  <a:schemeClr val="tx2">
                    <a:lumMod val="75000"/>
                  </a:schemeClr>
                </a:solidFill>
                <a:effectLst/>
                <a:latin typeface="Times New Roman" pitchFamily="18" charset="0"/>
                <a:cs typeface="Times New Roman" pitchFamily="18" charset="0"/>
              </a:rPr>
              <a:t>уровне потенциального </a:t>
            </a:r>
            <a:r>
              <a:rPr lang="ru-RU" sz="2000" dirty="0" smtClean="0">
                <a:solidFill>
                  <a:schemeClr val="tx2">
                    <a:lumMod val="75000"/>
                  </a:schemeClr>
                </a:solidFill>
                <a:effectLst/>
                <a:latin typeface="Times New Roman" pitchFamily="18" charset="0"/>
                <a:cs typeface="Times New Roman" pitchFamily="18" charset="0"/>
              </a:rPr>
              <a:t>выпуска.</a:t>
            </a:r>
            <a:endParaRPr lang="en-US" sz="2000" dirty="0" smtClean="0">
              <a:solidFill>
                <a:schemeClr val="tx2">
                  <a:lumMod val="75000"/>
                </a:schemeClr>
              </a:solidFill>
              <a:effectLst/>
              <a:latin typeface="Times New Roman" pitchFamily="18" charset="0"/>
              <a:cs typeface="Times New Roman" pitchFamily="18" charset="0"/>
            </a:endParaRPr>
          </a:p>
          <a:p>
            <a:pPr marL="361188"/>
            <a:r>
              <a:rPr lang="en-US" sz="2000" b="1" dirty="0">
                <a:solidFill>
                  <a:schemeClr val="tx2">
                    <a:lumMod val="75000"/>
                  </a:schemeClr>
                </a:solidFill>
                <a:latin typeface="Times New Roman" pitchFamily="18" charset="0"/>
                <a:cs typeface="Times New Roman" pitchFamily="18" charset="0"/>
              </a:rPr>
              <a:t> </a:t>
            </a:r>
            <a:r>
              <a:rPr lang="ru-RU" sz="2000" b="1" dirty="0" smtClean="0">
                <a:solidFill>
                  <a:schemeClr val="tx2">
                    <a:lumMod val="75000"/>
                  </a:schemeClr>
                </a:solidFill>
                <a:effectLst/>
                <a:latin typeface="Times New Roman" pitchFamily="18" charset="0"/>
                <a:cs typeface="Times New Roman" pitchFamily="18" charset="0"/>
              </a:rPr>
              <a:t>Циклический </a:t>
            </a:r>
            <a:r>
              <a:rPr lang="ru-RU" sz="2000" b="1" dirty="0">
                <a:solidFill>
                  <a:schemeClr val="tx2">
                    <a:lumMod val="75000"/>
                  </a:schemeClr>
                </a:solidFill>
                <a:effectLst/>
                <a:latin typeface="Times New Roman" pitchFamily="18" charset="0"/>
                <a:cs typeface="Times New Roman" pitchFamily="18" charset="0"/>
              </a:rPr>
              <a:t>бюджет </a:t>
            </a:r>
            <a:r>
              <a:rPr lang="ru-RU" sz="2000" dirty="0">
                <a:solidFill>
                  <a:schemeClr val="tx2">
                    <a:lumMod val="75000"/>
                  </a:schemeClr>
                </a:solidFill>
                <a:effectLst/>
                <a:latin typeface="Times New Roman" pitchFamily="18" charset="0"/>
                <a:cs typeface="Times New Roman" pitchFamily="18" charset="0"/>
              </a:rPr>
              <a:t>представляет собой разницу между фактическим </a:t>
            </a:r>
            <a:r>
              <a:rPr lang="ru-RU" sz="2000" i="1" dirty="0">
                <a:solidFill>
                  <a:schemeClr val="tx2">
                    <a:lumMod val="75000"/>
                  </a:schemeClr>
                </a:solidFill>
                <a:effectLst/>
                <a:latin typeface="Times New Roman" pitchFamily="18" charset="0"/>
                <a:cs typeface="Times New Roman" pitchFamily="18" charset="0"/>
              </a:rPr>
              <a:t>и</a:t>
            </a:r>
            <a:r>
              <a:rPr lang="ru-RU" sz="2000" dirty="0">
                <a:solidFill>
                  <a:schemeClr val="tx2">
                    <a:lumMod val="75000"/>
                  </a:schemeClr>
                </a:solidFill>
                <a:effectLst/>
                <a:latin typeface="Times New Roman" pitchFamily="18" charset="0"/>
                <a:cs typeface="Times New Roman" pitchFamily="18" charset="0"/>
              </a:rPr>
              <a:t> структурным бюджетами. Он определяет  влия­ние экономического цикла на бюджет, при этом учитывая воз­действие цикла на доходы, расходы и дефицит</a:t>
            </a:r>
          </a:p>
          <a:p>
            <a:pPr marL="18288" indent="0">
              <a:buNone/>
            </a:pPr>
            <a:endParaRPr lang="ru-RU" sz="2000" dirty="0">
              <a:solidFill>
                <a:schemeClr val="tx2">
                  <a:lumMod val="75000"/>
                </a:schemeClr>
              </a:solidFill>
              <a:effectLst/>
              <a:latin typeface="Times New Roman" pitchFamily="18" charset="0"/>
              <a:cs typeface="Times New Roman" pitchFamily="18" charset="0"/>
            </a:endParaRPr>
          </a:p>
          <a:p>
            <a:pPr marL="18288" indent="0">
              <a:buNone/>
            </a:pPr>
            <a:endParaRPr lang="ru-RU"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642368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16658"/>
          </a:xfrm>
        </p:spPr>
        <p:txBody>
          <a:bodyPr>
            <a:normAutofit fontScale="90000"/>
          </a:bodyPr>
          <a:lstStyle/>
          <a:p>
            <a:pPr algn="ctr">
              <a:lnSpc>
                <a:spcPct val="150000"/>
              </a:lnSpc>
            </a:pPr>
            <a:r>
              <a:rPr lang="en-US" sz="2700" dirty="0" smtClean="0">
                <a:solidFill>
                  <a:srgbClr val="000000"/>
                </a:solidFill>
                <a:latin typeface="Times New Roman" charset="0"/>
              </a:rPr>
              <a:t>ТЕСНАЯ ВЗАИМОСВЯЗЬ</a:t>
            </a:r>
            <a:r>
              <a:rPr lang="en-US" dirty="0" smtClean="0">
                <a:solidFill>
                  <a:srgbClr val="000000"/>
                </a:solidFill>
                <a:latin typeface="Times New Roman" charset="0"/>
              </a:rPr>
              <a:t/>
            </a:r>
            <a:br>
              <a:rPr lang="en-US" dirty="0" smtClean="0">
                <a:solidFill>
                  <a:srgbClr val="000000"/>
                </a:solidFill>
                <a:latin typeface="Times New Roman" charset="0"/>
              </a:rPr>
            </a:br>
            <a:endParaRPr lang="ru-RU" dirty="0"/>
          </a:p>
        </p:txBody>
      </p:sp>
      <p:sp>
        <p:nvSpPr>
          <p:cNvPr id="3" name="Содержимое 2"/>
          <p:cNvSpPr>
            <a:spLocks noGrp="1"/>
          </p:cNvSpPr>
          <p:nvPr>
            <p:ph idx="1"/>
          </p:nvPr>
        </p:nvSpPr>
        <p:spPr>
          <a:xfrm>
            <a:off x="1919536" y="1124744"/>
            <a:ext cx="9585076" cy="4786478"/>
          </a:xfrm>
        </p:spPr>
        <p:txBody>
          <a:bodyPr/>
          <a:lstStyle/>
          <a:p>
            <a:pPr>
              <a:buNone/>
            </a:pPr>
            <a:r>
              <a:rPr lang="ru-RU" sz="2000" dirty="0" smtClean="0">
                <a:solidFill>
                  <a:schemeClr val="tx1"/>
                </a:solidFill>
                <a:latin typeface="Times New Roman" pitchFamily="18" charset="0"/>
                <a:cs typeface="Times New Roman" pitchFamily="18" charset="0"/>
              </a:rPr>
              <a:t>Куда ушли все сбережения? </a:t>
            </a:r>
          </a:p>
          <a:p>
            <a:pPr lvl="0"/>
            <a:r>
              <a:rPr lang="ru-RU" sz="2000" dirty="0" smtClean="0">
                <a:solidFill>
                  <a:schemeClr val="tx1"/>
                </a:solidFill>
                <a:latin typeface="Times New Roman" pitchFamily="18" charset="0"/>
                <a:cs typeface="Times New Roman" pitchFamily="18" charset="0"/>
              </a:rPr>
              <a:t>В долгосрочном периоде накопления капитала в государстве, в первую очередь, определяется нормой национальных сбережений. </a:t>
            </a:r>
          </a:p>
          <a:p>
            <a:pPr lvl="0"/>
            <a:r>
              <a:rPr lang="ru-RU" sz="2000" dirty="0" smtClean="0">
                <a:solidFill>
                  <a:schemeClr val="tx1"/>
                </a:solidFill>
                <a:latin typeface="Times New Roman" pitchFamily="18" charset="0"/>
                <a:cs typeface="Times New Roman" pitchFamily="18" charset="0"/>
              </a:rPr>
              <a:t>В случае если страна сберегает достаточно иного, ее запас капитала увеличивается быстрыми темпами, кроме того, ее потенциальный выпуск также быстро возрастает. </a:t>
            </a:r>
          </a:p>
          <a:p>
            <a:pPr lvl="0"/>
            <a:r>
              <a:rPr lang="ru-RU" sz="2000" dirty="0" smtClean="0">
                <a:solidFill>
                  <a:schemeClr val="tx1"/>
                </a:solidFill>
                <a:latin typeface="Times New Roman" pitchFamily="18" charset="0"/>
                <a:cs typeface="Times New Roman" pitchFamily="18" charset="0"/>
              </a:rPr>
              <a:t>И наоборот, если норма национальных сбережений в стране небольшая, ее заводы и оборудование устаревают, а инфраструктура разрушается. </a:t>
            </a:r>
          </a:p>
          <a:p>
            <a:pPr lvl="0"/>
            <a:r>
              <a:rPr lang="ru-RU" sz="2000" dirty="0" smtClean="0">
                <a:solidFill>
                  <a:schemeClr val="tx1"/>
                </a:solidFill>
                <a:latin typeface="Times New Roman" pitchFamily="18" charset="0"/>
                <a:cs typeface="Times New Roman" pitchFamily="18" charset="0"/>
              </a:rPr>
              <a:t>Такая тесная взаимосвязь между сбережениями, инвестициями и экономическим ростом является основной причиной внимательного отношения экономистов к норме сбережений. </a:t>
            </a:r>
          </a:p>
          <a:p>
            <a:pPr>
              <a:buNone/>
            </a:pP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412776"/>
            <a:ext cx="9729092" cy="4498446"/>
          </a:xfrm>
        </p:spPr>
        <p:txBody>
          <a:bodyPr/>
          <a:lstStyle/>
          <a:p>
            <a:pPr lvl="0"/>
            <a:r>
              <a:rPr lang="ru-RU" sz="2000" dirty="0" smtClean="0">
                <a:solidFill>
                  <a:schemeClr val="tx1"/>
                </a:solidFill>
                <a:latin typeface="Times New Roman" pitchFamily="18" charset="0"/>
                <a:cs typeface="Times New Roman" pitchFamily="18" charset="0"/>
              </a:rPr>
              <a:t>Табл. </a:t>
            </a:r>
            <a:r>
              <a:rPr lang="en-US" sz="2000" dirty="0" smtClean="0">
                <a:solidFill>
                  <a:schemeClr val="tx1"/>
                </a:solidFill>
                <a:latin typeface="Times New Roman" pitchFamily="18" charset="0"/>
                <a:cs typeface="Times New Roman" pitchFamily="18" charset="0"/>
              </a:rPr>
              <a:t>8 </a:t>
            </a:r>
            <a:r>
              <a:rPr lang="ru-RU" sz="2000" dirty="0" smtClean="0">
                <a:solidFill>
                  <a:schemeClr val="tx1"/>
                </a:solidFill>
                <a:latin typeface="Times New Roman" pitchFamily="18" charset="0"/>
                <a:cs typeface="Times New Roman" pitchFamily="18" charset="0"/>
              </a:rPr>
              <a:t>отражает нормы чистых частных сбережений в наиболее развитых странах в период с 1960 по 1989 годы. </a:t>
            </a:r>
          </a:p>
          <a:p>
            <a:pPr lvl="0"/>
            <a:r>
              <a:rPr lang="ru-RU" sz="2000" dirty="0" smtClean="0">
                <a:solidFill>
                  <a:schemeClr val="tx1"/>
                </a:solidFill>
                <a:latin typeface="Times New Roman" pitchFamily="18" charset="0"/>
                <a:cs typeface="Times New Roman" pitchFamily="18" charset="0"/>
              </a:rPr>
              <a:t>На протяжении этого промежутка времени позиции лидера по доле частных сбережений в национальном доходе занимала Япония, в то время как Америка отставала в этом отношении от других промышленно развитых государств. </a:t>
            </a:r>
          </a:p>
        </p:txBody>
      </p:sp>
      <p:pic>
        <p:nvPicPr>
          <p:cNvPr id="4" name="Placeholder 3" descr="1000000000000150000000AB12689D83.png"/>
          <p:cNvPicPr>
            <a:picLocks noChangeAspect="1"/>
          </p:cNvPicPr>
          <p:nvPr/>
        </p:nvPicPr>
        <p:blipFill>
          <a:blip r:embed="rId2" cstate="print"/>
          <a:srcRect/>
          <a:stretch>
            <a:fillRect/>
          </a:stretch>
        </p:blipFill>
        <p:spPr>
          <a:xfrm>
            <a:off x="2711624" y="3284984"/>
            <a:ext cx="6264696" cy="2523906"/>
          </a:xfrm>
          <a:prstGeom prst="rect">
            <a:avLst/>
          </a:prstGeom>
          <a:ln>
            <a:noFill/>
          </a:ln>
        </p:spPr>
      </p:pic>
      <p:sp>
        <p:nvSpPr>
          <p:cNvPr id="5" name="Прямоугольник 4"/>
          <p:cNvSpPr/>
          <p:nvPr/>
        </p:nvSpPr>
        <p:spPr>
          <a:xfrm>
            <a:off x="2783632" y="5949280"/>
            <a:ext cx="6096000" cy="646331"/>
          </a:xfrm>
          <a:prstGeom prst="rect">
            <a:avLst/>
          </a:prstGeom>
        </p:spPr>
        <p:txBody>
          <a:bodyPr>
            <a:spAutoFit/>
          </a:bodyPr>
          <a:lstStyle/>
          <a:p>
            <a:r>
              <a:rPr lang="ru-RU" i="1" u="sng" dirty="0" smtClean="0">
                <a:solidFill>
                  <a:srgbClr val="000000"/>
                </a:solidFill>
                <a:latin typeface="Times New Roman" charset="0"/>
              </a:rPr>
              <a:t>Таблица 8</a:t>
            </a:r>
            <a:r>
              <a:rPr lang="ru-RU" i="1" dirty="0" smtClean="0">
                <a:solidFill>
                  <a:srgbClr val="000000"/>
                </a:solidFill>
                <a:latin typeface="Times New Roman" charset="0"/>
              </a:rPr>
              <a:t>. В США норма сбережений ниже, чем в других промышленно развитых странах</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487488" y="4581128"/>
            <a:ext cx="10081120" cy="369332"/>
          </a:xfrm>
          <a:prstGeom prst="rect">
            <a:avLst/>
          </a:prstGeom>
        </p:spPr>
        <p:txBody>
          <a:bodyPr wrap="square">
            <a:spAutoFit/>
          </a:bodyPr>
          <a:lstStyle/>
          <a:p>
            <a:r>
              <a:rPr lang="ru-RU" i="1" u="sng" dirty="0" smtClean="0">
                <a:solidFill>
                  <a:srgbClr val="000000"/>
                </a:solidFill>
                <a:latin typeface="Times New Roman" charset="0"/>
              </a:rPr>
              <a:t>Рис.4</a:t>
            </a:r>
            <a:r>
              <a:rPr lang="ru-RU" i="1" dirty="0" smtClean="0">
                <a:solidFill>
                  <a:srgbClr val="000000"/>
                </a:solidFill>
                <a:latin typeface="Times New Roman" charset="0"/>
              </a:rPr>
              <a:t>. </a:t>
            </a:r>
            <a:r>
              <a:rPr lang="ru-RU" i="1" dirty="0" smtClean="0">
                <a:solidFill>
                  <a:srgbClr val="000000"/>
                </a:solidFill>
                <a:latin typeface="Times New Roman" charset="0"/>
              </a:rPr>
              <a:t>Норма сбережений в Соединенных Штатах резко сократилась</a:t>
            </a:r>
          </a:p>
        </p:txBody>
      </p:sp>
      <p:sp>
        <p:nvSpPr>
          <p:cNvPr id="4" name="Содержимое 3"/>
          <p:cNvSpPr>
            <a:spLocks noGrp="1"/>
          </p:cNvSpPr>
          <p:nvPr>
            <p:ph idx="1"/>
          </p:nvPr>
        </p:nvSpPr>
        <p:spPr>
          <a:xfrm>
            <a:off x="2589212" y="2133600"/>
            <a:ext cx="2066628" cy="1295400"/>
          </a:xfrm>
        </p:spPr>
        <p:txBody>
          <a:bodyPr/>
          <a:lstStyle/>
          <a:p>
            <a:pPr>
              <a:buNone/>
            </a:pPr>
            <a:endParaRPr lang="en-US" dirty="0" smtClean="0"/>
          </a:p>
          <a:p>
            <a:pPr>
              <a:buNone/>
            </a:pPr>
            <a:endParaRPr lang="ru-RU" dirty="0"/>
          </a:p>
        </p:txBody>
      </p:sp>
      <p:pic>
        <p:nvPicPr>
          <p:cNvPr id="1026" name="Picture 2" descr="C:\Users\Игорь\Desktop\Эгономига.jpg"/>
          <p:cNvPicPr>
            <a:picLocks noChangeAspect="1" noChangeArrowheads="1"/>
          </p:cNvPicPr>
          <p:nvPr/>
        </p:nvPicPr>
        <p:blipFill>
          <a:blip r:embed="rId2" cstate="print"/>
          <a:srcRect/>
          <a:stretch>
            <a:fillRect/>
          </a:stretch>
        </p:blipFill>
        <p:spPr bwMode="auto">
          <a:xfrm>
            <a:off x="1559496" y="260648"/>
            <a:ext cx="9569368" cy="4032448"/>
          </a:xfrm>
          <a:prstGeom prst="rect">
            <a:avLst/>
          </a:prstGeom>
          <a:noFill/>
        </p:spPr>
      </p:pic>
      <p:sp>
        <p:nvSpPr>
          <p:cNvPr id="6" name="Прямоугольник 5"/>
          <p:cNvSpPr/>
          <p:nvPr/>
        </p:nvSpPr>
        <p:spPr>
          <a:xfrm>
            <a:off x="1415480" y="5301208"/>
            <a:ext cx="9721080" cy="707886"/>
          </a:xfrm>
          <a:prstGeom prst="rect">
            <a:avLst/>
          </a:prstGeom>
        </p:spPr>
        <p:txBody>
          <a:bodyPr wrap="square">
            <a:spAutoFit/>
          </a:bodyPr>
          <a:lstStyle/>
          <a:p>
            <a:pPr lvl="0"/>
            <a:r>
              <a:rPr lang="ru-RU" sz="2000" dirty="0" smtClean="0">
                <a:latin typeface="Times New Roman" pitchFamily="18" charset="0"/>
                <a:cs typeface="Times New Roman" pitchFamily="18" charset="0"/>
              </a:rPr>
              <a:t>Этот рисунок изображает тенденции изменения нормы национальных сбережений и доли национальных сбережениях </a:t>
            </a:r>
            <a:endParaRPr lang="ru-RU" sz="2000" dirty="0">
              <a:latin typeface="Times New Roman" pitchFamily="18" charset="0"/>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052736"/>
            <a:ext cx="9729092" cy="4858486"/>
          </a:xfrm>
        </p:spPr>
        <p:txBody>
          <a:bodyPr>
            <a:normAutofit/>
          </a:bodyPr>
          <a:lstStyle/>
          <a:p>
            <a:pPr lvl="0"/>
            <a:r>
              <a:rPr lang="ru-RU" sz="2000" b="1" dirty="0" smtClean="0">
                <a:solidFill>
                  <a:schemeClr val="tx1"/>
                </a:solidFill>
                <a:latin typeface="Times New Roman" pitchFamily="18" charset="0"/>
                <a:cs typeface="Times New Roman" pitchFamily="18" charset="0"/>
              </a:rPr>
              <a:t>Норма национальных</a:t>
            </a:r>
            <a:r>
              <a:rPr lang="ru-RU" sz="2000" dirty="0" smtClean="0">
                <a:solidFill>
                  <a:schemeClr val="tx1"/>
                </a:solidFill>
                <a:latin typeface="Times New Roman" pitchFamily="18" charset="0"/>
                <a:cs typeface="Times New Roman" pitchFamily="18" charset="0"/>
              </a:rPr>
              <a:t> сбережений равна совокупным сбережениям( частным и государственным), деленным на чистый внутренний продукт. </a:t>
            </a:r>
          </a:p>
          <a:p>
            <a:pPr lvl="0"/>
            <a:r>
              <a:rPr lang="ru-RU" sz="2000" dirty="0" smtClean="0">
                <a:solidFill>
                  <a:schemeClr val="tx1"/>
                </a:solidFill>
                <a:latin typeface="Times New Roman" pitchFamily="18" charset="0"/>
                <a:cs typeface="Times New Roman" pitchFamily="18" charset="0"/>
              </a:rPr>
              <a:t>Норма совокупных сбережений представляет собой сумму норм личных, государственных и предпринимательских сбережений. </a:t>
            </a:r>
          </a:p>
          <a:p>
            <a:pPr lvl="0"/>
            <a:r>
              <a:rPr lang="ru-RU" sz="2000" dirty="0" smtClean="0">
                <a:solidFill>
                  <a:schemeClr val="tx1"/>
                </a:solidFill>
                <a:latin typeface="Times New Roman" pitchFamily="18" charset="0"/>
                <a:cs typeface="Times New Roman" pitchFamily="18" charset="0"/>
              </a:rPr>
              <a:t>Из графика можно видеть, что падение уровня национальных сбережений населения, сколько изменением других компонентов, и, в первую очередь, сокращением государственных сбережений, вызванным повышением бюджетного дефицита. </a:t>
            </a:r>
          </a:p>
          <a:p>
            <a:pPr lvl="0"/>
            <a:r>
              <a:rPr lang="ru-RU" sz="2000" dirty="0" smtClean="0">
                <a:solidFill>
                  <a:schemeClr val="tx1"/>
                </a:solidFill>
                <a:latin typeface="Times New Roman" pitchFamily="18" charset="0"/>
                <a:cs typeface="Times New Roman" pitchFamily="18" charset="0"/>
              </a:rPr>
              <a:t>Чистый экспорт состоит в том, что норма национальных сбережений сократилась с приблизительно 8% в период с 1948 по 1979 годы до 3% в 80-е годы. </a:t>
            </a:r>
          </a:p>
          <a:p>
            <a:pPr lvl="0"/>
            <a:r>
              <a:rPr lang="ru-RU" sz="2000" dirty="0" smtClean="0">
                <a:solidFill>
                  <a:schemeClr val="tx1"/>
                </a:solidFill>
                <a:latin typeface="Times New Roman" pitchFamily="18" charset="0"/>
                <a:cs typeface="Times New Roman" pitchFamily="18" charset="0"/>
              </a:rPr>
              <a:t>Однако поскольку в 90-е годы дефицит уменьшился, норма национальных сбережений незначительно повысилась. </a:t>
            </a:r>
          </a:p>
          <a:p>
            <a:endParaRPr lang="ru-RU"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860674"/>
          </a:xfrm>
        </p:spPr>
        <p:txBody>
          <a:bodyPr>
            <a:normAutofit fontScale="90000"/>
          </a:bodyPr>
          <a:lstStyle/>
          <a:p>
            <a:r>
              <a:rPr lang="ru-RU" sz="2800" b="1" dirty="0" smtClean="0">
                <a:latin typeface="Times New Roman"/>
              </a:rPr>
              <a:t>В чем причины такого резкого сокращения нормы национальных сбережений? </a:t>
            </a:r>
            <a:r>
              <a:rPr lang="en-US" dirty="0" smtClean="0">
                <a:solidFill>
                  <a:sysClr val="windowText" lastClr="000000"/>
                </a:solidFill>
                <a:latin typeface="Times New Roman" charset="0"/>
              </a:rPr>
              <a:t/>
            </a:r>
            <a:br>
              <a:rPr lang="en-US" dirty="0" smtClean="0">
                <a:solidFill>
                  <a:sysClr val="windowText" lastClr="000000"/>
                </a:solidFill>
                <a:latin typeface="Times New Roman" charset="0"/>
              </a:rPr>
            </a:br>
            <a:endParaRPr lang="ru-RU" dirty="0"/>
          </a:p>
        </p:txBody>
      </p:sp>
      <p:sp>
        <p:nvSpPr>
          <p:cNvPr id="3" name="Содержимое 2"/>
          <p:cNvSpPr>
            <a:spLocks noGrp="1"/>
          </p:cNvSpPr>
          <p:nvPr>
            <p:ph idx="1"/>
          </p:nvPr>
        </p:nvSpPr>
        <p:spPr>
          <a:xfrm>
            <a:off x="1775520" y="1700808"/>
            <a:ext cx="9729092" cy="4210414"/>
          </a:xfrm>
        </p:spPr>
        <p:txBody>
          <a:bodyPr>
            <a:normAutofit/>
          </a:bodyPr>
          <a:lstStyle/>
          <a:p>
            <a:pPr lvl="0"/>
            <a:r>
              <a:rPr lang="ru-RU" sz="2000" dirty="0" smtClean="0">
                <a:solidFill>
                  <a:schemeClr val="tx1"/>
                </a:solidFill>
                <a:latin typeface="Times New Roman" pitchFamily="18" charset="0"/>
                <a:cs typeface="Times New Roman" pitchFamily="18" charset="0"/>
              </a:rPr>
              <a:t>На сегодняшний день этот вопрос вызывает ожесточенные споры, вместе с тем, экономист указывают на следующие факторы. </a:t>
            </a:r>
          </a:p>
          <a:p>
            <a:pPr lvl="0"/>
            <a:r>
              <a:rPr lang="ru-RU" sz="2000" i="1" dirty="0" smtClean="0">
                <a:solidFill>
                  <a:schemeClr val="tx1"/>
                </a:solidFill>
                <a:latin typeface="Times New Roman" pitchFamily="18" charset="0"/>
                <a:cs typeface="Times New Roman" pitchFamily="18" charset="0"/>
              </a:rPr>
              <a:t>Дефицит федерального бюджета.</a:t>
            </a:r>
            <a:r>
              <a:rPr lang="ru-RU" sz="2000" dirty="0" smtClean="0">
                <a:solidFill>
                  <a:schemeClr val="tx1"/>
                </a:solidFill>
                <a:latin typeface="Times New Roman" pitchFamily="18" charset="0"/>
                <a:cs typeface="Times New Roman" pitchFamily="18" charset="0"/>
              </a:rPr>
              <a:t> Раньше, в мирное время, государственный бюджет, как правило находился в сбалансированном состоянии, однако в начале 80-х годов возникает огромный бюджетный дефицит. Уже к началу 90-х годов дефицит совокупного государственного сектора достигал почти 4% национального продукта. Повышение объема частных сбережений, которое могло бы компенсировать перерасход государственного бюджета, не произошло, и поэтому чистым эффектом возникновения бюджетного дефицита стало снижение нормы национальных сбережений.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1196752"/>
            <a:ext cx="9657084" cy="4714470"/>
          </a:xfrm>
        </p:spPr>
        <p:txBody>
          <a:bodyPr>
            <a:normAutofit/>
          </a:bodyPr>
          <a:lstStyle/>
          <a:p>
            <a:pPr lvl="0"/>
            <a:r>
              <a:rPr lang="ru-RU" sz="2000" i="1" dirty="0" smtClean="0">
                <a:solidFill>
                  <a:schemeClr val="tx1"/>
                </a:solidFill>
                <a:latin typeface="Times New Roman" pitchFamily="18" charset="0"/>
                <a:cs typeface="Times New Roman" pitchFamily="18" charset="0"/>
              </a:rPr>
              <a:t>Личные сбережения</a:t>
            </a:r>
            <a:r>
              <a:rPr lang="ru-RU" sz="2000" dirty="0" smtClean="0">
                <a:solidFill>
                  <a:schemeClr val="tx1"/>
                </a:solidFill>
                <a:latin typeface="Times New Roman" pitchFamily="18" charset="0"/>
                <a:cs typeface="Times New Roman" pitchFamily="18" charset="0"/>
              </a:rPr>
              <a:t>. Другой фактор, который повлиял на снижение норм национальных сбережений,</a:t>
            </a:r>
            <a:r>
              <a:rPr lang="en-US" sz="2000"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a:t>
            </a:r>
            <a:r>
              <a:rPr lang="en-US" sz="2000" dirty="0" smtClean="0">
                <a:solidFill>
                  <a:schemeClr val="tx1"/>
                </a:solidFill>
                <a:latin typeface="Times New Roman" pitchFamily="18" charset="0"/>
                <a:cs typeface="Times New Roman" pitchFamily="18" charset="0"/>
              </a:rPr>
              <a:t> </a:t>
            </a:r>
            <a:r>
              <a:rPr lang="ru-RU" sz="2000" dirty="0" smtClean="0">
                <a:solidFill>
                  <a:schemeClr val="tx1"/>
                </a:solidFill>
                <a:latin typeface="Times New Roman" pitchFamily="18" charset="0"/>
                <a:cs typeface="Times New Roman" pitchFamily="18" charset="0"/>
              </a:rPr>
              <a:t>сокращение доли личных сбережений в национальном продукте. В предыдущих главах мы рассматривали причины сокращения уровня личных сбережений. Тогда мы определили такие фактор, как повышение государственных расходов на реализацию трансфертных платежей( особенно, на социальное обеспечение и программы здравоохранения, которые сокращают стимулы к накоплению средств к старости); расширение доступа к рынкам капитала, что дает возможность людям быстрее получать кредиты; снижение темпов роста доходов, вызывающее снижение предельной склонности к сбережениям, а также тот факт, что общее старение, нации приводит к увеличению части пожилого населения страны, которое всегда имеет низкие сбережения.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75520" y="1556792"/>
            <a:ext cx="9419456" cy="4104456"/>
          </a:xfrm>
        </p:spPr>
        <p:txBody>
          <a:bodyPr>
            <a:normAutofit/>
          </a:bodyPr>
          <a:lstStyle/>
          <a:p>
            <a:pPr lvl="0"/>
            <a:r>
              <a:rPr lang="ru-RU" sz="2000" dirty="0" smtClean="0">
                <a:solidFill>
                  <a:schemeClr val="tx1"/>
                </a:solidFill>
                <a:latin typeface="Times New Roman" pitchFamily="18" charset="0"/>
                <a:cs typeface="Times New Roman" pitchFamily="18" charset="0"/>
              </a:rPr>
              <a:t>Конечно же, мы можем найти здесь некоторые намеки на причины происходящего, однако уменьшение нормы национальных сбережений, равно как и замедление темпов роста производительности, остается загадкой, на которой проверяется находчивость и изобретательность макроэкономистов. </a:t>
            </a:r>
          </a:p>
          <a:p>
            <a:pPr lvl="0"/>
            <a:r>
              <a:rPr lang="ru-RU" sz="2000" dirty="0" smtClean="0">
                <a:solidFill>
                  <a:schemeClr val="tx1"/>
                </a:solidFill>
                <a:latin typeface="Times New Roman" pitchFamily="18" charset="0"/>
                <a:cs typeface="Times New Roman" pitchFamily="18" charset="0"/>
              </a:rPr>
              <a:t>И хотя еще никому не удалось убедительно объяснить, почему норма национальных сбережений в США так резко понизилась в течении последних лет, почти все убеждены, что сегодняшняя норма сбережений слишком мала, чтобы обеспечить достижение необходимой для здорового функционирования экономики нормы инвестиций в начале нового века. </a:t>
            </a:r>
          </a:p>
          <a:p>
            <a:endParaRPr lang="ru-RU"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10"/>
            <a:ext cx="8911687" cy="716658"/>
          </a:xfrm>
        </p:spPr>
        <p:txBody>
          <a:bodyPr>
            <a:normAutofit/>
          </a:bodyPr>
          <a:lstStyle/>
          <a:p>
            <a:r>
              <a:rPr lang="ru-RU" sz="2400" b="1" dirty="0" smtClean="0">
                <a:latin typeface="Times New Roman"/>
              </a:rPr>
              <a:t>Повышение нормы национальных сбережений</a:t>
            </a:r>
            <a:endParaRPr lang="ru-RU" sz="2000" dirty="0"/>
          </a:p>
        </p:txBody>
      </p:sp>
      <p:sp>
        <p:nvSpPr>
          <p:cNvPr id="3" name="Содержимое 2"/>
          <p:cNvSpPr>
            <a:spLocks noGrp="1"/>
          </p:cNvSpPr>
          <p:nvPr>
            <p:ph idx="1"/>
          </p:nvPr>
        </p:nvSpPr>
        <p:spPr>
          <a:xfrm>
            <a:off x="1991544" y="1412776"/>
            <a:ext cx="9513068" cy="4498446"/>
          </a:xfrm>
        </p:spPr>
        <p:txBody>
          <a:bodyPr>
            <a:normAutofit/>
          </a:bodyPr>
          <a:lstStyle/>
          <a:p>
            <a:r>
              <a:rPr lang="ru-RU" sz="2000" dirty="0" smtClean="0">
                <a:solidFill>
                  <a:schemeClr val="tx1"/>
                </a:solidFill>
                <a:latin typeface="Times New Roman" pitchFamily="18" charset="0"/>
                <a:cs typeface="Times New Roman" pitchFamily="18" charset="0"/>
              </a:rPr>
              <a:t>Как страна может повысить норму сбережений? </a:t>
            </a:r>
          </a:p>
          <a:p>
            <a:pPr lvl="0"/>
            <a:r>
              <a:rPr lang="ru-RU" sz="2000" dirty="0" smtClean="0">
                <a:solidFill>
                  <a:schemeClr val="tx1"/>
                </a:solidFill>
                <a:latin typeface="Times New Roman" pitchFamily="18" charset="0"/>
                <a:cs typeface="Times New Roman" pitchFamily="18" charset="0"/>
              </a:rPr>
              <a:t>Для этого нужно не только снизить уровень потребления в условиях полной занятости, но и проследить за тем, чтобы увеличившиеся сбережения были использованы для прироста инвестиций. </a:t>
            </a:r>
          </a:p>
          <a:p>
            <a:pPr lvl="0"/>
            <a:r>
              <a:rPr lang="ru-RU" sz="2000" dirty="0" smtClean="0">
                <a:solidFill>
                  <a:schemeClr val="tx1"/>
                </a:solidFill>
                <a:latin typeface="Times New Roman" pitchFamily="18" charset="0"/>
                <a:cs typeface="Times New Roman" pitchFamily="18" charset="0"/>
              </a:rPr>
              <a:t>Другими словами, кредитно-денежная и фискальная политика должны быть изменен так, чтобы поднять норму сбережений, но в то же время не допустить уменьшения совокупного спроса. </a:t>
            </a:r>
            <a:endParaRPr lang="ru-RU" sz="2000" dirty="0">
              <a:solidFill>
                <a:schemeClr val="tx1"/>
              </a:solidFill>
              <a:latin typeface="Times New Roman" pitchFamily="18" charset="0"/>
              <a:cs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47528" y="1268760"/>
            <a:ext cx="9657084" cy="4642462"/>
          </a:xfrm>
        </p:spPr>
        <p:txBody>
          <a:bodyPr>
            <a:normAutofit/>
          </a:bodyPr>
          <a:lstStyle/>
          <a:p>
            <a:pPr lvl="0"/>
            <a:r>
              <a:rPr lang="ru-RU" sz="2000" dirty="0" smtClean="0">
                <a:solidFill>
                  <a:schemeClr val="tx1"/>
                </a:solidFill>
                <a:latin typeface="Times New Roman" pitchFamily="18" charset="0"/>
                <a:cs typeface="Times New Roman" pitchFamily="18" charset="0"/>
              </a:rPr>
              <a:t>На сегодняшний день лишь немногие сомневаются в необходимости повышения нормы национальных сбережений, однако специалисты в области экономики спорят о том, какую из двух концепций — доходно-ориентированную или цено-ориентированную — нужно применять. </a:t>
            </a:r>
          </a:p>
          <a:p>
            <a:pPr lvl="0"/>
            <a:r>
              <a:rPr lang="ru-RU" sz="2000" dirty="0" smtClean="0">
                <a:solidFill>
                  <a:schemeClr val="tx1"/>
                </a:solidFill>
                <a:latin typeface="Times New Roman" pitchFamily="18" charset="0"/>
                <a:cs typeface="Times New Roman" pitchFamily="18" charset="0"/>
              </a:rPr>
              <a:t>Доходно-ориентированный подход состоит в изменении фискально-монетарной комбинации посредством снижения перерасхода государственного бюджета и частного потребления при одновременном стимулировании инвестиционных расходов за счет снижения процентных ставок. </a:t>
            </a:r>
          </a:p>
          <a:p>
            <a:pPr lvl="0"/>
            <a:r>
              <a:rPr lang="ru-RU" sz="2000" dirty="0" smtClean="0">
                <a:solidFill>
                  <a:schemeClr val="tx1"/>
                </a:solidFill>
                <a:latin typeface="Times New Roman" pitchFamily="18" charset="0"/>
                <a:cs typeface="Times New Roman" pitchFamily="18" charset="0"/>
              </a:rPr>
              <a:t>Те макроэкономисты, которые считают, что уменьшение национальных сбережений в 80-х годах главным образом было вызвано повышением дефицита федерального бюджета, полагают, что уменьшение бюджетного дефицита должно быть главной целью современной экономической политики. </a:t>
            </a:r>
          </a:p>
          <a:p>
            <a:pPr>
              <a:buNone/>
            </a:pPr>
            <a:endParaRPr lang="ru-RU" sz="2000" dirty="0" smtClean="0">
              <a:solidFill>
                <a:schemeClr val="tx1"/>
              </a:solidFill>
              <a:latin typeface="Times New Roman" pitchFamily="18" charset="0"/>
              <a:cs typeface="Times New Roman" pitchFamily="18" charset="0"/>
            </a:endParaRPr>
          </a:p>
          <a:p>
            <a:endParaRPr lang="en-US" dirty="0" smtClean="0">
              <a:solidFill>
                <a:sysClr val="windowText" lastClr="000000"/>
              </a:solidFill>
              <a:latin typeface="Times New Roman" charset="0"/>
            </a:endParaRPr>
          </a:p>
          <a:p>
            <a:endParaRPr lang="ru-RU"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03512" y="1196752"/>
            <a:ext cx="9801100" cy="4714470"/>
          </a:xfrm>
        </p:spPr>
        <p:txBody>
          <a:bodyPr>
            <a:normAutofit/>
          </a:bodyPr>
          <a:lstStyle/>
          <a:p>
            <a:pPr lvl="0"/>
            <a:r>
              <a:rPr lang="ru-RU" sz="2000" dirty="0" smtClean="0">
                <a:solidFill>
                  <a:schemeClr val="tx1"/>
                </a:solidFill>
                <a:latin typeface="Times New Roman" pitchFamily="18" charset="0"/>
                <a:cs typeface="Times New Roman" pitchFamily="18" charset="0"/>
              </a:rPr>
              <a:t>Другая группа экономистов придает особое значение цено-ориентировочным мерам, или созданию экономических стимулов для увеличения объема сбережений и инвестиций. </a:t>
            </a:r>
          </a:p>
          <a:p>
            <a:pPr lvl="0"/>
            <a:r>
              <a:rPr lang="ru-RU" sz="2000" dirty="0" smtClean="0">
                <a:solidFill>
                  <a:schemeClr val="tx1"/>
                </a:solidFill>
                <a:latin typeface="Times New Roman" pitchFamily="18" charset="0"/>
                <a:cs typeface="Times New Roman" pitchFamily="18" charset="0"/>
              </a:rPr>
              <a:t>Такие мероприятия включают в себя повышение доходности инвестиций или сбережений посредством снижения налогов на доход от капитала или на прирост капитала, или увеличение вознаграждения за инвестиции, чему способствует освобождение инвестиционных кредитов от налогов или ускоренная амортизация. 80-е годы послужили некоей «лабораторией» для отработки цено-ориентировочнх мер, так как в это время резко возросли реальные процентные ставки после уплаты налогов. </a:t>
            </a:r>
          </a:p>
          <a:p>
            <a:pPr lvl="0"/>
            <a:r>
              <a:rPr lang="ru-RU" sz="2000" dirty="0" smtClean="0">
                <a:solidFill>
                  <a:schemeClr val="tx1"/>
                </a:solidFill>
                <a:latin typeface="Times New Roman" pitchFamily="18" charset="0"/>
                <a:cs typeface="Times New Roman" pitchFamily="18" charset="0"/>
              </a:rPr>
              <a:t>То, что при этом норма личных сбережений уменьшилась, свидетельствует о том, что одних лишь </a:t>
            </a:r>
            <a:r>
              <a:rPr lang="ru-RU" sz="2000" dirty="0" err="1" smtClean="0">
                <a:solidFill>
                  <a:schemeClr val="tx1"/>
                </a:solidFill>
                <a:latin typeface="Times New Roman" pitchFamily="18" charset="0"/>
                <a:cs typeface="Times New Roman" pitchFamily="18" charset="0"/>
              </a:rPr>
              <a:t>цено-ориентированных</a:t>
            </a:r>
            <a:r>
              <a:rPr lang="ru-RU" sz="2000" dirty="0" smtClean="0">
                <a:solidFill>
                  <a:schemeClr val="tx1"/>
                </a:solidFill>
                <a:latin typeface="Times New Roman" pitchFamily="18" charset="0"/>
                <a:cs typeface="Times New Roman" pitchFamily="18" charset="0"/>
              </a:rPr>
              <a:t> мероприятий может быть недостаточно, чтоб увеличить уровень национальных сбережений. </a:t>
            </a:r>
          </a:p>
          <a:p>
            <a:pPr>
              <a:buNone/>
            </a:pPr>
            <a:endParaRPr lang="ru-RU" sz="2000" dirty="0"/>
          </a:p>
        </p:txBody>
      </p:sp>
    </p:spTree>
  </p:cSld>
  <p:clrMapOvr>
    <a:masterClrMapping/>
  </p:clrMapOvr>
</p:sld>
</file>

<file path=ppt/theme/theme1.xml><?xml version="1.0" encoding="utf-8"?>
<a:theme xmlns:a="http://schemas.openxmlformats.org/drawingml/2006/main" name="Легкий дым">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2267</TotalTime>
  <Words>15387</Words>
  <Application>Microsoft Office PowerPoint</Application>
  <PresentationFormat>Произвольный</PresentationFormat>
  <Paragraphs>753</Paragraphs>
  <Slides>138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138</vt:i4>
      </vt:variant>
    </vt:vector>
  </HeadingPairs>
  <TitlesOfParts>
    <vt:vector size="139" baseType="lpstr">
      <vt:lpstr>Легкий дым</vt:lpstr>
      <vt:lpstr> Политика, обеспечивающая рост и стабильность.</vt:lpstr>
      <vt:lpstr>Слайд 2</vt:lpstr>
      <vt:lpstr>Слайд 3</vt:lpstr>
      <vt:lpstr>Слайд 4</vt:lpstr>
      <vt:lpstr>Экономические последствия задолженности</vt:lpstr>
      <vt:lpstr> Основные тенденции и определения</vt:lpstr>
      <vt:lpstr>Слайд 7</vt:lpstr>
      <vt:lpstr>Слайд 8</vt:lpstr>
      <vt:lpstr>Циклический, структурный и фактический бюджет</vt:lpstr>
      <vt:lpstr>Слайд 10</vt:lpstr>
      <vt:lpstr>Слайд 11</vt:lpstr>
      <vt:lpstr>Бурные восьмидесятые</vt:lpstr>
      <vt:lpstr>Слайд 13</vt:lpstr>
      <vt:lpstr>Слайд 14</vt:lpstr>
      <vt:lpstr>Слайд 15</vt:lpstr>
      <vt:lpstr>Экономические последствия дефицита и долга.</vt:lpstr>
      <vt:lpstr>Слайд 17</vt:lpstr>
      <vt:lpstr>Противоречивая природа «вытеснения».</vt:lpstr>
      <vt:lpstr>Слайд 19</vt:lpstr>
      <vt:lpstr>Опыт свидетельствует</vt:lpstr>
      <vt:lpstr>Слайд 21</vt:lpstr>
      <vt:lpstr> Государственный долг и экономический рост</vt:lpstr>
      <vt:lpstr>Потери эффективности в результате налогообложения. </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lpstr>Слайд 62</vt:lpstr>
      <vt:lpstr>Правила и свобода действий. </vt:lpstr>
      <vt:lpstr>Слайд 64</vt:lpstr>
      <vt:lpstr>Слайд 65</vt:lpstr>
      <vt:lpstr>Слайд 66</vt:lpstr>
      <vt:lpstr>Ограничены ли возможности законодательной власти? </vt:lpstr>
      <vt:lpstr>Слайд 68</vt:lpstr>
      <vt:lpstr>Слайд 69</vt:lpstr>
      <vt:lpstr>Слайд 70</vt:lpstr>
      <vt:lpstr>Как повлияло на Конгресс введение бюджетного ограничения?   </vt:lpstr>
      <vt:lpstr>Слайд 72</vt:lpstr>
      <vt:lpstr>Правила кредитно-денежного регулирования для ФРС </vt:lpstr>
      <vt:lpstr>Слайд 74</vt:lpstr>
      <vt:lpstr>Слайд 75</vt:lpstr>
      <vt:lpstr>Регулирование темпов инфляции.  </vt:lpstr>
      <vt:lpstr>Слайд 77</vt:lpstr>
      <vt:lpstr>Слайд 78</vt:lpstr>
      <vt:lpstr>Слайд 79</vt:lpstr>
      <vt:lpstr>Слайд 80</vt:lpstr>
      <vt:lpstr>Слайд 81</vt:lpstr>
      <vt:lpstr>Слайд 82</vt:lpstr>
      <vt:lpstr>Слайд 83</vt:lpstr>
      <vt:lpstr>Слайд 84</vt:lpstr>
      <vt:lpstr>УСКОРЕНИЕ ДОЛГОСРОЧНОГО ЭКОНОМИЧЕСКОГО РОСТА </vt:lpstr>
      <vt:lpstr>ВЫСОКИЕ СТАВКИ </vt:lpstr>
      <vt:lpstr>Таблица 6. Сегодняшний уровень доходов отражает динамику экономического роста в прошлом  </vt:lpstr>
      <vt:lpstr>Слайд 88</vt:lpstr>
      <vt:lpstr>Как политика государства может ускорить темпы экономического роста?  </vt:lpstr>
      <vt:lpstr>ТЕСНАЯ ВЗАИМОСВЯЗЬ </vt:lpstr>
      <vt:lpstr>Слайд 91</vt:lpstr>
      <vt:lpstr>Слайд 92</vt:lpstr>
      <vt:lpstr>Слайд 93</vt:lpstr>
      <vt:lpstr>В чем причины такого резкого сокращения нормы национальных сбережений?  </vt:lpstr>
      <vt:lpstr>Слайд 95</vt:lpstr>
      <vt:lpstr>Слайд 96</vt:lpstr>
      <vt:lpstr>Повышение нормы национальных сбережений</vt:lpstr>
      <vt:lpstr>Слайд 98</vt:lpstr>
      <vt:lpstr>Слайд 99</vt:lpstr>
      <vt:lpstr>Закон о государственном бюджете 1993 года</vt:lpstr>
      <vt:lpstr>Слайд 101</vt:lpstr>
      <vt:lpstr>Слайд 102</vt:lpstr>
      <vt:lpstr>Закон о государственном бюджете на 1997 год.</vt:lpstr>
      <vt:lpstr>Слайд 104</vt:lpstr>
      <vt:lpstr>Непроизводственные инвестиции.</vt:lpstr>
      <vt:lpstr>Богатства народов.</vt:lpstr>
      <vt:lpstr>Слайд 107</vt:lpstr>
      <vt:lpstr>Слайд 108</vt:lpstr>
      <vt:lpstr>Слайд 109</vt:lpstr>
      <vt:lpstr>Слайд 110</vt:lpstr>
      <vt:lpstr>Слайд 111</vt:lpstr>
      <vt:lpstr>Слайд 112</vt:lpstr>
      <vt:lpstr>Слайд 113</vt:lpstr>
      <vt:lpstr>Дух предприимчивости.</vt:lpstr>
      <vt:lpstr> Стимулирование технического прогресса.</vt:lpstr>
      <vt:lpstr>Слайд 116</vt:lpstr>
      <vt:lpstr>Стимулирование спроса: новейшие технологии.</vt:lpstr>
      <vt:lpstr>Слайд 118</vt:lpstr>
      <vt:lpstr>Слайд 119</vt:lpstr>
      <vt:lpstr>Стимулирование предложения: новейшие технологии.</vt:lpstr>
      <vt:lpstr>Слайд 121</vt:lpstr>
      <vt:lpstr>Слайд 122</vt:lpstr>
      <vt:lpstr>Слайд 123</vt:lpstr>
      <vt:lpstr>Слайд 124</vt:lpstr>
      <vt:lpstr>Несколько слов напоследок.</vt:lpstr>
      <vt:lpstr>Слайд 126</vt:lpstr>
      <vt:lpstr>Слайд 127</vt:lpstr>
      <vt:lpstr>РЕЗЮМЕ.</vt:lpstr>
      <vt:lpstr>Слайд 129</vt:lpstr>
      <vt:lpstr>Слайд 130</vt:lpstr>
      <vt:lpstr>Слайд 131</vt:lpstr>
      <vt:lpstr>Стабилизация экономики</vt:lpstr>
      <vt:lpstr>Слайд 133</vt:lpstr>
      <vt:lpstr>Слайд 134</vt:lpstr>
      <vt:lpstr>Ускорение долгосрочного экономического роста. </vt:lpstr>
      <vt:lpstr>Слайд 136</vt:lpstr>
      <vt:lpstr>КЛЮЧЕВЫЕ ПОНЯТИЯ </vt:lpstr>
      <vt:lpstr>Слайд 138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Сравнительное преимущество и протекционизм</dc:title>
  <dc:creator>ASUS</dc:creator>
  <cp:lastModifiedBy>Пользователь</cp:lastModifiedBy>
  <cp:revision>262</cp:revision>
  <dcterms:created xsi:type="dcterms:W3CDTF">2014-03-12T08:25:15Z</dcterms:created>
  <dcterms:modified xsi:type="dcterms:W3CDTF">2014-05-27T11:13:33Z</dcterms:modified>
</cp:coreProperties>
</file>