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9" r:id="rId13"/>
    <p:sldId id="271" r:id="rId14"/>
    <p:sldId id="272" r:id="rId15"/>
    <p:sldId id="274" r:id="rId16"/>
    <p:sldId id="324" r:id="rId17"/>
    <p:sldId id="276" r:id="rId18"/>
    <p:sldId id="278" r:id="rId19"/>
    <p:sldId id="279" r:id="rId20"/>
    <p:sldId id="330" r:id="rId21"/>
    <p:sldId id="280" r:id="rId22"/>
    <p:sldId id="281" r:id="rId23"/>
    <p:sldId id="282" r:id="rId24"/>
    <p:sldId id="283" r:id="rId25"/>
    <p:sldId id="284" r:id="rId26"/>
    <p:sldId id="285" r:id="rId27"/>
    <p:sldId id="286" r:id="rId28"/>
    <p:sldId id="288" r:id="rId29"/>
    <p:sldId id="289" r:id="rId30"/>
    <p:sldId id="290" r:id="rId31"/>
    <p:sldId id="325" r:id="rId32"/>
    <p:sldId id="293" r:id="rId33"/>
    <p:sldId id="326" r:id="rId34"/>
    <p:sldId id="298" r:id="rId35"/>
    <p:sldId id="294" r:id="rId36"/>
    <p:sldId id="297" r:id="rId37"/>
    <p:sldId id="295" r:id="rId38"/>
    <p:sldId id="327" r:id="rId39"/>
    <p:sldId id="328" r:id="rId40"/>
    <p:sldId id="287" r:id="rId41"/>
    <p:sldId id="329" r:id="rId42"/>
    <p:sldId id="302" r:id="rId43"/>
    <p:sldId id="303" r:id="rId44"/>
    <p:sldId id="305" r:id="rId45"/>
    <p:sldId id="307" r:id="rId46"/>
    <p:sldId id="309" r:id="rId47"/>
    <p:sldId id="310" r:id="rId48"/>
    <p:sldId id="312" r:id="rId49"/>
    <p:sldId id="315" r:id="rId50"/>
    <p:sldId id="316" r:id="rId51"/>
    <p:sldId id="317" r:id="rId52"/>
    <p:sldId id="319" r:id="rId53"/>
    <p:sldId id="320" r:id="rId54"/>
    <p:sldId id="321" r:id="rId55"/>
    <p:sldId id="323" r:id="rId5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366"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0" name="Прямоугольный треугольник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Заголовок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grpSp>
        <p:nvGrpSpPr>
          <p:cNvPr id="2" name="Группа 1"/>
          <p:cNvGrpSpPr/>
          <p:nvPr/>
        </p:nvGrpSpPr>
        <p:grpSpPr>
          <a:xfrm>
            <a:off x="-3765" y="4953000"/>
            <a:ext cx="9147765" cy="1912088"/>
            <a:chOff x="-3765" y="4832896"/>
            <a:chExt cx="9147765" cy="2032192"/>
          </a:xfrm>
        </p:grpSpPr>
        <p:sp>
          <p:nvSpPr>
            <p:cNvPr id="7" name="Полилиния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Полилиния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Полилиния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Прямая соединительная линия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Дата 29"/>
          <p:cNvSpPr>
            <a:spLocks noGrp="1"/>
          </p:cNvSpPr>
          <p:nvPr>
            <p:ph type="dt" sz="half" idx="10"/>
          </p:nvPr>
        </p:nvSpPr>
        <p:spPr/>
        <p:txBody>
          <a:bodyPr/>
          <a:lstStyle>
            <a:lvl1pPr>
              <a:defRPr>
                <a:solidFill>
                  <a:srgbClr val="FFFFFF"/>
                </a:solidFill>
              </a:defRPr>
            </a:lvl1pPr>
            <a:extLst/>
          </a:lstStyle>
          <a:p>
            <a:fld id="{B4C71EC6-210F-42DE-9C53-41977AD35B3D}" type="datetimeFigureOut">
              <a:rPr lang="ru-RU" smtClean="0"/>
              <a:pPr/>
              <a:t>13.05.2014</a:t>
            </a:fld>
            <a:endParaRPr lang="ru-RU"/>
          </a:p>
        </p:txBody>
      </p:sp>
      <p:sp>
        <p:nvSpPr>
          <p:cNvPr id="19" name="Нижний колонтитул 18"/>
          <p:cNvSpPr>
            <a:spLocks noGrp="1"/>
          </p:cNvSpPr>
          <p:nvPr>
            <p:ph type="ftr" sz="quarter" idx="11"/>
          </p:nvPr>
        </p:nvSpPr>
        <p:spPr/>
        <p:txBody>
          <a:bodyPr/>
          <a:lstStyle>
            <a:lvl1pPr>
              <a:defRPr>
                <a:solidFill>
                  <a:schemeClr val="accent1">
                    <a:tint val="20000"/>
                  </a:schemeClr>
                </a:solidFill>
              </a:defRPr>
            </a:lvl1pPr>
            <a:extLst/>
          </a:lstStyle>
          <a:p>
            <a:endParaRPr lang="ru-RU"/>
          </a:p>
        </p:txBody>
      </p:sp>
      <p:sp>
        <p:nvSpPr>
          <p:cNvPr id="27" name="Номер слайда 26"/>
          <p:cNvSpPr>
            <a:spLocks noGrp="1"/>
          </p:cNvSpPr>
          <p:nvPr>
            <p:ph type="sldNum" sz="quarter" idx="12"/>
          </p:nvPr>
        </p:nvSpPr>
        <p:spPr/>
        <p:txBody>
          <a:bodyPr/>
          <a:lstStyle>
            <a:lvl1pPr>
              <a:defRPr>
                <a:solidFill>
                  <a:srgbClr val="FFFFFF"/>
                </a:solidFill>
              </a:defRPr>
            </a:lvl1pPr>
            <a:extLst/>
          </a:lstStyle>
          <a:p>
            <a:fld id="{B19B0651-EE4F-4900-A07F-96A6BFA9D0F0}"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1481329"/>
            <a:ext cx="8229600" cy="4386071"/>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B4C71EC6-210F-42DE-9C53-41977AD35B3D}" type="datetimeFigureOut">
              <a:rPr lang="ru-RU" smtClean="0"/>
              <a:pPr/>
              <a:t>13.05.2014</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B19B0651-EE4F-4900-A07F-96A6BFA9D0F0}"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44013" y="274640"/>
            <a:ext cx="1777470" cy="5592761"/>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41"/>
            <a:ext cx="6324600" cy="5592760"/>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B4C71EC6-210F-42DE-9C53-41977AD35B3D}" type="datetimeFigureOut">
              <a:rPr lang="ru-RU" smtClean="0"/>
              <a:pPr/>
              <a:t>13.05.2014</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B19B0651-EE4F-4900-A07F-96A6BFA9D0F0}"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B4C71EC6-210F-42DE-9C53-41977AD35B3D}" type="datetimeFigureOut">
              <a:rPr lang="ru-RU" smtClean="0"/>
              <a:pPr/>
              <a:t>13.05.2014</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B19B0651-EE4F-4900-A07F-96A6BFA9D0F0}" type="slidenum">
              <a:rPr lang="ru-RU" smtClean="0"/>
              <a:pPr/>
              <a:t>‹#›</a:t>
            </a:fld>
            <a:endParaRPr lang="ru-RU"/>
          </a:p>
        </p:txBody>
      </p:sp>
      <p:sp>
        <p:nvSpPr>
          <p:cNvPr id="7" name="Заголовок 6"/>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B4C71EC6-210F-42DE-9C53-41977AD35B3D}" type="datetimeFigureOut">
              <a:rPr lang="ru-RU" smtClean="0"/>
              <a:pPr/>
              <a:t>13.05.2014</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B19B0651-EE4F-4900-A07F-96A6BFA9D0F0}" type="slidenum">
              <a:rPr lang="ru-RU" smtClean="0"/>
              <a:pPr/>
              <a:t>‹#›</a:t>
            </a:fld>
            <a:endParaRPr lang="ru-RU"/>
          </a:p>
        </p:txBody>
      </p:sp>
      <p:sp>
        <p:nvSpPr>
          <p:cNvPr id="7" name="Нашивка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Нашивка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3" name="Содержимое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B4C71EC6-210F-42DE-9C53-41977AD35B3D}" type="datetimeFigureOut">
              <a:rPr lang="ru-RU" smtClean="0"/>
              <a:pPr/>
              <a:t>13.05.2014</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B19B0651-EE4F-4900-A07F-96A6BFA9D0F0}" type="slidenum">
              <a:rPr lang="ru-RU" smtClean="0"/>
              <a:pPr/>
              <a:t>‹#›</a:t>
            </a:fld>
            <a:endParaRPr lang="ru-RU"/>
          </a:p>
        </p:txBody>
      </p:sp>
      <p:sp>
        <p:nvSpPr>
          <p:cNvPr id="8" name="Заголовок 7"/>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B4C71EC6-210F-42DE-9C53-41977AD35B3D}" type="datetimeFigureOut">
              <a:rPr lang="ru-RU" smtClean="0"/>
              <a:pPr/>
              <a:t>13.05.2014</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p:txBody>
          <a:bodyPr/>
          <a:lstStyle>
            <a:extLst/>
          </a:lstStyle>
          <a:p>
            <a:fld id="{B19B0651-EE4F-4900-A07F-96A6BFA9D0F0}"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extLst/>
          </a:lstStyle>
          <a:p>
            <a:fld id="{B4C71EC6-210F-42DE-9C53-41977AD35B3D}" type="datetimeFigureOut">
              <a:rPr lang="ru-RU" smtClean="0"/>
              <a:pPr/>
              <a:t>13.05.2014</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B19B0651-EE4F-4900-A07F-96A6BFA9D0F0}" type="slidenum">
              <a:rPr lang="ru-RU" smtClean="0"/>
              <a:pPr/>
              <a:t>‹#›</a:t>
            </a:fld>
            <a:endParaRPr lang="ru-RU"/>
          </a:p>
        </p:txBody>
      </p:sp>
      <p:sp>
        <p:nvSpPr>
          <p:cNvPr id="6" name="Заголовок 5"/>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extLst/>
          </a:lstStyle>
          <a:p>
            <a:fld id="{B4C71EC6-210F-42DE-9C53-41977AD35B3D}" type="datetimeFigureOut">
              <a:rPr lang="ru-RU" smtClean="0"/>
              <a:pPr/>
              <a:t>13.05.2014</a:t>
            </a:fld>
            <a:endParaRPr lang="ru-RU"/>
          </a:p>
        </p:txBody>
      </p:sp>
      <p:sp>
        <p:nvSpPr>
          <p:cNvPr id="3" name="Нижний колонтитул 2"/>
          <p:cNvSpPr>
            <a:spLocks noGrp="1"/>
          </p:cNvSpPr>
          <p:nvPr>
            <p:ph type="ftr" sz="quarter" idx="11"/>
          </p:nvPr>
        </p:nvSpPr>
        <p:spPr/>
        <p:txBody>
          <a:bodyPr/>
          <a:lstStyle>
            <a:extLst/>
          </a:lstStyle>
          <a:p>
            <a:endParaRPr lang="ru-RU"/>
          </a:p>
        </p:txBody>
      </p:sp>
      <p:sp>
        <p:nvSpPr>
          <p:cNvPr id="4" name="Номер слайда 3"/>
          <p:cNvSpPr>
            <a:spLocks noGrp="1"/>
          </p:cNvSpPr>
          <p:nvPr>
            <p:ph type="sldNum" sz="quarter" idx="12"/>
          </p:nvPr>
        </p:nvSpPr>
        <p:spPr/>
        <p:txBody>
          <a:bodyPr/>
          <a:lstStyle>
            <a:extLst/>
          </a:lstStyle>
          <a:p>
            <a:fld id="{B19B0651-EE4F-4900-A07F-96A6BFA9D0F0}"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a:xfrm>
            <a:off x="6727032" y="6407944"/>
            <a:ext cx="1920240" cy="365760"/>
          </a:xfrm>
        </p:spPr>
        <p:txBody>
          <a:bodyPr/>
          <a:lstStyle>
            <a:extLst/>
          </a:lstStyle>
          <a:p>
            <a:fld id="{B4C71EC6-210F-42DE-9C53-41977AD35B3D}" type="datetimeFigureOut">
              <a:rPr lang="ru-RU" smtClean="0"/>
              <a:pPr/>
              <a:t>13.05.2014</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B19B0651-EE4F-4900-A07F-96A6BFA9D0F0}"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
        <p:nvSpPr>
          <p:cNvPr id="3" name="Рисунок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ru-RU" smtClean="0"/>
              <a:t>Вставка рисунка</a:t>
            </a:r>
            <a:endParaRPr kumimoji="0" lang="en-US" dirty="0"/>
          </a:p>
        </p:txBody>
      </p:sp>
      <p:sp>
        <p:nvSpPr>
          <p:cNvPr id="5" name="Дата 4"/>
          <p:cNvSpPr>
            <a:spLocks noGrp="1"/>
          </p:cNvSpPr>
          <p:nvPr>
            <p:ph type="dt" sz="half" idx="10"/>
          </p:nvPr>
        </p:nvSpPr>
        <p:spPr/>
        <p:txBody>
          <a:bodyPr/>
          <a:lstStyle>
            <a:lvl1pPr>
              <a:defRPr>
                <a:solidFill>
                  <a:schemeClr val="tx1"/>
                </a:solidFill>
              </a:defRPr>
            </a:lvl1pPr>
            <a:extLst/>
          </a:lstStyle>
          <a:p>
            <a:fld id="{B4C71EC6-210F-42DE-9C53-41977AD35B3D}" type="datetimeFigureOut">
              <a:rPr lang="ru-RU" smtClean="0"/>
              <a:pPr/>
              <a:t>13.05.2014</a:t>
            </a:fld>
            <a:endParaRPr lang="ru-RU"/>
          </a:p>
        </p:txBody>
      </p:sp>
      <p:sp>
        <p:nvSpPr>
          <p:cNvPr id="6" name="Нижний колонтитул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ru-RU"/>
          </a:p>
        </p:txBody>
      </p:sp>
      <p:sp>
        <p:nvSpPr>
          <p:cNvPr id="7" name="Номер слайда 6"/>
          <p:cNvSpPr>
            <a:spLocks noGrp="1"/>
          </p:cNvSpPr>
          <p:nvPr>
            <p:ph type="sldNum" sz="quarter" idx="12"/>
          </p:nvPr>
        </p:nvSpPr>
        <p:spPr/>
        <p:txBody>
          <a:bodyPr/>
          <a:lstStyle>
            <a:lvl1pPr>
              <a:defRPr>
                <a:solidFill>
                  <a:schemeClr val="tx1"/>
                </a:solidFill>
              </a:defRPr>
            </a:lvl1pPr>
            <a:extLst/>
          </a:lstStyle>
          <a:p>
            <a:fld id="{B19B0651-EE4F-4900-A07F-96A6BFA9D0F0}" type="slidenum">
              <a:rPr lang="ru-RU" smtClean="0"/>
              <a:pPr/>
              <a:t>‹#›</a:t>
            </a:fld>
            <a:endParaRPr lang="ru-RU"/>
          </a:p>
        </p:txBody>
      </p:sp>
      <p:sp>
        <p:nvSpPr>
          <p:cNvPr id="2" name="Заголовок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ru-RU" smtClean="0"/>
              <a:t>Образец заголовка</a:t>
            </a:r>
            <a:endParaRPr kumimoji="0" lang="en-US"/>
          </a:p>
        </p:txBody>
      </p:sp>
      <p:sp>
        <p:nvSpPr>
          <p:cNvPr id="8" name="Полилиния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Полилиния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Прямоугольный треугольник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Прямая соединительная линия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Нашивка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Нашивка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Полилиния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Полилиния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Прямоугольный треугольник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Прямая соединительная линия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Заголовок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ru-RU" smtClean="0"/>
              <a:t>Образец заголовка</a:t>
            </a:r>
            <a:endParaRPr kumimoji="0" lang="en-US"/>
          </a:p>
        </p:txBody>
      </p:sp>
      <p:sp>
        <p:nvSpPr>
          <p:cNvPr id="30" name="Текст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4C71EC6-210F-42DE-9C53-41977AD35B3D}" type="datetimeFigureOut">
              <a:rPr lang="ru-RU" smtClean="0"/>
              <a:pPr/>
              <a:t>13.05.2014</a:t>
            </a:fld>
            <a:endParaRPr lang="ru-RU"/>
          </a:p>
        </p:txBody>
      </p:sp>
      <p:sp>
        <p:nvSpPr>
          <p:cNvPr id="22" name="Нижний колонтитул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ru-RU"/>
          </a:p>
        </p:txBody>
      </p:sp>
      <p:sp>
        <p:nvSpPr>
          <p:cNvPr id="18" name="Номер слайда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19B0651-EE4F-4900-A07F-96A6BFA9D0F0}"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71600" y="2348880"/>
            <a:ext cx="7543800" cy="3023592"/>
          </a:xfrm>
          <a:effectLst>
            <a:outerShdw blurRad="50800" dist="38100" dir="2700000" algn="tl" rotWithShape="0">
              <a:prstClr val="black">
                <a:alpha val="40000"/>
              </a:prstClr>
            </a:outerShdw>
          </a:effectLst>
        </p:spPr>
        <p:txBody>
          <a:bodyPr>
            <a:normAutofit fontScale="90000"/>
            <a:scene3d>
              <a:camera prst="perspectiveBelow"/>
              <a:lightRig rig="soft" dir="t"/>
            </a:scene3d>
            <a:sp3d extrusionH="57150" prstMaterial="softEdge">
              <a:bevelT w="25400" h="25400" prst="coolSlant"/>
            </a:sp3d>
          </a:bodyPr>
          <a:lstStyle/>
          <a:p>
            <a:r>
              <a:rPr lang="ru-RU" sz="6000" dirty="0">
                <a:effectLst>
                  <a:outerShdw blurRad="31750" dist="25400" dir="5400000" algn="tl" rotWithShape="0">
                    <a:srgbClr val="000000">
                      <a:alpha val="25000"/>
                    </a:srgbClr>
                  </a:outerShdw>
                  <a:reflection blurRad="6350" stA="55000" endA="300" endPos="45500" dir="5400000" sy="-100000" algn="bl" rotWithShape="0"/>
                </a:effectLst>
                <a:latin typeface="Calibri" pitchFamily="34" charset="0"/>
                <a:cs typeface="Calibri" pitchFamily="34" charset="0"/>
              </a:rPr>
              <a:t>Рынок и экономическая </a:t>
            </a:r>
            <a:r>
              <a:rPr lang="ru-RU" sz="6000" dirty="0" smtClean="0">
                <a:effectLst>
                  <a:outerShdw blurRad="31750" dist="25400" dir="5400000" algn="tl" rotWithShape="0">
                    <a:srgbClr val="000000">
                      <a:alpha val="25000"/>
                    </a:srgbClr>
                  </a:outerShdw>
                  <a:reflection blurRad="6350" stA="55000" endA="300" endPos="45500" dir="5400000" sy="-100000" algn="bl" rotWithShape="0"/>
                </a:effectLst>
                <a:latin typeface="Calibri" pitchFamily="34" charset="0"/>
                <a:cs typeface="Calibri" pitchFamily="34" charset="0"/>
              </a:rPr>
              <a:t>эффективность</a:t>
            </a:r>
            <a:br>
              <a:rPr lang="ru-RU" sz="6000" dirty="0" smtClean="0">
                <a:effectLst>
                  <a:outerShdw blurRad="31750" dist="25400" dir="5400000" algn="tl" rotWithShape="0">
                    <a:srgbClr val="000000">
                      <a:alpha val="25000"/>
                    </a:srgbClr>
                  </a:outerShdw>
                  <a:reflection blurRad="6350" stA="55000" endA="300" endPos="45500" dir="5400000" sy="-100000" algn="bl" rotWithShape="0"/>
                </a:effectLst>
                <a:latin typeface="Calibri" pitchFamily="34" charset="0"/>
                <a:cs typeface="Calibri" pitchFamily="34" charset="0"/>
              </a:rPr>
            </a:br>
            <a:r>
              <a:rPr lang="ru-RU" sz="6000" dirty="0" smtClean="0">
                <a:latin typeface="Calibri" pitchFamily="34" charset="0"/>
                <a:cs typeface="Calibri" pitchFamily="34" charset="0"/>
              </a:rPr>
              <a:t/>
            </a:r>
            <a:br>
              <a:rPr lang="ru-RU" sz="6000" dirty="0" smtClean="0">
                <a:latin typeface="Calibri" pitchFamily="34" charset="0"/>
                <a:cs typeface="Calibri" pitchFamily="34" charset="0"/>
              </a:rPr>
            </a:br>
            <a:r>
              <a:rPr lang="ru-RU" sz="4000" smtClean="0">
                <a:effectLst/>
                <a:latin typeface="Calibri" pitchFamily="34" charset="0"/>
              </a:rPr>
              <a:t> </a:t>
            </a:r>
            <a:r>
              <a:rPr lang="ru-RU" dirty="0"/>
              <a:t/>
            </a:r>
            <a:br>
              <a:rPr lang="ru-RU" dirty="0"/>
            </a:br>
            <a:endParaRPr lang="ru-RU" dirty="0"/>
          </a:p>
        </p:txBody>
      </p:sp>
    </p:spTree>
    <p:extLst>
      <p:ext uri="{BB962C8B-B14F-4D97-AF65-F5344CB8AC3E}">
        <p14:creationId xmlns="" xmlns:p14="http://schemas.microsoft.com/office/powerpoint/2010/main" val="8521260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idx="1"/>
          </p:nvPr>
        </p:nvSpPr>
        <p:spPr>
          <a:xfrm>
            <a:off x="179512" y="0"/>
            <a:ext cx="8640960" cy="6048672"/>
          </a:xfrm>
        </p:spPr>
        <p:txBody>
          <a:bodyPr>
            <a:noAutofit/>
          </a:bodyPr>
          <a:lstStyle/>
          <a:p>
            <a:pPr algn="ctr">
              <a:buNone/>
            </a:pPr>
            <a:r>
              <a:rPr lang="ru-RU" sz="2800" b="1" dirty="0" smtClean="0">
                <a:latin typeface="Calibri" pitchFamily="34" charset="0"/>
              </a:rPr>
              <a:t>Общее равновесие всех рынков</a:t>
            </a:r>
            <a:endParaRPr lang="en-US" sz="2800" b="1" dirty="0" smtClean="0">
              <a:latin typeface="Calibri" pitchFamily="34" charset="0"/>
            </a:endParaRPr>
          </a:p>
          <a:p>
            <a:pPr>
              <a:buNone/>
            </a:pPr>
            <a:r>
              <a:rPr lang="ru-RU" sz="1500" dirty="0" smtClean="0">
                <a:latin typeface="Calibri" pitchFamily="34" charset="0"/>
              </a:rPr>
              <a:t>Определив фундаментальное положение о конкурентных рынках, мы попытаемся исследовать причины, лежащие в его основе. Но сначала повторим то, что мы узнали о поведении индивидуальных рынков из предыдущих глав:</a:t>
            </a:r>
            <a:endParaRPr lang="en-US" sz="1500" dirty="0" smtClean="0">
              <a:latin typeface="Calibri" pitchFamily="34" charset="0"/>
            </a:endParaRPr>
          </a:p>
          <a:p>
            <a:pPr>
              <a:buNone/>
            </a:pPr>
            <a:r>
              <a:rPr lang="ru-RU" sz="1500" b="1" dirty="0" smtClean="0">
                <a:latin typeface="Calibri" pitchFamily="34" charset="0"/>
              </a:rPr>
              <a:t>1</a:t>
            </a:r>
            <a:r>
              <a:rPr lang="en-US" sz="1500" b="1" dirty="0" smtClean="0">
                <a:latin typeface="Calibri" pitchFamily="34" charset="0"/>
              </a:rPr>
              <a:t>)</a:t>
            </a:r>
            <a:r>
              <a:rPr lang="ru-RU" sz="1500" b="1" dirty="0" smtClean="0">
                <a:latin typeface="Calibri" pitchFamily="34" charset="0"/>
              </a:rPr>
              <a:t> </a:t>
            </a:r>
            <a:r>
              <a:rPr lang="ru-RU" sz="1500" dirty="0" smtClean="0">
                <a:latin typeface="Calibri" pitchFamily="34" charset="0"/>
              </a:rPr>
              <a:t>Конкурентные спрос и предложение своим взаимодействием определяют, каковы будут цена и количество блага, обмениваемого на индивидуальных рынках.</a:t>
            </a:r>
          </a:p>
          <a:p>
            <a:pPr>
              <a:buNone/>
            </a:pPr>
            <a:r>
              <a:rPr lang="ru-RU" sz="1500" b="1" dirty="0" smtClean="0">
                <a:latin typeface="Calibri" pitchFamily="34" charset="0"/>
              </a:rPr>
              <a:t>2</a:t>
            </a:r>
            <a:r>
              <a:rPr lang="en-US" sz="1500" b="1" dirty="0" smtClean="0">
                <a:latin typeface="Calibri" pitchFamily="34" charset="0"/>
              </a:rPr>
              <a:t>)</a:t>
            </a:r>
            <a:r>
              <a:rPr lang="ru-RU" sz="1500" b="1" dirty="0" smtClean="0">
                <a:latin typeface="Calibri" pitchFamily="34" charset="0"/>
              </a:rPr>
              <a:t> </a:t>
            </a:r>
            <a:r>
              <a:rPr lang="ru-RU" sz="1500" dirty="0" smtClean="0">
                <a:latin typeface="Calibri" pitchFamily="34" charset="0"/>
              </a:rPr>
              <a:t>Кривые рыночного спроса можно получить</a:t>
            </a:r>
            <a:r>
              <a:rPr lang="ru-RU" sz="1500" b="1" dirty="0" smtClean="0">
                <a:latin typeface="Calibri" pitchFamily="34" charset="0"/>
              </a:rPr>
              <a:t> из </a:t>
            </a:r>
            <a:r>
              <a:rPr lang="ru-RU" sz="1500" dirty="0" smtClean="0">
                <a:latin typeface="Calibri" pitchFamily="34" charset="0"/>
              </a:rPr>
              <a:t>предельных полезностей различных благ.</a:t>
            </a:r>
          </a:p>
          <a:p>
            <a:pPr>
              <a:buNone/>
            </a:pPr>
            <a:r>
              <a:rPr lang="ru-RU" sz="1500" b="1" dirty="0" smtClean="0">
                <a:latin typeface="Calibri" pitchFamily="34" charset="0"/>
              </a:rPr>
              <a:t>3</a:t>
            </a:r>
            <a:r>
              <a:rPr lang="en-US" sz="1500" b="1" dirty="0" smtClean="0">
                <a:latin typeface="Calibri" pitchFamily="34" charset="0"/>
              </a:rPr>
              <a:t>)</a:t>
            </a:r>
            <a:r>
              <a:rPr lang="ru-RU" sz="1500" b="1" dirty="0" smtClean="0">
                <a:latin typeface="Calibri" pitchFamily="34" charset="0"/>
              </a:rPr>
              <a:t> </a:t>
            </a:r>
            <a:r>
              <a:rPr lang="ru-RU" sz="1500" dirty="0" smtClean="0">
                <a:latin typeface="Calibri" pitchFamily="34" charset="0"/>
              </a:rPr>
              <a:t>В основе кривых конкурентного предложения благ лежат предельные затраты на их производство.</a:t>
            </a:r>
          </a:p>
          <a:p>
            <a:pPr>
              <a:buNone/>
            </a:pPr>
            <a:r>
              <a:rPr lang="ru-RU" sz="1500" b="1" dirty="0" smtClean="0">
                <a:latin typeface="Calibri" pitchFamily="34" charset="0"/>
              </a:rPr>
              <a:t>4</a:t>
            </a:r>
            <a:r>
              <a:rPr lang="en-US" sz="1500" b="1" dirty="0" smtClean="0">
                <a:latin typeface="Calibri" pitchFamily="34" charset="0"/>
              </a:rPr>
              <a:t>)</a:t>
            </a:r>
            <a:r>
              <a:rPr lang="ru-RU" sz="1500" b="1" dirty="0" smtClean="0">
                <a:latin typeface="Calibri" pitchFamily="34" charset="0"/>
              </a:rPr>
              <a:t> </a:t>
            </a:r>
            <a:r>
              <a:rPr lang="ru-RU" sz="1500" dirty="0" smtClean="0">
                <a:latin typeface="Calibri" pitchFamily="34" charset="0"/>
              </a:rPr>
              <a:t>Фирмы подсчитывают предельные затраты на производство благ и предельный доход факторов, а затем выбирают такое соотношение ресурсов и выпуска, которое приносит максимальную прибыль.</a:t>
            </a:r>
          </a:p>
          <a:p>
            <a:pPr>
              <a:buNone/>
            </a:pPr>
            <a:r>
              <a:rPr lang="ru-RU" sz="1500" b="1" dirty="0" smtClean="0">
                <a:latin typeface="Calibri" pitchFamily="34" charset="0"/>
              </a:rPr>
              <a:t>5</a:t>
            </a:r>
            <a:r>
              <a:rPr lang="en-US" sz="1500" b="1" dirty="0" smtClean="0">
                <a:latin typeface="Calibri" pitchFamily="34" charset="0"/>
              </a:rPr>
              <a:t>)</a:t>
            </a:r>
            <a:r>
              <a:rPr lang="ru-RU" sz="1500" b="1" dirty="0" smtClean="0">
                <a:latin typeface="Calibri" pitchFamily="34" charset="0"/>
              </a:rPr>
              <a:t> </a:t>
            </a:r>
            <a:r>
              <a:rPr lang="ru-RU" sz="1500" dirty="0" smtClean="0">
                <a:latin typeface="Calibri" pitchFamily="34" charset="0"/>
              </a:rPr>
              <a:t>Предельные факторные доходы, суммированные по всем фирмам, формируют производный спрос на факторы производства.</a:t>
            </a:r>
          </a:p>
          <a:p>
            <a:pPr>
              <a:buNone/>
            </a:pPr>
            <a:r>
              <a:rPr lang="ru-RU" sz="1500" b="1" dirty="0" smtClean="0">
                <a:latin typeface="Calibri" pitchFamily="34" charset="0"/>
              </a:rPr>
              <a:t>6</a:t>
            </a:r>
            <a:r>
              <a:rPr lang="en-US" sz="1500" b="1" dirty="0" smtClean="0">
                <a:latin typeface="Calibri" pitchFamily="34" charset="0"/>
              </a:rPr>
              <a:t>)</a:t>
            </a:r>
            <a:r>
              <a:rPr lang="ru-RU" sz="1500" b="1" dirty="0" smtClean="0">
                <a:latin typeface="Calibri" pitchFamily="34" charset="0"/>
              </a:rPr>
              <a:t> </a:t>
            </a:r>
            <a:r>
              <a:rPr lang="ru-RU" sz="1500" dirty="0" smtClean="0">
                <a:latin typeface="Calibri" pitchFamily="34" charset="0"/>
              </a:rPr>
              <a:t>Производный спрос на землю, труд или капитальные блага взаимодействует с предложением этих благ на рынке и они вместе формируют факторные цены, такие как рента, заработная плата и процентные ставки.</a:t>
            </a:r>
          </a:p>
          <a:p>
            <a:pPr>
              <a:buNone/>
            </a:pPr>
            <a:r>
              <a:rPr lang="ru-RU" sz="1500" b="1" dirty="0" smtClean="0">
                <a:latin typeface="Calibri" pitchFamily="34" charset="0"/>
              </a:rPr>
              <a:t>7</a:t>
            </a:r>
            <a:r>
              <a:rPr lang="en-US" sz="1500" b="1" dirty="0" smtClean="0">
                <a:latin typeface="Calibri" pitchFamily="34" charset="0"/>
              </a:rPr>
              <a:t>)</a:t>
            </a:r>
            <a:r>
              <a:rPr lang="ru-RU" sz="1500" b="1" dirty="0" smtClean="0">
                <a:latin typeface="Calibri" pitchFamily="34" charset="0"/>
              </a:rPr>
              <a:t> </a:t>
            </a:r>
            <a:r>
              <a:rPr lang="ru-RU" sz="1500" dirty="0" smtClean="0">
                <a:latin typeface="Calibri" pitchFamily="34" charset="0"/>
              </a:rPr>
              <a:t>Факторные цены и количества определяют доходы, которые, в свою очередь, помогая определить спрос на различные блага, замыкают круг и возвращают все к пунктам 1 и 2.</a:t>
            </a:r>
          </a:p>
          <a:p>
            <a:pPr>
              <a:buNone/>
            </a:pPr>
            <a:r>
              <a:rPr lang="ru-RU" sz="1600" dirty="0" smtClean="0">
                <a:latin typeface="Calibri" pitchFamily="34" charset="0"/>
              </a:rPr>
              <a:t>Все эти положения —результат</a:t>
            </a:r>
            <a:r>
              <a:rPr lang="ru-RU" sz="1600" b="1" dirty="0" smtClean="0">
                <a:latin typeface="Calibri" pitchFamily="34" charset="0"/>
              </a:rPr>
              <a:t> анализа частичного</a:t>
            </a:r>
            <a:r>
              <a:rPr lang="ru-RU" sz="1600" dirty="0" smtClean="0">
                <a:latin typeface="Calibri" pitchFamily="34" charset="0"/>
              </a:rPr>
              <a:t> </a:t>
            </a:r>
            <a:r>
              <a:rPr lang="ru-RU" sz="1600" b="1" dirty="0" smtClean="0">
                <a:latin typeface="Calibri" pitchFamily="34" charset="0"/>
              </a:rPr>
              <a:t>равновесия,</a:t>
            </a:r>
            <a:r>
              <a:rPr lang="ru-RU" sz="1600" dirty="0" smtClean="0">
                <a:latin typeface="Calibri" pitchFamily="34" charset="0"/>
              </a:rPr>
              <a:t> с помощью которого исследуется поведение отдельного рынка, домашнего хозяйства или фирмы при данном поведении всех других рынков и остальной части экономики. Напротив,</a:t>
            </a:r>
            <a:r>
              <a:rPr lang="ru-RU" sz="1600" b="1" dirty="0" smtClean="0">
                <a:latin typeface="Calibri" pitchFamily="34" charset="0"/>
              </a:rPr>
              <a:t> анализ общего </a:t>
            </a:r>
            <a:r>
              <a:rPr lang="ru-RU" sz="1600" b="1" dirty="0" err="1" smtClean="0">
                <a:latin typeface="Calibri" pitchFamily="34" charset="0"/>
              </a:rPr>
              <a:t>равновесия,</a:t>
            </a:r>
            <a:r>
              <a:rPr lang="ru-RU" sz="1600" dirty="0" err="1" smtClean="0">
                <a:latin typeface="Calibri" pitchFamily="34" charset="0"/>
              </a:rPr>
              <a:t>определяет</a:t>
            </a:r>
            <a:r>
              <a:rPr lang="ru-RU" sz="1600" dirty="0" smtClean="0">
                <a:latin typeface="Calibri" pitchFamily="34" charset="0"/>
              </a:rPr>
              <a:t> как (и насколько успешно) мгновенное взаимодействие всех  домашних хозяйств, фирм и рынков решает проблемы—</a:t>
            </a:r>
            <a:r>
              <a:rPr lang="ru-RU" sz="1600" i="1" dirty="0" smtClean="0">
                <a:latin typeface="Calibri" pitchFamily="34" charset="0"/>
              </a:rPr>
              <a:t>как, что и для кого.</a:t>
            </a:r>
            <a:endParaRPr lang="ru-RU" sz="1600" dirty="0" smtClean="0">
              <a:latin typeface="Calibri" pitchFamily="34" charset="0"/>
            </a:endParaRPr>
          </a:p>
          <a:p>
            <a:pPr>
              <a:buNone/>
            </a:pPr>
            <a:endParaRPr lang="ru-RU" sz="1500" dirty="0" smtClean="0">
              <a:latin typeface="Calibri" pitchFamily="34" charset="0"/>
            </a:endParaRPr>
          </a:p>
          <a:p>
            <a:endParaRPr lang="ru-RU" sz="1500" dirty="0"/>
          </a:p>
        </p:txBody>
      </p:sp>
      <p:sp>
        <p:nvSpPr>
          <p:cNvPr id="3" name="TextBox 2"/>
          <p:cNvSpPr txBox="1"/>
          <p:nvPr/>
        </p:nvSpPr>
        <p:spPr>
          <a:xfrm>
            <a:off x="4310882" y="6180892"/>
            <a:ext cx="4833118" cy="677108"/>
          </a:xfrm>
          <a:prstGeom prst="rect">
            <a:avLst/>
          </a:prstGeom>
          <a:noFill/>
        </p:spPr>
        <p:txBody>
          <a:bodyPr wrap="none" rtlCol="0">
            <a:spAutoFit/>
          </a:bodyPr>
          <a:lstStyle/>
          <a:p>
            <a:r>
              <a:rPr lang="ru-RU" sz="2000" b="1" i="1" dirty="0">
                <a:latin typeface="Calibri" pitchFamily="34" charset="0"/>
              </a:rPr>
              <a:t>Рынок и экономическая эффективность</a:t>
            </a:r>
          </a:p>
          <a:p>
            <a:endParaRPr lang="ru-RU" b="1" i="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idx="1"/>
          </p:nvPr>
        </p:nvSpPr>
        <p:spPr>
          <a:xfrm>
            <a:off x="251520" y="476672"/>
            <a:ext cx="8424936" cy="6120680"/>
          </a:xfrm>
        </p:spPr>
        <p:txBody>
          <a:bodyPr>
            <a:normAutofit/>
          </a:bodyPr>
          <a:lstStyle/>
          <a:p>
            <a:pPr algn="ctr">
              <a:buNone/>
            </a:pPr>
            <a:endParaRPr lang="ru-RU" sz="1700" dirty="0" smtClean="0">
              <a:latin typeface="Calibri" pitchFamily="34" charset="0"/>
            </a:endParaRPr>
          </a:p>
          <a:p>
            <a:r>
              <a:rPr lang="ru-RU" sz="1700" dirty="0" smtClean="0">
                <a:latin typeface="Calibri" pitchFamily="34" charset="0"/>
              </a:rPr>
              <a:t>Именно взаимосвязанность явлений экономической жизни является причиной ее удивительной сложности. Как получилось, что революция 1979 года в Иране привела к росту мировых цен на нефть, снизила спрос на автомобили и явилась причиной того, что тысячи рабочих сталелитейной промышленности потеряли работу? Как получилось, что постановление 1990-го года о защите северной пятнистой совы на северо-западном побережье Тихого океана подняло цены на лес—и, как следствие, возросли цены на пиломатериалы и затраты на строительство домов, вслед за чем увеличилась арендная плата за квартиры в Сиэтле и миграция в этот регион замедлилась? Эти и другие экономические эффекты, которым несть числа, есть результат взаимодействия семи перечисленных выше пунктов. </a:t>
            </a:r>
          </a:p>
          <a:p>
            <a:r>
              <a:rPr lang="ru-RU" sz="1700" dirty="0" smtClean="0">
                <a:latin typeface="Calibri" pitchFamily="34" charset="0"/>
              </a:rPr>
              <a:t>Обратите внимание, что пункты нашего списка логически переходят один в другой. Почти тот же порядок сохранен и в главах учебника. А что же стоит на первом месте в реальной жизни? Существует ли последовательность определения цен на отдельных рынках в понедельник, оценивания потребительских предпочтений во вторник, подсчитывания затрат в четверг и предельных затрат в пятницу? Конечно, нет. </a:t>
            </a:r>
            <a:r>
              <a:rPr lang="ru-RU" sz="1700" i="1" dirty="0" smtClean="0">
                <a:latin typeface="Calibri" pitchFamily="34" charset="0"/>
              </a:rPr>
              <a:t>Все эти процессы частичного равновесия протекают одновременно.</a:t>
            </a:r>
            <a:endParaRPr lang="en-US" sz="1700" dirty="0" smtClean="0">
              <a:latin typeface="Calibri" pitchFamily="34" charset="0"/>
            </a:endParaRPr>
          </a:p>
          <a:p>
            <a:r>
              <a:rPr lang="ru-RU" sz="1700" dirty="0" smtClean="0">
                <a:latin typeface="Calibri" pitchFamily="34" charset="0"/>
              </a:rPr>
              <a:t>И это еще не все. Эти процессы не протекают независимо, каждый по своей колее, стараясь не пересечься с путем других. Все процессы предложения и спроса, затрат и предпочтений, производительности факторов и спроса являются частью одного огромного, одновременного и взаимосвязанного процесса.</a:t>
            </a:r>
          </a:p>
          <a:p>
            <a:endParaRPr lang="ru-RU" sz="1700" dirty="0"/>
          </a:p>
        </p:txBody>
      </p:sp>
      <p:sp>
        <p:nvSpPr>
          <p:cNvPr id="3" name="TextBox 2"/>
          <p:cNvSpPr txBox="1"/>
          <p:nvPr/>
        </p:nvSpPr>
        <p:spPr>
          <a:xfrm>
            <a:off x="4310882" y="6180892"/>
            <a:ext cx="4833118" cy="677108"/>
          </a:xfrm>
          <a:prstGeom prst="rect">
            <a:avLst/>
          </a:prstGeom>
          <a:noFill/>
        </p:spPr>
        <p:txBody>
          <a:bodyPr wrap="none" rtlCol="0">
            <a:spAutoFit/>
          </a:bodyPr>
          <a:lstStyle/>
          <a:p>
            <a:r>
              <a:rPr lang="ru-RU" sz="2000" b="1" i="1" dirty="0">
                <a:latin typeface="Calibri" pitchFamily="34" charset="0"/>
              </a:rPr>
              <a:t>Рынок и экономическая эффективность</a:t>
            </a:r>
          </a:p>
          <a:p>
            <a:endParaRPr lang="ru-RU" b="1" i="1" dirty="0"/>
          </a:p>
        </p:txBody>
      </p:sp>
      <p:sp>
        <p:nvSpPr>
          <p:cNvPr id="5" name="TextBox 4"/>
          <p:cNvSpPr txBox="1"/>
          <p:nvPr/>
        </p:nvSpPr>
        <p:spPr>
          <a:xfrm>
            <a:off x="0" y="260648"/>
            <a:ext cx="9144000" cy="892552"/>
          </a:xfrm>
          <a:prstGeom prst="rect">
            <a:avLst/>
          </a:prstGeom>
          <a:noFill/>
        </p:spPr>
        <p:txBody>
          <a:bodyPr wrap="square" rtlCol="0">
            <a:spAutoFit/>
          </a:bodyPr>
          <a:lstStyle/>
          <a:p>
            <a:pPr algn="ctr"/>
            <a:r>
              <a:rPr lang="ru-RU" sz="2400" b="1" dirty="0" smtClean="0">
                <a:latin typeface="Calibri" pitchFamily="34" charset="0"/>
              </a:rPr>
              <a:t>Взаимодействия всех рынков в состоянии общего равновесия</a:t>
            </a:r>
          </a:p>
          <a:p>
            <a:pPr algn="ctr"/>
            <a:endParaRPr lang="ru-RU"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9512" y="764704"/>
            <a:ext cx="8388424" cy="5184576"/>
          </a:xfrm>
        </p:spPr>
        <p:txBody>
          <a:bodyPr>
            <a:normAutofit lnSpcReduction="10000"/>
          </a:bodyPr>
          <a:lstStyle/>
          <a:p>
            <a:r>
              <a:rPr lang="ru-RU" sz="1800" b="1" i="1" dirty="0" smtClean="0">
                <a:latin typeface="Calibri" pitchFamily="34" charset="0"/>
              </a:rPr>
              <a:t>Кругооборот экономической жизни</a:t>
            </a:r>
            <a:r>
              <a:rPr lang="ru-RU" sz="1800" i="1" dirty="0" smtClean="0">
                <a:latin typeface="Calibri" pitchFamily="34" charset="0"/>
              </a:rPr>
              <a:t>.</a:t>
            </a:r>
            <a:r>
              <a:rPr lang="ru-RU" sz="1800" dirty="0" smtClean="0">
                <a:latin typeface="Calibri" pitchFamily="34" charset="0"/>
              </a:rPr>
              <a:t> Подобно невидимой сети, многие рынки ресурсов и благ соединены в систему взаимосвязей, которую мы называем общим равновесием. На рис. 15-1 изображена структура общего равновесия. Круги на графике обозначают спрос и предложение всех благ и факторов. Здесь мы будем говорить не об отдельном благе или факторе, а обо </a:t>
            </a:r>
            <a:r>
              <a:rPr lang="ru-RU" sz="1800" i="1" dirty="0" smtClean="0">
                <a:latin typeface="Calibri" pitchFamily="34" charset="0"/>
              </a:rPr>
              <a:t>всех</a:t>
            </a:r>
            <a:r>
              <a:rPr lang="ru-RU" sz="1800" dirty="0" smtClean="0">
                <a:latin typeface="Calibri" pitchFamily="34" charset="0"/>
              </a:rPr>
              <a:t> благах (кукурузе, медицинской помощи, концертах, пиццах и т.д.), которые произведены с помощью огромного количества факторов производства (кукурузные поля, хирурги, студии, фургоны и т.д.).</a:t>
            </a:r>
          </a:p>
          <a:p>
            <a:r>
              <a:rPr lang="ru-RU" sz="1800" dirty="0" smtClean="0">
                <a:latin typeface="Calibri" pitchFamily="34" charset="0"/>
              </a:rPr>
              <a:t>На рынке производится обмен всех благ и факторов, а равновесие спроса и предложения определяет цену и объемы благ. Данное «бракосочетание» спроса и предложения происходит миллионы раз в течение дня для всех благ, начиная со счетов и заканчивая сдобными сухарями. Верхний круг изображает спрос и предложение благ, в то время как нижний — спрос и предложение факторов производства. Рассмотрим, как потребители  предъявляют спрос  на  продукты  и предоставляют факторы. Домашние хозяйства приобретают товары на те доходы, которые они зарабатывают с помощью факторов, предоставляемых ими производителям. Сходным же образом предприятия покупают факторы и поставляют на рынок продукты, выплачивая доходы на факторы и прибыли с помощью выручки, получаемой от продаваемых благ.</a:t>
            </a:r>
          </a:p>
          <a:p>
            <a:endParaRPr lang="ru-RU" sz="1800" dirty="0" smtClean="0">
              <a:latin typeface="Calibri" pitchFamily="34" charset="0"/>
            </a:endParaRPr>
          </a:p>
          <a:p>
            <a:endParaRPr lang="ru-RU" dirty="0"/>
          </a:p>
        </p:txBody>
      </p:sp>
      <p:sp>
        <p:nvSpPr>
          <p:cNvPr id="4" name="TextBox 3"/>
          <p:cNvSpPr txBox="1"/>
          <p:nvPr/>
        </p:nvSpPr>
        <p:spPr>
          <a:xfrm>
            <a:off x="4310882" y="6180892"/>
            <a:ext cx="4833118" cy="677108"/>
          </a:xfrm>
          <a:prstGeom prst="rect">
            <a:avLst/>
          </a:prstGeom>
          <a:noFill/>
        </p:spPr>
        <p:txBody>
          <a:bodyPr wrap="none" rtlCol="0">
            <a:spAutoFit/>
          </a:bodyPr>
          <a:lstStyle/>
          <a:p>
            <a:r>
              <a:rPr lang="ru-RU" sz="2000" b="1" i="1" dirty="0">
                <a:latin typeface="Calibri" pitchFamily="34" charset="0"/>
              </a:rPr>
              <a:t>Рынок и экономическая эффективность</a:t>
            </a:r>
          </a:p>
          <a:p>
            <a:endParaRPr lang="ru-RU" b="1" i="1" dirty="0"/>
          </a:p>
        </p:txBody>
      </p:sp>
      <p:pic>
        <p:nvPicPr>
          <p:cNvPr id="5" name="Picture 2" descr="D:\Ботва\7сем\samuelson_pol_e_nordhaus_vilyam_d_mikroekonomika\Самуэльсон\7.htm1.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11560" y="260648"/>
            <a:ext cx="447675" cy="44767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idx="1"/>
          </p:nvPr>
        </p:nvSpPr>
        <p:spPr>
          <a:xfrm>
            <a:off x="827584" y="548680"/>
            <a:ext cx="7543800" cy="3886200"/>
          </a:xfrm>
        </p:spPr>
        <p:txBody>
          <a:bodyPr>
            <a:normAutofit/>
          </a:bodyPr>
          <a:lstStyle/>
          <a:p>
            <a:r>
              <a:rPr lang="ru-RU" sz="2000" i="1" dirty="0" smtClean="0">
                <a:latin typeface="Calibri" pitchFamily="34" charset="0"/>
              </a:rPr>
              <a:t>Таким образом, мы видим, что процесс формирования цен и выпуска на миллионах рынков логически структурирован: (1) Домашние хозяйства, поставляющие факторы производства и формирующие потребительские 'предпочтения, взаимодействуют с (2) фирмами, которые, руководимые жаждой получения прибыли, превращают факторы, приобретенные у домашних хозяйств, в блага, продаваемые тем же домашним хозяйствам. Логическая структура общего равновесия на этом завершается.</a:t>
            </a:r>
            <a:endParaRPr lang="ru-RU" sz="2000" dirty="0">
              <a:latin typeface="Calibri" pitchFamily="34" charset="0"/>
            </a:endParaRPr>
          </a:p>
        </p:txBody>
      </p:sp>
      <p:sp>
        <p:nvSpPr>
          <p:cNvPr id="5" name="TextBox 4"/>
          <p:cNvSpPr txBox="1"/>
          <p:nvPr/>
        </p:nvSpPr>
        <p:spPr>
          <a:xfrm>
            <a:off x="4310882" y="6180892"/>
            <a:ext cx="4833118" cy="677108"/>
          </a:xfrm>
          <a:prstGeom prst="rect">
            <a:avLst/>
          </a:prstGeom>
          <a:noFill/>
        </p:spPr>
        <p:txBody>
          <a:bodyPr wrap="none" rtlCol="0">
            <a:spAutoFit/>
          </a:bodyPr>
          <a:lstStyle/>
          <a:p>
            <a:r>
              <a:rPr lang="ru-RU" sz="2000" b="1" i="1" dirty="0">
                <a:latin typeface="Calibri" pitchFamily="34" charset="0"/>
              </a:rPr>
              <a:t>Рынок и экономическая эффективность</a:t>
            </a:r>
          </a:p>
          <a:p>
            <a:endParaRPr lang="ru-RU" dirty="0"/>
          </a:p>
        </p:txBody>
      </p:sp>
      <p:pic>
        <p:nvPicPr>
          <p:cNvPr id="6" name="Рисунок 5" descr="show_image.jpg"/>
          <p:cNvPicPr>
            <a:picLocks noChangeAspect="1"/>
          </p:cNvPicPr>
          <p:nvPr/>
        </p:nvPicPr>
        <p:blipFill>
          <a:blip r:embed="rId2" cstate="print"/>
          <a:stretch>
            <a:fillRect/>
          </a:stretch>
        </p:blipFill>
        <p:spPr>
          <a:xfrm>
            <a:off x="2483767" y="3429000"/>
            <a:ext cx="4400539" cy="285819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23528" y="332656"/>
            <a:ext cx="8388424" cy="5832648"/>
          </a:xfrm>
        </p:spPr>
        <p:txBody>
          <a:bodyPr>
            <a:normAutofit fontScale="47500" lnSpcReduction="20000"/>
          </a:bodyPr>
          <a:lstStyle/>
          <a:p>
            <a:pPr algn="ctr">
              <a:buNone/>
            </a:pPr>
            <a:r>
              <a:rPr lang="ru-RU" sz="5900" b="1" dirty="0" smtClean="0">
                <a:latin typeface="Calibri" pitchFamily="34" charset="0"/>
              </a:rPr>
              <a:t>Свойства общего конкурентного равновесия</a:t>
            </a:r>
            <a:endParaRPr lang="en-US" sz="5900" b="1" dirty="0" smtClean="0">
              <a:latin typeface="Calibri" pitchFamily="34" charset="0"/>
            </a:endParaRPr>
          </a:p>
          <a:p>
            <a:pPr algn="ctr">
              <a:buNone/>
            </a:pPr>
            <a:endParaRPr lang="ru-RU" sz="4200" dirty="0" smtClean="0">
              <a:latin typeface="Calibri" pitchFamily="34" charset="0"/>
            </a:endParaRPr>
          </a:p>
          <a:p>
            <a:r>
              <a:rPr lang="ru-RU" sz="4200" dirty="0" smtClean="0">
                <a:latin typeface="Calibri" pitchFamily="34" charset="0"/>
              </a:rPr>
              <a:t>Неудивительно, что анализ системы общего равновесия более сложен по сравнению с анализом частичного равновесия, в котором мы имеем дело с отдельным рынком. Система общего равновесия представляет экономику в целом, а не просто ее отдельную часть. Эта система может состоять из разнообразных видов труда, машин и земельных угодий, каждый из которых служит ресурсом для производства различных видов компьютеров, сотен модификаций автомобилей, тысяч моделей одежды и т.д. Система включает также услуги, например, телевизионные программы, обучение в колледжах и каникулы в Диснейленде; широкий спектр товаров — от оборудования для тяжелой промышленности до пиццы и зубной пасты.</a:t>
            </a:r>
          </a:p>
          <a:p>
            <a:r>
              <a:rPr lang="ru-RU" sz="4200" dirty="0" smtClean="0">
                <a:latin typeface="Calibri" pitchFamily="34" charset="0"/>
              </a:rPr>
              <a:t>Как мы можем узнать, является ли конкурентная рыночная экономика эффективной? Отвечая на этот вопрос, воспользуемся следующим методом: сначала опишем предполагаемое состояние общего экономического равновесия, затем в общих чертах изложим его свойства. Затем, с помощью соответствующего экономического инструментария мы обсудим эти свойства более тщательно. В конце концов мы сможем показать, почему совершенное общее конкурентное равновесие является эффективным</a:t>
            </a:r>
          </a:p>
          <a:p>
            <a:endParaRPr lang="ru-RU" dirty="0" smtClean="0">
              <a:latin typeface="Calibri" pitchFamily="34" charset="0"/>
            </a:endParaRPr>
          </a:p>
          <a:p>
            <a:endParaRPr lang="ru-RU" dirty="0"/>
          </a:p>
        </p:txBody>
      </p:sp>
      <p:sp>
        <p:nvSpPr>
          <p:cNvPr id="4" name="TextBox 3"/>
          <p:cNvSpPr txBox="1"/>
          <p:nvPr/>
        </p:nvSpPr>
        <p:spPr>
          <a:xfrm>
            <a:off x="4310882" y="6180892"/>
            <a:ext cx="4833118" cy="677108"/>
          </a:xfrm>
          <a:prstGeom prst="rect">
            <a:avLst/>
          </a:prstGeom>
          <a:noFill/>
        </p:spPr>
        <p:txBody>
          <a:bodyPr wrap="none" rtlCol="0">
            <a:spAutoFit/>
          </a:bodyPr>
          <a:lstStyle/>
          <a:p>
            <a:r>
              <a:rPr lang="ru-RU" sz="2000" b="1" i="1" dirty="0">
                <a:latin typeface="Calibri" pitchFamily="34" charset="0"/>
              </a:rPr>
              <a:t>Рынок и экономическая эффективность</a:t>
            </a:r>
          </a:p>
          <a:p>
            <a:endParaRPr lang="ru-RU" b="1" i="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539552" y="548680"/>
            <a:ext cx="7543800" cy="4246240"/>
          </a:xfrm>
        </p:spPr>
        <p:txBody>
          <a:bodyPr>
            <a:noAutofit/>
          </a:bodyPr>
          <a:lstStyle/>
          <a:p>
            <a:r>
              <a:rPr lang="ru-RU" sz="2000" b="1" dirty="0" smtClean="0">
                <a:latin typeface="Calibri" pitchFamily="34" charset="0"/>
              </a:rPr>
              <a:t>Основные принципы</a:t>
            </a:r>
            <a:r>
              <a:rPr lang="ru-RU" sz="2000" dirty="0" smtClean="0">
                <a:latin typeface="Calibri" pitchFamily="34" charset="0"/>
              </a:rPr>
              <a:t> Рассмотрим экономику, в Которой все рынки являются совершенно конкурентными и на них царит безжалостная конкуренция покупателей и продавцов. Цена на каждое благо, независимо от того, является ли оно ресурсом или конечным продуктом, представляет собой гибкую и постоянно изменяющуюся величину, с помощью изменений которой уравновешиваются спроси предложение. Фирмы максимизируют свою прибыль, а потребители выбирают себе наиболее приемлемую для них потребительскую корзину. Кроме того — В такой экономике не существует естественных монополий, и каждое благо производится в условиях постоянной или уменьшающейся отдачи от масштаба. Нет ни загрязнений, ни ограничений входа на рынок, ни профсоюзов-монополистов, портящих конкурентный пейзаж. В такой экономике, если бы она существовала, «невидимая рука», о которой писал Адам Смит, могла бы править без всяких помех в виде побочных эффектов или несовершенной конкуренции.</a:t>
            </a:r>
            <a:endParaRPr lang="ru-RU" sz="2000" dirty="0">
              <a:latin typeface="Calibri" pitchFamily="34" charset="0"/>
            </a:endParaRPr>
          </a:p>
        </p:txBody>
      </p:sp>
      <p:sp>
        <p:nvSpPr>
          <p:cNvPr id="4" name="TextBox 3"/>
          <p:cNvSpPr txBox="1"/>
          <p:nvPr/>
        </p:nvSpPr>
        <p:spPr>
          <a:xfrm>
            <a:off x="4310882" y="6180892"/>
            <a:ext cx="4833118" cy="677108"/>
          </a:xfrm>
          <a:prstGeom prst="rect">
            <a:avLst/>
          </a:prstGeom>
          <a:noFill/>
        </p:spPr>
        <p:txBody>
          <a:bodyPr wrap="none" rtlCol="0">
            <a:spAutoFit/>
          </a:bodyPr>
          <a:lstStyle/>
          <a:p>
            <a:r>
              <a:rPr lang="ru-RU" sz="2000" b="1" i="1" dirty="0">
                <a:latin typeface="Calibri" pitchFamily="34" charset="0"/>
              </a:rPr>
              <a:t>Рынок и экономическая эффективность</a:t>
            </a:r>
          </a:p>
          <a:p>
            <a:endParaRPr lang="ru-RU" b="1" i="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87824" y="6021288"/>
            <a:ext cx="6372200" cy="523220"/>
          </a:xfrm>
          <a:prstGeom prst="rect">
            <a:avLst/>
          </a:prstGeom>
          <a:noFill/>
        </p:spPr>
        <p:txBody>
          <a:bodyPr wrap="square" rtlCol="0">
            <a:spAutoFit/>
          </a:bodyPr>
          <a:lstStyle/>
          <a:p>
            <a:r>
              <a:rPr lang="ru-RU" sz="1400" b="1" dirty="0" smtClean="0">
                <a:latin typeface="Calibri" pitchFamily="34" charset="0"/>
              </a:rPr>
              <a:t>Рис.1. </a:t>
            </a:r>
            <a:r>
              <a:rPr lang="ru-RU" sz="1400" dirty="0" smtClean="0">
                <a:latin typeface="Calibri" pitchFamily="34" charset="0"/>
              </a:rPr>
              <a:t>Ресурсы, производство, выпуск и потребление образуют кругооборот экономической жизни.</a:t>
            </a:r>
            <a:endParaRPr lang="ru-RU" sz="1400" dirty="0">
              <a:latin typeface="Calibri" pitchFamily="34" charset="0"/>
            </a:endParaRPr>
          </a:p>
        </p:txBody>
      </p:sp>
      <p:sp>
        <p:nvSpPr>
          <p:cNvPr id="4" name="TextBox 3"/>
          <p:cNvSpPr txBox="1"/>
          <p:nvPr/>
        </p:nvSpPr>
        <p:spPr>
          <a:xfrm>
            <a:off x="4310882" y="6381328"/>
            <a:ext cx="4833118" cy="677108"/>
          </a:xfrm>
          <a:prstGeom prst="rect">
            <a:avLst/>
          </a:prstGeom>
          <a:noFill/>
        </p:spPr>
        <p:txBody>
          <a:bodyPr wrap="none" rtlCol="0">
            <a:spAutoFit/>
          </a:bodyPr>
          <a:lstStyle/>
          <a:p>
            <a:r>
              <a:rPr lang="ru-RU" sz="2000" b="1" i="1" dirty="0">
                <a:latin typeface="Calibri" pitchFamily="34" charset="0"/>
              </a:rPr>
              <a:t>Рынок и экономическая эффективность</a:t>
            </a:r>
          </a:p>
          <a:p>
            <a:endParaRPr lang="ru-RU" b="1" i="1" dirty="0"/>
          </a:p>
        </p:txBody>
      </p:sp>
      <p:sp>
        <p:nvSpPr>
          <p:cNvPr id="6" name="Овал 5"/>
          <p:cNvSpPr/>
          <p:nvPr/>
        </p:nvSpPr>
        <p:spPr>
          <a:xfrm>
            <a:off x="3563888" y="332656"/>
            <a:ext cx="2376264" cy="208823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dirty="0">
              <a:solidFill>
                <a:schemeClr val="tx1"/>
              </a:solidFill>
            </a:endParaRPr>
          </a:p>
        </p:txBody>
      </p:sp>
      <p:sp>
        <p:nvSpPr>
          <p:cNvPr id="8" name="Овал 7"/>
          <p:cNvSpPr/>
          <p:nvPr/>
        </p:nvSpPr>
        <p:spPr>
          <a:xfrm>
            <a:off x="3635896" y="3573016"/>
            <a:ext cx="2448272" cy="2160240"/>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400" dirty="0">
              <a:solidFill>
                <a:schemeClr val="tx1"/>
              </a:solidFill>
            </a:endParaRPr>
          </a:p>
        </p:txBody>
      </p:sp>
      <p:sp>
        <p:nvSpPr>
          <p:cNvPr id="7" name="Прямоугольник 6"/>
          <p:cNvSpPr/>
          <p:nvPr/>
        </p:nvSpPr>
        <p:spPr>
          <a:xfrm>
            <a:off x="1115616" y="2132856"/>
            <a:ext cx="1800200" cy="158417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dirty="0" smtClean="0">
                <a:solidFill>
                  <a:schemeClr val="tx1"/>
                </a:solidFill>
              </a:rPr>
              <a:t>Домашние хозяйства</a:t>
            </a:r>
          </a:p>
          <a:p>
            <a:pPr algn="ctr"/>
            <a:r>
              <a:rPr lang="ru-RU" sz="1200" dirty="0" smtClean="0">
                <a:solidFill>
                  <a:schemeClr val="tx1"/>
                </a:solidFill>
              </a:rPr>
              <a:t>Относительная полезность различных товаров</a:t>
            </a:r>
          </a:p>
        </p:txBody>
      </p:sp>
      <p:sp>
        <p:nvSpPr>
          <p:cNvPr id="10" name="Прямоугольник 9"/>
          <p:cNvSpPr/>
          <p:nvPr/>
        </p:nvSpPr>
        <p:spPr>
          <a:xfrm>
            <a:off x="6300192" y="2176055"/>
            <a:ext cx="1800200" cy="158417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dirty="0" smtClean="0">
                <a:solidFill>
                  <a:schemeClr val="tx1"/>
                </a:solidFill>
              </a:rPr>
              <a:t>Предприятия</a:t>
            </a:r>
          </a:p>
          <a:p>
            <a:pPr algn="ctr"/>
            <a:r>
              <a:rPr lang="ru-RU" sz="1200" dirty="0" smtClean="0">
                <a:solidFill>
                  <a:schemeClr val="tx1"/>
                </a:solidFill>
              </a:rPr>
              <a:t>(производственная функция соединяет ресурсы и выпуск)</a:t>
            </a:r>
            <a:endParaRPr lang="ru-RU" sz="1200" dirty="0">
              <a:solidFill>
                <a:schemeClr val="tx1"/>
              </a:solidFill>
            </a:endParaRPr>
          </a:p>
        </p:txBody>
      </p:sp>
      <p:sp>
        <p:nvSpPr>
          <p:cNvPr id="11" name="Стрелка вправо 10"/>
          <p:cNvSpPr/>
          <p:nvPr/>
        </p:nvSpPr>
        <p:spPr>
          <a:xfrm rot="10800000">
            <a:off x="4139952" y="3356992"/>
            <a:ext cx="136815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Стрелка вправо 12"/>
          <p:cNvSpPr/>
          <p:nvPr/>
        </p:nvSpPr>
        <p:spPr>
          <a:xfrm>
            <a:off x="4139952" y="2485255"/>
            <a:ext cx="136815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Стрелка вниз 11"/>
          <p:cNvSpPr/>
          <p:nvPr/>
        </p:nvSpPr>
        <p:spPr>
          <a:xfrm rot="10800000">
            <a:off x="3923929" y="2564904"/>
            <a:ext cx="144016"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Стрелка вниз 13"/>
          <p:cNvSpPr/>
          <p:nvPr/>
        </p:nvSpPr>
        <p:spPr>
          <a:xfrm rot="10800000" flipV="1">
            <a:off x="5560963" y="2571378"/>
            <a:ext cx="110304" cy="8717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Стрелка углом 26"/>
          <p:cNvSpPr/>
          <p:nvPr/>
        </p:nvSpPr>
        <p:spPr>
          <a:xfrm rot="10800000" flipV="1">
            <a:off x="6272733" y="1373559"/>
            <a:ext cx="1152128" cy="360040"/>
          </a:xfrm>
          <a:prstGeom prst="bentArrow">
            <a:avLst>
              <a:gd name="adj1" fmla="val 25000"/>
              <a:gd name="adj2" fmla="val 2235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9" name="Стрелка углом 28"/>
          <p:cNvSpPr/>
          <p:nvPr/>
        </p:nvSpPr>
        <p:spPr>
          <a:xfrm rot="5400000" flipV="1">
            <a:off x="2051182" y="908182"/>
            <a:ext cx="347306" cy="138196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30" name="Стрелка углом 29"/>
          <p:cNvSpPr/>
          <p:nvPr/>
        </p:nvSpPr>
        <p:spPr>
          <a:xfrm rot="16200000" flipV="1">
            <a:off x="6758255" y="3979049"/>
            <a:ext cx="403954" cy="1176064"/>
          </a:xfrm>
          <a:prstGeom prst="bentArrow">
            <a:avLst>
              <a:gd name="adj1" fmla="val 25000"/>
              <a:gd name="adj2" fmla="val 2235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31" name="Стрелка углом 30"/>
          <p:cNvSpPr/>
          <p:nvPr/>
        </p:nvSpPr>
        <p:spPr>
          <a:xfrm flipV="1">
            <a:off x="1619672" y="4437112"/>
            <a:ext cx="1665875" cy="34892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8" name="TextBox 27"/>
          <p:cNvSpPr txBox="1"/>
          <p:nvPr/>
        </p:nvSpPr>
        <p:spPr>
          <a:xfrm>
            <a:off x="611560" y="620688"/>
            <a:ext cx="3024336" cy="738664"/>
          </a:xfrm>
          <a:prstGeom prst="rect">
            <a:avLst/>
          </a:prstGeom>
          <a:noFill/>
        </p:spPr>
        <p:txBody>
          <a:bodyPr wrap="square" rtlCol="0">
            <a:spAutoFit/>
          </a:bodyPr>
          <a:lstStyle/>
          <a:p>
            <a:r>
              <a:rPr lang="ru-RU" sz="1400" dirty="0" smtClean="0">
                <a:latin typeface="Calibri" panose="020F0502020204030204" pitchFamily="34" charset="0"/>
              </a:rPr>
              <a:t>Потребительский спрос</a:t>
            </a:r>
          </a:p>
          <a:p>
            <a:r>
              <a:rPr lang="ru-RU" sz="1400" dirty="0" smtClean="0">
                <a:latin typeface="Calibri" panose="020F0502020204030204" pitchFamily="34" charset="0"/>
              </a:rPr>
              <a:t>(пропорционален относительной предельной полезности)</a:t>
            </a:r>
            <a:endParaRPr lang="ru-RU" sz="1400" dirty="0">
              <a:latin typeface="Calibri" panose="020F0502020204030204" pitchFamily="34" charset="0"/>
            </a:endParaRPr>
          </a:p>
        </p:txBody>
      </p:sp>
      <p:sp>
        <p:nvSpPr>
          <p:cNvPr id="34" name="TextBox 33"/>
          <p:cNvSpPr txBox="1"/>
          <p:nvPr/>
        </p:nvSpPr>
        <p:spPr>
          <a:xfrm>
            <a:off x="6171711" y="692696"/>
            <a:ext cx="2972289" cy="523220"/>
          </a:xfrm>
          <a:prstGeom prst="rect">
            <a:avLst/>
          </a:prstGeom>
          <a:noFill/>
        </p:spPr>
        <p:txBody>
          <a:bodyPr wrap="none" rtlCol="0">
            <a:spAutoFit/>
          </a:bodyPr>
          <a:lstStyle/>
          <a:p>
            <a:r>
              <a:rPr lang="ru-RU" sz="1400" dirty="0" smtClean="0">
                <a:latin typeface="Calibri" panose="020F0502020204030204" pitchFamily="34" charset="0"/>
              </a:rPr>
              <a:t>Отраслевое предложение</a:t>
            </a:r>
          </a:p>
          <a:p>
            <a:r>
              <a:rPr lang="ru-RU" sz="1400" dirty="0" smtClean="0">
                <a:latin typeface="Calibri" panose="020F0502020204030204" pitchFamily="34" charset="0"/>
              </a:rPr>
              <a:t>(предельные издержки равны цене)</a:t>
            </a:r>
            <a:endParaRPr lang="ru-RU" sz="1400" dirty="0">
              <a:latin typeface="Calibri" panose="020F0502020204030204" pitchFamily="34" charset="0"/>
            </a:endParaRPr>
          </a:p>
        </p:txBody>
      </p:sp>
      <p:sp>
        <p:nvSpPr>
          <p:cNvPr id="35" name="TextBox 34"/>
          <p:cNvSpPr txBox="1"/>
          <p:nvPr/>
        </p:nvSpPr>
        <p:spPr>
          <a:xfrm>
            <a:off x="121315" y="4855115"/>
            <a:ext cx="3314452" cy="954107"/>
          </a:xfrm>
          <a:prstGeom prst="rect">
            <a:avLst/>
          </a:prstGeom>
          <a:noFill/>
        </p:spPr>
        <p:txBody>
          <a:bodyPr wrap="square" rtlCol="0">
            <a:spAutoFit/>
          </a:bodyPr>
          <a:lstStyle/>
          <a:p>
            <a:r>
              <a:rPr lang="ru-RU" sz="1400" dirty="0" smtClean="0">
                <a:latin typeface="Calibri" panose="020F0502020204030204" pitchFamily="34" charset="0"/>
              </a:rPr>
              <a:t>Предложение факторов</a:t>
            </a:r>
          </a:p>
          <a:p>
            <a:r>
              <a:rPr lang="ru-RU" sz="1400" dirty="0" smtClean="0">
                <a:latin typeface="Calibri" panose="020F0502020204030204" pitchFamily="34" charset="0"/>
              </a:rPr>
              <a:t>(выбор между отдыхом и трудом, текущим и будущим потреблением, владением землей)</a:t>
            </a:r>
            <a:endParaRPr lang="ru-RU" sz="1400" dirty="0">
              <a:latin typeface="Calibri" panose="020F0502020204030204" pitchFamily="34" charset="0"/>
            </a:endParaRPr>
          </a:p>
        </p:txBody>
      </p:sp>
      <p:sp>
        <p:nvSpPr>
          <p:cNvPr id="36" name="TextBox 35"/>
          <p:cNvSpPr txBox="1"/>
          <p:nvPr/>
        </p:nvSpPr>
        <p:spPr>
          <a:xfrm>
            <a:off x="6063555" y="4838133"/>
            <a:ext cx="2658181" cy="738664"/>
          </a:xfrm>
          <a:prstGeom prst="rect">
            <a:avLst/>
          </a:prstGeom>
          <a:noFill/>
        </p:spPr>
        <p:txBody>
          <a:bodyPr wrap="square" rtlCol="0">
            <a:spAutoFit/>
          </a:bodyPr>
          <a:lstStyle/>
          <a:p>
            <a:r>
              <a:rPr lang="ru-RU" sz="1400" dirty="0" smtClean="0">
                <a:latin typeface="Calibri" panose="020F0502020204030204" pitchFamily="34" charset="0"/>
              </a:rPr>
              <a:t>Производный спрос</a:t>
            </a:r>
          </a:p>
          <a:p>
            <a:r>
              <a:rPr lang="ru-RU" sz="1400" dirty="0" smtClean="0">
                <a:latin typeface="Calibri" panose="020F0502020204030204" pitchFamily="34" charset="0"/>
              </a:rPr>
              <a:t>(пропорционален предельному доходу каждого товара)</a:t>
            </a:r>
            <a:endParaRPr lang="ru-RU" sz="1400" dirty="0">
              <a:latin typeface="Calibri" panose="020F0502020204030204" pitchFamily="34" charset="0"/>
            </a:endParaRPr>
          </a:p>
        </p:txBody>
      </p:sp>
      <p:sp>
        <p:nvSpPr>
          <p:cNvPr id="2048" name="TextBox 2047"/>
          <p:cNvSpPr txBox="1"/>
          <p:nvPr/>
        </p:nvSpPr>
        <p:spPr>
          <a:xfrm>
            <a:off x="4138002" y="2822581"/>
            <a:ext cx="300082" cy="369332"/>
          </a:xfrm>
          <a:prstGeom prst="rect">
            <a:avLst/>
          </a:prstGeom>
          <a:noFill/>
        </p:spPr>
        <p:txBody>
          <a:bodyPr wrap="none" rtlCol="0">
            <a:spAutoFit/>
          </a:bodyPr>
          <a:lstStyle/>
          <a:p>
            <a:r>
              <a:rPr lang="en-US" dirty="0"/>
              <a:t>$</a:t>
            </a:r>
            <a:endParaRPr lang="ru-RU" dirty="0"/>
          </a:p>
        </p:txBody>
      </p:sp>
      <p:sp>
        <p:nvSpPr>
          <p:cNvPr id="39" name="TextBox 38"/>
          <p:cNvSpPr txBox="1"/>
          <p:nvPr/>
        </p:nvSpPr>
        <p:spPr>
          <a:xfrm>
            <a:off x="5208022" y="2822581"/>
            <a:ext cx="300082" cy="369332"/>
          </a:xfrm>
          <a:prstGeom prst="rect">
            <a:avLst/>
          </a:prstGeom>
          <a:noFill/>
        </p:spPr>
        <p:txBody>
          <a:bodyPr wrap="none" rtlCol="0">
            <a:spAutoFit/>
          </a:bodyPr>
          <a:lstStyle/>
          <a:p>
            <a:r>
              <a:rPr lang="en-US" dirty="0"/>
              <a:t>$</a:t>
            </a:r>
            <a:endParaRPr lang="ru-RU" dirty="0"/>
          </a:p>
        </p:txBody>
      </p:sp>
      <p:sp>
        <p:nvSpPr>
          <p:cNvPr id="40" name="TextBox 39"/>
          <p:cNvSpPr txBox="1"/>
          <p:nvPr/>
        </p:nvSpPr>
        <p:spPr>
          <a:xfrm>
            <a:off x="4633026" y="2994800"/>
            <a:ext cx="300082" cy="369332"/>
          </a:xfrm>
          <a:prstGeom prst="rect">
            <a:avLst/>
          </a:prstGeom>
          <a:noFill/>
        </p:spPr>
        <p:txBody>
          <a:bodyPr wrap="none" rtlCol="0">
            <a:spAutoFit/>
          </a:bodyPr>
          <a:lstStyle/>
          <a:p>
            <a:r>
              <a:rPr lang="en-US" dirty="0"/>
              <a:t>$</a:t>
            </a:r>
            <a:endParaRPr lang="ru-RU" dirty="0"/>
          </a:p>
        </p:txBody>
      </p:sp>
      <p:sp>
        <p:nvSpPr>
          <p:cNvPr id="41" name="TextBox 40"/>
          <p:cNvSpPr txBox="1"/>
          <p:nvPr/>
        </p:nvSpPr>
        <p:spPr>
          <a:xfrm>
            <a:off x="4633026" y="2605649"/>
            <a:ext cx="300082" cy="369332"/>
          </a:xfrm>
          <a:prstGeom prst="rect">
            <a:avLst/>
          </a:prstGeom>
          <a:noFill/>
        </p:spPr>
        <p:txBody>
          <a:bodyPr wrap="none" rtlCol="0">
            <a:spAutoFit/>
          </a:bodyPr>
          <a:lstStyle/>
          <a:p>
            <a:r>
              <a:rPr lang="en-US" dirty="0"/>
              <a:t>$</a:t>
            </a:r>
            <a:endParaRPr lang="ru-RU" dirty="0"/>
          </a:p>
        </p:txBody>
      </p:sp>
      <p:sp>
        <p:nvSpPr>
          <p:cNvPr id="2049" name="TextBox 2048"/>
          <p:cNvSpPr txBox="1"/>
          <p:nvPr/>
        </p:nvSpPr>
        <p:spPr>
          <a:xfrm>
            <a:off x="1201198" y="1304870"/>
            <a:ext cx="351378" cy="369332"/>
          </a:xfrm>
          <a:prstGeom prst="rect">
            <a:avLst/>
          </a:prstGeom>
          <a:noFill/>
        </p:spPr>
        <p:txBody>
          <a:bodyPr wrap="none" rtlCol="0">
            <a:spAutoFit/>
          </a:bodyPr>
          <a:lstStyle/>
          <a:p>
            <a:r>
              <a:rPr lang="ru-RU" dirty="0" smtClean="0"/>
              <a:t>Н</a:t>
            </a:r>
            <a:endParaRPr lang="ru-RU" dirty="0"/>
          </a:p>
        </p:txBody>
      </p:sp>
      <p:sp>
        <p:nvSpPr>
          <p:cNvPr id="43" name="TextBox 42"/>
          <p:cNvSpPr txBox="1"/>
          <p:nvPr/>
        </p:nvSpPr>
        <p:spPr>
          <a:xfrm>
            <a:off x="792876" y="1806723"/>
            <a:ext cx="351378" cy="369332"/>
          </a:xfrm>
          <a:prstGeom prst="rect">
            <a:avLst/>
          </a:prstGeom>
          <a:noFill/>
        </p:spPr>
        <p:txBody>
          <a:bodyPr wrap="none" rtlCol="0">
            <a:spAutoFit/>
          </a:bodyPr>
          <a:lstStyle/>
          <a:p>
            <a:r>
              <a:rPr lang="en-US" dirty="0"/>
              <a:t>G</a:t>
            </a:r>
            <a:endParaRPr lang="ru-RU" dirty="0"/>
          </a:p>
        </p:txBody>
      </p:sp>
      <p:sp>
        <p:nvSpPr>
          <p:cNvPr id="44" name="TextBox 43"/>
          <p:cNvSpPr txBox="1"/>
          <p:nvPr/>
        </p:nvSpPr>
        <p:spPr>
          <a:xfrm>
            <a:off x="1225072" y="4532344"/>
            <a:ext cx="312906" cy="369332"/>
          </a:xfrm>
          <a:prstGeom prst="rect">
            <a:avLst/>
          </a:prstGeom>
          <a:noFill/>
        </p:spPr>
        <p:txBody>
          <a:bodyPr wrap="none" rtlCol="0">
            <a:spAutoFit/>
          </a:bodyPr>
          <a:lstStyle/>
          <a:p>
            <a:r>
              <a:rPr lang="en-US" dirty="0" smtClean="0"/>
              <a:t>F</a:t>
            </a:r>
            <a:endParaRPr lang="ru-RU" dirty="0"/>
          </a:p>
        </p:txBody>
      </p:sp>
      <p:sp>
        <p:nvSpPr>
          <p:cNvPr id="45" name="TextBox 44"/>
          <p:cNvSpPr txBox="1"/>
          <p:nvPr/>
        </p:nvSpPr>
        <p:spPr>
          <a:xfrm>
            <a:off x="7548264" y="4626028"/>
            <a:ext cx="351378" cy="369332"/>
          </a:xfrm>
          <a:prstGeom prst="rect">
            <a:avLst/>
          </a:prstGeom>
          <a:noFill/>
        </p:spPr>
        <p:txBody>
          <a:bodyPr wrap="none" rtlCol="0">
            <a:spAutoFit/>
          </a:bodyPr>
          <a:lstStyle/>
          <a:p>
            <a:r>
              <a:rPr lang="en-US" dirty="0" smtClean="0"/>
              <a:t>D</a:t>
            </a:r>
            <a:endParaRPr lang="ru-RU" dirty="0"/>
          </a:p>
        </p:txBody>
      </p:sp>
      <p:sp>
        <p:nvSpPr>
          <p:cNvPr id="46" name="TextBox 45"/>
          <p:cNvSpPr txBox="1"/>
          <p:nvPr/>
        </p:nvSpPr>
        <p:spPr>
          <a:xfrm>
            <a:off x="8105722" y="1783829"/>
            <a:ext cx="338554" cy="369332"/>
          </a:xfrm>
          <a:prstGeom prst="rect">
            <a:avLst/>
          </a:prstGeom>
          <a:noFill/>
        </p:spPr>
        <p:txBody>
          <a:bodyPr wrap="none" rtlCol="0">
            <a:spAutoFit/>
          </a:bodyPr>
          <a:lstStyle/>
          <a:p>
            <a:r>
              <a:rPr lang="en-US" dirty="0" smtClean="0"/>
              <a:t>C</a:t>
            </a:r>
            <a:endParaRPr lang="ru-RU" dirty="0"/>
          </a:p>
        </p:txBody>
      </p:sp>
      <p:sp>
        <p:nvSpPr>
          <p:cNvPr id="47" name="TextBox 46"/>
          <p:cNvSpPr txBox="1"/>
          <p:nvPr/>
        </p:nvSpPr>
        <p:spPr>
          <a:xfrm>
            <a:off x="7492551" y="1229831"/>
            <a:ext cx="338554" cy="369332"/>
          </a:xfrm>
          <a:prstGeom prst="rect">
            <a:avLst/>
          </a:prstGeom>
          <a:noFill/>
        </p:spPr>
        <p:txBody>
          <a:bodyPr wrap="none" rtlCol="0">
            <a:spAutoFit/>
          </a:bodyPr>
          <a:lstStyle/>
          <a:p>
            <a:r>
              <a:rPr lang="en-US" dirty="0" smtClean="0"/>
              <a:t>B</a:t>
            </a:r>
            <a:endParaRPr lang="ru-RU" dirty="0"/>
          </a:p>
        </p:txBody>
      </p:sp>
      <p:sp>
        <p:nvSpPr>
          <p:cNvPr id="32" name="TextBox 31"/>
          <p:cNvSpPr txBox="1"/>
          <p:nvPr/>
        </p:nvSpPr>
        <p:spPr>
          <a:xfrm>
            <a:off x="4139952" y="0"/>
            <a:ext cx="1483996" cy="338554"/>
          </a:xfrm>
          <a:prstGeom prst="rect">
            <a:avLst/>
          </a:prstGeom>
          <a:noFill/>
        </p:spPr>
        <p:txBody>
          <a:bodyPr wrap="none" rtlCol="0">
            <a:spAutoFit/>
          </a:bodyPr>
          <a:lstStyle/>
          <a:p>
            <a:r>
              <a:rPr lang="ru-RU" sz="1600" dirty="0" smtClean="0">
                <a:latin typeface="Calibri" panose="020F0502020204030204" pitchFamily="34" charset="0"/>
              </a:rPr>
              <a:t>Рынки товаров</a:t>
            </a:r>
            <a:endParaRPr lang="ru-RU" sz="1600" dirty="0">
              <a:latin typeface="Calibri" panose="020F0502020204030204" pitchFamily="34" charset="0"/>
            </a:endParaRPr>
          </a:p>
        </p:txBody>
      </p:sp>
      <p:sp>
        <p:nvSpPr>
          <p:cNvPr id="37" name="TextBox 36"/>
          <p:cNvSpPr txBox="1"/>
          <p:nvPr/>
        </p:nvSpPr>
        <p:spPr>
          <a:xfrm>
            <a:off x="3635896" y="72008"/>
            <a:ext cx="351378" cy="369332"/>
          </a:xfrm>
          <a:prstGeom prst="rect">
            <a:avLst/>
          </a:prstGeom>
          <a:noFill/>
        </p:spPr>
        <p:txBody>
          <a:bodyPr wrap="none" rtlCol="0">
            <a:spAutoFit/>
          </a:bodyPr>
          <a:lstStyle/>
          <a:p>
            <a:r>
              <a:rPr lang="ru-RU" dirty="0" smtClean="0"/>
              <a:t>А</a:t>
            </a:r>
            <a:endParaRPr lang="ru-RU" dirty="0"/>
          </a:p>
        </p:txBody>
      </p:sp>
      <p:cxnSp>
        <p:nvCxnSpPr>
          <p:cNvPr id="42" name="Прямая со стрелкой 41"/>
          <p:cNvCxnSpPr/>
          <p:nvPr/>
        </p:nvCxnSpPr>
        <p:spPr>
          <a:xfrm>
            <a:off x="4283968" y="2276872"/>
            <a:ext cx="7920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Прямая со стрелкой 50"/>
          <p:cNvCxnSpPr/>
          <p:nvPr/>
        </p:nvCxnSpPr>
        <p:spPr>
          <a:xfrm flipV="1">
            <a:off x="4283968" y="1556792"/>
            <a:ext cx="0" cy="7200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Дуга 52"/>
          <p:cNvSpPr/>
          <p:nvPr/>
        </p:nvSpPr>
        <p:spPr>
          <a:xfrm>
            <a:off x="4355976" y="764704"/>
            <a:ext cx="2232248" cy="1512168"/>
          </a:xfrm>
          <a:prstGeom prst="arc">
            <a:avLst>
              <a:gd name="adj1" fmla="val 7809407"/>
              <a:gd name="adj2" fmla="val 1014841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54" name="Дуга 53"/>
          <p:cNvSpPr/>
          <p:nvPr/>
        </p:nvSpPr>
        <p:spPr>
          <a:xfrm>
            <a:off x="3347864" y="404664"/>
            <a:ext cx="1619672" cy="1800200"/>
          </a:xfrm>
          <a:prstGeom prst="arc">
            <a:avLst>
              <a:gd name="adj1" fmla="val 1620635"/>
              <a:gd name="adj2" fmla="val 433311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57" name="TextBox 56"/>
          <p:cNvSpPr txBox="1"/>
          <p:nvPr/>
        </p:nvSpPr>
        <p:spPr>
          <a:xfrm>
            <a:off x="4788024" y="1556792"/>
            <a:ext cx="272832" cy="276999"/>
          </a:xfrm>
          <a:prstGeom prst="rect">
            <a:avLst/>
          </a:prstGeom>
          <a:noFill/>
        </p:spPr>
        <p:txBody>
          <a:bodyPr wrap="none" rtlCol="0">
            <a:spAutoFit/>
          </a:bodyPr>
          <a:lstStyle/>
          <a:p>
            <a:r>
              <a:rPr lang="ru-RU" sz="1200" dirty="0" smtClean="0"/>
              <a:t>В</a:t>
            </a:r>
            <a:endParaRPr lang="ru-RU" sz="1200" dirty="0"/>
          </a:p>
        </p:txBody>
      </p:sp>
      <p:sp>
        <p:nvSpPr>
          <p:cNvPr id="58" name="TextBox 57"/>
          <p:cNvSpPr txBox="1"/>
          <p:nvPr/>
        </p:nvSpPr>
        <p:spPr>
          <a:xfrm>
            <a:off x="4283968" y="1988840"/>
            <a:ext cx="272832" cy="276999"/>
          </a:xfrm>
          <a:prstGeom prst="rect">
            <a:avLst/>
          </a:prstGeom>
          <a:noFill/>
        </p:spPr>
        <p:txBody>
          <a:bodyPr wrap="none" rtlCol="0">
            <a:spAutoFit/>
          </a:bodyPr>
          <a:lstStyle/>
          <a:p>
            <a:r>
              <a:rPr lang="ru-RU" sz="1200" dirty="0" smtClean="0"/>
              <a:t>В</a:t>
            </a:r>
            <a:endParaRPr lang="ru-RU" sz="1200" dirty="0"/>
          </a:p>
        </p:txBody>
      </p:sp>
      <p:sp>
        <p:nvSpPr>
          <p:cNvPr id="61" name="TextBox 60"/>
          <p:cNvSpPr txBox="1"/>
          <p:nvPr/>
        </p:nvSpPr>
        <p:spPr>
          <a:xfrm>
            <a:off x="4283968" y="1556792"/>
            <a:ext cx="298480" cy="276999"/>
          </a:xfrm>
          <a:prstGeom prst="rect">
            <a:avLst/>
          </a:prstGeom>
          <a:noFill/>
        </p:spPr>
        <p:txBody>
          <a:bodyPr wrap="none" rtlCol="0">
            <a:spAutoFit/>
          </a:bodyPr>
          <a:lstStyle/>
          <a:p>
            <a:r>
              <a:rPr lang="ru-RU" sz="1200" dirty="0" smtClean="0"/>
              <a:t>Н</a:t>
            </a:r>
            <a:endParaRPr lang="ru-RU" sz="1200" dirty="0"/>
          </a:p>
        </p:txBody>
      </p:sp>
      <p:sp>
        <p:nvSpPr>
          <p:cNvPr id="62" name="TextBox 61"/>
          <p:cNvSpPr txBox="1"/>
          <p:nvPr/>
        </p:nvSpPr>
        <p:spPr>
          <a:xfrm>
            <a:off x="4860032" y="1916832"/>
            <a:ext cx="298480" cy="276999"/>
          </a:xfrm>
          <a:prstGeom prst="rect">
            <a:avLst/>
          </a:prstGeom>
          <a:noFill/>
        </p:spPr>
        <p:txBody>
          <a:bodyPr wrap="none" rtlCol="0">
            <a:spAutoFit/>
          </a:bodyPr>
          <a:lstStyle/>
          <a:p>
            <a:r>
              <a:rPr lang="ru-RU" sz="1200" dirty="0" smtClean="0"/>
              <a:t>Н</a:t>
            </a:r>
            <a:endParaRPr lang="ru-RU" sz="1200" dirty="0"/>
          </a:p>
        </p:txBody>
      </p:sp>
      <p:sp>
        <p:nvSpPr>
          <p:cNvPr id="65" name="TextBox 64"/>
          <p:cNvSpPr txBox="1"/>
          <p:nvPr/>
        </p:nvSpPr>
        <p:spPr>
          <a:xfrm>
            <a:off x="5076056" y="2060848"/>
            <a:ext cx="304892" cy="276999"/>
          </a:xfrm>
          <a:prstGeom prst="rect">
            <a:avLst/>
          </a:prstGeom>
          <a:noFill/>
        </p:spPr>
        <p:txBody>
          <a:bodyPr wrap="none" rtlCol="0">
            <a:spAutoFit/>
          </a:bodyPr>
          <a:lstStyle/>
          <a:p>
            <a:r>
              <a:rPr lang="en-US" sz="1200" dirty="0" smtClean="0"/>
              <a:t>Q</a:t>
            </a:r>
            <a:endParaRPr lang="ru-RU" sz="1200" dirty="0"/>
          </a:p>
        </p:txBody>
      </p:sp>
      <p:sp>
        <p:nvSpPr>
          <p:cNvPr id="66" name="TextBox 65"/>
          <p:cNvSpPr txBox="1"/>
          <p:nvPr/>
        </p:nvSpPr>
        <p:spPr>
          <a:xfrm>
            <a:off x="3995936" y="1556792"/>
            <a:ext cx="269626" cy="276999"/>
          </a:xfrm>
          <a:prstGeom prst="rect">
            <a:avLst/>
          </a:prstGeom>
          <a:noFill/>
        </p:spPr>
        <p:txBody>
          <a:bodyPr wrap="none" rtlCol="0">
            <a:spAutoFit/>
          </a:bodyPr>
          <a:lstStyle/>
          <a:p>
            <a:r>
              <a:rPr lang="en-US" sz="1200" dirty="0" smtClean="0"/>
              <a:t>P</a:t>
            </a:r>
            <a:endParaRPr lang="ru-RU" sz="1200" dirty="0"/>
          </a:p>
        </p:txBody>
      </p:sp>
      <p:cxnSp>
        <p:nvCxnSpPr>
          <p:cNvPr id="67" name="Прямая со стрелкой 66"/>
          <p:cNvCxnSpPr/>
          <p:nvPr/>
        </p:nvCxnSpPr>
        <p:spPr>
          <a:xfrm>
            <a:off x="4499992" y="5589240"/>
            <a:ext cx="7920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Прямая со стрелкой 67"/>
          <p:cNvCxnSpPr/>
          <p:nvPr/>
        </p:nvCxnSpPr>
        <p:spPr>
          <a:xfrm flipV="1">
            <a:off x="4499992" y="4869160"/>
            <a:ext cx="0" cy="7200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Дуга 68"/>
          <p:cNvSpPr/>
          <p:nvPr/>
        </p:nvSpPr>
        <p:spPr>
          <a:xfrm>
            <a:off x="4572000" y="4077072"/>
            <a:ext cx="2232248" cy="1512168"/>
          </a:xfrm>
          <a:prstGeom prst="arc">
            <a:avLst>
              <a:gd name="adj1" fmla="val 7809407"/>
              <a:gd name="adj2" fmla="val 1014841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70" name="Дуга 69"/>
          <p:cNvSpPr/>
          <p:nvPr/>
        </p:nvSpPr>
        <p:spPr>
          <a:xfrm>
            <a:off x="3563888" y="3717032"/>
            <a:ext cx="1619672" cy="1800200"/>
          </a:xfrm>
          <a:prstGeom prst="arc">
            <a:avLst>
              <a:gd name="adj1" fmla="val 1620635"/>
              <a:gd name="adj2" fmla="val 433311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71" name="TextBox 70"/>
          <p:cNvSpPr txBox="1"/>
          <p:nvPr/>
        </p:nvSpPr>
        <p:spPr>
          <a:xfrm>
            <a:off x="4572000" y="4869160"/>
            <a:ext cx="272832" cy="276999"/>
          </a:xfrm>
          <a:prstGeom prst="rect">
            <a:avLst/>
          </a:prstGeom>
          <a:noFill/>
        </p:spPr>
        <p:txBody>
          <a:bodyPr wrap="none" rtlCol="0">
            <a:spAutoFit/>
          </a:bodyPr>
          <a:lstStyle/>
          <a:p>
            <a:r>
              <a:rPr lang="ru-RU" sz="1200" dirty="0" smtClean="0"/>
              <a:t>В</a:t>
            </a:r>
            <a:endParaRPr lang="ru-RU" sz="1200" dirty="0"/>
          </a:p>
        </p:txBody>
      </p:sp>
      <p:sp>
        <p:nvSpPr>
          <p:cNvPr id="72" name="TextBox 71"/>
          <p:cNvSpPr txBox="1"/>
          <p:nvPr/>
        </p:nvSpPr>
        <p:spPr>
          <a:xfrm>
            <a:off x="5148064" y="5301208"/>
            <a:ext cx="272832" cy="276999"/>
          </a:xfrm>
          <a:prstGeom prst="rect">
            <a:avLst/>
          </a:prstGeom>
          <a:noFill/>
        </p:spPr>
        <p:txBody>
          <a:bodyPr wrap="none" rtlCol="0">
            <a:spAutoFit/>
          </a:bodyPr>
          <a:lstStyle/>
          <a:p>
            <a:r>
              <a:rPr lang="ru-RU" sz="1200" dirty="0" smtClean="0"/>
              <a:t>В</a:t>
            </a:r>
            <a:endParaRPr lang="ru-RU" sz="1200" dirty="0"/>
          </a:p>
        </p:txBody>
      </p:sp>
      <p:sp>
        <p:nvSpPr>
          <p:cNvPr id="73" name="TextBox 72"/>
          <p:cNvSpPr txBox="1"/>
          <p:nvPr/>
        </p:nvSpPr>
        <p:spPr>
          <a:xfrm>
            <a:off x="5004048" y="4869160"/>
            <a:ext cx="298480" cy="276999"/>
          </a:xfrm>
          <a:prstGeom prst="rect">
            <a:avLst/>
          </a:prstGeom>
          <a:noFill/>
        </p:spPr>
        <p:txBody>
          <a:bodyPr wrap="none" rtlCol="0">
            <a:spAutoFit/>
          </a:bodyPr>
          <a:lstStyle/>
          <a:p>
            <a:r>
              <a:rPr lang="ru-RU" sz="1200" dirty="0" smtClean="0"/>
              <a:t>Н</a:t>
            </a:r>
            <a:endParaRPr lang="ru-RU" sz="1200" dirty="0"/>
          </a:p>
        </p:txBody>
      </p:sp>
      <p:sp>
        <p:nvSpPr>
          <p:cNvPr id="74" name="TextBox 73"/>
          <p:cNvSpPr txBox="1"/>
          <p:nvPr/>
        </p:nvSpPr>
        <p:spPr>
          <a:xfrm>
            <a:off x="4427984" y="5301208"/>
            <a:ext cx="298480" cy="276999"/>
          </a:xfrm>
          <a:prstGeom prst="rect">
            <a:avLst/>
          </a:prstGeom>
          <a:noFill/>
        </p:spPr>
        <p:txBody>
          <a:bodyPr wrap="none" rtlCol="0">
            <a:spAutoFit/>
          </a:bodyPr>
          <a:lstStyle/>
          <a:p>
            <a:r>
              <a:rPr lang="ru-RU" sz="1200" dirty="0" smtClean="0"/>
              <a:t>Н</a:t>
            </a:r>
            <a:endParaRPr lang="ru-RU" sz="1200" dirty="0"/>
          </a:p>
        </p:txBody>
      </p:sp>
      <p:sp>
        <p:nvSpPr>
          <p:cNvPr id="75" name="TextBox 74"/>
          <p:cNvSpPr txBox="1"/>
          <p:nvPr/>
        </p:nvSpPr>
        <p:spPr>
          <a:xfrm>
            <a:off x="5292080" y="5373216"/>
            <a:ext cx="304892" cy="276999"/>
          </a:xfrm>
          <a:prstGeom prst="rect">
            <a:avLst/>
          </a:prstGeom>
          <a:noFill/>
        </p:spPr>
        <p:txBody>
          <a:bodyPr wrap="none" rtlCol="0">
            <a:spAutoFit/>
          </a:bodyPr>
          <a:lstStyle/>
          <a:p>
            <a:r>
              <a:rPr lang="en-US" sz="1200" dirty="0" smtClean="0"/>
              <a:t>Q</a:t>
            </a:r>
            <a:endParaRPr lang="ru-RU" sz="1200" dirty="0"/>
          </a:p>
        </p:txBody>
      </p:sp>
      <p:sp>
        <p:nvSpPr>
          <p:cNvPr id="76" name="TextBox 75"/>
          <p:cNvSpPr txBox="1"/>
          <p:nvPr/>
        </p:nvSpPr>
        <p:spPr>
          <a:xfrm>
            <a:off x="4211960" y="4869160"/>
            <a:ext cx="269626" cy="276999"/>
          </a:xfrm>
          <a:prstGeom prst="rect">
            <a:avLst/>
          </a:prstGeom>
          <a:noFill/>
        </p:spPr>
        <p:txBody>
          <a:bodyPr wrap="none" rtlCol="0">
            <a:spAutoFit/>
          </a:bodyPr>
          <a:lstStyle/>
          <a:p>
            <a:r>
              <a:rPr lang="en-US" sz="1200" dirty="0" smtClean="0"/>
              <a:t>P</a:t>
            </a:r>
            <a:endParaRPr lang="ru-RU" sz="1200" dirty="0"/>
          </a:p>
        </p:txBody>
      </p:sp>
      <p:sp>
        <p:nvSpPr>
          <p:cNvPr id="77" name="TextBox 76"/>
          <p:cNvSpPr txBox="1"/>
          <p:nvPr/>
        </p:nvSpPr>
        <p:spPr>
          <a:xfrm>
            <a:off x="3707904" y="764704"/>
            <a:ext cx="2232248" cy="830997"/>
          </a:xfrm>
          <a:prstGeom prst="rect">
            <a:avLst/>
          </a:prstGeom>
          <a:noFill/>
        </p:spPr>
        <p:txBody>
          <a:bodyPr wrap="square" rtlCol="0">
            <a:spAutoFit/>
          </a:bodyPr>
          <a:lstStyle/>
          <a:p>
            <a:pPr algn="ctr"/>
            <a:r>
              <a:rPr lang="ru-RU" sz="1200" dirty="0" smtClean="0"/>
              <a:t>Цена кукурузы, стоимость медицинского обслуживания, ценна пиццы</a:t>
            </a:r>
            <a:endParaRPr lang="ru-RU" sz="1200" dirty="0"/>
          </a:p>
        </p:txBody>
      </p:sp>
      <p:sp>
        <p:nvSpPr>
          <p:cNvPr id="79" name="TextBox 78"/>
          <p:cNvSpPr txBox="1"/>
          <p:nvPr/>
        </p:nvSpPr>
        <p:spPr>
          <a:xfrm>
            <a:off x="3707904" y="3789040"/>
            <a:ext cx="2232248" cy="1015663"/>
          </a:xfrm>
          <a:prstGeom prst="rect">
            <a:avLst/>
          </a:prstGeom>
          <a:noFill/>
        </p:spPr>
        <p:txBody>
          <a:bodyPr wrap="square" rtlCol="0">
            <a:spAutoFit/>
          </a:bodyPr>
          <a:lstStyle/>
          <a:p>
            <a:pPr algn="ctr"/>
            <a:r>
              <a:rPr lang="ru-RU" sz="1200" dirty="0" smtClean="0"/>
              <a:t>Рентные платежи за кукурузные поля. Почасовая ставка оплаты работы хирурга. Тарифы за тонно-километры</a:t>
            </a:r>
            <a:endParaRPr lang="ru-RU" sz="1200" dirty="0"/>
          </a:p>
        </p:txBody>
      </p:sp>
      <p:sp>
        <p:nvSpPr>
          <p:cNvPr id="80" name="TextBox 79"/>
          <p:cNvSpPr txBox="1"/>
          <p:nvPr/>
        </p:nvSpPr>
        <p:spPr>
          <a:xfrm>
            <a:off x="3779912" y="5733256"/>
            <a:ext cx="2851678" cy="338554"/>
          </a:xfrm>
          <a:prstGeom prst="rect">
            <a:avLst/>
          </a:prstGeom>
          <a:noFill/>
        </p:spPr>
        <p:txBody>
          <a:bodyPr wrap="none" rtlCol="0">
            <a:spAutoFit/>
          </a:bodyPr>
          <a:lstStyle/>
          <a:p>
            <a:r>
              <a:rPr lang="ru-RU" sz="1600" dirty="0" smtClean="0">
                <a:latin typeface="Calibri" panose="020F0502020204030204" pitchFamily="34" charset="0"/>
              </a:rPr>
              <a:t>Рынки факторов производства</a:t>
            </a:r>
            <a:endParaRPr lang="ru-RU" sz="1600" dirty="0">
              <a:latin typeface="Calibri" panose="020F0502020204030204" pitchFamily="34" charset="0"/>
            </a:endParaRPr>
          </a:p>
        </p:txBody>
      </p:sp>
      <p:sp>
        <p:nvSpPr>
          <p:cNvPr id="81" name="TextBox 80"/>
          <p:cNvSpPr txBox="1"/>
          <p:nvPr/>
        </p:nvSpPr>
        <p:spPr>
          <a:xfrm>
            <a:off x="3707904" y="5517232"/>
            <a:ext cx="309700" cy="369332"/>
          </a:xfrm>
          <a:prstGeom prst="rect">
            <a:avLst/>
          </a:prstGeom>
          <a:noFill/>
        </p:spPr>
        <p:txBody>
          <a:bodyPr wrap="none" rtlCol="0">
            <a:spAutoFit/>
          </a:bodyPr>
          <a:lstStyle/>
          <a:p>
            <a:r>
              <a:rPr lang="ru-RU" dirty="0" smtClean="0"/>
              <a:t>Е</a:t>
            </a:r>
            <a:endParaRPr lang="ru-RU" dirty="0"/>
          </a:p>
        </p:txBody>
      </p:sp>
    </p:spTree>
    <p:extLst>
      <p:ext uri="{BB962C8B-B14F-4D97-AF65-F5344CB8AC3E}">
        <p14:creationId xmlns="" xmlns:p14="http://schemas.microsoft.com/office/powerpoint/2010/main" val="37667330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539552" y="404664"/>
            <a:ext cx="8064896" cy="4464496"/>
          </a:xfrm>
        </p:spPr>
        <p:txBody>
          <a:bodyPr>
            <a:noAutofit/>
          </a:bodyPr>
          <a:lstStyle/>
          <a:p>
            <a:r>
              <a:rPr lang="ru-RU" sz="1800" dirty="0" smtClean="0">
                <a:latin typeface="Calibri" pitchFamily="34" charset="0"/>
              </a:rPr>
              <a:t>Общее равновесие экономики соединяет спрос и предложение огромного количества факторов и благ. Проследите, как фирмы, максимизирующие прибыль, и домашние хозяйства, максимизирующие полезность, взаимодействуют на товарных рынках в пункте А и на рынках факторов в пункте Е. Отметим, что поток денег внутри кругооборота движется в направлении, противоположном направлению потока благ и факторов</a:t>
            </a:r>
          </a:p>
          <a:p>
            <a:r>
              <a:rPr lang="ru-RU" sz="1800" dirty="0" smtClean="0">
                <a:latin typeface="Calibri" pitchFamily="34" charset="0"/>
              </a:rPr>
              <a:t>Для такой экономики мы можем описать поведение потребителей и производителей, а затем показать, как они согласуются при установлении всеобщего равновесия. Во-первых, потребители распределяют свои доходы на приобретение различных благ с целью максимизировать свое удовлетворение. Они выбирают блага таким образом, чтобы предельная полезность на один израсходованный доллар была одинаковой для последней единицы каждого блага.</a:t>
            </a:r>
          </a:p>
          <a:p>
            <a:r>
              <a:rPr lang="ru-RU" sz="1800" dirty="0" smtClean="0">
                <a:latin typeface="Calibri" pitchFamily="34" charset="0"/>
              </a:rPr>
              <a:t>Каковы условия максимизации прибыли производителей? На товарных рынках каждая фирма устанавливает уровень производства таким образом, чтобы предельные затраты производства были равны цене блага. Так как это правило действует для каждой фирмы и каждого блага, конкурентная рыночная цена каждого блага отражает предельные затраты общества на производство этого блага.</a:t>
            </a:r>
          </a:p>
          <a:p>
            <a:endParaRPr lang="ru-RU" sz="1800" dirty="0" smtClean="0">
              <a:latin typeface="Calibri" pitchFamily="34" charset="0"/>
            </a:endParaRPr>
          </a:p>
          <a:p>
            <a:endParaRPr lang="ru-RU" sz="1800" dirty="0"/>
          </a:p>
        </p:txBody>
      </p:sp>
      <p:sp>
        <p:nvSpPr>
          <p:cNvPr id="4" name="TextBox 3"/>
          <p:cNvSpPr txBox="1"/>
          <p:nvPr/>
        </p:nvSpPr>
        <p:spPr>
          <a:xfrm>
            <a:off x="4310882" y="6180892"/>
            <a:ext cx="4833118" cy="677108"/>
          </a:xfrm>
          <a:prstGeom prst="rect">
            <a:avLst/>
          </a:prstGeom>
          <a:noFill/>
        </p:spPr>
        <p:txBody>
          <a:bodyPr wrap="none" rtlCol="0">
            <a:spAutoFit/>
          </a:bodyPr>
          <a:lstStyle/>
          <a:p>
            <a:r>
              <a:rPr lang="ru-RU" sz="2000" b="1" i="1" dirty="0">
                <a:latin typeface="Calibri" pitchFamily="34" charset="0"/>
              </a:rPr>
              <a:t>Рынок и экономическая эффективность</a:t>
            </a:r>
          </a:p>
          <a:p>
            <a:endParaRPr lang="ru-RU" b="1" i="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idx="1"/>
          </p:nvPr>
        </p:nvSpPr>
        <p:spPr>
          <a:xfrm>
            <a:off x="395536" y="260648"/>
            <a:ext cx="8136904" cy="4687416"/>
          </a:xfrm>
        </p:spPr>
        <p:txBody>
          <a:bodyPr>
            <a:noAutofit/>
          </a:bodyPr>
          <a:lstStyle/>
          <a:p>
            <a:r>
              <a:rPr lang="ru-RU" sz="1800" dirty="0" smtClean="0">
                <a:latin typeface="Calibri" pitchFamily="34" charset="0"/>
              </a:rPr>
              <a:t>Из двух вышеописанных положений следуют условия конкурентного равновесия. Для каждого потребителя предельная полезность потребления каждого блага равна предельным затратам на это благо. А предельная полезность на последний доллар, потраченный на благо, одинакова  для всех благ.</a:t>
            </a:r>
          </a:p>
          <a:p>
            <a:r>
              <a:rPr lang="ru-RU" sz="1800" dirty="0" smtClean="0">
                <a:latin typeface="Calibri" pitchFamily="34" charset="0"/>
              </a:rPr>
              <a:t>Пример поможет вам понять этот принцип. Предположим, что у нас есть два потребителя — мисс Смит и мистер </a:t>
            </a:r>
            <a:r>
              <a:rPr lang="ru-RU" sz="1800" dirty="0" err="1" smtClean="0">
                <a:latin typeface="Calibri" pitchFamily="34" charset="0"/>
              </a:rPr>
              <a:t>Рикардо</a:t>
            </a:r>
            <a:r>
              <a:rPr lang="ru-RU" sz="1800" dirty="0" smtClean="0">
                <a:latin typeface="Calibri" pitchFamily="34" charset="0"/>
              </a:rPr>
              <a:t>, и два вида товаров — пицца и одежда. Установим шкалу полезности таким образом, чтобы 1 пол был равен 1 доллару. В состоянии потребительского равновесия мисс Смит покупает пиццу и одежду до тех пор, пока предельная полезность на последний доллар, потраченный на каждое благо, не будет равна 1 полу (для мисс Смит). Аналогично, мистер </a:t>
            </a:r>
            <a:r>
              <a:rPr lang="ru-RU" sz="1800" dirty="0" err="1" smtClean="0">
                <a:latin typeface="Calibri" pitchFamily="34" charset="0"/>
              </a:rPr>
              <a:t>Рикардо</a:t>
            </a:r>
            <a:r>
              <a:rPr lang="ru-RU" sz="1800" dirty="0" smtClean="0">
                <a:latin typeface="Calibri" pitchFamily="34" charset="0"/>
              </a:rPr>
              <a:t> распределяет свой доход таким образом, чтобы получать 1 пол (для мистера </a:t>
            </a:r>
            <a:r>
              <a:rPr lang="ru-RU" sz="1800" dirty="0" err="1" smtClean="0">
                <a:latin typeface="Calibri" pitchFamily="34" charset="0"/>
              </a:rPr>
              <a:t>Рикардо</a:t>
            </a:r>
            <a:r>
              <a:rPr lang="ru-RU" sz="1800" dirty="0" smtClean="0">
                <a:latin typeface="Calibri" pitchFamily="34" charset="0"/>
              </a:rPr>
              <a:t>) на каждый потраченный доллар. Производители пиццы и одежды устанавливают объем выпуска своей продукции таким образом, чтобы цена была равна предельным затратам, а предельные затраты на производство </a:t>
            </a:r>
            <a:r>
              <a:rPr lang="ru-RU" sz="1800" dirty="0" err="1" smtClean="0">
                <a:latin typeface="Calibri" pitchFamily="34" charset="0"/>
              </a:rPr>
              <a:t>одно-дол-ларового</a:t>
            </a:r>
            <a:r>
              <a:rPr lang="ru-RU" sz="1800" dirty="0" smtClean="0">
                <a:latin typeface="Calibri" pitchFamily="34" charset="0"/>
              </a:rPr>
              <a:t> кусочка пиццы были равны 1 доллару для каждого производителя. Это же должно быть справедливо и для одежды. Если обществу необходимо произвести дополнительное количество пиццы на сумму 1 доллар, это обойдется ему ровно в 1 доллар затрат на труд, землю и капитал.</a:t>
            </a:r>
            <a:endParaRPr lang="ru-RU" sz="1800" dirty="0">
              <a:latin typeface="Calibri" pitchFamily="34" charset="0"/>
            </a:endParaRPr>
          </a:p>
        </p:txBody>
      </p:sp>
      <p:sp>
        <p:nvSpPr>
          <p:cNvPr id="5" name="TextBox 4"/>
          <p:cNvSpPr txBox="1"/>
          <p:nvPr/>
        </p:nvSpPr>
        <p:spPr>
          <a:xfrm>
            <a:off x="4310882" y="6180892"/>
            <a:ext cx="4833118" cy="677108"/>
          </a:xfrm>
          <a:prstGeom prst="rect">
            <a:avLst/>
          </a:prstGeom>
          <a:noFill/>
        </p:spPr>
        <p:txBody>
          <a:bodyPr wrap="none" rtlCol="0">
            <a:spAutoFit/>
          </a:bodyPr>
          <a:lstStyle/>
          <a:p>
            <a:r>
              <a:rPr lang="ru-RU" sz="2000" b="1" i="1" dirty="0">
                <a:latin typeface="Calibri" pitchFamily="34" charset="0"/>
              </a:rPr>
              <a:t>Рынок и экономическая эффективность</a:t>
            </a:r>
          </a:p>
          <a:p>
            <a:endParaRPr lang="ru-RU" b="1" i="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755576" y="620688"/>
            <a:ext cx="7543800" cy="3312368"/>
          </a:xfrm>
        </p:spPr>
        <p:txBody>
          <a:bodyPr>
            <a:noAutofit/>
          </a:bodyPr>
          <a:lstStyle/>
          <a:p>
            <a:r>
              <a:rPr lang="ru-RU" sz="2000" dirty="0" smtClean="0">
                <a:latin typeface="Calibri" pitchFamily="34" charset="0"/>
              </a:rPr>
              <a:t>Соединив вместе эти условия, мы видим, что за каждый дополнительный доллар, потраченный потребителями — мисс Смит или мистером </a:t>
            </a:r>
            <a:r>
              <a:rPr lang="ru-RU" sz="2000" dirty="0" err="1" smtClean="0">
                <a:latin typeface="Calibri" pitchFamily="34" charset="0"/>
              </a:rPr>
              <a:t>Рикардо</a:t>
            </a:r>
            <a:r>
              <a:rPr lang="ru-RU" sz="2000" dirty="0" smtClean="0">
                <a:latin typeface="Calibri" pitchFamily="34" charset="0"/>
              </a:rPr>
              <a:t> — они получают ровно 1 дополнительный </a:t>
            </a:r>
            <a:r>
              <a:rPr lang="ru-RU" sz="2000" dirty="0" err="1" smtClean="0">
                <a:latin typeface="Calibri" pitchFamily="34" charset="0"/>
              </a:rPr>
              <a:t>полудовлетворения</a:t>
            </a:r>
            <a:r>
              <a:rPr lang="ru-RU" sz="2000" dirty="0" smtClean="0">
                <a:latin typeface="Calibri" pitchFamily="34" charset="0"/>
              </a:rPr>
              <a:t>, независимо от того, что они покупают — одежду или пиццу. Аналогично, каждая лишняя единица расходов имеет предельные, или добавочные, затраты для общества размером в 1 доллар, независимо от того, потрачен ли этот доллар мисс Смит или мистером </a:t>
            </a:r>
            <a:r>
              <a:rPr lang="ru-RU" sz="2000" dirty="0" err="1" smtClean="0">
                <a:latin typeface="Calibri" pitchFamily="34" charset="0"/>
              </a:rPr>
              <a:t>Рикардо</a:t>
            </a:r>
            <a:r>
              <a:rPr lang="ru-RU" sz="2000" dirty="0" smtClean="0">
                <a:latin typeface="Calibri" pitchFamily="34" charset="0"/>
              </a:rPr>
              <a:t>, на одежду или на пиццу. </a:t>
            </a:r>
          </a:p>
        </p:txBody>
      </p:sp>
      <p:sp>
        <p:nvSpPr>
          <p:cNvPr id="4" name="TextBox 3"/>
          <p:cNvSpPr txBox="1"/>
          <p:nvPr/>
        </p:nvSpPr>
        <p:spPr>
          <a:xfrm>
            <a:off x="4310882" y="6180892"/>
            <a:ext cx="4833118" cy="677108"/>
          </a:xfrm>
          <a:prstGeom prst="rect">
            <a:avLst/>
          </a:prstGeom>
          <a:noFill/>
        </p:spPr>
        <p:txBody>
          <a:bodyPr wrap="none" rtlCol="0">
            <a:spAutoFit/>
          </a:bodyPr>
          <a:lstStyle/>
          <a:p>
            <a:r>
              <a:rPr lang="ru-RU" sz="2000" b="1" i="1" dirty="0">
                <a:latin typeface="Calibri" pitchFamily="34" charset="0"/>
              </a:rPr>
              <a:t>Рынок и экономическая эффективность</a:t>
            </a:r>
          </a:p>
          <a:p>
            <a:endParaRPr lang="ru-RU" b="1" i="1" dirty="0"/>
          </a:p>
        </p:txBody>
      </p:sp>
      <p:pic>
        <p:nvPicPr>
          <p:cNvPr id="2050" name="Picture 2" descr="C:\Program Files\Microsoft Office\MEDIA\CAGCAT10\j0300840.wmf"/>
          <p:cNvPicPr>
            <a:picLocks noChangeAspect="1" noChangeArrowheads="1"/>
          </p:cNvPicPr>
          <p:nvPr/>
        </p:nvPicPr>
        <p:blipFill>
          <a:blip r:embed="rId2" cstate="print"/>
          <a:srcRect/>
          <a:stretch>
            <a:fillRect/>
          </a:stretch>
        </p:blipFill>
        <p:spPr bwMode="auto">
          <a:xfrm>
            <a:off x="5580111" y="3429000"/>
            <a:ext cx="2649489" cy="2232248"/>
          </a:xfrm>
          <a:prstGeom prst="rect">
            <a:avLst/>
          </a:prstGeom>
          <a:noFill/>
        </p:spPr>
      </p:pic>
      <p:sp>
        <p:nvSpPr>
          <p:cNvPr id="5" name="TextBox 4"/>
          <p:cNvSpPr txBox="1"/>
          <p:nvPr/>
        </p:nvSpPr>
        <p:spPr>
          <a:xfrm>
            <a:off x="683568" y="3645024"/>
            <a:ext cx="4896544" cy="1938992"/>
          </a:xfrm>
          <a:prstGeom prst="rect">
            <a:avLst/>
          </a:prstGeom>
          <a:noFill/>
        </p:spPr>
        <p:txBody>
          <a:bodyPr wrap="square" rtlCol="0">
            <a:spAutoFit/>
          </a:bodyPr>
          <a:lstStyle/>
          <a:p>
            <a:r>
              <a:rPr lang="ru-RU" sz="2000" i="1" dirty="0" smtClean="0">
                <a:latin typeface="Calibri" pitchFamily="34" charset="0"/>
              </a:rPr>
              <a:t>Поэтому общее равновесие всех рынков устанавливает цены и выпуск таким образом, чтобы предельная полезность каждого блага для потребителей равнялась предельным затратам общества на него.</a:t>
            </a:r>
            <a:endParaRPr lang="ru-RU"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779912" y="548680"/>
            <a:ext cx="5131024" cy="3375248"/>
          </a:xfrm>
        </p:spPr>
        <p:txBody>
          <a:bodyPr>
            <a:noAutofit/>
          </a:bodyPr>
          <a:lstStyle/>
          <a:p>
            <a:pPr marL="0" indent="0">
              <a:buNone/>
            </a:pPr>
            <a:endParaRPr lang="ru-RU" sz="2000" dirty="0" smtClean="0">
              <a:latin typeface="Calibri" pitchFamily="34" charset="0"/>
            </a:endParaRPr>
          </a:p>
          <a:p>
            <a:pPr marL="0" indent="0">
              <a:buNone/>
            </a:pPr>
            <a:endParaRPr lang="en-US" sz="2000" dirty="0" smtClean="0">
              <a:latin typeface="Calibri" pitchFamily="34" charset="0"/>
            </a:endParaRPr>
          </a:p>
          <a:p>
            <a:pPr marL="0" indent="0">
              <a:buNone/>
            </a:pPr>
            <a:r>
              <a:rPr lang="ru-RU" sz="2000" i="1" dirty="0" smtClean="0">
                <a:latin typeface="Calibri" pitchFamily="34" charset="0"/>
              </a:rPr>
              <a:t>«Рыночная экономика - это единственная естественная экономика, единственная экономика, которая имеет смысл и может привести к процветанию, потому что только она отражает суть самой жизни. Сущность жизни безгранична и невероятно многообразна, и потому никакой центральный разум не сможет ее сдержать или распланировать во всей  полноте и разнообразии».</a:t>
            </a:r>
          </a:p>
          <a:p>
            <a:pPr marL="0" indent="0">
              <a:buNone/>
            </a:pPr>
            <a:r>
              <a:rPr lang="ru-RU" sz="2000" i="1" dirty="0">
                <a:latin typeface="Calibri" pitchFamily="34" charset="0"/>
              </a:rPr>
              <a:t> </a:t>
            </a:r>
          </a:p>
          <a:p>
            <a:pPr marL="0" indent="0">
              <a:buNone/>
            </a:pPr>
            <a:r>
              <a:rPr lang="ru-RU" sz="2000" dirty="0" err="1">
                <a:latin typeface="Calibri" pitchFamily="34" charset="0"/>
              </a:rPr>
              <a:t>Вацлав</a:t>
            </a:r>
            <a:r>
              <a:rPr lang="ru-RU" sz="2000" dirty="0">
                <a:latin typeface="Calibri" pitchFamily="34" charset="0"/>
              </a:rPr>
              <a:t> </a:t>
            </a:r>
            <a:r>
              <a:rPr lang="ru-RU" sz="2000" dirty="0" err="1" smtClean="0">
                <a:latin typeface="Calibri" pitchFamily="34" charset="0"/>
              </a:rPr>
              <a:t>Гавел</a:t>
            </a:r>
            <a:r>
              <a:rPr lang="ru-RU" sz="2000" dirty="0" smtClean="0">
                <a:latin typeface="Calibri" pitchFamily="34" charset="0"/>
              </a:rPr>
              <a:t> (</a:t>
            </a:r>
            <a:r>
              <a:rPr lang="en-US" sz="2000" dirty="0" smtClean="0">
                <a:latin typeface="Calibri" pitchFamily="34" charset="0"/>
              </a:rPr>
              <a:t>Vaclav Havel)</a:t>
            </a:r>
            <a:r>
              <a:rPr lang="ru-RU" sz="2000" dirty="0" smtClean="0">
                <a:latin typeface="Calibri" pitchFamily="34" charset="0"/>
              </a:rPr>
              <a:t>, </a:t>
            </a:r>
            <a:r>
              <a:rPr lang="ru-RU" sz="2000" dirty="0">
                <a:latin typeface="Calibri" pitchFamily="34" charset="0"/>
              </a:rPr>
              <a:t>«Летние размышления», </a:t>
            </a:r>
            <a:r>
              <a:rPr lang="ru-RU" sz="2000" dirty="0" smtClean="0">
                <a:latin typeface="Calibri" pitchFamily="34" charset="0"/>
              </a:rPr>
              <a:t>1993</a:t>
            </a:r>
            <a:endParaRPr lang="ru-RU" sz="2000" dirty="0">
              <a:latin typeface="Calibri" pitchFamily="34" charset="0"/>
            </a:endParaRPr>
          </a:p>
        </p:txBody>
      </p:sp>
      <p:sp>
        <p:nvSpPr>
          <p:cNvPr id="4" name="TextBox 3"/>
          <p:cNvSpPr txBox="1"/>
          <p:nvPr/>
        </p:nvSpPr>
        <p:spPr>
          <a:xfrm>
            <a:off x="4310882" y="6180892"/>
            <a:ext cx="4833118" cy="677108"/>
          </a:xfrm>
          <a:prstGeom prst="rect">
            <a:avLst/>
          </a:prstGeom>
          <a:noFill/>
        </p:spPr>
        <p:txBody>
          <a:bodyPr wrap="none" rtlCol="0">
            <a:spAutoFit/>
          </a:bodyPr>
          <a:lstStyle/>
          <a:p>
            <a:r>
              <a:rPr lang="ru-RU" sz="2000" b="1" i="1" dirty="0">
                <a:latin typeface="Calibri" pitchFamily="34" charset="0"/>
              </a:rPr>
              <a:t>Рынок и экономическая эффективность</a:t>
            </a:r>
          </a:p>
          <a:p>
            <a:endParaRPr lang="ru-RU" dirty="0"/>
          </a:p>
        </p:txBody>
      </p:sp>
      <p:sp>
        <p:nvSpPr>
          <p:cNvPr id="6" name="TextBox 5"/>
          <p:cNvSpPr txBox="1"/>
          <p:nvPr/>
        </p:nvSpPr>
        <p:spPr>
          <a:xfrm>
            <a:off x="1187624" y="4509120"/>
            <a:ext cx="184731" cy="369332"/>
          </a:xfrm>
          <a:prstGeom prst="rect">
            <a:avLst/>
          </a:prstGeom>
          <a:noFill/>
        </p:spPr>
        <p:txBody>
          <a:bodyPr wrap="none" rtlCol="0">
            <a:spAutoFit/>
          </a:bodyPr>
          <a:lstStyle/>
          <a:p>
            <a:endParaRPr lang="ru-RU" dirty="0"/>
          </a:p>
        </p:txBody>
      </p:sp>
      <p:pic>
        <p:nvPicPr>
          <p:cNvPr id="1028" name="Picture 4" descr="C:\Users\Александр\Desktop\i.jpg"/>
          <p:cNvPicPr>
            <a:picLocks noChangeAspect="1" noChangeArrowheads="1"/>
          </p:cNvPicPr>
          <p:nvPr/>
        </p:nvPicPr>
        <p:blipFill>
          <a:blip r:embed="rId2" cstate="print"/>
          <a:srcRect/>
          <a:stretch>
            <a:fillRect/>
          </a:stretch>
        </p:blipFill>
        <p:spPr bwMode="auto">
          <a:xfrm>
            <a:off x="395536" y="2132856"/>
            <a:ext cx="3125148" cy="25202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35071584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2"/>
          <p:cNvSpPr txBox="1">
            <a:spLocks/>
          </p:cNvSpPr>
          <p:nvPr/>
        </p:nvSpPr>
        <p:spPr>
          <a:xfrm>
            <a:off x="0" y="1556792"/>
            <a:ext cx="8820472" cy="504056"/>
          </a:xfrm>
          <a:prstGeom prst="rect">
            <a:avLst/>
          </a:prstGeom>
        </p:spPr>
        <p:txBody>
          <a:bodyPr vert="horz">
            <a:no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ru-RU" b="0" i="0" u="none" strike="noStrike" kern="1200" cap="none" spc="0" normalizeH="0" baseline="0" noProof="0" dirty="0" smtClean="0">
                <a:ln>
                  <a:noFill/>
                </a:ln>
                <a:solidFill>
                  <a:schemeClr val="tx1"/>
                </a:solidFill>
                <a:effectLst/>
                <a:uLnTx/>
                <a:uFillTx/>
                <a:latin typeface="Calibri" panose="020F0502020204030204" pitchFamily="34" charset="0"/>
                <a:ea typeface="+mn-ea"/>
                <a:cs typeface="+mn-cs"/>
              </a:rPr>
              <a:t>Давайте более подробно рассмотрим </a:t>
            </a:r>
            <a:r>
              <a:rPr kumimoji="0" lang="ru-RU" b="0" i="1" u="none" strike="noStrike" kern="1200" cap="none" spc="0" normalizeH="0" baseline="0" noProof="0" dirty="0" smtClean="0">
                <a:ln>
                  <a:noFill/>
                </a:ln>
                <a:solidFill>
                  <a:schemeClr val="tx1"/>
                </a:solidFill>
                <a:effectLst/>
                <a:uLnTx/>
                <a:uFillTx/>
                <a:latin typeface="Calibri" panose="020F0502020204030204" pitchFamily="34" charset="0"/>
                <a:ea typeface="+mn-ea"/>
                <a:cs typeface="+mn-cs"/>
              </a:rPr>
              <a:t>условия общего конкурентного равновесия</a:t>
            </a:r>
            <a:r>
              <a:rPr kumimoji="0" lang="ru-RU" b="0" i="0" u="none" strike="noStrike" kern="1200" cap="none" spc="0" normalizeH="0" baseline="0" noProof="0" dirty="0" smtClean="0">
                <a:ln>
                  <a:noFill/>
                </a:ln>
                <a:solidFill>
                  <a:schemeClr val="tx1"/>
                </a:solidFill>
                <a:effectLst/>
                <a:uLnTx/>
                <a:uFillTx/>
                <a:latin typeface="Calibri" panose="020F0502020204030204" pitchFamily="34" charset="0"/>
                <a:ea typeface="+mn-ea"/>
                <a:cs typeface="+mn-cs"/>
              </a:rPr>
              <a:t>. Их можно разделить на две категории: первая, относящаяся к потребителям, соответствует верхнему кругу на рисунке</a:t>
            </a:r>
            <a:r>
              <a:rPr kumimoji="0" lang="ru-RU" b="0" i="0" u="none" strike="noStrike" kern="1200" cap="none" spc="0" normalizeH="0" noProof="0" dirty="0" smtClean="0">
                <a:ln>
                  <a:noFill/>
                </a:ln>
                <a:solidFill>
                  <a:schemeClr val="tx1"/>
                </a:solidFill>
                <a:effectLst/>
                <a:uLnTx/>
                <a:uFillTx/>
                <a:latin typeface="Calibri" panose="020F0502020204030204" pitchFamily="34" charset="0"/>
                <a:ea typeface="+mn-ea"/>
                <a:cs typeface="+mn-cs"/>
              </a:rPr>
              <a:t> 1</a:t>
            </a:r>
            <a:r>
              <a:rPr kumimoji="0" lang="ru-RU" b="0" i="0" u="none" strike="noStrike" kern="1200" cap="none" spc="0" normalizeH="0" baseline="0" noProof="0" dirty="0" smtClean="0">
                <a:ln>
                  <a:noFill/>
                </a:ln>
                <a:solidFill>
                  <a:schemeClr val="tx1"/>
                </a:solidFill>
                <a:effectLst/>
                <a:uLnTx/>
                <a:uFillTx/>
                <a:latin typeface="Calibri" panose="020F0502020204030204" pitchFamily="34" charset="0"/>
                <a:ea typeface="+mn-ea"/>
                <a:cs typeface="+mn-cs"/>
              </a:rPr>
              <a:t>; вторая, относящаяся к производителям, соответствует нижнему, кругу на том же рисунке.</a:t>
            </a:r>
            <a:endParaRPr kumimoji="0" lang="ru-RU" b="0" i="0" u="none" strike="noStrike" kern="1200" cap="none" spc="0" normalizeH="0" baseline="0" noProof="0" dirty="0">
              <a:ln>
                <a:noFill/>
              </a:ln>
              <a:solidFill>
                <a:schemeClr val="tx1"/>
              </a:solidFill>
              <a:effectLst/>
              <a:uLnTx/>
              <a:uFillTx/>
              <a:latin typeface="Calibri" panose="020F0502020204030204" pitchFamily="34" charset="0"/>
              <a:ea typeface="+mn-ea"/>
              <a:cs typeface="+mn-cs"/>
            </a:endParaRPr>
          </a:p>
        </p:txBody>
      </p:sp>
      <p:sp>
        <p:nvSpPr>
          <p:cNvPr id="5" name="Заголовок 1"/>
          <p:cNvSpPr txBox="1">
            <a:spLocks/>
          </p:cNvSpPr>
          <p:nvPr/>
        </p:nvSpPr>
        <p:spPr>
          <a:xfrm>
            <a:off x="395536" y="908720"/>
            <a:ext cx="8928992" cy="54868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ru-RU" sz="2800" b="1" i="0" u="none" strike="noStrike" kern="1200" cap="none" spc="0" normalizeH="0" baseline="0" noProof="0" dirty="0" smtClean="0">
                <a:ln>
                  <a:noFill/>
                </a:ln>
                <a:solidFill>
                  <a:schemeClr val="tx1"/>
                </a:solidFill>
                <a:effectLst/>
                <a:uLnTx/>
                <a:uFillTx/>
                <a:latin typeface="Calibri" panose="020F0502020204030204" pitchFamily="34" charset="0"/>
                <a:ea typeface="+mj-ea"/>
                <a:cs typeface="+mj-cs"/>
              </a:rPr>
              <a:t>Подробный анализ общего равновесия</a:t>
            </a:r>
            <a:endParaRPr kumimoji="0" lang="ru-RU" sz="2800" b="1" i="0" u="none" strike="noStrike" kern="1200" cap="none" spc="0" normalizeH="0" baseline="0" noProof="0" dirty="0">
              <a:ln>
                <a:noFill/>
              </a:ln>
              <a:solidFill>
                <a:schemeClr val="tx1"/>
              </a:solidFill>
              <a:effectLst/>
              <a:uLnTx/>
              <a:uFillTx/>
              <a:latin typeface="Calibri" panose="020F0502020204030204" pitchFamily="34" charset="0"/>
              <a:ea typeface="+mj-ea"/>
              <a:cs typeface="+mj-cs"/>
            </a:endParaRPr>
          </a:p>
        </p:txBody>
      </p:sp>
      <p:pic>
        <p:nvPicPr>
          <p:cNvPr id="6" name="Рисунок 5" descr="item_2595.jpg"/>
          <p:cNvPicPr>
            <a:picLocks noChangeAspect="1"/>
          </p:cNvPicPr>
          <p:nvPr/>
        </p:nvPicPr>
        <p:blipFill>
          <a:blip r:embed="rId2" cstate="print">
            <a:grayscl/>
          </a:blip>
          <a:stretch>
            <a:fillRect/>
          </a:stretch>
        </p:blipFill>
        <p:spPr>
          <a:xfrm>
            <a:off x="1907704" y="2852936"/>
            <a:ext cx="4762500" cy="3067050"/>
          </a:xfrm>
          <a:prstGeom prst="rect">
            <a:avLst/>
          </a:prstGeom>
          <a:solidFill>
            <a:schemeClr val="bg2"/>
          </a:solidFill>
          <a:ln w="38100">
            <a:solidFill>
              <a:schemeClr val="bg2">
                <a:lumMod val="50000"/>
              </a:schemeClr>
            </a:solid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Box 84"/>
          <p:cNvSpPr txBox="1"/>
          <p:nvPr/>
        </p:nvSpPr>
        <p:spPr>
          <a:xfrm>
            <a:off x="2987824" y="6021288"/>
            <a:ext cx="6372200" cy="523220"/>
          </a:xfrm>
          <a:prstGeom prst="rect">
            <a:avLst/>
          </a:prstGeom>
          <a:noFill/>
        </p:spPr>
        <p:txBody>
          <a:bodyPr wrap="square" rtlCol="0">
            <a:spAutoFit/>
          </a:bodyPr>
          <a:lstStyle/>
          <a:p>
            <a:r>
              <a:rPr lang="ru-RU" sz="1400" b="1" dirty="0" smtClean="0">
                <a:latin typeface="Calibri" pitchFamily="34" charset="0"/>
              </a:rPr>
              <a:t>Рис.1. </a:t>
            </a:r>
            <a:r>
              <a:rPr lang="ru-RU" sz="1400" dirty="0" smtClean="0">
                <a:latin typeface="Calibri" pitchFamily="34" charset="0"/>
              </a:rPr>
              <a:t>Ресурсы, производство, выпуск и потребление образуют кругооборот экономической жизни.</a:t>
            </a:r>
            <a:endParaRPr lang="ru-RU" sz="1400" dirty="0">
              <a:latin typeface="Calibri" pitchFamily="34" charset="0"/>
            </a:endParaRPr>
          </a:p>
        </p:txBody>
      </p:sp>
      <p:sp>
        <p:nvSpPr>
          <p:cNvPr id="86" name="TextBox 85"/>
          <p:cNvSpPr txBox="1"/>
          <p:nvPr/>
        </p:nvSpPr>
        <p:spPr>
          <a:xfrm>
            <a:off x="4310882" y="6381328"/>
            <a:ext cx="4833118" cy="677108"/>
          </a:xfrm>
          <a:prstGeom prst="rect">
            <a:avLst/>
          </a:prstGeom>
          <a:noFill/>
        </p:spPr>
        <p:txBody>
          <a:bodyPr wrap="none" rtlCol="0">
            <a:spAutoFit/>
          </a:bodyPr>
          <a:lstStyle/>
          <a:p>
            <a:r>
              <a:rPr lang="ru-RU" sz="2000" b="1" i="1" dirty="0">
                <a:latin typeface="Calibri" pitchFamily="34" charset="0"/>
              </a:rPr>
              <a:t>Рынок и экономическая эффективность</a:t>
            </a:r>
          </a:p>
          <a:p>
            <a:endParaRPr lang="ru-RU" b="1" i="1" dirty="0"/>
          </a:p>
        </p:txBody>
      </p:sp>
      <p:sp>
        <p:nvSpPr>
          <p:cNvPr id="87" name="Овал 86"/>
          <p:cNvSpPr/>
          <p:nvPr/>
        </p:nvSpPr>
        <p:spPr>
          <a:xfrm>
            <a:off x="3563888" y="332656"/>
            <a:ext cx="2376264" cy="208823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dirty="0">
              <a:solidFill>
                <a:schemeClr val="tx1"/>
              </a:solidFill>
            </a:endParaRPr>
          </a:p>
        </p:txBody>
      </p:sp>
      <p:sp>
        <p:nvSpPr>
          <p:cNvPr id="88" name="Овал 87"/>
          <p:cNvSpPr/>
          <p:nvPr/>
        </p:nvSpPr>
        <p:spPr>
          <a:xfrm>
            <a:off x="3635896" y="3573016"/>
            <a:ext cx="2448272" cy="2160240"/>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400" dirty="0">
              <a:solidFill>
                <a:schemeClr val="tx1"/>
              </a:solidFill>
            </a:endParaRPr>
          </a:p>
        </p:txBody>
      </p:sp>
      <p:sp>
        <p:nvSpPr>
          <p:cNvPr id="89" name="Прямоугольник 88"/>
          <p:cNvSpPr/>
          <p:nvPr/>
        </p:nvSpPr>
        <p:spPr>
          <a:xfrm>
            <a:off x="1115616" y="2132856"/>
            <a:ext cx="1800200" cy="158417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dirty="0" smtClean="0">
                <a:solidFill>
                  <a:schemeClr val="tx1"/>
                </a:solidFill>
              </a:rPr>
              <a:t>Домашние хозяйства</a:t>
            </a:r>
          </a:p>
          <a:p>
            <a:pPr algn="ctr"/>
            <a:r>
              <a:rPr lang="ru-RU" sz="1200" dirty="0" smtClean="0">
                <a:solidFill>
                  <a:schemeClr val="tx1"/>
                </a:solidFill>
              </a:rPr>
              <a:t>Относительная полезность различных товаров</a:t>
            </a:r>
          </a:p>
        </p:txBody>
      </p:sp>
      <p:sp>
        <p:nvSpPr>
          <p:cNvPr id="90" name="Прямоугольник 89"/>
          <p:cNvSpPr/>
          <p:nvPr/>
        </p:nvSpPr>
        <p:spPr>
          <a:xfrm>
            <a:off x="6300192" y="2176055"/>
            <a:ext cx="1800200" cy="158417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dirty="0" smtClean="0">
                <a:solidFill>
                  <a:schemeClr val="tx1"/>
                </a:solidFill>
              </a:rPr>
              <a:t>Предприятия</a:t>
            </a:r>
          </a:p>
          <a:p>
            <a:pPr algn="ctr"/>
            <a:r>
              <a:rPr lang="ru-RU" sz="1200" dirty="0" smtClean="0">
                <a:solidFill>
                  <a:schemeClr val="tx1"/>
                </a:solidFill>
              </a:rPr>
              <a:t>(производственная функция соединяет ресурсы и выпуск)</a:t>
            </a:r>
            <a:endParaRPr lang="ru-RU" sz="1200" dirty="0">
              <a:solidFill>
                <a:schemeClr val="tx1"/>
              </a:solidFill>
            </a:endParaRPr>
          </a:p>
        </p:txBody>
      </p:sp>
      <p:sp>
        <p:nvSpPr>
          <p:cNvPr id="91" name="Стрелка вправо 90"/>
          <p:cNvSpPr/>
          <p:nvPr/>
        </p:nvSpPr>
        <p:spPr>
          <a:xfrm rot="10800000">
            <a:off x="4139952" y="3356992"/>
            <a:ext cx="136815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2" name="Стрелка вправо 91"/>
          <p:cNvSpPr/>
          <p:nvPr/>
        </p:nvSpPr>
        <p:spPr>
          <a:xfrm>
            <a:off x="4139952" y="2485255"/>
            <a:ext cx="136815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3" name="Стрелка вниз 92"/>
          <p:cNvSpPr/>
          <p:nvPr/>
        </p:nvSpPr>
        <p:spPr>
          <a:xfrm rot="10800000">
            <a:off x="3923929" y="2564904"/>
            <a:ext cx="144016"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4" name="Стрелка вниз 93"/>
          <p:cNvSpPr/>
          <p:nvPr/>
        </p:nvSpPr>
        <p:spPr>
          <a:xfrm rot="10800000" flipV="1">
            <a:off x="5560963" y="2571378"/>
            <a:ext cx="110304" cy="8717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5" name="Стрелка углом 94"/>
          <p:cNvSpPr/>
          <p:nvPr/>
        </p:nvSpPr>
        <p:spPr>
          <a:xfrm rot="10800000" flipV="1">
            <a:off x="6272733" y="1373559"/>
            <a:ext cx="1152128" cy="360040"/>
          </a:xfrm>
          <a:prstGeom prst="bentArrow">
            <a:avLst>
              <a:gd name="adj1" fmla="val 25000"/>
              <a:gd name="adj2" fmla="val 2235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96" name="Стрелка углом 95"/>
          <p:cNvSpPr/>
          <p:nvPr/>
        </p:nvSpPr>
        <p:spPr>
          <a:xfrm rot="5400000" flipV="1">
            <a:off x="2051182" y="908182"/>
            <a:ext cx="347306" cy="138196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97" name="Стрелка углом 96"/>
          <p:cNvSpPr/>
          <p:nvPr/>
        </p:nvSpPr>
        <p:spPr>
          <a:xfrm rot="16200000" flipV="1">
            <a:off x="6758255" y="3979049"/>
            <a:ext cx="403954" cy="1176064"/>
          </a:xfrm>
          <a:prstGeom prst="bentArrow">
            <a:avLst>
              <a:gd name="adj1" fmla="val 25000"/>
              <a:gd name="adj2" fmla="val 2235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98" name="Стрелка углом 97"/>
          <p:cNvSpPr/>
          <p:nvPr/>
        </p:nvSpPr>
        <p:spPr>
          <a:xfrm flipV="1">
            <a:off x="1619672" y="4437112"/>
            <a:ext cx="1665875" cy="34892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99" name="TextBox 98"/>
          <p:cNvSpPr txBox="1"/>
          <p:nvPr/>
        </p:nvSpPr>
        <p:spPr>
          <a:xfrm>
            <a:off x="611560" y="620688"/>
            <a:ext cx="3024336" cy="738664"/>
          </a:xfrm>
          <a:prstGeom prst="rect">
            <a:avLst/>
          </a:prstGeom>
          <a:noFill/>
        </p:spPr>
        <p:txBody>
          <a:bodyPr wrap="square" rtlCol="0">
            <a:spAutoFit/>
          </a:bodyPr>
          <a:lstStyle/>
          <a:p>
            <a:r>
              <a:rPr lang="ru-RU" sz="1400" dirty="0" smtClean="0">
                <a:latin typeface="Calibri" panose="020F0502020204030204" pitchFamily="34" charset="0"/>
              </a:rPr>
              <a:t>Потребительский спрос</a:t>
            </a:r>
          </a:p>
          <a:p>
            <a:r>
              <a:rPr lang="ru-RU" sz="1400" dirty="0" smtClean="0">
                <a:latin typeface="Calibri" panose="020F0502020204030204" pitchFamily="34" charset="0"/>
              </a:rPr>
              <a:t>(пропорционален относительной предельной полезности)</a:t>
            </a:r>
            <a:endParaRPr lang="ru-RU" sz="1400" dirty="0">
              <a:latin typeface="Calibri" panose="020F0502020204030204" pitchFamily="34" charset="0"/>
            </a:endParaRPr>
          </a:p>
        </p:txBody>
      </p:sp>
      <p:sp>
        <p:nvSpPr>
          <p:cNvPr id="100" name="TextBox 99"/>
          <p:cNvSpPr txBox="1"/>
          <p:nvPr/>
        </p:nvSpPr>
        <p:spPr>
          <a:xfrm>
            <a:off x="6171711" y="692696"/>
            <a:ext cx="2972289" cy="523220"/>
          </a:xfrm>
          <a:prstGeom prst="rect">
            <a:avLst/>
          </a:prstGeom>
          <a:noFill/>
        </p:spPr>
        <p:txBody>
          <a:bodyPr wrap="none" rtlCol="0">
            <a:spAutoFit/>
          </a:bodyPr>
          <a:lstStyle/>
          <a:p>
            <a:r>
              <a:rPr lang="ru-RU" sz="1400" dirty="0" smtClean="0">
                <a:latin typeface="Calibri" panose="020F0502020204030204" pitchFamily="34" charset="0"/>
              </a:rPr>
              <a:t>Отраслевое предложение</a:t>
            </a:r>
          </a:p>
          <a:p>
            <a:r>
              <a:rPr lang="ru-RU" sz="1400" dirty="0" smtClean="0">
                <a:latin typeface="Calibri" panose="020F0502020204030204" pitchFamily="34" charset="0"/>
              </a:rPr>
              <a:t>(предельные издержки равны цене)</a:t>
            </a:r>
            <a:endParaRPr lang="ru-RU" sz="1400" dirty="0">
              <a:latin typeface="Calibri" panose="020F0502020204030204" pitchFamily="34" charset="0"/>
            </a:endParaRPr>
          </a:p>
        </p:txBody>
      </p:sp>
      <p:sp>
        <p:nvSpPr>
          <p:cNvPr id="101" name="TextBox 100"/>
          <p:cNvSpPr txBox="1"/>
          <p:nvPr/>
        </p:nvSpPr>
        <p:spPr>
          <a:xfrm>
            <a:off x="121315" y="4855115"/>
            <a:ext cx="3314452" cy="954107"/>
          </a:xfrm>
          <a:prstGeom prst="rect">
            <a:avLst/>
          </a:prstGeom>
          <a:noFill/>
        </p:spPr>
        <p:txBody>
          <a:bodyPr wrap="square" rtlCol="0">
            <a:spAutoFit/>
          </a:bodyPr>
          <a:lstStyle/>
          <a:p>
            <a:r>
              <a:rPr lang="ru-RU" sz="1400" dirty="0" smtClean="0">
                <a:latin typeface="Calibri" panose="020F0502020204030204" pitchFamily="34" charset="0"/>
              </a:rPr>
              <a:t>Предложение факторов</a:t>
            </a:r>
          </a:p>
          <a:p>
            <a:r>
              <a:rPr lang="ru-RU" sz="1400" dirty="0" smtClean="0">
                <a:latin typeface="Calibri" panose="020F0502020204030204" pitchFamily="34" charset="0"/>
              </a:rPr>
              <a:t>(выбор между отдыхом и трудом, текущим и будущим потреблением, владением землей)</a:t>
            </a:r>
            <a:endParaRPr lang="ru-RU" sz="1400" dirty="0">
              <a:latin typeface="Calibri" panose="020F0502020204030204" pitchFamily="34" charset="0"/>
            </a:endParaRPr>
          </a:p>
        </p:txBody>
      </p:sp>
      <p:sp>
        <p:nvSpPr>
          <p:cNvPr id="102" name="TextBox 101"/>
          <p:cNvSpPr txBox="1"/>
          <p:nvPr/>
        </p:nvSpPr>
        <p:spPr>
          <a:xfrm>
            <a:off x="6063555" y="4838133"/>
            <a:ext cx="2658181" cy="738664"/>
          </a:xfrm>
          <a:prstGeom prst="rect">
            <a:avLst/>
          </a:prstGeom>
          <a:noFill/>
        </p:spPr>
        <p:txBody>
          <a:bodyPr wrap="square" rtlCol="0">
            <a:spAutoFit/>
          </a:bodyPr>
          <a:lstStyle/>
          <a:p>
            <a:r>
              <a:rPr lang="ru-RU" sz="1400" dirty="0" smtClean="0">
                <a:latin typeface="Calibri" panose="020F0502020204030204" pitchFamily="34" charset="0"/>
              </a:rPr>
              <a:t>Производный спрос</a:t>
            </a:r>
          </a:p>
          <a:p>
            <a:r>
              <a:rPr lang="ru-RU" sz="1400" dirty="0" smtClean="0">
                <a:latin typeface="Calibri" panose="020F0502020204030204" pitchFamily="34" charset="0"/>
              </a:rPr>
              <a:t>(пропорционален предельному доходу каждого товара)</a:t>
            </a:r>
            <a:endParaRPr lang="ru-RU" sz="1400" dirty="0">
              <a:latin typeface="Calibri" panose="020F0502020204030204" pitchFamily="34" charset="0"/>
            </a:endParaRPr>
          </a:p>
        </p:txBody>
      </p:sp>
      <p:sp>
        <p:nvSpPr>
          <p:cNvPr id="103" name="TextBox 102"/>
          <p:cNvSpPr txBox="1"/>
          <p:nvPr/>
        </p:nvSpPr>
        <p:spPr>
          <a:xfrm>
            <a:off x="4138002" y="2822581"/>
            <a:ext cx="300082" cy="369332"/>
          </a:xfrm>
          <a:prstGeom prst="rect">
            <a:avLst/>
          </a:prstGeom>
          <a:noFill/>
        </p:spPr>
        <p:txBody>
          <a:bodyPr wrap="none" rtlCol="0">
            <a:spAutoFit/>
          </a:bodyPr>
          <a:lstStyle/>
          <a:p>
            <a:r>
              <a:rPr lang="en-US" dirty="0"/>
              <a:t>$</a:t>
            </a:r>
            <a:endParaRPr lang="ru-RU" dirty="0"/>
          </a:p>
        </p:txBody>
      </p:sp>
      <p:sp>
        <p:nvSpPr>
          <p:cNvPr id="104" name="TextBox 103"/>
          <p:cNvSpPr txBox="1"/>
          <p:nvPr/>
        </p:nvSpPr>
        <p:spPr>
          <a:xfrm>
            <a:off x="5208022" y="2822581"/>
            <a:ext cx="300082" cy="369332"/>
          </a:xfrm>
          <a:prstGeom prst="rect">
            <a:avLst/>
          </a:prstGeom>
          <a:noFill/>
        </p:spPr>
        <p:txBody>
          <a:bodyPr wrap="none" rtlCol="0">
            <a:spAutoFit/>
          </a:bodyPr>
          <a:lstStyle/>
          <a:p>
            <a:r>
              <a:rPr lang="en-US" dirty="0"/>
              <a:t>$</a:t>
            </a:r>
            <a:endParaRPr lang="ru-RU" dirty="0"/>
          </a:p>
        </p:txBody>
      </p:sp>
      <p:sp>
        <p:nvSpPr>
          <p:cNvPr id="105" name="TextBox 104"/>
          <p:cNvSpPr txBox="1"/>
          <p:nvPr/>
        </p:nvSpPr>
        <p:spPr>
          <a:xfrm>
            <a:off x="4633026" y="2994800"/>
            <a:ext cx="300082" cy="369332"/>
          </a:xfrm>
          <a:prstGeom prst="rect">
            <a:avLst/>
          </a:prstGeom>
          <a:noFill/>
        </p:spPr>
        <p:txBody>
          <a:bodyPr wrap="none" rtlCol="0">
            <a:spAutoFit/>
          </a:bodyPr>
          <a:lstStyle/>
          <a:p>
            <a:r>
              <a:rPr lang="en-US" dirty="0"/>
              <a:t>$</a:t>
            </a:r>
            <a:endParaRPr lang="ru-RU" dirty="0"/>
          </a:p>
        </p:txBody>
      </p:sp>
      <p:sp>
        <p:nvSpPr>
          <p:cNvPr id="106" name="TextBox 105"/>
          <p:cNvSpPr txBox="1"/>
          <p:nvPr/>
        </p:nvSpPr>
        <p:spPr>
          <a:xfrm>
            <a:off x="4633026" y="2605649"/>
            <a:ext cx="300082" cy="369332"/>
          </a:xfrm>
          <a:prstGeom prst="rect">
            <a:avLst/>
          </a:prstGeom>
          <a:noFill/>
        </p:spPr>
        <p:txBody>
          <a:bodyPr wrap="none" rtlCol="0">
            <a:spAutoFit/>
          </a:bodyPr>
          <a:lstStyle/>
          <a:p>
            <a:r>
              <a:rPr lang="en-US" dirty="0"/>
              <a:t>$</a:t>
            </a:r>
            <a:endParaRPr lang="ru-RU" dirty="0"/>
          </a:p>
        </p:txBody>
      </p:sp>
      <p:sp>
        <p:nvSpPr>
          <p:cNvPr id="107" name="TextBox 106"/>
          <p:cNvSpPr txBox="1"/>
          <p:nvPr/>
        </p:nvSpPr>
        <p:spPr>
          <a:xfrm>
            <a:off x="1201198" y="1304870"/>
            <a:ext cx="351378" cy="369332"/>
          </a:xfrm>
          <a:prstGeom prst="rect">
            <a:avLst/>
          </a:prstGeom>
          <a:noFill/>
        </p:spPr>
        <p:txBody>
          <a:bodyPr wrap="none" rtlCol="0">
            <a:spAutoFit/>
          </a:bodyPr>
          <a:lstStyle/>
          <a:p>
            <a:r>
              <a:rPr lang="ru-RU" dirty="0" smtClean="0"/>
              <a:t>Н</a:t>
            </a:r>
            <a:endParaRPr lang="ru-RU" dirty="0"/>
          </a:p>
        </p:txBody>
      </p:sp>
      <p:sp>
        <p:nvSpPr>
          <p:cNvPr id="108" name="TextBox 107"/>
          <p:cNvSpPr txBox="1"/>
          <p:nvPr/>
        </p:nvSpPr>
        <p:spPr>
          <a:xfrm>
            <a:off x="792876" y="1806723"/>
            <a:ext cx="351378" cy="369332"/>
          </a:xfrm>
          <a:prstGeom prst="rect">
            <a:avLst/>
          </a:prstGeom>
          <a:noFill/>
        </p:spPr>
        <p:txBody>
          <a:bodyPr wrap="none" rtlCol="0">
            <a:spAutoFit/>
          </a:bodyPr>
          <a:lstStyle/>
          <a:p>
            <a:r>
              <a:rPr lang="en-US" dirty="0"/>
              <a:t>G</a:t>
            </a:r>
            <a:endParaRPr lang="ru-RU" dirty="0"/>
          </a:p>
        </p:txBody>
      </p:sp>
      <p:sp>
        <p:nvSpPr>
          <p:cNvPr id="109" name="TextBox 108"/>
          <p:cNvSpPr txBox="1"/>
          <p:nvPr/>
        </p:nvSpPr>
        <p:spPr>
          <a:xfrm>
            <a:off x="1225072" y="4532344"/>
            <a:ext cx="312906" cy="369332"/>
          </a:xfrm>
          <a:prstGeom prst="rect">
            <a:avLst/>
          </a:prstGeom>
          <a:noFill/>
        </p:spPr>
        <p:txBody>
          <a:bodyPr wrap="none" rtlCol="0">
            <a:spAutoFit/>
          </a:bodyPr>
          <a:lstStyle/>
          <a:p>
            <a:r>
              <a:rPr lang="en-US" dirty="0" smtClean="0"/>
              <a:t>F</a:t>
            </a:r>
            <a:endParaRPr lang="ru-RU" dirty="0"/>
          </a:p>
        </p:txBody>
      </p:sp>
      <p:sp>
        <p:nvSpPr>
          <p:cNvPr id="110" name="TextBox 109"/>
          <p:cNvSpPr txBox="1"/>
          <p:nvPr/>
        </p:nvSpPr>
        <p:spPr>
          <a:xfrm>
            <a:off x="7548264" y="4626028"/>
            <a:ext cx="351378" cy="369332"/>
          </a:xfrm>
          <a:prstGeom prst="rect">
            <a:avLst/>
          </a:prstGeom>
          <a:noFill/>
        </p:spPr>
        <p:txBody>
          <a:bodyPr wrap="none" rtlCol="0">
            <a:spAutoFit/>
          </a:bodyPr>
          <a:lstStyle/>
          <a:p>
            <a:r>
              <a:rPr lang="en-US" dirty="0" smtClean="0"/>
              <a:t>D</a:t>
            </a:r>
            <a:endParaRPr lang="ru-RU" dirty="0"/>
          </a:p>
        </p:txBody>
      </p:sp>
      <p:sp>
        <p:nvSpPr>
          <p:cNvPr id="111" name="TextBox 110"/>
          <p:cNvSpPr txBox="1"/>
          <p:nvPr/>
        </p:nvSpPr>
        <p:spPr>
          <a:xfrm>
            <a:off x="8105722" y="1783829"/>
            <a:ext cx="338554" cy="369332"/>
          </a:xfrm>
          <a:prstGeom prst="rect">
            <a:avLst/>
          </a:prstGeom>
          <a:noFill/>
        </p:spPr>
        <p:txBody>
          <a:bodyPr wrap="none" rtlCol="0">
            <a:spAutoFit/>
          </a:bodyPr>
          <a:lstStyle/>
          <a:p>
            <a:r>
              <a:rPr lang="en-US" dirty="0" smtClean="0"/>
              <a:t>C</a:t>
            </a:r>
            <a:endParaRPr lang="ru-RU" dirty="0"/>
          </a:p>
        </p:txBody>
      </p:sp>
      <p:sp>
        <p:nvSpPr>
          <p:cNvPr id="112" name="TextBox 111"/>
          <p:cNvSpPr txBox="1"/>
          <p:nvPr/>
        </p:nvSpPr>
        <p:spPr>
          <a:xfrm>
            <a:off x="7492551" y="1229831"/>
            <a:ext cx="338554" cy="369332"/>
          </a:xfrm>
          <a:prstGeom prst="rect">
            <a:avLst/>
          </a:prstGeom>
          <a:noFill/>
        </p:spPr>
        <p:txBody>
          <a:bodyPr wrap="none" rtlCol="0">
            <a:spAutoFit/>
          </a:bodyPr>
          <a:lstStyle/>
          <a:p>
            <a:r>
              <a:rPr lang="en-US" dirty="0" smtClean="0"/>
              <a:t>B</a:t>
            </a:r>
            <a:endParaRPr lang="ru-RU" dirty="0"/>
          </a:p>
        </p:txBody>
      </p:sp>
      <p:sp>
        <p:nvSpPr>
          <p:cNvPr id="113" name="TextBox 112"/>
          <p:cNvSpPr txBox="1"/>
          <p:nvPr/>
        </p:nvSpPr>
        <p:spPr>
          <a:xfrm>
            <a:off x="4139952" y="0"/>
            <a:ext cx="1483996" cy="338554"/>
          </a:xfrm>
          <a:prstGeom prst="rect">
            <a:avLst/>
          </a:prstGeom>
          <a:noFill/>
        </p:spPr>
        <p:txBody>
          <a:bodyPr wrap="none" rtlCol="0">
            <a:spAutoFit/>
          </a:bodyPr>
          <a:lstStyle/>
          <a:p>
            <a:r>
              <a:rPr lang="ru-RU" sz="1600" dirty="0" smtClean="0">
                <a:latin typeface="Calibri" panose="020F0502020204030204" pitchFamily="34" charset="0"/>
              </a:rPr>
              <a:t>Рынки товаров</a:t>
            </a:r>
            <a:endParaRPr lang="ru-RU" sz="1600" dirty="0">
              <a:latin typeface="Calibri" panose="020F0502020204030204" pitchFamily="34" charset="0"/>
            </a:endParaRPr>
          </a:p>
        </p:txBody>
      </p:sp>
      <p:sp>
        <p:nvSpPr>
          <p:cNvPr id="114" name="TextBox 113"/>
          <p:cNvSpPr txBox="1"/>
          <p:nvPr/>
        </p:nvSpPr>
        <p:spPr>
          <a:xfrm>
            <a:off x="3635896" y="72008"/>
            <a:ext cx="351378" cy="369332"/>
          </a:xfrm>
          <a:prstGeom prst="rect">
            <a:avLst/>
          </a:prstGeom>
          <a:noFill/>
        </p:spPr>
        <p:txBody>
          <a:bodyPr wrap="none" rtlCol="0">
            <a:spAutoFit/>
          </a:bodyPr>
          <a:lstStyle/>
          <a:p>
            <a:r>
              <a:rPr lang="ru-RU" dirty="0" smtClean="0"/>
              <a:t>А</a:t>
            </a:r>
            <a:endParaRPr lang="ru-RU" dirty="0"/>
          </a:p>
        </p:txBody>
      </p:sp>
      <p:cxnSp>
        <p:nvCxnSpPr>
          <p:cNvPr id="115" name="Прямая со стрелкой 114"/>
          <p:cNvCxnSpPr/>
          <p:nvPr/>
        </p:nvCxnSpPr>
        <p:spPr>
          <a:xfrm>
            <a:off x="4283968" y="2276872"/>
            <a:ext cx="7920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6" name="Прямая со стрелкой 115"/>
          <p:cNvCxnSpPr/>
          <p:nvPr/>
        </p:nvCxnSpPr>
        <p:spPr>
          <a:xfrm flipV="1">
            <a:off x="4283968" y="1556792"/>
            <a:ext cx="0" cy="7200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7" name="Дуга 116"/>
          <p:cNvSpPr/>
          <p:nvPr/>
        </p:nvSpPr>
        <p:spPr>
          <a:xfrm>
            <a:off x="4355976" y="764704"/>
            <a:ext cx="2232248" cy="1512168"/>
          </a:xfrm>
          <a:prstGeom prst="arc">
            <a:avLst>
              <a:gd name="adj1" fmla="val 7809407"/>
              <a:gd name="adj2" fmla="val 1014841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18" name="Дуга 117"/>
          <p:cNvSpPr/>
          <p:nvPr/>
        </p:nvSpPr>
        <p:spPr>
          <a:xfrm>
            <a:off x="3347864" y="404664"/>
            <a:ext cx="1619672" cy="1800200"/>
          </a:xfrm>
          <a:prstGeom prst="arc">
            <a:avLst>
              <a:gd name="adj1" fmla="val 1620635"/>
              <a:gd name="adj2" fmla="val 433311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19" name="TextBox 118"/>
          <p:cNvSpPr txBox="1"/>
          <p:nvPr/>
        </p:nvSpPr>
        <p:spPr>
          <a:xfrm>
            <a:off x="4788024" y="1556792"/>
            <a:ext cx="272832" cy="276999"/>
          </a:xfrm>
          <a:prstGeom prst="rect">
            <a:avLst/>
          </a:prstGeom>
          <a:noFill/>
        </p:spPr>
        <p:txBody>
          <a:bodyPr wrap="none" rtlCol="0">
            <a:spAutoFit/>
          </a:bodyPr>
          <a:lstStyle/>
          <a:p>
            <a:r>
              <a:rPr lang="ru-RU" sz="1200" dirty="0" smtClean="0"/>
              <a:t>В</a:t>
            </a:r>
            <a:endParaRPr lang="ru-RU" sz="1200" dirty="0"/>
          </a:p>
        </p:txBody>
      </p:sp>
      <p:sp>
        <p:nvSpPr>
          <p:cNvPr id="120" name="TextBox 119"/>
          <p:cNvSpPr txBox="1"/>
          <p:nvPr/>
        </p:nvSpPr>
        <p:spPr>
          <a:xfrm>
            <a:off x="4283968" y="1988840"/>
            <a:ext cx="272832" cy="276999"/>
          </a:xfrm>
          <a:prstGeom prst="rect">
            <a:avLst/>
          </a:prstGeom>
          <a:noFill/>
        </p:spPr>
        <p:txBody>
          <a:bodyPr wrap="none" rtlCol="0">
            <a:spAutoFit/>
          </a:bodyPr>
          <a:lstStyle/>
          <a:p>
            <a:r>
              <a:rPr lang="ru-RU" sz="1200" dirty="0" smtClean="0"/>
              <a:t>В</a:t>
            </a:r>
            <a:endParaRPr lang="ru-RU" sz="1200" dirty="0"/>
          </a:p>
        </p:txBody>
      </p:sp>
      <p:sp>
        <p:nvSpPr>
          <p:cNvPr id="121" name="TextBox 120"/>
          <p:cNvSpPr txBox="1"/>
          <p:nvPr/>
        </p:nvSpPr>
        <p:spPr>
          <a:xfrm>
            <a:off x="4283968" y="1556792"/>
            <a:ext cx="298480" cy="276999"/>
          </a:xfrm>
          <a:prstGeom prst="rect">
            <a:avLst/>
          </a:prstGeom>
          <a:noFill/>
        </p:spPr>
        <p:txBody>
          <a:bodyPr wrap="none" rtlCol="0">
            <a:spAutoFit/>
          </a:bodyPr>
          <a:lstStyle/>
          <a:p>
            <a:r>
              <a:rPr lang="ru-RU" sz="1200" dirty="0" smtClean="0"/>
              <a:t>Н</a:t>
            </a:r>
            <a:endParaRPr lang="ru-RU" sz="1200" dirty="0"/>
          </a:p>
        </p:txBody>
      </p:sp>
      <p:sp>
        <p:nvSpPr>
          <p:cNvPr id="122" name="TextBox 121"/>
          <p:cNvSpPr txBox="1"/>
          <p:nvPr/>
        </p:nvSpPr>
        <p:spPr>
          <a:xfrm>
            <a:off x="4860032" y="1916832"/>
            <a:ext cx="298480" cy="276999"/>
          </a:xfrm>
          <a:prstGeom prst="rect">
            <a:avLst/>
          </a:prstGeom>
          <a:noFill/>
        </p:spPr>
        <p:txBody>
          <a:bodyPr wrap="none" rtlCol="0">
            <a:spAutoFit/>
          </a:bodyPr>
          <a:lstStyle/>
          <a:p>
            <a:r>
              <a:rPr lang="ru-RU" sz="1200" dirty="0" smtClean="0"/>
              <a:t>Н</a:t>
            </a:r>
            <a:endParaRPr lang="ru-RU" sz="1200" dirty="0"/>
          </a:p>
        </p:txBody>
      </p:sp>
      <p:sp>
        <p:nvSpPr>
          <p:cNvPr id="123" name="TextBox 122"/>
          <p:cNvSpPr txBox="1"/>
          <p:nvPr/>
        </p:nvSpPr>
        <p:spPr>
          <a:xfrm>
            <a:off x="5076056" y="2060848"/>
            <a:ext cx="304892" cy="276999"/>
          </a:xfrm>
          <a:prstGeom prst="rect">
            <a:avLst/>
          </a:prstGeom>
          <a:noFill/>
        </p:spPr>
        <p:txBody>
          <a:bodyPr wrap="none" rtlCol="0">
            <a:spAutoFit/>
          </a:bodyPr>
          <a:lstStyle/>
          <a:p>
            <a:r>
              <a:rPr lang="en-US" sz="1200" dirty="0" smtClean="0"/>
              <a:t>Q</a:t>
            </a:r>
            <a:endParaRPr lang="ru-RU" sz="1200" dirty="0"/>
          </a:p>
        </p:txBody>
      </p:sp>
      <p:sp>
        <p:nvSpPr>
          <p:cNvPr id="124" name="TextBox 123"/>
          <p:cNvSpPr txBox="1"/>
          <p:nvPr/>
        </p:nvSpPr>
        <p:spPr>
          <a:xfrm>
            <a:off x="3995936" y="1556792"/>
            <a:ext cx="269626" cy="276999"/>
          </a:xfrm>
          <a:prstGeom prst="rect">
            <a:avLst/>
          </a:prstGeom>
          <a:noFill/>
        </p:spPr>
        <p:txBody>
          <a:bodyPr wrap="none" rtlCol="0">
            <a:spAutoFit/>
          </a:bodyPr>
          <a:lstStyle/>
          <a:p>
            <a:r>
              <a:rPr lang="en-US" sz="1200" dirty="0" smtClean="0"/>
              <a:t>P</a:t>
            </a:r>
            <a:endParaRPr lang="ru-RU" sz="1200" dirty="0"/>
          </a:p>
        </p:txBody>
      </p:sp>
      <p:cxnSp>
        <p:nvCxnSpPr>
          <p:cNvPr id="125" name="Прямая со стрелкой 124"/>
          <p:cNvCxnSpPr/>
          <p:nvPr/>
        </p:nvCxnSpPr>
        <p:spPr>
          <a:xfrm>
            <a:off x="4499992" y="5589240"/>
            <a:ext cx="7920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6" name="Прямая со стрелкой 125"/>
          <p:cNvCxnSpPr/>
          <p:nvPr/>
        </p:nvCxnSpPr>
        <p:spPr>
          <a:xfrm flipV="1">
            <a:off x="4499992" y="4869160"/>
            <a:ext cx="0" cy="7200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Дуга 126"/>
          <p:cNvSpPr/>
          <p:nvPr/>
        </p:nvSpPr>
        <p:spPr>
          <a:xfrm>
            <a:off x="4572000" y="4077072"/>
            <a:ext cx="2232248" cy="1512168"/>
          </a:xfrm>
          <a:prstGeom prst="arc">
            <a:avLst>
              <a:gd name="adj1" fmla="val 7809407"/>
              <a:gd name="adj2" fmla="val 1014841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28" name="Дуга 127"/>
          <p:cNvSpPr/>
          <p:nvPr/>
        </p:nvSpPr>
        <p:spPr>
          <a:xfrm>
            <a:off x="3563888" y="3717032"/>
            <a:ext cx="1619672" cy="1800200"/>
          </a:xfrm>
          <a:prstGeom prst="arc">
            <a:avLst>
              <a:gd name="adj1" fmla="val 1620635"/>
              <a:gd name="adj2" fmla="val 433311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29" name="TextBox 128"/>
          <p:cNvSpPr txBox="1"/>
          <p:nvPr/>
        </p:nvSpPr>
        <p:spPr>
          <a:xfrm>
            <a:off x="4572000" y="4869160"/>
            <a:ext cx="272832" cy="276999"/>
          </a:xfrm>
          <a:prstGeom prst="rect">
            <a:avLst/>
          </a:prstGeom>
          <a:noFill/>
        </p:spPr>
        <p:txBody>
          <a:bodyPr wrap="none" rtlCol="0">
            <a:spAutoFit/>
          </a:bodyPr>
          <a:lstStyle/>
          <a:p>
            <a:r>
              <a:rPr lang="ru-RU" sz="1200" dirty="0" smtClean="0"/>
              <a:t>В</a:t>
            </a:r>
            <a:endParaRPr lang="ru-RU" sz="1200" dirty="0"/>
          </a:p>
        </p:txBody>
      </p:sp>
      <p:sp>
        <p:nvSpPr>
          <p:cNvPr id="130" name="TextBox 129"/>
          <p:cNvSpPr txBox="1"/>
          <p:nvPr/>
        </p:nvSpPr>
        <p:spPr>
          <a:xfrm>
            <a:off x="5148064" y="5301208"/>
            <a:ext cx="272832" cy="276999"/>
          </a:xfrm>
          <a:prstGeom prst="rect">
            <a:avLst/>
          </a:prstGeom>
          <a:noFill/>
        </p:spPr>
        <p:txBody>
          <a:bodyPr wrap="none" rtlCol="0">
            <a:spAutoFit/>
          </a:bodyPr>
          <a:lstStyle/>
          <a:p>
            <a:r>
              <a:rPr lang="ru-RU" sz="1200" dirty="0" smtClean="0"/>
              <a:t>В</a:t>
            </a:r>
            <a:endParaRPr lang="ru-RU" sz="1200" dirty="0"/>
          </a:p>
        </p:txBody>
      </p:sp>
      <p:sp>
        <p:nvSpPr>
          <p:cNvPr id="131" name="TextBox 130"/>
          <p:cNvSpPr txBox="1"/>
          <p:nvPr/>
        </p:nvSpPr>
        <p:spPr>
          <a:xfrm>
            <a:off x="5004048" y="4869160"/>
            <a:ext cx="298480" cy="276999"/>
          </a:xfrm>
          <a:prstGeom prst="rect">
            <a:avLst/>
          </a:prstGeom>
          <a:noFill/>
        </p:spPr>
        <p:txBody>
          <a:bodyPr wrap="none" rtlCol="0">
            <a:spAutoFit/>
          </a:bodyPr>
          <a:lstStyle/>
          <a:p>
            <a:r>
              <a:rPr lang="ru-RU" sz="1200" dirty="0" smtClean="0"/>
              <a:t>Н</a:t>
            </a:r>
            <a:endParaRPr lang="ru-RU" sz="1200" dirty="0"/>
          </a:p>
        </p:txBody>
      </p:sp>
      <p:sp>
        <p:nvSpPr>
          <p:cNvPr id="132" name="TextBox 131"/>
          <p:cNvSpPr txBox="1"/>
          <p:nvPr/>
        </p:nvSpPr>
        <p:spPr>
          <a:xfrm>
            <a:off x="4427984" y="5301208"/>
            <a:ext cx="298480" cy="276999"/>
          </a:xfrm>
          <a:prstGeom prst="rect">
            <a:avLst/>
          </a:prstGeom>
          <a:noFill/>
        </p:spPr>
        <p:txBody>
          <a:bodyPr wrap="none" rtlCol="0">
            <a:spAutoFit/>
          </a:bodyPr>
          <a:lstStyle/>
          <a:p>
            <a:r>
              <a:rPr lang="ru-RU" sz="1200" dirty="0" smtClean="0"/>
              <a:t>Н</a:t>
            </a:r>
            <a:endParaRPr lang="ru-RU" sz="1200" dirty="0"/>
          </a:p>
        </p:txBody>
      </p:sp>
      <p:sp>
        <p:nvSpPr>
          <p:cNvPr id="133" name="TextBox 132"/>
          <p:cNvSpPr txBox="1"/>
          <p:nvPr/>
        </p:nvSpPr>
        <p:spPr>
          <a:xfrm>
            <a:off x="5292080" y="5373216"/>
            <a:ext cx="304892" cy="276999"/>
          </a:xfrm>
          <a:prstGeom prst="rect">
            <a:avLst/>
          </a:prstGeom>
          <a:noFill/>
        </p:spPr>
        <p:txBody>
          <a:bodyPr wrap="none" rtlCol="0">
            <a:spAutoFit/>
          </a:bodyPr>
          <a:lstStyle/>
          <a:p>
            <a:r>
              <a:rPr lang="en-US" sz="1200" dirty="0" smtClean="0"/>
              <a:t>Q</a:t>
            </a:r>
            <a:endParaRPr lang="ru-RU" sz="1200" dirty="0"/>
          </a:p>
        </p:txBody>
      </p:sp>
      <p:sp>
        <p:nvSpPr>
          <p:cNvPr id="134" name="TextBox 133"/>
          <p:cNvSpPr txBox="1"/>
          <p:nvPr/>
        </p:nvSpPr>
        <p:spPr>
          <a:xfrm>
            <a:off x="4211960" y="4869160"/>
            <a:ext cx="269626" cy="276999"/>
          </a:xfrm>
          <a:prstGeom prst="rect">
            <a:avLst/>
          </a:prstGeom>
          <a:noFill/>
        </p:spPr>
        <p:txBody>
          <a:bodyPr wrap="none" rtlCol="0">
            <a:spAutoFit/>
          </a:bodyPr>
          <a:lstStyle/>
          <a:p>
            <a:r>
              <a:rPr lang="en-US" sz="1200" dirty="0" smtClean="0"/>
              <a:t>P</a:t>
            </a:r>
            <a:endParaRPr lang="ru-RU" sz="1200" dirty="0"/>
          </a:p>
        </p:txBody>
      </p:sp>
      <p:sp>
        <p:nvSpPr>
          <p:cNvPr id="135" name="TextBox 134"/>
          <p:cNvSpPr txBox="1"/>
          <p:nvPr/>
        </p:nvSpPr>
        <p:spPr>
          <a:xfrm>
            <a:off x="3707904" y="764704"/>
            <a:ext cx="2232248" cy="830997"/>
          </a:xfrm>
          <a:prstGeom prst="rect">
            <a:avLst/>
          </a:prstGeom>
          <a:noFill/>
        </p:spPr>
        <p:txBody>
          <a:bodyPr wrap="square" rtlCol="0">
            <a:spAutoFit/>
          </a:bodyPr>
          <a:lstStyle/>
          <a:p>
            <a:pPr algn="ctr"/>
            <a:r>
              <a:rPr lang="ru-RU" sz="1200" dirty="0" smtClean="0"/>
              <a:t>Цена кукурузы, стоимость медицинского обслуживания, ценна пиццы</a:t>
            </a:r>
            <a:endParaRPr lang="ru-RU" sz="1200" dirty="0"/>
          </a:p>
        </p:txBody>
      </p:sp>
      <p:sp>
        <p:nvSpPr>
          <p:cNvPr id="136" name="TextBox 135"/>
          <p:cNvSpPr txBox="1"/>
          <p:nvPr/>
        </p:nvSpPr>
        <p:spPr>
          <a:xfrm>
            <a:off x="3707904" y="3789040"/>
            <a:ext cx="2232248" cy="1015663"/>
          </a:xfrm>
          <a:prstGeom prst="rect">
            <a:avLst/>
          </a:prstGeom>
          <a:noFill/>
        </p:spPr>
        <p:txBody>
          <a:bodyPr wrap="square" rtlCol="0">
            <a:spAutoFit/>
          </a:bodyPr>
          <a:lstStyle/>
          <a:p>
            <a:pPr algn="ctr"/>
            <a:r>
              <a:rPr lang="ru-RU" sz="1200" dirty="0" smtClean="0"/>
              <a:t>Рентные платежи за кукурузные поля. Почасовая ставка оплаты работы хирурга. Тарифы за тонно-километры</a:t>
            </a:r>
            <a:endParaRPr lang="ru-RU" sz="1200" dirty="0"/>
          </a:p>
        </p:txBody>
      </p:sp>
      <p:sp>
        <p:nvSpPr>
          <p:cNvPr id="137" name="TextBox 136"/>
          <p:cNvSpPr txBox="1"/>
          <p:nvPr/>
        </p:nvSpPr>
        <p:spPr>
          <a:xfrm>
            <a:off x="3779912" y="5733256"/>
            <a:ext cx="2851678" cy="338554"/>
          </a:xfrm>
          <a:prstGeom prst="rect">
            <a:avLst/>
          </a:prstGeom>
          <a:noFill/>
        </p:spPr>
        <p:txBody>
          <a:bodyPr wrap="none" rtlCol="0">
            <a:spAutoFit/>
          </a:bodyPr>
          <a:lstStyle/>
          <a:p>
            <a:r>
              <a:rPr lang="ru-RU" sz="1600" dirty="0" smtClean="0">
                <a:latin typeface="Calibri" panose="020F0502020204030204" pitchFamily="34" charset="0"/>
              </a:rPr>
              <a:t>Рынки факторов производства</a:t>
            </a:r>
            <a:endParaRPr lang="ru-RU" sz="1600" dirty="0">
              <a:latin typeface="Calibri" panose="020F0502020204030204" pitchFamily="34" charset="0"/>
            </a:endParaRPr>
          </a:p>
        </p:txBody>
      </p:sp>
      <p:sp>
        <p:nvSpPr>
          <p:cNvPr id="138" name="TextBox 137"/>
          <p:cNvSpPr txBox="1"/>
          <p:nvPr/>
        </p:nvSpPr>
        <p:spPr>
          <a:xfrm>
            <a:off x="3707904" y="5517232"/>
            <a:ext cx="309700" cy="369332"/>
          </a:xfrm>
          <a:prstGeom prst="rect">
            <a:avLst/>
          </a:prstGeom>
          <a:noFill/>
        </p:spPr>
        <p:txBody>
          <a:bodyPr wrap="none" rtlCol="0">
            <a:spAutoFit/>
          </a:bodyPr>
          <a:lstStyle/>
          <a:p>
            <a:r>
              <a:rPr lang="ru-RU" dirty="0" smtClean="0"/>
              <a:t>Е</a:t>
            </a:r>
            <a:endParaRPr lang="ru-RU" dirty="0"/>
          </a:p>
        </p:txBody>
      </p:sp>
    </p:spTree>
    <p:extLst>
      <p:ext uri="{BB962C8B-B14F-4D97-AF65-F5344CB8AC3E}">
        <p14:creationId xmlns="" xmlns:p14="http://schemas.microsoft.com/office/powerpoint/2010/main" val="28996587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39552" y="1268760"/>
            <a:ext cx="8208912" cy="4824536"/>
          </a:xfrm>
        </p:spPr>
        <p:txBody>
          <a:bodyPr>
            <a:noAutofit/>
          </a:bodyPr>
          <a:lstStyle/>
          <a:p>
            <a:pPr marL="0" indent="0">
              <a:buFont typeface="Wingdings" pitchFamily="2" charset="2"/>
              <a:buChar char="Ø"/>
            </a:pPr>
            <a:r>
              <a:rPr lang="ru-RU" sz="1800" dirty="0">
                <a:latin typeface="Calibri" panose="020F0502020204030204" pitchFamily="34" charset="0"/>
              </a:rPr>
              <a:t>Анализ потребительского </a:t>
            </a:r>
            <a:r>
              <a:rPr lang="ru-RU" sz="1800" dirty="0" smtClean="0">
                <a:latin typeface="Calibri" panose="020F0502020204030204" pitchFamily="34" charset="0"/>
              </a:rPr>
              <a:t>поведения </a:t>
            </a:r>
            <a:r>
              <a:rPr lang="ru-RU" sz="1800" dirty="0">
                <a:latin typeface="Calibri" panose="020F0502020204030204" pitchFamily="34" charset="0"/>
              </a:rPr>
              <a:t>показал, что потребители, делая выбор между благами, максимизируют свою полезность, уравнивая предельную полезность на один доллар расходов. Имея в виду это правило, </a:t>
            </a:r>
            <a:r>
              <a:rPr lang="ru-RU" sz="1800" dirty="0" smtClean="0">
                <a:latin typeface="Calibri" panose="020F0502020204030204" pitchFamily="34" charset="0"/>
              </a:rPr>
              <a:t>ы </a:t>
            </a:r>
            <a:r>
              <a:rPr lang="ru-RU" sz="1800" dirty="0">
                <a:latin typeface="Calibri" panose="020F0502020204030204" pitchFamily="34" charset="0"/>
              </a:rPr>
              <a:t>видим, что соотношение предельных </a:t>
            </a:r>
            <a:r>
              <a:rPr lang="ru-RU" sz="1800" dirty="0" smtClean="0">
                <a:latin typeface="Calibri" panose="020F0502020204030204" pitchFamily="34" charset="0"/>
              </a:rPr>
              <a:t>полезностей </a:t>
            </a:r>
            <a:r>
              <a:rPr lang="ru-RU" sz="1800" dirty="0">
                <a:latin typeface="Calibri" panose="020F0502020204030204" pitchFamily="34" charset="0"/>
              </a:rPr>
              <a:t>двух благ, называемое предельной нормой замены двух благ (или </a:t>
            </a:r>
            <a:r>
              <a:rPr lang="ru-RU" sz="1800" dirty="0" err="1">
                <a:latin typeface="Calibri" panose="020F0502020204030204" pitchFamily="34" charset="0"/>
              </a:rPr>
              <a:t>mrs</a:t>
            </a:r>
            <a:r>
              <a:rPr lang="ru-RU" sz="1800" dirty="0">
                <a:latin typeface="Calibri" panose="020F0502020204030204" pitchFamily="34" charset="0"/>
              </a:rPr>
              <a:t>) для отношений </a:t>
            </a:r>
            <a:r>
              <a:rPr lang="ru-RU" sz="1800" dirty="0" err="1">
                <a:latin typeface="Calibri" panose="020F0502020204030204" pitchFamily="34" charset="0"/>
              </a:rPr>
              <a:t>взаимозамещения</a:t>
            </a:r>
            <a:r>
              <a:rPr lang="ru-RU" sz="1800" dirty="0">
                <a:latin typeface="Calibri" panose="020F0502020204030204" pitchFamily="34" charset="0"/>
              </a:rPr>
              <a:t> </a:t>
            </a:r>
            <a:r>
              <a:rPr lang="ru-RU" sz="1800" dirty="0" smtClean="0">
                <a:latin typeface="Calibri" panose="020F0502020204030204" pitchFamily="34" charset="0"/>
              </a:rPr>
              <a:t>благ </a:t>
            </a:r>
            <a:r>
              <a:rPr lang="ru-RU" sz="1800" dirty="0">
                <a:latin typeface="Calibri" panose="020F0502020204030204" pitchFamily="34" charset="0"/>
              </a:rPr>
              <a:t>1 и </a:t>
            </a:r>
            <a:r>
              <a:rPr lang="ru-RU" sz="1800" dirty="0" smtClean="0">
                <a:latin typeface="Calibri" panose="020F0502020204030204" pitchFamily="34" charset="0"/>
              </a:rPr>
              <a:t>2 </a:t>
            </a:r>
            <a:r>
              <a:rPr lang="ru-RU" sz="1800" dirty="0">
                <a:latin typeface="Calibri" panose="020F0502020204030204" pitchFamily="34" charset="0"/>
              </a:rPr>
              <a:t>удовлетворяет условию</a:t>
            </a:r>
            <a:r>
              <a:rPr lang="ru-RU" sz="1800" dirty="0" smtClean="0">
                <a:latin typeface="Calibri" panose="020F0502020204030204" pitchFamily="34" charset="0"/>
              </a:rPr>
              <a:t>:</a:t>
            </a:r>
            <a:r>
              <a:rPr lang="ru-RU" sz="1800" dirty="0">
                <a:latin typeface="Calibri" panose="020F0502020204030204" pitchFamily="34" charset="0"/>
              </a:rPr>
              <a:t> </a:t>
            </a:r>
            <a:endParaRPr lang="en-US" sz="1800" dirty="0" smtClean="0">
              <a:latin typeface="Calibri" panose="020F0502020204030204" pitchFamily="34" charset="0"/>
            </a:endParaRPr>
          </a:p>
          <a:p>
            <a:endParaRPr lang="ru-RU" sz="1800" dirty="0">
              <a:latin typeface="Calibri" panose="020F0502020204030204" pitchFamily="34" charset="0"/>
            </a:endParaRPr>
          </a:p>
          <a:p>
            <a:pPr marL="0" indent="0" algn="ctr">
              <a:buNone/>
            </a:pPr>
            <a:r>
              <a:rPr lang="ru-RU" sz="1800" dirty="0" smtClean="0">
                <a:latin typeface="Calibri" panose="020F0502020204030204" pitchFamily="34" charset="0"/>
              </a:rPr>
              <a:t>MRS1,2=MU1/MU2=P1/P2</a:t>
            </a:r>
            <a:endParaRPr lang="en-US" sz="1800" dirty="0" smtClean="0">
              <a:latin typeface="Calibri" panose="020F0502020204030204" pitchFamily="34" charset="0"/>
            </a:endParaRPr>
          </a:p>
          <a:p>
            <a:pPr marL="0" indent="0" algn="ctr">
              <a:buNone/>
            </a:pPr>
            <a:endParaRPr lang="en-US" sz="1800" dirty="0" smtClean="0">
              <a:latin typeface="Calibri" panose="020F0502020204030204" pitchFamily="34" charset="0"/>
            </a:endParaRPr>
          </a:p>
          <a:p>
            <a:pPr marL="0" indent="0">
              <a:buFont typeface="Wingdings" pitchFamily="2" charset="2"/>
              <a:buChar char="Ø"/>
            </a:pPr>
            <a:r>
              <a:rPr lang="ru-RU" sz="1800" dirty="0">
                <a:latin typeface="Calibri" panose="020F0502020204030204" pitchFamily="34" charset="0"/>
              </a:rPr>
              <a:t>Иными словами, отношение предельных </a:t>
            </a:r>
            <a:r>
              <a:rPr lang="ru-RU" sz="1800" dirty="0" smtClean="0">
                <a:latin typeface="Calibri" panose="020F0502020204030204" pitchFamily="34" charset="0"/>
              </a:rPr>
              <a:t>полезностей </a:t>
            </a:r>
            <a:r>
              <a:rPr lang="ru-RU" sz="1800" dirty="0">
                <a:latin typeface="Calibri" panose="020F0502020204030204" pitchFamily="34" charset="0"/>
              </a:rPr>
              <a:t>двух благ или относительное предельное удовлетворение, получаемое от двух благ, равно отношению цен этих благ. Это условие должно сохраняться для  каждого отдельного потребителя, покупающего два блага, о которых идет речь.</a:t>
            </a:r>
          </a:p>
          <a:p>
            <a:pPr marL="0" indent="0" algn="ctr">
              <a:buNone/>
            </a:pPr>
            <a:endParaRPr lang="ru-RU" sz="1800" dirty="0">
              <a:latin typeface="Calibri" panose="020F0502020204030204" pitchFamily="34" charset="0"/>
            </a:endParaRPr>
          </a:p>
        </p:txBody>
      </p:sp>
      <p:sp>
        <p:nvSpPr>
          <p:cNvPr id="4" name="Прямоугольник 3"/>
          <p:cNvSpPr/>
          <p:nvPr/>
        </p:nvSpPr>
        <p:spPr>
          <a:xfrm>
            <a:off x="4283968" y="6457890"/>
            <a:ext cx="4547783" cy="400110"/>
          </a:xfrm>
          <a:prstGeom prst="rect">
            <a:avLst/>
          </a:prstGeom>
        </p:spPr>
        <p:txBody>
          <a:bodyPr wrap="none">
            <a:spAutoFit/>
          </a:bodyPr>
          <a:lstStyle/>
          <a:p>
            <a:r>
              <a:rPr lang="ru-RU" b="1" i="1" dirty="0">
                <a:latin typeface="Calibri" pitchFamily="34" charset="0"/>
              </a:rPr>
              <a:t>Рынок и </a:t>
            </a:r>
            <a:r>
              <a:rPr lang="ru-RU" sz="2000" b="1" i="1" dirty="0">
                <a:latin typeface="Calibri" pitchFamily="34" charset="0"/>
              </a:rPr>
              <a:t>экономическая</a:t>
            </a:r>
            <a:r>
              <a:rPr lang="ru-RU" b="1" i="1" dirty="0">
                <a:latin typeface="Calibri" pitchFamily="34" charset="0"/>
              </a:rPr>
              <a:t> эффективность</a:t>
            </a:r>
          </a:p>
        </p:txBody>
      </p:sp>
      <p:sp>
        <p:nvSpPr>
          <p:cNvPr id="8" name="Объект 2"/>
          <p:cNvSpPr txBox="1">
            <a:spLocks/>
          </p:cNvSpPr>
          <p:nvPr/>
        </p:nvSpPr>
        <p:spPr>
          <a:xfrm>
            <a:off x="323528" y="548680"/>
            <a:ext cx="7543800" cy="576064"/>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457200" indent="-457200">
              <a:buNone/>
            </a:pPr>
            <a:r>
              <a:rPr lang="ru-RU" sz="2000" b="1" dirty="0" smtClean="0">
                <a:solidFill>
                  <a:schemeClr val="bg2">
                    <a:lumMod val="10000"/>
                  </a:schemeClr>
                </a:solidFill>
                <a:latin typeface="Calibri" panose="020F0502020204030204" pitchFamily="34" charset="0"/>
              </a:rPr>
              <a:t>1. Равновесие потребителя</a:t>
            </a:r>
            <a:endParaRPr lang="ru-RU" sz="2000" b="1" dirty="0">
              <a:solidFill>
                <a:schemeClr val="bg2">
                  <a:lumMod val="10000"/>
                </a:schemeClr>
              </a:solidFill>
              <a:latin typeface="Calibri" panose="020F0502020204030204" pitchFamily="34" charset="0"/>
            </a:endParaRPr>
          </a:p>
        </p:txBody>
      </p:sp>
      <p:pic>
        <p:nvPicPr>
          <p:cNvPr id="5" name="Picture 2" descr="D:\Ботва\7сем\samuelson_pol_e_nordhaus_vilyam_d_mikroekonomika\Самуэльсон\7.htm1.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627784" y="3212976"/>
            <a:ext cx="447675" cy="4476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5475058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7544" y="980728"/>
            <a:ext cx="8208912" cy="2304256"/>
          </a:xfrm>
        </p:spPr>
        <p:txBody>
          <a:bodyPr>
            <a:normAutofit/>
          </a:bodyPr>
          <a:lstStyle/>
          <a:p>
            <a:pPr marL="0" indent="0">
              <a:buFont typeface="Wingdings" pitchFamily="2" charset="2"/>
              <a:buChar char="Ø"/>
            </a:pPr>
            <a:r>
              <a:rPr lang="ru-RU" sz="1800" dirty="0">
                <a:latin typeface="Calibri" pitchFamily="34" charset="0"/>
              </a:rPr>
              <a:t>Поведение фирм, </a:t>
            </a:r>
            <a:r>
              <a:rPr lang="ru-RU" sz="1800" dirty="0" err="1">
                <a:latin typeface="Calibri" pitchFamily="34" charset="0"/>
              </a:rPr>
              <a:t>максимизирующих</a:t>
            </a:r>
            <a:r>
              <a:rPr lang="ru-RU" sz="1800" dirty="0">
                <a:latin typeface="Calibri" pitchFamily="34" charset="0"/>
              </a:rPr>
              <a:t> свою прибыль, подчиняется аналогичным, но более сложным </a:t>
            </a:r>
            <a:r>
              <a:rPr lang="ru-RU" sz="1800" dirty="0" smtClean="0">
                <a:latin typeface="Calibri" pitchFamily="34" charset="0"/>
              </a:rPr>
              <a:t>условиям. Мы пришли </a:t>
            </a:r>
            <a:r>
              <a:rPr lang="ru-RU" sz="1800" dirty="0">
                <a:latin typeface="Calibri" pitchFamily="34" charset="0"/>
              </a:rPr>
              <a:t>к выводу, что конкурирующие фирмы выбирают количество использованных ресурсов и объем выпуска следующим образом: </a:t>
            </a:r>
            <a:endParaRPr lang="ru-RU" sz="1800" dirty="0" smtClean="0">
              <a:latin typeface="Calibri" pitchFamily="34" charset="0"/>
            </a:endParaRPr>
          </a:p>
          <a:p>
            <a:pPr marL="0" indent="0">
              <a:buNone/>
            </a:pPr>
            <a:endParaRPr lang="ru-RU" sz="1800" dirty="0">
              <a:latin typeface="Calibri" pitchFamily="34" charset="0"/>
            </a:endParaRPr>
          </a:p>
          <a:p>
            <a:pPr marL="0" indent="0" algn="ctr">
              <a:buNone/>
            </a:pPr>
            <a:endParaRPr lang="ru-RU" sz="1800" dirty="0">
              <a:latin typeface="Calibri" pitchFamily="34" charset="0"/>
            </a:endParaRPr>
          </a:p>
        </p:txBody>
      </p:sp>
      <p:sp>
        <p:nvSpPr>
          <p:cNvPr id="4" name="Прямоугольник 3"/>
          <p:cNvSpPr/>
          <p:nvPr/>
        </p:nvSpPr>
        <p:spPr>
          <a:xfrm>
            <a:off x="4310882" y="6237312"/>
            <a:ext cx="4833118" cy="400110"/>
          </a:xfrm>
          <a:prstGeom prst="rect">
            <a:avLst/>
          </a:prstGeom>
        </p:spPr>
        <p:txBody>
          <a:bodyPr wrap="none">
            <a:spAutoFit/>
          </a:bodyPr>
          <a:lstStyle/>
          <a:p>
            <a:r>
              <a:rPr lang="ru-RU" sz="2000" b="1" i="1" dirty="0">
                <a:latin typeface="Calibri" pitchFamily="34" charset="0"/>
              </a:rPr>
              <a:t>Рынок и экономическая эффективность</a:t>
            </a:r>
          </a:p>
        </p:txBody>
      </p:sp>
      <p:sp>
        <p:nvSpPr>
          <p:cNvPr id="8" name="Объект 2"/>
          <p:cNvSpPr txBox="1">
            <a:spLocks/>
          </p:cNvSpPr>
          <p:nvPr/>
        </p:nvSpPr>
        <p:spPr>
          <a:xfrm>
            <a:off x="323528" y="332656"/>
            <a:ext cx="7543800" cy="576064"/>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457200" indent="-457200">
              <a:buNone/>
            </a:pPr>
            <a:r>
              <a:rPr lang="ru-RU" sz="2000" b="1" dirty="0" smtClean="0">
                <a:solidFill>
                  <a:schemeClr val="bg2">
                    <a:lumMod val="10000"/>
                  </a:schemeClr>
                </a:solidFill>
                <a:latin typeface="Calibri" panose="020F0502020204030204" pitchFamily="34" charset="0"/>
              </a:rPr>
              <a:t>2. Равновесие производителя</a:t>
            </a:r>
            <a:endParaRPr lang="ru-RU" sz="2000" b="1" dirty="0">
              <a:solidFill>
                <a:schemeClr val="bg2">
                  <a:lumMod val="10000"/>
                </a:schemeClr>
              </a:solidFill>
              <a:latin typeface="Calibri" panose="020F0502020204030204" pitchFamily="34" charset="0"/>
            </a:endParaRPr>
          </a:p>
        </p:txBody>
      </p:sp>
      <p:sp>
        <p:nvSpPr>
          <p:cNvPr id="2" name="TextBox 1"/>
          <p:cNvSpPr txBox="1"/>
          <p:nvPr/>
        </p:nvSpPr>
        <p:spPr>
          <a:xfrm>
            <a:off x="323528" y="1916832"/>
            <a:ext cx="8820472" cy="4801314"/>
          </a:xfrm>
          <a:prstGeom prst="rect">
            <a:avLst/>
          </a:prstGeom>
          <a:noFill/>
        </p:spPr>
        <p:txBody>
          <a:bodyPr wrap="square" rtlCol="0">
            <a:spAutoFit/>
          </a:bodyPr>
          <a:lstStyle/>
          <a:p>
            <a:endParaRPr lang="en-US" dirty="0" smtClean="0">
              <a:latin typeface="Calibri" panose="020F0502020204030204" pitchFamily="34" charset="0"/>
            </a:endParaRPr>
          </a:p>
          <a:p>
            <a:r>
              <a:rPr lang="ru-RU" b="1" dirty="0">
                <a:latin typeface="Calibri" panose="020F0502020204030204" pitchFamily="34" charset="0"/>
              </a:rPr>
              <a:t>а</a:t>
            </a:r>
            <a:r>
              <a:rPr lang="ru-RU" dirty="0">
                <a:latin typeface="Calibri" panose="020F0502020204030204" pitchFamily="34" charset="0"/>
              </a:rPr>
              <a:t>. Условие выпуска для производителей таково: </a:t>
            </a:r>
            <a:endParaRPr lang="en-US" dirty="0" smtClean="0">
              <a:latin typeface="Calibri" panose="020F0502020204030204" pitchFamily="34" charset="0"/>
            </a:endParaRPr>
          </a:p>
          <a:p>
            <a:r>
              <a:rPr lang="ru-RU" dirty="0" smtClean="0">
                <a:latin typeface="Calibri" panose="020F0502020204030204" pitchFamily="34" charset="0"/>
              </a:rPr>
              <a:t>уровень </a:t>
            </a:r>
            <a:r>
              <a:rPr lang="ru-RU" dirty="0">
                <a:latin typeface="Calibri" panose="020F0502020204030204" pitchFamily="34" charset="0"/>
              </a:rPr>
              <a:t>выпуска устанавливается таким образом, чтобы цена каждого </a:t>
            </a:r>
            <a:r>
              <a:rPr lang="ru-RU" dirty="0" smtClean="0">
                <a:latin typeface="Calibri" panose="020F0502020204030204" pitchFamily="34" charset="0"/>
              </a:rPr>
              <a:t>блага</a:t>
            </a:r>
            <a:endParaRPr lang="en-US" dirty="0" smtClean="0">
              <a:latin typeface="Calibri" panose="020F0502020204030204" pitchFamily="34" charset="0"/>
            </a:endParaRPr>
          </a:p>
          <a:p>
            <a:r>
              <a:rPr lang="ru-RU" dirty="0" smtClean="0">
                <a:latin typeface="Calibri" panose="020F0502020204030204" pitchFamily="34" charset="0"/>
              </a:rPr>
              <a:t> </a:t>
            </a:r>
            <a:r>
              <a:rPr lang="ru-RU" dirty="0">
                <a:latin typeface="Calibri" panose="020F0502020204030204" pitchFamily="34" charset="0"/>
              </a:rPr>
              <a:t>была равна предельным затратам на его производство. </a:t>
            </a:r>
            <a:endParaRPr lang="en-US" dirty="0" smtClean="0">
              <a:latin typeface="Calibri" panose="020F0502020204030204" pitchFamily="34" charset="0"/>
            </a:endParaRPr>
          </a:p>
          <a:p>
            <a:r>
              <a:rPr lang="ru-RU" dirty="0" smtClean="0">
                <a:latin typeface="Calibri" panose="020F0502020204030204" pitchFamily="34" charset="0"/>
              </a:rPr>
              <a:t>Это </a:t>
            </a:r>
            <a:r>
              <a:rPr lang="ru-RU" dirty="0">
                <a:latin typeface="Calibri" panose="020F0502020204030204" pitchFamily="34" charset="0"/>
              </a:rPr>
              <a:t>уравнение можно записать следующим </a:t>
            </a:r>
            <a:r>
              <a:rPr lang="ru-RU" dirty="0" smtClean="0">
                <a:latin typeface="Calibri" panose="020F0502020204030204" pitchFamily="34" charset="0"/>
              </a:rPr>
              <a:t>образом:     </a:t>
            </a:r>
            <a:r>
              <a:rPr lang="ru-RU" i="1" u="sng" dirty="0" smtClean="0">
                <a:latin typeface="Calibri" panose="020F0502020204030204" pitchFamily="34" charset="0"/>
              </a:rPr>
              <a:t>MC1/MC2=P1/P2</a:t>
            </a:r>
          </a:p>
          <a:p>
            <a:endParaRPr lang="ru-RU" i="1" u="sng" dirty="0" smtClean="0">
              <a:latin typeface="Calibri" panose="020F0502020204030204" pitchFamily="34" charset="0"/>
            </a:endParaRPr>
          </a:p>
          <a:p>
            <a:pPr>
              <a:buClr>
                <a:schemeClr val="bg2">
                  <a:lumMod val="50000"/>
                </a:schemeClr>
              </a:buClr>
              <a:buSzPct val="75000"/>
              <a:buFont typeface="Wingdings" pitchFamily="2" charset="2"/>
              <a:buChar char="Ø"/>
            </a:pPr>
            <a:r>
              <a:rPr lang="ru-RU" dirty="0" smtClean="0">
                <a:latin typeface="Calibri" panose="020F0502020204030204" pitchFamily="34" charset="0"/>
              </a:rPr>
              <a:t>Уравнение показывает, что в условиях конкурентной экономики соотношение предельных затрат на производство двух конечных благ равно соотношению их цен. Равенство сохраняется для всех производимых благ и для всех фирм, эти блага производящих. Мы можем также представить соотношение предельных затрат как коэффициент, с которым общество может превращать одно благо в другое (иногда соотношение предельных затрат называют предельной нормой трансформации благ или МRТ). Если предельные затраты (МС) на производство пиццы составляют 1 долл., а на стрижку волос—10 долл., то, перемещая ресурсы от парикмахеров к фермерам, общество может трансформировать одну стрижку в 10 пицц.</a:t>
            </a:r>
          </a:p>
          <a:p>
            <a:endParaRPr lang="ru-RU" dirty="0">
              <a:latin typeface="Calibri" panose="020F0502020204030204" pitchFamily="34" charset="0"/>
            </a:endParaRPr>
          </a:p>
          <a:p>
            <a:endParaRPr lang="ru-RU" dirty="0"/>
          </a:p>
        </p:txBody>
      </p:sp>
    </p:spTree>
    <p:extLst>
      <p:ext uri="{BB962C8B-B14F-4D97-AF65-F5344CB8AC3E}">
        <p14:creationId xmlns="" xmlns:p14="http://schemas.microsoft.com/office/powerpoint/2010/main" val="40702810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descr="39.jpg"/>
          <p:cNvPicPr>
            <a:picLocks noChangeAspect="1"/>
          </p:cNvPicPr>
          <p:nvPr/>
        </p:nvPicPr>
        <p:blipFill>
          <a:blip r:embed="rId2" cstate="print"/>
          <a:stretch>
            <a:fillRect/>
          </a:stretch>
        </p:blipFill>
        <p:spPr>
          <a:xfrm>
            <a:off x="2627784" y="3573016"/>
            <a:ext cx="3816424" cy="2862318"/>
          </a:xfrm>
          <a:prstGeom prst="rect">
            <a:avLst/>
          </a:prstGeom>
          <a:ln>
            <a:noFill/>
          </a:ln>
          <a:effectLst>
            <a:softEdge rad="112500"/>
          </a:effectLst>
        </p:spPr>
      </p:pic>
      <p:sp>
        <p:nvSpPr>
          <p:cNvPr id="3" name="Объект 2"/>
          <p:cNvSpPr>
            <a:spLocks noGrp="1"/>
          </p:cNvSpPr>
          <p:nvPr>
            <p:ph idx="1"/>
          </p:nvPr>
        </p:nvSpPr>
        <p:spPr>
          <a:xfrm>
            <a:off x="467544" y="188640"/>
            <a:ext cx="8208912" cy="4104456"/>
          </a:xfrm>
        </p:spPr>
        <p:txBody>
          <a:bodyPr>
            <a:normAutofit/>
          </a:bodyPr>
          <a:lstStyle/>
          <a:p>
            <a:pPr marL="0" indent="0">
              <a:buNone/>
            </a:pPr>
            <a:endParaRPr lang="ru-RU" sz="1800" dirty="0">
              <a:latin typeface="Calibri" panose="020F0502020204030204" pitchFamily="34" charset="0"/>
            </a:endParaRPr>
          </a:p>
          <a:p>
            <a:pPr>
              <a:buFont typeface="Wingdings" pitchFamily="2" charset="2"/>
              <a:buChar char="Ø"/>
            </a:pPr>
            <a:r>
              <a:rPr lang="ru-RU" sz="1800" dirty="0">
                <a:latin typeface="Calibri" panose="020F0502020204030204" pitchFamily="34" charset="0"/>
              </a:rPr>
              <a:t>Основой для понимания сущности конкурентной экономики является утверждение о том, что конкурентные цены отражают социальные издержки или редкость. Мы только что упомянули, что отношение предельных затрат, или MRT между двумя благами, представляет собой коэффициент, с которым общество может трансформировать одно благо в другое. Однако, так как отношение цен двух благ равно MRT этих благ, то относительные цены отражают общественную редкость в условиях совершенной конкуренции. Именно этот важный факт — что конкурентные цены являются сигналом , относительной редкости различных благ — демонстрирует обоснованность принципа «невидимой руки», состоящего в том, что совершенные конкурентные рынки приводят к </a:t>
            </a:r>
            <a:r>
              <a:rPr lang="ru-RU" sz="1800" dirty="0" err="1" smtClean="0">
                <a:latin typeface="Calibri" panose="020F0502020204030204" pitchFamily="34" charset="0"/>
              </a:rPr>
              <a:t>аллокативной</a:t>
            </a:r>
            <a:r>
              <a:rPr lang="ru-RU" sz="1800" dirty="0" smtClean="0">
                <a:latin typeface="Calibri" panose="020F0502020204030204" pitchFamily="34" charset="0"/>
              </a:rPr>
              <a:t> </a:t>
            </a:r>
            <a:r>
              <a:rPr lang="ru-RU" sz="1800" dirty="0">
                <a:latin typeface="Calibri" panose="020F0502020204030204" pitchFamily="34" charset="0"/>
              </a:rPr>
              <a:t>эффективности.</a:t>
            </a:r>
          </a:p>
          <a:p>
            <a:pPr marL="0" indent="0">
              <a:buNone/>
            </a:pPr>
            <a:endParaRPr lang="ru-RU" sz="1800" dirty="0"/>
          </a:p>
        </p:txBody>
      </p:sp>
      <p:sp>
        <p:nvSpPr>
          <p:cNvPr id="4" name="Прямоугольник 3"/>
          <p:cNvSpPr/>
          <p:nvPr/>
        </p:nvSpPr>
        <p:spPr>
          <a:xfrm>
            <a:off x="4310882" y="6237312"/>
            <a:ext cx="4833118" cy="400110"/>
          </a:xfrm>
          <a:prstGeom prst="rect">
            <a:avLst/>
          </a:prstGeom>
        </p:spPr>
        <p:txBody>
          <a:bodyPr wrap="none">
            <a:spAutoFit/>
          </a:bodyPr>
          <a:lstStyle/>
          <a:p>
            <a:r>
              <a:rPr lang="ru-RU" sz="2000" b="1" i="1" dirty="0">
                <a:latin typeface="Calibri" pitchFamily="34" charset="0"/>
              </a:rPr>
              <a:t>Рынок и экономическая эффективность</a:t>
            </a:r>
          </a:p>
        </p:txBody>
      </p:sp>
    </p:spTree>
    <p:extLst>
      <p:ext uri="{BB962C8B-B14F-4D97-AF65-F5344CB8AC3E}">
        <p14:creationId xmlns="" xmlns:p14="http://schemas.microsoft.com/office/powerpoint/2010/main" val="23711107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310882" y="6457890"/>
            <a:ext cx="4833118" cy="400110"/>
          </a:xfrm>
          <a:prstGeom prst="rect">
            <a:avLst/>
          </a:prstGeom>
        </p:spPr>
        <p:txBody>
          <a:bodyPr wrap="none">
            <a:spAutoFit/>
          </a:bodyPr>
          <a:lstStyle/>
          <a:p>
            <a:r>
              <a:rPr lang="ru-RU" sz="2000" b="1" i="1" dirty="0">
                <a:latin typeface="Calibri" pitchFamily="34" charset="0"/>
              </a:rPr>
              <a:t>Рынок и экономическая эффективность</a:t>
            </a:r>
          </a:p>
        </p:txBody>
      </p:sp>
      <p:sp>
        <p:nvSpPr>
          <p:cNvPr id="2" name="TextBox 1"/>
          <p:cNvSpPr txBox="1"/>
          <p:nvPr/>
        </p:nvSpPr>
        <p:spPr>
          <a:xfrm>
            <a:off x="467544" y="260648"/>
            <a:ext cx="8125341" cy="5632311"/>
          </a:xfrm>
          <a:prstGeom prst="rect">
            <a:avLst/>
          </a:prstGeom>
          <a:noFill/>
        </p:spPr>
        <p:txBody>
          <a:bodyPr wrap="square" rtlCol="0">
            <a:spAutoFit/>
          </a:bodyPr>
          <a:lstStyle/>
          <a:p>
            <a:endParaRPr lang="en-US" dirty="0" smtClean="0">
              <a:latin typeface="Calibri" panose="020F0502020204030204" pitchFamily="34" charset="0"/>
            </a:endParaRPr>
          </a:p>
          <a:p>
            <a:r>
              <a:rPr lang="ru-RU" b="1" dirty="0">
                <a:latin typeface="Calibri" panose="020F0502020204030204" pitchFamily="34" charset="0"/>
              </a:rPr>
              <a:t>б</a:t>
            </a:r>
            <a:r>
              <a:rPr lang="ru-RU" dirty="0">
                <a:latin typeface="Calibri" panose="020F0502020204030204" pitchFamily="34" charset="0"/>
              </a:rPr>
              <a:t>. Конкуренция также диктует производителям определенные условия затрат. Мы видели, что фирмы, максимизирующие прибыль, выбирают количество каждого ресурса таким образом, чтобы ценность предельного продукта была равна его цене. Следовательно:</a:t>
            </a:r>
          </a:p>
          <a:p>
            <a:r>
              <a:rPr lang="ru-RU" dirty="0">
                <a:latin typeface="Calibri" panose="020F0502020204030204" pitchFamily="34" charset="0"/>
              </a:rPr>
              <a:t> </a:t>
            </a:r>
          </a:p>
          <a:p>
            <a:pPr>
              <a:buFont typeface="Arial" pitchFamily="34" charset="0"/>
              <a:buChar char="•"/>
            </a:pPr>
            <a:r>
              <a:rPr lang="ru-RU" i="1" dirty="0">
                <a:latin typeface="Calibri" panose="020F0502020204030204" pitchFamily="34" charset="0"/>
              </a:rPr>
              <a:t>Предельный продукт земли в виде блага 1 х  цена блага 1 = земельная рента</a:t>
            </a:r>
          </a:p>
          <a:p>
            <a:pPr>
              <a:buFont typeface="Arial" pitchFamily="34" charset="0"/>
              <a:buChar char="•"/>
            </a:pPr>
            <a:r>
              <a:rPr lang="ru-RU" i="1" dirty="0">
                <a:latin typeface="Calibri" panose="020F0502020204030204" pitchFamily="34" charset="0"/>
              </a:rPr>
              <a:t> </a:t>
            </a:r>
            <a:r>
              <a:rPr lang="ru-RU" i="1" dirty="0" smtClean="0">
                <a:latin typeface="Calibri" panose="020F0502020204030204" pitchFamily="34" charset="0"/>
              </a:rPr>
              <a:t>Предельный </a:t>
            </a:r>
            <a:r>
              <a:rPr lang="ru-RU" i="1" dirty="0">
                <a:latin typeface="Calibri" panose="020F0502020204030204" pitchFamily="34" charset="0"/>
              </a:rPr>
              <a:t>продукт земли в виде блага 2 х цена блага 2 = земельная рента</a:t>
            </a:r>
          </a:p>
          <a:p>
            <a:pPr>
              <a:buFont typeface="Arial" pitchFamily="34" charset="0"/>
              <a:buChar char="•"/>
            </a:pPr>
            <a:r>
              <a:rPr lang="ru-RU" i="1" dirty="0" smtClean="0">
                <a:latin typeface="Calibri" panose="020F0502020204030204" pitchFamily="34" charset="0"/>
              </a:rPr>
              <a:t>Предельный </a:t>
            </a:r>
            <a:r>
              <a:rPr lang="ru-RU" i="1" dirty="0">
                <a:latin typeface="Calibri" panose="020F0502020204030204" pitchFamily="34" charset="0"/>
              </a:rPr>
              <a:t>продукт труда в виде блага 1 х цена блага 1 = заработная плата за труд и т.д</a:t>
            </a:r>
            <a:r>
              <a:rPr lang="ru-RU" i="1" dirty="0" smtClean="0">
                <a:latin typeface="Calibri" panose="020F0502020204030204" pitchFamily="34" charset="0"/>
              </a:rPr>
              <a:t>.</a:t>
            </a:r>
          </a:p>
          <a:p>
            <a:pPr>
              <a:buClr>
                <a:schemeClr val="bg2">
                  <a:lumMod val="50000"/>
                </a:schemeClr>
              </a:buClr>
            </a:pPr>
            <a:endParaRPr lang="ru-RU" i="1" dirty="0" smtClean="0">
              <a:latin typeface="Calibri" panose="020F0502020204030204" pitchFamily="34" charset="0"/>
            </a:endParaRPr>
          </a:p>
          <a:p>
            <a:pPr>
              <a:buClr>
                <a:schemeClr val="bg2">
                  <a:lumMod val="50000"/>
                </a:schemeClr>
              </a:buClr>
              <a:buFont typeface="Wingdings" pitchFamily="2" charset="2"/>
              <a:buChar char="Ø"/>
            </a:pPr>
            <a:r>
              <a:rPr lang="ru-RU" dirty="0" smtClean="0">
                <a:latin typeface="Calibri" panose="020F0502020204030204" pitchFamily="34" charset="0"/>
              </a:rPr>
              <a:t>      Эти отношения можно использовать и для других целей. Прежде всего, так как цены на ресурсы и выпуск одинаковы для всех предприятий в рамках определенной отрасли, предельный продукт ресурса А будет одинаковым для всех предприятий.</a:t>
            </a:r>
          </a:p>
          <a:p>
            <a:pPr>
              <a:buClr>
                <a:schemeClr val="bg2">
                  <a:lumMod val="50000"/>
                </a:schemeClr>
              </a:buClr>
              <a:buFont typeface="Wingdings" pitchFamily="2" charset="2"/>
              <a:buChar char="Ø"/>
            </a:pPr>
            <a:r>
              <a:rPr lang="ru-RU" dirty="0" smtClean="0">
                <a:latin typeface="Calibri" panose="020F0502020204030204" pitchFamily="34" charset="0"/>
              </a:rPr>
              <a:t> Если мы заменим положение множителей ив приведенных ниже уравнениях, то увидим, что соотношение предельных продуктов ресурсов в денежном выражении равно отношению их цен.</a:t>
            </a:r>
          </a:p>
          <a:p>
            <a:endParaRPr lang="ru-RU" i="1" dirty="0">
              <a:latin typeface="Calibri" panose="020F0502020204030204" pitchFamily="34" charset="0"/>
            </a:endParaRPr>
          </a:p>
          <a:p>
            <a:r>
              <a:rPr lang="ru-RU" dirty="0">
                <a:latin typeface="Calibri" panose="020F0502020204030204" pitchFamily="34" charset="0"/>
              </a:rPr>
              <a:t> </a:t>
            </a:r>
          </a:p>
        </p:txBody>
      </p:sp>
    </p:spTree>
    <p:extLst>
      <p:ext uri="{BB962C8B-B14F-4D97-AF65-F5344CB8AC3E}">
        <p14:creationId xmlns="" xmlns:p14="http://schemas.microsoft.com/office/powerpoint/2010/main" val="25562508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310882" y="6457890"/>
            <a:ext cx="4833118" cy="400110"/>
          </a:xfrm>
          <a:prstGeom prst="rect">
            <a:avLst/>
          </a:prstGeom>
        </p:spPr>
        <p:txBody>
          <a:bodyPr wrap="none">
            <a:spAutoFit/>
          </a:bodyPr>
          <a:lstStyle/>
          <a:p>
            <a:r>
              <a:rPr lang="ru-RU" sz="2000" b="1" i="1" dirty="0">
                <a:latin typeface="Calibri" pitchFamily="34" charset="0"/>
              </a:rPr>
              <a:t>Рынок и экономическая эффективность</a:t>
            </a:r>
          </a:p>
        </p:txBody>
      </p:sp>
      <p:sp>
        <p:nvSpPr>
          <p:cNvPr id="8" name="Объект 2"/>
          <p:cNvSpPr txBox="1">
            <a:spLocks/>
          </p:cNvSpPr>
          <p:nvPr/>
        </p:nvSpPr>
        <p:spPr>
          <a:xfrm>
            <a:off x="251520" y="404664"/>
            <a:ext cx="8388424" cy="5976664"/>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endParaRPr lang="ru-RU" sz="1800" dirty="0" smtClean="0">
              <a:solidFill>
                <a:schemeClr val="bg2">
                  <a:lumMod val="10000"/>
                </a:schemeClr>
              </a:solidFill>
              <a:latin typeface="Calibri" panose="020F0502020204030204" pitchFamily="34" charset="0"/>
            </a:endParaRPr>
          </a:p>
          <a:p>
            <a:pPr>
              <a:buNone/>
            </a:pPr>
            <a:endParaRPr lang="ru-RU" sz="1800" dirty="0" smtClean="0">
              <a:solidFill>
                <a:schemeClr val="bg2">
                  <a:lumMod val="10000"/>
                </a:schemeClr>
              </a:solidFill>
              <a:latin typeface="Calibri" panose="020F0502020204030204" pitchFamily="34" charset="0"/>
            </a:endParaRPr>
          </a:p>
          <a:p>
            <a:pPr>
              <a:buNone/>
            </a:pPr>
            <a:r>
              <a:rPr lang="ru-RU" sz="1800" i="1" dirty="0" smtClean="0">
                <a:solidFill>
                  <a:schemeClr val="bg2">
                    <a:lumMod val="10000"/>
                  </a:schemeClr>
                </a:solidFill>
                <a:latin typeface="Calibri" panose="020F0502020204030204" pitchFamily="34" charset="0"/>
              </a:rPr>
              <a:t>Предельный продукт земли в виде товара 1       Цена на землю</a:t>
            </a:r>
          </a:p>
          <a:p>
            <a:pPr>
              <a:buNone/>
            </a:pPr>
            <a:r>
              <a:rPr lang="ru-RU" sz="1800" i="1" dirty="0" smtClean="0">
                <a:solidFill>
                  <a:schemeClr val="bg2">
                    <a:lumMod val="10000"/>
                  </a:schemeClr>
                </a:solidFill>
                <a:latin typeface="Calibri" panose="020F0502020204030204" pitchFamily="34" charset="0"/>
              </a:rPr>
              <a:t>Предельный продукт труда в виде товара 1         Цена на труд</a:t>
            </a:r>
          </a:p>
          <a:p>
            <a:pPr>
              <a:buNone/>
            </a:pPr>
            <a:endParaRPr lang="ru-RU" sz="1800" dirty="0" smtClean="0">
              <a:solidFill>
                <a:schemeClr val="bg2">
                  <a:lumMod val="10000"/>
                </a:schemeClr>
              </a:solidFill>
              <a:latin typeface="Calibri" panose="020F0502020204030204" pitchFamily="34" charset="0"/>
            </a:endParaRPr>
          </a:p>
          <a:p>
            <a:pPr>
              <a:buNone/>
            </a:pPr>
            <a:r>
              <a:rPr lang="ru-RU" sz="1800" dirty="0" smtClean="0">
                <a:solidFill>
                  <a:schemeClr val="bg2">
                    <a:lumMod val="10000"/>
                  </a:schemeClr>
                </a:solidFill>
                <a:latin typeface="Calibri" panose="020F0502020204030204" pitchFamily="34" charset="0"/>
              </a:rPr>
              <a:t>Это соотношение справедливо для всех предприятий, которые используют труд и землю для производства товара 1. Более того, оно также действительно для всех факторов производства (капитала, нефти, неквалифицированного труда и т.д. ) и для всех производимых товаров.</a:t>
            </a:r>
          </a:p>
          <a:p>
            <a:pPr>
              <a:buFont typeface="Wingdings" pitchFamily="2" charset="2"/>
              <a:buChar char="Ø"/>
            </a:pPr>
            <a:r>
              <a:rPr lang="ru-RU" sz="1800" dirty="0" smtClean="0">
                <a:solidFill>
                  <a:schemeClr val="bg2">
                    <a:lumMod val="10000"/>
                  </a:schemeClr>
                </a:solidFill>
                <a:latin typeface="Calibri" panose="020F0502020204030204" pitchFamily="34" charset="0"/>
              </a:rPr>
              <a:t>Ресурсные условия очень важны, так как они подразумевают, что отношения предельных продуктов факторов одинаковы для всех ресурсов и всех фирм. Если, например, на юго-западе США труд в дефиците по сравнению с землей, то рента на землю будет низкой по сравнению с заработной платой за труд. Уменьшение значения соотношения «</a:t>
            </a:r>
            <a:r>
              <a:rPr lang="ru-RU" sz="1800" dirty="0" err="1" smtClean="0">
                <a:solidFill>
                  <a:schemeClr val="bg2">
                    <a:lumMod val="10000"/>
                  </a:schemeClr>
                </a:solidFill>
                <a:latin typeface="Calibri" panose="020F0502020204030204" pitchFamily="34" charset="0"/>
              </a:rPr>
              <a:t>рента-заработная</a:t>
            </a:r>
            <a:r>
              <a:rPr lang="ru-RU" sz="1800" dirty="0" smtClean="0">
                <a:solidFill>
                  <a:schemeClr val="bg2">
                    <a:lumMod val="10000"/>
                  </a:schemeClr>
                </a:solidFill>
                <a:latin typeface="Calibri" panose="020F0502020204030204" pitchFamily="34" charset="0"/>
              </a:rPr>
              <a:t> плата» послужит для фермеров сигналом о том, что необходимо менее плотно распределять наличную рабочую силу. Это приведет к строительству больших домов, широких дорог и сократит количество поездок рабочих из пригорода в город на заработки. В Гонконге, где отношение цены на землю к заработной плате очень высокое, существует множество высотных зданий и очень мало зеленых лужаек и узких улиц, а на фермах работает много людей.</a:t>
            </a:r>
          </a:p>
          <a:p>
            <a:endParaRPr lang="ru-RU" sz="1800" dirty="0" smtClean="0">
              <a:solidFill>
                <a:schemeClr val="bg2">
                  <a:lumMod val="10000"/>
                </a:schemeClr>
              </a:solidFill>
              <a:latin typeface="Calibri" panose="020F0502020204030204" pitchFamily="34" charset="0"/>
            </a:endParaRPr>
          </a:p>
          <a:p>
            <a:endParaRPr lang="ru-RU" sz="1800" dirty="0" smtClean="0">
              <a:solidFill>
                <a:schemeClr val="bg2">
                  <a:lumMod val="10000"/>
                </a:schemeClr>
              </a:solidFill>
              <a:latin typeface="Calibri" panose="020F0502020204030204" pitchFamily="34" charset="0"/>
            </a:endParaRPr>
          </a:p>
          <a:p>
            <a:pPr>
              <a:buNone/>
            </a:pPr>
            <a:endParaRPr lang="ru-RU" sz="1800" dirty="0" smtClean="0">
              <a:solidFill>
                <a:schemeClr val="bg2">
                  <a:lumMod val="10000"/>
                </a:schemeClr>
              </a:solidFill>
              <a:latin typeface="Calibri" panose="020F0502020204030204" pitchFamily="34" charset="0"/>
            </a:endParaRPr>
          </a:p>
        </p:txBody>
      </p:sp>
      <p:cxnSp>
        <p:nvCxnSpPr>
          <p:cNvPr id="6" name="Прямая соединительная линия 5"/>
          <p:cNvCxnSpPr/>
          <p:nvPr/>
        </p:nvCxnSpPr>
        <p:spPr>
          <a:xfrm>
            <a:off x="251520" y="980728"/>
            <a:ext cx="43204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4788024" y="908720"/>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a:off x="4788024" y="980728"/>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a:off x="5076056" y="980728"/>
            <a:ext cx="14401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4262265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860032" y="6309320"/>
            <a:ext cx="4074898" cy="369332"/>
          </a:xfrm>
          <a:prstGeom prst="rect">
            <a:avLst/>
          </a:prstGeom>
        </p:spPr>
        <p:txBody>
          <a:bodyPr wrap="none">
            <a:spAutoFit/>
          </a:bodyPr>
          <a:lstStyle/>
          <a:p>
            <a:r>
              <a:rPr lang="ru-RU" dirty="0">
                <a:latin typeface="Calibri" pitchFamily="34" charset="0"/>
              </a:rPr>
              <a:t>Рынок и экономическая эффективность</a:t>
            </a:r>
          </a:p>
        </p:txBody>
      </p:sp>
      <p:sp>
        <p:nvSpPr>
          <p:cNvPr id="2" name="Прямоугольник 1"/>
          <p:cNvSpPr/>
          <p:nvPr/>
        </p:nvSpPr>
        <p:spPr>
          <a:xfrm>
            <a:off x="467544" y="1556792"/>
            <a:ext cx="7920880" cy="3477875"/>
          </a:xfrm>
          <a:prstGeom prst="rect">
            <a:avLst/>
          </a:prstGeom>
        </p:spPr>
        <p:txBody>
          <a:bodyPr wrap="square">
            <a:spAutoFit/>
          </a:bodyPr>
          <a:lstStyle/>
          <a:p>
            <a:pPr marL="25400"/>
            <a:r>
              <a:rPr lang="ru-RU" sz="2000" i="1" dirty="0" smtClean="0">
                <a:solidFill>
                  <a:srgbClr val="000000"/>
                </a:solidFill>
                <a:latin typeface="Calibri" panose="020F0502020204030204" pitchFamily="34" charset="0"/>
              </a:rPr>
              <a:t>В </a:t>
            </a:r>
            <a:r>
              <a:rPr lang="ru-RU" sz="2000" i="1" dirty="0">
                <a:solidFill>
                  <a:srgbClr val="000000"/>
                </a:solidFill>
                <a:latin typeface="Calibri" panose="020F0502020204030204" pitchFamily="34" charset="0"/>
              </a:rPr>
              <a:t>условиях общего конкурентного равновесия, когда потребители максимизируют полезность, а фирмы — </a:t>
            </a:r>
            <a:r>
              <a:rPr lang="ru-RU" sz="2000" i="1" dirty="0" smtClean="0">
                <a:solidFill>
                  <a:srgbClr val="000000"/>
                </a:solidFill>
                <a:latin typeface="Calibri" panose="020F0502020204030204" pitchFamily="34" charset="0"/>
              </a:rPr>
              <a:t>прибыль происходит следующее:</a:t>
            </a:r>
          </a:p>
          <a:p>
            <a:pPr marL="25400"/>
            <a:endParaRPr lang="ru-RU" sz="2000" dirty="0">
              <a:solidFill>
                <a:srgbClr val="000000"/>
              </a:solidFill>
              <a:latin typeface="Calibri" panose="020F0502020204030204" pitchFamily="34" charset="0"/>
            </a:endParaRPr>
          </a:p>
          <a:p>
            <a:pPr marL="152400" indent="25400"/>
            <a:r>
              <a:rPr lang="ru-RU" sz="2000" b="1" dirty="0">
                <a:solidFill>
                  <a:srgbClr val="000000"/>
                </a:solidFill>
                <a:latin typeface="Calibri" panose="020F0502020204030204" pitchFamily="34" charset="0"/>
              </a:rPr>
              <a:t>• </a:t>
            </a:r>
            <a:r>
              <a:rPr lang="ru-RU" sz="2000" b="1" i="1" dirty="0">
                <a:solidFill>
                  <a:srgbClr val="000000"/>
                </a:solidFill>
                <a:latin typeface="Calibri" panose="020F0502020204030204" pitchFamily="34" charset="0"/>
              </a:rPr>
              <a:t>Отношение предельных полезностей благ для всех </a:t>
            </a:r>
            <a:r>
              <a:rPr lang="ru-RU" sz="2000" b="1" i="1" dirty="0" smtClean="0">
                <a:solidFill>
                  <a:srgbClr val="000000"/>
                </a:solidFill>
                <a:latin typeface="Calibri" panose="020F0502020204030204" pitchFamily="34" charset="0"/>
              </a:rPr>
              <a:t>потребителей </a:t>
            </a:r>
            <a:r>
              <a:rPr lang="ru-RU" sz="2000" b="1" i="1" dirty="0">
                <a:solidFill>
                  <a:srgbClr val="000000"/>
                </a:solidFill>
                <a:latin typeface="Calibri" panose="020F0502020204030204" pitchFamily="34" charset="0"/>
              </a:rPr>
              <a:t>равно относительным ценам этих благ.</a:t>
            </a:r>
            <a:endParaRPr lang="ru-RU" sz="2000" dirty="0">
              <a:solidFill>
                <a:srgbClr val="000000"/>
              </a:solidFill>
              <a:latin typeface="Calibri" panose="020F0502020204030204" pitchFamily="34" charset="0"/>
            </a:endParaRPr>
          </a:p>
          <a:p>
            <a:pPr marL="152400" indent="25400"/>
            <a:r>
              <a:rPr lang="ru-RU" sz="2000" b="1" dirty="0">
                <a:solidFill>
                  <a:srgbClr val="000000"/>
                </a:solidFill>
                <a:latin typeface="Calibri" panose="020F0502020204030204" pitchFamily="34" charset="0"/>
              </a:rPr>
              <a:t>• </a:t>
            </a:r>
            <a:r>
              <a:rPr lang="ru-RU" sz="2000" b="1" i="1" dirty="0">
                <a:solidFill>
                  <a:srgbClr val="000000"/>
                </a:solidFill>
                <a:latin typeface="Calibri" panose="020F0502020204030204" pitchFamily="34" charset="0"/>
              </a:rPr>
              <a:t>Отношение предельных затрат на блага, произведенные фирмами, равно относительным ценам этих благ.</a:t>
            </a:r>
            <a:endParaRPr lang="ru-RU" sz="2000" dirty="0">
              <a:solidFill>
                <a:srgbClr val="000000"/>
              </a:solidFill>
              <a:latin typeface="Calibri" panose="020F0502020204030204" pitchFamily="34" charset="0"/>
            </a:endParaRPr>
          </a:p>
          <a:p>
            <a:pPr marL="152400" indent="25400"/>
            <a:r>
              <a:rPr lang="ru-RU" sz="2000" b="1" dirty="0">
                <a:solidFill>
                  <a:srgbClr val="000000"/>
                </a:solidFill>
                <a:latin typeface="Calibri" panose="020F0502020204030204" pitchFamily="34" charset="0"/>
              </a:rPr>
              <a:t>• </a:t>
            </a:r>
            <a:r>
              <a:rPr lang="ru-RU" sz="2000" b="1" i="1" dirty="0">
                <a:solidFill>
                  <a:srgbClr val="000000"/>
                </a:solidFill>
                <a:latin typeface="Calibri" panose="020F0502020204030204" pitchFamily="34" charset="0"/>
              </a:rPr>
              <a:t>Относительные предельные продукты всех ресурсов одинаковы для всех фирм и всех благ и равны относительным ценам этих ресурсов.</a:t>
            </a:r>
            <a:endParaRPr lang="ru-RU" sz="2000" b="0" i="0" dirty="0">
              <a:solidFill>
                <a:srgbClr val="000000"/>
              </a:solidFill>
              <a:effectLst/>
              <a:latin typeface="Calibri" panose="020F0502020204030204" pitchFamily="34" charset="0"/>
            </a:endParaRPr>
          </a:p>
        </p:txBody>
      </p:sp>
      <p:sp>
        <p:nvSpPr>
          <p:cNvPr id="5" name="Объект 2"/>
          <p:cNvSpPr txBox="1">
            <a:spLocks/>
          </p:cNvSpPr>
          <p:nvPr/>
        </p:nvSpPr>
        <p:spPr>
          <a:xfrm>
            <a:off x="323528" y="548680"/>
            <a:ext cx="7543800" cy="576064"/>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buNone/>
            </a:pPr>
            <a:r>
              <a:rPr lang="ru-RU" b="1" dirty="0" smtClean="0">
                <a:solidFill>
                  <a:schemeClr val="bg2">
                    <a:lumMod val="10000"/>
                  </a:schemeClr>
                </a:solidFill>
                <a:latin typeface="Calibri" panose="020F0502020204030204" pitchFamily="34" charset="0"/>
              </a:rPr>
              <a:t>Подведем итоги:</a:t>
            </a:r>
            <a:endParaRPr lang="ru-RU" b="1" dirty="0">
              <a:solidFill>
                <a:schemeClr val="bg2">
                  <a:lumMod val="10000"/>
                </a:schemeClr>
              </a:solidFill>
              <a:latin typeface="Calibri" panose="020F0502020204030204" pitchFamily="34" charset="0"/>
            </a:endParaRPr>
          </a:p>
        </p:txBody>
      </p:sp>
    </p:spTree>
    <p:extLst>
      <p:ext uri="{BB962C8B-B14F-4D97-AF65-F5344CB8AC3E}">
        <p14:creationId xmlns="" xmlns:p14="http://schemas.microsoft.com/office/powerpoint/2010/main" val="18051685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99592" y="1196752"/>
            <a:ext cx="7776864" cy="1008112"/>
          </a:xfrm>
        </p:spPr>
        <p:txBody>
          <a:bodyPr>
            <a:noAutofit/>
          </a:bodyPr>
          <a:lstStyle/>
          <a:p>
            <a:pPr>
              <a:buNone/>
            </a:pPr>
            <a:r>
              <a:rPr lang="ru-RU" sz="2000" dirty="0" smtClean="0">
                <a:latin typeface="Calibri" panose="020F0502020204030204" pitchFamily="34" charset="0"/>
              </a:rPr>
              <a:t>Теперь, когда мы рассмотрели, как распределяются ресурсы в условиях конкурентной экономики, мы можем разобраться в том, почему конкурентная экономика является эффективной.</a:t>
            </a:r>
            <a:endParaRPr lang="ru-RU" sz="2000" dirty="0">
              <a:latin typeface="Calibri" panose="020F0502020204030204" pitchFamily="34" charset="0"/>
            </a:endParaRPr>
          </a:p>
        </p:txBody>
      </p:sp>
      <p:sp>
        <p:nvSpPr>
          <p:cNvPr id="2" name="Заголовок 1"/>
          <p:cNvSpPr>
            <a:spLocks noGrp="1"/>
          </p:cNvSpPr>
          <p:nvPr>
            <p:ph type="title"/>
          </p:nvPr>
        </p:nvSpPr>
        <p:spPr>
          <a:xfrm>
            <a:off x="1223120" y="0"/>
            <a:ext cx="7920880" cy="1600200"/>
          </a:xfrm>
        </p:spPr>
        <p:txBody>
          <a:bodyPr>
            <a:normAutofit/>
          </a:bodyPr>
          <a:lstStyle/>
          <a:p>
            <a:r>
              <a:rPr lang="ru-RU" sz="2800" dirty="0">
                <a:solidFill>
                  <a:schemeClr val="bg2">
                    <a:lumMod val="10000"/>
                  </a:schemeClr>
                </a:solidFill>
                <a:effectLst/>
                <a:latin typeface="Calibri" pitchFamily="34" charset="0"/>
              </a:rPr>
              <a:t>Общее равновесие в действии</a:t>
            </a:r>
          </a:p>
        </p:txBody>
      </p:sp>
      <p:sp>
        <p:nvSpPr>
          <p:cNvPr id="4" name="Прямоугольник 3"/>
          <p:cNvSpPr/>
          <p:nvPr/>
        </p:nvSpPr>
        <p:spPr>
          <a:xfrm>
            <a:off x="4310882" y="6457890"/>
            <a:ext cx="4833118" cy="400110"/>
          </a:xfrm>
          <a:prstGeom prst="rect">
            <a:avLst/>
          </a:prstGeom>
        </p:spPr>
        <p:txBody>
          <a:bodyPr wrap="none">
            <a:spAutoFit/>
          </a:bodyPr>
          <a:lstStyle/>
          <a:p>
            <a:r>
              <a:rPr lang="ru-RU" sz="2000" b="1" i="1" dirty="0">
                <a:latin typeface="Calibri" pitchFamily="34" charset="0"/>
              </a:rPr>
              <a:t>Рынок и экономическая эффективность</a:t>
            </a:r>
          </a:p>
        </p:txBody>
      </p:sp>
      <p:sp>
        <p:nvSpPr>
          <p:cNvPr id="5" name="Объект 2"/>
          <p:cNvSpPr txBox="1">
            <a:spLocks/>
          </p:cNvSpPr>
          <p:nvPr/>
        </p:nvSpPr>
        <p:spPr>
          <a:xfrm>
            <a:off x="967880" y="2060848"/>
            <a:ext cx="7543800" cy="3886200"/>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Font typeface="Arial" pitchFamily="34" charset="0"/>
              <a:buNone/>
            </a:pPr>
            <a:r>
              <a:rPr lang="ru-RU" sz="2000" i="1" dirty="0" smtClean="0">
                <a:solidFill>
                  <a:schemeClr val="bg2">
                    <a:lumMod val="10000"/>
                  </a:schemeClr>
                </a:solidFill>
                <a:latin typeface="Calibri" panose="020F0502020204030204" pitchFamily="34" charset="0"/>
              </a:rPr>
              <a:t>Система общего рыночного равновесия будет обладать </a:t>
            </a:r>
            <a:r>
              <a:rPr lang="ru-RU" sz="2000" i="1" dirty="0" err="1" smtClean="0">
                <a:solidFill>
                  <a:schemeClr val="bg2">
                    <a:lumMod val="10000"/>
                  </a:schemeClr>
                </a:solidFill>
                <a:latin typeface="Calibri" panose="020F0502020204030204" pitchFamily="34" charset="0"/>
              </a:rPr>
              <a:t>аллокативной</a:t>
            </a:r>
            <a:r>
              <a:rPr lang="ru-RU" sz="2000" i="1" dirty="0" smtClean="0">
                <a:solidFill>
                  <a:schemeClr val="bg2">
                    <a:lumMod val="10000"/>
                  </a:schemeClr>
                </a:solidFill>
                <a:latin typeface="Calibri" panose="020F0502020204030204" pitchFamily="34" charset="0"/>
              </a:rPr>
              <a:t> эффективностью при условии, что существуют совершенная конкуренция, полная информация и отсутствуют побочные эффекты. В такой системе цена каждого блага равна предельным затратам на это благо и цена каждого фактора равна ценности его предельного продукта. Следовательно, когда каждый производитель максимизирует прибыль, а каждый потребитель максимизирует полезность, экономика в целом эффективна и никто не может стать богаче, не сделав кого-либо беднее.</a:t>
            </a:r>
            <a:endParaRPr lang="ru-RU" sz="2000" i="1" dirty="0">
              <a:solidFill>
                <a:schemeClr val="bg2">
                  <a:lumMod val="10000"/>
                </a:schemeClr>
              </a:solidFill>
              <a:latin typeface="Calibri" panose="020F0502020204030204" pitchFamily="34" charset="0"/>
            </a:endParaRPr>
          </a:p>
        </p:txBody>
      </p:sp>
    </p:spTree>
    <p:extLst>
      <p:ext uri="{BB962C8B-B14F-4D97-AF65-F5344CB8AC3E}">
        <p14:creationId xmlns="" xmlns:p14="http://schemas.microsoft.com/office/powerpoint/2010/main" val="19922113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310882" y="6237312"/>
            <a:ext cx="4833118" cy="400110"/>
          </a:xfrm>
          <a:prstGeom prst="rect">
            <a:avLst/>
          </a:prstGeom>
        </p:spPr>
        <p:txBody>
          <a:bodyPr wrap="none">
            <a:spAutoFit/>
          </a:bodyPr>
          <a:lstStyle/>
          <a:p>
            <a:r>
              <a:rPr lang="ru-RU" sz="2000" b="1" i="1" dirty="0">
                <a:latin typeface="Calibri" pitchFamily="34" charset="0"/>
              </a:rPr>
              <a:t>Рынок и экономическая эффективность</a:t>
            </a:r>
          </a:p>
        </p:txBody>
      </p:sp>
      <p:sp>
        <p:nvSpPr>
          <p:cNvPr id="6" name="Объект 5"/>
          <p:cNvSpPr>
            <a:spLocks noGrp="1"/>
          </p:cNvSpPr>
          <p:nvPr>
            <p:ph idx="1"/>
          </p:nvPr>
        </p:nvSpPr>
        <p:spPr>
          <a:xfrm>
            <a:off x="755576" y="260648"/>
            <a:ext cx="7770440" cy="6271592"/>
          </a:xfrm>
        </p:spPr>
        <p:txBody>
          <a:bodyPr>
            <a:normAutofit/>
          </a:bodyPr>
          <a:lstStyle/>
          <a:p>
            <a:r>
              <a:rPr lang="ru-RU" sz="1600" dirty="0" smtClean="0">
                <a:latin typeface="Calibri" panose="020F0502020204030204" pitchFamily="34" charset="0"/>
              </a:rPr>
              <a:t>Какова же причина этого удивительного совпадения частных интересов и общественного благосостояния? Логика очевидна, если привести один пример:</a:t>
            </a:r>
            <a:r>
              <a:rPr lang="en-US" sz="1600" dirty="0">
                <a:latin typeface="Calibri" panose="020F0502020204030204" pitchFamily="34" charset="0"/>
              </a:rPr>
              <a:t> </a:t>
            </a:r>
            <a:r>
              <a:rPr lang="ru-RU" sz="1600" dirty="0" smtClean="0">
                <a:latin typeface="Calibri" panose="020F0502020204030204" pitchFamily="34" charset="0"/>
              </a:rPr>
              <a:t>предположим, некий человек, объявивший себя экономическим волшебником, заявляет: «Я обнаружил способ переустройства конкурентной экономики, который позволит сделать каждого человека богаче. Мы производим слишком мало пицц. Дайте только каждому больше пицц и меньше рубашек, и все станут богаче!»</a:t>
            </a:r>
            <a:r>
              <a:rPr lang="en-US" sz="1600" dirty="0" smtClean="0">
                <a:latin typeface="Calibri" panose="020F0502020204030204" pitchFamily="34" charset="0"/>
              </a:rPr>
              <a:t>. </a:t>
            </a:r>
            <a:r>
              <a:rPr lang="ru-RU" sz="1600" dirty="0" smtClean="0">
                <a:latin typeface="Calibri" panose="020F0502020204030204" pitchFamily="34" charset="0"/>
              </a:rPr>
              <a:t>Однако так называемый волшебник ошибается. </a:t>
            </a:r>
            <a:endParaRPr lang="en-US" sz="1600" dirty="0" smtClean="0">
              <a:latin typeface="Calibri" panose="020F0502020204030204" pitchFamily="34" charset="0"/>
            </a:endParaRPr>
          </a:p>
          <a:p>
            <a:pPr marL="0" indent="0">
              <a:buNone/>
            </a:pPr>
            <a:endParaRPr lang="en-US" sz="1600" dirty="0">
              <a:latin typeface="Calibri" panose="020F0502020204030204" pitchFamily="34" charset="0"/>
            </a:endParaRPr>
          </a:p>
          <a:p>
            <a:r>
              <a:rPr lang="ru-RU" sz="1600" dirty="0" smtClean="0">
                <a:latin typeface="Calibri" panose="020F0502020204030204" pitchFamily="34" charset="0"/>
              </a:rPr>
              <a:t>Предположим, что одна рубашка стоит 15 долл., а одна пицца — 5 долл. Каждый потребитель распределяет свой бюджет таким образом, чтобы предельная полезность последней пиццы составляла ровно одну треть предельной полезности последней рубашки. И потребители определенно не захотят получить большее количество пицц и меньшее количество рубашек, если только они не получат более трех пицц за каждую рубашку.</a:t>
            </a:r>
            <a:endParaRPr lang="en-US" sz="1600" dirty="0" smtClean="0">
              <a:latin typeface="Calibri" panose="020F0502020204030204" pitchFamily="34" charset="0"/>
            </a:endParaRPr>
          </a:p>
          <a:p>
            <a:pPr marL="0" indent="0">
              <a:buNone/>
            </a:pPr>
            <a:endParaRPr lang="en-US" sz="1600" dirty="0" smtClean="0">
              <a:latin typeface="Calibri" panose="020F0502020204030204" pitchFamily="34" charset="0"/>
            </a:endParaRPr>
          </a:p>
          <a:p>
            <a:r>
              <a:rPr lang="ru-RU" sz="1600" dirty="0">
                <a:latin typeface="Calibri" panose="020F0502020204030204" pitchFamily="34" charset="0"/>
              </a:rPr>
              <a:t>Может ли экономика предоставить более трех пицц взамен одной рубашки? Нет — если, конечно, она конкурентная. В условиях совершенной конкуренции отношение цены рубашки к цене пиццы равно отношению предельных затрат этих двух благ. Следовательно, если отношение цен равно 15долл./ 5 долл.=3, производители могут предложить только три пиццы за одну не произведенную рубашку. В действительности, если граница производственных возможностей вогнута к началу координат, производители получат даже меньше трех пицц за одну не произведенную рубашку.</a:t>
            </a:r>
            <a:endParaRPr lang="ru-RU" sz="1600" dirty="0" smtClean="0">
              <a:latin typeface="Calibri" panose="020F0502020204030204" pitchFamily="34" charset="0"/>
            </a:endParaRPr>
          </a:p>
          <a:p>
            <a:endParaRPr lang="ru-RU" sz="1600" dirty="0">
              <a:latin typeface="Calibri" panose="020F0502020204030204" pitchFamily="34" charset="0"/>
            </a:endParaRPr>
          </a:p>
        </p:txBody>
      </p:sp>
    </p:spTree>
    <p:extLst>
      <p:ext uri="{BB962C8B-B14F-4D97-AF65-F5344CB8AC3E}">
        <p14:creationId xmlns="" xmlns:p14="http://schemas.microsoft.com/office/powerpoint/2010/main" val="36584476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3528" y="836712"/>
            <a:ext cx="8352928" cy="3886200"/>
          </a:xfrm>
        </p:spPr>
        <p:txBody>
          <a:bodyPr>
            <a:noAutofit/>
          </a:bodyPr>
          <a:lstStyle/>
          <a:p>
            <a:r>
              <a:rPr lang="ru-RU" sz="2000" dirty="0" smtClean="0">
                <a:latin typeface="Calibri" pitchFamily="34" charset="0"/>
              </a:rPr>
              <a:t>К концу 1980-х годов социалистическая Восточная Европа и Советская империя закончили свое существование. Остались длинные очереди за хлебом и другими продуктами в магазинах, низкий и продолжающий понижаться уровень жизни, устаревшие технологии и ухудшающаяся экологическая ситуация. Этот огромный и когда-то процветавший регион лежал в руинах, и причиной этого была не война или эпидемия, а амбициозный социальный эксперимент, называемый «социалистическим централизованным планированием» и провозглашенный Владимиром Лениным и его последователями-коммунистами. Когда коммунисты были отстранены от руководства в 1989 -1991 гг., новые лидеры бывших социалистических стран, как например, бывший драматург, а ныне президент Чехословакии </a:t>
            </a:r>
            <a:r>
              <a:rPr lang="ru-RU" sz="2000" dirty="0" err="1" smtClean="0">
                <a:latin typeface="Calibri" pitchFamily="34" charset="0"/>
              </a:rPr>
              <a:t>Вацлав</a:t>
            </a:r>
            <a:r>
              <a:rPr lang="ru-RU" sz="2000" dirty="0" smtClean="0">
                <a:latin typeface="Calibri" pitchFamily="34" charset="0"/>
              </a:rPr>
              <a:t> </a:t>
            </a:r>
            <a:r>
              <a:rPr lang="ru-RU" sz="2000" dirty="0" err="1" smtClean="0">
                <a:latin typeface="Calibri" pitchFamily="34" charset="0"/>
              </a:rPr>
              <a:t>Гавел</a:t>
            </a:r>
            <a:r>
              <a:rPr lang="ru-RU" sz="2000" dirty="0" smtClean="0">
                <a:latin typeface="Calibri" pitchFamily="34" charset="0"/>
              </a:rPr>
              <a:t>, без колебаний решили, что первым шагом на пути к оздоровлению экономической ситуации должно быть введение рыночной экономики.</a:t>
            </a:r>
            <a:endParaRPr lang="ru-RU" sz="2000" dirty="0">
              <a:latin typeface="Calibri" pitchFamily="34" charset="0"/>
            </a:endParaRPr>
          </a:p>
        </p:txBody>
      </p:sp>
      <p:sp>
        <p:nvSpPr>
          <p:cNvPr id="4" name="TextBox 3"/>
          <p:cNvSpPr txBox="1"/>
          <p:nvPr/>
        </p:nvSpPr>
        <p:spPr>
          <a:xfrm>
            <a:off x="4310882" y="6180892"/>
            <a:ext cx="4833118" cy="677108"/>
          </a:xfrm>
          <a:prstGeom prst="rect">
            <a:avLst/>
          </a:prstGeom>
          <a:noFill/>
        </p:spPr>
        <p:txBody>
          <a:bodyPr wrap="none" rtlCol="0">
            <a:spAutoFit/>
          </a:bodyPr>
          <a:lstStyle/>
          <a:p>
            <a:r>
              <a:rPr lang="ru-RU" sz="2000" b="1" i="1" dirty="0">
                <a:latin typeface="Calibri" pitchFamily="34" charset="0"/>
              </a:rPr>
              <a:t>Рынок и экономическая эффективность</a:t>
            </a:r>
          </a:p>
          <a:p>
            <a:endParaRPr lang="ru-RU" b="1" i="1" dirty="0"/>
          </a:p>
        </p:txBody>
      </p:sp>
    </p:spTree>
    <p:extLst>
      <p:ext uri="{BB962C8B-B14F-4D97-AF65-F5344CB8AC3E}">
        <p14:creationId xmlns="" xmlns:p14="http://schemas.microsoft.com/office/powerpoint/2010/main" val="28930607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310882" y="6457890"/>
            <a:ext cx="4833118" cy="400110"/>
          </a:xfrm>
          <a:prstGeom prst="rect">
            <a:avLst/>
          </a:prstGeom>
        </p:spPr>
        <p:txBody>
          <a:bodyPr wrap="none">
            <a:spAutoFit/>
          </a:bodyPr>
          <a:lstStyle/>
          <a:p>
            <a:r>
              <a:rPr lang="ru-RU" sz="2000" b="1" i="1" dirty="0">
                <a:latin typeface="Calibri" pitchFamily="34" charset="0"/>
              </a:rPr>
              <a:t>Рынок и экономическая эффективность</a:t>
            </a:r>
          </a:p>
        </p:txBody>
      </p:sp>
      <p:sp>
        <p:nvSpPr>
          <p:cNvPr id="6" name="Объект 5"/>
          <p:cNvSpPr>
            <a:spLocks noGrp="1"/>
          </p:cNvSpPr>
          <p:nvPr>
            <p:ph idx="1"/>
          </p:nvPr>
        </p:nvSpPr>
        <p:spPr>
          <a:xfrm>
            <a:off x="755576" y="325760"/>
            <a:ext cx="7770440" cy="6271592"/>
          </a:xfrm>
        </p:spPr>
        <p:txBody>
          <a:bodyPr>
            <a:normAutofit/>
          </a:bodyPr>
          <a:lstStyle/>
          <a:p>
            <a:pPr marL="0" indent="0"/>
            <a:r>
              <a:rPr lang="ru-RU" sz="1800" dirty="0" smtClean="0">
                <a:latin typeface="Calibri" panose="020F0502020204030204" pitchFamily="34" charset="0"/>
              </a:rPr>
              <a:t>Итак</a:t>
            </a:r>
            <a:r>
              <a:rPr lang="ru-RU" sz="1800" dirty="0">
                <a:latin typeface="Calibri" panose="020F0502020204030204" pitchFamily="34" charset="0"/>
              </a:rPr>
              <a:t>, мы видим, почему наш волшебник был неправ. </a:t>
            </a:r>
            <a:endParaRPr lang="en-US" sz="1800" dirty="0" smtClean="0">
              <a:latin typeface="Calibri" panose="020F0502020204030204" pitchFamily="34" charset="0"/>
            </a:endParaRPr>
          </a:p>
          <a:p>
            <a:pPr marL="0" indent="0">
              <a:buNone/>
            </a:pPr>
            <a:r>
              <a:rPr lang="ru-RU" sz="1800" dirty="0" smtClean="0">
                <a:latin typeface="Calibri" panose="020F0502020204030204" pitchFamily="34" charset="0"/>
              </a:rPr>
              <a:t>Потребители </a:t>
            </a:r>
            <a:r>
              <a:rPr lang="ru-RU" sz="1800" dirty="0">
                <a:latin typeface="Calibri" panose="020F0502020204030204" pitchFamily="34" charset="0"/>
              </a:rPr>
              <a:t>согласятся съесть большее количество пицц и обойтись меньшим количеством рубашек только в том случае, если их удовлетворение увеличится. Это значит, что вместо одной рубашки они должны получить более трех пицц. </a:t>
            </a:r>
            <a:r>
              <a:rPr lang="ru-RU" sz="1800" dirty="0" smtClean="0">
                <a:latin typeface="Calibri" panose="020F0502020204030204" pitchFamily="34" charset="0"/>
              </a:rPr>
              <a:t>Однако </a:t>
            </a:r>
            <a:r>
              <a:rPr lang="ru-RU" sz="1800" dirty="0">
                <a:latin typeface="Calibri" panose="020F0502020204030204" pitchFamily="34" charset="0"/>
              </a:rPr>
              <a:t>это невозможно, так как производители, максимизирующие прибыль, не могут получить более трех пицц, производя на одну рубашку меньше. Именно поэтому предложенная волшебником реорганизация не будет способствовать увеличению экономического удовлетворения каждого члена </a:t>
            </a:r>
            <a:r>
              <a:rPr lang="ru-RU" sz="1800" dirty="0" smtClean="0">
                <a:latin typeface="Calibri" panose="020F0502020204030204" pitchFamily="34" charset="0"/>
              </a:rPr>
              <a:t>общества.</a:t>
            </a:r>
            <a:r>
              <a:rPr lang="en-US" sz="1800" dirty="0" smtClean="0">
                <a:latin typeface="Calibri" panose="020F0502020204030204" pitchFamily="34" charset="0"/>
              </a:rPr>
              <a:t> </a:t>
            </a:r>
            <a:endParaRPr lang="ru-RU" sz="1800" dirty="0" smtClean="0">
              <a:latin typeface="Calibri" panose="020F0502020204030204" pitchFamily="34" charset="0"/>
            </a:endParaRPr>
          </a:p>
          <a:p>
            <a:pPr marL="0" indent="0"/>
            <a:r>
              <a:rPr lang="ru-RU" sz="1800" dirty="0" smtClean="0">
                <a:latin typeface="Calibri" panose="020F0502020204030204" pitchFamily="34" charset="0"/>
              </a:rPr>
              <a:t>Данное </a:t>
            </a:r>
            <a:r>
              <a:rPr lang="ru-RU" sz="1800" dirty="0">
                <a:latin typeface="Calibri" panose="020F0502020204030204" pitchFamily="34" charset="0"/>
              </a:rPr>
              <a:t>правило далеко не ограничивается пиццами и рубашками. Немного поразмыслив, вы поймете, что оно справедливо для всех потребительских благ. Более того, вы увидите, что оно распространяется и на реорганизацию ресурсов и производства среди фирм. Нетрудно заметить, что данное правило можно применить как для внешней, так и для внутренней торговли</a:t>
            </a:r>
            <a:r>
              <a:rPr lang="ru-RU" sz="1800" dirty="0" smtClean="0">
                <a:latin typeface="Calibri" panose="020F0502020204030204" pitchFamily="34" charset="0"/>
              </a:rPr>
              <a:t>.</a:t>
            </a:r>
            <a:endParaRPr lang="en-US" sz="1800" dirty="0" smtClean="0">
              <a:latin typeface="Calibri" panose="020F0502020204030204" pitchFamily="34" charset="0"/>
            </a:endParaRPr>
          </a:p>
          <a:p>
            <a:pPr marL="0" indent="0"/>
            <a:r>
              <a:rPr lang="ru-RU" sz="1800" i="1" dirty="0" smtClean="0">
                <a:latin typeface="Calibri" panose="020F0502020204030204" pitchFamily="34" charset="0"/>
              </a:rPr>
              <a:t>Главное</a:t>
            </a:r>
            <a:r>
              <a:rPr lang="ru-RU" sz="1800" i="1" dirty="0">
                <a:latin typeface="Calibri" panose="020F0502020204030204" pitchFamily="34" charset="0"/>
              </a:rPr>
              <a:t>, что нужно понять —это то, что так как цены служат для производителей сигналом экономического дефицита, а для потребителей — сигналом общественной полезности, механизм конкурентного ценообразования позволяет производить самый лучший набор товаров и услуг с помощью наличных ресурсов и технологий общества.</a:t>
            </a:r>
          </a:p>
          <a:p>
            <a:pPr marL="0" indent="0">
              <a:buNone/>
            </a:pPr>
            <a:endParaRPr lang="ru-RU" sz="1800" dirty="0">
              <a:latin typeface="Calibri" panose="020F0502020204030204" pitchFamily="34" charset="0"/>
            </a:endParaRPr>
          </a:p>
        </p:txBody>
      </p:sp>
    </p:spTree>
    <p:extLst>
      <p:ext uri="{BB962C8B-B14F-4D97-AF65-F5344CB8AC3E}">
        <p14:creationId xmlns="" xmlns:p14="http://schemas.microsoft.com/office/powerpoint/2010/main" val="5257492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310882" y="6457890"/>
            <a:ext cx="4833118" cy="400110"/>
          </a:xfrm>
          <a:prstGeom prst="rect">
            <a:avLst/>
          </a:prstGeom>
        </p:spPr>
        <p:txBody>
          <a:bodyPr wrap="none">
            <a:spAutoFit/>
          </a:bodyPr>
          <a:lstStyle/>
          <a:p>
            <a:r>
              <a:rPr lang="ru-RU" sz="2000" b="1" i="1" dirty="0" smtClean="0">
                <a:latin typeface="Calibri" pitchFamily="34" charset="0"/>
              </a:rPr>
              <a:t>Рынок </a:t>
            </a:r>
            <a:r>
              <a:rPr lang="ru-RU" sz="2000" b="1" i="1" dirty="0">
                <a:latin typeface="Calibri" pitchFamily="34" charset="0"/>
              </a:rPr>
              <a:t>и экономическая эффективность</a:t>
            </a:r>
          </a:p>
        </p:txBody>
      </p:sp>
      <p:sp>
        <p:nvSpPr>
          <p:cNvPr id="6" name="Объект 5"/>
          <p:cNvSpPr>
            <a:spLocks noGrp="1"/>
          </p:cNvSpPr>
          <p:nvPr>
            <p:ph idx="1"/>
          </p:nvPr>
        </p:nvSpPr>
        <p:spPr>
          <a:xfrm>
            <a:off x="0" y="154566"/>
            <a:ext cx="9144000" cy="4368874"/>
          </a:xfrm>
        </p:spPr>
        <p:txBody>
          <a:bodyPr>
            <a:normAutofit/>
          </a:bodyPr>
          <a:lstStyle/>
          <a:p>
            <a:pPr algn="ctr">
              <a:buNone/>
            </a:pPr>
            <a:r>
              <a:rPr lang="ru-RU" sz="2800" b="1" dirty="0">
                <a:latin typeface="Calibri" panose="020F0502020204030204" pitchFamily="34" charset="0"/>
              </a:rPr>
              <a:t>Графическое </a:t>
            </a:r>
            <a:r>
              <a:rPr lang="ru-RU" sz="2800" b="1" dirty="0" smtClean="0">
                <a:latin typeface="Calibri" panose="020F0502020204030204" pitchFamily="34" charset="0"/>
              </a:rPr>
              <a:t>представление</a:t>
            </a:r>
            <a:endParaRPr lang="ru-RU" sz="2800" dirty="0">
              <a:latin typeface="Calibri" panose="020F0502020204030204" pitchFamily="34" charset="0"/>
            </a:endParaRPr>
          </a:p>
          <a:p>
            <a:r>
              <a:rPr lang="ru-RU" sz="2000" dirty="0">
                <a:latin typeface="Calibri" panose="020F0502020204030204" pitchFamily="34" charset="0"/>
              </a:rPr>
              <a:t>Все положения, о которых мы говорили выше, могут быть проиллюстрированы с помощью </a:t>
            </a:r>
            <a:r>
              <a:rPr lang="ru-RU" sz="2000" i="1" dirty="0">
                <a:latin typeface="Calibri" panose="020F0502020204030204" pitchFamily="34" charset="0"/>
              </a:rPr>
              <a:t>границы возможностей удовлетворения</a:t>
            </a:r>
            <a:r>
              <a:rPr lang="ru-RU" sz="2000" dirty="0">
                <a:latin typeface="Calibri" panose="020F0502020204030204" pitchFamily="34" charset="0"/>
              </a:rPr>
              <a:t> </a:t>
            </a:r>
            <a:r>
              <a:rPr lang="ru-RU" sz="2000" dirty="0" smtClean="0">
                <a:latin typeface="Calibri" panose="020F0502020204030204" pitchFamily="34" charset="0"/>
              </a:rPr>
              <a:t>(ГВУП или</a:t>
            </a:r>
            <a:r>
              <a:rPr lang="ru-RU" sz="2000" dirty="0">
                <a:latin typeface="Calibri" panose="020F0502020204030204" pitchFamily="34" charset="0"/>
              </a:rPr>
              <a:t> UPF). Она представляет собой кривую, отображающую верхний предел полезности, или удовлетворения, которого может добиться общество. В принципе она очень близка по смыслу к границе производственных возможностей. Основное различие между ними состоит в том, что в случае с UPF на осях </a:t>
            </a:r>
            <a:r>
              <a:rPr lang="ru-RU" sz="2000" dirty="0" smtClean="0">
                <a:latin typeface="Calibri" panose="020F0502020204030204" pitchFamily="34" charset="0"/>
              </a:rPr>
              <a:t>размещаются </a:t>
            </a:r>
            <a:r>
              <a:rPr lang="ru-RU" sz="2000" dirty="0">
                <a:latin typeface="Calibri" panose="020F0502020204030204" pitchFamily="34" charset="0"/>
              </a:rPr>
              <a:t>полезности или уровни удовлетворения, как показано на рис. </a:t>
            </a:r>
            <a:r>
              <a:rPr lang="en-US" sz="2000" dirty="0">
                <a:latin typeface="Calibri" panose="020F0502020204030204" pitchFamily="34" charset="0"/>
              </a:rPr>
              <a:t>2</a:t>
            </a:r>
            <a:r>
              <a:rPr lang="ru-RU" sz="2000" dirty="0">
                <a:latin typeface="Calibri" panose="020F0502020204030204" pitchFamily="34" charset="0"/>
              </a:rPr>
              <a:t>. </a:t>
            </a:r>
            <a:r>
              <a:rPr lang="ru-RU" sz="2000" dirty="0" smtClean="0">
                <a:latin typeface="Calibri" panose="020F0502020204030204" pitchFamily="34" charset="0"/>
              </a:rPr>
              <a:t> </a:t>
            </a:r>
            <a:endParaRPr lang="en-US" sz="2000" dirty="0">
              <a:latin typeface="Calibri" panose="020F0502020204030204" pitchFamily="34" charset="0"/>
            </a:endParaRPr>
          </a:p>
          <a:p>
            <a:pPr marL="0" indent="0">
              <a:buNone/>
            </a:pPr>
            <a:endParaRPr lang="en-US" sz="2000" dirty="0">
              <a:latin typeface="Calibri" panose="020F0502020204030204" pitchFamily="34" charset="0"/>
            </a:endParaRPr>
          </a:p>
          <a:p>
            <a:pPr marL="0" indent="0">
              <a:buNone/>
            </a:pPr>
            <a:endParaRPr lang="ru-RU" sz="2000" dirty="0">
              <a:latin typeface="Calibri" panose="020F0502020204030204" pitchFamily="34" charset="0"/>
            </a:endParaRPr>
          </a:p>
        </p:txBody>
      </p:sp>
      <p:sp>
        <p:nvSpPr>
          <p:cNvPr id="2" name="AutoShape 2" descr="C:\Users\1\AppData\Local\Temp\Rar$EX01.575\%D0%A1%D0%B0%D0%BC%D1%83%D1%8D%D0%BB%D1%8C%D1%81%D0%BE%D0%BD\15.htm12.jpg"/>
          <p:cNvSpPr>
            <a:spLocks noChangeAspect="1" noChangeArrowheads="1"/>
          </p:cNvSpPr>
          <p:nvPr/>
        </p:nvSpPr>
        <p:spPr bwMode="auto">
          <a:xfrm>
            <a:off x="2771800" y="3797982"/>
            <a:ext cx="2752725" cy="219075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dirty="0"/>
          </a:p>
        </p:txBody>
      </p:sp>
      <p:sp>
        <p:nvSpPr>
          <p:cNvPr id="5" name="TextBox 4"/>
          <p:cNvSpPr txBox="1"/>
          <p:nvPr/>
        </p:nvSpPr>
        <p:spPr>
          <a:xfrm>
            <a:off x="683568" y="3140968"/>
            <a:ext cx="4313914" cy="3262432"/>
          </a:xfrm>
          <a:prstGeom prst="rect">
            <a:avLst/>
          </a:prstGeom>
          <a:noFill/>
        </p:spPr>
        <p:txBody>
          <a:bodyPr wrap="square" rtlCol="0">
            <a:spAutoFit/>
          </a:bodyPr>
          <a:lstStyle/>
          <a:p>
            <a:r>
              <a:rPr lang="ru-RU" sz="2000" dirty="0" smtClean="0">
                <a:latin typeface="Calibri" panose="020F0502020204030204" pitchFamily="34" charset="0"/>
              </a:rPr>
              <a:t>Кривая ГВУП имеет </a:t>
            </a:r>
            <a:r>
              <a:rPr lang="ru-RU" sz="2000" dirty="0">
                <a:latin typeface="Calibri" panose="020F0502020204030204" pitchFamily="34" charset="0"/>
              </a:rPr>
              <a:t>отрицательный наклон, и это означает, что на этой границе при увеличении </a:t>
            </a:r>
            <a:endParaRPr lang="en-US" sz="2000" dirty="0" smtClean="0">
              <a:latin typeface="Calibri" panose="020F0502020204030204" pitchFamily="34" charset="0"/>
            </a:endParaRPr>
          </a:p>
          <a:p>
            <a:r>
              <a:rPr lang="ru-RU" sz="2000" dirty="0" smtClean="0">
                <a:latin typeface="Calibri" panose="020F0502020204030204" pitchFamily="34" charset="0"/>
              </a:rPr>
              <a:t>удовлетворения </a:t>
            </a:r>
            <a:r>
              <a:rPr lang="ru-RU" sz="2000" dirty="0">
                <a:latin typeface="Calibri" panose="020F0502020204030204" pitchFamily="34" charset="0"/>
              </a:rPr>
              <a:t>одного потребителя удовлетворение другого неизбежно уменьшается</a:t>
            </a:r>
            <a:r>
              <a:rPr lang="ru-RU" sz="2000" dirty="0" smtClean="0">
                <a:latin typeface="Calibri" panose="020F0502020204030204" pitchFamily="34" charset="0"/>
              </a:rPr>
              <a:t>.</a:t>
            </a:r>
          </a:p>
          <a:p>
            <a:endParaRPr lang="ru-RU" dirty="0" smtClean="0">
              <a:latin typeface="Calibri" panose="020F0502020204030204" pitchFamily="34" charset="0"/>
            </a:endParaRPr>
          </a:p>
          <a:p>
            <a:r>
              <a:rPr lang="ru-RU" sz="1600" b="1" dirty="0" smtClean="0">
                <a:latin typeface="Calibri" panose="020F0502020204030204" pitchFamily="34" charset="0"/>
              </a:rPr>
              <a:t>Рис.2.   </a:t>
            </a:r>
            <a:r>
              <a:rPr lang="ru-RU" sz="1600" dirty="0" smtClean="0">
                <a:latin typeface="Calibri" panose="020F0502020204030204" pitchFamily="34" charset="0"/>
              </a:rPr>
              <a:t>Эффективное размещение достигается на границе возможных уровней полезности.</a:t>
            </a:r>
            <a:endParaRPr lang="ru-RU" sz="1600" dirty="0">
              <a:latin typeface="Calibri" panose="020F0502020204030204" pitchFamily="34" charset="0"/>
            </a:endParaRPr>
          </a:p>
          <a:p>
            <a:endParaRPr lang="ru-RU" dirty="0">
              <a:latin typeface="Calibri" panose="020F0502020204030204" pitchFamily="34" charset="0"/>
            </a:endParaRPr>
          </a:p>
          <a:p>
            <a:endParaRPr lang="ru-RU" dirty="0">
              <a:latin typeface="Calibri" panose="020F0502020204030204" pitchFamily="34" charset="0"/>
            </a:endParaRPr>
          </a:p>
        </p:txBody>
      </p:sp>
      <p:cxnSp>
        <p:nvCxnSpPr>
          <p:cNvPr id="8" name="Прямая соединительная линия 7"/>
          <p:cNvCxnSpPr/>
          <p:nvPr/>
        </p:nvCxnSpPr>
        <p:spPr>
          <a:xfrm>
            <a:off x="5652120" y="3356992"/>
            <a:ext cx="0" cy="2304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a:off x="5652120" y="5661248"/>
            <a:ext cx="29523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Скругленная соединительная линия 13"/>
          <p:cNvCxnSpPr/>
          <p:nvPr/>
        </p:nvCxnSpPr>
        <p:spPr>
          <a:xfrm>
            <a:off x="6156176" y="3717032"/>
            <a:ext cx="2016224" cy="1440160"/>
          </a:xfrm>
          <a:prstGeom prst="curvedConnector3">
            <a:avLst/>
          </a:prstGeom>
          <a:ln w="19050"/>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a:off x="5652120" y="3717032"/>
            <a:ext cx="504056"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a:xfrm>
            <a:off x="8172400" y="5157192"/>
            <a:ext cx="0" cy="504056"/>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6" name="Овал 25"/>
          <p:cNvSpPr/>
          <p:nvPr/>
        </p:nvSpPr>
        <p:spPr>
          <a:xfrm flipH="1">
            <a:off x="6814860" y="3919911"/>
            <a:ext cx="45719" cy="588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Овал 26"/>
          <p:cNvSpPr/>
          <p:nvPr/>
        </p:nvSpPr>
        <p:spPr>
          <a:xfrm flipH="1">
            <a:off x="7380312" y="4853953"/>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Овал 27"/>
          <p:cNvSpPr/>
          <p:nvPr/>
        </p:nvSpPr>
        <p:spPr>
          <a:xfrm flipH="1">
            <a:off x="6516216" y="458112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TextBox 28"/>
          <p:cNvSpPr txBox="1"/>
          <p:nvPr/>
        </p:nvSpPr>
        <p:spPr>
          <a:xfrm>
            <a:off x="7092280" y="3797982"/>
            <a:ext cx="351378" cy="369332"/>
          </a:xfrm>
          <a:prstGeom prst="rect">
            <a:avLst/>
          </a:prstGeom>
          <a:noFill/>
        </p:spPr>
        <p:txBody>
          <a:bodyPr wrap="none" rtlCol="0">
            <a:spAutoFit/>
          </a:bodyPr>
          <a:lstStyle/>
          <a:p>
            <a:r>
              <a:rPr lang="en-US" dirty="0"/>
              <a:t>A</a:t>
            </a:r>
            <a:endParaRPr lang="ru-RU" dirty="0"/>
          </a:p>
        </p:txBody>
      </p:sp>
      <p:sp>
        <p:nvSpPr>
          <p:cNvPr id="30" name="TextBox 29"/>
          <p:cNvSpPr txBox="1"/>
          <p:nvPr/>
        </p:nvSpPr>
        <p:spPr>
          <a:xfrm>
            <a:off x="7561728" y="4507480"/>
            <a:ext cx="351378" cy="369332"/>
          </a:xfrm>
          <a:prstGeom prst="rect">
            <a:avLst/>
          </a:prstGeom>
          <a:noFill/>
        </p:spPr>
        <p:txBody>
          <a:bodyPr wrap="none" rtlCol="0">
            <a:spAutoFit/>
          </a:bodyPr>
          <a:lstStyle/>
          <a:p>
            <a:r>
              <a:rPr lang="en-US" dirty="0" smtClean="0"/>
              <a:t>C</a:t>
            </a:r>
            <a:endParaRPr lang="ru-RU" dirty="0"/>
          </a:p>
        </p:txBody>
      </p:sp>
      <p:sp>
        <p:nvSpPr>
          <p:cNvPr id="31" name="TextBox 30"/>
          <p:cNvSpPr txBox="1"/>
          <p:nvPr/>
        </p:nvSpPr>
        <p:spPr>
          <a:xfrm>
            <a:off x="6215850" y="4067780"/>
            <a:ext cx="338554" cy="369332"/>
          </a:xfrm>
          <a:prstGeom prst="rect">
            <a:avLst/>
          </a:prstGeom>
          <a:noFill/>
        </p:spPr>
        <p:txBody>
          <a:bodyPr wrap="none" rtlCol="0">
            <a:spAutoFit/>
          </a:bodyPr>
          <a:lstStyle/>
          <a:p>
            <a:r>
              <a:rPr lang="en-US" dirty="0"/>
              <a:t>B</a:t>
            </a:r>
            <a:endParaRPr lang="ru-RU" dirty="0"/>
          </a:p>
        </p:txBody>
      </p:sp>
      <p:sp>
        <p:nvSpPr>
          <p:cNvPr id="32" name="TextBox 31"/>
          <p:cNvSpPr txBox="1"/>
          <p:nvPr/>
        </p:nvSpPr>
        <p:spPr>
          <a:xfrm>
            <a:off x="5728459" y="3172326"/>
            <a:ext cx="394660" cy="369332"/>
          </a:xfrm>
          <a:prstGeom prst="rect">
            <a:avLst/>
          </a:prstGeom>
          <a:noFill/>
        </p:spPr>
        <p:txBody>
          <a:bodyPr wrap="none" rtlCol="0">
            <a:spAutoFit/>
          </a:bodyPr>
          <a:lstStyle/>
          <a:p>
            <a:r>
              <a:rPr lang="en-US" dirty="0" err="1" smtClean="0"/>
              <a:t>U</a:t>
            </a:r>
            <a:r>
              <a:rPr lang="en-US" sz="1200" dirty="0" err="1" smtClean="0"/>
              <a:t>j</a:t>
            </a:r>
            <a:endParaRPr lang="ru-RU" dirty="0"/>
          </a:p>
        </p:txBody>
      </p:sp>
      <p:sp>
        <p:nvSpPr>
          <p:cNvPr id="33" name="TextBox 32"/>
          <p:cNvSpPr txBox="1"/>
          <p:nvPr/>
        </p:nvSpPr>
        <p:spPr>
          <a:xfrm>
            <a:off x="8370059" y="5305926"/>
            <a:ext cx="410690" cy="369332"/>
          </a:xfrm>
          <a:prstGeom prst="rect">
            <a:avLst/>
          </a:prstGeom>
          <a:noFill/>
        </p:spPr>
        <p:txBody>
          <a:bodyPr wrap="none" rtlCol="0">
            <a:spAutoFit/>
          </a:bodyPr>
          <a:lstStyle/>
          <a:p>
            <a:r>
              <a:rPr lang="en-US" dirty="0" smtClean="0"/>
              <a:t>U</a:t>
            </a:r>
            <a:r>
              <a:rPr lang="en-US" sz="1200" dirty="0"/>
              <a:t>s</a:t>
            </a:r>
            <a:endParaRPr lang="ru-RU" dirty="0"/>
          </a:p>
        </p:txBody>
      </p:sp>
      <p:sp>
        <p:nvSpPr>
          <p:cNvPr id="34" name="TextBox 33"/>
          <p:cNvSpPr txBox="1"/>
          <p:nvPr/>
        </p:nvSpPr>
        <p:spPr>
          <a:xfrm rot="16200000">
            <a:off x="3665474" y="4047494"/>
            <a:ext cx="2973891" cy="584775"/>
          </a:xfrm>
          <a:prstGeom prst="rect">
            <a:avLst/>
          </a:prstGeom>
          <a:noFill/>
        </p:spPr>
        <p:txBody>
          <a:bodyPr wrap="square" rtlCol="0">
            <a:spAutoFit/>
          </a:bodyPr>
          <a:lstStyle/>
          <a:p>
            <a:r>
              <a:rPr lang="ru-RU" sz="1600" dirty="0" smtClean="0">
                <a:latin typeface="Calibri" pitchFamily="34" charset="0"/>
              </a:rPr>
              <a:t>Полезность при удовлетворении Джонса</a:t>
            </a:r>
            <a:endParaRPr lang="ru-RU" sz="1600" dirty="0">
              <a:latin typeface="Calibri" pitchFamily="34" charset="0"/>
            </a:endParaRPr>
          </a:p>
        </p:txBody>
      </p:sp>
      <p:sp>
        <p:nvSpPr>
          <p:cNvPr id="35" name="TextBox 34"/>
          <p:cNvSpPr txBox="1"/>
          <p:nvPr/>
        </p:nvSpPr>
        <p:spPr>
          <a:xfrm>
            <a:off x="5514737" y="5805264"/>
            <a:ext cx="3629263" cy="338554"/>
          </a:xfrm>
          <a:prstGeom prst="rect">
            <a:avLst/>
          </a:prstGeom>
          <a:noFill/>
        </p:spPr>
        <p:txBody>
          <a:bodyPr wrap="none" rtlCol="0">
            <a:spAutoFit/>
          </a:bodyPr>
          <a:lstStyle/>
          <a:p>
            <a:r>
              <a:rPr lang="ru-RU" sz="1600" dirty="0" smtClean="0">
                <a:latin typeface="Calibri" pitchFamily="34" charset="0"/>
              </a:rPr>
              <a:t>Полезность при удовлетворении Смита</a:t>
            </a:r>
          </a:p>
        </p:txBody>
      </p:sp>
      <p:sp>
        <p:nvSpPr>
          <p:cNvPr id="36" name="TextBox 35"/>
          <p:cNvSpPr txBox="1"/>
          <p:nvPr/>
        </p:nvSpPr>
        <p:spPr>
          <a:xfrm>
            <a:off x="7452320" y="3212976"/>
            <a:ext cx="1979712" cy="830997"/>
          </a:xfrm>
          <a:prstGeom prst="rect">
            <a:avLst/>
          </a:prstGeom>
          <a:noFill/>
        </p:spPr>
        <p:txBody>
          <a:bodyPr wrap="square" rtlCol="0">
            <a:spAutoFit/>
          </a:bodyPr>
          <a:lstStyle/>
          <a:p>
            <a:r>
              <a:rPr lang="ru-RU" sz="1600" dirty="0" smtClean="0">
                <a:latin typeface="Calibri" pitchFamily="34" charset="0"/>
              </a:rPr>
              <a:t>Граница возможностей удовлетворения</a:t>
            </a:r>
            <a:endParaRPr lang="ru-RU" sz="1600" dirty="0">
              <a:latin typeface="Calibri" pitchFamily="34" charset="0"/>
            </a:endParaRPr>
          </a:p>
        </p:txBody>
      </p:sp>
      <p:cxnSp>
        <p:nvCxnSpPr>
          <p:cNvPr id="38" name="Прямая соединительная линия 37"/>
          <p:cNvCxnSpPr/>
          <p:nvPr/>
        </p:nvCxnSpPr>
        <p:spPr>
          <a:xfrm flipV="1">
            <a:off x="7267969" y="3949343"/>
            <a:ext cx="490955" cy="5581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226785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310882" y="6457890"/>
            <a:ext cx="4833118" cy="400110"/>
          </a:xfrm>
          <a:prstGeom prst="rect">
            <a:avLst/>
          </a:prstGeom>
        </p:spPr>
        <p:txBody>
          <a:bodyPr wrap="none">
            <a:spAutoFit/>
          </a:bodyPr>
          <a:lstStyle/>
          <a:p>
            <a:r>
              <a:rPr lang="ru-RU" sz="2000" b="1" i="1" dirty="0">
                <a:latin typeface="Calibri" pitchFamily="34" charset="0"/>
              </a:rPr>
              <a:t>Рынок и экономическая эффективность</a:t>
            </a:r>
          </a:p>
        </p:txBody>
      </p:sp>
      <p:sp>
        <p:nvSpPr>
          <p:cNvPr id="6" name="Объект 5"/>
          <p:cNvSpPr>
            <a:spLocks noGrp="1"/>
          </p:cNvSpPr>
          <p:nvPr>
            <p:ph idx="1"/>
          </p:nvPr>
        </p:nvSpPr>
        <p:spPr>
          <a:xfrm>
            <a:off x="467544" y="404664"/>
            <a:ext cx="7776864" cy="3168352"/>
          </a:xfrm>
        </p:spPr>
        <p:txBody>
          <a:bodyPr>
            <a:normAutofit/>
          </a:bodyPr>
          <a:lstStyle/>
          <a:p>
            <a:pPr>
              <a:buFont typeface="Wingdings" pitchFamily="2" charset="2"/>
              <a:buChar char="Ø"/>
            </a:pPr>
            <a:r>
              <a:rPr lang="ru-RU" sz="1600" dirty="0" smtClean="0">
                <a:latin typeface="Calibri" panose="020F0502020204030204" pitchFamily="34" charset="0"/>
              </a:rPr>
              <a:t>Мы хотим обратить внимание на то, что в некоторых местах ГВУП имеет волнистую форму. Это говорит о том, что шкала меры индивидуальной полезности произвольна; однако неспособность измерить и сравнить индивидуальные полезности совершенно не мешает проводить анализ эффективности. При проведении анализа эффективности значение имеет только то, что уровень удовлетворения потребителя растет при увеличении индекса полезности. Поскольку между желаемым уровнем потребления и полезностью наблюдается положительная взаимосвязь, мы можем быть уверенны, что каждый потребитель захочет двигаться все дальше и дальше вдоль своей оси полезности.</a:t>
            </a:r>
          </a:p>
          <a:p>
            <a:pPr>
              <a:buNone/>
            </a:pPr>
            <a:endParaRPr lang="en-US" sz="1600" dirty="0">
              <a:latin typeface="Calibri" panose="020F0502020204030204" pitchFamily="34" charset="0"/>
            </a:endParaRPr>
          </a:p>
          <a:p>
            <a:pPr marL="0" indent="0">
              <a:buNone/>
            </a:pPr>
            <a:endParaRPr lang="ru-RU" sz="1600" dirty="0">
              <a:latin typeface="Calibri" panose="020F0502020204030204" pitchFamily="34" charset="0"/>
            </a:endParaRPr>
          </a:p>
        </p:txBody>
      </p:sp>
      <p:sp>
        <p:nvSpPr>
          <p:cNvPr id="2" name="AutoShape 2" descr="C:\Users\1\AppData\Local\Temp\Rar$EX01.575\%D0%A1%D0%B0%D0%BC%D1%83%D1%8D%D0%BB%D1%8C%D1%81%D0%BE%D0%BD\15.htm12.jpg"/>
          <p:cNvSpPr>
            <a:spLocks noChangeAspect="1" noChangeArrowheads="1"/>
          </p:cNvSpPr>
          <p:nvPr/>
        </p:nvSpPr>
        <p:spPr bwMode="auto">
          <a:xfrm>
            <a:off x="2771800" y="3797982"/>
            <a:ext cx="2752725" cy="219075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 name="TextBox 7"/>
          <p:cNvSpPr txBox="1"/>
          <p:nvPr/>
        </p:nvSpPr>
        <p:spPr>
          <a:xfrm>
            <a:off x="251520" y="2780928"/>
            <a:ext cx="4536504" cy="3293209"/>
          </a:xfrm>
          <a:prstGeom prst="rect">
            <a:avLst/>
          </a:prstGeom>
          <a:noFill/>
        </p:spPr>
        <p:txBody>
          <a:bodyPr wrap="square" rtlCol="0">
            <a:spAutoFit/>
          </a:bodyPr>
          <a:lstStyle/>
          <a:p>
            <a:pPr>
              <a:buClr>
                <a:schemeClr val="accent1"/>
              </a:buClr>
              <a:buSzPct val="68000"/>
              <a:buFont typeface="Wingdings" pitchFamily="2" charset="2"/>
              <a:buChar char="Ø"/>
            </a:pPr>
            <a:r>
              <a:rPr lang="ru-RU" sz="1600" dirty="0" smtClean="0">
                <a:latin typeface="Calibri" panose="020F0502020204030204" pitchFamily="34" charset="0"/>
              </a:rPr>
              <a:t>Экономическая эффективность имеет место тогда, когда невозможно увеличить удовлетворение одного человека без нанесения вреда другому. Это означает, что эффективный результат расположен на границе возможностей удовлетворения (UPF). Продвижение от точки А к точке С повышает благосостояние Смита и приносит убытки Джонсу; при этом размещение ресурсов в обеих точках эффективно. Точка В находится под границей UPF и является неэффективной, так как и Джонс, и Смит могут стать богаче, не причиняя никому вреда.</a:t>
            </a:r>
          </a:p>
          <a:p>
            <a:endParaRPr lang="ru-RU" sz="1600" dirty="0"/>
          </a:p>
        </p:txBody>
      </p:sp>
      <p:cxnSp>
        <p:nvCxnSpPr>
          <p:cNvPr id="9" name="Прямая соединительная линия 8"/>
          <p:cNvCxnSpPr/>
          <p:nvPr/>
        </p:nvCxnSpPr>
        <p:spPr>
          <a:xfrm>
            <a:off x="5652120" y="3356992"/>
            <a:ext cx="0" cy="2304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a:off x="5652120" y="5661248"/>
            <a:ext cx="29523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Скругленная соединительная линия 10"/>
          <p:cNvCxnSpPr/>
          <p:nvPr/>
        </p:nvCxnSpPr>
        <p:spPr>
          <a:xfrm>
            <a:off x="6156176" y="3717032"/>
            <a:ext cx="2016224" cy="1440160"/>
          </a:xfrm>
          <a:prstGeom prst="curvedConnector3">
            <a:avLst/>
          </a:prstGeom>
          <a:ln w="19050"/>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a:off x="5652120" y="3717032"/>
            <a:ext cx="504056"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a:off x="8172400" y="5157192"/>
            <a:ext cx="0" cy="504056"/>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Овал 13"/>
          <p:cNvSpPr/>
          <p:nvPr/>
        </p:nvSpPr>
        <p:spPr>
          <a:xfrm flipH="1">
            <a:off x="6814860" y="3919911"/>
            <a:ext cx="45719" cy="588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Овал 14"/>
          <p:cNvSpPr/>
          <p:nvPr/>
        </p:nvSpPr>
        <p:spPr>
          <a:xfrm flipH="1">
            <a:off x="7380312" y="4853953"/>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Овал 15"/>
          <p:cNvSpPr/>
          <p:nvPr/>
        </p:nvSpPr>
        <p:spPr>
          <a:xfrm flipH="1">
            <a:off x="6516216" y="458112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p:cNvSpPr txBox="1"/>
          <p:nvPr/>
        </p:nvSpPr>
        <p:spPr>
          <a:xfrm>
            <a:off x="7092280" y="3797982"/>
            <a:ext cx="351378" cy="369332"/>
          </a:xfrm>
          <a:prstGeom prst="rect">
            <a:avLst/>
          </a:prstGeom>
          <a:noFill/>
        </p:spPr>
        <p:txBody>
          <a:bodyPr wrap="none" rtlCol="0">
            <a:spAutoFit/>
          </a:bodyPr>
          <a:lstStyle/>
          <a:p>
            <a:r>
              <a:rPr lang="en-US" dirty="0"/>
              <a:t>A</a:t>
            </a:r>
            <a:endParaRPr lang="ru-RU" dirty="0"/>
          </a:p>
        </p:txBody>
      </p:sp>
      <p:sp>
        <p:nvSpPr>
          <p:cNvPr id="18" name="TextBox 17"/>
          <p:cNvSpPr txBox="1"/>
          <p:nvPr/>
        </p:nvSpPr>
        <p:spPr>
          <a:xfrm>
            <a:off x="7561728" y="4507480"/>
            <a:ext cx="351378" cy="369332"/>
          </a:xfrm>
          <a:prstGeom prst="rect">
            <a:avLst/>
          </a:prstGeom>
          <a:noFill/>
        </p:spPr>
        <p:txBody>
          <a:bodyPr wrap="none" rtlCol="0">
            <a:spAutoFit/>
          </a:bodyPr>
          <a:lstStyle/>
          <a:p>
            <a:r>
              <a:rPr lang="en-US" dirty="0" smtClean="0"/>
              <a:t>C</a:t>
            </a:r>
            <a:endParaRPr lang="ru-RU" dirty="0"/>
          </a:p>
        </p:txBody>
      </p:sp>
      <p:sp>
        <p:nvSpPr>
          <p:cNvPr id="19" name="TextBox 18"/>
          <p:cNvSpPr txBox="1"/>
          <p:nvPr/>
        </p:nvSpPr>
        <p:spPr>
          <a:xfrm>
            <a:off x="6215850" y="4067780"/>
            <a:ext cx="338554" cy="369332"/>
          </a:xfrm>
          <a:prstGeom prst="rect">
            <a:avLst/>
          </a:prstGeom>
          <a:noFill/>
        </p:spPr>
        <p:txBody>
          <a:bodyPr wrap="none" rtlCol="0">
            <a:spAutoFit/>
          </a:bodyPr>
          <a:lstStyle/>
          <a:p>
            <a:r>
              <a:rPr lang="en-US" dirty="0"/>
              <a:t>B</a:t>
            </a:r>
            <a:endParaRPr lang="ru-RU" dirty="0"/>
          </a:p>
        </p:txBody>
      </p:sp>
      <p:sp>
        <p:nvSpPr>
          <p:cNvPr id="20" name="TextBox 19"/>
          <p:cNvSpPr txBox="1"/>
          <p:nvPr/>
        </p:nvSpPr>
        <p:spPr>
          <a:xfrm>
            <a:off x="5728459" y="3172326"/>
            <a:ext cx="394660" cy="369332"/>
          </a:xfrm>
          <a:prstGeom prst="rect">
            <a:avLst/>
          </a:prstGeom>
          <a:noFill/>
        </p:spPr>
        <p:txBody>
          <a:bodyPr wrap="none" rtlCol="0">
            <a:spAutoFit/>
          </a:bodyPr>
          <a:lstStyle/>
          <a:p>
            <a:r>
              <a:rPr lang="en-US" dirty="0" err="1" smtClean="0"/>
              <a:t>U</a:t>
            </a:r>
            <a:r>
              <a:rPr lang="en-US" sz="1200" dirty="0" err="1" smtClean="0"/>
              <a:t>j</a:t>
            </a:r>
            <a:endParaRPr lang="ru-RU" dirty="0"/>
          </a:p>
        </p:txBody>
      </p:sp>
      <p:sp>
        <p:nvSpPr>
          <p:cNvPr id="21" name="TextBox 20"/>
          <p:cNvSpPr txBox="1"/>
          <p:nvPr/>
        </p:nvSpPr>
        <p:spPr>
          <a:xfrm>
            <a:off x="8370059" y="5305926"/>
            <a:ext cx="410690" cy="369332"/>
          </a:xfrm>
          <a:prstGeom prst="rect">
            <a:avLst/>
          </a:prstGeom>
          <a:noFill/>
        </p:spPr>
        <p:txBody>
          <a:bodyPr wrap="none" rtlCol="0">
            <a:spAutoFit/>
          </a:bodyPr>
          <a:lstStyle/>
          <a:p>
            <a:r>
              <a:rPr lang="en-US" dirty="0" smtClean="0"/>
              <a:t>U</a:t>
            </a:r>
            <a:r>
              <a:rPr lang="en-US" sz="1200" dirty="0"/>
              <a:t>s</a:t>
            </a:r>
            <a:endParaRPr lang="ru-RU" dirty="0"/>
          </a:p>
        </p:txBody>
      </p:sp>
      <p:sp>
        <p:nvSpPr>
          <p:cNvPr id="22" name="TextBox 21"/>
          <p:cNvSpPr txBox="1"/>
          <p:nvPr/>
        </p:nvSpPr>
        <p:spPr>
          <a:xfrm rot="16200000">
            <a:off x="3665474" y="4047494"/>
            <a:ext cx="2973891" cy="584775"/>
          </a:xfrm>
          <a:prstGeom prst="rect">
            <a:avLst/>
          </a:prstGeom>
          <a:noFill/>
        </p:spPr>
        <p:txBody>
          <a:bodyPr wrap="square" rtlCol="0">
            <a:spAutoFit/>
          </a:bodyPr>
          <a:lstStyle/>
          <a:p>
            <a:r>
              <a:rPr lang="ru-RU" sz="1600" dirty="0" smtClean="0">
                <a:latin typeface="Calibri" pitchFamily="34" charset="0"/>
              </a:rPr>
              <a:t>Полезность при удовлетворении Джонса</a:t>
            </a:r>
            <a:endParaRPr lang="ru-RU" sz="1600" dirty="0">
              <a:latin typeface="Calibri" pitchFamily="34" charset="0"/>
            </a:endParaRPr>
          </a:p>
        </p:txBody>
      </p:sp>
      <p:sp>
        <p:nvSpPr>
          <p:cNvPr id="23" name="TextBox 22"/>
          <p:cNvSpPr txBox="1"/>
          <p:nvPr/>
        </p:nvSpPr>
        <p:spPr>
          <a:xfrm>
            <a:off x="5514737" y="5805264"/>
            <a:ext cx="3629263" cy="338554"/>
          </a:xfrm>
          <a:prstGeom prst="rect">
            <a:avLst/>
          </a:prstGeom>
          <a:noFill/>
        </p:spPr>
        <p:txBody>
          <a:bodyPr wrap="none" rtlCol="0">
            <a:spAutoFit/>
          </a:bodyPr>
          <a:lstStyle/>
          <a:p>
            <a:r>
              <a:rPr lang="ru-RU" sz="1600" dirty="0" smtClean="0">
                <a:latin typeface="Calibri" pitchFamily="34" charset="0"/>
              </a:rPr>
              <a:t>Полезность при удовлетворении Смита</a:t>
            </a:r>
          </a:p>
        </p:txBody>
      </p:sp>
      <p:sp>
        <p:nvSpPr>
          <p:cNvPr id="24" name="TextBox 23"/>
          <p:cNvSpPr txBox="1"/>
          <p:nvPr/>
        </p:nvSpPr>
        <p:spPr>
          <a:xfrm>
            <a:off x="7452320" y="3212976"/>
            <a:ext cx="1979712" cy="830997"/>
          </a:xfrm>
          <a:prstGeom prst="rect">
            <a:avLst/>
          </a:prstGeom>
          <a:noFill/>
        </p:spPr>
        <p:txBody>
          <a:bodyPr wrap="square" rtlCol="0">
            <a:spAutoFit/>
          </a:bodyPr>
          <a:lstStyle/>
          <a:p>
            <a:r>
              <a:rPr lang="ru-RU" sz="1600" dirty="0" smtClean="0">
                <a:latin typeface="Calibri" pitchFamily="34" charset="0"/>
              </a:rPr>
              <a:t>Граница возможностей удовлетворения</a:t>
            </a:r>
            <a:endParaRPr lang="ru-RU" sz="1600" dirty="0">
              <a:latin typeface="Calibri" pitchFamily="34" charset="0"/>
            </a:endParaRPr>
          </a:p>
        </p:txBody>
      </p:sp>
      <p:cxnSp>
        <p:nvCxnSpPr>
          <p:cNvPr id="25" name="Прямая соединительная линия 24"/>
          <p:cNvCxnSpPr/>
          <p:nvPr/>
        </p:nvCxnSpPr>
        <p:spPr>
          <a:xfrm flipV="1">
            <a:off x="7267969" y="3949343"/>
            <a:ext cx="490955" cy="558137"/>
          </a:xfrm>
          <a:prstGeom prst="line">
            <a:avLst/>
          </a:prstGeom>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p:nvSpPr>
        <p:spPr>
          <a:xfrm>
            <a:off x="4355976" y="5949280"/>
            <a:ext cx="771365" cy="369332"/>
          </a:xfrm>
          <a:prstGeom prst="rect">
            <a:avLst/>
          </a:prstGeom>
        </p:spPr>
        <p:txBody>
          <a:bodyPr wrap="none">
            <a:spAutoFit/>
          </a:bodyPr>
          <a:lstStyle/>
          <a:p>
            <a:r>
              <a:rPr lang="ru-RU" b="1" dirty="0" smtClean="0">
                <a:latin typeface="Calibri" panose="020F0502020204030204" pitchFamily="34" charset="0"/>
              </a:rPr>
              <a:t>Рис.2.</a:t>
            </a:r>
            <a:endParaRPr lang="ru-RU" b="1" dirty="0"/>
          </a:p>
        </p:txBody>
      </p:sp>
    </p:spTree>
    <p:extLst>
      <p:ext uri="{BB962C8B-B14F-4D97-AF65-F5344CB8AC3E}">
        <p14:creationId xmlns="" xmlns:p14="http://schemas.microsoft.com/office/powerpoint/2010/main" val="42453435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Прямая соединительная линия 4"/>
          <p:cNvCxnSpPr/>
          <p:nvPr/>
        </p:nvCxnSpPr>
        <p:spPr>
          <a:xfrm>
            <a:off x="5364088" y="3501008"/>
            <a:ext cx="0" cy="2304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Прямая соединительная линия 5"/>
          <p:cNvCxnSpPr/>
          <p:nvPr/>
        </p:nvCxnSpPr>
        <p:spPr>
          <a:xfrm>
            <a:off x="5364088" y="5805264"/>
            <a:ext cx="29523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Скругленная соединительная линия 6"/>
          <p:cNvCxnSpPr/>
          <p:nvPr/>
        </p:nvCxnSpPr>
        <p:spPr>
          <a:xfrm>
            <a:off x="5868144" y="3861048"/>
            <a:ext cx="2016224" cy="1440160"/>
          </a:xfrm>
          <a:prstGeom prst="curvedConnector3">
            <a:avLst/>
          </a:prstGeom>
          <a:ln w="19050"/>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p:cNvCxnSpPr/>
          <p:nvPr/>
        </p:nvCxnSpPr>
        <p:spPr>
          <a:xfrm>
            <a:off x="5364088" y="3861048"/>
            <a:ext cx="504056"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7884368" y="5301208"/>
            <a:ext cx="0" cy="504056"/>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Овал 9"/>
          <p:cNvSpPr/>
          <p:nvPr/>
        </p:nvSpPr>
        <p:spPr>
          <a:xfrm flipH="1">
            <a:off x="6526828" y="4063927"/>
            <a:ext cx="45719" cy="588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вал 10"/>
          <p:cNvSpPr/>
          <p:nvPr/>
        </p:nvSpPr>
        <p:spPr>
          <a:xfrm flipH="1">
            <a:off x="7092280" y="499796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Овал 11"/>
          <p:cNvSpPr/>
          <p:nvPr/>
        </p:nvSpPr>
        <p:spPr>
          <a:xfrm flipH="1">
            <a:off x="6228184" y="472514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p:cNvSpPr txBox="1"/>
          <p:nvPr/>
        </p:nvSpPr>
        <p:spPr>
          <a:xfrm>
            <a:off x="6804248" y="3941998"/>
            <a:ext cx="351378" cy="369332"/>
          </a:xfrm>
          <a:prstGeom prst="rect">
            <a:avLst/>
          </a:prstGeom>
          <a:noFill/>
        </p:spPr>
        <p:txBody>
          <a:bodyPr wrap="none" rtlCol="0">
            <a:spAutoFit/>
          </a:bodyPr>
          <a:lstStyle/>
          <a:p>
            <a:r>
              <a:rPr lang="en-US" dirty="0"/>
              <a:t>A</a:t>
            </a:r>
            <a:endParaRPr lang="ru-RU" dirty="0"/>
          </a:p>
        </p:txBody>
      </p:sp>
      <p:sp>
        <p:nvSpPr>
          <p:cNvPr id="14" name="TextBox 13"/>
          <p:cNvSpPr txBox="1"/>
          <p:nvPr/>
        </p:nvSpPr>
        <p:spPr>
          <a:xfrm>
            <a:off x="7273696" y="4651496"/>
            <a:ext cx="351378" cy="369332"/>
          </a:xfrm>
          <a:prstGeom prst="rect">
            <a:avLst/>
          </a:prstGeom>
          <a:noFill/>
        </p:spPr>
        <p:txBody>
          <a:bodyPr wrap="none" rtlCol="0">
            <a:spAutoFit/>
          </a:bodyPr>
          <a:lstStyle/>
          <a:p>
            <a:r>
              <a:rPr lang="en-US" dirty="0" smtClean="0"/>
              <a:t>C</a:t>
            </a:r>
            <a:endParaRPr lang="ru-RU" dirty="0"/>
          </a:p>
        </p:txBody>
      </p:sp>
      <p:sp>
        <p:nvSpPr>
          <p:cNvPr id="15" name="TextBox 14"/>
          <p:cNvSpPr txBox="1"/>
          <p:nvPr/>
        </p:nvSpPr>
        <p:spPr>
          <a:xfrm>
            <a:off x="5927818" y="4211796"/>
            <a:ext cx="338554" cy="369332"/>
          </a:xfrm>
          <a:prstGeom prst="rect">
            <a:avLst/>
          </a:prstGeom>
          <a:noFill/>
        </p:spPr>
        <p:txBody>
          <a:bodyPr wrap="none" rtlCol="0">
            <a:spAutoFit/>
          </a:bodyPr>
          <a:lstStyle/>
          <a:p>
            <a:r>
              <a:rPr lang="en-US" dirty="0"/>
              <a:t>B</a:t>
            </a:r>
            <a:endParaRPr lang="ru-RU" dirty="0"/>
          </a:p>
        </p:txBody>
      </p:sp>
      <p:sp>
        <p:nvSpPr>
          <p:cNvPr id="16" name="TextBox 15"/>
          <p:cNvSpPr txBox="1"/>
          <p:nvPr/>
        </p:nvSpPr>
        <p:spPr>
          <a:xfrm>
            <a:off x="5440427" y="3316342"/>
            <a:ext cx="394660" cy="369332"/>
          </a:xfrm>
          <a:prstGeom prst="rect">
            <a:avLst/>
          </a:prstGeom>
          <a:noFill/>
        </p:spPr>
        <p:txBody>
          <a:bodyPr wrap="none" rtlCol="0">
            <a:spAutoFit/>
          </a:bodyPr>
          <a:lstStyle/>
          <a:p>
            <a:r>
              <a:rPr lang="en-US" dirty="0" err="1" smtClean="0"/>
              <a:t>U</a:t>
            </a:r>
            <a:r>
              <a:rPr lang="en-US" sz="1200" dirty="0" err="1" smtClean="0"/>
              <a:t>j</a:t>
            </a:r>
            <a:endParaRPr lang="ru-RU" dirty="0"/>
          </a:p>
        </p:txBody>
      </p:sp>
      <p:sp>
        <p:nvSpPr>
          <p:cNvPr id="17" name="TextBox 16"/>
          <p:cNvSpPr txBox="1"/>
          <p:nvPr/>
        </p:nvSpPr>
        <p:spPr>
          <a:xfrm>
            <a:off x="8082027" y="5449942"/>
            <a:ext cx="410690" cy="369332"/>
          </a:xfrm>
          <a:prstGeom prst="rect">
            <a:avLst/>
          </a:prstGeom>
          <a:noFill/>
        </p:spPr>
        <p:txBody>
          <a:bodyPr wrap="none" rtlCol="0">
            <a:spAutoFit/>
          </a:bodyPr>
          <a:lstStyle/>
          <a:p>
            <a:r>
              <a:rPr lang="en-US" dirty="0" smtClean="0"/>
              <a:t>U</a:t>
            </a:r>
            <a:r>
              <a:rPr lang="en-US" sz="1200" dirty="0"/>
              <a:t>s</a:t>
            </a:r>
            <a:endParaRPr lang="ru-RU" dirty="0"/>
          </a:p>
        </p:txBody>
      </p:sp>
      <p:sp>
        <p:nvSpPr>
          <p:cNvPr id="18" name="TextBox 17"/>
          <p:cNvSpPr txBox="1"/>
          <p:nvPr/>
        </p:nvSpPr>
        <p:spPr>
          <a:xfrm rot="16200000">
            <a:off x="3377442" y="4191510"/>
            <a:ext cx="2973891" cy="584775"/>
          </a:xfrm>
          <a:prstGeom prst="rect">
            <a:avLst/>
          </a:prstGeom>
          <a:noFill/>
        </p:spPr>
        <p:txBody>
          <a:bodyPr wrap="square" rtlCol="0">
            <a:spAutoFit/>
          </a:bodyPr>
          <a:lstStyle/>
          <a:p>
            <a:r>
              <a:rPr lang="ru-RU" sz="1600" dirty="0" smtClean="0">
                <a:latin typeface="Calibri" pitchFamily="34" charset="0"/>
              </a:rPr>
              <a:t>Полезность при удовлетворении Джонса</a:t>
            </a:r>
            <a:endParaRPr lang="ru-RU" sz="1600" dirty="0">
              <a:latin typeface="Calibri" pitchFamily="34" charset="0"/>
            </a:endParaRPr>
          </a:p>
        </p:txBody>
      </p:sp>
      <p:sp>
        <p:nvSpPr>
          <p:cNvPr id="19" name="TextBox 18"/>
          <p:cNvSpPr txBox="1"/>
          <p:nvPr/>
        </p:nvSpPr>
        <p:spPr>
          <a:xfrm>
            <a:off x="5226705" y="5949280"/>
            <a:ext cx="3629263" cy="338554"/>
          </a:xfrm>
          <a:prstGeom prst="rect">
            <a:avLst/>
          </a:prstGeom>
          <a:noFill/>
        </p:spPr>
        <p:txBody>
          <a:bodyPr wrap="none" rtlCol="0">
            <a:spAutoFit/>
          </a:bodyPr>
          <a:lstStyle/>
          <a:p>
            <a:r>
              <a:rPr lang="ru-RU" sz="1600" dirty="0" smtClean="0">
                <a:latin typeface="Calibri" pitchFamily="34" charset="0"/>
              </a:rPr>
              <a:t>Полезность при удовлетворении Смита</a:t>
            </a:r>
          </a:p>
        </p:txBody>
      </p:sp>
      <p:sp>
        <p:nvSpPr>
          <p:cNvPr id="20" name="TextBox 19"/>
          <p:cNvSpPr txBox="1"/>
          <p:nvPr/>
        </p:nvSpPr>
        <p:spPr>
          <a:xfrm>
            <a:off x="7164288" y="3356992"/>
            <a:ext cx="1979712" cy="830997"/>
          </a:xfrm>
          <a:prstGeom prst="rect">
            <a:avLst/>
          </a:prstGeom>
          <a:noFill/>
        </p:spPr>
        <p:txBody>
          <a:bodyPr wrap="square" rtlCol="0">
            <a:spAutoFit/>
          </a:bodyPr>
          <a:lstStyle/>
          <a:p>
            <a:r>
              <a:rPr lang="ru-RU" sz="1600" dirty="0" smtClean="0">
                <a:latin typeface="Calibri" pitchFamily="34" charset="0"/>
              </a:rPr>
              <a:t>Граница возможностей удовлетворения</a:t>
            </a:r>
            <a:endParaRPr lang="ru-RU" sz="1600" dirty="0">
              <a:latin typeface="Calibri" pitchFamily="34" charset="0"/>
            </a:endParaRPr>
          </a:p>
        </p:txBody>
      </p:sp>
      <p:cxnSp>
        <p:nvCxnSpPr>
          <p:cNvPr id="21" name="Прямая соединительная линия 20"/>
          <p:cNvCxnSpPr/>
          <p:nvPr/>
        </p:nvCxnSpPr>
        <p:spPr>
          <a:xfrm flipV="1">
            <a:off x="6979937" y="4093359"/>
            <a:ext cx="490955" cy="558137"/>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67544" y="188640"/>
            <a:ext cx="7380312" cy="3139321"/>
          </a:xfrm>
          <a:prstGeom prst="rect">
            <a:avLst/>
          </a:prstGeom>
          <a:noFill/>
        </p:spPr>
        <p:txBody>
          <a:bodyPr wrap="square" rtlCol="0">
            <a:spAutoFit/>
          </a:bodyPr>
          <a:lstStyle/>
          <a:p>
            <a:pPr>
              <a:buClr>
                <a:schemeClr val="accent1"/>
              </a:buClr>
              <a:buFont typeface="Wingdings" pitchFamily="2" charset="2"/>
              <a:buChar char="Ø"/>
            </a:pPr>
            <a:r>
              <a:rPr lang="ru-RU" dirty="0" smtClean="0">
                <a:latin typeface="Calibri" pitchFamily="34" charset="0"/>
              </a:rPr>
              <a:t>Мы подошли к очень важному моменту в наших рассуждениях: </a:t>
            </a:r>
            <a:r>
              <a:rPr lang="ru-RU" i="1" dirty="0" smtClean="0">
                <a:latin typeface="Calibri" pitchFamily="34" charset="0"/>
              </a:rPr>
              <a:t>эффективная экономика всегда находится на границе возможных уровней удовлетворения. </a:t>
            </a:r>
            <a:r>
              <a:rPr lang="ru-RU" dirty="0" smtClean="0">
                <a:latin typeface="Calibri" pitchFamily="34" charset="0"/>
              </a:rPr>
              <a:t>Точка А одна из тех точек, где достигается эффективность по Парето (эффективное распределение ресурсов) . Но почему же именно в этой точке?  Потому, что в данном случае невозможна такая экономическая реорганизация, при которой все станут богаче и никто не обеднеет. Мы, конечно, можем переместиться в точку С. Такое перемещение очень понравится Смиту, чье потребление и удовлетворение вырастут. Но радость Смиту дорого обойдется Джонсу. Следовательно, если Смит получает желаемое за счет Джонса, экономика находится на ГВУП и действует эффективно.</a:t>
            </a:r>
            <a:endParaRPr lang="ru-RU" dirty="0">
              <a:latin typeface="Calibri" pitchFamily="34" charset="0"/>
            </a:endParaRPr>
          </a:p>
        </p:txBody>
      </p:sp>
      <p:sp>
        <p:nvSpPr>
          <p:cNvPr id="23" name="TextBox 22"/>
          <p:cNvSpPr txBox="1"/>
          <p:nvPr/>
        </p:nvSpPr>
        <p:spPr>
          <a:xfrm>
            <a:off x="0" y="3861048"/>
            <a:ext cx="4427984" cy="1785104"/>
          </a:xfrm>
          <a:prstGeom prst="rect">
            <a:avLst/>
          </a:prstGeom>
          <a:noFill/>
        </p:spPr>
        <p:txBody>
          <a:bodyPr wrap="square" rtlCol="0">
            <a:spAutoFit/>
          </a:bodyPr>
          <a:lstStyle/>
          <a:p>
            <a:pPr algn="ctr"/>
            <a:r>
              <a:rPr lang="ru-RU" sz="2200" b="1" i="1" dirty="0">
                <a:latin typeface="Calibri" panose="020F0502020204030204" pitchFamily="34" charset="0"/>
              </a:rPr>
              <a:t>Экономика является эффективной тогда</a:t>
            </a:r>
            <a:r>
              <a:rPr lang="ru-RU" sz="2200" b="1" i="1" dirty="0" smtClean="0">
                <a:latin typeface="Calibri" panose="020F0502020204030204" pitchFamily="34" charset="0"/>
              </a:rPr>
              <a:t>,</a:t>
            </a:r>
            <a:endParaRPr lang="en-US" sz="2200" b="1" i="1" dirty="0" smtClean="0">
              <a:latin typeface="Calibri" panose="020F0502020204030204" pitchFamily="34" charset="0"/>
            </a:endParaRPr>
          </a:p>
          <a:p>
            <a:pPr algn="ctr"/>
            <a:r>
              <a:rPr lang="ru-RU" sz="2200" b="1" i="1" dirty="0" smtClean="0">
                <a:latin typeface="Calibri" panose="020F0502020204030204" pitchFamily="34" charset="0"/>
              </a:rPr>
              <a:t> </a:t>
            </a:r>
            <a:r>
              <a:rPr lang="ru-RU" sz="2200" b="1" i="1" dirty="0">
                <a:latin typeface="Calibri" panose="020F0502020204030204" pitchFamily="34" charset="0"/>
              </a:rPr>
              <a:t>когда она находится на границе </a:t>
            </a:r>
            <a:endParaRPr lang="en-US" sz="2200" b="1" i="1" dirty="0" smtClean="0">
              <a:latin typeface="Calibri" panose="020F0502020204030204" pitchFamily="34" charset="0"/>
            </a:endParaRPr>
          </a:p>
          <a:p>
            <a:pPr algn="ctr"/>
            <a:r>
              <a:rPr lang="ru-RU" sz="2200" b="1" i="1" dirty="0" smtClean="0">
                <a:latin typeface="Calibri" panose="020F0502020204030204" pitchFamily="34" charset="0"/>
              </a:rPr>
              <a:t>возможностей </a:t>
            </a:r>
            <a:r>
              <a:rPr lang="ru-RU" sz="2200" b="1" i="1" dirty="0">
                <a:latin typeface="Calibri" panose="020F0502020204030204" pitchFamily="34" charset="0"/>
              </a:rPr>
              <a:t>удовлетворения.</a:t>
            </a:r>
          </a:p>
          <a:p>
            <a:endParaRPr lang="ru-RU" sz="2200" dirty="0"/>
          </a:p>
        </p:txBody>
      </p:sp>
      <p:sp>
        <p:nvSpPr>
          <p:cNvPr id="25" name="Прямоугольник 24"/>
          <p:cNvSpPr/>
          <p:nvPr/>
        </p:nvSpPr>
        <p:spPr>
          <a:xfrm>
            <a:off x="4310882" y="6457890"/>
            <a:ext cx="4833118" cy="400110"/>
          </a:xfrm>
          <a:prstGeom prst="rect">
            <a:avLst/>
          </a:prstGeom>
        </p:spPr>
        <p:txBody>
          <a:bodyPr wrap="none">
            <a:spAutoFit/>
          </a:bodyPr>
          <a:lstStyle/>
          <a:p>
            <a:r>
              <a:rPr lang="ru-RU" sz="2000" b="1" i="1" dirty="0">
                <a:latin typeface="Calibri" pitchFamily="34" charset="0"/>
              </a:rPr>
              <a:t>Рынок и экономическая эффективность</a:t>
            </a:r>
          </a:p>
        </p:txBody>
      </p:sp>
      <p:sp>
        <p:nvSpPr>
          <p:cNvPr id="24" name="Прямоугольник 23"/>
          <p:cNvSpPr/>
          <p:nvPr/>
        </p:nvSpPr>
        <p:spPr>
          <a:xfrm>
            <a:off x="3923928" y="5949280"/>
            <a:ext cx="771365" cy="369332"/>
          </a:xfrm>
          <a:prstGeom prst="rect">
            <a:avLst/>
          </a:prstGeom>
        </p:spPr>
        <p:txBody>
          <a:bodyPr wrap="none">
            <a:spAutoFit/>
          </a:bodyPr>
          <a:lstStyle/>
          <a:p>
            <a:r>
              <a:rPr lang="ru-RU" b="1" dirty="0" smtClean="0">
                <a:latin typeface="Calibri" panose="020F0502020204030204" pitchFamily="34" charset="0"/>
              </a:rPr>
              <a:t>Рис.2.</a:t>
            </a:r>
            <a:endParaRPr lang="ru-RU"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310882" y="6457890"/>
            <a:ext cx="4833118" cy="400110"/>
          </a:xfrm>
          <a:prstGeom prst="rect">
            <a:avLst/>
          </a:prstGeom>
        </p:spPr>
        <p:txBody>
          <a:bodyPr wrap="none">
            <a:spAutoFit/>
          </a:bodyPr>
          <a:lstStyle/>
          <a:p>
            <a:r>
              <a:rPr lang="ru-RU" sz="2000" b="1" i="1" dirty="0">
                <a:latin typeface="Calibri" pitchFamily="34" charset="0"/>
              </a:rPr>
              <a:t>Рынок и экономическая эффективность</a:t>
            </a:r>
          </a:p>
        </p:txBody>
      </p:sp>
      <p:sp>
        <p:nvSpPr>
          <p:cNvPr id="6" name="Объект 5"/>
          <p:cNvSpPr>
            <a:spLocks noGrp="1"/>
          </p:cNvSpPr>
          <p:nvPr>
            <p:ph idx="1"/>
          </p:nvPr>
        </p:nvSpPr>
        <p:spPr>
          <a:xfrm>
            <a:off x="467544" y="860326"/>
            <a:ext cx="7760463" cy="4368874"/>
          </a:xfrm>
        </p:spPr>
        <p:txBody>
          <a:bodyPr>
            <a:noAutofit/>
          </a:bodyPr>
          <a:lstStyle/>
          <a:p>
            <a:pPr marL="0" indent="0"/>
            <a:r>
              <a:rPr lang="ru-RU" sz="1800" dirty="0" smtClean="0">
                <a:latin typeface="Calibri" panose="020F0502020204030204" pitchFamily="34" charset="0"/>
              </a:rPr>
              <a:t>Здесь была проанализирована первая теорема конкурентных систем. Кроме того, существует и вторая теорема, обратная первой. Рассмотрим экономику, в которой предпочтения и технологии являются «нормальными» — то есть экономику с уменьшающейся предельной полезностью потребления и невозрастающей отдачей в производстве. </a:t>
            </a:r>
          </a:p>
          <a:p>
            <a:pPr marL="0" indent="0"/>
            <a:endParaRPr lang="en-US" sz="1800" dirty="0" smtClean="0">
              <a:latin typeface="Calibri" panose="020F0502020204030204" pitchFamily="34" charset="0"/>
            </a:endParaRPr>
          </a:p>
          <a:p>
            <a:pPr marL="0" indent="0"/>
            <a:r>
              <a:rPr lang="ru-RU" sz="1800" dirty="0" smtClean="0">
                <a:latin typeface="Calibri" panose="020F0502020204030204" pitchFamily="34" charset="0"/>
              </a:rPr>
              <a:t>В таких условиях эффективного размещения ресурсов можно достигнуть с помощью совершенного конкурентного равновесия. Другими словами, если правительство желает достичь определенного эффективного результата, оно может сделать это путем перераспределения первоначальных доходов (скажем, с помощью нейтральных налогов и трансфертов), а затем позволить «невидимой руке» вести экономику к желаемой точке. В условиях такой нормальной экономики сочетания эффективного перераспределения дохода и конкуренции достаточно для того, чтобы достичь эффективного размещения ресурсов.</a:t>
            </a:r>
            <a:endParaRPr lang="ru-RU" sz="1800" dirty="0">
              <a:latin typeface="Calibri" panose="020F0502020204030204" pitchFamily="34" charset="0"/>
            </a:endParaRPr>
          </a:p>
        </p:txBody>
      </p:sp>
      <p:sp>
        <p:nvSpPr>
          <p:cNvPr id="2" name="AutoShape 2" descr="C:\Users\1\AppData\Local\Temp\Rar$EX01.575\%D0%A1%D0%B0%D0%BC%D1%83%D1%8D%D0%BB%D1%8C%D1%81%D0%BE%D0%BD\15.htm12.jpg"/>
          <p:cNvSpPr>
            <a:spLocks noChangeAspect="1" noChangeArrowheads="1"/>
          </p:cNvSpPr>
          <p:nvPr/>
        </p:nvSpPr>
        <p:spPr bwMode="auto">
          <a:xfrm>
            <a:off x="2771800" y="3797982"/>
            <a:ext cx="2752725" cy="219075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5" name="Picture 2" descr="D:\Ботва\7сем\samuelson_pol_e_nordhaus_vilyam_d_mikroekonomika\Самуэльсон\7.htm1.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1520" y="404664"/>
            <a:ext cx="447675" cy="4476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136046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310882" y="6457890"/>
            <a:ext cx="4833118" cy="400110"/>
          </a:xfrm>
          <a:prstGeom prst="rect">
            <a:avLst/>
          </a:prstGeom>
        </p:spPr>
        <p:txBody>
          <a:bodyPr wrap="none">
            <a:spAutoFit/>
          </a:bodyPr>
          <a:lstStyle/>
          <a:p>
            <a:r>
              <a:rPr lang="ru-RU" sz="2000" b="1" i="1" dirty="0">
                <a:latin typeface="Calibri" pitchFamily="34" charset="0"/>
              </a:rPr>
              <a:t>Рынок и экономическая эффективность</a:t>
            </a:r>
          </a:p>
        </p:txBody>
      </p:sp>
      <p:sp>
        <p:nvSpPr>
          <p:cNvPr id="6" name="Объект 5"/>
          <p:cNvSpPr>
            <a:spLocks noGrp="1"/>
          </p:cNvSpPr>
          <p:nvPr>
            <p:ph idx="1"/>
          </p:nvPr>
        </p:nvSpPr>
        <p:spPr>
          <a:xfrm>
            <a:off x="611560" y="260648"/>
            <a:ext cx="7760463" cy="2808312"/>
          </a:xfrm>
        </p:spPr>
        <p:txBody>
          <a:bodyPr>
            <a:normAutofit lnSpcReduction="10000"/>
          </a:bodyPr>
          <a:lstStyle/>
          <a:p>
            <a:pPr algn="ctr">
              <a:buNone/>
            </a:pPr>
            <a:r>
              <a:rPr lang="ru-RU" sz="2800" b="1" dirty="0">
                <a:solidFill>
                  <a:schemeClr val="bg2">
                    <a:lumMod val="10000"/>
                  </a:schemeClr>
                </a:solidFill>
                <a:latin typeface="Calibri" pitchFamily="34" charset="0"/>
              </a:rPr>
              <a:t>Эффективность </a:t>
            </a:r>
            <a:r>
              <a:rPr lang="ru-RU" sz="2800" b="1" dirty="0" smtClean="0">
                <a:solidFill>
                  <a:schemeClr val="bg2">
                    <a:lumMod val="10000"/>
                  </a:schemeClr>
                </a:solidFill>
                <a:latin typeface="Calibri" pitchFamily="34" charset="0"/>
              </a:rPr>
              <a:t>международной </a:t>
            </a:r>
            <a:r>
              <a:rPr lang="ru-RU" sz="2800" b="1" dirty="0">
                <a:solidFill>
                  <a:schemeClr val="bg2">
                    <a:lumMod val="10000"/>
                  </a:schemeClr>
                </a:solidFill>
                <a:latin typeface="Calibri" pitchFamily="34" charset="0"/>
              </a:rPr>
              <a:t>торговли. </a:t>
            </a:r>
            <a:endParaRPr lang="en-US" sz="2800" b="1" dirty="0" smtClean="0">
              <a:solidFill>
                <a:schemeClr val="bg2">
                  <a:lumMod val="10000"/>
                </a:schemeClr>
              </a:solidFill>
              <a:latin typeface="Calibri" pitchFamily="34" charset="0"/>
            </a:endParaRPr>
          </a:p>
          <a:p>
            <a:endParaRPr lang="en-US" sz="1600" dirty="0">
              <a:latin typeface="Calibri" pitchFamily="34" charset="0"/>
            </a:endParaRPr>
          </a:p>
          <a:p>
            <a:pPr marL="0" indent="0"/>
            <a:r>
              <a:rPr lang="ru-RU" sz="1600" dirty="0" smtClean="0">
                <a:latin typeface="Calibri" pitchFamily="34" charset="0"/>
              </a:rPr>
              <a:t>Основные </a:t>
            </a:r>
            <a:r>
              <a:rPr lang="ru-RU" sz="1600" dirty="0">
                <a:latin typeface="Calibri" pitchFamily="34" charset="0"/>
              </a:rPr>
              <a:t>принципы, которые мы здесь обсуждаем, могут быть использованы для иллюстрации наиболее важного утверждения экономистов об эффективности свободной и открытой системы международной торговли. В системе свободной торговли не существует тарифов, квот и других барьеров для импорта и экспорта. В этой системе затраты на приобретение благ от Бразилии до России состояли бы только из истинных предельных затрат и не включали бы искусственные затраты, вызываемые правительством для того, чтобы «защищать» отечественные фирмы и рабочих</a:t>
            </a:r>
            <a:r>
              <a:rPr lang="ru-RU" sz="1600" dirty="0" smtClean="0">
                <a:latin typeface="Calibri" pitchFamily="34" charset="0"/>
              </a:rPr>
              <a:t>. </a:t>
            </a:r>
          </a:p>
        </p:txBody>
      </p:sp>
      <p:sp>
        <p:nvSpPr>
          <p:cNvPr id="2" name="AutoShape 2" descr="C:\Users\1\AppData\Local\Temp\Rar$EX01.575\%D0%A1%D0%B0%D0%BC%D1%83%D1%8D%D0%BB%D1%8C%D1%81%D0%BE%D0%BD\15.htm12.jpg"/>
          <p:cNvSpPr>
            <a:spLocks noChangeAspect="1" noChangeArrowheads="1"/>
          </p:cNvSpPr>
          <p:nvPr/>
        </p:nvSpPr>
        <p:spPr bwMode="auto">
          <a:xfrm>
            <a:off x="2771800" y="3797982"/>
            <a:ext cx="2752725" cy="219075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 name="TextBox 4"/>
          <p:cNvSpPr txBox="1"/>
          <p:nvPr/>
        </p:nvSpPr>
        <p:spPr>
          <a:xfrm>
            <a:off x="906158" y="3470904"/>
            <a:ext cx="4313914" cy="646331"/>
          </a:xfrm>
          <a:prstGeom prst="rect">
            <a:avLst/>
          </a:prstGeom>
          <a:noFill/>
        </p:spPr>
        <p:txBody>
          <a:bodyPr wrap="square" rtlCol="0">
            <a:spAutoFit/>
          </a:bodyPr>
          <a:lstStyle/>
          <a:p>
            <a:endParaRPr lang="ru-RU" dirty="0">
              <a:latin typeface="Calibri" panose="020F0502020204030204" pitchFamily="34" charset="0"/>
            </a:endParaRPr>
          </a:p>
          <a:p>
            <a:endParaRPr lang="ru-RU" dirty="0">
              <a:latin typeface="Calibri" panose="020F0502020204030204" pitchFamily="34" charset="0"/>
            </a:endParaRPr>
          </a:p>
        </p:txBody>
      </p:sp>
      <p:sp>
        <p:nvSpPr>
          <p:cNvPr id="7" name="TextBox 6"/>
          <p:cNvSpPr txBox="1"/>
          <p:nvPr/>
        </p:nvSpPr>
        <p:spPr>
          <a:xfrm>
            <a:off x="323528" y="2996952"/>
            <a:ext cx="4536504" cy="2800767"/>
          </a:xfrm>
          <a:prstGeom prst="rect">
            <a:avLst/>
          </a:prstGeom>
          <a:noFill/>
        </p:spPr>
        <p:txBody>
          <a:bodyPr wrap="square" rtlCol="0">
            <a:spAutoFit/>
          </a:bodyPr>
          <a:lstStyle/>
          <a:p>
            <a:pPr>
              <a:buBlip>
                <a:blip r:embed="rId2"/>
              </a:buBlip>
            </a:pPr>
            <a:r>
              <a:rPr lang="ru-RU" sz="1600" dirty="0" smtClean="0">
                <a:latin typeface="Calibri" pitchFamily="34" charset="0"/>
              </a:rPr>
              <a:t>Международная торговля не отличается от внутренней, а значит </a:t>
            </a:r>
            <a:r>
              <a:rPr lang="ru-RU" sz="1600" i="1" dirty="0" smtClean="0">
                <a:latin typeface="Calibri" pitchFamily="34" charset="0"/>
              </a:rPr>
              <a:t>конкурентная экономика находилась бы на мировой границе возможностей удовлетворения. </a:t>
            </a:r>
            <a:r>
              <a:rPr lang="ru-RU" sz="1600" dirty="0" smtClean="0">
                <a:latin typeface="Calibri" pitchFamily="34" charset="0"/>
              </a:rPr>
              <a:t>Эффективность свободной торговли показана на рис. 3. Мы разделили мир на две страны (Америку и Японию) и отобразили удовлетворение потребителей этих двух стран на двух осях. Точка А отражает равновесие свободной торговли при эффективной совершенной конкуренции. </a:t>
            </a:r>
          </a:p>
          <a:p>
            <a:endParaRPr lang="ru-RU" sz="1600" dirty="0"/>
          </a:p>
        </p:txBody>
      </p:sp>
      <p:sp>
        <p:nvSpPr>
          <p:cNvPr id="8" name="TextBox 7"/>
          <p:cNvSpPr txBox="1"/>
          <p:nvPr/>
        </p:nvSpPr>
        <p:spPr>
          <a:xfrm>
            <a:off x="4067944" y="6093296"/>
            <a:ext cx="4709238" cy="338554"/>
          </a:xfrm>
          <a:prstGeom prst="rect">
            <a:avLst/>
          </a:prstGeom>
          <a:noFill/>
        </p:spPr>
        <p:txBody>
          <a:bodyPr wrap="none" rtlCol="0">
            <a:spAutoFit/>
          </a:bodyPr>
          <a:lstStyle/>
          <a:p>
            <a:r>
              <a:rPr lang="ru-RU" sz="1600" b="1" dirty="0" smtClean="0">
                <a:latin typeface="Calibri" panose="020F0502020204030204" pitchFamily="34" charset="0"/>
              </a:rPr>
              <a:t>Рис. 3. </a:t>
            </a:r>
            <a:r>
              <a:rPr lang="ru-RU" sz="1600" dirty="0" smtClean="0">
                <a:latin typeface="Calibri" panose="020F0502020204030204" pitchFamily="34" charset="0"/>
              </a:rPr>
              <a:t>Свободная торговля и управляемая торговля</a:t>
            </a:r>
            <a:endParaRPr lang="ru-RU" sz="1600" dirty="0">
              <a:latin typeface="Calibri" panose="020F0502020204030204" pitchFamily="34" charset="0"/>
            </a:endParaRPr>
          </a:p>
        </p:txBody>
      </p:sp>
      <p:cxnSp>
        <p:nvCxnSpPr>
          <p:cNvPr id="9" name="Прямая соединительная линия 8"/>
          <p:cNvCxnSpPr/>
          <p:nvPr/>
        </p:nvCxnSpPr>
        <p:spPr>
          <a:xfrm>
            <a:off x="5245910" y="3356992"/>
            <a:ext cx="0" cy="2304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a:off x="5245910" y="5661248"/>
            <a:ext cx="29523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Скругленная соединительная линия 10"/>
          <p:cNvCxnSpPr/>
          <p:nvPr/>
        </p:nvCxnSpPr>
        <p:spPr>
          <a:xfrm>
            <a:off x="5749966" y="3717032"/>
            <a:ext cx="2016224" cy="1440160"/>
          </a:xfrm>
          <a:prstGeom prst="curvedConnector3">
            <a:avLst/>
          </a:prstGeom>
          <a:ln w="19050"/>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a:off x="5245910" y="3717032"/>
            <a:ext cx="504056"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a:off x="7766190" y="5157192"/>
            <a:ext cx="0" cy="504056"/>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Овал 13"/>
          <p:cNvSpPr/>
          <p:nvPr/>
        </p:nvSpPr>
        <p:spPr>
          <a:xfrm flipH="1">
            <a:off x="6408650" y="3919911"/>
            <a:ext cx="45719" cy="588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Овал 14"/>
          <p:cNvSpPr/>
          <p:nvPr/>
        </p:nvSpPr>
        <p:spPr>
          <a:xfrm flipH="1">
            <a:off x="5568550" y="422958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Овал 15"/>
          <p:cNvSpPr/>
          <p:nvPr/>
        </p:nvSpPr>
        <p:spPr>
          <a:xfrm flipH="1">
            <a:off x="6642325" y="483780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p:cNvSpPr txBox="1"/>
          <p:nvPr/>
        </p:nvSpPr>
        <p:spPr>
          <a:xfrm>
            <a:off x="6686070" y="3797982"/>
            <a:ext cx="351378" cy="369332"/>
          </a:xfrm>
          <a:prstGeom prst="rect">
            <a:avLst/>
          </a:prstGeom>
          <a:noFill/>
        </p:spPr>
        <p:txBody>
          <a:bodyPr wrap="none" rtlCol="0">
            <a:spAutoFit/>
          </a:bodyPr>
          <a:lstStyle/>
          <a:p>
            <a:r>
              <a:rPr lang="en-US" dirty="0"/>
              <a:t>A</a:t>
            </a:r>
            <a:endParaRPr lang="ru-RU" dirty="0"/>
          </a:p>
        </p:txBody>
      </p:sp>
      <p:sp>
        <p:nvSpPr>
          <p:cNvPr id="18" name="TextBox 17"/>
          <p:cNvSpPr txBox="1"/>
          <p:nvPr/>
        </p:nvSpPr>
        <p:spPr>
          <a:xfrm>
            <a:off x="5749966" y="3883114"/>
            <a:ext cx="351378" cy="369332"/>
          </a:xfrm>
          <a:prstGeom prst="rect">
            <a:avLst/>
          </a:prstGeom>
          <a:noFill/>
        </p:spPr>
        <p:txBody>
          <a:bodyPr wrap="none" rtlCol="0">
            <a:spAutoFit/>
          </a:bodyPr>
          <a:lstStyle/>
          <a:p>
            <a:r>
              <a:rPr lang="en-US" dirty="0" smtClean="0"/>
              <a:t>C</a:t>
            </a:r>
            <a:endParaRPr lang="ru-RU" dirty="0"/>
          </a:p>
        </p:txBody>
      </p:sp>
      <p:sp>
        <p:nvSpPr>
          <p:cNvPr id="19" name="TextBox 18"/>
          <p:cNvSpPr txBox="1"/>
          <p:nvPr/>
        </p:nvSpPr>
        <p:spPr>
          <a:xfrm>
            <a:off x="6341959" y="4324454"/>
            <a:ext cx="338554" cy="369332"/>
          </a:xfrm>
          <a:prstGeom prst="rect">
            <a:avLst/>
          </a:prstGeom>
          <a:noFill/>
        </p:spPr>
        <p:txBody>
          <a:bodyPr wrap="none" rtlCol="0">
            <a:spAutoFit/>
          </a:bodyPr>
          <a:lstStyle/>
          <a:p>
            <a:r>
              <a:rPr lang="en-US" dirty="0"/>
              <a:t>B</a:t>
            </a:r>
            <a:endParaRPr lang="ru-RU" dirty="0"/>
          </a:p>
        </p:txBody>
      </p:sp>
      <p:sp>
        <p:nvSpPr>
          <p:cNvPr id="20" name="TextBox 19"/>
          <p:cNvSpPr txBox="1"/>
          <p:nvPr/>
        </p:nvSpPr>
        <p:spPr>
          <a:xfrm>
            <a:off x="5322249" y="3172326"/>
            <a:ext cx="394660" cy="369332"/>
          </a:xfrm>
          <a:prstGeom prst="rect">
            <a:avLst/>
          </a:prstGeom>
          <a:noFill/>
        </p:spPr>
        <p:txBody>
          <a:bodyPr wrap="none" rtlCol="0">
            <a:spAutoFit/>
          </a:bodyPr>
          <a:lstStyle/>
          <a:p>
            <a:r>
              <a:rPr lang="en-US" dirty="0" err="1" smtClean="0"/>
              <a:t>U</a:t>
            </a:r>
            <a:r>
              <a:rPr lang="en-US" sz="1200" dirty="0" err="1" smtClean="0"/>
              <a:t>j</a:t>
            </a:r>
            <a:endParaRPr lang="ru-RU" dirty="0"/>
          </a:p>
        </p:txBody>
      </p:sp>
      <p:sp>
        <p:nvSpPr>
          <p:cNvPr id="21" name="TextBox 20"/>
          <p:cNvSpPr txBox="1"/>
          <p:nvPr/>
        </p:nvSpPr>
        <p:spPr>
          <a:xfrm>
            <a:off x="7982214" y="5305926"/>
            <a:ext cx="461986" cy="369332"/>
          </a:xfrm>
          <a:prstGeom prst="rect">
            <a:avLst/>
          </a:prstGeom>
          <a:noFill/>
        </p:spPr>
        <p:txBody>
          <a:bodyPr wrap="none" rtlCol="0">
            <a:spAutoFit/>
          </a:bodyPr>
          <a:lstStyle/>
          <a:p>
            <a:r>
              <a:rPr lang="en-US" dirty="0" smtClean="0"/>
              <a:t>U</a:t>
            </a:r>
            <a:r>
              <a:rPr lang="en-US" sz="1200" dirty="0"/>
              <a:t>A</a:t>
            </a:r>
            <a:endParaRPr lang="ru-RU" dirty="0"/>
          </a:p>
        </p:txBody>
      </p:sp>
      <p:sp>
        <p:nvSpPr>
          <p:cNvPr id="22" name="TextBox 21"/>
          <p:cNvSpPr txBox="1"/>
          <p:nvPr/>
        </p:nvSpPr>
        <p:spPr>
          <a:xfrm rot="16200000">
            <a:off x="3596417" y="4460724"/>
            <a:ext cx="2804229" cy="276999"/>
          </a:xfrm>
          <a:prstGeom prst="rect">
            <a:avLst/>
          </a:prstGeom>
          <a:noFill/>
        </p:spPr>
        <p:txBody>
          <a:bodyPr wrap="none" rtlCol="0">
            <a:spAutoFit/>
          </a:bodyPr>
          <a:lstStyle/>
          <a:p>
            <a:r>
              <a:rPr lang="ru-RU" sz="1200" dirty="0" smtClean="0"/>
              <a:t>Полезность для японский потребителей</a:t>
            </a:r>
            <a:endParaRPr lang="ru-RU" sz="1200" dirty="0"/>
          </a:p>
        </p:txBody>
      </p:sp>
      <p:sp>
        <p:nvSpPr>
          <p:cNvPr id="23" name="TextBox 22"/>
          <p:cNvSpPr txBox="1"/>
          <p:nvPr/>
        </p:nvSpPr>
        <p:spPr>
          <a:xfrm>
            <a:off x="5209268" y="5688686"/>
            <a:ext cx="3639138" cy="276999"/>
          </a:xfrm>
          <a:prstGeom prst="rect">
            <a:avLst/>
          </a:prstGeom>
          <a:noFill/>
        </p:spPr>
        <p:txBody>
          <a:bodyPr wrap="none" rtlCol="0">
            <a:spAutoFit/>
          </a:bodyPr>
          <a:lstStyle/>
          <a:p>
            <a:r>
              <a:rPr lang="ru-RU" sz="1200" dirty="0" smtClean="0"/>
              <a:t>Полезность для американских потребителей</a:t>
            </a:r>
          </a:p>
        </p:txBody>
      </p:sp>
      <p:sp>
        <p:nvSpPr>
          <p:cNvPr id="24" name="TextBox 23"/>
          <p:cNvSpPr txBox="1"/>
          <p:nvPr/>
        </p:nvSpPr>
        <p:spPr>
          <a:xfrm>
            <a:off x="6945324" y="2883335"/>
            <a:ext cx="1176005" cy="600164"/>
          </a:xfrm>
          <a:prstGeom prst="rect">
            <a:avLst/>
          </a:prstGeom>
          <a:noFill/>
        </p:spPr>
        <p:txBody>
          <a:bodyPr wrap="square" rtlCol="0">
            <a:spAutoFit/>
          </a:bodyPr>
          <a:lstStyle/>
          <a:p>
            <a:r>
              <a:rPr lang="ru-RU" sz="1100" dirty="0" smtClean="0"/>
              <a:t>Равновесие свободной торговли</a:t>
            </a:r>
            <a:endParaRPr lang="ru-RU" sz="1100" dirty="0"/>
          </a:p>
        </p:txBody>
      </p:sp>
      <p:cxnSp>
        <p:nvCxnSpPr>
          <p:cNvPr id="25" name="Прямая соединительная линия 24"/>
          <p:cNvCxnSpPr/>
          <p:nvPr/>
        </p:nvCxnSpPr>
        <p:spPr>
          <a:xfrm flipV="1">
            <a:off x="6454369" y="3361774"/>
            <a:ext cx="490955" cy="558137"/>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290399" y="4775140"/>
            <a:ext cx="1297072" cy="646331"/>
          </a:xfrm>
          <a:prstGeom prst="rect">
            <a:avLst/>
          </a:prstGeom>
          <a:noFill/>
        </p:spPr>
        <p:txBody>
          <a:bodyPr wrap="square" rtlCol="0">
            <a:spAutoFit/>
          </a:bodyPr>
          <a:lstStyle/>
          <a:p>
            <a:r>
              <a:rPr lang="ru-RU" sz="1200" dirty="0" smtClean="0"/>
              <a:t>Равновесие с ответными мерами Японии</a:t>
            </a:r>
            <a:endParaRPr lang="ru-RU" sz="1200" dirty="0"/>
          </a:p>
        </p:txBody>
      </p:sp>
      <p:cxnSp>
        <p:nvCxnSpPr>
          <p:cNvPr id="27" name="Прямая соединительная линия 26"/>
          <p:cNvCxnSpPr>
            <a:stCxn id="15" idx="4"/>
          </p:cNvCxnSpPr>
          <p:nvPr/>
        </p:nvCxnSpPr>
        <p:spPr>
          <a:xfrm flipH="1">
            <a:off x="5568550" y="4275306"/>
            <a:ext cx="22859" cy="4184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4645941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310882" y="6457890"/>
            <a:ext cx="4833118" cy="400110"/>
          </a:xfrm>
          <a:prstGeom prst="rect">
            <a:avLst/>
          </a:prstGeom>
        </p:spPr>
        <p:txBody>
          <a:bodyPr wrap="none">
            <a:spAutoFit/>
          </a:bodyPr>
          <a:lstStyle/>
          <a:p>
            <a:r>
              <a:rPr lang="ru-RU" sz="2000" b="1" i="1" dirty="0">
                <a:latin typeface="Calibri" pitchFamily="34" charset="0"/>
              </a:rPr>
              <a:t>Рынок и экономическая эффективность</a:t>
            </a:r>
          </a:p>
        </p:txBody>
      </p:sp>
      <p:sp>
        <p:nvSpPr>
          <p:cNvPr id="6" name="Объект 5"/>
          <p:cNvSpPr>
            <a:spLocks noGrp="1"/>
          </p:cNvSpPr>
          <p:nvPr>
            <p:ph idx="1"/>
          </p:nvPr>
        </p:nvSpPr>
        <p:spPr>
          <a:xfrm>
            <a:off x="0" y="476672"/>
            <a:ext cx="8892480" cy="2088232"/>
          </a:xfrm>
        </p:spPr>
        <p:txBody>
          <a:bodyPr>
            <a:noAutofit/>
          </a:bodyPr>
          <a:lstStyle/>
          <a:p>
            <a:pPr>
              <a:buFont typeface="Wingdings" pitchFamily="2" charset="2"/>
              <a:buChar char="Ø"/>
            </a:pPr>
            <a:r>
              <a:rPr lang="ru-RU" sz="1800" dirty="0">
                <a:latin typeface="Calibri" panose="020F0502020204030204" pitchFamily="34" charset="0"/>
              </a:rPr>
              <a:t>Свободная и открытая международная торговля между странами с совершенной конкурентной экономикой сохраняет совершенное равновесие в точке А. Если Америка установит торговые тарифы или другие торговые барьеры, равновесие переместится в точку В, что улучшит положение Америки за счет японских потребителей. </a:t>
            </a:r>
            <a:r>
              <a:rPr lang="ru-RU" sz="1800" dirty="0" smtClean="0">
                <a:latin typeface="Calibri" panose="020F0502020204030204" pitchFamily="34" charset="0"/>
              </a:rPr>
              <a:t>Если Япония примет ответные меры или ограничит свой экспорт, обе страны могут понести убытки, так как ограничения торговли будут способствовать росту цен и снижению реальных доходов, как, например, в точке С. </a:t>
            </a:r>
            <a:endParaRPr lang="ru-RU" sz="1800" dirty="0">
              <a:latin typeface="Calibri" panose="020F0502020204030204" pitchFamily="34" charset="0"/>
            </a:endParaRPr>
          </a:p>
        </p:txBody>
      </p:sp>
      <p:sp>
        <p:nvSpPr>
          <p:cNvPr id="2" name="AutoShape 2" descr="C:\Users\1\AppData\Local\Temp\Rar$EX01.575\%D0%A1%D0%B0%D0%BC%D1%83%D1%8D%D0%BB%D1%8C%D1%81%D0%BE%D0%BD\15.htm12.jpg"/>
          <p:cNvSpPr>
            <a:spLocks noChangeAspect="1" noChangeArrowheads="1"/>
          </p:cNvSpPr>
          <p:nvPr/>
        </p:nvSpPr>
        <p:spPr bwMode="auto">
          <a:xfrm>
            <a:off x="2771800" y="3797982"/>
            <a:ext cx="2752725" cy="219075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 name="TextBox 4"/>
          <p:cNvSpPr txBox="1"/>
          <p:nvPr/>
        </p:nvSpPr>
        <p:spPr>
          <a:xfrm>
            <a:off x="906158" y="3470904"/>
            <a:ext cx="4313914" cy="646331"/>
          </a:xfrm>
          <a:prstGeom prst="rect">
            <a:avLst/>
          </a:prstGeom>
          <a:noFill/>
        </p:spPr>
        <p:txBody>
          <a:bodyPr wrap="square" rtlCol="0">
            <a:spAutoFit/>
          </a:bodyPr>
          <a:lstStyle/>
          <a:p>
            <a:endParaRPr lang="ru-RU" dirty="0">
              <a:latin typeface="Calibri" panose="020F0502020204030204" pitchFamily="34" charset="0"/>
            </a:endParaRPr>
          </a:p>
          <a:p>
            <a:endParaRPr lang="ru-RU" dirty="0">
              <a:latin typeface="Calibri" panose="020F0502020204030204" pitchFamily="34" charset="0"/>
            </a:endParaRPr>
          </a:p>
        </p:txBody>
      </p:sp>
      <p:sp>
        <p:nvSpPr>
          <p:cNvPr id="3" name="TextBox 2"/>
          <p:cNvSpPr txBox="1"/>
          <p:nvPr/>
        </p:nvSpPr>
        <p:spPr>
          <a:xfrm>
            <a:off x="251520" y="2708920"/>
            <a:ext cx="4211960" cy="3139321"/>
          </a:xfrm>
          <a:prstGeom prst="rect">
            <a:avLst/>
          </a:prstGeom>
          <a:noFill/>
        </p:spPr>
        <p:txBody>
          <a:bodyPr wrap="square" rtlCol="0">
            <a:spAutoFit/>
          </a:bodyPr>
          <a:lstStyle/>
          <a:p>
            <a:pPr>
              <a:buClr>
                <a:schemeClr val="accent1"/>
              </a:buClr>
              <a:buSzPct val="65000"/>
              <a:buFont typeface="Wingdings" pitchFamily="2" charset="2"/>
              <a:buChar char="Ø"/>
            </a:pPr>
            <a:r>
              <a:rPr lang="ru-RU" dirty="0" smtClean="0">
                <a:latin typeface="Calibri" panose="020F0502020204030204" pitchFamily="34" charset="0"/>
              </a:rPr>
              <a:t>Этот график показывает какую выгоду можно извлечь из торговли. Например, страна, не осуществляющая международную торговлю, находится в точке С. После начала внешнеторговой деятельности полезность, получаемая обоими партнерами, может повысится, что отображает точка А, соответствующая равновесию в условиях свободной конкуренции.</a:t>
            </a:r>
            <a:endParaRPr lang="ru-RU" dirty="0">
              <a:latin typeface="Calibri" panose="020F0502020204030204" pitchFamily="34" charset="0"/>
            </a:endParaRPr>
          </a:p>
          <a:p>
            <a:endParaRPr lang="ru-RU" dirty="0"/>
          </a:p>
        </p:txBody>
      </p:sp>
      <p:sp>
        <p:nvSpPr>
          <p:cNvPr id="7" name="TextBox 6"/>
          <p:cNvSpPr txBox="1"/>
          <p:nvPr/>
        </p:nvSpPr>
        <p:spPr>
          <a:xfrm>
            <a:off x="4211960" y="6021288"/>
            <a:ext cx="699230" cy="338554"/>
          </a:xfrm>
          <a:prstGeom prst="rect">
            <a:avLst/>
          </a:prstGeom>
          <a:noFill/>
        </p:spPr>
        <p:txBody>
          <a:bodyPr wrap="none" rtlCol="0">
            <a:spAutoFit/>
          </a:bodyPr>
          <a:lstStyle/>
          <a:p>
            <a:r>
              <a:rPr lang="ru-RU" sz="1600" b="1" dirty="0" smtClean="0">
                <a:latin typeface="Calibri" panose="020F0502020204030204" pitchFamily="34" charset="0"/>
              </a:rPr>
              <a:t>Рис. 3</a:t>
            </a:r>
            <a:endParaRPr lang="ru-RU" sz="1600" b="1" dirty="0">
              <a:latin typeface="Calibri" panose="020F0502020204030204" pitchFamily="34" charset="0"/>
            </a:endParaRPr>
          </a:p>
        </p:txBody>
      </p:sp>
      <p:cxnSp>
        <p:nvCxnSpPr>
          <p:cNvPr id="8" name="Прямая соединительная линия 7"/>
          <p:cNvCxnSpPr/>
          <p:nvPr/>
        </p:nvCxnSpPr>
        <p:spPr>
          <a:xfrm>
            <a:off x="5245910" y="3356992"/>
            <a:ext cx="0" cy="2304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5245910" y="5661248"/>
            <a:ext cx="29523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Скругленная соединительная линия 9"/>
          <p:cNvCxnSpPr/>
          <p:nvPr/>
        </p:nvCxnSpPr>
        <p:spPr>
          <a:xfrm>
            <a:off x="5749966" y="3717032"/>
            <a:ext cx="2016224" cy="1440160"/>
          </a:xfrm>
          <a:prstGeom prst="curvedConnector3">
            <a:avLst/>
          </a:prstGeom>
          <a:ln w="19050"/>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a:off x="5245910" y="3717032"/>
            <a:ext cx="504056"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a:off x="7766190" y="5157192"/>
            <a:ext cx="0" cy="504056"/>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3" name="Овал 12"/>
          <p:cNvSpPr/>
          <p:nvPr/>
        </p:nvSpPr>
        <p:spPr>
          <a:xfrm flipH="1">
            <a:off x="6408650" y="3919911"/>
            <a:ext cx="45719" cy="588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Овал 13"/>
          <p:cNvSpPr/>
          <p:nvPr/>
        </p:nvSpPr>
        <p:spPr>
          <a:xfrm flipH="1">
            <a:off x="5568550" y="422958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Овал 14"/>
          <p:cNvSpPr/>
          <p:nvPr/>
        </p:nvSpPr>
        <p:spPr>
          <a:xfrm flipH="1">
            <a:off x="6642325" y="483780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TextBox 15"/>
          <p:cNvSpPr txBox="1"/>
          <p:nvPr/>
        </p:nvSpPr>
        <p:spPr>
          <a:xfrm>
            <a:off x="6686070" y="3797982"/>
            <a:ext cx="351378" cy="369332"/>
          </a:xfrm>
          <a:prstGeom prst="rect">
            <a:avLst/>
          </a:prstGeom>
          <a:noFill/>
        </p:spPr>
        <p:txBody>
          <a:bodyPr wrap="none" rtlCol="0">
            <a:spAutoFit/>
          </a:bodyPr>
          <a:lstStyle/>
          <a:p>
            <a:r>
              <a:rPr lang="en-US" dirty="0"/>
              <a:t>A</a:t>
            </a:r>
            <a:endParaRPr lang="ru-RU" dirty="0"/>
          </a:p>
        </p:txBody>
      </p:sp>
      <p:sp>
        <p:nvSpPr>
          <p:cNvPr id="17" name="TextBox 16"/>
          <p:cNvSpPr txBox="1"/>
          <p:nvPr/>
        </p:nvSpPr>
        <p:spPr>
          <a:xfrm>
            <a:off x="5749966" y="3883114"/>
            <a:ext cx="351378" cy="369332"/>
          </a:xfrm>
          <a:prstGeom prst="rect">
            <a:avLst/>
          </a:prstGeom>
          <a:noFill/>
        </p:spPr>
        <p:txBody>
          <a:bodyPr wrap="none" rtlCol="0">
            <a:spAutoFit/>
          </a:bodyPr>
          <a:lstStyle/>
          <a:p>
            <a:r>
              <a:rPr lang="en-US" dirty="0" smtClean="0"/>
              <a:t>C</a:t>
            </a:r>
            <a:endParaRPr lang="ru-RU" dirty="0"/>
          </a:p>
        </p:txBody>
      </p:sp>
      <p:sp>
        <p:nvSpPr>
          <p:cNvPr id="18" name="TextBox 17"/>
          <p:cNvSpPr txBox="1"/>
          <p:nvPr/>
        </p:nvSpPr>
        <p:spPr>
          <a:xfrm>
            <a:off x="6341959" y="4324454"/>
            <a:ext cx="338554" cy="369332"/>
          </a:xfrm>
          <a:prstGeom prst="rect">
            <a:avLst/>
          </a:prstGeom>
          <a:noFill/>
        </p:spPr>
        <p:txBody>
          <a:bodyPr wrap="none" rtlCol="0">
            <a:spAutoFit/>
          </a:bodyPr>
          <a:lstStyle/>
          <a:p>
            <a:r>
              <a:rPr lang="en-US" dirty="0"/>
              <a:t>B</a:t>
            </a:r>
            <a:endParaRPr lang="ru-RU" dirty="0"/>
          </a:p>
        </p:txBody>
      </p:sp>
      <p:sp>
        <p:nvSpPr>
          <p:cNvPr id="19" name="TextBox 18"/>
          <p:cNvSpPr txBox="1"/>
          <p:nvPr/>
        </p:nvSpPr>
        <p:spPr>
          <a:xfrm>
            <a:off x="5322249" y="3172326"/>
            <a:ext cx="394660" cy="369332"/>
          </a:xfrm>
          <a:prstGeom prst="rect">
            <a:avLst/>
          </a:prstGeom>
          <a:noFill/>
        </p:spPr>
        <p:txBody>
          <a:bodyPr wrap="none" rtlCol="0">
            <a:spAutoFit/>
          </a:bodyPr>
          <a:lstStyle/>
          <a:p>
            <a:r>
              <a:rPr lang="en-US" dirty="0" err="1" smtClean="0"/>
              <a:t>U</a:t>
            </a:r>
            <a:r>
              <a:rPr lang="en-US" sz="1200" dirty="0" err="1" smtClean="0"/>
              <a:t>j</a:t>
            </a:r>
            <a:endParaRPr lang="ru-RU" dirty="0"/>
          </a:p>
        </p:txBody>
      </p:sp>
      <p:sp>
        <p:nvSpPr>
          <p:cNvPr id="20" name="TextBox 19"/>
          <p:cNvSpPr txBox="1"/>
          <p:nvPr/>
        </p:nvSpPr>
        <p:spPr>
          <a:xfrm>
            <a:off x="7982214" y="5305926"/>
            <a:ext cx="461986" cy="369332"/>
          </a:xfrm>
          <a:prstGeom prst="rect">
            <a:avLst/>
          </a:prstGeom>
          <a:noFill/>
        </p:spPr>
        <p:txBody>
          <a:bodyPr wrap="none" rtlCol="0">
            <a:spAutoFit/>
          </a:bodyPr>
          <a:lstStyle/>
          <a:p>
            <a:r>
              <a:rPr lang="en-US" dirty="0" smtClean="0"/>
              <a:t>U</a:t>
            </a:r>
            <a:r>
              <a:rPr lang="en-US" sz="1200" dirty="0"/>
              <a:t>A</a:t>
            </a:r>
            <a:endParaRPr lang="ru-RU" dirty="0"/>
          </a:p>
        </p:txBody>
      </p:sp>
      <p:sp>
        <p:nvSpPr>
          <p:cNvPr id="21" name="TextBox 20"/>
          <p:cNvSpPr txBox="1"/>
          <p:nvPr/>
        </p:nvSpPr>
        <p:spPr>
          <a:xfrm rot="16200000">
            <a:off x="3596417" y="4460724"/>
            <a:ext cx="2804229" cy="276999"/>
          </a:xfrm>
          <a:prstGeom prst="rect">
            <a:avLst/>
          </a:prstGeom>
          <a:noFill/>
        </p:spPr>
        <p:txBody>
          <a:bodyPr wrap="none" rtlCol="0">
            <a:spAutoFit/>
          </a:bodyPr>
          <a:lstStyle/>
          <a:p>
            <a:r>
              <a:rPr lang="ru-RU" sz="1200" dirty="0" smtClean="0"/>
              <a:t>Полезность для японский потребителей</a:t>
            </a:r>
            <a:endParaRPr lang="ru-RU" sz="1200" dirty="0"/>
          </a:p>
        </p:txBody>
      </p:sp>
      <p:sp>
        <p:nvSpPr>
          <p:cNvPr id="22" name="TextBox 21"/>
          <p:cNvSpPr txBox="1"/>
          <p:nvPr/>
        </p:nvSpPr>
        <p:spPr>
          <a:xfrm>
            <a:off x="5209269" y="5688686"/>
            <a:ext cx="3323172" cy="523220"/>
          </a:xfrm>
          <a:prstGeom prst="rect">
            <a:avLst/>
          </a:prstGeom>
          <a:noFill/>
        </p:spPr>
        <p:txBody>
          <a:bodyPr wrap="square" rtlCol="0">
            <a:spAutoFit/>
          </a:bodyPr>
          <a:lstStyle/>
          <a:p>
            <a:r>
              <a:rPr lang="ru-RU" sz="1400" dirty="0" smtClean="0"/>
              <a:t>Полезность для американских потребителей</a:t>
            </a:r>
            <a:endParaRPr lang="ru-RU" dirty="0" smtClean="0"/>
          </a:p>
        </p:txBody>
      </p:sp>
      <p:sp>
        <p:nvSpPr>
          <p:cNvPr id="23" name="TextBox 22"/>
          <p:cNvSpPr txBox="1"/>
          <p:nvPr/>
        </p:nvSpPr>
        <p:spPr>
          <a:xfrm>
            <a:off x="6945324" y="2883335"/>
            <a:ext cx="1176005" cy="600164"/>
          </a:xfrm>
          <a:prstGeom prst="rect">
            <a:avLst/>
          </a:prstGeom>
          <a:noFill/>
        </p:spPr>
        <p:txBody>
          <a:bodyPr wrap="square" rtlCol="0">
            <a:spAutoFit/>
          </a:bodyPr>
          <a:lstStyle/>
          <a:p>
            <a:r>
              <a:rPr lang="ru-RU" sz="1100" dirty="0" smtClean="0"/>
              <a:t>Равновесие свободной торговли</a:t>
            </a:r>
            <a:endParaRPr lang="ru-RU" sz="1100" dirty="0"/>
          </a:p>
        </p:txBody>
      </p:sp>
      <p:cxnSp>
        <p:nvCxnSpPr>
          <p:cNvPr id="24" name="Прямая соединительная линия 23"/>
          <p:cNvCxnSpPr/>
          <p:nvPr/>
        </p:nvCxnSpPr>
        <p:spPr>
          <a:xfrm flipV="1">
            <a:off x="6454369" y="3361774"/>
            <a:ext cx="490955" cy="558137"/>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290399" y="4775140"/>
            <a:ext cx="1297072" cy="646331"/>
          </a:xfrm>
          <a:prstGeom prst="rect">
            <a:avLst/>
          </a:prstGeom>
          <a:noFill/>
        </p:spPr>
        <p:txBody>
          <a:bodyPr wrap="square" rtlCol="0">
            <a:spAutoFit/>
          </a:bodyPr>
          <a:lstStyle/>
          <a:p>
            <a:r>
              <a:rPr lang="ru-RU" sz="1200" dirty="0" smtClean="0"/>
              <a:t>Равновесие с ответными мерами Японии</a:t>
            </a:r>
            <a:endParaRPr lang="ru-RU" sz="1200" dirty="0"/>
          </a:p>
        </p:txBody>
      </p:sp>
      <p:cxnSp>
        <p:nvCxnSpPr>
          <p:cNvPr id="26" name="Прямая соединительная линия 25"/>
          <p:cNvCxnSpPr>
            <a:stCxn id="14" idx="4"/>
          </p:cNvCxnSpPr>
          <p:nvPr/>
        </p:nvCxnSpPr>
        <p:spPr>
          <a:xfrm flipH="1">
            <a:off x="5568550" y="4275306"/>
            <a:ext cx="22859" cy="4184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0284320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310882" y="6457890"/>
            <a:ext cx="4833118" cy="400110"/>
          </a:xfrm>
          <a:prstGeom prst="rect">
            <a:avLst/>
          </a:prstGeom>
        </p:spPr>
        <p:txBody>
          <a:bodyPr wrap="none">
            <a:spAutoFit/>
          </a:bodyPr>
          <a:lstStyle/>
          <a:p>
            <a:r>
              <a:rPr lang="ru-RU" sz="2000" b="1" i="1" dirty="0">
                <a:latin typeface="Calibri" pitchFamily="34" charset="0"/>
              </a:rPr>
              <a:t>Рынок и экономическая эффективность</a:t>
            </a:r>
          </a:p>
        </p:txBody>
      </p:sp>
      <p:sp>
        <p:nvSpPr>
          <p:cNvPr id="6" name="Объект 5"/>
          <p:cNvSpPr>
            <a:spLocks noGrp="1"/>
          </p:cNvSpPr>
          <p:nvPr>
            <p:ph idx="1"/>
          </p:nvPr>
        </p:nvSpPr>
        <p:spPr>
          <a:xfrm>
            <a:off x="323528" y="260648"/>
            <a:ext cx="8640960" cy="3024336"/>
          </a:xfrm>
        </p:spPr>
        <p:txBody>
          <a:bodyPr>
            <a:normAutofit/>
          </a:bodyPr>
          <a:lstStyle/>
          <a:p>
            <a:pPr marL="0" indent="0">
              <a:buFont typeface="Wingdings" pitchFamily="2" charset="2"/>
              <a:buChar char="Ø"/>
            </a:pPr>
            <a:r>
              <a:rPr lang="ru-RU" sz="1600" dirty="0" smtClean="0">
                <a:latin typeface="Calibri" pitchFamily="34" charset="0"/>
              </a:rPr>
              <a:t>Теперь </a:t>
            </a:r>
            <a:r>
              <a:rPr lang="ru-RU" sz="1600" dirty="0">
                <a:latin typeface="Calibri" pitchFamily="34" charset="0"/>
              </a:rPr>
              <a:t>предположим, что политические деятели </a:t>
            </a:r>
            <a:r>
              <a:rPr lang="ru-RU" sz="1600" dirty="0" smtClean="0">
                <a:latin typeface="Calibri" pitchFamily="34" charset="0"/>
              </a:rPr>
              <a:t>Америки </a:t>
            </a:r>
            <a:r>
              <a:rPr lang="ru-RU" sz="1600" dirty="0">
                <a:latin typeface="Calibri" pitchFamily="34" charset="0"/>
              </a:rPr>
              <a:t>заявили</a:t>
            </a:r>
            <a:r>
              <a:rPr lang="ru-RU" sz="1600" dirty="0" smtClean="0">
                <a:latin typeface="Calibri" pitchFamily="34" charset="0"/>
              </a:rPr>
              <a:t>: «Нам необходимо защитить наши автомобильные</a:t>
            </a:r>
            <a:r>
              <a:rPr lang="en-US" sz="1600" dirty="0" smtClean="0">
                <a:latin typeface="Calibri" pitchFamily="34" charset="0"/>
              </a:rPr>
              <a:t> </a:t>
            </a:r>
            <a:r>
              <a:rPr lang="ru-RU" sz="1600" dirty="0" smtClean="0">
                <a:latin typeface="Calibri" pitchFamily="34" charset="0"/>
              </a:rPr>
              <a:t>и компьютерные фирмы от нечестной</a:t>
            </a:r>
            <a:r>
              <a:rPr lang="en-US" sz="1600" dirty="0" smtClean="0">
                <a:latin typeface="Calibri" pitchFamily="34" charset="0"/>
              </a:rPr>
              <a:t> </a:t>
            </a:r>
            <a:r>
              <a:rPr lang="ru-RU" sz="1600" dirty="0" smtClean="0">
                <a:latin typeface="Calibri" pitchFamily="34" charset="0"/>
              </a:rPr>
              <a:t>конкуренции. Давайте ограничим импорт автомобилей и компьютерных микропроцессоров». Эти меры должны исказить цены и переместить экономику в точку под мировой UPF. Если бы торговые барьеры были установлены правильно, Америка могла бы улучшить экономическое положение своих потребителей, передвинувшись, скажем, в точку В на рис. 3. Это — пример чистой политики «разори соседа», в которой Америка выигрывает за счет Японии.</a:t>
            </a:r>
          </a:p>
          <a:p>
            <a:pPr marL="0" indent="0">
              <a:buNone/>
            </a:pPr>
            <a:endParaRPr lang="ru-RU" sz="1600" i="1" dirty="0" smtClean="0">
              <a:latin typeface="Calibri" pitchFamily="34" charset="0"/>
            </a:endParaRPr>
          </a:p>
          <a:p>
            <a:pPr marL="0" indent="0">
              <a:buNone/>
            </a:pPr>
            <a:r>
              <a:rPr lang="ru-RU" sz="1600" dirty="0" smtClean="0">
                <a:latin typeface="Calibri" pitchFamily="34" charset="0"/>
              </a:rPr>
              <a:t> </a:t>
            </a:r>
            <a:r>
              <a:rPr lang="ru-RU" sz="1600" dirty="0">
                <a:latin typeface="Calibri" pitchFamily="34" charset="0"/>
              </a:rPr>
              <a:t>  </a:t>
            </a:r>
          </a:p>
        </p:txBody>
      </p:sp>
      <p:sp>
        <p:nvSpPr>
          <p:cNvPr id="2" name="AutoShape 2" descr="C:\Users\1\AppData\Local\Temp\Rar$EX01.575\%D0%A1%D0%B0%D0%BC%D1%83%D1%8D%D0%BB%D1%8C%D1%81%D0%BE%D0%BD\15.htm12.jpg"/>
          <p:cNvSpPr>
            <a:spLocks noChangeAspect="1" noChangeArrowheads="1"/>
          </p:cNvSpPr>
          <p:nvPr/>
        </p:nvSpPr>
        <p:spPr bwMode="auto">
          <a:xfrm>
            <a:off x="2771800" y="3797982"/>
            <a:ext cx="2752725" cy="219075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 name="TextBox 4"/>
          <p:cNvSpPr txBox="1"/>
          <p:nvPr/>
        </p:nvSpPr>
        <p:spPr>
          <a:xfrm>
            <a:off x="906158" y="3470904"/>
            <a:ext cx="4313914" cy="646331"/>
          </a:xfrm>
          <a:prstGeom prst="rect">
            <a:avLst/>
          </a:prstGeom>
          <a:noFill/>
        </p:spPr>
        <p:txBody>
          <a:bodyPr wrap="square" rtlCol="0">
            <a:spAutoFit/>
          </a:bodyPr>
          <a:lstStyle/>
          <a:p>
            <a:endParaRPr lang="ru-RU" dirty="0">
              <a:latin typeface="Calibri" panose="020F0502020204030204" pitchFamily="34" charset="0"/>
            </a:endParaRPr>
          </a:p>
          <a:p>
            <a:endParaRPr lang="ru-RU" dirty="0">
              <a:latin typeface="Calibri" panose="020F0502020204030204" pitchFamily="34" charset="0"/>
            </a:endParaRPr>
          </a:p>
        </p:txBody>
      </p:sp>
      <p:sp>
        <p:nvSpPr>
          <p:cNvPr id="11" name="TextBox 10"/>
          <p:cNvSpPr txBox="1"/>
          <p:nvPr/>
        </p:nvSpPr>
        <p:spPr>
          <a:xfrm>
            <a:off x="4139952" y="5949280"/>
            <a:ext cx="699230" cy="338554"/>
          </a:xfrm>
          <a:prstGeom prst="rect">
            <a:avLst/>
          </a:prstGeom>
          <a:noFill/>
        </p:spPr>
        <p:txBody>
          <a:bodyPr wrap="none" rtlCol="0">
            <a:spAutoFit/>
          </a:bodyPr>
          <a:lstStyle/>
          <a:p>
            <a:r>
              <a:rPr lang="ru-RU" sz="1600" b="1" dirty="0" smtClean="0">
                <a:latin typeface="Calibri" panose="020F0502020204030204" pitchFamily="34" charset="0"/>
              </a:rPr>
              <a:t>Рис. 3</a:t>
            </a:r>
            <a:endParaRPr lang="ru-RU" sz="1600" b="1" dirty="0">
              <a:latin typeface="Calibri" panose="020F0502020204030204" pitchFamily="34" charset="0"/>
            </a:endParaRPr>
          </a:p>
        </p:txBody>
      </p:sp>
      <p:cxnSp>
        <p:nvCxnSpPr>
          <p:cNvPr id="9" name="Прямая соединительная линия 8"/>
          <p:cNvCxnSpPr/>
          <p:nvPr/>
        </p:nvCxnSpPr>
        <p:spPr>
          <a:xfrm>
            <a:off x="5245910" y="3356992"/>
            <a:ext cx="0" cy="2304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a:off x="5245910" y="5661248"/>
            <a:ext cx="29523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Скругленная соединительная линия 12"/>
          <p:cNvCxnSpPr/>
          <p:nvPr/>
        </p:nvCxnSpPr>
        <p:spPr>
          <a:xfrm>
            <a:off x="5749966" y="3717032"/>
            <a:ext cx="2016224" cy="1440160"/>
          </a:xfrm>
          <a:prstGeom prst="curvedConnector3">
            <a:avLst/>
          </a:prstGeom>
          <a:ln w="19050"/>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a:off x="5245910" y="3717032"/>
            <a:ext cx="504056"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a:off x="7766190" y="5157192"/>
            <a:ext cx="0" cy="504056"/>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6" name="Овал 15"/>
          <p:cNvSpPr/>
          <p:nvPr/>
        </p:nvSpPr>
        <p:spPr>
          <a:xfrm flipH="1">
            <a:off x="6408650" y="3919911"/>
            <a:ext cx="45719" cy="588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Овал 16"/>
          <p:cNvSpPr/>
          <p:nvPr/>
        </p:nvSpPr>
        <p:spPr>
          <a:xfrm flipH="1">
            <a:off x="5568550" y="422958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Овал 17"/>
          <p:cNvSpPr/>
          <p:nvPr/>
        </p:nvSpPr>
        <p:spPr>
          <a:xfrm flipH="1">
            <a:off x="6642325" y="483780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TextBox 18"/>
          <p:cNvSpPr txBox="1"/>
          <p:nvPr/>
        </p:nvSpPr>
        <p:spPr>
          <a:xfrm>
            <a:off x="6686070" y="3797982"/>
            <a:ext cx="351378" cy="369332"/>
          </a:xfrm>
          <a:prstGeom prst="rect">
            <a:avLst/>
          </a:prstGeom>
          <a:noFill/>
        </p:spPr>
        <p:txBody>
          <a:bodyPr wrap="none" rtlCol="0">
            <a:spAutoFit/>
          </a:bodyPr>
          <a:lstStyle/>
          <a:p>
            <a:r>
              <a:rPr lang="en-US" dirty="0"/>
              <a:t>A</a:t>
            </a:r>
            <a:endParaRPr lang="ru-RU" dirty="0"/>
          </a:p>
        </p:txBody>
      </p:sp>
      <p:sp>
        <p:nvSpPr>
          <p:cNvPr id="20" name="TextBox 19"/>
          <p:cNvSpPr txBox="1"/>
          <p:nvPr/>
        </p:nvSpPr>
        <p:spPr>
          <a:xfrm>
            <a:off x="5749966" y="3883114"/>
            <a:ext cx="351378" cy="369332"/>
          </a:xfrm>
          <a:prstGeom prst="rect">
            <a:avLst/>
          </a:prstGeom>
          <a:noFill/>
        </p:spPr>
        <p:txBody>
          <a:bodyPr wrap="none" rtlCol="0">
            <a:spAutoFit/>
          </a:bodyPr>
          <a:lstStyle/>
          <a:p>
            <a:r>
              <a:rPr lang="en-US" dirty="0" smtClean="0"/>
              <a:t>C</a:t>
            </a:r>
            <a:endParaRPr lang="ru-RU" dirty="0"/>
          </a:p>
        </p:txBody>
      </p:sp>
      <p:sp>
        <p:nvSpPr>
          <p:cNvPr id="21" name="TextBox 20"/>
          <p:cNvSpPr txBox="1"/>
          <p:nvPr/>
        </p:nvSpPr>
        <p:spPr>
          <a:xfrm>
            <a:off x="6341959" y="4324454"/>
            <a:ext cx="338554" cy="369332"/>
          </a:xfrm>
          <a:prstGeom prst="rect">
            <a:avLst/>
          </a:prstGeom>
          <a:noFill/>
        </p:spPr>
        <p:txBody>
          <a:bodyPr wrap="none" rtlCol="0">
            <a:spAutoFit/>
          </a:bodyPr>
          <a:lstStyle/>
          <a:p>
            <a:r>
              <a:rPr lang="en-US" dirty="0"/>
              <a:t>B</a:t>
            </a:r>
            <a:endParaRPr lang="ru-RU" dirty="0"/>
          </a:p>
        </p:txBody>
      </p:sp>
      <p:sp>
        <p:nvSpPr>
          <p:cNvPr id="22" name="TextBox 21"/>
          <p:cNvSpPr txBox="1"/>
          <p:nvPr/>
        </p:nvSpPr>
        <p:spPr>
          <a:xfrm>
            <a:off x="5322249" y="3172326"/>
            <a:ext cx="394660" cy="369332"/>
          </a:xfrm>
          <a:prstGeom prst="rect">
            <a:avLst/>
          </a:prstGeom>
          <a:noFill/>
        </p:spPr>
        <p:txBody>
          <a:bodyPr wrap="none" rtlCol="0">
            <a:spAutoFit/>
          </a:bodyPr>
          <a:lstStyle/>
          <a:p>
            <a:r>
              <a:rPr lang="en-US" dirty="0" err="1" smtClean="0"/>
              <a:t>U</a:t>
            </a:r>
            <a:r>
              <a:rPr lang="en-US" sz="1200" dirty="0" err="1" smtClean="0"/>
              <a:t>j</a:t>
            </a:r>
            <a:endParaRPr lang="ru-RU" dirty="0"/>
          </a:p>
        </p:txBody>
      </p:sp>
      <p:sp>
        <p:nvSpPr>
          <p:cNvPr id="23" name="TextBox 22"/>
          <p:cNvSpPr txBox="1"/>
          <p:nvPr/>
        </p:nvSpPr>
        <p:spPr>
          <a:xfrm>
            <a:off x="7982214" y="5305926"/>
            <a:ext cx="461986" cy="369332"/>
          </a:xfrm>
          <a:prstGeom prst="rect">
            <a:avLst/>
          </a:prstGeom>
          <a:noFill/>
        </p:spPr>
        <p:txBody>
          <a:bodyPr wrap="none" rtlCol="0">
            <a:spAutoFit/>
          </a:bodyPr>
          <a:lstStyle/>
          <a:p>
            <a:r>
              <a:rPr lang="en-US" dirty="0" smtClean="0"/>
              <a:t>U</a:t>
            </a:r>
            <a:r>
              <a:rPr lang="en-US" sz="1200" dirty="0"/>
              <a:t>A</a:t>
            </a:r>
            <a:endParaRPr lang="ru-RU" dirty="0"/>
          </a:p>
        </p:txBody>
      </p:sp>
      <p:sp>
        <p:nvSpPr>
          <p:cNvPr id="24" name="TextBox 23"/>
          <p:cNvSpPr txBox="1"/>
          <p:nvPr/>
        </p:nvSpPr>
        <p:spPr>
          <a:xfrm rot="16200000">
            <a:off x="3596417" y="4460724"/>
            <a:ext cx="2804229" cy="276999"/>
          </a:xfrm>
          <a:prstGeom prst="rect">
            <a:avLst/>
          </a:prstGeom>
          <a:noFill/>
        </p:spPr>
        <p:txBody>
          <a:bodyPr wrap="none" rtlCol="0">
            <a:spAutoFit/>
          </a:bodyPr>
          <a:lstStyle/>
          <a:p>
            <a:r>
              <a:rPr lang="ru-RU" sz="1200" dirty="0" smtClean="0"/>
              <a:t>Полезность для японский потребителей</a:t>
            </a:r>
            <a:endParaRPr lang="ru-RU" sz="1200" dirty="0"/>
          </a:p>
        </p:txBody>
      </p:sp>
      <p:sp>
        <p:nvSpPr>
          <p:cNvPr id="25" name="TextBox 24"/>
          <p:cNvSpPr txBox="1"/>
          <p:nvPr/>
        </p:nvSpPr>
        <p:spPr>
          <a:xfrm>
            <a:off x="5209269" y="5688686"/>
            <a:ext cx="3323172" cy="523220"/>
          </a:xfrm>
          <a:prstGeom prst="rect">
            <a:avLst/>
          </a:prstGeom>
          <a:noFill/>
        </p:spPr>
        <p:txBody>
          <a:bodyPr wrap="square" rtlCol="0">
            <a:spAutoFit/>
          </a:bodyPr>
          <a:lstStyle/>
          <a:p>
            <a:r>
              <a:rPr lang="ru-RU" sz="1400" dirty="0" smtClean="0"/>
              <a:t>Полезность для американских потребителей</a:t>
            </a:r>
            <a:endParaRPr lang="ru-RU" dirty="0" smtClean="0"/>
          </a:p>
        </p:txBody>
      </p:sp>
      <p:sp>
        <p:nvSpPr>
          <p:cNvPr id="26" name="TextBox 25"/>
          <p:cNvSpPr txBox="1"/>
          <p:nvPr/>
        </p:nvSpPr>
        <p:spPr>
          <a:xfrm>
            <a:off x="6945324" y="2883335"/>
            <a:ext cx="1176005" cy="600164"/>
          </a:xfrm>
          <a:prstGeom prst="rect">
            <a:avLst/>
          </a:prstGeom>
          <a:noFill/>
        </p:spPr>
        <p:txBody>
          <a:bodyPr wrap="square" rtlCol="0">
            <a:spAutoFit/>
          </a:bodyPr>
          <a:lstStyle/>
          <a:p>
            <a:r>
              <a:rPr lang="ru-RU" sz="1100" dirty="0" smtClean="0"/>
              <a:t>Равновесие свободной торговли</a:t>
            </a:r>
            <a:endParaRPr lang="ru-RU" sz="1100" dirty="0"/>
          </a:p>
        </p:txBody>
      </p:sp>
      <p:cxnSp>
        <p:nvCxnSpPr>
          <p:cNvPr id="27" name="Прямая соединительная линия 26"/>
          <p:cNvCxnSpPr/>
          <p:nvPr/>
        </p:nvCxnSpPr>
        <p:spPr>
          <a:xfrm flipV="1">
            <a:off x="6454369" y="3361774"/>
            <a:ext cx="490955" cy="558137"/>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290399" y="4775140"/>
            <a:ext cx="1297072" cy="646331"/>
          </a:xfrm>
          <a:prstGeom prst="rect">
            <a:avLst/>
          </a:prstGeom>
          <a:noFill/>
        </p:spPr>
        <p:txBody>
          <a:bodyPr wrap="square" rtlCol="0">
            <a:spAutoFit/>
          </a:bodyPr>
          <a:lstStyle/>
          <a:p>
            <a:r>
              <a:rPr lang="ru-RU" sz="1200" dirty="0" smtClean="0"/>
              <a:t>Равновесие с ответными мерами Японии</a:t>
            </a:r>
            <a:endParaRPr lang="ru-RU" sz="1200" dirty="0"/>
          </a:p>
        </p:txBody>
      </p:sp>
      <p:cxnSp>
        <p:nvCxnSpPr>
          <p:cNvPr id="29" name="Прямая соединительная линия 28"/>
          <p:cNvCxnSpPr>
            <a:stCxn id="17" idx="4"/>
          </p:cNvCxnSpPr>
          <p:nvPr/>
        </p:nvCxnSpPr>
        <p:spPr>
          <a:xfrm flipH="1">
            <a:off x="5568550" y="4275306"/>
            <a:ext cx="22859" cy="41848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51520" y="2276872"/>
            <a:ext cx="4536504" cy="3785652"/>
          </a:xfrm>
          <a:prstGeom prst="rect">
            <a:avLst/>
          </a:prstGeom>
          <a:noFill/>
        </p:spPr>
        <p:txBody>
          <a:bodyPr wrap="square" rtlCol="0">
            <a:spAutoFit/>
          </a:bodyPr>
          <a:lstStyle/>
          <a:p>
            <a:pPr>
              <a:buClr>
                <a:schemeClr val="accent1">
                  <a:lumMod val="75000"/>
                </a:schemeClr>
              </a:buClr>
              <a:buSzPct val="65000"/>
              <a:buFont typeface="Wingdings" pitchFamily="2" charset="2"/>
              <a:buChar char="Ø"/>
            </a:pPr>
            <a:r>
              <a:rPr lang="ru-RU" sz="1600" dirty="0" smtClean="0">
                <a:latin typeface="Calibri" panose="020F0502020204030204" pitchFamily="34" charset="0"/>
              </a:rPr>
              <a:t>Более вероятно то, что такие меры в конце концов нанесут вред обеим странам. Японские бюрократы могут ответить: «Если вас беспокоят действия нашей автомобильной промышленности, тогда мы будем нормировать экспорт наших фирм». В результате Япония сможет применить свою рыночную силу, поднять цены на экспорт и снизить благосостояние американских потребителей. Другой возможный вариант — Япония может применить встречные меры, как это иногда делает Европа, установив тарифы на американский импорт. Такой результат иллюстрирует точка</a:t>
            </a:r>
            <a:r>
              <a:rPr lang="ru-RU" sz="1600" b="1" dirty="0" smtClean="0">
                <a:latin typeface="Calibri" panose="020F0502020204030204" pitchFamily="34" charset="0"/>
              </a:rPr>
              <a:t> С, </a:t>
            </a:r>
            <a:r>
              <a:rPr lang="ru-RU" sz="1600" dirty="0" smtClean="0">
                <a:latin typeface="Calibri" panose="020F0502020204030204" pitchFamily="34" charset="0"/>
              </a:rPr>
              <a:t>в которой вмешательство в свободную торговлю обернулось потерями для обеих стран.</a:t>
            </a:r>
            <a:endParaRPr lang="ru-RU" sz="1600" dirty="0">
              <a:latin typeface="Calibri" panose="020F0502020204030204" pitchFamily="34" charset="0"/>
            </a:endParaRPr>
          </a:p>
        </p:txBody>
      </p:sp>
    </p:spTree>
    <p:extLst>
      <p:ext uri="{BB962C8B-B14F-4D97-AF65-F5344CB8AC3E}">
        <p14:creationId xmlns="" xmlns:p14="http://schemas.microsoft.com/office/powerpoint/2010/main" val="30502399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251520" y="692696"/>
            <a:ext cx="8229600" cy="5256584"/>
          </a:xfrm>
        </p:spPr>
        <p:txBody>
          <a:bodyPr>
            <a:normAutofit/>
          </a:bodyPr>
          <a:lstStyle/>
          <a:p>
            <a:r>
              <a:rPr lang="ru-RU" sz="1800" dirty="0" smtClean="0">
                <a:latin typeface="Calibri" pitchFamily="34" charset="0"/>
              </a:rPr>
              <a:t>Этот пример может также быть использован, чтобы проиллюстрировать возможность получения выгод от торговли. Основная идея состоит в том, что изолированные нации или сообщества могут улучшить свои возможности в области потребления, использовав для этого торговлю с другими государствами. Не задействуя торговлю, каждая группа людей может потреблять лишь то, что она производит. Свободная международная торговля позволяет повысить свой уровень жизни. Потенциальное улучшение дохода и потребления за счет свободного и открытого обмена товарами называется </a:t>
            </a:r>
            <a:r>
              <a:rPr lang="ru-RU" sz="1800" b="1" i="1" dirty="0" smtClean="0">
                <a:latin typeface="Calibri" pitchFamily="34" charset="0"/>
              </a:rPr>
              <a:t>выгодами от торговли.</a:t>
            </a:r>
          </a:p>
          <a:p>
            <a:pPr>
              <a:buNone/>
            </a:pPr>
            <a:endParaRPr lang="ru-RU" sz="1800" b="1" i="1" dirty="0" smtClean="0">
              <a:latin typeface="Calibri" pitchFamily="34" charset="0"/>
            </a:endParaRPr>
          </a:p>
          <a:p>
            <a:r>
              <a:rPr lang="ru-RU" sz="1800" dirty="0" smtClean="0">
                <a:latin typeface="Calibri" pitchFamily="34" charset="0"/>
              </a:rPr>
              <a:t>Возможность извлечения странами доходов от торговли является простым следствием эффективности конкурентных рынков. Для принципа «невидимой руки» не существует границ. В идеальных условиях конкурентные рынки одинаково эффективны в Хьюстоне, </a:t>
            </a:r>
            <a:r>
              <a:rPr lang="ru-RU" sz="1800" dirty="0" err="1" smtClean="0">
                <a:latin typeface="Calibri" pitchFamily="34" charset="0"/>
              </a:rPr>
              <a:t>техаск</a:t>
            </a:r>
            <a:r>
              <a:rPr lang="ru-RU" sz="1800" dirty="0" smtClean="0">
                <a:latin typeface="Calibri" pitchFamily="34" charset="0"/>
              </a:rPr>
              <a:t>, В США, в Северной Америке и во всем мире. Максимальные возможности потребления достигаются в тех случаях, когда свободным потокам товаров не чинятся никакие  препятствия.  Это положение хорошо иллюстрируется на Рис. №3.</a:t>
            </a:r>
          </a:p>
          <a:p>
            <a:endParaRPr lang="ru-RU" sz="1800" b="1" i="1" dirty="0">
              <a:latin typeface="Calibri" pitchFamily="34" charset="0"/>
            </a:endParaRPr>
          </a:p>
        </p:txBody>
      </p:sp>
      <p:sp>
        <p:nvSpPr>
          <p:cNvPr id="5" name="Прямоугольник 4"/>
          <p:cNvSpPr/>
          <p:nvPr/>
        </p:nvSpPr>
        <p:spPr>
          <a:xfrm>
            <a:off x="4572000" y="6237312"/>
            <a:ext cx="4380302" cy="369332"/>
          </a:xfrm>
          <a:prstGeom prst="rect">
            <a:avLst/>
          </a:prstGeom>
        </p:spPr>
        <p:txBody>
          <a:bodyPr wrap="none">
            <a:spAutoFit/>
          </a:bodyPr>
          <a:lstStyle/>
          <a:p>
            <a:r>
              <a:rPr lang="ru-RU" b="1" i="1" dirty="0" smtClean="0">
                <a:latin typeface="Calibri" pitchFamily="34" charset="0"/>
              </a:rPr>
              <a:t>Рынок и экономическая эффективность</a:t>
            </a:r>
            <a:endParaRPr lang="ru-RU" b="1" i="1" dirty="0">
              <a:latin typeface="Calibri"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467544" y="764704"/>
            <a:ext cx="8229600" cy="4525963"/>
          </a:xfrm>
        </p:spPr>
        <p:txBody>
          <a:bodyPr>
            <a:normAutofit/>
          </a:bodyPr>
          <a:lstStyle/>
          <a:p>
            <a:r>
              <a:rPr lang="ru-RU" sz="1800" dirty="0" smtClean="0">
                <a:latin typeface="Calibri" pitchFamily="34" charset="0"/>
              </a:rPr>
              <a:t>Допустим, точка С отображает полезность, получаемую двумя странами в отсутствии торговли. Нам известно, что в условиях конкурентной экономики равновесие должно смещаться в северо-восточном направлении (например, в точку А). Разница между точками А и С представляет собой выгоды от торговли.</a:t>
            </a:r>
            <a:endParaRPr lang="ru-RU" sz="1800" dirty="0">
              <a:latin typeface="Calibri" pitchFamily="34" charset="0"/>
            </a:endParaRPr>
          </a:p>
        </p:txBody>
      </p:sp>
      <p:sp>
        <p:nvSpPr>
          <p:cNvPr id="4" name="Прямоугольник 3"/>
          <p:cNvSpPr/>
          <p:nvPr/>
        </p:nvSpPr>
        <p:spPr>
          <a:xfrm>
            <a:off x="4310882" y="6457890"/>
            <a:ext cx="4833118" cy="400110"/>
          </a:xfrm>
          <a:prstGeom prst="rect">
            <a:avLst/>
          </a:prstGeom>
        </p:spPr>
        <p:txBody>
          <a:bodyPr wrap="none">
            <a:spAutoFit/>
          </a:bodyPr>
          <a:lstStyle/>
          <a:p>
            <a:r>
              <a:rPr lang="ru-RU" sz="2000" b="1" i="1" dirty="0">
                <a:latin typeface="Calibri" pitchFamily="34" charset="0"/>
              </a:rPr>
              <a:t>Рынок и экономическая эффективность</a:t>
            </a:r>
          </a:p>
        </p:txBody>
      </p:sp>
      <p:sp>
        <p:nvSpPr>
          <p:cNvPr id="5" name="TextBox 4"/>
          <p:cNvSpPr txBox="1"/>
          <p:nvPr/>
        </p:nvSpPr>
        <p:spPr>
          <a:xfrm>
            <a:off x="4427984" y="5733256"/>
            <a:ext cx="699230" cy="338554"/>
          </a:xfrm>
          <a:prstGeom prst="rect">
            <a:avLst/>
          </a:prstGeom>
          <a:noFill/>
        </p:spPr>
        <p:txBody>
          <a:bodyPr wrap="none" rtlCol="0">
            <a:spAutoFit/>
          </a:bodyPr>
          <a:lstStyle/>
          <a:p>
            <a:r>
              <a:rPr lang="ru-RU" sz="1600" b="1" dirty="0" smtClean="0">
                <a:latin typeface="Calibri" panose="020F0502020204030204" pitchFamily="34" charset="0"/>
              </a:rPr>
              <a:t>Рис. 3</a:t>
            </a:r>
            <a:endParaRPr lang="ru-RU" sz="1600" b="1" dirty="0">
              <a:latin typeface="Calibri" panose="020F0502020204030204" pitchFamily="34" charset="0"/>
            </a:endParaRPr>
          </a:p>
        </p:txBody>
      </p:sp>
      <p:cxnSp>
        <p:nvCxnSpPr>
          <p:cNvPr id="6" name="Прямая соединительная линия 5"/>
          <p:cNvCxnSpPr/>
          <p:nvPr/>
        </p:nvCxnSpPr>
        <p:spPr>
          <a:xfrm>
            <a:off x="5400729" y="2969514"/>
            <a:ext cx="0" cy="2304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p:cNvCxnSpPr/>
          <p:nvPr/>
        </p:nvCxnSpPr>
        <p:spPr>
          <a:xfrm>
            <a:off x="5400729" y="5273770"/>
            <a:ext cx="29523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Скругленная соединительная линия 7"/>
          <p:cNvCxnSpPr/>
          <p:nvPr/>
        </p:nvCxnSpPr>
        <p:spPr>
          <a:xfrm>
            <a:off x="5904785" y="3329554"/>
            <a:ext cx="2016224" cy="1440160"/>
          </a:xfrm>
          <a:prstGeom prst="curvedConnector3">
            <a:avLst/>
          </a:prstGeom>
          <a:ln w="19050"/>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5400729" y="3329554"/>
            <a:ext cx="504056"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a:off x="7921009" y="4769714"/>
            <a:ext cx="0" cy="504056"/>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1" name="Овал 10"/>
          <p:cNvSpPr/>
          <p:nvPr/>
        </p:nvSpPr>
        <p:spPr>
          <a:xfrm flipH="1">
            <a:off x="6563469" y="3532433"/>
            <a:ext cx="45719" cy="588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Овал 11"/>
          <p:cNvSpPr/>
          <p:nvPr/>
        </p:nvSpPr>
        <p:spPr>
          <a:xfrm flipH="1">
            <a:off x="5723369" y="384210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Овал 12"/>
          <p:cNvSpPr/>
          <p:nvPr/>
        </p:nvSpPr>
        <p:spPr>
          <a:xfrm flipH="1">
            <a:off x="6797144" y="445032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p:cNvSpPr txBox="1"/>
          <p:nvPr/>
        </p:nvSpPr>
        <p:spPr>
          <a:xfrm>
            <a:off x="6840889" y="3410504"/>
            <a:ext cx="351378" cy="369332"/>
          </a:xfrm>
          <a:prstGeom prst="rect">
            <a:avLst/>
          </a:prstGeom>
          <a:noFill/>
        </p:spPr>
        <p:txBody>
          <a:bodyPr wrap="none" rtlCol="0">
            <a:spAutoFit/>
          </a:bodyPr>
          <a:lstStyle/>
          <a:p>
            <a:r>
              <a:rPr lang="en-US" dirty="0"/>
              <a:t>A</a:t>
            </a:r>
            <a:endParaRPr lang="ru-RU" dirty="0"/>
          </a:p>
        </p:txBody>
      </p:sp>
      <p:sp>
        <p:nvSpPr>
          <p:cNvPr id="15" name="TextBox 14"/>
          <p:cNvSpPr txBox="1"/>
          <p:nvPr/>
        </p:nvSpPr>
        <p:spPr>
          <a:xfrm>
            <a:off x="5904785" y="3495636"/>
            <a:ext cx="351378" cy="369332"/>
          </a:xfrm>
          <a:prstGeom prst="rect">
            <a:avLst/>
          </a:prstGeom>
          <a:noFill/>
        </p:spPr>
        <p:txBody>
          <a:bodyPr wrap="none" rtlCol="0">
            <a:spAutoFit/>
          </a:bodyPr>
          <a:lstStyle/>
          <a:p>
            <a:r>
              <a:rPr lang="en-US" dirty="0" smtClean="0"/>
              <a:t>C</a:t>
            </a:r>
            <a:endParaRPr lang="ru-RU" dirty="0"/>
          </a:p>
        </p:txBody>
      </p:sp>
      <p:sp>
        <p:nvSpPr>
          <p:cNvPr id="16" name="TextBox 15"/>
          <p:cNvSpPr txBox="1"/>
          <p:nvPr/>
        </p:nvSpPr>
        <p:spPr>
          <a:xfrm>
            <a:off x="6496778" y="3936976"/>
            <a:ext cx="338554" cy="369332"/>
          </a:xfrm>
          <a:prstGeom prst="rect">
            <a:avLst/>
          </a:prstGeom>
          <a:noFill/>
        </p:spPr>
        <p:txBody>
          <a:bodyPr wrap="none" rtlCol="0">
            <a:spAutoFit/>
          </a:bodyPr>
          <a:lstStyle/>
          <a:p>
            <a:r>
              <a:rPr lang="en-US" dirty="0"/>
              <a:t>B</a:t>
            </a:r>
            <a:endParaRPr lang="ru-RU" dirty="0"/>
          </a:p>
        </p:txBody>
      </p:sp>
      <p:sp>
        <p:nvSpPr>
          <p:cNvPr id="17" name="TextBox 16"/>
          <p:cNvSpPr txBox="1"/>
          <p:nvPr/>
        </p:nvSpPr>
        <p:spPr>
          <a:xfrm>
            <a:off x="5477068" y="2784848"/>
            <a:ext cx="394660" cy="369332"/>
          </a:xfrm>
          <a:prstGeom prst="rect">
            <a:avLst/>
          </a:prstGeom>
          <a:noFill/>
        </p:spPr>
        <p:txBody>
          <a:bodyPr wrap="none" rtlCol="0">
            <a:spAutoFit/>
          </a:bodyPr>
          <a:lstStyle/>
          <a:p>
            <a:r>
              <a:rPr lang="en-US" dirty="0" err="1" smtClean="0"/>
              <a:t>U</a:t>
            </a:r>
            <a:r>
              <a:rPr lang="en-US" sz="1200" dirty="0" err="1" smtClean="0"/>
              <a:t>j</a:t>
            </a:r>
            <a:endParaRPr lang="ru-RU" dirty="0"/>
          </a:p>
        </p:txBody>
      </p:sp>
      <p:sp>
        <p:nvSpPr>
          <p:cNvPr id="18" name="TextBox 17"/>
          <p:cNvSpPr txBox="1"/>
          <p:nvPr/>
        </p:nvSpPr>
        <p:spPr>
          <a:xfrm>
            <a:off x="8137033" y="4918448"/>
            <a:ext cx="461986" cy="369332"/>
          </a:xfrm>
          <a:prstGeom prst="rect">
            <a:avLst/>
          </a:prstGeom>
          <a:noFill/>
        </p:spPr>
        <p:txBody>
          <a:bodyPr wrap="none" rtlCol="0">
            <a:spAutoFit/>
          </a:bodyPr>
          <a:lstStyle/>
          <a:p>
            <a:r>
              <a:rPr lang="en-US" dirty="0" smtClean="0"/>
              <a:t>U</a:t>
            </a:r>
            <a:r>
              <a:rPr lang="en-US" sz="1200" dirty="0"/>
              <a:t>A</a:t>
            </a:r>
            <a:endParaRPr lang="ru-RU" dirty="0"/>
          </a:p>
        </p:txBody>
      </p:sp>
      <p:sp>
        <p:nvSpPr>
          <p:cNvPr id="19" name="TextBox 18"/>
          <p:cNvSpPr txBox="1"/>
          <p:nvPr/>
        </p:nvSpPr>
        <p:spPr>
          <a:xfrm rot="16200000">
            <a:off x="3751236" y="4073246"/>
            <a:ext cx="2804229" cy="276999"/>
          </a:xfrm>
          <a:prstGeom prst="rect">
            <a:avLst/>
          </a:prstGeom>
          <a:noFill/>
        </p:spPr>
        <p:txBody>
          <a:bodyPr wrap="none" rtlCol="0">
            <a:spAutoFit/>
          </a:bodyPr>
          <a:lstStyle/>
          <a:p>
            <a:r>
              <a:rPr lang="ru-RU" sz="1200" dirty="0" smtClean="0"/>
              <a:t>Полезность для японский потребителей</a:t>
            </a:r>
            <a:endParaRPr lang="ru-RU" sz="1200" dirty="0"/>
          </a:p>
        </p:txBody>
      </p:sp>
      <p:sp>
        <p:nvSpPr>
          <p:cNvPr id="20" name="TextBox 19"/>
          <p:cNvSpPr txBox="1"/>
          <p:nvPr/>
        </p:nvSpPr>
        <p:spPr>
          <a:xfrm>
            <a:off x="5364088" y="5301208"/>
            <a:ext cx="3323172" cy="523220"/>
          </a:xfrm>
          <a:prstGeom prst="rect">
            <a:avLst/>
          </a:prstGeom>
          <a:noFill/>
        </p:spPr>
        <p:txBody>
          <a:bodyPr wrap="square" rtlCol="0">
            <a:spAutoFit/>
          </a:bodyPr>
          <a:lstStyle/>
          <a:p>
            <a:r>
              <a:rPr lang="ru-RU" sz="1400" dirty="0" smtClean="0"/>
              <a:t>Полезность для американских потребителей</a:t>
            </a:r>
            <a:endParaRPr lang="ru-RU" dirty="0" smtClean="0"/>
          </a:p>
        </p:txBody>
      </p:sp>
      <p:sp>
        <p:nvSpPr>
          <p:cNvPr id="21" name="TextBox 20"/>
          <p:cNvSpPr txBox="1"/>
          <p:nvPr/>
        </p:nvSpPr>
        <p:spPr>
          <a:xfrm>
            <a:off x="7100143" y="2495857"/>
            <a:ext cx="1176005" cy="600164"/>
          </a:xfrm>
          <a:prstGeom prst="rect">
            <a:avLst/>
          </a:prstGeom>
          <a:noFill/>
        </p:spPr>
        <p:txBody>
          <a:bodyPr wrap="square" rtlCol="0">
            <a:spAutoFit/>
          </a:bodyPr>
          <a:lstStyle/>
          <a:p>
            <a:r>
              <a:rPr lang="ru-RU" sz="1100" dirty="0" smtClean="0"/>
              <a:t>Равновесие свободной торговли</a:t>
            </a:r>
            <a:endParaRPr lang="ru-RU" sz="1100" dirty="0"/>
          </a:p>
        </p:txBody>
      </p:sp>
      <p:cxnSp>
        <p:nvCxnSpPr>
          <p:cNvPr id="22" name="Прямая соединительная линия 21"/>
          <p:cNvCxnSpPr/>
          <p:nvPr/>
        </p:nvCxnSpPr>
        <p:spPr>
          <a:xfrm flipV="1">
            <a:off x="6609188" y="2974296"/>
            <a:ext cx="490955" cy="558137"/>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445218" y="4387662"/>
            <a:ext cx="1297072" cy="646331"/>
          </a:xfrm>
          <a:prstGeom prst="rect">
            <a:avLst/>
          </a:prstGeom>
          <a:noFill/>
        </p:spPr>
        <p:txBody>
          <a:bodyPr wrap="square" rtlCol="0">
            <a:spAutoFit/>
          </a:bodyPr>
          <a:lstStyle/>
          <a:p>
            <a:r>
              <a:rPr lang="ru-RU" sz="1200" dirty="0" smtClean="0"/>
              <a:t>Равновесие с ответными мерами Японии</a:t>
            </a:r>
            <a:endParaRPr lang="ru-RU" sz="1200" dirty="0"/>
          </a:p>
        </p:txBody>
      </p:sp>
      <p:cxnSp>
        <p:nvCxnSpPr>
          <p:cNvPr id="24" name="Прямая соединительная линия 23"/>
          <p:cNvCxnSpPr>
            <a:stCxn id="12" idx="4"/>
          </p:cNvCxnSpPr>
          <p:nvPr/>
        </p:nvCxnSpPr>
        <p:spPr>
          <a:xfrm flipH="1">
            <a:off x="5723369" y="3887828"/>
            <a:ext cx="22859" cy="41848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7544" y="2276872"/>
            <a:ext cx="4536504" cy="3970318"/>
          </a:xfrm>
          <a:prstGeom prst="rect">
            <a:avLst/>
          </a:prstGeom>
          <a:noFill/>
        </p:spPr>
        <p:txBody>
          <a:bodyPr wrap="square" rtlCol="0">
            <a:spAutoFit/>
          </a:bodyPr>
          <a:lstStyle/>
          <a:p>
            <a:pPr algn="ctr"/>
            <a:r>
              <a:rPr lang="ru-RU" u="sng" dirty="0" smtClean="0">
                <a:latin typeface="Calibri" pitchFamily="34" charset="0"/>
              </a:rPr>
              <a:t>Резюмируем сказанное.</a:t>
            </a:r>
          </a:p>
          <a:p>
            <a:endParaRPr lang="ru-RU" dirty="0" smtClean="0">
              <a:latin typeface="Calibri" pitchFamily="34" charset="0"/>
            </a:endParaRPr>
          </a:p>
          <a:p>
            <a:r>
              <a:rPr lang="ru-RU" i="1" dirty="0" smtClean="0">
                <a:latin typeface="Calibri" pitchFamily="34" charset="0"/>
              </a:rPr>
              <a:t>      В условиях свободной торговли мировая экономика может достичь высочайшего уровня потребления и общественной полезности. Увеличение потребления вследствие открытости границ для торговли представляет собой выгоды торговли. Помехи свободным потокам товаров между различными странами заводят экономику внутрь своей ГВУП  и снижают потенциальный уровень потребления.</a:t>
            </a:r>
          </a:p>
          <a:p>
            <a:endParaRPr lang="ru-RU" dirty="0">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idx="1"/>
          </p:nvPr>
        </p:nvSpPr>
        <p:spPr>
          <a:xfrm>
            <a:off x="323528" y="332656"/>
            <a:ext cx="8424936" cy="6172200"/>
          </a:xfrm>
        </p:spPr>
        <p:txBody>
          <a:bodyPr>
            <a:normAutofit/>
          </a:bodyPr>
          <a:lstStyle/>
          <a:p>
            <a:r>
              <a:rPr lang="ru-RU" sz="2000" dirty="0" smtClean="0">
                <a:latin typeface="Calibri" pitchFamily="34" charset="0"/>
              </a:rPr>
              <a:t>Почему же лидеры стран с централизованно планировавшейся экономикой повернулись к рынку?</a:t>
            </a:r>
            <a:r>
              <a:rPr lang="en-US" sz="2000" dirty="0" smtClean="0">
                <a:latin typeface="Calibri" pitchFamily="34" charset="0"/>
              </a:rPr>
              <a:t> </a:t>
            </a:r>
            <a:r>
              <a:rPr lang="ru-RU" sz="2000" dirty="0" smtClean="0">
                <a:latin typeface="Calibri" pitchFamily="34" charset="0"/>
              </a:rPr>
              <a:t>Как явствует из цитаты в начале этой главы, они были убеждены, что рыночная экономика, основанная на принципах децентрализованного спроса и предложения, является самым верным путем к здоровой экономике. Они были свидетелями того, как Западная Германия стала сильнейшим государством Европы, в то время как экономика Восточной Германии пребывала в застое; как Чехословакия, отравляемая токсичными отходами производства, соседствовала с Австрией, которая, при ее смешанной капиталистической системе, представляла собой сельскую идиллию. Они просто серьезно отнеслись к урокам, преподнесенным историей.</a:t>
            </a:r>
            <a:r>
              <a:rPr lang="en-US" sz="2000" dirty="0" smtClean="0">
                <a:latin typeface="Calibri" pitchFamily="34" charset="0"/>
              </a:rPr>
              <a:t> </a:t>
            </a:r>
            <a:endParaRPr lang="ru-RU" sz="2000" dirty="0" smtClean="0">
              <a:latin typeface="Calibri" pitchFamily="34" charset="0"/>
            </a:endParaRPr>
          </a:p>
          <a:p>
            <a:r>
              <a:rPr lang="ru-RU" sz="2000" dirty="0" smtClean="0">
                <a:latin typeface="Calibri" pitchFamily="34" charset="0"/>
              </a:rPr>
              <a:t>Насколько эффективно действует рынок и каковы его недостатки? В данной главе мы рассмотрим основные особенности рыночной экономики, имеющие отношение как к рынку, так и  к факторам производства. Также эта глава содержит объяснения того, какими отличительными особенностями обладает конкурентный капитализм. Кроме того, мы рассмотрим некоторые недостатки рынка – области, где рынок не может обеспечить оптимальное решение проблемы, что         порождает неэффективность.</a:t>
            </a:r>
            <a:endParaRPr lang="en-US" sz="2000" dirty="0" smtClean="0">
              <a:latin typeface="Calibri" pitchFamily="34" charset="0"/>
            </a:endParaRPr>
          </a:p>
          <a:p>
            <a:endParaRPr lang="ru-RU" sz="2000" dirty="0" smtClean="0">
              <a:latin typeface="Calibri" pitchFamily="34" charset="0"/>
            </a:endParaRPr>
          </a:p>
          <a:p>
            <a:endParaRPr lang="ru-RU" dirty="0"/>
          </a:p>
        </p:txBody>
      </p:sp>
      <p:sp>
        <p:nvSpPr>
          <p:cNvPr id="7" name="TextBox 6"/>
          <p:cNvSpPr txBox="1"/>
          <p:nvPr/>
        </p:nvSpPr>
        <p:spPr>
          <a:xfrm>
            <a:off x="4310882" y="6180892"/>
            <a:ext cx="4833118" cy="677108"/>
          </a:xfrm>
          <a:prstGeom prst="rect">
            <a:avLst/>
          </a:prstGeom>
          <a:noFill/>
        </p:spPr>
        <p:txBody>
          <a:bodyPr wrap="none" rtlCol="0">
            <a:spAutoFit/>
          </a:bodyPr>
          <a:lstStyle/>
          <a:p>
            <a:r>
              <a:rPr lang="ru-RU" sz="2000" b="1" i="1" dirty="0">
                <a:latin typeface="Calibri" pitchFamily="34" charset="0"/>
              </a:rPr>
              <a:t>Рынок и экономическая эффективность</a:t>
            </a:r>
          </a:p>
          <a:p>
            <a:endParaRPr lang="ru-RU" b="1" i="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310882" y="6457890"/>
            <a:ext cx="4833118" cy="400110"/>
          </a:xfrm>
          <a:prstGeom prst="rect">
            <a:avLst/>
          </a:prstGeom>
        </p:spPr>
        <p:txBody>
          <a:bodyPr wrap="none">
            <a:spAutoFit/>
          </a:bodyPr>
          <a:lstStyle/>
          <a:p>
            <a:r>
              <a:rPr lang="ru-RU" sz="2000" b="1" i="1" dirty="0">
                <a:latin typeface="Calibri" pitchFamily="34" charset="0"/>
              </a:rPr>
              <a:t>Рынок и экономическая эффективность</a:t>
            </a:r>
          </a:p>
        </p:txBody>
      </p:sp>
      <p:sp>
        <p:nvSpPr>
          <p:cNvPr id="2" name="Прямоугольник 1"/>
          <p:cNvSpPr/>
          <p:nvPr/>
        </p:nvSpPr>
        <p:spPr>
          <a:xfrm>
            <a:off x="323528" y="260648"/>
            <a:ext cx="8532440" cy="6001643"/>
          </a:xfrm>
          <a:prstGeom prst="rect">
            <a:avLst/>
          </a:prstGeom>
        </p:spPr>
        <p:txBody>
          <a:bodyPr wrap="square">
            <a:spAutoFit/>
          </a:bodyPr>
          <a:lstStyle/>
          <a:p>
            <a:pPr algn="ctr"/>
            <a:r>
              <a:rPr lang="ru-RU" b="1" i="1" dirty="0" smtClean="0">
                <a:latin typeface="Calibri" panose="020F0502020204030204" pitchFamily="34" charset="0"/>
              </a:rPr>
              <a:t>Поиск истины в «доктрине невидимой руки».</a:t>
            </a:r>
            <a:r>
              <a:rPr lang="ru-RU" i="1" dirty="0">
                <a:latin typeface="Calibri" panose="020F0502020204030204" pitchFamily="34" charset="0"/>
              </a:rPr>
              <a:t> </a:t>
            </a:r>
            <a:endParaRPr lang="ru-RU" i="1" dirty="0" smtClean="0">
              <a:latin typeface="Calibri" panose="020F0502020204030204" pitchFamily="34" charset="0"/>
            </a:endParaRPr>
          </a:p>
          <a:p>
            <a:pPr>
              <a:buClr>
                <a:schemeClr val="accent1">
                  <a:lumMod val="75000"/>
                </a:schemeClr>
              </a:buClr>
              <a:buSzPct val="60000"/>
              <a:buFont typeface="Wingdings" pitchFamily="2" charset="2"/>
              <a:buChar char="Ø"/>
            </a:pPr>
            <a:r>
              <a:rPr lang="ru-RU" dirty="0" smtClean="0">
                <a:latin typeface="Calibri" panose="020F0502020204030204" pitchFamily="34" charset="0"/>
              </a:rPr>
              <a:t>    Внимательный </a:t>
            </a:r>
            <a:r>
              <a:rPr lang="ru-RU" dirty="0">
                <a:latin typeface="Calibri" panose="020F0502020204030204" pitchFamily="34" charset="0"/>
              </a:rPr>
              <a:t>читатель в этом месте задаст нам вопрос: «Уверены ли вы, что у вас есть достаточное количество уравнений для того, чтобы вычислить все неизвестные цены и объемы благ? Что вы обладаете полным набором уравнений равновесия спроса и предложения для всех ресурсов и благ?» Хотя Адам Смит разобрался в сущности конкурентных рынков более чем. два века назад, для точного ответа на вопросы, поставленные выше, потребовались усилия лучших математиков и </a:t>
            </a:r>
            <a:r>
              <a:rPr lang="ru-RU" dirty="0" smtClean="0">
                <a:latin typeface="Calibri" panose="020F0502020204030204" pitchFamily="34" charset="0"/>
              </a:rPr>
              <a:t>экономистов.</a:t>
            </a:r>
          </a:p>
          <a:p>
            <a:pPr>
              <a:buClr>
                <a:schemeClr val="accent1">
                  <a:lumMod val="75000"/>
                </a:schemeClr>
              </a:buClr>
              <a:buSzPct val="60000"/>
              <a:buFont typeface="Wingdings" pitchFamily="2" charset="2"/>
              <a:buChar char="Ø"/>
            </a:pPr>
            <a:r>
              <a:rPr lang="ru-RU" dirty="0" smtClean="0">
                <a:latin typeface="Calibri" panose="020F0502020204030204" pitchFamily="34" charset="0"/>
              </a:rPr>
              <a:t>Более </a:t>
            </a:r>
            <a:r>
              <a:rPr lang="ru-RU" dirty="0">
                <a:latin typeface="Calibri" panose="020F0502020204030204" pitchFamily="34" charset="0"/>
              </a:rPr>
              <a:t>века экономисты размышляли над этими непростыми, но очень важными вопросами. Имя Леона Вальраса, французского экономиста, жившего в XIX веке, обычно упоминается в связи с формулировкой теории и уравнений общего равновесия. Однако он не смог строго доказать, что состояние равновесия конкурентной системы существует. Доказательство того, что и у этой системы есть решение, было выведено только во второй трети XX века с помощью топологии и теории множеств. Его авторы — гениальный математик Джон фон Нейман и американские лауреаты Нобелевской премии, экономисты Кеннет </a:t>
            </a:r>
            <a:r>
              <a:rPr lang="ru-RU" dirty="0" err="1">
                <a:latin typeface="Calibri" panose="020F0502020204030204" pitchFamily="34" charset="0"/>
              </a:rPr>
              <a:t>Эрроу</a:t>
            </a:r>
            <a:r>
              <a:rPr lang="ru-RU" dirty="0">
                <a:latin typeface="Calibri" panose="020F0502020204030204" pitchFamily="34" charset="0"/>
              </a:rPr>
              <a:t> и </a:t>
            </a:r>
            <a:r>
              <a:rPr lang="ru-RU" dirty="0" err="1">
                <a:latin typeface="Calibri" panose="020F0502020204030204" pitchFamily="34" charset="0"/>
              </a:rPr>
              <a:t>Джерард</a:t>
            </a:r>
            <a:r>
              <a:rPr lang="ru-RU" dirty="0">
                <a:latin typeface="Calibri" panose="020F0502020204030204" pitchFamily="34" charset="0"/>
              </a:rPr>
              <a:t> </a:t>
            </a:r>
            <a:r>
              <a:rPr lang="ru-RU" dirty="0" err="1">
                <a:latin typeface="Calibri" panose="020F0502020204030204" pitchFamily="34" charset="0"/>
              </a:rPr>
              <a:t>Дебре</a:t>
            </a:r>
            <a:r>
              <a:rPr lang="ru-RU" dirty="0">
                <a:latin typeface="Calibri" panose="020F0502020204030204" pitchFamily="34" charset="0"/>
              </a:rPr>
              <a:t>. Их революционное открытие показало, что при определенных ограниченных условиях всегда будет существовать, по меньшей мере, один набор цен, точно уравновешивающий спрос и предложение для всех ресурсов и благ — даже если их миллионы в различных регионах и даже если блага производятся и продаются не в </a:t>
            </a:r>
            <a:r>
              <a:rPr lang="ru-RU" dirty="0" smtClean="0">
                <a:latin typeface="Calibri" panose="020F0502020204030204" pitchFamily="34" charset="0"/>
              </a:rPr>
              <a:t>        одно </a:t>
            </a:r>
            <a:r>
              <a:rPr lang="ru-RU" dirty="0">
                <a:latin typeface="Calibri" panose="020F0502020204030204" pitchFamily="34" charset="0"/>
              </a:rPr>
              <a:t>и то же время.</a:t>
            </a:r>
          </a:p>
        </p:txBody>
      </p:sp>
    </p:spTree>
    <p:extLst>
      <p:ext uri="{BB962C8B-B14F-4D97-AF65-F5344CB8AC3E}">
        <p14:creationId xmlns="" xmlns:p14="http://schemas.microsoft.com/office/powerpoint/2010/main" val="7893435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611560" y="908720"/>
            <a:ext cx="7992888" cy="4525963"/>
          </a:xfrm>
        </p:spPr>
        <p:txBody>
          <a:bodyPr>
            <a:noAutofit/>
          </a:bodyPr>
          <a:lstStyle/>
          <a:p>
            <a:r>
              <a:rPr lang="ru-RU" sz="1800" dirty="0" smtClean="0">
                <a:latin typeface="Calibri" pitchFamily="34" charset="0"/>
              </a:rPr>
              <a:t>Экономическая наука сделал гигантский шаг в компьютерный век, когда Герберт </a:t>
            </a:r>
            <a:r>
              <a:rPr lang="ru-RU" sz="1800" dirty="0" err="1" smtClean="0">
                <a:latin typeface="Calibri" pitchFamily="34" charset="0"/>
              </a:rPr>
              <a:t>Скарф</a:t>
            </a:r>
            <a:r>
              <a:rPr lang="ru-RU" sz="1800" dirty="0" smtClean="0">
                <a:latin typeface="Calibri" pitchFamily="34" charset="0"/>
              </a:rPr>
              <a:t> разработал первые метод фактического вычисления общего экономического равновесия ,привело к появлению новой области  - исчислимых моделей общего равновесия</a:t>
            </a:r>
          </a:p>
          <a:p>
            <a:r>
              <a:rPr lang="ru-RU" sz="1800" dirty="0" smtClean="0">
                <a:latin typeface="Calibri" pitchFamily="34" charset="0"/>
              </a:rPr>
              <a:t>Идея эффективности конкурентного равновесия была интуитивно понята физиократами и Адамом Смитом. Окончательный прорыв в фактическом доказательстве эффективности конкурентной экономики произошел с появлением концепции эффективности (</a:t>
            </a:r>
            <a:r>
              <a:rPr lang="ru-RU" sz="1800" dirty="0" err="1" smtClean="0">
                <a:latin typeface="Calibri" pitchFamily="34" charset="0"/>
              </a:rPr>
              <a:t>Вильфредо</a:t>
            </a:r>
            <a:r>
              <a:rPr lang="ru-RU" sz="1800" dirty="0" smtClean="0">
                <a:latin typeface="Calibri" pitchFamily="34" charset="0"/>
              </a:rPr>
              <a:t> Парето), а затем – с получением </a:t>
            </a:r>
            <a:r>
              <a:rPr lang="ru-RU" sz="1800" dirty="0" err="1" smtClean="0">
                <a:latin typeface="Calibri" pitchFamily="34" charset="0"/>
              </a:rPr>
              <a:t>Эрроу</a:t>
            </a:r>
            <a:r>
              <a:rPr lang="ru-RU" sz="1800" dirty="0" smtClean="0">
                <a:latin typeface="Calibri" pitchFamily="34" charset="0"/>
              </a:rPr>
              <a:t> и </a:t>
            </a:r>
            <a:r>
              <a:rPr lang="ru-RU" sz="1800" dirty="0" err="1" smtClean="0">
                <a:latin typeface="Calibri" pitchFamily="34" charset="0"/>
              </a:rPr>
              <a:t>Добрэ</a:t>
            </a:r>
            <a:r>
              <a:rPr lang="ru-RU" sz="1800" dirty="0" smtClean="0">
                <a:latin typeface="Calibri" pitchFamily="34" charset="0"/>
              </a:rPr>
              <a:t> строгого доказательства эффективности. В наши дни экономисты, как правило, акцентируют внимание на динамических преимуществах конкуренции, указывая на то, что конкуренция заставляет отказываться от устоявшихся привычек, стимулирует инновации и повышает восприимчивость к новых технологиям. В качестве примера того, как конкуренция не только «правильно формирует цены», но также ведет к устойчивым инвестициям и быстрому технологическому прогрессу, приводится экономика быстроразвивающихся </a:t>
            </a:r>
            <a:r>
              <a:rPr lang="ru-RU" sz="1800" dirty="0" err="1" smtClean="0">
                <a:latin typeface="Calibri" pitchFamily="34" charset="0"/>
              </a:rPr>
              <a:t>восточно-азиатских</a:t>
            </a:r>
            <a:r>
              <a:rPr lang="ru-RU" sz="1800" dirty="0" smtClean="0">
                <a:latin typeface="Calibri" pitchFamily="34" charset="0"/>
              </a:rPr>
              <a:t> стран.</a:t>
            </a:r>
            <a:endParaRPr lang="ru-RU" sz="1800" dirty="0">
              <a:latin typeface="Calibri" pitchFamily="34" charset="0"/>
            </a:endParaRPr>
          </a:p>
        </p:txBody>
      </p:sp>
      <p:sp>
        <p:nvSpPr>
          <p:cNvPr id="4" name="Прямоугольник 3"/>
          <p:cNvSpPr/>
          <p:nvPr/>
        </p:nvSpPr>
        <p:spPr>
          <a:xfrm>
            <a:off x="4499992" y="6309320"/>
            <a:ext cx="4380302" cy="369332"/>
          </a:xfrm>
          <a:prstGeom prst="rect">
            <a:avLst/>
          </a:prstGeom>
        </p:spPr>
        <p:txBody>
          <a:bodyPr wrap="none">
            <a:spAutoFit/>
          </a:bodyPr>
          <a:lstStyle/>
          <a:p>
            <a:r>
              <a:rPr lang="ru-RU" b="1" i="1" dirty="0" smtClean="0">
                <a:latin typeface="Calibri" pitchFamily="34" charset="0"/>
              </a:rPr>
              <a:t>Рынок и экономическая эффективность</a:t>
            </a:r>
            <a:endParaRPr lang="ru-RU" b="1" i="1" dirty="0">
              <a:latin typeface="Calibri"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0"/>
            <a:ext cx="7920880" cy="1600200"/>
          </a:xfrm>
        </p:spPr>
        <p:txBody>
          <a:bodyPr>
            <a:normAutofit/>
          </a:bodyPr>
          <a:lstStyle/>
          <a:p>
            <a:pPr algn="ctr"/>
            <a:r>
              <a:rPr lang="ru-RU" sz="2800" dirty="0" smtClean="0">
                <a:solidFill>
                  <a:schemeClr val="bg2">
                    <a:lumMod val="10000"/>
                  </a:schemeClr>
                </a:solidFill>
                <a:effectLst/>
                <a:latin typeface="Calibri" pitchFamily="34" charset="0"/>
              </a:rPr>
              <a:t>ЗАМЕЧАНИЯ</a:t>
            </a:r>
            <a:endParaRPr lang="ru-RU" sz="2800" dirty="0">
              <a:solidFill>
                <a:schemeClr val="bg2">
                  <a:lumMod val="10000"/>
                </a:schemeClr>
              </a:solidFill>
              <a:effectLst/>
              <a:latin typeface="Calibri" pitchFamily="34" charset="0"/>
            </a:endParaRPr>
          </a:p>
        </p:txBody>
      </p:sp>
      <p:sp>
        <p:nvSpPr>
          <p:cNvPr id="4" name="Прямоугольник 3"/>
          <p:cNvSpPr/>
          <p:nvPr/>
        </p:nvSpPr>
        <p:spPr>
          <a:xfrm>
            <a:off x="4310882" y="6457890"/>
            <a:ext cx="4833118" cy="400110"/>
          </a:xfrm>
          <a:prstGeom prst="rect">
            <a:avLst/>
          </a:prstGeom>
        </p:spPr>
        <p:txBody>
          <a:bodyPr wrap="none">
            <a:spAutoFit/>
          </a:bodyPr>
          <a:lstStyle/>
          <a:p>
            <a:r>
              <a:rPr lang="ru-RU" sz="2000" b="1" i="1" dirty="0">
                <a:latin typeface="Calibri" pitchFamily="34" charset="0"/>
              </a:rPr>
              <a:t>Рынок и экономическая эффективность</a:t>
            </a:r>
          </a:p>
        </p:txBody>
      </p:sp>
      <p:sp>
        <p:nvSpPr>
          <p:cNvPr id="5" name="Объект 2"/>
          <p:cNvSpPr txBox="1">
            <a:spLocks/>
          </p:cNvSpPr>
          <p:nvPr/>
        </p:nvSpPr>
        <p:spPr>
          <a:xfrm>
            <a:off x="683568" y="692696"/>
            <a:ext cx="7560840" cy="4392488"/>
          </a:xfrm>
          <a:prstGeom prst="rect">
            <a:avLst/>
          </a:prstGeom>
        </p:spPr>
        <p:txBody>
          <a:bodyPr vert="horz" lIns="91440" tIns="45720" rIns="91440" bIns="45720" rtlCol="0" anchor="ctr" anchorCtr="0">
            <a:no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None/>
            </a:pPr>
            <a:endParaRPr lang="ru-RU" sz="1800" dirty="0" smtClean="0">
              <a:solidFill>
                <a:schemeClr val="bg2">
                  <a:lumMod val="10000"/>
                </a:schemeClr>
              </a:solidFill>
              <a:latin typeface="Calibri" panose="020F0502020204030204" pitchFamily="34" charset="0"/>
            </a:endParaRPr>
          </a:p>
          <a:p>
            <a:pPr marL="0" indent="0">
              <a:buNone/>
            </a:pPr>
            <a:endParaRPr lang="ru-RU" sz="1800" dirty="0" smtClean="0">
              <a:solidFill>
                <a:schemeClr val="bg2">
                  <a:lumMod val="10000"/>
                </a:schemeClr>
              </a:solidFill>
              <a:latin typeface="Calibri" panose="020F0502020204030204" pitchFamily="34" charset="0"/>
            </a:endParaRPr>
          </a:p>
          <a:p>
            <a:pPr marL="0" indent="0">
              <a:buNone/>
            </a:pPr>
            <a:endParaRPr lang="ru-RU" sz="1800" dirty="0" smtClean="0">
              <a:solidFill>
                <a:schemeClr val="bg2">
                  <a:lumMod val="10000"/>
                </a:schemeClr>
              </a:solidFill>
              <a:latin typeface="Calibri" panose="020F0502020204030204" pitchFamily="34" charset="0"/>
            </a:endParaRPr>
          </a:p>
          <a:p>
            <a:pPr marL="0" indent="0">
              <a:buNone/>
            </a:pPr>
            <a:r>
              <a:rPr lang="ru-RU" sz="1800" dirty="0" smtClean="0">
                <a:solidFill>
                  <a:schemeClr val="bg2">
                    <a:lumMod val="10000"/>
                  </a:schemeClr>
                </a:solidFill>
                <a:latin typeface="Calibri" panose="020F0502020204030204" pitchFamily="34" charset="0"/>
              </a:rPr>
              <a:t> </a:t>
            </a:r>
          </a:p>
          <a:p>
            <a:pPr marL="0" indent="0">
              <a:buNone/>
            </a:pPr>
            <a:endParaRPr lang="ru-RU" sz="1800" dirty="0" smtClean="0">
              <a:solidFill>
                <a:schemeClr val="bg2">
                  <a:lumMod val="10000"/>
                </a:schemeClr>
              </a:solidFill>
              <a:latin typeface="Calibri" panose="020F0502020204030204" pitchFamily="34" charset="0"/>
            </a:endParaRPr>
          </a:p>
          <a:p>
            <a:pPr marL="0" indent="0">
              <a:buNone/>
            </a:pPr>
            <a:r>
              <a:rPr lang="ru-RU" sz="1800" dirty="0" smtClean="0">
                <a:solidFill>
                  <a:schemeClr val="bg2">
                    <a:lumMod val="10000"/>
                  </a:schemeClr>
                </a:solidFill>
                <a:latin typeface="Calibri" panose="020F0502020204030204" pitchFamily="34" charset="0"/>
              </a:rPr>
              <a:t>      В этой главе мы говорили о показателях эффективности конкурентного рынка. Но не следует забывать о том, что экономика живет не одними лишь рынками. Экономика США носит смешанный характер. Частные рынки в ней сочетаются с элементами госрегулирования. Почему же рыночно ориентированные страны по-прежнему полагаются на вмешательство государства? На это есть две причины. Во-первых, во многих реальных ситуациях (когда речь идет о загрязнении окружающей среды и прочих внешних эффектах или когда приходится иметь дело с несовершенной конкуренцией) бывает очень трудно добиться стопроцентной эффективности. Во-вторых, результаты деятельности конкурентных рынков, даже когда эти рынки действуют эффективно, могут оказаться социально нежелательными или неприемлемыми.</a:t>
            </a:r>
          </a:p>
          <a:p>
            <a:pPr marL="0" indent="0">
              <a:buFont typeface="Wingdings" pitchFamily="2" charset="2"/>
              <a:buChar char="ü"/>
            </a:pPr>
            <a:r>
              <a:rPr lang="ru-RU" sz="1800" dirty="0" smtClean="0">
                <a:solidFill>
                  <a:schemeClr val="bg2">
                    <a:lumMod val="10000"/>
                  </a:schemeClr>
                </a:solidFill>
                <a:latin typeface="Calibri" panose="020F0502020204030204" pitchFamily="34" charset="0"/>
              </a:rPr>
              <a:t>     Давайте рассмотрим два основных ограничения эффективности рынков: недостатки рынков и неприемлемое распределение доходов.</a:t>
            </a:r>
          </a:p>
          <a:p>
            <a:pPr marL="0" indent="0">
              <a:buNone/>
            </a:pPr>
            <a:endParaRPr lang="ru-RU" sz="1800" dirty="0">
              <a:solidFill>
                <a:schemeClr val="bg2">
                  <a:lumMod val="10000"/>
                </a:schemeClr>
              </a:solidFill>
              <a:latin typeface="Calibri" panose="020F0502020204030204" pitchFamily="34" charset="0"/>
            </a:endParaRPr>
          </a:p>
        </p:txBody>
      </p:sp>
    </p:spTree>
    <p:extLst>
      <p:ext uri="{BB962C8B-B14F-4D97-AF65-F5344CB8AC3E}">
        <p14:creationId xmlns="" xmlns:p14="http://schemas.microsoft.com/office/powerpoint/2010/main" val="17229553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980728"/>
            <a:ext cx="7543800" cy="4615408"/>
          </a:xfrm>
        </p:spPr>
        <p:txBody>
          <a:bodyPr>
            <a:normAutofit fontScale="92500" lnSpcReduction="20000"/>
          </a:bodyPr>
          <a:lstStyle/>
          <a:p>
            <a:pPr marL="0" indent="0"/>
            <a:r>
              <a:rPr lang="ru-RU" sz="2200" dirty="0" smtClean="0">
                <a:latin typeface="Calibri" pitchFamily="34" charset="0"/>
                <a:cs typeface="Calibri" pitchFamily="34" charset="0"/>
              </a:rPr>
              <a:t>Рынок </a:t>
            </a:r>
            <a:r>
              <a:rPr lang="ru-RU" sz="2200" dirty="0">
                <a:latin typeface="Calibri" pitchFamily="34" charset="0"/>
                <a:cs typeface="Calibri" pitchFamily="34" charset="0"/>
              </a:rPr>
              <a:t> </a:t>
            </a:r>
            <a:r>
              <a:rPr lang="ru-RU" sz="2200" dirty="0" smtClean="0">
                <a:latin typeface="Calibri" pitchFamily="34" charset="0"/>
                <a:cs typeface="Calibri" pitchFamily="34" charset="0"/>
              </a:rPr>
              <a:t>имеет наряду с преимуществами массу недостатков, которые портят идиллическую картину совершенной конкуренции. К ним можно отнести несовершенную конкуренцию, внешние эффекты, дефицит информации. Эти проблемы уже рассматривались в предыдущих главах, и мы снова вернемся к ним, когда будем анализировать роль государства в экономической жизни.</a:t>
            </a:r>
          </a:p>
          <a:p>
            <a:pPr marL="0" indent="0">
              <a:buNone/>
            </a:pPr>
            <a:r>
              <a:rPr lang="ru-RU" sz="2200" b="1" dirty="0" smtClean="0">
                <a:latin typeface="Calibri" pitchFamily="34" charset="0"/>
                <a:cs typeface="Calibri" pitchFamily="34" charset="0"/>
              </a:rPr>
              <a:t>    Несовершенная конкуренция</a:t>
            </a:r>
            <a:r>
              <a:rPr lang="ru-RU" sz="2200" dirty="0" smtClean="0">
                <a:latin typeface="Calibri" pitchFamily="34" charset="0"/>
                <a:cs typeface="Calibri" pitchFamily="34" charset="0"/>
              </a:rPr>
              <a:t>.</a:t>
            </a:r>
          </a:p>
          <a:p>
            <a:pPr marL="0" indent="0"/>
            <a:r>
              <a:rPr lang="ru-RU" sz="2200" dirty="0" smtClean="0">
                <a:latin typeface="Calibri" pitchFamily="34" charset="0"/>
                <a:cs typeface="Calibri" pitchFamily="34" charset="0"/>
              </a:rPr>
              <a:t> Когда фирма обладает властью на определенном рынке (скажем, она является монополистом по продаже патентованного лекарства или обладает привилегией на местное электроснабжение), она может поднять цену на свой продукт выше предельных затрат на его производство. Потребители будут приобретать таких благ меньше, чем могли бы в условиях конкуренции, и удовлетворение потребителей будет снижено. Такого рода снижение удовлетворения потребителей представляет собой типичную неэффективность, созданную несовершенной конкуренцией.</a:t>
            </a:r>
          </a:p>
          <a:p>
            <a:pPr marL="0" indent="0">
              <a:buNone/>
            </a:pPr>
            <a:endParaRPr lang="ru-RU" sz="2000" dirty="0">
              <a:latin typeface="Calibri" pitchFamily="34" charset="0"/>
              <a:cs typeface="Calibri" pitchFamily="34" charset="0"/>
            </a:endParaRPr>
          </a:p>
          <a:p>
            <a:pPr marL="0" indent="0">
              <a:buNone/>
            </a:pPr>
            <a:endParaRPr lang="ru-RU" sz="2000" dirty="0"/>
          </a:p>
        </p:txBody>
      </p:sp>
      <p:sp>
        <p:nvSpPr>
          <p:cNvPr id="4" name="Прямоугольник 3"/>
          <p:cNvSpPr/>
          <p:nvPr/>
        </p:nvSpPr>
        <p:spPr>
          <a:xfrm>
            <a:off x="4310882" y="6457890"/>
            <a:ext cx="4833118" cy="400110"/>
          </a:xfrm>
          <a:prstGeom prst="rect">
            <a:avLst/>
          </a:prstGeom>
        </p:spPr>
        <p:txBody>
          <a:bodyPr wrap="none">
            <a:spAutoFit/>
          </a:bodyPr>
          <a:lstStyle/>
          <a:p>
            <a:r>
              <a:rPr lang="ru-RU" sz="2000" b="1" i="1" dirty="0">
                <a:latin typeface="Calibri" pitchFamily="34" charset="0"/>
              </a:rPr>
              <a:t>Рынок и экономическая эффективность</a:t>
            </a:r>
          </a:p>
        </p:txBody>
      </p:sp>
      <p:sp>
        <p:nvSpPr>
          <p:cNvPr id="5" name="Прямоугольник 4"/>
          <p:cNvSpPr/>
          <p:nvPr/>
        </p:nvSpPr>
        <p:spPr>
          <a:xfrm>
            <a:off x="2915816" y="260648"/>
            <a:ext cx="3417602" cy="523220"/>
          </a:xfrm>
          <a:prstGeom prst="rect">
            <a:avLst/>
          </a:prstGeom>
        </p:spPr>
        <p:txBody>
          <a:bodyPr wrap="none">
            <a:spAutoFit/>
          </a:bodyPr>
          <a:lstStyle/>
          <a:p>
            <a:pPr algn="ctr"/>
            <a:r>
              <a:rPr lang="ru-RU" sz="2800" b="1" dirty="0" smtClean="0">
                <a:solidFill>
                  <a:schemeClr val="bg2">
                    <a:lumMod val="10000"/>
                  </a:schemeClr>
                </a:solidFill>
                <a:latin typeface="Calibri" pitchFamily="34" charset="0"/>
              </a:rPr>
              <a:t>НЕДОСТАТКИ РЫНКА</a:t>
            </a:r>
            <a:endParaRPr lang="ru-RU" sz="2800" b="1" dirty="0">
              <a:solidFill>
                <a:schemeClr val="bg2">
                  <a:lumMod val="10000"/>
                </a:schemeClr>
              </a:solidFill>
            </a:endParaRPr>
          </a:p>
        </p:txBody>
      </p:sp>
    </p:spTree>
    <p:extLst>
      <p:ext uri="{BB962C8B-B14F-4D97-AF65-F5344CB8AC3E}">
        <p14:creationId xmlns="" xmlns:p14="http://schemas.microsoft.com/office/powerpoint/2010/main" val="23958800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15616" y="188640"/>
            <a:ext cx="7543800" cy="3886200"/>
          </a:xfrm>
        </p:spPr>
        <p:txBody>
          <a:bodyPr>
            <a:noAutofit/>
          </a:bodyPr>
          <a:lstStyle/>
          <a:p>
            <a:pPr marL="0" indent="0">
              <a:buNone/>
            </a:pPr>
            <a:r>
              <a:rPr lang="ru-RU" sz="2000" b="1" dirty="0" smtClean="0">
                <a:latin typeface="Calibri" pitchFamily="34" charset="0"/>
                <a:cs typeface="Calibri" pitchFamily="34" charset="0"/>
              </a:rPr>
              <a:t>                     Внешние </a:t>
            </a:r>
            <a:r>
              <a:rPr lang="ru-RU" sz="2000" b="1" dirty="0">
                <a:latin typeface="Calibri" pitchFamily="34" charset="0"/>
                <a:cs typeface="Calibri" pitchFamily="34" charset="0"/>
              </a:rPr>
              <a:t>эффекты. </a:t>
            </a:r>
            <a:r>
              <a:rPr lang="ru-RU" sz="2000" b="1" dirty="0" smtClean="0">
                <a:latin typeface="Calibri" pitchFamily="34" charset="0"/>
                <a:cs typeface="Calibri" pitchFamily="34" charset="0"/>
              </a:rPr>
              <a:t> </a:t>
            </a:r>
          </a:p>
          <a:p>
            <a:pPr marL="0" indent="0"/>
            <a:r>
              <a:rPr lang="ru-RU" sz="1800" dirty="0" smtClean="0">
                <a:latin typeface="Calibri" pitchFamily="34" charset="0"/>
                <a:cs typeface="Calibri" pitchFamily="34" charset="0"/>
              </a:rPr>
              <a:t>Другая </a:t>
            </a:r>
            <a:r>
              <a:rPr lang="ru-RU" sz="1800" dirty="0">
                <a:latin typeface="Calibri" pitchFamily="34" charset="0"/>
                <a:cs typeface="Calibri" pitchFamily="34" charset="0"/>
              </a:rPr>
              <a:t>несостоятельность рынка—побочные (внешние) эффекты. Вспомним, что внешние эффекты проявляются тогда, когда некоторые издержки производства или выгоды от потребления не включены в рыночную цену. Например, получение некоей полезности может быть связано с выбросами серосодержащих отходов в атмосферу, что нанесет вред окружающим постройкам и здоровью людей. Если полезность не компенсирует этот вред, загрязнение окружающей среды будет очень неэффективно, и благосостояние потребителя будет страдать</a:t>
            </a:r>
            <a:r>
              <a:rPr lang="ru-RU" sz="1800" dirty="0" smtClean="0">
                <a:latin typeface="Calibri" pitchFamily="34" charset="0"/>
                <a:cs typeface="Calibri" pitchFamily="34" charset="0"/>
              </a:rPr>
              <a:t>. Однако нужно отметить, что не все внешние эффекты вредны. Некоторые из них благоприятны, как, например, те, которые возникают из деятельности по производству знаний. </a:t>
            </a:r>
          </a:p>
          <a:p>
            <a:pPr marL="0" indent="0"/>
            <a:endParaRPr lang="en-US" sz="1800" dirty="0" smtClean="0">
              <a:latin typeface="Calibri" pitchFamily="34" charset="0"/>
              <a:cs typeface="Calibri" pitchFamily="34" charset="0"/>
            </a:endParaRPr>
          </a:p>
          <a:p>
            <a:pPr marL="0" indent="0"/>
            <a:r>
              <a:rPr lang="ru-RU" sz="1800" dirty="0" smtClean="0">
                <a:latin typeface="Calibri" pitchFamily="34" charset="0"/>
                <a:cs typeface="Calibri" pitchFamily="34" charset="0"/>
              </a:rPr>
              <a:t>Например, когда Честер </a:t>
            </a:r>
            <a:r>
              <a:rPr lang="ru-RU" sz="1800" dirty="0" err="1" smtClean="0">
                <a:latin typeface="Calibri" pitchFamily="34" charset="0"/>
                <a:cs typeface="Calibri" pitchFamily="34" charset="0"/>
              </a:rPr>
              <a:t>Карлсон</a:t>
            </a:r>
            <a:r>
              <a:rPr lang="ru-RU" sz="1800" dirty="0" smtClean="0">
                <a:latin typeface="Calibri" pitchFamily="34" charset="0"/>
                <a:cs typeface="Calibri" pitchFamily="34" charset="0"/>
              </a:rPr>
              <a:t> изобрел </a:t>
            </a:r>
            <a:r>
              <a:rPr lang="ru-RU" sz="1800" dirty="0" err="1" smtClean="0">
                <a:latin typeface="Calibri" pitchFamily="34" charset="0"/>
                <a:cs typeface="Calibri" pitchFamily="34" charset="0"/>
              </a:rPr>
              <a:t>ксерографирование</a:t>
            </a:r>
            <a:r>
              <a:rPr lang="ru-RU" sz="1800" dirty="0" smtClean="0">
                <a:latin typeface="Calibri" pitchFamily="34" charset="0"/>
                <a:cs typeface="Calibri" pitchFamily="34" charset="0"/>
              </a:rPr>
              <a:t>, он получил всего лишь скромное вознаграждение, тогда как во всем мире секретари и студенты сэкономили миллиарды часов, которые бы потребовались им для тяжелой, нудной работы. Другой положительный внешний эффект является результатом программ здравоохранения, в которых прививка защищает не только человека, которому она делается, но и других людей, которые могли бы заразиться от этого человека при    контакте с ним.                    </a:t>
            </a:r>
          </a:p>
          <a:p>
            <a:endParaRPr lang="ru-RU" sz="1800" dirty="0" smtClean="0"/>
          </a:p>
          <a:p>
            <a:pPr marL="0" indent="0">
              <a:buNone/>
            </a:pPr>
            <a:endParaRPr lang="ru-RU" sz="1800" dirty="0">
              <a:latin typeface="Calibri" pitchFamily="34" charset="0"/>
              <a:cs typeface="Calibri" pitchFamily="34" charset="0"/>
            </a:endParaRPr>
          </a:p>
          <a:p>
            <a:endParaRPr lang="ru-RU" sz="1800" dirty="0"/>
          </a:p>
        </p:txBody>
      </p:sp>
      <p:sp>
        <p:nvSpPr>
          <p:cNvPr id="4" name="Прямоугольник 3"/>
          <p:cNvSpPr/>
          <p:nvPr/>
        </p:nvSpPr>
        <p:spPr>
          <a:xfrm>
            <a:off x="4427984" y="6309320"/>
            <a:ext cx="4380302" cy="369332"/>
          </a:xfrm>
          <a:prstGeom prst="rect">
            <a:avLst/>
          </a:prstGeom>
        </p:spPr>
        <p:txBody>
          <a:bodyPr wrap="none">
            <a:spAutoFit/>
          </a:bodyPr>
          <a:lstStyle/>
          <a:p>
            <a:r>
              <a:rPr lang="ru-RU" b="1" i="1" dirty="0">
                <a:latin typeface="Calibri" pitchFamily="34" charset="0"/>
              </a:rPr>
              <a:t>Рынок и экономическая эффективность</a:t>
            </a:r>
          </a:p>
        </p:txBody>
      </p:sp>
    </p:spTree>
    <p:extLst>
      <p:ext uri="{BB962C8B-B14F-4D97-AF65-F5344CB8AC3E}">
        <p14:creationId xmlns="" xmlns:p14="http://schemas.microsoft.com/office/powerpoint/2010/main" val="17400891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116632"/>
            <a:ext cx="8892480" cy="4608512"/>
          </a:xfrm>
        </p:spPr>
        <p:txBody>
          <a:bodyPr>
            <a:noAutofit/>
          </a:bodyPr>
          <a:lstStyle/>
          <a:p>
            <a:pPr marL="0" indent="0">
              <a:buNone/>
            </a:pPr>
            <a:r>
              <a:rPr lang="ru-RU" sz="1700" b="1" dirty="0" smtClean="0">
                <a:latin typeface="Calibri" pitchFamily="34" charset="0"/>
                <a:cs typeface="Calibri" pitchFamily="34" charset="0"/>
              </a:rPr>
              <a:t>                    Дефицит  информации. </a:t>
            </a:r>
          </a:p>
          <a:p>
            <a:pPr marL="0" indent="0"/>
            <a:r>
              <a:rPr lang="ru-RU" sz="1700" dirty="0" smtClean="0">
                <a:latin typeface="Calibri" pitchFamily="34" charset="0"/>
                <a:cs typeface="Calibri" pitchFamily="34" charset="0"/>
              </a:rPr>
              <a:t>Третьим </a:t>
            </a:r>
            <a:r>
              <a:rPr lang="ru-RU" sz="1700" dirty="0">
                <a:latin typeface="Calibri" pitchFamily="34" charset="0"/>
                <a:cs typeface="Calibri" pitchFamily="34" charset="0"/>
              </a:rPr>
              <a:t>существенным видом несостоятельности рынка является несовершенная информация. Согласно теории «невидимой руки», покупатели и продавцы располагают полной информацией о товарах и услугах, которые они покупают и продают. Предполагается, что фирмам известно о всех планах для действий в своей отрасли; потребители знают все о ценах на все товары, вкусе всех продуктов питания, надежности всех бытовых приборов и эффективности всех фармацевтических препаратов и </a:t>
            </a:r>
            <a:r>
              <a:rPr lang="ru-RU" sz="1700" dirty="0" err="1">
                <a:latin typeface="Calibri" pitchFamily="34" charset="0"/>
                <a:cs typeface="Calibri" pitchFamily="34" charset="0"/>
              </a:rPr>
              <a:t>ангиопластии</a:t>
            </a:r>
            <a:r>
              <a:rPr lang="ru-RU" sz="1700" dirty="0" smtClean="0">
                <a:latin typeface="Calibri" pitchFamily="34" charset="0"/>
                <a:cs typeface="Calibri" pitchFamily="34" charset="0"/>
              </a:rPr>
              <a:t>. </a:t>
            </a:r>
          </a:p>
          <a:p>
            <a:pPr marL="0" indent="0"/>
            <a:endParaRPr lang="ru-RU" sz="1700" dirty="0" smtClean="0">
              <a:latin typeface="Calibri" pitchFamily="34" charset="0"/>
              <a:cs typeface="Calibri" pitchFamily="34" charset="0"/>
            </a:endParaRPr>
          </a:p>
          <a:p>
            <a:pPr marL="0" indent="0"/>
            <a:r>
              <a:rPr lang="ru-RU" sz="1700" dirty="0" smtClean="0">
                <a:latin typeface="Calibri" pitchFamily="34" charset="0"/>
                <a:cs typeface="Calibri" pitchFamily="34" charset="0"/>
              </a:rPr>
              <a:t>Очевидно, что реальность далека от идеализированного мира. Возникает вопрос: «Насколько вредны отклонения от совершенной информации?» В некоторых случаях потери эффективности пренебрежительно малы. Я едва ли буду сильно расстроен, если куплю шоколадное мороженое, которое оказалось слишком сладким или если не буду знать точную температуру пива, которое льется из крана в баре. В других случаях потери существенны. Так было в случае со стальным магнатом </a:t>
            </a:r>
            <a:r>
              <a:rPr lang="ru-RU" sz="1700" dirty="0" err="1" smtClean="0">
                <a:latin typeface="Calibri" pitchFamily="34" charset="0"/>
                <a:cs typeface="Calibri" pitchFamily="34" charset="0"/>
              </a:rPr>
              <a:t>Ибеном</a:t>
            </a:r>
            <a:r>
              <a:rPr lang="ru-RU" sz="1700" dirty="0" smtClean="0">
                <a:latin typeface="Calibri" pitchFamily="34" charset="0"/>
                <a:cs typeface="Calibri" pitchFamily="34" charset="0"/>
              </a:rPr>
              <a:t> </a:t>
            </a:r>
            <a:r>
              <a:rPr lang="ru-RU" sz="1700" dirty="0" err="1" smtClean="0">
                <a:latin typeface="Calibri" pitchFamily="34" charset="0"/>
                <a:cs typeface="Calibri" pitchFamily="34" charset="0"/>
              </a:rPr>
              <a:t>Байерсом</a:t>
            </a:r>
            <a:r>
              <a:rPr lang="ru-RU" sz="1700" dirty="0" smtClean="0">
                <a:latin typeface="Calibri" pitchFamily="34" charset="0"/>
                <a:cs typeface="Calibri" pitchFamily="34" charset="0"/>
              </a:rPr>
              <a:t>, который в начале этого века купил «</a:t>
            </a:r>
            <a:r>
              <a:rPr lang="ru-RU" sz="1700" dirty="0" err="1" smtClean="0">
                <a:latin typeface="Calibri" pitchFamily="34" charset="0"/>
                <a:cs typeface="Calibri" pitchFamily="34" charset="0"/>
              </a:rPr>
              <a:t>Радитор</a:t>
            </a:r>
            <a:r>
              <a:rPr lang="ru-RU" sz="1700" dirty="0" smtClean="0">
                <a:latin typeface="Calibri" pitchFamily="34" charset="0"/>
                <a:cs typeface="Calibri" pitchFamily="34" charset="0"/>
              </a:rPr>
              <a:t>», продаваемый в качестве средства, усиливающего половое влечение и излечивающего от всех болезней, для облегчения своих </a:t>
            </a:r>
            <a:r>
              <a:rPr lang="ru-RU" sz="1700" dirty="0" err="1" smtClean="0">
                <a:latin typeface="Calibri" pitchFamily="34" charset="0"/>
                <a:cs typeface="Calibri" pitchFamily="34" charset="0"/>
              </a:rPr>
              <a:t>страданий.Позднее</a:t>
            </a:r>
            <a:r>
              <a:rPr lang="ru-RU" sz="1700" dirty="0" smtClean="0">
                <a:latin typeface="Calibri" pitchFamily="34" charset="0"/>
                <a:cs typeface="Calibri" pitchFamily="34" charset="0"/>
              </a:rPr>
              <a:t> анализ показал, что «</a:t>
            </a:r>
            <a:r>
              <a:rPr lang="ru-RU" sz="1700" dirty="0" err="1" smtClean="0">
                <a:latin typeface="Calibri" pitchFamily="34" charset="0"/>
                <a:cs typeface="Calibri" pitchFamily="34" charset="0"/>
              </a:rPr>
              <a:t>Радитор</a:t>
            </a:r>
            <a:r>
              <a:rPr lang="ru-RU" sz="1700" dirty="0" smtClean="0">
                <a:latin typeface="Calibri" pitchFamily="34" charset="0"/>
                <a:cs typeface="Calibri" pitchFamily="34" charset="0"/>
              </a:rPr>
              <a:t>» представлял собой не что иное, как дистиллированную воду, обработанную радием. </a:t>
            </a:r>
            <a:r>
              <a:rPr lang="ru-RU" sz="1700" dirty="0" err="1" smtClean="0">
                <a:latin typeface="Calibri" pitchFamily="34" charset="0"/>
                <a:cs typeface="Calibri" pitchFamily="34" charset="0"/>
              </a:rPr>
              <a:t>Байерс</a:t>
            </a:r>
            <a:r>
              <a:rPr lang="ru-RU" sz="1700" dirty="0" smtClean="0">
                <a:latin typeface="Calibri" pitchFamily="34" charset="0"/>
                <a:cs typeface="Calibri" pitchFamily="34" charset="0"/>
              </a:rPr>
              <a:t> умер ужасной, мучительной смертью — его челюсть и другие кости сгнили. Такого рода действие «невидимой руки» мы не приемлем. К счастью, лишь малая часть товаров изучена так же плохо, как «</a:t>
            </a:r>
            <a:r>
              <a:rPr lang="ru-RU" sz="1700" dirty="0" err="1" smtClean="0">
                <a:latin typeface="Calibri" pitchFamily="34" charset="0"/>
                <a:cs typeface="Calibri" pitchFamily="34" charset="0"/>
              </a:rPr>
              <a:t>Радитор</a:t>
            </a:r>
            <a:r>
              <a:rPr lang="ru-RU" sz="1700" dirty="0" smtClean="0">
                <a:latin typeface="Calibri" pitchFamily="34" charset="0"/>
                <a:cs typeface="Calibri" pitchFamily="34" charset="0"/>
              </a:rPr>
              <a:t>». Именно государство должно определить,  в каких сферах  дефицит информации может иметь существенные последствия и в последующем принять соответствующие защитные меры.</a:t>
            </a:r>
            <a:endParaRPr lang="ru-RU" sz="1700" dirty="0">
              <a:latin typeface="Calibri" pitchFamily="34" charset="0"/>
              <a:cs typeface="Calibri" pitchFamily="34" charset="0"/>
            </a:endParaRPr>
          </a:p>
          <a:p>
            <a:endParaRPr lang="ru-RU" sz="1700" dirty="0"/>
          </a:p>
        </p:txBody>
      </p:sp>
      <p:sp>
        <p:nvSpPr>
          <p:cNvPr id="4" name="Прямоугольник 3"/>
          <p:cNvSpPr/>
          <p:nvPr/>
        </p:nvSpPr>
        <p:spPr>
          <a:xfrm>
            <a:off x="4310882" y="6457890"/>
            <a:ext cx="4833118" cy="400110"/>
          </a:xfrm>
          <a:prstGeom prst="rect">
            <a:avLst/>
          </a:prstGeom>
        </p:spPr>
        <p:txBody>
          <a:bodyPr wrap="none">
            <a:spAutoFit/>
          </a:bodyPr>
          <a:lstStyle/>
          <a:p>
            <a:r>
              <a:rPr lang="ru-RU" sz="2000" b="1" i="1" dirty="0">
                <a:latin typeface="Calibri" pitchFamily="34" charset="0"/>
              </a:rPr>
              <a:t>Рынок и экономическая эффективность</a:t>
            </a:r>
          </a:p>
        </p:txBody>
      </p:sp>
    </p:spTree>
    <p:extLst>
      <p:ext uri="{BB962C8B-B14F-4D97-AF65-F5344CB8AC3E}">
        <p14:creationId xmlns="" xmlns:p14="http://schemas.microsoft.com/office/powerpoint/2010/main" val="15258564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11560" y="908720"/>
            <a:ext cx="7543800" cy="3886200"/>
          </a:xfrm>
        </p:spPr>
        <p:txBody>
          <a:bodyPr>
            <a:noAutofit/>
          </a:bodyPr>
          <a:lstStyle/>
          <a:p>
            <a:pPr marL="0" indent="0"/>
            <a:r>
              <a:rPr lang="ru-RU" sz="1800" dirty="0">
                <a:latin typeface="Calibri" pitchFamily="34" charset="0"/>
                <a:cs typeface="Calibri" pitchFamily="34" charset="0"/>
              </a:rPr>
              <a:t>Мы уже сталкивались со многими примерами несостоятельности рынка или нарушений конкуренции. Мы видели, что цены обычно жестки в противоположность ежеминутно меняющимся конкурентным </a:t>
            </a:r>
            <a:r>
              <a:rPr lang="ru-RU" sz="1800" dirty="0" smtClean="0">
                <a:latin typeface="Calibri" pitchFamily="34" charset="0"/>
                <a:cs typeface="Calibri" pitchFamily="34" charset="0"/>
              </a:rPr>
              <a:t>аукционным </a:t>
            </a:r>
            <a:r>
              <a:rPr lang="ru-RU" sz="1800" dirty="0">
                <a:latin typeface="Calibri" pitchFamily="34" charset="0"/>
                <a:cs typeface="Calibri" pitchFamily="34" charset="0"/>
              </a:rPr>
              <a:t>ценам, стремящимся к своему равновесию. Мы видели, что два человека с одинаковой квалификацией могут работать при разных ставках заработной платы на одинаковой работе. Мы видели, как олигополии и .монополии могут ограничивать количество продукции, чтобы поднять цены и получить большую прибыль. В последующих главах мы обсудим проблемы охраны окружающей среды, такие как «парниковый эффект» или недостаток информации, которые потребуют «врачебного» вмешательства в функционирование рынка</a:t>
            </a:r>
            <a:r>
              <a:rPr lang="ru-RU" sz="1800" dirty="0" smtClean="0">
                <a:latin typeface="Calibri" pitchFamily="34" charset="0"/>
              </a:rPr>
              <a:t>.</a:t>
            </a:r>
          </a:p>
          <a:p>
            <a:pPr marL="0" indent="0"/>
            <a:endParaRPr lang="ru-RU" sz="1800" dirty="0" smtClean="0">
              <a:latin typeface="Calibri" pitchFamily="34" charset="0"/>
            </a:endParaRPr>
          </a:p>
          <a:p>
            <a:pPr marL="0" indent="0"/>
            <a:r>
              <a:rPr lang="ru-RU" sz="1800" dirty="0" smtClean="0">
                <a:latin typeface="Calibri" pitchFamily="34" charset="0"/>
                <a:cs typeface="Calibri" pitchFamily="34" charset="0"/>
              </a:rPr>
              <a:t>По прочтении данного списка ограничений вы можете с полным правом поинтересоваться — а применима ли вообще экономическая теория эффективной «невидимой руки» к нашему миру? Без сомнения, совершенный и абсолютно эффективный механизм конкуренции никогда не существовал и не будет существовать. Но в более широком смысле, теория конкуренции имеет множество очень ценных моментов.</a:t>
            </a:r>
            <a:endParaRPr lang="ru-RU" sz="1800" dirty="0">
              <a:latin typeface="Calibri" pitchFamily="34" charset="0"/>
            </a:endParaRPr>
          </a:p>
        </p:txBody>
      </p:sp>
      <p:sp>
        <p:nvSpPr>
          <p:cNvPr id="2" name="Заголовок 1"/>
          <p:cNvSpPr>
            <a:spLocks noGrp="1"/>
          </p:cNvSpPr>
          <p:nvPr>
            <p:ph type="title"/>
          </p:nvPr>
        </p:nvSpPr>
        <p:spPr>
          <a:xfrm>
            <a:off x="755576" y="27789"/>
            <a:ext cx="6624736" cy="1096955"/>
          </a:xfrm>
        </p:spPr>
        <p:txBody>
          <a:bodyPr>
            <a:normAutofit/>
          </a:bodyPr>
          <a:lstStyle/>
          <a:p>
            <a:pPr algn="ctr"/>
            <a:r>
              <a:rPr lang="ru-RU" sz="2800" b="1" dirty="0">
                <a:solidFill>
                  <a:schemeClr val="bg2">
                    <a:lumMod val="10000"/>
                  </a:schemeClr>
                </a:solidFill>
                <a:effectLst/>
                <a:latin typeface="Calibri" pitchFamily="34" charset="0"/>
                <a:cs typeface="Calibri" pitchFamily="34" charset="0"/>
              </a:rPr>
              <a:t>Экономическая теория в вакууме?</a:t>
            </a:r>
          </a:p>
        </p:txBody>
      </p:sp>
      <p:sp>
        <p:nvSpPr>
          <p:cNvPr id="4" name="Прямоугольник 3"/>
          <p:cNvSpPr/>
          <p:nvPr/>
        </p:nvSpPr>
        <p:spPr>
          <a:xfrm>
            <a:off x="4310882" y="6457890"/>
            <a:ext cx="4833118" cy="400110"/>
          </a:xfrm>
          <a:prstGeom prst="rect">
            <a:avLst/>
          </a:prstGeom>
        </p:spPr>
        <p:txBody>
          <a:bodyPr wrap="none">
            <a:spAutoFit/>
          </a:bodyPr>
          <a:lstStyle/>
          <a:p>
            <a:r>
              <a:rPr lang="ru-RU" sz="2000" b="1" i="1" dirty="0">
                <a:latin typeface="Calibri" pitchFamily="34" charset="0"/>
              </a:rPr>
              <a:t>Рынок и экономическая эффективность</a:t>
            </a:r>
          </a:p>
        </p:txBody>
      </p:sp>
    </p:spTree>
    <p:extLst>
      <p:ext uri="{BB962C8B-B14F-4D97-AF65-F5344CB8AC3E}">
        <p14:creationId xmlns="" xmlns:p14="http://schemas.microsoft.com/office/powerpoint/2010/main" val="14861261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55576" y="404664"/>
            <a:ext cx="7704856" cy="5335488"/>
          </a:xfrm>
        </p:spPr>
        <p:txBody>
          <a:bodyPr>
            <a:noAutofit/>
          </a:bodyPr>
          <a:lstStyle/>
          <a:p>
            <a:pPr marL="0" indent="0"/>
            <a:r>
              <a:rPr lang="en-US" sz="1800" dirty="0" smtClean="0">
                <a:latin typeface="Calibri" pitchFamily="34" charset="0"/>
                <a:cs typeface="Calibri" pitchFamily="34" charset="0"/>
              </a:rPr>
              <a:t> </a:t>
            </a:r>
            <a:r>
              <a:rPr lang="ru-RU" sz="1800" dirty="0" smtClean="0">
                <a:latin typeface="Calibri" pitchFamily="34" charset="0"/>
                <a:cs typeface="Calibri" pitchFamily="34" charset="0"/>
              </a:rPr>
              <a:t>Мир, в котором существует совершенная конкуренция подобен вакууму. </a:t>
            </a:r>
            <a:r>
              <a:rPr lang="ru-RU" sz="1800" dirty="0">
                <a:latin typeface="Calibri" pitchFamily="34" charset="0"/>
                <a:cs typeface="Calibri" pitchFamily="34" charset="0"/>
              </a:rPr>
              <a:t>Инженеры, зная о том, что создать абсолютный вакуум невозможно, все же считают изучение поведения в вакууме чрезвычайно полезным для освещения многих сложных научных проблем. Так же обстоит дело и с нашей моделью конкуренции. В длительном временном периоде многие недостатки оказываются временным явлением, как, например, монополии, которые разрушаются конкурирующими технологиями. Хотя модель конкуренции и чрезмерно упрощена, она указывает нам на множество очень важных гипотез, касающихся экономического поведения. Ценность этих гипотез проявляется именно в длительном периоде</a:t>
            </a:r>
            <a:r>
              <a:rPr lang="ru-RU" sz="1800" dirty="0" smtClean="0">
                <a:latin typeface="Calibri" pitchFamily="34" charset="0"/>
                <a:cs typeface="Calibri" pitchFamily="34" charset="0"/>
              </a:rPr>
              <a:t>. </a:t>
            </a:r>
          </a:p>
          <a:p>
            <a:pPr marL="0" indent="0"/>
            <a:endParaRPr lang="ru-RU" sz="1800" dirty="0" smtClean="0">
              <a:latin typeface="Calibri" pitchFamily="34" charset="0"/>
              <a:cs typeface="Calibri" pitchFamily="34" charset="0"/>
            </a:endParaRPr>
          </a:p>
          <a:p>
            <a:pPr marL="0" indent="0"/>
            <a:r>
              <a:rPr lang="ru-RU" sz="1800" dirty="0" smtClean="0">
                <a:latin typeface="Calibri" pitchFamily="34" charset="0"/>
                <a:cs typeface="Calibri" pitchFamily="34" charset="0"/>
              </a:rPr>
              <a:t>Предположим, например, что революция в России значительно снизила предложение нефти на мировом рынке. Конкурентный анализ показывает, что цены на нефть будут расти, а требуемое количество нефти уменьшится. Искушенные специалисты по теории игр с участниками будут утверждать, что мировой рынок нефти не является совершенно конкурентным и поэтому нельзя делать быстрых и окончательных выводов. Но попробуйте—вложите деньги в соответствии с моделью конкуренции, рассчитывая на то, что цены на нефть будут расти в коротком периоде, и, возможно, вы станете много богаче искушенных скептиков.</a:t>
            </a:r>
            <a:endParaRPr lang="ru-RU" sz="1800" dirty="0">
              <a:latin typeface="Calibri" pitchFamily="34" charset="0"/>
              <a:cs typeface="Calibri" pitchFamily="34" charset="0"/>
            </a:endParaRPr>
          </a:p>
          <a:p>
            <a:endParaRPr lang="ru-RU" sz="1800" dirty="0">
              <a:latin typeface="Calibri" pitchFamily="34" charset="0"/>
              <a:cs typeface="Calibri" pitchFamily="34" charset="0"/>
            </a:endParaRPr>
          </a:p>
        </p:txBody>
      </p:sp>
      <p:sp>
        <p:nvSpPr>
          <p:cNvPr id="4" name="Прямоугольник 3"/>
          <p:cNvSpPr/>
          <p:nvPr/>
        </p:nvSpPr>
        <p:spPr>
          <a:xfrm>
            <a:off x="4310882" y="6457890"/>
            <a:ext cx="4833118" cy="400110"/>
          </a:xfrm>
          <a:prstGeom prst="rect">
            <a:avLst/>
          </a:prstGeom>
        </p:spPr>
        <p:txBody>
          <a:bodyPr wrap="none">
            <a:spAutoFit/>
          </a:bodyPr>
          <a:lstStyle/>
          <a:p>
            <a:r>
              <a:rPr lang="ru-RU" sz="2000" b="1" i="1" dirty="0">
                <a:latin typeface="Calibri" pitchFamily="34" charset="0"/>
              </a:rPr>
              <a:t>Рынок и экономическая эффективность</a:t>
            </a:r>
          </a:p>
        </p:txBody>
      </p:sp>
    </p:spTree>
    <p:extLst>
      <p:ext uri="{BB962C8B-B14F-4D97-AF65-F5344CB8AC3E}">
        <p14:creationId xmlns="" xmlns:p14="http://schemas.microsoft.com/office/powerpoint/2010/main" val="15418180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Объект 2"/>
          <p:cNvSpPr>
            <a:spLocks noGrp="1"/>
          </p:cNvSpPr>
          <p:nvPr>
            <p:ph idx="1"/>
          </p:nvPr>
        </p:nvSpPr>
        <p:spPr>
          <a:xfrm>
            <a:off x="0" y="548680"/>
            <a:ext cx="9144000" cy="4824536"/>
          </a:xfrm>
        </p:spPr>
        <p:txBody>
          <a:bodyPr>
            <a:noAutofit/>
          </a:bodyPr>
          <a:lstStyle/>
          <a:p>
            <a:pPr marL="0" indent="0"/>
            <a:r>
              <a:rPr lang="en-US" sz="1600" dirty="0" smtClean="0">
                <a:latin typeface="Calibri" pitchFamily="34" charset="0"/>
                <a:cs typeface="Calibri" pitchFamily="34" charset="0"/>
              </a:rPr>
              <a:t>      </a:t>
            </a:r>
            <a:r>
              <a:rPr lang="ru-RU" sz="1600" dirty="0" smtClean="0">
                <a:latin typeface="Calibri" pitchFamily="34" charset="0"/>
                <a:cs typeface="Calibri" pitchFamily="34" charset="0"/>
              </a:rPr>
              <a:t>Давайте </a:t>
            </a:r>
            <a:r>
              <a:rPr lang="ru-RU" sz="1600" dirty="0">
                <a:latin typeface="Calibri" pitchFamily="34" charset="0"/>
                <a:cs typeface="Calibri" pitchFamily="34" charset="0"/>
              </a:rPr>
              <a:t>ненадолго забудем о бесчисленных </a:t>
            </a:r>
            <a:r>
              <a:rPr lang="ru-RU" sz="1600" dirty="0" err="1" smtClean="0">
                <a:latin typeface="Calibri" pitchFamily="34" charset="0"/>
                <a:cs typeface="Calibri" pitchFamily="34" charset="0"/>
              </a:rPr>
              <a:t>несо</a:t>
            </a:r>
            <a:r>
              <a:rPr lang="en-US" sz="1600" dirty="0" smtClean="0">
                <a:latin typeface="Calibri" pitchFamily="34" charset="0"/>
                <a:cs typeface="Calibri" pitchFamily="34" charset="0"/>
              </a:rPr>
              <a:t>c</a:t>
            </a:r>
            <a:r>
              <a:rPr lang="ru-RU" sz="1600" dirty="0" err="1" smtClean="0">
                <a:latin typeface="Calibri" pitchFamily="34" charset="0"/>
                <a:cs typeface="Calibri" pitchFamily="34" charset="0"/>
              </a:rPr>
              <a:t>тоятельностях</a:t>
            </a:r>
            <a:r>
              <a:rPr lang="ru-RU" sz="1600" dirty="0" smtClean="0">
                <a:latin typeface="Calibri" pitchFamily="34" charset="0"/>
                <a:cs typeface="Calibri" pitchFamily="34" charset="0"/>
              </a:rPr>
              <a:t> </a:t>
            </a:r>
            <a:r>
              <a:rPr lang="ru-RU" sz="1600" dirty="0">
                <a:latin typeface="Calibri" pitchFamily="34" charset="0"/>
                <a:cs typeface="Calibri" pitchFamily="34" charset="0"/>
              </a:rPr>
              <a:t>рынка. Какое значение имеют идеальные конкурентные рынки для распределения дохода? Существует ли на рынке «невидимая рука», которая гарантирует, что наиболее достойные люди будут в конце концов вознаграждены? Или что те, кто трудится, не покладая рук, достигнут приличного уровня жизни? Нет. Конкурентные рынки отнюдь не гарантируют того, что доход и потребление обязательно достанутся наиболее нуждающимся или самым достойным. Распределение дохода и потребление в условиях рыночной экономики отражает первоначальную обеспеченность наследственными талантами и благосостоянием, а также зависит от множества факторов — расы, пола, места жительства, затраченных усилий, здоровья и удачи</a:t>
            </a:r>
            <a:r>
              <a:rPr lang="ru-RU" sz="1600" dirty="0" smtClean="0">
                <a:latin typeface="Calibri" pitchFamily="34" charset="0"/>
                <a:cs typeface="Calibri" pitchFamily="34" charset="0"/>
              </a:rPr>
              <a:t>.</a:t>
            </a:r>
          </a:p>
          <a:p>
            <a:pPr marL="0" indent="0"/>
            <a:r>
              <a:rPr lang="ru-RU" sz="1600" dirty="0" smtClean="0">
                <a:latin typeface="Calibri" pitchFamily="34" charset="0"/>
                <a:cs typeface="Calibri" pitchFamily="34" charset="0"/>
              </a:rPr>
              <a:t>    </a:t>
            </a:r>
            <a:r>
              <a:rPr lang="en-US" sz="1600" dirty="0" smtClean="0">
                <a:latin typeface="Calibri" pitchFamily="34" charset="0"/>
                <a:cs typeface="Calibri" pitchFamily="34" charset="0"/>
              </a:rPr>
              <a:t> </a:t>
            </a:r>
            <a:r>
              <a:rPr lang="ru-RU" sz="1600" dirty="0" smtClean="0">
                <a:latin typeface="Calibri" pitchFamily="34" charset="0"/>
                <a:cs typeface="Calibri" pitchFamily="34" charset="0"/>
              </a:rPr>
              <a:t>В условиях политики невмешательства государства совершенная конкуренция может привести к сильно выраженному неравенству, к недоеданию детей, которые будут вырастать, чтобы производить еще более недоедающих детей, а также к сохранению прочного неравенства доходов и богатства поколение за поколением.  Те, кто пропагандируют  чудеса рыночной экономики, указывают на ее главное </a:t>
            </a:r>
            <a:r>
              <a:rPr lang="ru-RU" sz="1600" dirty="0" err="1" smtClean="0">
                <a:latin typeface="Calibri" pitchFamily="34" charset="0"/>
                <a:cs typeface="Calibri" pitchFamily="34" charset="0"/>
              </a:rPr>
              <a:t>приемущество</a:t>
            </a:r>
            <a:r>
              <a:rPr lang="ru-RU" sz="1600" dirty="0" smtClean="0">
                <a:latin typeface="Calibri" pitchFamily="34" charset="0"/>
                <a:cs typeface="Calibri" pitchFamily="34" charset="0"/>
              </a:rPr>
              <a:t> – эффективность, которая неизменно повышается после отмены госрегулирования, осуществления приватизации, снижения торговых барьеров и уменьшения влияния профсоюзов на протяжении последних двадцати лет. </a:t>
            </a:r>
            <a:r>
              <a:rPr lang="ru-RU" sz="1600" i="1" dirty="0" smtClean="0">
                <a:latin typeface="Calibri" pitchFamily="34" charset="0"/>
              </a:rPr>
              <a:t>Но движение навстречу рыночной конкуренции  сопровождалось огромным неравенством доходов в таких разных странах, как Америка, Швеция и Россия.  </a:t>
            </a:r>
            <a:r>
              <a:rPr lang="ru-RU" sz="1600" dirty="0" smtClean="0">
                <a:latin typeface="Calibri" pitchFamily="34" charset="0"/>
              </a:rPr>
              <a:t>На многих рынках, где «победитель получает все , вся прибыль уходит к малочисленной группе избранных, которые выигрывают судебные процессы, выборы, забеги.</a:t>
            </a:r>
            <a:endParaRPr lang="ru-RU" sz="1600" i="1" dirty="0" smtClean="0">
              <a:latin typeface="Calibri" pitchFamily="34" charset="0"/>
            </a:endParaRPr>
          </a:p>
          <a:p>
            <a:pPr marL="0" indent="0"/>
            <a:r>
              <a:rPr lang="ru-RU" sz="1600" i="1" dirty="0" smtClean="0">
                <a:latin typeface="Calibri" pitchFamily="34" charset="0"/>
                <a:cs typeface="Calibri" pitchFamily="34" charset="0"/>
              </a:rPr>
              <a:t>    Адам Смит не был абсолютно прав, утверждая, что «невидимая рука» успешно направляет тех, кто эгоистично преследует собственные интересы, по пути служения «интересам общества» — если, конечно, интересы общества включают справедливое распределение дохода и собственности. Ни сам Смит, ни другие экономисты не могут доказать это утверждение и по сей день.</a:t>
            </a:r>
          </a:p>
          <a:p>
            <a:pPr marL="0" indent="0">
              <a:buNone/>
            </a:pPr>
            <a:endParaRPr lang="ru-RU" sz="1600" dirty="0">
              <a:latin typeface="Calibri" pitchFamily="34" charset="0"/>
              <a:cs typeface="Calibri" pitchFamily="34" charset="0"/>
            </a:endParaRPr>
          </a:p>
          <a:p>
            <a:pPr>
              <a:buNone/>
            </a:pPr>
            <a:endParaRPr lang="ru-RU" sz="1600" dirty="0"/>
          </a:p>
        </p:txBody>
      </p:sp>
      <p:sp>
        <p:nvSpPr>
          <p:cNvPr id="2" name="Заголовок 1"/>
          <p:cNvSpPr>
            <a:spLocks noGrp="1"/>
          </p:cNvSpPr>
          <p:nvPr>
            <p:ph type="title"/>
          </p:nvPr>
        </p:nvSpPr>
        <p:spPr>
          <a:xfrm>
            <a:off x="1115616" y="188640"/>
            <a:ext cx="6408712" cy="692696"/>
          </a:xfrm>
        </p:spPr>
        <p:txBody>
          <a:bodyPr>
            <a:noAutofit/>
          </a:bodyPr>
          <a:lstStyle/>
          <a:p>
            <a:pPr algn="ctr"/>
            <a:r>
              <a:rPr lang="ru-RU" sz="2400" b="1" i="1" dirty="0" smtClean="0">
                <a:solidFill>
                  <a:schemeClr val="bg2">
                    <a:lumMod val="10000"/>
                  </a:schemeClr>
                </a:solidFill>
                <a:effectLst/>
                <a:latin typeface="Calibri" pitchFamily="34" charset="0"/>
                <a:cs typeface="Calibri" pitchFamily="34" charset="0"/>
              </a:rPr>
              <a:t>РАСПРЕДЕЛЕНИЕ ДОХОДА</a:t>
            </a:r>
            <a:r>
              <a:rPr lang="ru-RU" sz="2400" b="1" i="1" dirty="0">
                <a:solidFill>
                  <a:schemeClr val="bg2">
                    <a:lumMod val="10000"/>
                  </a:schemeClr>
                </a:solidFill>
                <a:effectLst/>
              </a:rPr>
              <a:t/>
            </a:r>
            <a:br>
              <a:rPr lang="ru-RU" sz="2400" b="1" i="1" dirty="0">
                <a:solidFill>
                  <a:schemeClr val="bg2">
                    <a:lumMod val="10000"/>
                  </a:schemeClr>
                </a:solidFill>
                <a:effectLst/>
              </a:rPr>
            </a:br>
            <a:endParaRPr lang="ru-RU" sz="2400" b="1" i="1" dirty="0">
              <a:solidFill>
                <a:schemeClr val="bg2">
                  <a:lumMod val="10000"/>
                </a:schemeClr>
              </a:solidFill>
              <a:effectLst/>
            </a:endParaRPr>
          </a:p>
        </p:txBody>
      </p:sp>
      <p:sp>
        <p:nvSpPr>
          <p:cNvPr id="4" name="Прямоугольник 3"/>
          <p:cNvSpPr/>
          <p:nvPr/>
        </p:nvSpPr>
        <p:spPr>
          <a:xfrm>
            <a:off x="4310882" y="6457890"/>
            <a:ext cx="4833118" cy="400110"/>
          </a:xfrm>
          <a:prstGeom prst="rect">
            <a:avLst/>
          </a:prstGeom>
        </p:spPr>
        <p:txBody>
          <a:bodyPr wrap="none">
            <a:spAutoFit/>
          </a:bodyPr>
          <a:lstStyle/>
          <a:p>
            <a:r>
              <a:rPr lang="ru-RU" sz="2000" b="1" i="1" dirty="0">
                <a:latin typeface="Calibri" pitchFamily="34" charset="0"/>
              </a:rPr>
              <a:t>Рынок и экономическая эффективность</a:t>
            </a:r>
          </a:p>
        </p:txBody>
      </p:sp>
    </p:spTree>
    <p:extLst>
      <p:ext uri="{BB962C8B-B14F-4D97-AF65-F5344CB8AC3E}">
        <p14:creationId xmlns="" xmlns:p14="http://schemas.microsoft.com/office/powerpoint/2010/main" val="25918550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95536" y="836712"/>
            <a:ext cx="7543800" cy="3888432"/>
          </a:xfrm>
        </p:spPr>
        <p:txBody>
          <a:bodyPr>
            <a:noAutofit/>
          </a:bodyPr>
          <a:lstStyle/>
          <a:p>
            <a:pPr marL="0" indent="0"/>
            <a:r>
              <a:rPr lang="en-US" sz="1800" dirty="0" smtClean="0">
                <a:latin typeface="Calibri" pitchFamily="34" charset="0"/>
                <a:cs typeface="Calibri" pitchFamily="34" charset="0"/>
              </a:rPr>
              <a:t>      </a:t>
            </a:r>
            <a:r>
              <a:rPr lang="ru-RU" sz="1800" dirty="0" smtClean="0">
                <a:latin typeface="Calibri" pitchFamily="34" charset="0"/>
                <a:cs typeface="Calibri" pitchFamily="34" charset="0"/>
              </a:rPr>
              <a:t>Итак, мы заканчиваем наш анализ функционирования рынка. В </a:t>
            </a:r>
            <a:r>
              <a:rPr lang="ru-RU" sz="1800" dirty="0">
                <a:latin typeface="Calibri" pitchFamily="34" charset="0"/>
                <a:cs typeface="Calibri" pitchFamily="34" charset="0"/>
              </a:rPr>
              <a:t>следующих главах мы столкнемся с основными этическими и политическими проблемами современного общества. Мы рассмотрим, следует ли правительству осуществлять дорогостоящий контроль, чтобы замедлить развитие «парникового эффекта», нужно ли с помощью налоговой системы перераспределять доход от богатых к бедным, должно ли правительство заме-</a:t>
            </a:r>
            <a:r>
              <a:rPr lang="ru-RU" sz="1800" dirty="0" err="1">
                <a:latin typeface="Calibri" pitchFamily="34" charset="0"/>
                <a:cs typeface="Calibri" pitchFamily="34" charset="0"/>
              </a:rPr>
              <a:t>нять</a:t>
            </a:r>
            <a:r>
              <a:rPr lang="ru-RU" sz="1800" dirty="0">
                <a:latin typeface="Calibri" pitchFamily="34" charset="0"/>
                <a:cs typeface="Calibri" pitchFamily="34" charset="0"/>
              </a:rPr>
              <a:t> собою рынок в области здравоохранения и связанными с ним производствами. Мы будем изучать эти вопросы в рамках теории спроса и предложения, а также будем применять усовершенствованные методы анализа, предложенные современными экономистами</a:t>
            </a:r>
            <a:r>
              <a:rPr lang="ru-RU" sz="1800" dirty="0" smtClean="0">
                <a:latin typeface="Calibri" pitchFamily="34" charset="0"/>
                <a:cs typeface="Calibri" pitchFamily="34" charset="0"/>
              </a:rPr>
              <a:t>.</a:t>
            </a:r>
          </a:p>
          <a:p>
            <a:pPr marL="0" indent="0"/>
            <a:endParaRPr lang="ru-RU" sz="1800" dirty="0" smtClean="0">
              <a:latin typeface="Calibri" pitchFamily="34" charset="0"/>
              <a:cs typeface="Calibri" pitchFamily="34" charset="0"/>
            </a:endParaRPr>
          </a:p>
          <a:p>
            <a:pPr marL="0" indent="0"/>
            <a:r>
              <a:rPr lang="en-US" sz="1800" dirty="0" smtClean="0">
                <a:latin typeface="Calibri" pitchFamily="34" charset="0"/>
                <a:cs typeface="Calibri" pitchFamily="34" charset="0"/>
              </a:rPr>
              <a:t> </a:t>
            </a:r>
            <a:r>
              <a:rPr lang="ru-RU" sz="1800" dirty="0" smtClean="0">
                <a:latin typeface="Calibri" pitchFamily="34" charset="0"/>
                <a:cs typeface="Calibri" pitchFamily="34" charset="0"/>
              </a:rPr>
              <a:t>Нужно сказать, что экономическая наука не может поставить точку в этих противоречивых проблемах. В их основе лежат нормативные предположения и суждения о том, что есть хорошо, правильно и справедливо. Именно поэтому экономисты стараются разделять позитивную науку и нормативные суждения, для того, чтобы сохранять ясную голову на службе у доброго сердца.</a:t>
            </a:r>
            <a:endParaRPr lang="ru-RU" sz="1800" dirty="0">
              <a:latin typeface="Calibri" pitchFamily="34" charset="0"/>
              <a:cs typeface="Calibri" pitchFamily="34" charset="0"/>
            </a:endParaRPr>
          </a:p>
        </p:txBody>
      </p:sp>
      <p:sp>
        <p:nvSpPr>
          <p:cNvPr id="2" name="Заголовок 1"/>
          <p:cNvSpPr>
            <a:spLocks noGrp="1"/>
          </p:cNvSpPr>
          <p:nvPr>
            <p:ph type="title"/>
          </p:nvPr>
        </p:nvSpPr>
        <p:spPr>
          <a:xfrm>
            <a:off x="1115616" y="0"/>
            <a:ext cx="6624736" cy="1052736"/>
          </a:xfrm>
        </p:spPr>
        <p:txBody>
          <a:bodyPr>
            <a:normAutofit/>
          </a:bodyPr>
          <a:lstStyle/>
          <a:p>
            <a:pPr algn="ctr"/>
            <a:r>
              <a:rPr lang="ru-RU" sz="2800" b="1" dirty="0" smtClean="0">
                <a:solidFill>
                  <a:schemeClr val="bg2">
                    <a:lumMod val="10000"/>
                  </a:schemeClr>
                </a:solidFill>
                <a:effectLst/>
                <a:latin typeface="Calibri" pitchFamily="34" charset="0"/>
                <a:cs typeface="Calibri" pitchFamily="34" charset="0"/>
              </a:rPr>
              <a:t>РЫНКИ И ЭКОНОМИЧЕСКАЯ ПОЛИТИКА</a:t>
            </a:r>
            <a:endParaRPr lang="ru-RU" sz="2800" b="1" dirty="0">
              <a:solidFill>
                <a:schemeClr val="bg2">
                  <a:lumMod val="10000"/>
                </a:schemeClr>
              </a:solidFill>
              <a:effectLst/>
            </a:endParaRPr>
          </a:p>
        </p:txBody>
      </p:sp>
      <p:sp>
        <p:nvSpPr>
          <p:cNvPr id="4" name="Прямоугольник 3"/>
          <p:cNvSpPr/>
          <p:nvPr/>
        </p:nvSpPr>
        <p:spPr>
          <a:xfrm>
            <a:off x="4310882" y="6457890"/>
            <a:ext cx="4833118" cy="400110"/>
          </a:xfrm>
          <a:prstGeom prst="rect">
            <a:avLst/>
          </a:prstGeom>
        </p:spPr>
        <p:txBody>
          <a:bodyPr wrap="none">
            <a:spAutoFit/>
          </a:bodyPr>
          <a:lstStyle/>
          <a:p>
            <a:r>
              <a:rPr lang="ru-RU" sz="2000" b="1" i="1" dirty="0">
                <a:latin typeface="Calibri" pitchFamily="34" charset="0"/>
              </a:rPr>
              <a:t>Рынок и экономическая эффективность</a:t>
            </a:r>
          </a:p>
        </p:txBody>
      </p:sp>
    </p:spTree>
    <p:extLst>
      <p:ext uri="{BB962C8B-B14F-4D97-AF65-F5344CB8AC3E}">
        <p14:creationId xmlns="" xmlns:p14="http://schemas.microsoft.com/office/powerpoint/2010/main" val="2904878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idx="1"/>
          </p:nvPr>
        </p:nvSpPr>
        <p:spPr>
          <a:xfrm>
            <a:off x="323528" y="260648"/>
            <a:ext cx="8496944" cy="3526160"/>
          </a:xfrm>
        </p:spPr>
        <p:txBody>
          <a:bodyPr>
            <a:noAutofit/>
          </a:bodyPr>
          <a:lstStyle/>
          <a:p>
            <a:r>
              <a:rPr lang="ru-RU" sz="2000" dirty="0" smtClean="0">
                <a:latin typeface="Calibri" pitchFamily="34" charset="0"/>
              </a:rPr>
              <a:t>Мы, как экономисты, хотели бы выйти за рамки исторического опыта этих стран и понять причины процветания смешанной капиталистической системы. Для этого, нам нужно изучить эффективность конкурентных рынков. Однако также важно понимать роль государства, так как оно везде присутствует на экономической арене. В то время, когда Восточная Европа отказывалась от социализма, сильнейшие капиталистические страны все еще выделяли от одной трети до половины своего национального продукта на государственные расходы. Во всем мире страны пытаются найти оптимальный баланс между рынком и государством.</a:t>
            </a:r>
          </a:p>
          <a:p>
            <a:r>
              <a:rPr lang="ru-RU" sz="2000" dirty="0" smtClean="0">
                <a:latin typeface="Calibri" pitchFamily="34" charset="0"/>
              </a:rPr>
              <a:t>Главы четвертой части данной книги посвящены многим ключевым вопросам нашего времени: насколько хорошо действует рынок? Как и когда государство должно вмешиваться в экономическую деятельность? Рассмотрение этих вопросов мы начнем в данной главе с объяснения того, какими отличительными качествами обладает конкурентный капитализм. Затем мы рассмотрим некоторые несостоятельности рынка — области, где рынок не может обеспечить нужные сигналы, что ведет к неэффективности.</a:t>
            </a:r>
          </a:p>
          <a:p>
            <a:endParaRPr lang="ru-RU" sz="2000" dirty="0">
              <a:latin typeface="Calibri" pitchFamily="34" charset="0"/>
            </a:endParaRPr>
          </a:p>
        </p:txBody>
      </p:sp>
      <p:sp>
        <p:nvSpPr>
          <p:cNvPr id="3" name="TextBox 2"/>
          <p:cNvSpPr txBox="1"/>
          <p:nvPr/>
        </p:nvSpPr>
        <p:spPr>
          <a:xfrm>
            <a:off x="4310882" y="6180892"/>
            <a:ext cx="4833118" cy="677108"/>
          </a:xfrm>
          <a:prstGeom prst="rect">
            <a:avLst/>
          </a:prstGeom>
          <a:noFill/>
        </p:spPr>
        <p:txBody>
          <a:bodyPr wrap="none" rtlCol="0">
            <a:spAutoFit/>
          </a:bodyPr>
          <a:lstStyle/>
          <a:p>
            <a:r>
              <a:rPr lang="ru-RU" sz="2000" b="1" i="1" dirty="0">
                <a:latin typeface="Calibri" pitchFamily="34" charset="0"/>
              </a:rPr>
              <a:t>Рынок и экономическая эффективность</a:t>
            </a:r>
          </a:p>
          <a:p>
            <a:endParaRPr lang="ru-RU" b="1" i="1"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descr="techkik-the-end-of-communication-as-we-know-it-gartner.jpg"/>
          <p:cNvPicPr>
            <a:picLocks noChangeAspect="1"/>
          </p:cNvPicPr>
          <p:nvPr/>
        </p:nvPicPr>
        <p:blipFill>
          <a:blip r:embed="rId2" cstate="print"/>
          <a:srcRect b="28787"/>
          <a:stretch>
            <a:fillRect/>
          </a:stretch>
        </p:blipFill>
        <p:spPr>
          <a:xfrm>
            <a:off x="2771800" y="3933056"/>
            <a:ext cx="4464496" cy="2118744"/>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sp>
        <p:nvSpPr>
          <p:cNvPr id="3" name="Объект 2"/>
          <p:cNvSpPr>
            <a:spLocks noGrp="1"/>
          </p:cNvSpPr>
          <p:nvPr>
            <p:ph idx="1"/>
          </p:nvPr>
        </p:nvSpPr>
        <p:spPr>
          <a:xfrm>
            <a:off x="762000" y="685800"/>
            <a:ext cx="7543800" cy="6055568"/>
          </a:xfrm>
        </p:spPr>
        <p:txBody>
          <a:bodyPr>
            <a:normAutofit/>
          </a:bodyPr>
          <a:lstStyle/>
          <a:p>
            <a:pPr marL="0" indent="0"/>
            <a:r>
              <a:rPr lang="ru-RU" sz="1800" dirty="0">
                <a:latin typeface="Calibri" pitchFamily="34" charset="0"/>
                <a:cs typeface="Calibri" pitchFamily="34" charset="0"/>
              </a:rPr>
              <a:t> </a:t>
            </a:r>
            <a:r>
              <a:rPr lang="ru-RU" sz="1800" dirty="0" smtClean="0">
                <a:latin typeface="Calibri" pitchFamily="34" charset="0"/>
                <a:cs typeface="Calibri" pitchFamily="34" charset="0"/>
              </a:rPr>
              <a:t>    Однако </a:t>
            </a:r>
            <a:r>
              <a:rPr lang="ru-RU" sz="1800" dirty="0">
                <a:latin typeface="Calibri" pitchFamily="34" charset="0"/>
                <a:cs typeface="Calibri" pitchFamily="34" charset="0"/>
              </a:rPr>
              <a:t>разделение описания и предписания отнюдь не означает, что профессиональный экономист превращается в бесчувственного робота. Среди экономистов так же много приверженцев различных философий, как и среди остальной части общества. Экономисты-консерваторы могут призывать к ограничению полномочий правительства и упразднению минимальной заработной платы, а экономисты-либералы часто выступают за усовершенствование социальных программ и активную макроэкономическую </a:t>
            </a:r>
            <a:r>
              <a:rPr lang="ru-RU" sz="1800" dirty="0" smtClean="0">
                <a:latin typeface="Calibri" pitchFamily="34" charset="0"/>
                <a:cs typeface="Calibri" pitchFamily="34" charset="0"/>
              </a:rPr>
              <a:t>политику для борьбы с безработицей.</a:t>
            </a:r>
            <a:endParaRPr lang="en-US" sz="1800" dirty="0" smtClean="0">
              <a:latin typeface="Calibri" pitchFamily="34" charset="0"/>
              <a:cs typeface="Calibri" pitchFamily="34" charset="0"/>
            </a:endParaRPr>
          </a:p>
          <a:p>
            <a:pPr marL="0" indent="0"/>
            <a:r>
              <a:rPr lang="ru-RU" sz="1800" dirty="0" smtClean="0">
                <a:latin typeface="Calibri" pitchFamily="34" charset="0"/>
                <a:cs typeface="Calibri" pitchFamily="34" charset="0"/>
              </a:rPr>
              <a:t>     Экономическая </a:t>
            </a:r>
            <a:r>
              <a:rPr lang="ru-RU" sz="1800" dirty="0">
                <a:latin typeface="Calibri" pitchFamily="34" charset="0"/>
                <a:cs typeface="Calibri" pitchFamily="34" charset="0"/>
              </a:rPr>
              <a:t>наука не может определенно показать нам, какая политическая точка зрения правильна, а какая нет. И это дает нам в руки повод для дальнейших дискуссий.</a:t>
            </a:r>
          </a:p>
          <a:p>
            <a:pPr marL="0" indent="0">
              <a:buNone/>
            </a:pPr>
            <a:endParaRPr lang="ru-RU" sz="1800" dirty="0">
              <a:latin typeface="Calibri" pitchFamily="34" charset="0"/>
              <a:cs typeface="Calibri" pitchFamily="34" charset="0"/>
            </a:endParaRPr>
          </a:p>
          <a:p>
            <a:endParaRPr lang="ru-RU" sz="1800" dirty="0"/>
          </a:p>
        </p:txBody>
      </p:sp>
      <p:sp>
        <p:nvSpPr>
          <p:cNvPr id="4" name="Прямоугольник 3"/>
          <p:cNvSpPr/>
          <p:nvPr/>
        </p:nvSpPr>
        <p:spPr>
          <a:xfrm>
            <a:off x="4067944" y="6457890"/>
            <a:ext cx="4833118" cy="400110"/>
          </a:xfrm>
          <a:prstGeom prst="rect">
            <a:avLst/>
          </a:prstGeom>
        </p:spPr>
        <p:txBody>
          <a:bodyPr wrap="none">
            <a:spAutoFit/>
          </a:bodyPr>
          <a:lstStyle/>
          <a:p>
            <a:r>
              <a:rPr lang="ru-RU" sz="2000" b="1" i="1" dirty="0">
                <a:latin typeface="Calibri" pitchFamily="34" charset="0"/>
              </a:rPr>
              <a:t>Рынок и экономическая эффективность</a:t>
            </a:r>
          </a:p>
        </p:txBody>
      </p:sp>
    </p:spTree>
    <p:extLst>
      <p:ext uri="{BB962C8B-B14F-4D97-AF65-F5344CB8AC3E}">
        <p14:creationId xmlns="" xmlns:p14="http://schemas.microsoft.com/office/powerpoint/2010/main" val="22525918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3528" y="548680"/>
            <a:ext cx="8568952" cy="5832648"/>
          </a:xfrm>
        </p:spPr>
        <p:txBody>
          <a:bodyPr>
            <a:normAutofit/>
          </a:bodyPr>
          <a:lstStyle/>
          <a:p>
            <a:pPr marL="0" indent="0">
              <a:buNone/>
            </a:pPr>
            <a:r>
              <a:rPr lang="ru-RU" sz="1600" b="1" dirty="0" smtClean="0"/>
              <a:t> </a:t>
            </a:r>
            <a:r>
              <a:rPr lang="ru-RU" sz="1600" b="1" dirty="0">
                <a:latin typeface="Calibri" pitchFamily="34" charset="0"/>
                <a:cs typeface="Calibri" pitchFamily="34" charset="0"/>
              </a:rPr>
              <a:t>Эффективность совершенной </a:t>
            </a:r>
            <a:r>
              <a:rPr lang="ru-RU" sz="1600" b="1" dirty="0" smtClean="0">
                <a:latin typeface="Calibri" pitchFamily="34" charset="0"/>
                <a:cs typeface="Calibri" pitchFamily="34" charset="0"/>
              </a:rPr>
              <a:t>конкуренции</a:t>
            </a:r>
            <a:r>
              <a:rPr lang="ru-RU" sz="1600" b="1" dirty="0">
                <a:latin typeface="Calibri" pitchFamily="34" charset="0"/>
                <a:cs typeface="Calibri" pitchFamily="34" charset="0"/>
              </a:rPr>
              <a:t> </a:t>
            </a:r>
          </a:p>
          <a:p>
            <a:pPr>
              <a:buFont typeface="Wingdings" pitchFamily="2" charset="2"/>
              <a:buChar char="Ø"/>
            </a:pPr>
            <a:r>
              <a:rPr lang="ru-RU" sz="1600" dirty="0" smtClean="0">
                <a:latin typeface="Calibri" pitchFamily="34" charset="0"/>
                <a:cs typeface="Calibri" pitchFamily="34" charset="0"/>
              </a:rPr>
              <a:t>При </a:t>
            </a:r>
            <a:r>
              <a:rPr lang="ru-RU" sz="1600" dirty="0">
                <a:latin typeface="Calibri" pitchFamily="34" charset="0"/>
                <a:cs typeface="Calibri" pitchFamily="34" charset="0"/>
              </a:rPr>
              <a:t>определенных условиях, включая совершенную конкуренцию, рыночная экономика демонстрирует </a:t>
            </a:r>
            <a:r>
              <a:rPr lang="ru-RU" sz="1600" dirty="0" err="1">
                <a:latin typeface="Calibri" pitchFamily="34" charset="0"/>
                <a:cs typeface="Calibri" pitchFamily="34" charset="0"/>
              </a:rPr>
              <a:t>аллокативную</a:t>
            </a:r>
            <a:r>
              <a:rPr lang="ru-RU" sz="1600" dirty="0">
                <a:latin typeface="Calibri" pitchFamily="34" charset="0"/>
                <a:cs typeface="Calibri" pitchFamily="34" charset="0"/>
              </a:rPr>
              <a:t> эффективность. </a:t>
            </a:r>
            <a:r>
              <a:rPr lang="en-US" sz="1600" dirty="0" smtClean="0">
                <a:latin typeface="Calibri" pitchFamily="34" charset="0"/>
                <a:cs typeface="Calibri" pitchFamily="34" charset="0"/>
              </a:rPr>
              <a:t> </a:t>
            </a:r>
            <a:r>
              <a:rPr lang="ru-RU" sz="1600" dirty="0" err="1" smtClean="0">
                <a:latin typeface="Calibri" pitchFamily="34" charset="0"/>
                <a:cs typeface="Calibri" pitchFamily="34" charset="0"/>
              </a:rPr>
              <a:t>Аллокативная</a:t>
            </a:r>
            <a:r>
              <a:rPr lang="ru-RU" sz="1600" dirty="0" smtClean="0">
                <a:latin typeface="Calibri" pitchFamily="34" charset="0"/>
                <a:cs typeface="Calibri" pitchFamily="34" charset="0"/>
              </a:rPr>
              <a:t> </a:t>
            </a:r>
            <a:r>
              <a:rPr lang="ru-RU" sz="1600" dirty="0">
                <a:latin typeface="Calibri" pitchFamily="34" charset="0"/>
                <a:cs typeface="Calibri" pitchFamily="34" charset="0"/>
              </a:rPr>
              <a:t>эффективность (иногда называемая эффективностью по Парето) означает, что никто не может стать богаче, не сделав кого-либо беднее</a:t>
            </a:r>
            <a:r>
              <a:rPr lang="ru-RU" sz="1600" dirty="0" smtClean="0">
                <a:latin typeface="Calibri" pitchFamily="34" charset="0"/>
                <a:cs typeface="Calibri" pitchFamily="34" charset="0"/>
              </a:rPr>
              <a:t>.</a:t>
            </a:r>
            <a:endParaRPr lang="en-US" sz="1600" dirty="0" smtClean="0">
              <a:latin typeface="Calibri" pitchFamily="34" charset="0"/>
              <a:cs typeface="Calibri" pitchFamily="34" charset="0"/>
            </a:endParaRPr>
          </a:p>
          <a:p>
            <a:pPr>
              <a:buFont typeface="Wingdings" pitchFamily="2" charset="2"/>
              <a:buChar char="Ø"/>
            </a:pPr>
            <a:r>
              <a:rPr lang="ru-RU" sz="1600" dirty="0" smtClean="0">
                <a:latin typeface="Calibri" pitchFamily="34" charset="0"/>
                <a:cs typeface="Calibri" pitchFamily="34" charset="0"/>
              </a:rPr>
              <a:t>Этот </a:t>
            </a:r>
            <a:r>
              <a:rPr lang="ru-RU" sz="1600" dirty="0">
                <a:latin typeface="Calibri" pitchFamily="34" charset="0"/>
                <a:cs typeface="Calibri" pitchFamily="34" charset="0"/>
              </a:rPr>
              <a:t>неожиданный результат может быть проиллюстрирован с помощью анализа общего равновесия для всех рынков. Общее равновесие всех рынков связано с системой кругооборота посредством ценовых взаимосвязей. Домашние хозяйства поставляют факторы производства и предъявляют спрос на конечные блага; предприятия покупают факторы производства, превращают их в конечные блага и продают последние</a:t>
            </a:r>
            <a:r>
              <a:rPr lang="ru-RU" sz="1600" dirty="0" smtClean="0">
                <a:latin typeface="Calibri" pitchFamily="34" charset="0"/>
                <a:cs typeface="Calibri" pitchFamily="34" charset="0"/>
              </a:rPr>
              <a:t>.</a:t>
            </a:r>
          </a:p>
          <a:p>
            <a:pPr>
              <a:buFont typeface="Wingdings" pitchFamily="2" charset="2"/>
              <a:buChar char="Ø"/>
            </a:pPr>
            <a:r>
              <a:rPr lang="ru-RU" sz="1600" dirty="0" smtClean="0">
                <a:latin typeface="Calibri" pitchFamily="34" charset="0"/>
                <a:cs typeface="Calibri" pitchFamily="34" charset="0"/>
              </a:rPr>
              <a:t> Основной результат анализа общего равновесия следующий: так как цены служат для производителей сигналом существования экономической редкости, а для потребителей —показателем социальной полезности, конкурентный ценовый механизм позволяет достигать максимального выпуска и удовлетворения с помощью наличных ресурсов и технологий общества. В данной ситуации экономика находится и на границе производственных возможностей, и на границе возможностей удовлетворения.</a:t>
            </a:r>
          </a:p>
          <a:p>
            <a:pPr>
              <a:buFont typeface="Wingdings" pitchFamily="2" charset="2"/>
              <a:buChar char="Ø"/>
            </a:pPr>
            <a:r>
              <a:rPr lang="ru-RU" sz="1600" dirty="0" smtClean="0">
                <a:latin typeface="Calibri" pitchFamily="34" charset="0"/>
                <a:cs typeface="Calibri" pitchFamily="34" charset="0"/>
              </a:rPr>
              <a:t>Эффективность конкурентных рынков можно успешно применить и к международной торговле. Свободная торговля позволяет мировой экономике достичь наивысших уровней потребления и общественной полезности. Увеличение потребления в результате открытия границ для торговли называется выгодами от торговли. Помехи, чинимые свободным потокам товаров между странами, снижают уровень эффективности и потенциального потребления.</a:t>
            </a:r>
          </a:p>
          <a:p>
            <a:pPr>
              <a:buFont typeface="Wingdings" pitchFamily="2" charset="2"/>
              <a:buChar char="Ø"/>
            </a:pPr>
            <a:endParaRPr lang="ru-RU" sz="1600" dirty="0" smtClean="0">
              <a:latin typeface="Calibri" pitchFamily="34" charset="0"/>
              <a:cs typeface="Calibri" pitchFamily="34" charset="0"/>
            </a:endParaRPr>
          </a:p>
          <a:p>
            <a:pPr>
              <a:buFont typeface="Wingdings" pitchFamily="2" charset="2"/>
              <a:buChar char="Ø"/>
            </a:pPr>
            <a:endParaRPr lang="ru-RU" sz="1600" dirty="0">
              <a:latin typeface="Calibri" pitchFamily="34" charset="0"/>
              <a:cs typeface="Calibri" pitchFamily="34" charset="0"/>
            </a:endParaRPr>
          </a:p>
          <a:p>
            <a:pPr marL="457200" indent="-457200">
              <a:buAutoNum type="arabicPeriod"/>
            </a:pPr>
            <a:endParaRPr lang="ru-RU" sz="1600" dirty="0">
              <a:latin typeface="Calibri" pitchFamily="34" charset="0"/>
              <a:cs typeface="Calibri" pitchFamily="34" charset="0"/>
            </a:endParaRPr>
          </a:p>
          <a:p>
            <a:endParaRPr lang="ru-RU" sz="1600" dirty="0"/>
          </a:p>
        </p:txBody>
      </p:sp>
      <p:sp>
        <p:nvSpPr>
          <p:cNvPr id="2" name="Заголовок 1"/>
          <p:cNvSpPr>
            <a:spLocks noGrp="1"/>
          </p:cNvSpPr>
          <p:nvPr>
            <p:ph type="title"/>
          </p:nvPr>
        </p:nvSpPr>
        <p:spPr>
          <a:xfrm>
            <a:off x="899592" y="188640"/>
            <a:ext cx="7488832" cy="692696"/>
          </a:xfrm>
        </p:spPr>
        <p:txBody>
          <a:bodyPr>
            <a:noAutofit/>
          </a:bodyPr>
          <a:lstStyle/>
          <a:p>
            <a:pPr algn="ctr"/>
            <a:r>
              <a:rPr lang="ru-RU" sz="2800" b="1" dirty="0">
                <a:solidFill>
                  <a:schemeClr val="bg2">
                    <a:lumMod val="10000"/>
                  </a:schemeClr>
                </a:solidFill>
                <a:effectLst/>
                <a:latin typeface="Calibri" pitchFamily="34" charset="0"/>
                <a:cs typeface="Calibri" pitchFamily="34" charset="0"/>
              </a:rPr>
              <a:t>РЕЗЮМЕ</a:t>
            </a:r>
            <a:r>
              <a:rPr lang="ru-RU" sz="2800" b="1" dirty="0">
                <a:solidFill>
                  <a:schemeClr val="bg2">
                    <a:lumMod val="10000"/>
                  </a:schemeClr>
                </a:solidFill>
                <a:effectLst/>
                <a:latin typeface="Calibri" pitchFamily="34" charset="0"/>
              </a:rPr>
              <a:t/>
            </a:r>
            <a:br>
              <a:rPr lang="ru-RU" sz="2800" b="1" dirty="0">
                <a:solidFill>
                  <a:schemeClr val="bg2">
                    <a:lumMod val="10000"/>
                  </a:schemeClr>
                </a:solidFill>
                <a:effectLst/>
                <a:latin typeface="Calibri" pitchFamily="34" charset="0"/>
              </a:rPr>
            </a:br>
            <a:endParaRPr lang="ru-RU" sz="2800" b="1" dirty="0">
              <a:solidFill>
                <a:schemeClr val="bg2">
                  <a:lumMod val="10000"/>
                </a:schemeClr>
              </a:solidFill>
              <a:effectLst/>
              <a:latin typeface="Calibri" pitchFamily="34" charset="0"/>
            </a:endParaRPr>
          </a:p>
        </p:txBody>
      </p:sp>
      <p:sp>
        <p:nvSpPr>
          <p:cNvPr id="4" name="Прямоугольник 3"/>
          <p:cNvSpPr/>
          <p:nvPr/>
        </p:nvSpPr>
        <p:spPr>
          <a:xfrm>
            <a:off x="4310882" y="6457890"/>
            <a:ext cx="4833118" cy="400110"/>
          </a:xfrm>
          <a:prstGeom prst="rect">
            <a:avLst/>
          </a:prstGeom>
        </p:spPr>
        <p:txBody>
          <a:bodyPr wrap="none">
            <a:spAutoFit/>
          </a:bodyPr>
          <a:lstStyle/>
          <a:p>
            <a:r>
              <a:rPr lang="ru-RU" sz="2000" b="1" i="1" dirty="0">
                <a:latin typeface="Calibri" pitchFamily="34" charset="0"/>
              </a:rPr>
              <a:t>Рынок и экономическая эффективность</a:t>
            </a:r>
          </a:p>
        </p:txBody>
      </p:sp>
    </p:spTree>
    <p:extLst>
      <p:ext uri="{BB962C8B-B14F-4D97-AF65-F5344CB8AC3E}">
        <p14:creationId xmlns="" xmlns:p14="http://schemas.microsoft.com/office/powerpoint/2010/main" val="39833175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39552" y="260648"/>
            <a:ext cx="7543800" cy="5805264"/>
          </a:xfrm>
        </p:spPr>
        <p:txBody>
          <a:bodyPr>
            <a:normAutofit fontScale="92500" lnSpcReduction="10000"/>
          </a:bodyPr>
          <a:lstStyle/>
          <a:p>
            <a:pPr>
              <a:buNone/>
            </a:pPr>
            <a:r>
              <a:rPr lang="ru-RU" sz="2200" b="1" dirty="0" smtClean="0">
                <a:latin typeface="Calibri" pitchFamily="34" charset="0"/>
                <a:cs typeface="Calibri" pitchFamily="34" charset="0"/>
              </a:rPr>
              <a:t>Замечания</a:t>
            </a:r>
          </a:p>
          <a:p>
            <a:pPr>
              <a:buFont typeface="Wingdings" pitchFamily="2" charset="2"/>
              <a:buChar char="Ø"/>
            </a:pPr>
            <a:r>
              <a:rPr lang="ru-RU" sz="2200" dirty="0" smtClean="0">
                <a:latin typeface="Calibri" pitchFamily="34" charset="0"/>
                <a:cs typeface="Calibri" pitchFamily="34" charset="0"/>
              </a:rPr>
              <a:t>Существуют </a:t>
            </a:r>
            <a:r>
              <a:rPr lang="ru-RU" sz="2200" dirty="0">
                <a:latin typeface="Calibri" pitchFamily="34" charset="0"/>
                <a:cs typeface="Calibri" pitchFamily="34" charset="0"/>
              </a:rPr>
              <a:t>уточняющие ограничения условий, при которых можно достичь эффективного конкурентного равновесия: нет внешних эффектов, несовершенной конкуренции, </a:t>
            </a:r>
            <a:r>
              <a:rPr lang="ru-RU" sz="2200" dirty="0" err="1">
                <a:latin typeface="Calibri" pitchFamily="34" charset="0"/>
                <a:cs typeface="Calibri" pitchFamily="34" charset="0"/>
              </a:rPr>
              <a:t>нестрахуемого</a:t>
            </a:r>
            <a:r>
              <a:rPr lang="ru-RU" sz="2200" dirty="0">
                <a:latin typeface="Calibri" pitchFamily="34" charset="0"/>
                <a:cs typeface="Calibri" pitchFamily="34" charset="0"/>
              </a:rPr>
              <a:t> риска; потребители и производители могут обладать совершенной информацией. Наличие несовершенств ведет к нарушению условия: отношение цен = отношению предельных затрат = отношению предельных полезностей И, следовательно, к неэффективности</a:t>
            </a:r>
            <a:r>
              <a:rPr lang="ru-RU" sz="2200" dirty="0" smtClean="0">
                <a:latin typeface="Calibri" pitchFamily="34" charset="0"/>
                <a:cs typeface="Calibri" pitchFamily="34" charset="0"/>
              </a:rPr>
              <a:t>.</a:t>
            </a:r>
            <a:endParaRPr lang="en-US" sz="2200" dirty="0" smtClean="0">
              <a:latin typeface="Calibri" pitchFamily="34" charset="0"/>
              <a:cs typeface="Calibri" pitchFamily="34" charset="0"/>
            </a:endParaRPr>
          </a:p>
          <a:p>
            <a:pPr>
              <a:buFont typeface="Wingdings" pitchFamily="2" charset="2"/>
              <a:buChar char="Ø"/>
            </a:pPr>
            <a:r>
              <a:rPr lang="ru-RU" sz="2200" dirty="0">
                <a:latin typeface="Calibri" pitchFamily="34" charset="0"/>
                <a:cs typeface="Calibri" pitchFamily="34" charset="0"/>
              </a:rPr>
              <a:t>Даже если бы выполнялись идеальные условия для эффективной совершенной конкуренции, все равно осталась бы одна основная оговорка относительно результатов функционирования конкурентного капитализма без вмешательства правительства. У нас нет оснований предполагать, что в такой экономике доход будет распределяться справедливо. В результате может возникнуть огромное неравенство доходов и благосостояния, которое будет передаваться из поколения в поколение. В большинстве стран с рыночной экономикой правительство старается уменьшить тяжесть бедности.</a:t>
            </a:r>
          </a:p>
          <a:p>
            <a:pPr>
              <a:buFont typeface="Wingdings" pitchFamily="2" charset="2"/>
              <a:buChar char="Ø"/>
            </a:pPr>
            <a:endParaRPr lang="ru-RU" sz="2000" dirty="0">
              <a:latin typeface="Calibri" pitchFamily="34" charset="0"/>
              <a:cs typeface="Calibri" pitchFamily="34" charset="0"/>
            </a:endParaRPr>
          </a:p>
          <a:p>
            <a:pPr>
              <a:buFont typeface="Wingdings" pitchFamily="2" charset="2"/>
              <a:buChar char="Ø"/>
            </a:pPr>
            <a:endParaRPr lang="ru-RU" dirty="0"/>
          </a:p>
        </p:txBody>
      </p:sp>
      <p:sp>
        <p:nvSpPr>
          <p:cNvPr id="4" name="Прямоугольник 3"/>
          <p:cNvSpPr/>
          <p:nvPr/>
        </p:nvSpPr>
        <p:spPr>
          <a:xfrm>
            <a:off x="4310882" y="6457890"/>
            <a:ext cx="4833118" cy="400110"/>
          </a:xfrm>
          <a:prstGeom prst="rect">
            <a:avLst/>
          </a:prstGeom>
        </p:spPr>
        <p:txBody>
          <a:bodyPr wrap="none">
            <a:spAutoFit/>
          </a:bodyPr>
          <a:lstStyle/>
          <a:p>
            <a:r>
              <a:rPr lang="ru-RU" sz="2000" b="1" i="1" dirty="0">
                <a:latin typeface="Calibri" pitchFamily="34" charset="0"/>
              </a:rPr>
              <a:t>Рынок и экономическая эффективность</a:t>
            </a:r>
          </a:p>
        </p:txBody>
      </p:sp>
    </p:spTree>
    <p:extLst>
      <p:ext uri="{BB962C8B-B14F-4D97-AF65-F5344CB8AC3E}">
        <p14:creationId xmlns="" xmlns:p14="http://schemas.microsoft.com/office/powerpoint/2010/main" val="23826289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39552" y="1124744"/>
            <a:ext cx="8208912" cy="5256584"/>
          </a:xfrm>
        </p:spPr>
        <p:txBody>
          <a:bodyPr>
            <a:normAutofit lnSpcReduction="10000"/>
          </a:bodyPr>
          <a:lstStyle/>
          <a:p>
            <a:pPr>
              <a:buClr>
                <a:schemeClr val="bg2">
                  <a:lumMod val="10000"/>
                </a:schemeClr>
              </a:buClr>
            </a:pPr>
            <a:r>
              <a:rPr lang="ru-RU" sz="2000" dirty="0">
                <a:latin typeface="Calibri" pitchFamily="34" charset="0"/>
                <a:cs typeface="Calibri" pitchFamily="34" charset="0"/>
              </a:rPr>
              <a:t>частичное равновесие \ общее </a:t>
            </a:r>
            <a:r>
              <a:rPr lang="ru-RU" sz="2000" dirty="0" smtClean="0">
                <a:latin typeface="Calibri" pitchFamily="34" charset="0"/>
                <a:cs typeface="Calibri" pitchFamily="34" charset="0"/>
              </a:rPr>
              <a:t>равновесие</a:t>
            </a:r>
            <a:endParaRPr lang="ru-RU" sz="2000" dirty="0">
              <a:latin typeface="Calibri" pitchFamily="34" charset="0"/>
              <a:cs typeface="Calibri" pitchFamily="34" charset="0"/>
            </a:endParaRPr>
          </a:p>
          <a:p>
            <a:pPr>
              <a:buClr>
                <a:schemeClr val="bg2">
                  <a:lumMod val="10000"/>
                </a:schemeClr>
              </a:buClr>
            </a:pPr>
            <a:r>
              <a:rPr lang="ru-RU" sz="2000" dirty="0" err="1">
                <a:latin typeface="Calibri" pitchFamily="34" charset="0"/>
                <a:cs typeface="Calibri" pitchFamily="34" charset="0"/>
              </a:rPr>
              <a:t>аллокативная</a:t>
            </a:r>
            <a:r>
              <a:rPr lang="ru-RU" sz="2000" dirty="0">
                <a:latin typeface="Calibri" pitchFamily="34" charset="0"/>
                <a:cs typeface="Calibri" pitchFamily="34" charset="0"/>
              </a:rPr>
              <a:t> эффективность (или эффективность по </a:t>
            </a:r>
            <a:r>
              <a:rPr lang="ru-RU" sz="2000" dirty="0" smtClean="0">
                <a:latin typeface="Calibri" pitchFamily="34" charset="0"/>
                <a:cs typeface="Calibri" pitchFamily="34" charset="0"/>
              </a:rPr>
              <a:t>Парето)</a:t>
            </a:r>
            <a:r>
              <a:rPr lang="ru-RU" sz="2000" dirty="0">
                <a:latin typeface="Calibri" pitchFamily="34" charset="0"/>
                <a:cs typeface="Calibri" pitchFamily="34" charset="0"/>
              </a:rPr>
              <a:t> </a:t>
            </a:r>
          </a:p>
          <a:p>
            <a:pPr>
              <a:buClr>
                <a:schemeClr val="bg2">
                  <a:lumMod val="10000"/>
                </a:schemeClr>
              </a:buClr>
            </a:pPr>
            <a:r>
              <a:rPr lang="ru-RU" sz="2000" dirty="0">
                <a:latin typeface="Calibri" pitchFamily="34" charset="0"/>
                <a:cs typeface="Calibri" pitchFamily="34" charset="0"/>
              </a:rPr>
              <a:t>граница возможностей удовлетворения </a:t>
            </a:r>
            <a:r>
              <a:rPr lang="ru-RU" sz="2000" dirty="0" smtClean="0">
                <a:latin typeface="Calibri" pitchFamily="34" charset="0"/>
                <a:cs typeface="Calibri" pitchFamily="34" charset="0"/>
              </a:rPr>
              <a:t>(ГВУП или UPF)</a:t>
            </a:r>
            <a:r>
              <a:rPr lang="ru-RU" sz="2000" dirty="0">
                <a:latin typeface="Calibri" pitchFamily="34" charset="0"/>
                <a:cs typeface="Calibri" pitchFamily="34" charset="0"/>
              </a:rPr>
              <a:t> </a:t>
            </a:r>
          </a:p>
          <a:p>
            <a:pPr>
              <a:buClr>
                <a:schemeClr val="bg2">
                  <a:lumMod val="10000"/>
                </a:schemeClr>
              </a:buClr>
            </a:pPr>
            <a:r>
              <a:rPr lang="ru-RU" sz="2000" dirty="0">
                <a:latin typeface="Calibri" pitchFamily="34" charset="0"/>
                <a:cs typeface="Calibri" pitchFamily="34" charset="0"/>
              </a:rPr>
              <a:t>теория «невидимой руки»: в учении Адама Смита и в современной теории общего </a:t>
            </a:r>
            <a:r>
              <a:rPr lang="ru-RU" sz="2000" dirty="0" smtClean="0">
                <a:latin typeface="Calibri" pitchFamily="34" charset="0"/>
                <a:cs typeface="Calibri" pitchFamily="34" charset="0"/>
              </a:rPr>
              <a:t>равновесия</a:t>
            </a:r>
          </a:p>
          <a:p>
            <a:pPr>
              <a:buClr>
                <a:schemeClr val="bg2">
                  <a:lumMod val="10000"/>
                </a:schemeClr>
              </a:buClr>
            </a:pPr>
            <a:r>
              <a:rPr lang="ru-RU" sz="2000" dirty="0" smtClean="0">
                <a:latin typeface="Calibri" pitchFamily="34" charset="0"/>
                <a:cs typeface="Calibri" pitchFamily="34" charset="0"/>
              </a:rPr>
              <a:t>основные условия для эффективности общего равновесия</a:t>
            </a:r>
          </a:p>
          <a:p>
            <a:pPr marL="566928" indent="-457200">
              <a:buClr>
                <a:schemeClr val="bg2">
                  <a:lumMod val="10000"/>
                </a:schemeClr>
              </a:buClr>
              <a:buFont typeface="+mj-lt"/>
              <a:buAutoNum type="arabicPeriod"/>
            </a:pPr>
            <a:r>
              <a:rPr lang="ru-RU" sz="2000" dirty="0" smtClean="0">
                <a:latin typeface="Calibri" pitchFamily="34" charset="0"/>
                <a:cs typeface="Calibri" pitchFamily="34" charset="0"/>
              </a:rPr>
              <a:t>М</a:t>
            </a:r>
            <a:r>
              <a:rPr lang="en-US" sz="2000" dirty="0" smtClean="0">
                <a:latin typeface="Calibri" pitchFamily="34" charset="0"/>
                <a:cs typeface="Calibri" pitchFamily="34" charset="0"/>
              </a:rPr>
              <a:t>U</a:t>
            </a:r>
            <a:r>
              <a:rPr lang="ru-RU" sz="2000" dirty="0" smtClean="0">
                <a:latin typeface="Calibri" pitchFamily="34" charset="0"/>
                <a:cs typeface="Calibri" pitchFamily="34" charset="0"/>
              </a:rPr>
              <a:t> пропорционально Р</a:t>
            </a:r>
          </a:p>
          <a:p>
            <a:pPr marL="566928" indent="-457200">
              <a:buClr>
                <a:schemeClr val="bg2">
                  <a:lumMod val="10000"/>
                </a:schemeClr>
              </a:buClr>
              <a:buFont typeface="+mj-lt"/>
              <a:buAutoNum type="arabicPeriod"/>
            </a:pPr>
            <a:r>
              <a:rPr lang="ru-RU" sz="2000" dirty="0" smtClean="0">
                <a:latin typeface="Calibri" pitchFamily="34" charset="0"/>
                <a:cs typeface="Calibri" pitchFamily="34" charset="0"/>
              </a:rPr>
              <a:t>МС пропорционально Р</a:t>
            </a:r>
          </a:p>
          <a:p>
            <a:pPr marL="566928" indent="-457200">
              <a:buClr>
                <a:schemeClr val="bg2">
                  <a:lumMod val="10000"/>
                </a:schemeClr>
              </a:buClr>
              <a:buFont typeface="+mj-lt"/>
              <a:buAutoNum type="arabicPeriod"/>
            </a:pPr>
            <a:r>
              <a:rPr lang="ru-RU" sz="2000" dirty="0" smtClean="0">
                <a:latin typeface="Calibri" pitchFamily="34" charset="0"/>
                <a:cs typeface="Calibri" pitchFamily="34" charset="0"/>
              </a:rPr>
              <a:t>М</a:t>
            </a:r>
            <a:r>
              <a:rPr lang="en-US" sz="2000" dirty="0" smtClean="0">
                <a:latin typeface="Calibri" pitchFamily="34" charset="0"/>
                <a:cs typeface="Calibri" pitchFamily="34" charset="0"/>
              </a:rPr>
              <a:t>U</a:t>
            </a:r>
            <a:r>
              <a:rPr lang="ru-RU" sz="2000" dirty="0" smtClean="0">
                <a:latin typeface="Calibri" pitchFamily="34" charset="0"/>
                <a:cs typeface="Calibri" pitchFamily="34" charset="0"/>
              </a:rPr>
              <a:t> пропорционально МС</a:t>
            </a:r>
            <a:endParaRPr lang="ru-RU" sz="2000" dirty="0">
              <a:latin typeface="Calibri" pitchFamily="34" charset="0"/>
              <a:cs typeface="Calibri" pitchFamily="34" charset="0"/>
            </a:endParaRPr>
          </a:p>
          <a:p>
            <a:pPr>
              <a:buClr>
                <a:schemeClr val="bg2">
                  <a:lumMod val="10000"/>
                </a:schemeClr>
              </a:buClr>
            </a:pPr>
            <a:r>
              <a:rPr lang="ru-RU" sz="2000" dirty="0" smtClean="0">
                <a:latin typeface="Calibri" pitchFamily="34" charset="0"/>
                <a:cs typeface="Calibri" pitchFamily="34" charset="0"/>
              </a:rPr>
              <a:t>две </a:t>
            </a:r>
            <a:r>
              <a:rPr lang="ru-RU" sz="2000" dirty="0">
                <a:latin typeface="Calibri" pitchFamily="34" charset="0"/>
                <a:cs typeface="Calibri" pitchFamily="34" charset="0"/>
              </a:rPr>
              <a:t>теоремы </a:t>
            </a:r>
            <a:r>
              <a:rPr lang="ru-RU" sz="2000" dirty="0" smtClean="0">
                <a:latin typeface="Calibri" pitchFamily="34" charset="0"/>
                <a:cs typeface="Calibri" pitchFamily="34" charset="0"/>
              </a:rPr>
              <a:t>конкурентной экономики</a:t>
            </a:r>
          </a:p>
          <a:p>
            <a:pPr>
              <a:buClr>
                <a:schemeClr val="bg2">
                  <a:lumMod val="10000"/>
                </a:schemeClr>
              </a:buClr>
            </a:pPr>
            <a:r>
              <a:rPr lang="ru-RU" sz="2000" dirty="0" smtClean="0">
                <a:latin typeface="Calibri" pitchFamily="34" charset="0"/>
                <a:cs typeface="Calibri" pitchFamily="34" charset="0"/>
              </a:rPr>
              <a:t>выгоды от международной торговли</a:t>
            </a:r>
          </a:p>
          <a:p>
            <a:pPr>
              <a:buClr>
                <a:schemeClr val="bg2">
                  <a:lumMod val="10000"/>
                </a:schemeClr>
              </a:buClr>
            </a:pPr>
            <a:r>
              <a:rPr lang="ru-RU" sz="2000" dirty="0" smtClean="0">
                <a:latin typeface="Calibri" pitchFamily="34" charset="0"/>
                <a:cs typeface="Calibri" pitchFamily="34" charset="0"/>
              </a:rPr>
              <a:t>ограничения теории «невидимой руки»: </a:t>
            </a:r>
          </a:p>
          <a:p>
            <a:pPr marL="566928" indent="-457200">
              <a:buClr>
                <a:schemeClr val="bg2">
                  <a:lumMod val="10000"/>
                </a:schemeClr>
              </a:buClr>
              <a:buFont typeface="+mj-lt"/>
              <a:buAutoNum type="arabicPeriod"/>
            </a:pPr>
            <a:r>
              <a:rPr lang="ru-RU" sz="2000" dirty="0" smtClean="0">
                <a:latin typeface="Calibri" pitchFamily="34" charset="0"/>
                <a:cs typeface="Calibri" pitchFamily="34" charset="0"/>
              </a:rPr>
              <a:t>недостатки рынка(несовершенная конкуренция, внешние эффекты, дефицит информации)</a:t>
            </a:r>
          </a:p>
          <a:p>
            <a:pPr marL="566928" indent="-457200">
              <a:buClr>
                <a:schemeClr val="bg2">
                  <a:lumMod val="10000"/>
                </a:schemeClr>
              </a:buClr>
              <a:buFont typeface="+mj-lt"/>
              <a:buAutoNum type="arabicPeriod"/>
            </a:pPr>
            <a:r>
              <a:rPr lang="ru-RU" sz="2000" dirty="0" smtClean="0">
                <a:latin typeface="Calibri" pitchFamily="34" charset="0"/>
                <a:cs typeface="Calibri" pitchFamily="34" charset="0"/>
              </a:rPr>
              <a:t>произвольное распределение дохода</a:t>
            </a:r>
          </a:p>
          <a:p>
            <a:pPr>
              <a:buClr>
                <a:schemeClr val="bg2">
                  <a:lumMod val="10000"/>
                </a:schemeClr>
              </a:buClr>
              <a:buNone/>
            </a:pPr>
            <a:endParaRPr lang="ru-RU" sz="2000" dirty="0" smtClean="0">
              <a:latin typeface="Calibri" pitchFamily="34" charset="0"/>
              <a:cs typeface="Calibri" pitchFamily="34" charset="0"/>
            </a:endParaRPr>
          </a:p>
          <a:p>
            <a:pPr>
              <a:buClr>
                <a:schemeClr val="bg2">
                  <a:lumMod val="10000"/>
                </a:schemeClr>
              </a:buClr>
            </a:pPr>
            <a:endParaRPr lang="ru-RU" sz="2000" dirty="0">
              <a:latin typeface="Calibri" pitchFamily="34" charset="0"/>
              <a:cs typeface="Calibri" pitchFamily="34" charset="0"/>
            </a:endParaRPr>
          </a:p>
          <a:p>
            <a:pPr>
              <a:buClr>
                <a:schemeClr val="bg2">
                  <a:lumMod val="10000"/>
                </a:schemeClr>
              </a:buClr>
            </a:pPr>
            <a:endParaRPr lang="ru-RU" dirty="0"/>
          </a:p>
        </p:txBody>
      </p:sp>
      <p:sp>
        <p:nvSpPr>
          <p:cNvPr id="2" name="Заголовок 1"/>
          <p:cNvSpPr>
            <a:spLocks noGrp="1"/>
          </p:cNvSpPr>
          <p:nvPr>
            <p:ph type="title"/>
          </p:nvPr>
        </p:nvSpPr>
        <p:spPr>
          <a:xfrm>
            <a:off x="467544" y="404664"/>
            <a:ext cx="6781800" cy="808112"/>
          </a:xfrm>
        </p:spPr>
        <p:txBody>
          <a:bodyPr>
            <a:normAutofit/>
          </a:bodyPr>
          <a:lstStyle/>
          <a:p>
            <a:pPr algn="ctr"/>
            <a:r>
              <a:rPr lang="ru-RU" sz="2800" dirty="0" smtClean="0">
                <a:solidFill>
                  <a:schemeClr val="bg2">
                    <a:lumMod val="10000"/>
                  </a:schemeClr>
                </a:solidFill>
                <a:effectLst/>
                <a:latin typeface="Calibri" pitchFamily="34" charset="0"/>
                <a:cs typeface="Calibri" pitchFamily="34" charset="0"/>
              </a:rPr>
              <a:t>КЛЮЧЕВЫЕ</a:t>
            </a:r>
            <a:r>
              <a:rPr lang="ru-RU" sz="2800" b="1" dirty="0" smtClean="0">
                <a:solidFill>
                  <a:schemeClr val="bg2">
                    <a:lumMod val="10000"/>
                  </a:schemeClr>
                </a:solidFill>
                <a:effectLst/>
                <a:latin typeface="Calibri" pitchFamily="34" charset="0"/>
                <a:cs typeface="Calibri" pitchFamily="34" charset="0"/>
              </a:rPr>
              <a:t> </a:t>
            </a:r>
            <a:r>
              <a:rPr lang="ru-RU" sz="2800" b="1" dirty="0">
                <a:solidFill>
                  <a:schemeClr val="bg2">
                    <a:lumMod val="10000"/>
                  </a:schemeClr>
                </a:solidFill>
                <a:effectLst/>
                <a:latin typeface="Calibri" pitchFamily="34" charset="0"/>
                <a:cs typeface="Calibri" pitchFamily="34" charset="0"/>
              </a:rPr>
              <a:t>ПОНЯТИЯ</a:t>
            </a:r>
          </a:p>
        </p:txBody>
      </p:sp>
      <p:sp>
        <p:nvSpPr>
          <p:cNvPr id="4" name="Прямоугольник 3"/>
          <p:cNvSpPr/>
          <p:nvPr/>
        </p:nvSpPr>
        <p:spPr>
          <a:xfrm>
            <a:off x="4310882" y="6457890"/>
            <a:ext cx="4833118" cy="400110"/>
          </a:xfrm>
          <a:prstGeom prst="rect">
            <a:avLst/>
          </a:prstGeom>
        </p:spPr>
        <p:txBody>
          <a:bodyPr wrap="none">
            <a:spAutoFit/>
          </a:bodyPr>
          <a:lstStyle/>
          <a:p>
            <a:r>
              <a:rPr lang="ru-RU" sz="2000" b="1" i="1" dirty="0">
                <a:latin typeface="Calibri" pitchFamily="34" charset="0"/>
              </a:rPr>
              <a:t>Рынок и экономическая эффективность</a:t>
            </a:r>
          </a:p>
        </p:txBody>
      </p:sp>
    </p:spTree>
    <p:extLst>
      <p:ext uri="{BB962C8B-B14F-4D97-AF65-F5344CB8AC3E}">
        <p14:creationId xmlns="" xmlns:p14="http://schemas.microsoft.com/office/powerpoint/2010/main" val="30337865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764704"/>
            <a:ext cx="8892480" cy="5328592"/>
          </a:xfrm>
        </p:spPr>
        <p:txBody>
          <a:bodyPr>
            <a:noAutofit/>
          </a:bodyPr>
          <a:lstStyle/>
          <a:p>
            <a:r>
              <a:rPr lang="ru-RU" sz="1600" dirty="0" smtClean="0">
                <a:latin typeface="Calibri" pitchFamily="34" charset="0"/>
                <a:cs typeface="Calibri" pitchFamily="34" charset="0"/>
              </a:rPr>
              <a:t>Резюмируйте</a:t>
            </a:r>
            <a:r>
              <a:rPr lang="ru-RU" sz="1600" dirty="0">
                <a:latin typeface="Calibri" pitchFamily="34" charset="0"/>
                <a:cs typeface="Calibri" pitchFamily="34" charset="0"/>
              </a:rPr>
              <a:t>: каким образом конкурентная ценовая система решает три основные экономические проблемы.                         </a:t>
            </a:r>
          </a:p>
          <a:p>
            <a:r>
              <a:rPr lang="ru-RU" sz="1600" dirty="0" smtClean="0">
                <a:latin typeface="Calibri" pitchFamily="34" charset="0"/>
                <a:cs typeface="Calibri" pitchFamily="34" charset="0"/>
              </a:rPr>
              <a:t>Перечислите </a:t>
            </a:r>
            <a:r>
              <a:rPr lang="ru-RU" sz="1600" dirty="0">
                <a:latin typeface="Calibri" pitchFamily="34" charset="0"/>
                <a:cs typeface="Calibri" pitchFamily="34" charset="0"/>
              </a:rPr>
              <a:t>ограничения теории «невидимой руки». Проиллюстрируйте каждое ограничение примером из вашей жизни или из прочитанного вами</a:t>
            </a:r>
            <a:r>
              <a:rPr lang="ru-RU" sz="1600" dirty="0" smtClean="0">
                <a:latin typeface="Calibri" pitchFamily="34" charset="0"/>
                <a:cs typeface="Calibri" pitchFamily="34" charset="0"/>
              </a:rPr>
              <a:t>.</a:t>
            </a:r>
            <a:r>
              <a:rPr lang="ru-RU" sz="1600" dirty="0">
                <a:latin typeface="Calibri" pitchFamily="34" charset="0"/>
                <a:cs typeface="Calibri" pitchFamily="34" charset="0"/>
              </a:rPr>
              <a:t> </a:t>
            </a:r>
          </a:p>
          <a:p>
            <a:r>
              <a:rPr lang="ru-RU" sz="1600" dirty="0" smtClean="0">
                <a:latin typeface="Calibri" pitchFamily="34" charset="0"/>
                <a:cs typeface="Calibri" pitchFamily="34" charset="0"/>
              </a:rPr>
              <a:t>Перечислите </a:t>
            </a:r>
            <a:r>
              <a:rPr lang="ru-RU" sz="1600" dirty="0">
                <a:latin typeface="Calibri" pitchFamily="34" charset="0"/>
                <a:cs typeface="Calibri" pitchFamily="34" charset="0"/>
              </a:rPr>
              <a:t>условия существования общего конкурентного равновесия, описанного в разделе «Подробный анализ общего равновесия». Сформулируйте каждое условие в одном-двух предложениях. Объясните, почему монополия или выбросы вредных веществ в окружающую среду могут нарушить одно из этих условий</a:t>
            </a:r>
            <a:r>
              <a:rPr lang="ru-RU" sz="1600" dirty="0" smtClean="0">
                <a:latin typeface="Calibri" pitchFamily="34" charset="0"/>
                <a:cs typeface="Calibri" pitchFamily="34" charset="0"/>
              </a:rPr>
              <a:t>.</a:t>
            </a:r>
          </a:p>
          <a:p>
            <a:r>
              <a:rPr lang="ru-RU" sz="1600" dirty="0" smtClean="0">
                <a:latin typeface="Calibri" pitchFamily="34" charset="0"/>
                <a:cs typeface="Calibri" pitchFamily="34" charset="0"/>
              </a:rPr>
              <a:t>Тщательно сформулируйте две теоремы о конкурентной экономике. Как они могут быть применены к цитатам? </a:t>
            </a:r>
          </a:p>
          <a:p>
            <a:pPr marL="0" indent="0">
              <a:buNone/>
            </a:pPr>
            <a:r>
              <a:rPr lang="ru-RU" sz="1600" dirty="0" smtClean="0">
                <a:latin typeface="Calibri" pitchFamily="34" charset="0"/>
                <a:cs typeface="Calibri" pitchFamily="34" charset="0"/>
              </a:rPr>
              <a:t>а) «Совершенная конкуренция создает идеальные . экономические условия для распределения богатства». (</a:t>
            </a:r>
            <a:r>
              <a:rPr lang="ru-RU" sz="1600" dirty="0" err="1" smtClean="0">
                <a:latin typeface="Calibri" pitchFamily="34" charset="0"/>
                <a:cs typeface="Calibri" pitchFamily="34" charset="0"/>
              </a:rPr>
              <a:t>Фрэнсис</a:t>
            </a:r>
            <a:r>
              <a:rPr lang="ru-RU" sz="1600" dirty="0" smtClean="0">
                <a:latin typeface="Calibri" pitchFamily="34" charset="0"/>
                <a:cs typeface="Calibri" pitchFamily="34" charset="0"/>
              </a:rPr>
              <a:t> </a:t>
            </a:r>
            <a:r>
              <a:rPr lang="ru-RU" sz="1600" dirty="0" err="1" smtClean="0">
                <a:latin typeface="Calibri" pitchFamily="34" charset="0"/>
                <a:cs typeface="Calibri" pitchFamily="34" charset="0"/>
              </a:rPr>
              <a:t>Уокер</a:t>
            </a:r>
            <a:r>
              <a:rPr lang="ru-RU" sz="1600" dirty="0" smtClean="0">
                <a:latin typeface="Calibri" pitchFamily="34" charset="0"/>
                <a:cs typeface="Calibri" pitchFamily="34" charset="0"/>
              </a:rPr>
              <a:t>, 1892)</a:t>
            </a:r>
          </a:p>
          <a:p>
            <a:pPr marL="0" indent="0">
              <a:buNone/>
            </a:pPr>
            <a:r>
              <a:rPr lang="ru-RU" sz="1600" dirty="0" smtClean="0">
                <a:latin typeface="Calibri" pitchFamily="34" charset="0"/>
                <a:cs typeface="Calibri" pitchFamily="34" charset="0"/>
              </a:rPr>
              <a:t>б) «Невидимую руку», если бы она действовала везде, вероятно можно было бы поймать за воровством из карманов бедноты». (Эдвард </a:t>
            </a:r>
            <a:r>
              <a:rPr lang="ru-RU" sz="1600" dirty="0" err="1" smtClean="0">
                <a:latin typeface="Calibri" pitchFamily="34" charset="0"/>
                <a:cs typeface="Calibri" pitchFamily="34" charset="0"/>
              </a:rPr>
              <a:t>Нелл</a:t>
            </a:r>
            <a:r>
              <a:rPr lang="ru-RU" sz="1600" dirty="0" smtClean="0">
                <a:latin typeface="Calibri" pitchFamily="34" charset="0"/>
                <a:cs typeface="Calibri" pitchFamily="34" charset="0"/>
              </a:rPr>
              <a:t>, 1982)</a:t>
            </a:r>
          </a:p>
          <a:p>
            <a:pPr marL="0" indent="0">
              <a:buNone/>
            </a:pPr>
            <a:r>
              <a:rPr lang="ru-RU" sz="1600" dirty="0" smtClean="0">
                <a:latin typeface="Calibri" pitchFamily="34" charset="0"/>
                <a:cs typeface="Calibri" pitchFamily="34" charset="0"/>
              </a:rPr>
              <a:t>в) Высказывание. Адама Смита о «невидимой руке» (см. гл. 2).</a:t>
            </a:r>
          </a:p>
          <a:p>
            <a:pPr marL="0" indent="0">
              <a:buNone/>
            </a:pPr>
            <a:r>
              <a:rPr lang="ru-RU" sz="1600" dirty="0" smtClean="0">
                <a:latin typeface="Calibri" pitchFamily="34" charset="0"/>
                <a:cs typeface="Calibri" pitchFamily="34" charset="0"/>
              </a:rPr>
              <a:t>г) «Парето ... предположил, что конкуренция приводит к такому состоянию, при котором, в рамках доступных ресурсов, технологий и «ноу-хау», невозможно достичь большего удовлетворения одного потребителя, не снизив уровень удовлетворения другого». (</a:t>
            </a:r>
            <a:r>
              <a:rPr lang="ru-RU" sz="1600" dirty="0" err="1" smtClean="0">
                <a:latin typeface="Calibri" pitchFamily="34" charset="0"/>
                <a:cs typeface="Calibri" pitchFamily="34" charset="0"/>
              </a:rPr>
              <a:t>Тьяллинг</a:t>
            </a:r>
            <a:r>
              <a:rPr lang="ru-RU" sz="1600" dirty="0" smtClean="0">
                <a:latin typeface="Calibri" pitchFamily="34" charset="0"/>
                <a:cs typeface="Calibri" pitchFamily="34" charset="0"/>
              </a:rPr>
              <a:t> </a:t>
            </a:r>
            <a:r>
              <a:rPr lang="ru-RU" sz="1600" dirty="0" err="1" smtClean="0">
                <a:latin typeface="Calibri" pitchFamily="34" charset="0"/>
                <a:cs typeface="Calibri" pitchFamily="34" charset="0"/>
              </a:rPr>
              <a:t>Купманс</a:t>
            </a:r>
            <a:r>
              <a:rPr lang="ru-RU" sz="1600" dirty="0" smtClean="0">
                <a:latin typeface="Calibri" pitchFamily="34" charset="0"/>
                <a:cs typeface="Calibri" pitchFamily="34" charset="0"/>
              </a:rPr>
              <a:t>, 1957)</a:t>
            </a:r>
          </a:p>
          <a:p>
            <a:pPr marL="0" indent="0">
              <a:buNone/>
            </a:pPr>
            <a:r>
              <a:rPr lang="ru-RU" sz="1600" dirty="0" smtClean="0">
                <a:latin typeface="Calibri" pitchFamily="34" charset="0"/>
                <a:cs typeface="Calibri" pitchFamily="34" charset="0"/>
              </a:rPr>
              <a:t> </a:t>
            </a:r>
            <a:r>
              <a:rPr lang="ru-RU" sz="1600" dirty="0" err="1" smtClean="0">
                <a:latin typeface="Calibri" pitchFamily="34" charset="0"/>
                <a:cs typeface="Calibri" pitchFamily="34" charset="0"/>
              </a:rPr>
              <a:t>д</a:t>
            </a:r>
            <a:r>
              <a:rPr lang="ru-RU" sz="1600" dirty="0" smtClean="0">
                <a:latin typeface="Calibri" pitchFamily="34" charset="0"/>
                <a:cs typeface="Calibri" pitchFamily="34" charset="0"/>
              </a:rPr>
              <a:t>) «Совершенная конкуренция может достичь всего, что может быть получено при социализме».</a:t>
            </a:r>
          </a:p>
          <a:p>
            <a:endParaRPr lang="ru-RU" sz="1600" dirty="0">
              <a:latin typeface="Calibri" pitchFamily="34" charset="0"/>
              <a:cs typeface="Calibri" pitchFamily="34" charset="0"/>
            </a:endParaRPr>
          </a:p>
          <a:p>
            <a:endParaRPr lang="ru-RU" sz="1600" dirty="0">
              <a:latin typeface="Calibri" pitchFamily="34" charset="0"/>
              <a:cs typeface="Calibri" pitchFamily="34" charset="0"/>
            </a:endParaRPr>
          </a:p>
        </p:txBody>
      </p:sp>
      <p:sp>
        <p:nvSpPr>
          <p:cNvPr id="2" name="Заголовок 1"/>
          <p:cNvSpPr>
            <a:spLocks noGrp="1"/>
          </p:cNvSpPr>
          <p:nvPr>
            <p:ph type="title"/>
          </p:nvPr>
        </p:nvSpPr>
        <p:spPr>
          <a:xfrm>
            <a:off x="467544" y="-387424"/>
            <a:ext cx="8058472" cy="1600200"/>
          </a:xfrm>
        </p:spPr>
        <p:txBody>
          <a:bodyPr>
            <a:normAutofit fontScale="90000"/>
          </a:bodyPr>
          <a:lstStyle/>
          <a:p>
            <a:pPr algn="ctr"/>
            <a:r>
              <a:rPr lang="ru-RU" sz="3100" dirty="0">
                <a:latin typeface="Calibri" pitchFamily="34" charset="0"/>
              </a:rPr>
              <a:t> </a:t>
            </a:r>
            <a:br>
              <a:rPr lang="ru-RU" sz="3100" dirty="0">
                <a:latin typeface="Calibri" pitchFamily="34" charset="0"/>
              </a:rPr>
            </a:br>
            <a:r>
              <a:rPr lang="ru-RU" sz="3100" dirty="0">
                <a:solidFill>
                  <a:schemeClr val="bg2">
                    <a:lumMod val="10000"/>
                  </a:schemeClr>
                </a:solidFill>
                <a:effectLst/>
                <a:latin typeface="Calibri" pitchFamily="34" charset="0"/>
                <a:cs typeface="Calibri" pitchFamily="34" charset="0"/>
              </a:rPr>
              <a:t>ВОПРОСЫ ДЛЯ ОБСУЖДЕНИЯ</a:t>
            </a:r>
            <a:r>
              <a:rPr lang="ru-RU" dirty="0"/>
              <a:t/>
            </a:r>
            <a:br>
              <a:rPr lang="ru-RU" dirty="0"/>
            </a:br>
            <a:endParaRPr lang="ru-RU" dirty="0"/>
          </a:p>
        </p:txBody>
      </p:sp>
      <p:sp>
        <p:nvSpPr>
          <p:cNvPr id="4" name="Прямоугольник 3"/>
          <p:cNvSpPr/>
          <p:nvPr/>
        </p:nvSpPr>
        <p:spPr>
          <a:xfrm>
            <a:off x="4310882" y="6457890"/>
            <a:ext cx="4833118" cy="400110"/>
          </a:xfrm>
          <a:prstGeom prst="rect">
            <a:avLst/>
          </a:prstGeom>
        </p:spPr>
        <p:txBody>
          <a:bodyPr wrap="none">
            <a:spAutoFit/>
          </a:bodyPr>
          <a:lstStyle/>
          <a:p>
            <a:r>
              <a:rPr lang="ru-RU" sz="2000" b="1" i="1" dirty="0">
                <a:latin typeface="Calibri" pitchFamily="34" charset="0"/>
              </a:rPr>
              <a:t>Рынок и экономическая эффективность</a:t>
            </a:r>
          </a:p>
        </p:txBody>
      </p:sp>
      <p:pic>
        <p:nvPicPr>
          <p:cNvPr id="5" name="Picture 2" descr="D:\Ботва\7сем\samuelson_pol_e_nordhaus_vilyam_d_mikroekonomika\Самуэльсон\13.htm22.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47664" y="188640"/>
            <a:ext cx="447675" cy="4476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322665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75048" y="1124744"/>
            <a:ext cx="8568952" cy="5983560"/>
          </a:xfrm>
        </p:spPr>
        <p:txBody>
          <a:bodyPr>
            <a:normAutofit/>
          </a:bodyPr>
          <a:lstStyle/>
          <a:p>
            <a:r>
              <a:rPr lang="ru-RU" sz="1800" dirty="0" smtClean="0">
                <a:latin typeface="Calibri" pitchFamily="34" charset="0"/>
                <a:cs typeface="Calibri" pitchFamily="34" charset="0"/>
              </a:rPr>
              <a:t> </a:t>
            </a:r>
            <a:r>
              <a:rPr lang="ru-RU" sz="1800" dirty="0">
                <a:latin typeface="Calibri" pitchFamily="34" charset="0"/>
                <a:cs typeface="Calibri" pitchFamily="34" charset="0"/>
              </a:rPr>
              <a:t>При анализе эффективности конкурентной экономики предполагается, что технический прогресс отсутствует. Вспомните гипотезу </a:t>
            </a:r>
            <a:r>
              <a:rPr lang="ru-RU" sz="1800" dirty="0" err="1">
                <a:latin typeface="Calibri" pitchFamily="34" charset="0"/>
                <a:cs typeface="Calibri" pitchFamily="34" charset="0"/>
              </a:rPr>
              <a:t>Шумпетера</a:t>
            </a:r>
            <a:r>
              <a:rPr lang="ru-RU" sz="1800" dirty="0">
                <a:latin typeface="Calibri" pitchFamily="34" charset="0"/>
                <a:cs typeface="Calibri" pitchFamily="34" charset="0"/>
              </a:rPr>
              <a:t> из главы 10. Какую точку зрения на экономическую эффективность механизма конкуренции она содержит? Какой вид несостоятельности рынка представляют собой изобретения? Используйте кривые производственных возможностей для иллюстрации того, как в мире быстрого потенциального технического прогресса в длительном периоде восприимчивая к нововведениям экономика с несовершенной конкуренцией может обеспечивать более высокий уровень потребления, чем эффективная, но технологически инертная конкурентная экономика.</a:t>
            </a:r>
          </a:p>
          <a:p>
            <a:r>
              <a:rPr lang="ru-RU" sz="1800" dirty="0" smtClean="0">
                <a:latin typeface="Calibri" pitchFamily="34" charset="0"/>
                <a:cs typeface="Calibri" pitchFamily="34" charset="0"/>
              </a:rPr>
              <a:t> </a:t>
            </a:r>
            <a:r>
              <a:rPr lang="ru-RU" sz="1800" dirty="0">
                <a:latin typeface="Calibri" pitchFamily="34" charset="0"/>
                <a:cs typeface="Calibri" pitchFamily="34" charset="0"/>
              </a:rPr>
              <a:t>Усложненная задача:» Вторая теорема о конкурентной экономике означает, что все, чего можно достичь в условиях идеального социализма с централизованным планированием, может быть сделано и на конкурентных рынках с соответствующей системой перераспределяющего налогообложения». Прокомментируйте логику этого утверждения. Согласны ли вы с ним? Почему?</a:t>
            </a:r>
          </a:p>
          <a:p>
            <a:endParaRPr lang="ru-RU" sz="1800" dirty="0"/>
          </a:p>
        </p:txBody>
      </p:sp>
      <p:sp>
        <p:nvSpPr>
          <p:cNvPr id="4" name="Прямоугольник 3"/>
          <p:cNvSpPr/>
          <p:nvPr/>
        </p:nvSpPr>
        <p:spPr>
          <a:xfrm>
            <a:off x="4067944" y="6457890"/>
            <a:ext cx="4833118" cy="400110"/>
          </a:xfrm>
          <a:prstGeom prst="rect">
            <a:avLst/>
          </a:prstGeom>
        </p:spPr>
        <p:txBody>
          <a:bodyPr wrap="none">
            <a:spAutoFit/>
          </a:bodyPr>
          <a:lstStyle/>
          <a:p>
            <a:r>
              <a:rPr lang="ru-RU" sz="2000" b="1" i="1" dirty="0">
                <a:latin typeface="Calibri" pitchFamily="34" charset="0"/>
              </a:rPr>
              <a:t>Рынок и экономическая эффективность</a:t>
            </a:r>
          </a:p>
        </p:txBody>
      </p:sp>
    </p:spTree>
    <p:extLst>
      <p:ext uri="{BB962C8B-B14F-4D97-AF65-F5344CB8AC3E}">
        <p14:creationId xmlns="" xmlns:p14="http://schemas.microsoft.com/office/powerpoint/2010/main" val="745794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9512" y="764704"/>
            <a:ext cx="8424936" cy="5263480"/>
          </a:xfrm>
        </p:spPr>
        <p:txBody>
          <a:bodyPr>
            <a:normAutofit fontScale="62500" lnSpcReduction="20000"/>
          </a:bodyPr>
          <a:lstStyle/>
          <a:p>
            <a:r>
              <a:rPr lang="ru-RU" sz="3200" dirty="0" smtClean="0">
                <a:latin typeface="Calibri" pitchFamily="34" charset="0"/>
              </a:rPr>
              <a:t>Данная глава рассказывает о роли государства в промышленно развитой экономике. Какими должны быть цели экономической политики в условиях рыночной экономики и как их нужно осуществлять? Мы рассмотрим причины того, почему вмешательство государства создает больше проблем, чем решает. И в конце мы попробуем применить наши знания для создания проекта реформы здравоохранения.</a:t>
            </a:r>
          </a:p>
          <a:p>
            <a:r>
              <a:rPr lang="ru-RU" sz="3200" dirty="0" smtClean="0">
                <a:latin typeface="Calibri" pitchFamily="34" charset="0"/>
              </a:rPr>
              <a:t>Затем мы более подробно рассмотрим способы вмешательства государства в экономику, акцентируя внимание на государственном налогообложении и расходах, антимонопольной политике и регулированиям, а также на защите окружающей среды. Далее реалии рыночной экономики противопоставляются чувству сострадания. Рынок, который ничем не ограничен, создает крайнюю степень бедности и лишений, существование которых общество старается обходить молчанием. В то же время попытки перераспределения дохода от богатых к бедным уменьшают некоторые рыночные стимулы, которые способствуют процветанию рыночной экономики. Данная дилемма является центральным вопросом многих наиболее важных современных политических дебатов.</a:t>
            </a:r>
          </a:p>
          <a:p>
            <a:endParaRPr lang="ru-RU" dirty="0"/>
          </a:p>
        </p:txBody>
      </p:sp>
      <p:sp>
        <p:nvSpPr>
          <p:cNvPr id="4" name="TextBox 3"/>
          <p:cNvSpPr txBox="1"/>
          <p:nvPr/>
        </p:nvSpPr>
        <p:spPr>
          <a:xfrm>
            <a:off x="4310882" y="6180892"/>
            <a:ext cx="4833118" cy="677108"/>
          </a:xfrm>
          <a:prstGeom prst="rect">
            <a:avLst/>
          </a:prstGeom>
          <a:noFill/>
        </p:spPr>
        <p:txBody>
          <a:bodyPr wrap="none" rtlCol="0">
            <a:spAutoFit/>
          </a:bodyPr>
          <a:lstStyle/>
          <a:p>
            <a:r>
              <a:rPr lang="ru-RU" sz="2000" b="1" i="1" dirty="0">
                <a:latin typeface="Calibri" pitchFamily="34" charset="0"/>
              </a:rPr>
              <a:t>Рынок и экономическая эффективность</a:t>
            </a:r>
          </a:p>
          <a:p>
            <a:endParaRPr lang="ru-RU" b="1" i="1" dirty="0"/>
          </a:p>
        </p:txBody>
      </p:sp>
      <p:pic>
        <p:nvPicPr>
          <p:cNvPr id="5" name="Picture 2" descr="D:\Ботва\7сем\samuelson_pol_e_nordhaus_vilyam_d_mikroekonomika\Самуэльсон\7.htm1.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67544" y="260648"/>
            <a:ext cx="447675" cy="44767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635896" y="1340768"/>
            <a:ext cx="5040560" cy="4680520"/>
          </a:xfrm>
        </p:spPr>
        <p:txBody>
          <a:bodyPr>
            <a:normAutofit/>
          </a:bodyPr>
          <a:lstStyle/>
          <a:p>
            <a:r>
              <a:rPr lang="ru-RU" sz="2000" dirty="0" smtClean="0">
                <a:latin typeface="Calibri" pitchFamily="34" charset="0"/>
              </a:rPr>
              <a:t>Два столетия назад Адам Смит заявил, что, благодаря работе «невидимой руки» тот, кто преследует свои собственные интересы в конкурентной экономике, наиболее полно и эффективно способствует увеличению благосостояния общества. Это положение — что хаос рыночной конкуренции является мощной силой, способствующей росту выпуска и уровня жизни — представляет собой одну из наиболее значительных и сильных идей в истории.</a:t>
            </a:r>
            <a:endParaRPr lang="ru-RU" sz="2000" dirty="0">
              <a:latin typeface="Calibri" pitchFamily="34" charset="0"/>
            </a:endParaRPr>
          </a:p>
        </p:txBody>
      </p:sp>
      <p:sp>
        <p:nvSpPr>
          <p:cNvPr id="4" name="TextBox 3"/>
          <p:cNvSpPr txBox="1"/>
          <p:nvPr/>
        </p:nvSpPr>
        <p:spPr>
          <a:xfrm>
            <a:off x="899592" y="398274"/>
            <a:ext cx="7992888" cy="523220"/>
          </a:xfrm>
          <a:prstGeom prst="rect">
            <a:avLst/>
          </a:prstGeom>
          <a:noFill/>
        </p:spPr>
        <p:txBody>
          <a:bodyPr wrap="square" rtlCol="0">
            <a:spAutoFit/>
          </a:bodyPr>
          <a:lstStyle/>
          <a:p>
            <a:pPr algn="ctr"/>
            <a:r>
              <a:rPr lang="ru-RU" sz="2800" b="1" dirty="0" smtClean="0">
                <a:latin typeface="Calibri" pitchFamily="34" charset="0"/>
              </a:rPr>
              <a:t>ЭФФЕКТИВНОСТЬ СОВЕРШЕННОЙ КОНКУРЕНЦИИ</a:t>
            </a:r>
            <a:endParaRPr lang="ru-RU" sz="2800" b="1" dirty="0">
              <a:latin typeface="Calibri" pitchFamily="34" charset="0"/>
            </a:endParaRPr>
          </a:p>
        </p:txBody>
      </p:sp>
      <p:sp>
        <p:nvSpPr>
          <p:cNvPr id="5" name="TextBox 4"/>
          <p:cNvSpPr txBox="1"/>
          <p:nvPr/>
        </p:nvSpPr>
        <p:spPr>
          <a:xfrm>
            <a:off x="4310882" y="6180892"/>
            <a:ext cx="4833118" cy="677108"/>
          </a:xfrm>
          <a:prstGeom prst="rect">
            <a:avLst/>
          </a:prstGeom>
          <a:noFill/>
        </p:spPr>
        <p:txBody>
          <a:bodyPr wrap="none" rtlCol="0">
            <a:spAutoFit/>
          </a:bodyPr>
          <a:lstStyle/>
          <a:p>
            <a:r>
              <a:rPr lang="ru-RU" sz="2000" b="1" i="1" dirty="0">
                <a:latin typeface="Calibri" pitchFamily="34" charset="0"/>
              </a:rPr>
              <a:t>Рынок и экономическая эффективность</a:t>
            </a:r>
          </a:p>
          <a:p>
            <a:endParaRPr lang="ru-RU" b="1" i="1" dirty="0"/>
          </a:p>
        </p:txBody>
      </p:sp>
      <p:pic>
        <p:nvPicPr>
          <p:cNvPr id="6" name="Объект 3"/>
          <p:cNvPicPr>
            <a:picLocks noChangeAspect="1"/>
          </p:cNvPicPr>
          <p:nvPr/>
        </p:nvPicPr>
        <p:blipFill>
          <a:blip r:embed="rId2" cstate="print"/>
          <a:srcRect/>
          <a:stretch>
            <a:fillRect/>
          </a:stretch>
        </p:blipFill>
        <p:spPr>
          <a:xfrm>
            <a:off x="251520" y="1340768"/>
            <a:ext cx="3276600" cy="3276600"/>
          </a:xfrm>
          <a:prstGeom prst="rect">
            <a:avLst/>
          </a:prstGeom>
          <a:ln>
            <a:noFill/>
          </a:ln>
          <a:effectLst>
            <a:outerShdw blurRad="292100" dist="139700" dir="2700000" algn="tl" rotWithShape="0">
              <a:srgbClr val="333333">
                <a:alpha val="65000"/>
              </a:srgbClr>
            </a:outerShdw>
          </a:effectLst>
        </p:spPr>
      </p:pic>
      <p:sp>
        <p:nvSpPr>
          <p:cNvPr id="7" name="Прямоугольник 6"/>
          <p:cNvSpPr/>
          <p:nvPr/>
        </p:nvSpPr>
        <p:spPr>
          <a:xfrm>
            <a:off x="407333" y="4869160"/>
            <a:ext cx="2748573" cy="923330"/>
          </a:xfrm>
          <a:prstGeom prst="rect">
            <a:avLst/>
          </a:prstGeom>
        </p:spPr>
        <p:txBody>
          <a:bodyPr wrap="none">
            <a:spAutoFit/>
          </a:bodyPr>
          <a:lstStyle/>
          <a:p>
            <a:pPr algn="ctr"/>
            <a:r>
              <a:rPr lang="ru-RU" altLang="ru-RU" i="1" dirty="0" smtClean="0">
                <a:latin typeface="Calibri" pitchFamily="34" charset="0"/>
              </a:rPr>
              <a:t>Адам Смит (</a:t>
            </a:r>
            <a:r>
              <a:rPr lang="en-US" altLang="ru-RU" i="1" dirty="0" smtClean="0">
                <a:latin typeface="Calibri" pitchFamily="34" charset="0"/>
              </a:rPr>
              <a:t>Adam Smith</a:t>
            </a:r>
            <a:r>
              <a:rPr lang="ru-RU" altLang="ru-RU" i="1" dirty="0" smtClean="0">
                <a:latin typeface="Calibri" pitchFamily="34" charset="0"/>
              </a:rPr>
              <a:t>)</a:t>
            </a:r>
          </a:p>
          <a:p>
            <a:pPr algn="ctr"/>
            <a:r>
              <a:rPr lang="ru-RU" dirty="0" smtClean="0">
                <a:latin typeface="Calibri" pitchFamily="34" charset="0"/>
                <a:cs typeface="Times New Roman" panose="02020603050405020304" pitchFamily="18" charset="0"/>
              </a:rPr>
              <a:t>(05.06.1723 - 17.07.1790)</a:t>
            </a:r>
          </a:p>
          <a:p>
            <a:pPr algn="ctr"/>
            <a:endParaRPr lang="ru-RU" altLang="ru-RU" i="1" dirty="0">
              <a:latin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idx="1"/>
          </p:nvPr>
        </p:nvSpPr>
        <p:spPr>
          <a:xfrm>
            <a:off x="755576" y="548681"/>
            <a:ext cx="8064896" cy="4824536"/>
          </a:xfrm>
        </p:spPr>
        <p:txBody>
          <a:bodyPr>
            <a:normAutofit fontScale="70000" lnSpcReduction="20000"/>
          </a:bodyPr>
          <a:lstStyle/>
          <a:p>
            <a:r>
              <a:rPr lang="ru-RU" dirty="0" smtClean="0">
                <a:latin typeface="Calibri" pitchFamily="34" charset="0"/>
              </a:rPr>
              <a:t>Понимание точного значения утверждения Адама Смита явилось одним из значительных достижений современной экономики. В данном разделе мы постараемся обосновать учение о «невидимой руке». Однако сначала необходимо определить, что же мы подразумеваем под «общественным благосостоянием». У каждого свое собственное представление о том, что есть благо для общества, но для экономистов особое значение имеет эффективность. Эффективность, по определению экономистов, есть состояние, при котором ресурсы общества приносят максимум удовлетворения потребителю. Если быть более точными,</a:t>
            </a:r>
            <a:r>
              <a:rPr lang="ru-RU" b="1" dirty="0" smtClean="0">
                <a:latin typeface="Calibri" pitchFamily="34" charset="0"/>
              </a:rPr>
              <a:t> </a:t>
            </a:r>
            <a:r>
              <a:rPr lang="ru-RU" b="1" dirty="0" err="1" smtClean="0">
                <a:latin typeface="Calibri" pitchFamily="34" charset="0"/>
              </a:rPr>
              <a:t>аллокативная</a:t>
            </a:r>
            <a:r>
              <a:rPr lang="ru-RU" b="1" dirty="0" smtClean="0">
                <a:latin typeface="Calibri" pitchFamily="34" charset="0"/>
              </a:rPr>
              <a:t> эффективность</a:t>
            </a:r>
            <a:r>
              <a:rPr lang="ru-RU" dirty="0" smtClean="0">
                <a:latin typeface="Calibri" pitchFamily="34" charset="0"/>
              </a:rPr>
              <a:t> (иногда называемая «эффективностью по Парето», или просто «эффективностью»), имеет место тогда, когда невозможно реорганизовать производство и потребление таким образом, чтобы удовлетворение одного человека увеличилось без уменьшения удовлетворения другого. Эффективная ситуация —это ситуация, в которой никто не может стать богаче, не сделав кого-либо беднее. Или, другими словами, если экономика действует эффективно, невозможно реорганизовать производство и потребление таким образом, чтобы все стали богаче.</a:t>
            </a:r>
            <a:endParaRPr lang="ru-RU" dirty="0">
              <a:latin typeface="Calibri" pitchFamily="34" charset="0"/>
            </a:endParaRPr>
          </a:p>
        </p:txBody>
      </p:sp>
      <p:sp>
        <p:nvSpPr>
          <p:cNvPr id="6" name="TextBox 5"/>
          <p:cNvSpPr txBox="1"/>
          <p:nvPr/>
        </p:nvSpPr>
        <p:spPr>
          <a:xfrm>
            <a:off x="4310882" y="6180892"/>
            <a:ext cx="4833118" cy="677108"/>
          </a:xfrm>
          <a:prstGeom prst="rect">
            <a:avLst/>
          </a:prstGeom>
          <a:noFill/>
        </p:spPr>
        <p:txBody>
          <a:bodyPr wrap="none" rtlCol="0">
            <a:spAutoFit/>
          </a:bodyPr>
          <a:lstStyle/>
          <a:p>
            <a:r>
              <a:rPr lang="ru-RU" sz="2000" b="1" i="1" dirty="0">
                <a:latin typeface="Calibri" pitchFamily="34" charset="0"/>
              </a:rPr>
              <a:t>Рынок и экономическая эффективность</a:t>
            </a:r>
          </a:p>
          <a:p>
            <a:endParaRPr lang="ru-RU" b="1" i="1" dirty="0"/>
          </a:p>
        </p:txBody>
      </p:sp>
      <p:pic>
        <p:nvPicPr>
          <p:cNvPr id="4" name="Picture 2" descr="D:\Ботва\7сем\samuelson_pol_e_nordhaus_vilyam_d_mikroekonomika\Самуэльсон\7.htm1.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1738" y="572534"/>
            <a:ext cx="447675" cy="447675"/>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p:cNvSpPr txBox="1"/>
          <p:nvPr/>
        </p:nvSpPr>
        <p:spPr>
          <a:xfrm>
            <a:off x="251520" y="4941168"/>
            <a:ext cx="8568952" cy="646331"/>
          </a:xfrm>
          <a:prstGeom prst="rect">
            <a:avLst/>
          </a:prstGeom>
          <a:noFill/>
          <a:ln w="38100">
            <a:solidFill>
              <a:schemeClr val="bg2">
                <a:lumMod val="25000"/>
              </a:schemeClr>
            </a:solidFill>
          </a:ln>
        </p:spPr>
        <p:txBody>
          <a:bodyPr wrap="square" rtlCol="0">
            <a:spAutoFit/>
          </a:bodyPr>
          <a:lstStyle/>
          <a:p>
            <a:r>
              <a:rPr lang="ru-RU" dirty="0" smtClean="0">
                <a:latin typeface="Calibri" pitchFamily="34" charset="0"/>
              </a:rPr>
              <a:t>«эффективность по Парето» названием обязана </a:t>
            </a:r>
            <a:r>
              <a:rPr lang="ru-RU" dirty="0" err="1" smtClean="0">
                <a:latin typeface="Calibri" pitchFamily="34" charset="0"/>
              </a:rPr>
              <a:t>Вильфредо</a:t>
            </a:r>
            <a:r>
              <a:rPr lang="ru-RU" dirty="0" smtClean="0">
                <a:latin typeface="Calibri" pitchFamily="34" charset="0"/>
              </a:rPr>
              <a:t> Парето (1848-1923), итальянскому экономисту, впервые предложившему такой подход.</a:t>
            </a:r>
            <a:endParaRPr lang="ru-RU" dirty="0">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23528" y="836712"/>
            <a:ext cx="8496944" cy="4174232"/>
          </a:xfrm>
        </p:spPr>
        <p:txBody>
          <a:bodyPr>
            <a:noAutofit/>
          </a:bodyPr>
          <a:lstStyle/>
          <a:p>
            <a:pPr>
              <a:buNone/>
            </a:pPr>
            <a:r>
              <a:rPr lang="ru-RU" sz="2000" dirty="0" smtClean="0">
                <a:latin typeface="Calibri" pitchFamily="34" charset="0"/>
              </a:rPr>
              <a:t>На сегодняшний день нам известно следующее:</a:t>
            </a:r>
            <a:endParaRPr lang="en-US" sz="2000" dirty="0" smtClean="0">
              <a:latin typeface="Calibri" pitchFamily="34" charset="0"/>
            </a:endParaRPr>
          </a:p>
          <a:p>
            <a:pPr>
              <a:buNone/>
            </a:pPr>
            <a:endParaRPr lang="ru-RU" sz="2000" dirty="0" smtClean="0">
              <a:latin typeface="Calibri" pitchFamily="34" charset="0"/>
            </a:endParaRPr>
          </a:p>
          <a:p>
            <a:r>
              <a:rPr lang="ru-RU" sz="2000" i="1" dirty="0" smtClean="0">
                <a:latin typeface="Calibri" pitchFamily="34" charset="0"/>
              </a:rPr>
              <a:t>В определенных условиях, включая условия совершенной конкуренции, в рыночной экономике будет существовать </a:t>
            </a:r>
            <a:r>
              <a:rPr lang="ru-RU" sz="2000" i="1" dirty="0" err="1" smtClean="0">
                <a:latin typeface="Calibri" pitchFamily="34" charset="0"/>
              </a:rPr>
              <a:t>аллокативная</a:t>
            </a:r>
            <a:r>
              <a:rPr lang="ru-RU" sz="2000" i="1" dirty="0" smtClean="0">
                <a:latin typeface="Calibri" pitchFamily="34" charset="0"/>
              </a:rPr>
              <a:t> эффективность. При этом экономика в целом будет эффективной, и никто не сможет стать богаче, не сделав кого-либо беднее.</a:t>
            </a:r>
            <a:endParaRPr lang="ru-RU" sz="2000" dirty="0" smtClean="0">
              <a:latin typeface="Calibri" pitchFamily="34" charset="0"/>
            </a:endParaRPr>
          </a:p>
          <a:p>
            <a:r>
              <a:rPr lang="ru-RU" sz="2000" dirty="0" smtClean="0">
                <a:latin typeface="Calibri" pitchFamily="34" charset="0"/>
              </a:rPr>
              <a:t>Это утверждение о роли конкуренции в получении благоприятных результатов поистине поразительно. Из него следует, что даже самый искусный планировщик, располагая всеми наличными ресурсами и технологиями общества, не сможет даже с помощью компьютера или хитроумной схемы реорганизации найти решение лучше того, которое предлагает конкурентный рынок; никакая реорганизация не сможет сделать всех богаче. И этот вывод действует в рамках любой экономики — состоит ли она из одного, двух или двух миллионов конкурентных рынков благ и факторов.</a:t>
            </a:r>
          </a:p>
          <a:p>
            <a:endParaRPr lang="ru-RU" sz="2000" dirty="0">
              <a:latin typeface="Calibri" pitchFamily="34" charset="0"/>
            </a:endParaRPr>
          </a:p>
        </p:txBody>
      </p:sp>
      <p:sp>
        <p:nvSpPr>
          <p:cNvPr id="4" name="TextBox 3"/>
          <p:cNvSpPr txBox="1"/>
          <p:nvPr/>
        </p:nvSpPr>
        <p:spPr>
          <a:xfrm>
            <a:off x="4310882" y="6180892"/>
            <a:ext cx="4833118" cy="677108"/>
          </a:xfrm>
          <a:prstGeom prst="rect">
            <a:avLst/>
          </a:prstGeom>
          <a:noFill/>
        </p:spPr>
        <p:txBody>
          <a:bodyPr wrap="none" rtlCol="0">
            <a:spAutoFit/>
          </a:bodyPr>
          <a:lstStyle/>
          <a:p>
            <a:r>
              <a:rPr lang="ru-RU" sz="2000" b="1" i="1" dirty="0">
                <a:latin typeface="Calibri" pitchFamily="34" charset="0"/>
              </a:rPr>
              <a:t>Рынок и экономическая эффективность</a:t>
            </a:r>
          </a:p>
          <a:p>
            <a:endParaRPr lang="ru-RU" b="1" i="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Открытая">
  <a:themeElements>
    <a:clrScheme name="Открытая">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Открытая">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Открытая">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491</TotalTime>
  <Words>6564</Words>
  <Application>Microsoft Office PowerPoint</Application>
  <PresentationFormat>Экран (4:3)</PresentationFormat>
  <Paragraphs>423</Paragraphs>
  <Slides>55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55</vt:i4>
      </vt:variant>
    </vt:vector>
  </HeadingPairs>
  <TitlesOfParts>
    <vt:vector size="56" baseType="lpstr">
      <vt:lpstr>Открытая</vt:lpstr>
      <vt:lpstr>Рынок и экономическая эффективность    </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lpstr>Слайд 21</vt:lpstr>
      <vt:lpstr>Слайд 22</vt:lpstr>
      <vt:lpstr>Слайд 23</vt:lpstr>
      <vt:lpstr>Слайд 24</vt:lpstr>
      <vt:lpstr>Слайд 25</vt:lpstr>
      <vt:lpstr>Слайд 26</vt:lpstr>
      <vt:lpstr>Слайд 27</vt:lpstr>
      <vt:lpstr>Общее равновесие в действии</vt:lpstr>
      <vt:lpstr>Слайд 29</vt:lpstr>
      <vt:lpstr>Слайд 30</vt:lpstr>
      <vt:lpstr>Слайд 31</vt:lpstr>
      <vt:lpstr>Слайд 32</vt:lpstr>
      <vt:lpstr>Слайд 33</vt:lpstr>
      <vt:lpstr>Слайд 34</vt:lpstr>
      <vt:lpstr>Слайд 35</vt:lpstr>
      <vt:lpstr>Слайд 36</vt:lpstr>
      <vt:lpstr>Слайд 37</vt:lpstr>
      <vt:lpstr>Слайд 38</vt:lpstr>
      <vt:lpstr>Слайд 39</vt:lpstr>
      <vt:lpstr>Слайд 40</vt:lpstr>
      <vt:lpstr>Слайд 41</vt:lpstr>
      <vt:lpstr>ЗАМЕЧАНИЯ</vt:lpstr>
      <vt:lpstr>Слайд 43</vt:lpstr>
      <vt:lpstr>Слайд 44</vt:lpstr>
      <vt:lpstr>Слайд 45</vt:lpstr>
      <vt:lpstr>Экономическая теория в вакууме?</vt:lpstr>
      <vt:lpstr>Слайд 47</vt:lpstr>
      <vt:lpstr>РАСПРЕДЕЛЕНИЕ ДОХОДА </vt:lpstr>
      <vt:lpstr>РЫНКИ И ЭКОНОМИЧЕСКАЯ ПОЛИТИКА</vt:lpstr>
      <vt:lpstr>Слайд 50</vt:lpstr>
      <vt:lpstr>РЕЗЮМЕ </vt:lpstr>
      <vt:lpstr>Слайд 52</vt:lpstr>
      <vt:lpstr>КЛЮЧЕВЫЕ ПОНЯТИЯ</vt:lpstr>
      <vt:lpstr>  ВОПРОСЫ ДЛЯ ОБСУЖДЕНИЯ </vt:lpstr>
      <vt:lpstr>Слайд 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Рынок и экономическая эффективность</dc:title>
  <dc:creator>Диман</dc:creator>
  <cp:lastModifiedBy>Пользователь</cp:lastModifiedBy>
  <cp:revision>67</cp:revision>
  <dcterms:created xsi:type="dcterms:W3CDTF">2013-12-13T17:35:06Z</dcterms:created>
  <dcterms:modified xsi:type="dcterms:W3CDTF">2014-05-13T11:02:54Z</dcterms:modified>
</cp:coreProperties>
</file>