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71"/>
  </p:notesMasterIdLst>
  <p:sldIdLst>
    <p:sldId id="256" r:id="rId2"/>
    <p:sldId id="342" r:id="rId3"/>
    <p:sldId id="257" r:id="rId4"/>
    <p:sldId id="258" r:id="rId5"/>
    <p:sldId id="334" r:id="rId6"/>
    <p:sldId id="259" r:id="rId7"/>
    <p:sldId id="260" r:id="rId8"/>
    <p:sldId id="261" r:id="rId9"/>
    <p:sldId id="335" r:id="rId10"/>
    <p:sldId id="263" r:id="rId11"/>
    <p:sldId id="262" r:id="rId12"/>
    <p:sldId id="264" r:id="rId13"/>
    <p:sldId id="265" r:id="rId14"/>
    <p:sldId id="266" r:id="rId15"/>
    <p:sldId id="267" r:id="rId16"/>
    <p:sldId id="268" r:id="rId17"/>
    <p:sldId id="270" r:id="rId18"/>
    <p:sldId id="271" r:id="rId19"/>
    <p:sldId id="272" r:id="rId20"/>
    <p:sldId id="337" r:id="rId21"/>
    <p:sldId id="274" r:id="rId22"/>
    <p:sldId id="275" r:id="rId23"/>
    <p:sldId id="338" r:id="rId24"/>
    <p:sldId id="343" r:id="rId25"/>
    <p:sldId id="344" r:id="rId26"/>
    <p:sldId id="345" r:id="rId27"/>
    <p:sldId id="302" r:id="rId28"/>
    <p:sldId id="346" r:id="rId29"/>
    <p:sldId id="360" r:id="rId30"/>
    <p:sldId id="347" r:id="rId31"/>
    <p:sldId id="348" r:id="rId32"/>
    <p:sldId id="349" r:id="rId33"/>
    <p:sldId id="350" r:id="rId34"/>
    <p:sldId id="306" r:id="rId35"/>
    <p:sldId id="307" r:id="rId36"/>
    <p:sldId id="308" r:id="rId37"/>
    <p:sldId id="351" r:id="rId38"/>
    <p:sldId id="309" r:id="rId39"/>
    <p:sldId id="310" r:id="rId40"/>
    <p:sldId id="352" r:id="rId41"/>
    <p:sldId id="311" r:id="rId42"/>
    <p:sldId id="312" r:id="rId43"/>
    <p:sldId id="353" r:id="rId44"/>
    <p:sldId id="313" r:id="rId45"/>
    <p:sldId id="314" r:id="rId46"/>
    <p:sldId id="354" r:id="rId47"/>
    <p:sldId id="355" r:id="rId48"/>
    <p:sldId id="316" r:id="rId49"/>
    <p:sldId id="317" r:id="rId50"/>
    <p:sldId id="318" r:id="rId51"/>
    <p:sldId id="319" r:id="rId52"/>
    <p:sldId id="356" r:id="rId53"/>
    <p:sldId id="320" r:id="rId54"/>
    <p:sldId id="321" r:id="rId55"/>
    <p:sldId id="357" r:id="rId56"/>
    <p:sldId id="322" r:id="rId57"/>
    <p:sldId id="323" r:id="rId58"/>
    <p:sldId id="325" r:id="rId59"/>
    <p:sldId id="326" r:id="rId60"/>
    <p:sldId id="328" r:id="rId61"/>
    <p:sldId id="329" r:id="rId62"/>
    <p:sldId id="358" r:id="rId63"/>
    <p:sldId id="330" r:id="rId64"/>
    <p:sldId id="331" r:id="rId65"/>
    <p:sldId id="333" r:id="rId66"/>
    <p:sldId id="339" r:id="rId67"/>
    <p:sldId id="340" r:id="rId68"/>
    <p:sldId id="341" r:id="rId69"/>
    <p:sldId id="359" r:id="rId7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kitaKorolyov ." initials="" lastIdx="3" clrIdx="0"/>
  <p:cmAuthor id="1" name="Анонимный"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DF725DC-A6AE-4CC6-A231-B1DE7CDA4F03}">
  <a:tblStyle styleId="{EDF725DC-A6AE-4CC6-A231-B1DE7CDA4F03}" styleName="Table_0"/>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7" autoAdjust="0"/>
    <p:restoredTop sz="90405" autoAdjust="0"/>
  </p:normalViewPr>
  <p:slideViewPr>
    <p:cSldViewPr>
      <p:cViewPr>
        <p:scale>
          <a:sx n="80" d="100"/>
          <a:sy n="80" d="100"/>
        </p:scale>
        <p:origin x="-1854" y="-702"/>
      </p:cViewPr>
      <p:guideLst>
        <p:guide orient="horz" pos="1620"/>
        <p:guide pos="2880"/>
      </p:guideLst>
    </p:cSldViewPr>
  </p:slideViewPr>
  <p:outlineViewPr>
    <p:cViewPr>
      <p:scale>
        <a:sx n="33" d="100"/>
        <a:sy n="33" d="100"/>
      </p:scale>
      <p:origin x="0" y="536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4724400" y="0"/>
            <a:ext cx="3012140" cy="5140547"/>
          </a:xfrm>
          <a:custGeom>
            <a:avLst/>
            <a:gdLst/>
            <a:ahLst/>
            <a:cxnLst/>
            <a:rect l="0" t="0" r="0" b="0"/>
            <a:pathLst>
              <a:path w="3012141" h="6854064" extrusionOk="0">
                <a:moveTo>
                  <a:pt x="2623817" y="0"/>
                </a:moveTo>
                <a:lnTo>
                  <a:pt x="2791741" y="608783"/>
                </a:lnTo>
                <a:lnTo>
                  <a:pt x="1826176" y="1301537"/>
                </a:lnTo>
                <a:lnTo>
                  <a:pt x="2130539" y="2466623"/>
                </a:lnTo>
                <a:lnTo>
                  <a:pt x="1175470" y="3190866"/>
                </a:lnTo>
                <a:lnTo>
                  <a:pt x="1469337" y="4355952"/>
                </a:lnTo>
                <a:lnTo>
                  <a:pt x="493277" y="5080194"/>
                </a:lnTo>
                <a:lnTo>
                  <a:pt x="808135" y="6255776"/>
                </a:lnTo>
                <a:lnTo>
                  <a:pt x="0" y="6854064"/>
                </a:lnTo>
                <a:lnTo>
                  <a:pt x="388325" y="6854064"/>
                </a:lnTo>
                <a:lnTo>
                  <a:pt x="1007545" y="6308258"/>
                </a:lnTo>
                <a:lnTo>
                  <a:pt x="713678" y="5122179"/>
                </a:lnTo>
                <a:lnTo>
                  <a:pt x="1679242" y="4408433"/>
                </a:lnTo>
                <a:lnTo>
                  <a:pt x="1364384" y="3232851"/>
                </a:lnTo>
                <a:lnTo>
                  <a:pt x="2361435" y="2498112"/>
                </a:lnTo>
                <a:lnTo>
                  <a:pt x="2015091" y="1343522"/>
                </a:lnTo>
                <a:lnTo>
                  <a:pt x="3012141" y="608783"/>
                </a:lnTo>
                <a:lnTo>
                  <a:pt x="2833722" y="0"/>
                </a:lnTo>
              </a:path>
            </a:pathLst>
          </a:custGeom>
          <a:solidFill>
            <a:schemeClr val="dk1"/>
          </a:solidFill>
          <a:ln>
            <a:noFill/>
          </a:ln>
        </p:spPr>
        <p:txBody>
          <a:bodyPr lIns="91425" tIns="45700" rIns="91425" bIns="45700" anchor="ctr" anchorCtr="0">
            <a:noAutofit/>
          </a:bodyPr>
          <a:lstStyle/>
          <a:p>
            <a:endParaRPr dirty="0"/>
          </a:p>
        </p:txBody>
      </p:sp>
      <p:grpSp>
        <p:nvGrpSpPr>
          <p:cNvPr id="10" name="Shape 10"/>
          <p:cNvGrpSpPr/>
          <p:nvPr/>
        </p:nvGrpSpPr>
        <p:grpSpPr>
          <a:xfrm>
            <a:off x="4571999" y="0"/>
            <a:ext cx="4546600" cy="5143499"/>
            <a:chOff x="1447" y="0"/>
            <a:chExt cx="2863" cy="4319"/>
          </a:xfrm>
        </p:grpSpPr>
        <p:sp>
          <p:nvSpPr>
            <p:cNvPr id="11" name="Shape 11"/>
            <p:cNvSpPr/>
            <p:nvPr/>
          </p:nvSpPr>
          <p:spPr>
            <a:xfrm>
              <a:off x="1447" y="0"/>
              <a:ext cx="1885" cy="4319"/>
            </a:xfrm>
            <a:custGeom>
              <a:avLst/>
              <a:gdLst/>
              <a:ahLst/>
              <a:cxnLst/>
              <a:rect l="0" t="0" r="0" b="0"/>
              <a:pathLst>
                <a:path w="1886" h="4320" extrusionOk="0">
                  <a:moveTo>
                    <a:pt x="1719" y="0"/>
                  </a:moveTo>
                  <a:lnTo>
                    <a:pt x="1813" y="357"/>
                  </a:lnTo>
                  <a:lnTo>
                    <a:pt x="1194" y="805"/>
                  </a:lnTo>
                  <a:lnTo>
                    <a:pt x="1393" y="1544"/>
                  </a:lnTo>
                  <a:lnTo>
                    <a:pt x="777" y="1991"/>
                  </a:lnTo>
                  <a:lnTo>
                    <a:pt x="972" y="2734"/>
                  </a:lnTo>
                  <a:lnTo>
                    <a:pt x="355" y="3178"/>
                  </a:lnTo>
                  <a:lnTo>
                    <a:pt x="554" y="3921"/>
                  </a:lnTo>
                  <a:lnTo>
                    <a:pt x="0" y="4320"/>
                  </a:lnTo>
                  <a:lnTo>
                    <a:pt x="109" y="4320"/>
                  </a:lnTo>
                  <a:lnTo>
                    <a:pt x="623" y="3948"/>
                  </a:lnTo>
                  <a:lnTo>
                    <a:pt x="430" y="3205"/>
                  </a:lnTo>
                  <a:lnTo>
                    <a:pt x="1045" y="2761"/>
                  </a:lnTo>
                  <a:lnTo>
                    <a:pt x="850" y="2018"/>
                  </a:lnTo>
                  <a:lnTo>
                    <a:pt x="1468" y="1572"/>
                  </a:lnTo>
                  <a:lnTo>
                    <a:pt x="1271" y="830"/>
                  </a:lnTo>
                  <a:lnTo>
                    <a:pt x="1886" y="386"/>
                  </a:lnTo>
                  <a:lnTo>
                    <a:pt x="1788" y="0"/>
                  </a:lnTo>
                  <a:lnTo>
                    <a:pt x="1719" y="0"/>
                  </a:lnTo>
                  <a:close/>
                </a:path>
              </a:pathLst>
            </a:custGeom>
            <a:solidFill>
              <a:srgbClr val="A64129"/>
            </a:solidFill>
            <a:ln>
              <a:noFill/>
            </a:ln>
          </p:spPr>
          <p:txBody>
            <a:bodyPr lIns="91425" tIns="45700" rIns="91425" bIns="45700" anchor="t" anchorCtr="0">
              <a:noAutofit/>
            </a:bodyPr>
            <a:lstStyle/>
            <a:p>
              <a:endParaRPr dirty="0"/>
            </a:p>
          </p:txBody>
        </p:sp>
        <p:sp>
          <p:nvSpPr>
            <p:cNvPr id="12" name="Shape 12"/>
            <p:cNvSpPr/>
            <p:nvPr/>
          </p:nvSpPr>
          <p:spPr>
            <a:xfrm>
              <a:off x="1559" y="0"/>
              <a:ext cx="1978" cy="4319"/>
            </a:xfrm>
            <a:custGeom>
              <a:avLst/>
              <a:gdLst/>
              <a:ahLst/>
              <a:cxnLst/>
              <a:rect l="0" t="0" r="0" b="0"/>
              <a:pathLst>
                <a:path w="1979" h="4320" extrusionOk="0">
                  <a:moveTo>
                    <a:pt x="1673" y="0"/>
                  </a:moveTo>
                  <a:lnTo>
                    <a:pt x="1777" y="382"/>
                  </a:lnTo>
                  <a:lnTo>
                    <a:pt x="1160" y="830"/>
                  </a:lnTo>
                  <a:lnTo>
                    <a:pt x="1357" y="1570"/>
                  </a:lnTo>
                  <a:lnTo>
                    <a:pt x="743" y="2016"/>
                  </a:lnTo>
                  <a:lnTo>
                    <a:pt x="936" y="2759"/>
                  </a:lnTo>
                  <a:lnTo>
                    <a:pt x="319" y="3204"/>
                  </a:lnTo>
                  <a:lnTo>
                    <a:pt x="517" y="3947"/>
                  </a:lnTo>
                  <a:lnTo>
                    <a:pt x="0" y="4320"/>
                  </a:lnTo>
                  <a:lnTo>
                    <a:pt x="304" y="4320"/>
                  </a:lnTo>
                  <a:lnTo>
                    <a:pt x="717" y="4025"/>
                  </a:lnTo>
                  <a:lnTo>
                    <a:pt x="521" y="3280"/>
                  </a:lnTo>
                  <a:lnTo>
                    <a:pt x="1136" y="2836"/>
                  </a:lnTo>
                  <a:lnTo>
                    <a:pt x="941" y="2093"/>
                  </a:lnTo>
                  <a:lnTo>
                    <a:pt x="1559" y="1648"/>
                  </a:lnTo>
                  <a:lnTo>
                    <a:pt x="1362" y="905"/>
                  </a:lnTo>
                  <a:lnTo>
                    <a:pt x="1979" y="461"/>
                  </a:lnTo>
                  <a:lnTo>
                    <a:pt x="1859" y="0"/>
                  </a:lnTo>
                  <a:lnTo>
                    <a:pt x="1673" y="0"/>
                  </a:lnTo>
                  <a:close/>
                </a:path>
              </a:pathLst>
            </a:custGeom>
            <a:solidFill>
              <a:srgbClr val="384452"/>
            </a:solidFill>
            <a:ln>
              <a:noFill/>
            </a:ln>
          </p:spPr>
          <p:txBody>
            <a:bodyPr lIns="91425" tIns="45700" rIns="91425" bIns="45700" anchor="t" anchorCtr="0">
              <a:noAutofit/>
            </a:bodyPr>
            <a:lstStyle/>
            <a:p>
              <a:endParaRPr dirty="0"/>
            </a:p>
          </p:txBody>
        </p:sp>
        <p:sp>
          <p:nvSpPr>
            <p:cNvPr id="13" name="Shape 13"/>
            <p:cNvSpPr/>
            <p:nvPr/>
          </p:nvSpPr>
          <p:spPr>
            <a:xfrm>
              <a:off x="2090" y="0"/>
              <a:ext cx="1805" cy="4319"/>
            </a:xfrm>
            <a:custGeom>
              <a:avLst/>
              <a:gdLst/>
              <a:ahLst/>
              <a:cxnLst/>
              <a:rect l="0" t="0" r="0" b="0"/>
              <a:pathLst>
                <a:path w="1806" h="4320" extrusionOk="0">
                  <a:moveTo>
                    <a:pt x="1462" y="0"/>
                  </a:moveTo>
                  <a:lnTo>
                    <a:pt x="1604" y="510"/>
                  </a:lnTo>
                  <a:lnTo>
                    <a:pt x="987" y="958"/>
                  </a:lnTo>
                  <a:lnTo>
                    <a:pt x="1183" y="1696"/>
                  </a:lnTo>
                  <a:lnTo>
                    <a:pt x="570" y="2142"/>
                  </a:lnTo>
                  <a:lnTo>
                    <a:pt x="764" y="2885"/>
                  </a:lnTo>
                  <a:lnTo>
                    <a:pt x="147" y="3329"/>
                  </a:lnTo>
                  <a:lnTo>
                    <a:pt x="344" y="4072"/>
                  </a:lnTo>
                  <a:lnTo>
                    <a:pt x="0" y="4320"/>
                  </a:lnTo>
                  <a:lnTo>
                    <a:pt x="304" y="4320"/>
                  </a:lnTo>
                  <a:lnTo>
                    <a:pt x="544" y="4151"/>
                  </a:lnTo>
                  <a:lnTo>
                    <a:pt x="349" y="3406"/>
                  </a:lnTo>
                  <a:lnTo>
                    <a:pt x="965" y="2961"/>
                  </a:lnTo>
                  <a:lnTo>
                    <a:pt x="768" y="2220"/>
                  </a:lnTo>
                  <a:lnTo>
                    <a:pt x="1385" y="1776"/>
                  </a:lnTo>
                  <a:lnTo>
                    <a:pt x="1189" y="1031"/>
                  </a:lnTo>
                  <a:lnTo>
                    <a:pt x="1806" y="586"/>
                  </a:lnTo>
                  <a:lnTo>
                    <a:pt x="1647" y="0"/>
                  </a:lnTo>
                  <a:lnTo>
                    <a:pt x="1462" y="0"/>
                  </a:lnTo>
                  <a:close/>
                </a:path>
              </a:pathLst>
            </a:custGeom>
            <a:solidFill>
              <a:srgbClr val="F68C1F"/>
            </a:solidFill>
            <a:ln>
              <a:noFill/>
            </a:ln>
          </p:spPr>
          <p:txBody>
            <a:bodyPr lIns="91425" tIns="45700" rIns="91425" bIns="45700" anchor="t" anchorCtr="0">
              <a:noAutofit/>
            </a:bodyPr>
            <a:lstStyle/>
            <a:p>
              <a:endParaRPr dirty="0"/>
            </a:p>
          </p:txBody>
        </p:sp>
        <p:sp>
          <p:nvSpPr>
            <p:cNvPr id="14" name="Shape 14"/>
            <p:cNvSpPr/>
            <p:nvPr/>
          </p:nvSpPr>
          <p:spPr>
            <a:xfrm>
              <a:off x="2463" y="0"/>
              <a:ext cx="1847" cy="4319"/>
            </a:xfrm>
            <a:custGeom>
              <a:avLst/>
              <a:gdLst/>
              <a:ahLst/>
              <a:cxnLst/>
              <a:rect l="0" t="0" r="0" b="0"/>
              <a:pathLst>
                <a:path w="1848" h="4320" extrusionOk="0">
                  <a:moveTo>
                    <a:pt x="1311" y="0"/>
                  </a:moveTo>
                  <a:lnTo>
                    <a:pt x="1475" y="606"/>
                  </a:lnTo>
                  <a:lnTo>
                    <a:pt x="856" y="1055"/>
                  </a:lnTo>
                  <a:lnTo>
                    <a:pt x="1054" y="1794"/>
                  </a:lnTo>
                  <a:lnTo>
                    <a:pt x="439" y="2240"/>
                  </a:lnTo>
                  <a:lnTo>
                    <a:pt x="634" y="2981"/>
                  </a:lnTo>
                  <a:lnTo>
                    <a:pt x="16" y="3428"/>
                  </a:lnTo>
                  <a:lnTo>
                    <a:pt x="215" y="4169"/>
                  </a:lnTo>
                  <a:lnTo>
                    <a:pt x="0" y="4320"/>
                  </a:lnTo>
                  <a:lnTo>
                    <a:pt x="570" y="4320"/>
                  </a:lnTo>
                  <a:lnTo>
                    <a:pt x="584" y="4304"/>
                  </a:lnTo>
                  <a:lnTo>
                    <a:pt x="391" y="3570"/>
                  </a:lnTo>
                  <a:lnTo>
                    <a:pt x="1005" y="3118"/>
                  </a:lnTo>
                  <a:lnTo>
                    <a:pt x="810" y="2380"/>
                  </a:lnTo>
                  <a:lnTo>
                    <a:pt x="1422" y="1936"/>
                  </a:lnTo>
                  <a:lnTo>
                    <a:pt x="1229" y="1193"/>
                  </a:lnTo>
                  <a:lnTo>
                    <a:pt x="1848" y="743"/>
                  </a:lnTo>
                  <a:lnTo>
                    <a:pt x="1650" y="0"/>
                  </a:lnTo>
                  <a:lnTo>
                    <a:pt x="1311" y="0"/>
                  </a:lnTo>
                  <a:close/>
                </a:path>
              </a:pathLst>
            </a:custGeom>
            <a:solidFill>
              <a:srgbClr val="A4BDC0"/>
            </a:solidFill>
            <a:ln>
              <a:noFill/>
            </a:ln>
          </p:spPr>
          <p:txBody>
            <a:bodyPr lIns="91425" tIns="45700" rIns="91425" bIns="45700" anchor="t" anchorCtr="0">
              <a:noAutofit/>
            </a:bodyPr>
            <a:lstStyle/>
            <a:p>
              <a:endParaRPr dirty="0"/>
            </a:p>
          </p:txBody>
        </p:sp>
      </p:grpSp>
      <p:sp>
        <p:nvSpPr>
          <p:cNvPr id="15" name="Shape 15"/>
          <p:cNvSpPr txBox="1">
            <a:spLocks noGrp="1"/>
          </p:cNvSpPr>
          <p:nvPr>
            <p:ph type="ctrTitle"/>
          </p:nvPr>
        </p:nvSpPr>
        <p:spPr>
          <a:xfrm>
            <a:off x="685800" y="746438"/>
            <a:ext cx="5258700" cy="1158600"/>
          </a:xfrm>
          <a:prstGeom prst="rect">
            <a:avLst/>
          </a:prstGeom>
        </p:spPr>
        <p:txBody>
          <a:bodyPr lIns="91425" tIns="91425" rIns="91425" bIns="91425" anchor="b" anchorCtr="0"/>
          <a:lstStyle>
            <a:lvl1pPr indent="304800">
              <a:buSzPct val="100000"/>
              <a:defRPr sz="4800"/>
            </a:lvl1pPr>
            <a:lvl2pPr indent="304800">
              <a:buSzPct val="100000"/>
              <a:defRPr sz="4800"/>
            </a:lvl2pPr>
            <a:lvl3pPr indent="304800">
              <a:buSzPct val="100000"/>
              <a:defRPr sz="4800"/>
            </a:lvl3pPr>
            <a:lvl4pPr indent="304800">
              <a:buSzPct val="100000"/>
              <a:defRPr sz="4800"/>
            </a:lvl4pPr>
            <a:lvl5pPr indent="304800">
              <a:buSzPct val="100000"/>
              <a:defRPr sz="4800"/>
            </a:lvl5pPr>
            <a:lvl6pPr indent="304800">
              <a:buSzPct val="100000"/>
              <a:defRPr sz="4800"/>
            </a:lvl6pPr>
            <a:lvl7pPr indent="304800">
              <a:buSzPct val="100000"/>
              <a:defRPr sz="4800"/>
            </a:lvl7pPr>
            <a:lvl8pPr indent="304800">
              <a:buSzPct val="100000"/>
              <a:defRPr sz="4800"/>
            </a:lvl8pPr>
            <a:lvl9pPr indent="304800">
              <a:buSzPct val="100000"/>
              <a:defRPr sz="4800"/>
            </a:lvl9pPr>
          </a:lstStyle>
          <a:p>
            <a:endParaRPr/>
          </a:p>
        </p:txBody>
      </p:sp>
      <p:sp>
        <p:nvSpPr>
          <p:cNvPr id="16" name="Shape 16"/>
          <p:cNvSpPr txBox="1">
            <a:spLocks noGrp="1"/>
          </p:cNvSpPr>
          <p:nvPr>
            <p:ph type="subTitle" idx="1"/>
          </p:nvPr>
        </p:nvSpPr>
        <p:spPr>
          <a:xfrm>
            <a:off x="685800" y="1986416"/>
            <a:ext cx="5258700" cy="772800"/>
          </a:xfrm>
          <a:prstGeom prst="rect">
            <a:avLst/>
          </a:prstGeom>
        </p:spPr>
        <p:txBody>
          <a:bodyPr lIns="91425" tIns="91425" rIns="91425" bIns="91425" anchor="t" anchorCtr="0"/>
          <a:lstStyle>
            <a:lvl1pPr marL="0">
              <a:spcBef>
                <a:spcPts val="0"/>
              </a:spcBef>
              <a:buNone/>
              <a:defRPr/>
            </a:lvl1pPr>
            <a:lvl2pPr marL="0" indent="190500">
              <a:spcBef>
                <a:spcPts val="0"/>
              </a:spcBef>
              <a:buSzPct val="100000"/>
              <a:buNone/>
              <a:defRPr sz="3000"/>
            </a:lvl2pPr>
            <a:lvl3pPr marL="0" indent="190500">
              <a:spcBef>
                <a:spcPts val="0"/>
              </a:spcBef>
              <a:buSzPct val="100000"/>
              <a:buNone/>
              <a:defRPr sz="3000"/>
            </a:lvl3pPr>
            <a:lvl4pPr marL="0" indent="190500">
              <a:spcBef>
                <a:spcPts val="0"/>
              </a:spcBef>
              <a:buSzPct val="100000"/>
              <a:buNone/>
              <a:defRPr sz="3000"/>
            </a:lvl4pPr>
            <a:lvl5pPr marL="0" indent="190500">
              <a:spcBef>
                <a:spcPts val="0"/>
              </a:spcBef>
              <a:buSzPct val="100000"/>
              <a:buNone/>
              <a:defRPr sz="3000"/>
            </a:lvl5pPr>
            <a:lvl6pPr marL="0" indent="190500">
              <a:spcBef>
                <a:spcPts val="0"/>
              </a:spcBef>
              <a:buSzPct val="100000"/>
              <a:buNone/>
              <a:defRPr sz="3000"/>
            </a:lvl6pPr>
            <a:lvl7pPr marL="0" indent="190500">
              <a:spcBef>
                <a:spcPts val="0"/>
              </a:spcBef>
              <a:buSzPct val="100000"/>
              <a:buNone/>
              <a:defRPr sz="3000"/>
            </a:lvl7pPr>
            <a:lvl8pPr marL="0" indent="190500">
              <a:spcBef>
                <a:spcPts val="0"/>
              </a:spcBef>
              <a:buSzPct val="100000"/>
              <a:buNone/>
              <a:defRPr sz="3000"/>
            </a:lvl8pPr>
            <a:lvl9pPr marL="0" indent="190500">
              <a:spcBef>
                <a:spcPts val="0"/>
              </a:spcBef>
              <a:buSzPct val="100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5400000">
            <a:off x="6431898" y="2431398"/>
            <a:ext cx="904306" cy="4519896"/>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rot="-5400000">
            <a:off x="6431898" y="2431398"/>
            <a:ext cx="904306" cy="4519896"/>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rgbClr val="A5BDC0"/>
          </a:solidFill>
          <a:ln>
            <a:noFill/>
          </a:ln>
        </p:spPr>
        <p:txBody>
          <a:bodyPr lIns="91425" tIns="45700" rIns="91425" bIns="45700" anchor="ctr" anchorCtr="0">
            <a:noAutofit/>
          </a:bodyPr>
          <a:lstStyle/>
          <a:p>
            <a:endParaRPr dirty="0"/>
          </a:p>
        </p:txBody>
      </p: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solidFill>
                  <a:srgbClr val="A64128"/>
                </a:solidFill>
              </a:defRPr>
            </a:lvl1pPr>
            <a:lvl2pPr>
              <a:defRPr>
                <a:solidFill>
                  <a:srgbClr val="A64128"/>
                </a:solidFill>
              </a:defRPr>
            </a:lvl2pPr>
            <a:lvl3pPr>
              <a:defRPr>
                <a:solidFill>
                  <a:srgbClr val="A64128"/>
                </a:solidFill>
              </a:defRPr>
            </a:lvl3pPr>
            <a:lvl4pPr>
              <a:defRPr>
                <a:solidFill>
                  <a:srgbClr val="A64128"/>
                </a:solidFill>
              </a:defRPr>
            </a:lvl4pPr>
            <a:lvl5pPr>
              <a:defRPr>
                <a:solidFill>
                  <a:srgbClr val="A64128"/>
                </a:solidFill>
              </a:defRPr>
            </a:lvl5pPr>
            <a:lvl6pPr>
              <a:defRPr>
                <a:solidFill>
                  <a:srgbClr val="A64128"/>
                </a:solidFill>
              </a:defRPr>
            </a:lvl6pPr>
            <a:lvl7pPr>
              <a:defRPr>
                <a:solidFill>
                  <a:srgbClr val="A64128"/>
                </a:solidFill>
              </a:defRPr>
            </a:lvl7pPr>
            <a:lvl8pPr>
              <a:defRPr>
                <a:solidFill>
                  <a:srgbClr val="A64128"/>
                </a:solidFill>
              </a:defRPr>
            </a:lvl8pPr>
            <a:lvl9pPr>
              <a:defRPr>
                <a:solidFill>
                  <a:srgbClr val="A64128"/>
                </a:solidFill>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8" name="Shape 28"/>
          <p:cNvSpPr/>
          <p:nvPr/>
        </p:nvSpPr>
        <p:spPr>
          <a:xfrm rot="-5400000">
            <a:off x="6431898" y="2431398"/>
            <a:ext cx="904306" cy="4519896"/>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9"/>
        <p:cNvGrpSpPr/>
        <p:nvPr/>
      </p:nvGrpSpPr>
      <p:grpSpPr>
        <a:xfrm>
          <a:off x="0" y="0"/>
          <a:ext cx="0" cy="0"/>
          <a:chOff x="0" y="0"/>
          <a:chExt cx="0" cy="0"/>
        </a:xfrm>
      </p:grpSpPr>
      <p:sp>
        <p:nvSpPr>
          <p:cNvPr id="30" name="Shape 3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lgn="ctr">
              <a:spcBef>
                <a:spcPts val="0"/>
              </a:spcBef>
              <a:buClr>
                <a:schemeClr val="dk1"/>
              </a:buClr>
              <a:buSzPct val="100000"/>
              <a:buNone/>
              <a:defRPr sz="1800" b="1">
                <a:solidFill>
                  <a:schemeClr val="dk1"/>
                </a:solidFill>
              </a:defRPr>
            </a:lvl1pPr>
          </a:lstStyle>
          <a:p>
            <a:endParaRPr/>
          </a:p>
        </p:txBody>
      </p:sp>
      <p:sp>
        <p:nvSpPr>
          <p:cNvPr id="31" name="Shape 31"/>
          <p:cNvSpPr/>
          <p:nvPr/>
        </p:nvSpPr>
        <p:spPr>
          <a:xfrm rot="10800000">
            <a:off x="7938258" y="0"/>
            <a:ext cx="1205741" cy="3389922"/>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
        <p:nvSpPr>
          <p:cNvPr id="32" name="Shape 32"/>
          <p:cNvSpPr/>
          <p:nvPr/>
        </p:nvSpPr>
        <p:spPr>
          <a:xfrm rot="5400000">
            <a:off x="1807794" y="-1807795"/>
            <a:ext cx="904306" cy="4519896"/>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
        <p:nvSpPr>
          <p:cNvPr id="34" name="Shape 34"/>
          <p:cNvSpPr/>
          <p:nvPr/>
        </p:nvSpPr>
        <p:spPr>
          <a:xfrm rot="-5400000">
            <a:off x="6431898" y="2431398"/>
            <a:ext cx="904306" cy="4519896"/>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1753577"/>
            <a:ext cx="1205741" cy="3389922"/>
          </a:xfrm>
          <a:custGeom>
            <a:avLst/>
            <a:gdLst/>
            <a:ahLst/>
            <a:cxnLst/>
            <a:rect l="0" t="0" r="0" b="0"/>
            <a:pathLst>
              <a:path w="1205742" h="4519897" extrusionOk="0">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lIns="91425" tIns="45700" rIns="91425" bIns="45700" anchor="ctr" anchorCtr="0">
            <a:noAutofit/>
          </a:bodyPr>
          <a:lstStyle/>
          <a:p>
            <a:endParaRPr dirty="0"/>
          </a:p>
        </p:txBody>
      </p:sp>
      <p:sp>
        <p:nvSpPr>
          <p:cNvPr id="6" name="Shape 6"/>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dk1"/>
              </a:buClr>
              <a:buSzPct val="100000"/>
              <a:buFont typeface="Trebuchet MS"/>
              <a:buNone/>
              <a:defRPr sz="3600" b="1">
                <a:solidFill>
                  <a:schemeClr val="dk1"/>
                </a:solidFill>
                <a:latin typeface="Trebuchet MS"/>
                <a:ea typeface="Trebuchet MS"/>
                <a:cs typeface="Trebuchet MS"/>
                <a:sym typeface="Trebuchet MS"/>
              </a:defRPr>
            </a:lvl1pPr>
            <a:lvl2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2pPr>
            <a:lvl3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3pPr>
            <a:lvl4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4pPr>
            <a:lvl5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5pPr>
            <a:lvl6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6pPr>
            <a:lvl7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7pPr>
            <a:lvl8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8pPr>
            <a:lvl9pPr marL="0" indent="228600">
              <a:buClr>
                <a:schemeClr val="dk1"/>
              </a:buClr>
              <a:buSzPct val="100000"/>
              <a:buFont typeface="Trebuchet MS"/>
              <a:buNone/>
              <a:defRPr sz="3600" b="1">
                <a:solidFill>
                  <a:schemeClr val="dk1"/>
                </a:solidFill>
                <a:latin typeface="Trebuchet MS"/>
                <a:ea typeface="Trebuchet MS"/>
                <a:cs typeface="Trebuchet MS"/>
                <a:sym typeface="Trebuchet MS"/>
              </a:defRPr>
            </a:lvl9pPr>
          </a:lstStyle>
          <a:p>
            <a:endParaRPr/>
          </a:p>
        </p:txBody>
      </p:sp>
      <p:sp>
        <p:nvSpPr>
          <p:cNvPr id="7" name="Shape 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marL="742950" indent="-13335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marL="1143000" indent="-7620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marL="16002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marL="20574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marL="25146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marL="29718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marL="34290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marL="38862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pic>
        <p:nvPicPr>
          <p:cNvPr id="4" name="Рисунок 3" descr="Money-3.jpg"/>
          <p:cNvPicPr>
            <a:picLocks noChangeAspect="1"/>
          </p:cNvPicPr>
          <p:nvPr/>
        </p:nvPicPr>
        <p:blipFill>
          <a:blip r:embed="rId3"/>
          <a:stretch>
            <a:fillRect/>
          </a:stretch>
        </p:blipFill>
        <p:spPr>
          <a:xfrm>
            <a:off x="2987824" y="1635646"/>
            <a:ext cx="3168351" cy="3301245"/>
          </a:xfrm>
          <a:prstGeom prst="rect">
            <a:avLst/>
          </a:prstGeom>
          <a:effectLst>
            <a:outerShdw blurRad="50800" dist="38100" dir="5400000" algn="t" rotWithShape="0">
              <a:prstClr val="black">
                <a:alpha val="40000"/>
              </a:prstClr>
            </a:outerShdw>
            <a:softEdge rad="63500"/>
          </a:effectLst>
        </p:spPr>
      </p:pic>
      <p:sp>
        <p:nvSpPr>
          <p:cNvPr id="36" name="Shape 36"/>
          <p:cNvSpPr txBox="1"/>
          <p:nvPr/>
        </p:nvSpPr>
        <p:spPr>
          <a:xfrm>
            <a:off x="1619672" y="2499742"/>
            <a:ext cx="5772600" cy="1880099"/>
          </a:xfrm>
          <a:prstGeom prst="rect">
            <a:avLst/>
          </a:prstGeom>
          <a:noFill/>
          <a:ln>
            <a:noFill/>
          </a:ln>
        </p:spPr>
        <p:txBody>
          <a:bodyPr lIns="91425" tIns="91425" rIns="91425" bIns="91425" anchor="t" anchorCtr="0">
            <a:noAutofit/>
          </a:bodyPr>
          <a:lstStyle/>
          <a:p>
            <a:endParaRPr dirty="0"/>
          </a:p>
        </p:txBody>
      </p:sp>
      <p:sp>
        <p:nvSpPr>
          <p:cNvPr id="37" name="Shape 37"/>
          <p:cNvSpPr txBox="1">
            <a:spLocks noGrp="1"/>
          </p:cNvSpPr>
          <p:nvPr>
            <p:ph type="title"/>
          </p:nvPr>
        </p:nvSpPr>
        <p:spPr>
          <a:xfrm>
            <a:off x="0" y="555526"/>
            <a:ext cx="9144000" cy="1296600"/>
          </a:xfrm>
          <a:prstGeom prst="rect">
            <a:avLst/>
          </a:prstGeom>
          <a:solidFill>
            <a:srgbClr val="FFE599"/>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91425" tIns="91425" rIns="91425" bIns="91425" anchor="b" anchorCtr="0">
            <a:noAutofit/>
          </a:bodyPr>
          <a:lstStyle/>
          <a:p>
            <a:pPr algn="ctr">
              <a:lnSpc>
                <a:spcPct val="100000"/>
              </a:lnSpc>
              <a:spcAft>
                <a:spcPts val="0"/>
              </a:spcAft>
              <a:buNone/>
            </a:pPr>
            <a:r>
              <a:rPr lang="ru" dirty="0">
                <a:solidFill>
                  <a:srgbClr val="000000"/>
                </a:solidFill>
                <a:effectLst>
                  <a:outerShdw blurRad="50800" dist="38100" algn="l" rotWithShape="0">
                    <a:prstClr val="black">
                      <a:alpha val="40000"/>
                    </a:prstClr>
                  </a:outerShdw>
                  <a:reflection blurRad="6350" stA="55000" endA="300" endPos="45500" dir="5400000" sy="-100000" algn="bl" rotWithShape="0"/>
                </a:effectLst>
                <a:latin typeface="Times New Roman"/>
                <a:ea typeface="Times New Roman"/>
                <a:cs typeface="Times New Roman"/>
                <a:sym typeface="Times New Roman"/>
              </a:rPr>
              <a:t>ГОСУДАРСТВЕННЫЕ НАЛОГИ И РАСХОДЫ</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Shape 77"/>
          <p:cNvSpPr txBox="1">
            <a:spLocks noGrp="1"/>
          </p:cNvSpPr>
          <p:nvPr>
            <p:ph type="subTitle" idx="1"/>
          </p:nvPr>
        </p:nvSpPr>
        <p:spPr>
          <a:xfrm>
            <a:off x="0" y="3867894"/>
            <a:ext cx="9144000" cy="1550100"/>
          </a:xfrm>
          <a:prstGeom prst="rect">
            <a:avLst/>
          </a:prstGeom>
        </p:spPr>
        <p:txBody>
          <a:bodyPr lIns="91425" tIns="91425" rIns="91425" bIns="91425" anchor="t" anchorCtr="0">
            <a:noAutofit/>
          </a:bodyPr>
          <a:lstStyle/>
          <a:p>
            <a:pPr lvl="0" algn="just" rtl="0">
              <a:spcBef>
                <a:spcPts val="1400"/>
              </a:spcBef>
              <a:buClr>
                <a:schemeClr val="dk1"/>
              </a:buClr>
              <a:buSzPct val="78571"/>
              <a:buFont typeface="Arial"/>
              <a:buNone/>
            </a:pPr>
            <a:r>
              <a:rPr lang="ru" sz="1300" b="1" dirty="0">
                <a:solidFill>
                  <a:schemeClr val="bg1">
                    <a:lumMod val="10000"/>
                  </a:schemeClr>
                </a:solidFill>
                <a:latin typeface="Times New Roman"/>
                <a:ea typeface="Times New Roman"/>
                <a:cs typeface="Times New Roman"/>
                <a:sym typeface="Times New Roman"/>
              </a:rPr>
              <a:t>Рис. 1.</a:t>
            </a:r>
            <a:r>
              <a:rPr lang="ru" sz="1300" dirty="0">
                <a:solidFill>
                  <a:schemeClr val="bg1">
                    <a:lumMod val="10000"/>
                  </a:schemeClr>
                </a:solidFill>
                <a:latin typeface="Times New Roman"/>
                <a:ea typeface="Times New Roman"/>
                <a:cs typeface="Times New Roman"/>
                <a:sym typeface="Times New Roman"/>
              </a:rPr>
              <a:t> Стремительный рост доли участия государства в экономике в течение XX века</a:t>
            </a:r>
          </a:p>
          <a:p>
            <a:pPr lvl="0" indent="457200" algn="just" rtl="0">
              <a:buNone/>
            </a:pPr>
            <a:r>
              <a:rPr lang="ru" sz="1300" dirty="0">
                <a:solidFill>
                  <a:schemeClr val="bg1">
                    <a:lumMod val="10000"/>
                  </a:schemeClr>
                </a:solidFill>
                <a:latin typeface="Times New Roman"/>
                <a:ea typeface="Times New Roman"/>
                <a:cs typeface="Times New Roman"/>
                <a:sym typeface="Times New Roman"/>
              </a:rPr>
              <a:t>Государственные расходы включают расходы на товары, услуги и трансферты на уровне федерального правительства, правительств штатов и местных властей. Обратите внимание, что расходы резко возрастали в военное время, но не возвращались на прежний уровень по окончании войн. Разница между расходами и налоговыми поступлениями называется бюджетным дефицитом или бюджетным </a:t>
            </a:r>
            <a:r>
              <a:rPr lang="ru" sz="1300" dirty="0" smtClean="0">
                <a:solidFill>
                  <a:schemeClr val="bg1">
                    <a:lumMod val="10000"/>
                  </a:schemeClr>
                </a:solidFill>
                <a:latin typeface="Times New Roman"/>
                <a:ea typeface="Times New Roman"/>
                <a:cs typeface="Times New Roman"/>
                <a:sym typeface="Times New Roman"/>
              </a:rPr>
              <a:t>избытком. </a:t>
            </a:r>
            <a:r>
              <a:rPr lang="ru" sz="1300" i="1" dirty="0" smtClean="0">
                <a:solidFill>
                  <a:schemeClr val="bg1">
                    <a:lumMod val="10000"/>
                  </a:schemeClr>
                </a:solidFill>
                <a:latin typeface="Times New Roman"/>
                <a:ea typeface="Times New Roman"/>
                <a:cs typeface="Times New Roman"/>
                <a:sym typeface="Times New Roman"/>
              </a:rPr>
              <a:t>Источник</a:t>
            </a:r>
            <a:r>
              <a:rPr lang="ru" sz="1300" i="1" dirty="0">
                <a:solidFill>
                  <a:schemeClr val="bg1">
                    <a:lumMod val="10000"/>
                  </a:schemeClr>
                </a:solidFill>
                <a:latin typeface="Times New Roman"/>
                <a:ea typeface="Times New Roman"/>
                <a:cs typeface="Times New Roman"/>
                <a:sym typeface="Times New Roman"/>
              </a:rPr>
              <a:t>:</a:t>
            </a:r>
            <a:r>
              <a:rPr lang="ru" sz="1300" dirty="0">
                <a:solidFill>
                  <a:schemeClr val="bg1">
                    <a:lumMod val="10000"/>
                  </a:schemeClr>
                </a:solidFill>
                <a:latin typeface="Times New Roman"/>
                <a:ea typeface="Times New Roman"/>
                <a:cs typeface="Times New Roman"/>
                <a:sym typeface="Times New Roman"/>
              </a:rPr>
              <a:t> U.S. Department of Commerce</a:t>
            </a:r>
          </a:p>
          <a:p>
            <a:endParaRPr sz="1300" dirty="0">
              <a:solidFill>
                <a:schemeClr val="bg1">
                  <a:lumMod val="10000"/>
                </a:schemeClr>
              </a:solidFill>
            </a:endParaRPr>
          </a:p>
        </p:txBody>
      </p:sp>
      <p:pic>
        <p:nvPicPr>
          <p:cNvPr id="8" name="Shape 78"/>
          <p:cNvPicPr preferRelativeResize="0"/>
          <p:nvPr/>
        </p:nvPicPr>
        <p:blipFill>
          <a:blip r:embed="rId3">
            <a:duotone>
              <a:prstClr val="black"/>
              <a:srgbClr val="D9C3A5">
                <a:tint val="50000"/>
                <a:satMod val="180000"/>
              </a:srgbClr>
            </a:duotone>
            <a:lum bright="-10000" contrast="20000"/>
          </a:blip>
          <a:srcRect l="3297" t="8660"/>
          <a:stretch>
            <a:fillRect/>
          </a:stretch>
        </p:blipFill>
        <p:spPr>
          <a:xfrm>
            <a:off x="1547664" y="555526"/>
            <a:ext cx="6336704" cy="3037973"/>
          </a:xfrm>
          <a:prstGeom prst="rect">
            <a:avLst/>
          </a:prstGeom>
          <a:solidFill>
            <a:schemeClr val="bg1"/>
          </a:solidFill>
          <a:ln>
            <a:solidFill>
              <a:schemeClr val="tx1">
                <a:lumMod val="50000"/>
              </a:schemeClr>
            </a:solidFill>
          </a:ln>
        </p:spPr>
      </p:pic>
      <p:sp>
        <p:nvSpPr>
          <p:cNvPr id="9" name="TextBox 8"/>
          <p:cNvSpPr txBox="1"/>
          <p:nvPr/>
        </p:nvSpPr>
        <p:spPr>
          <a:xfrm>
            <a:off x="1403648" y="3651870"/>
            <a:ext cx="6480720" cy="307777"/>
          </a:xfrm>
          <a:prstGeom prst="rect">
            <a:avLst/>
          </a:prstGeom>
          <a:noFill/>
        </p:spPr>
        <p:txBody>
          <a:bodyPr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Год</a:t>
            </a:r>
            <a:endParaRPr lang="ru-RU" b="1" dirty="0">
              <a:solidFill>
                <a:schemeClr val="bg1">
                  <a:lumMod val="10000"/>
                </a:schemeClr>
              </a:solidFill>
              <a:latin typeface="Times New Roman" pitchFamily="18" charset="0"/>
              <a:cs typeface="Times New Roman" pitchFamily="18" charset="0"/>
            </a:endParaRPr>
          </a:p>
        </p:txBody>
      </p:sp>
      <p:sp>
        <p:nvSpPr>
          <p:cNvPr id="10" name="TextBox 9"/>
          <p:cNvSpPr txBox="1"/>
          <p:nvPr/>
        </p:nvSpPr>
        <p:spPr>
          <a:xfrm>
            <a:off x="1115616" y="411510"/>
            <a:ext cx="400110" cy="3672408"/>
          </a:xfrm>
          <a:prstGeom prst="rect">
            <a:avLst/>
          </a:prstGeom>
          <a:noFill/>
        </p:spPr>
        <p:txBody>
          <a:bodyPr vert="vert270"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Расходы и налоги в % от ВВП</a:t>
            </a:r>
            <a:endParaRPr lang="ru-RU" b="1" dirty="0">
              <a:solidFill>
                <a:schemeClr val="bg1">
                  <a:lumMod val="10000"/>
                </a:schemeClr>
              </a:solidFill>
              <a:latin typeface="Times New Roman" pitchFamily="18" charset="0"/>
              <a:cs typeface="Times New Roman" pitchFamily="18" charset="0"/>
            </a:endParaRPr>
          </a:p>
        </p:txBody>
      </p:sp>
      <p:sp>
        <p:nvSpPr>
          <p:cNvPr id="11" name="TextBox 10"/>
          <p:cNvSpPr txBox="1"/>
          <p:nvPr/>
        </p:nvSpPr>
        <p:spPr>
          <a:xfrm>
            <a:off x="1691680" y="267494"/>
            <a:ext cx="6480720" cy="307777"/>
          </a:xfrm>
          <a:prstGeom prst="rect">
            <a:avLst/>
          </a:prstGeom>
          <a:noFill/>
        </p:spPr>
        <p:txBody>
          <a:bodyPr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Государственные расходы и налоги, 1990-1993 гг.</a:t>
            </a:r>
            <a:endParaRPr lang="ru-RU" b="1"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0" y="1"/>
            <a:ext cx="9144000" cy="4443957"/>
          </a:xfrm>
          <a:prstGeom prst="rect">
            <a:avLst/>
          </a:prstGeom>
        </p:spPr>
        <p:txBody>
          <a:bodyPr lIns="91425" tIns="91425" rIns="91425" bIns="91425" anchor="t" anchorCtr="0">
            <a:noAutofit/>
          </a:bodyPr>
          <a:lstStyle/>
          <a:p>
            <a:pPr marL="25400" lvl="0" indent="431800" algn="just" rtl="0">
              <a:lnSpc>
                <a:spcPct val="91000"/>
              </a:lnSpc>
              <a:buClr>
                <a:schemeClr val="bg1">
                  <a:lumMod val="10000"/>
                </a:schemeClr>
              </a:buClr>
              <a:buSzPct val="78571"/>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Конечно, здесь не обошлось без оппозиции. Каждое новое возрастание государственных расходов и повышение налогов вызывало сильнейшую реакцию. Например, когда в 1935 году впервые было введено социальное обеспечение, оппоненты провозгласили его зловещим признаком социализма. Несмотря на это, в настоящее время социальное обеспечение является неотъемлемой частью жизни в США. Подобным же образом, когда президент Линдон Джонсон в 1960-х годах ввел программу здравоохранения для пожилых людей (получившую название «Медикэр») — программу, на которую сегодня тратится около 150 млрд. долл. в год — она была подвергнута жесточайшей критике. Однако по прошествии времени политические взгляды претерпели изменения. Радикальные доктрины одной эпохи стали священным писанием для следующей. В 1980-х годах консервативный президент Рональд Рейган выступил в защиту вызвавшей когда-то столь бурную критику системы «Медикэр», указывая, что она является частью «системы социальной безопасности</a:t>
            </a:r>
            <a:r>
              <a:rPr lang="ru" sz="1400" dirty="0" smtClean="0">
                <a:solidFill>
                  <a:schemeClr val="bg1">
                    <a:lumMod val="10000"/>
                  </a:schemeClr>
                </a:solidFill>
                <a:latin typeface="Times New Roman"/>
                <a:ea typeface="Times New Roman"/>
                <a:cs typeface="Times New Roman"/>
                <a:sym typeface="Times New Roman"/>
              </a:rPr>
              <a:t>». </a:t>
            </a:r>
            <a:r>
              <a:rPr lang="ru-RU" sz="1400" dirty="0" smtClean="0">
                <a:solidFill>
                  <a:schemeClr val="bg1">
                    <a:lumMod val="10000"/>
                  </a:schemeClr>
                </a:solidFill>
                <a:latin typeface="Times New Roman"/>
                <a:ea typeface="Times New Roman"/>
                <a:cs typeface="Times New Roman"/>
                <a:sym typeface="Times New Roman"/>
              </a:rPr>
              <a:t>С</a:t>
            </a:r>
            <a:r>
              <a:rPr lang="ru" sz="1400" dirty="0" smtClean="0">
                <a:solidFill>
                  <a:schemeClr val="bg1">
                    <a:lumMod val="10000"/>
                  </a:schemeClr>
                </a:solidFill>
                <a:latin typeface="Times New Roman"/>
                <a:ea typeface="Times New Roman"/>
                <a:cs typeface="Times New Roman"/>
                <a:sym typeface="Times New Roman"/>
              </a:rPr>
              <a:t>читавшаяся кромольной идея была подхвачена большинством в наше время.</a:t>
            </a:r>
            <a:endParaRPr lang="ru" sz="1400" dirty="0">
              <a:solidFill>
                <a:schemeClr val="bg1">
                  <a:lumMod val="10000"/>
                </a:schemeClr>
              </a:solidFill>
              <a:latin typeface="Times New Roman"/>
              <a:ea typeface="Times New Roman"/>
              <a:cs typeface="Times New Roman"/>
              <a:sym typeface="Times New Roman"/>
            </a:endParaRPr>
          </a:p>
          <a:p>
            <a:pPr marL="25400" lvl="0" indent="431800" algn="just" rtl="0">
              <a:lnSpc>
                <a:spcPct val="91000"/>
              </a:lnSpc>
              <a:buClr>
                <a:schemeClr val="bg1">
                  <a:lumMod val="10000"/>
                </a:schemeClr>
              </a:buClr>
              <a:buSzPct val="78571"/>
              <a:buFont typeface="Wingdings" pitchFamily="2" charset="2"/>
              <a:buChar char="ü"/>
            </a:pPr>
            <a:endParaRPr lang="ru" sz="1400" dirty="0" smtClean="0">
              <a:solidFill>
                <a:schemeClr val="bg1">
                  <a:lumMod val="10000"/>
                </a:schemeClr>
              </a:solidFill>
              <a:latin typeface="Times New Roman"/>
              <a:ea typeface="Times New Roman"/>
              <a:cs typeface="Times New Roman"/>
              <a:sym typeface="Times New Roman"/>
            </a:endParaRPr>
          </a:p>
          <a:p>
            <a:pPr marL="25400" lvl="0" indent="431800" algn="just" rtl="0">
              <a:lnSpc>
                <a:spcPct val="91000"/>
              </a:lnSpc>
              <a:buClr>
                <a:schemeClr val="bg1">
                  <a:lumMod val="10000"/>
                </a:schemeClr>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На следующем рисунке </a:t>
            </a:r>
            <a:r>
              <a:rPr lang="ru" sz="1400" dirty="0">
                <a:solidFill>
                  <a:schemeClr val="bg1">
                    <a:lumMod val="10000"/>
                  </a:schemeClr>
                </a:solidFill>
                <a:latin typeface="Times New Roman"/>
                <a:ea typeface="Times New Roman"/>
                <a:cs typeface="Times New Roman"/>
                <a:sym typeface="Times New Roman"/>
              </a:rPr>
              <a:t>можно увидеть, как различается доля государственных расходов (в процентах от ВВП) в разных странах. Страны, характеризующиеся высоким уровнем дохода, как правило, расходуют большую Часть ВВП, чем более бедные страны. Есть ли общая тенденция среди богатых стран? В странах с высоким    уровнем доходов не может существовать единого закона, касающегося налогов и благосостояния граждан, который бы учитывал все многообразие национальных экономических особенностей. Например, финансирование образования и здравоохранения — двух самых больших статей государственных расходов — производится во всех странах по-разному.</a:t>
            </a:r>
          </a:p>
          <a:p>
            <a:endParaRPr dirty="0">
              <a:solidFill>
                <a:schemeClr val="bg1">
                  <a:lumMod val="10000"/>
                </a:schemeClr>
              </a:solidFill>
            </a:endParaRPr>
          </a:p>
          <a:p>
            <a:endParaRPr dirty="0">
              <a:solidFill>
                <a:schemeClr val="bg1">
                  <a:lumMod val="10000"/>
                </a:schemeClr>
              </a:solidFill>
            </a:endParaRPr>
          </a:p>
          <a:p>
            <a:endParaRPr dirty="0">
              <a:solidFill>
                <a:schemeClr val="bg1">
                  <a:lumMod val="10000"/>
                </a:schemeClr>
              </a:solidFill>
            </a:endParaRPr>
          </a:p>
        </p:txBody>
      </p:sp>
      <p:sp>
        <p:nvSpPr>
          <p:cNvPr id="3" name="TextBox 2"/>
          <p:cNvSpPr txBox="1"/>
          <p:nvPr/>
        </p:nvSpPr>
        <p:spPr>
          <a:xfrm>
            <a:off x="0" y="3850838"/>
            <a:ext cx="9144000" cy="1292662"/>
          </a:xfrm>
          <a:prstGeom prst="rect">
            <a:avLst/>
          </a:prstGeom>
          <a:noFill/>
          <a:ln w="28575">
            <a:solidFill>
              <a:schemeClr val="tx1">
                <a:lumMod val="50000"/>
              </a:schemeClr>
            </a:solidFill>
          </a:ln>
        </p:spPr>
        <p:txBody>
          <a:bodyPr wrap="square" rtlCol="0">
            <a:spAutoFit/>
          </a:bodyPr>
          <a:lstStyle/>
          <a:p>
            <a:pPr lvl="0"/>
            <a:r>
              <a:rPr lang="ru" sz="1300" dirty="0" smtClean="0">
                <a:solidFill>
                  <a:schemeClr val="bg1">
                    <a:lumMod val="10000"/>
                  </a:schemeClr>
                </a:solidFill>
                <a:latin typeface="Times New Roman"/>
                <a:ea typeface="Times New Roman"/>
                <a:cs typeface="Times New Roman"/>
                <a:sym typeface="Times New Roman"/>
              </a:rPr>
              <a:t>На рис. 1 и 2 изображены общие государственные расходы, включающие затраты на товары и услуги (реактивные ракеты и услуги учителей), а также трансфертные платежи (социальные пособия и проценты по государственному долгу). Затраты на товары и услуги называются «истощающими», так как они прямо касаются производства данной страны; трансфертные платежи, напротив, увеличивают доходы людей и позволяют частным лицам приобретать товары и услуги, не уменьшая напрямую количество товаров и услуг, доступных для частного потребления и инвестиций.</a:t>
            </a:r>
          </a:p>
          <a:p>
            <a:endParaRPr lang="ru-RU" sz="1300" dirty="0">
              <a:solidFill>
                <a:schemeClr val="bg1">
                  <a:lumMod val="10000"/>
                </a:schemeClr>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Shape 83"/>
          <p:cNvSpPr txBox="1">
            <a:spLocks noGrp="1"/>
          </p:cNvSpPr>
          <p:nvPr>
            <p:ph type="subTitle" idx="1"/>
          </p:nvPr>
        </p:nvSpPr>
        <p:spPr>
          <a:xfrm>
            <a:off x="107504" y="4083918"/>
            <a:ext cx="9036496" cy="1275000"/>
          </a:xfrm>
          <a:prstGeom prst="rect">
            <a:avLst/>
          </a:prstGeom>
        </p:spPr>
        <p:txBody>
          <a:bodyPr lIns="91425" tIns="91425" rIns="91425" bIns="91425" anchor="t" anchorCtr="0">
            <a:noAutofit/>
          </a:bodyPr>
          <a:lstStyle/>
          <a:p>
            <a:pPr marL="25400" lvl="0" indent="0" algn="ctr" rtl="0">
              <a:lnSpc>
                <a:spcPct val="100000"/>
              </a:lnSpc>
              <a:buClr>
                <a:schemeClr val="dk1"/>
              </a:buClr>
              <a:buSzPct val="78571"/>
              <a:buFont typeface="Arial"/>
              <a:buNone/>
            </a:pPr>
            <a:r>
              <a:rPr lang="ru" sz="1300" b="1" dirty="0">
                <a:solidFill>
                  <a:schemeClr val="bg1">
                    <a:lumMod val="10000"/>
                  </a:schemeClr>
                </a:solidFill>
                <a:latin typeface="Times New Roman"/>
                <a:ea typeface="Times New Roman"/>
                <a:cs typeface="Times New Roman"/>
                <a:sym typeface="Times New Roman"/>
              </a:rPr>
              <a:t>Рис. 2.</a:t>
            </a:r>
            <a:r>
              <a:rPr lang="ru" sz="1300" dirty="0">
                <a:solidFill>
                  <a:schemeClr val="bg1">
                    <a:lumMod val="10000"/>
                  </a:schemeClr>
                </a:solidFill>
                <a:latin typeface="Times New Roman"/>
                <a:ea typeface="Times New Roman"/>
                <a:cs typeface="Times New Roman"/>
                <a:sym typeface="Times New Roman"/>
              </a:rPr>
              <a:t> Государственные расходы больше в странах с высоким уровнем дохода</a:t>
            </a:r>
          </a:p>
          <a:p>
            <a:pPr lvl="0" algn="just" rtl="0">
              <a:lnSpc>
                <a:spcPct val="100000"/>
              </a:lnSpc>
              <a:buClr>
                <a:schemeClr val="dk1"/>
              </a:buClr>
              <a:buSzPct val="78571"/>
              <a:buFont typeface="Arial"/>
              <a:buNone/>
            </a:pPr>
            <a:r>
              <a:rPr lang="ru" sz="1300" dirty="0">
                <a:solidFill>
                  <a:schemeClr val="bg1">
                    <a:lumMod val="10000"/>
                  </a:schemeClr>
                </a:solidFill>
                <a:latin typeface="Times New Roman"/>
                <a:ea typeface="Times New Roman"/>
                <a:cs typeface="Times New Roman"/>
                <a:sym typeface="Times New Roman"/>
              </a:rPr>
              <a:t> 	Доля национального дохода, идущего на правительственные расходы в небогатых странах сравнительно мала, так же мала и сумма собираемых налогов. С увеличением богатства увеличивается потребность в общественных благах и перераспределительном налогообложении—для помощи малоимущим семьям</a:t>
            </a:r>
          </a:p>
          <a:p>
            <a:endParaRPr sz="1300" dirty="0">
              <a:solidFill>
                <a:schemeClr val="bg1">
                  <a:lumMod val="10000"/>
                </a:schemeClr>
              </a:solidFill>
            </a:endParaRPr>
          </a:p>
        </p:txBody>
      </p:sp>
      <p:sp>
        <p:nvSpPr>
          <p:cNvPr id="4" name="Shape 427"/>
          <p:cNvSpPr/>
          <p:nvPr/>
        </p:nvSpPr>
        <p:spPr>
          <a:xfrm>
            <a:off x="2699792" y="267494"/>
            <a:ext cx="4176464" cy="3312367"/>
          </a:xfrm>
          <a:prstGeom prst="rect">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8" name="Shape 436"/>
          <p:cNvSpPr/>
          <p:nvPr/>
        </p:nvSpPr>
        <p:spPr>
          <a:xfrm>
            <a:off x="2699792" y="771550"/>
            <a:ext cx="3168352"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445"/>
          <p:cNvSpPr txBox="1"/>
          <p:nvPr/>
        </p:nvSpPr>
        <p:spPr>
          <a:xfrm>
            <a:off x="467544" y="123478"/>
            <a:ext cx="2160240" cy="3318814"/>
          </a:xfrm>
          <a:prstGeom prst="rect">
            <a:avLst/>
          </a:prstGeom>
        </p:spPr>
        <p:txBody>
          <a:bodyPr lIns="91425" tIns="91425" rIns="91425" bIns="91425" anchor="t" anchorCtr="0">
            <a:noAutofit/>
          </a:bodyPr>
          <a:lstStyle/>
          <a:p>
            <a:pPr algn="r">
              <a:lnSpc>
                <a:spcPct val="130000"/>
              </a:lnSpc>
              <a:buNone/>
            </a:pPr>
            <a:r>
              <a:rPr lang="ru" sz="1200" b="1" dirty="0" smtClean="0">
                <a:latin typeface="Times New Roman"/>
                <a:ea typeface="Times New Roman"/>
                <a:cs typeface="Times New Roman"/>
                <a:sym typeface="Times New Roman"/>
              </a:rPr>
              <a:t>Швеция</a:t>
            </a:r>
          </a:p>
          <a:p>
            <a:pPr algn="r">
              <a:lnSpc>
                <a:spcPct val="130000"/>
              </a:lnSpc>
              <a:buNone/>
            </a:pPr>
            <a:r>
              <a:rPr lang="ru" sz="1200" b="1" dirty="0" smtClean="0">
                <a:latin typeface="Times New Roman"/>
                <a:ea typeface="Times New Roman"/>
                <a:cs typeface="Times New Roman"/>
                <a:sym typeface="Times New Roman"/>
              </a:rPr>
              <a:t>Нидерланды</a:t>
            </a:r>
          </a:p>
          <a:p>
            <a:pPr algn="r">
              <a:lnSpc>
                <a:spcPct val="130000"/>
              </a:lnSpc>
              <a:buNone/>
            </a:pPr>
            <a:r>
              <a:rPr lang="ru" sz="1200" b="1" dirty="0" smtClean="0">
                <a:latin typeface="Times New Roman"/>
                <a:ea typeface="Times New Roman"/>
                <a:cs typeface="Times New Roman"/>
                <a:sym typeface="Times New Roman"/>
              </a:rPr>
              <a:t>Италия</a:t>
            </a:r>
          </a:p>
          <a:p>
            <a:pPr algn="r">
              <a:lnSpc>
                <a:spcPct val="130000"/>
              </a:lnSpc>
              <a:buNone/>
            </a:pPr>
            <a:r>
              <a:rPr lang="ru" sz="1200" b="1" dirty="0" smtClean="0">
                <a:latin typeface="Times New Roman"/>
                <a:ea typeface="Times New Roman"/>
                <a:cs typeface="Times New Roman"/>
                <a:sym typeface="Times New Roman"/>
              </a:rPr>
              <a:t>Франция</a:t>
            </a:r>
          </a:p>
          <a:p>
            <a:pPr algn="r">
              <a:lnSpc>
                <a:spcPct val="130000"/>
              </a:lnSpc>
              <a:buNone/>
            </a:pPr>
            <a:r>
              <a:rPr lang="ru" sz="1200" b="1" dirty="0" smtClean="0">
                <a:latin typeface="Times New Roman"/>
                <a:ea typeface="Times New Roman"/>
                <a:cs typeface="Times New Roman"/>
                <a:sym typeface="Times New Roman"/>
              </a:rPr>
              <a:t>Испания</a:t>
            </a:r>
          </a:p>
          <a:p>
            <a:pPr algn="r">
              <a:lnSpc>
                <a:spcPct val="130000"/>
              </a:lnSpc>
              <a:buNone/>
            </a:pPr>
            <a:r>
              <a:rPr lang="ru" sz="1200" b="1" dirty="0" smtClean="0">
                <a:latin typeface="Times New Roman"/>
                <a:ea typeface="Times New Roman"/>
                <a:cs typeface="Times New Roman"/>
                <a:sym typeface="Times New Roman"/>
              </a:rPr>
              <a:t>Великобритания</a:t>
            </a:r>
          </a:p>
          <a:p>
            <a:pPr algn="r">
              <a:lnSpc>
                <a:spcPct val="130000"/>
              </a:lnSpc>
              <a:buNone/>
            </a:pPr>
            <a:r>
              <a:rPr lang="ru" sz="1200" b="1" dirty="0" smtClean="0">
                <a:latin typeface="Times New Roman"/>
                <a:ea typeface="Times New Roman"/>
                <a:cs typeface="Times New Roman"/>
                <a:sym typeface="Times New Roman"/>
              </a:rPr>
              <a:t>Швейцария</a:t>
            </a:r>
          </a:p>
          <a:p>
            <a:pPr algn="r">
              <a:lnSpc>
                <a:spcPct val="130000"/>
              </a:lnSpc>
              <a:buNone/>
            </a:pPr>
            <a:r>
              <a:rPr lang="ru" sz="1200" b="1" dirty="0" smtClean="0">
                <a:latin typeface="Times New Roman"/>
                <a:ea typeface="Times New Roman"/>
                <a:cs typeface="Times New Roman"/>
                <a:sym typeface="Times New Roman"/>
              </a:rPr>
              <a:t>США</a:t>
            </a:r>
          </a:p>
          <a:p>
            <a:pPr algn="r">
              <a:lnSpc>
                <a:spcPct val="130000"/>
              </a:lnSpc>
              <a:buNone/>
            </a:pPr>
            <a:r>
              <a:rPr lang="ru" sz="1200" b="1" dirty="0" smtClean="0">
                <a:latin typeface="Times New Roman"/>
                <a:ea typeface="Times New Roman"/>
                <a:cs typeface="Times New Roman"/>
                <a:sym typeface="Times New Roman"/>
              </a:rPr>
              <a:t>Япония</a:t>
            </a:r>
          </a:p>
          <a:p>
            <a:pPr algn="r">
              <a:lnSpc>
                <a:spcPct val="130000"/>
              </a:lnSpc>
              <a:buNone/>
            </a:pPr>
            <a:r>
              <a:rPr lang="ru" sz="1200" b="1" dirty="0" smtClean="0">
                <a:latin typeface="Times New Roman"/>
                <a:ea typeface="Times New Roman"/>
                <a:cs typeface="Times New Roman"/>
                <a:sym typeface="Times New Roman"/>
              </a:rPr>
              <a:t>Шри-Ланка</a:t>
            </a:r>
          </a:p>
          <a:p>
            <a:pPr algn="r">
              <a:lnSpc>
                <a:spcPct val="130000"/>
              </a:lnSpc>
              <a:buNone/>
            </a:pPr>
            <a:r>
              <a:rPr lang="ru" sz="1200" b="1" dirty="0" smtClean="0">
                <a:latin typeface="Times New Roman"/>
                <a:ea typeface="Times New Roman"/>
                <a:cs typeface="Times New Roman"/>
                <a:sym typeface="Times New Roman"/>
              </a:rPr>
              <a:t>Индия</a:t>
            </a:r>
          </a:p>
          <a:p>
            <a:pPr algn="r">
              <a:lnSpc>
                <a:spcPct val="130000"/>
              </a:lnSpc>
              <a:buNone/>
            </a:pPr>
            <a:r>
              <a:rPr lang="ru" sz="1200" b="1" dirty="0" smtClean="0">
                <a:latin typeface="Times New Roman"/>
                <a:ea typeface="Times New Roman"/>
                <a:cs typeface="Times New Roman"/>
                <a:sym typeface="Times New Roman"/>
              </a:rPr>
              <a:t>Филиппины</a:t>
            </a:r>
          </a:p>
          <a:p>
            <a:pPr algn="r">
              <a:lnSpc>
                <a:spcPct val="130000"/>
              </a:lnSpc>
              <a:buNone/>
            </a:pPr>
            <a:r>
              <a:rPr lang="ru" sz="1200" b="1" dirty="0" smtClean="0">
                <a:latin typeface="Times New Roman"/>
                <a:ea typeface="Times New Roman"/>
                <a:cs typeface="Times New Roman"/>
                <a:sym typeface="Times New Roman"/>
              </a:rPr>
              <a:t>Колумбия</a:t>
            </a:r>
          </a:p>
          <a:p>
            <a:pPr algn="r">
              <a:lnSpc>
                <a:spcPct val="130000"/>
              </a:lnSpc>
              <a:buNone/>
            </a:pPr>
            <a:r>
              <a:rPr lang="ru" sz="1200" b="1" dirty="0" smtClean="0">
                <a:latin typeface="Times New Roman"/>
                <a:ea typeface="Times New Roman"/>
                <a:cs typeface="Times New Roman"/>
                <a:sym typeface="Times New Roman"/>
              </a:rPr>
              <a:t>Парагвай</a:t>
            </a:r>
          </a:p>
          <a:p>
            <a:pPr algn="r">
              <a:lnSpc>
                <a:spcPct val="130000"/>
              </a:lnSpc>
              <a:buNone/>
            </a:pPr>
            <a:endParaRPr lang="ru" sz="1200" b="1" dirty="0" smtClean="0">
              <a:latin typeface="Times New Roman"/>
              <a:ea typeface="Times New Roman"/>
              <a:cs typeface="Times New Roman"/>
              <a:sym typeface="Times New Roman"/>
            </a:endParaRPr>
          </a:p>
          <a:p>
            <a:pPr algn="r">
              <a:lnSpc>
                <a:spcPct val="130000"/>
              </a:lnSpc>
              <a:buNone/>
            </a:pPr>
            <a:endParaRPr lang="ru" sz="1200" b="1" dirty="0">
              <a:latin typeface="Times New Roman"/>
              <a:ea typeface="Times New Roman"/>
              <a:cs typeface="Times New Roman"/>
              <a:sym typeface="Times New Roman"/>
            </a:endParaRPr>
          </a:p>
        </p:txBody>
      </p:sp>
      <p:cxnSp>
        <p:nvCxnSpPr>
          <p:cNvPr id="23" name="Прямая соединительная линия 22"/>
          <p:cNvCxnSpPr/>
          <p:nvPr/>
        </p:nvCxnSpPr>
        <p:spPr>
          <a:xfrm flipV="1">
            <a:off x="3347864"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24" name="Shape 447"/>
          <p:cNvSpPr txBox="1"/>
          <p:nvPr/>
        </p:nvSpPr>
        <p:spPr>
          <a:xfrm>
            <a:off x="3131840" y="3867894"/>
            <a:ext cx="2808312" cy="504056"/>
          </a:xfrm>
          <a:prstGeom prst="rect">
            <a:avLst/>
          </a:prstGeom>
        </p:spPr>
        <p:txBody>
          <a:bodyPr lIns="91425" tIns="91425" rIns="91425" bIns="91425" anchor="t" anchorCtr="0">
            <a:noAutofit/>
          </a:bodyPr>
          <a:lstStyle/>
          <a:p>
            <a:pPr lvl="0" algn="ctr" rtl="0">
              <a:buNone/>
            </a:pPr>
            <a:r>
              <a:rPr lang="ru-RU" sz="1300" b="1" dirty="0" smtClean="0">
                <a:latin typeface="Times New Roman"/>
                <a:ea typeface="Times New Roman"/>
                <a:cs typeface="Times New Roman"/>
                <a:sym typeface="Times New Roman"/>
              </a:rPr>
              <a:t>Расходы  (в % от ВВП)</a:t>
            </a:r>
            <a:endParaRPr lang="ru" sz="1300" b="1" dirty="0">
              <a:latin typeface="Times New Roman"/>
              <a:ea typeface="Times New Roman"/>
              <a:cs typeface="Times New Roman"/>
              <a:sym typeface="Times New Roman"/>
            </a:endParaRPr>
          </a:p>
        </p:txBody>
      </p:sp>
      <p:sp>
        <p:nvSpPr>
          <p:cNvPr id="25" name="TextBox 24"/>
          <p:cNvSpPr txBox="1"/>
          <p:nvPr/>
        </p:nvSpPr>
        <p:spPr>
          <a:xfrm>
            <a:off x="2123728" y="3651870"/>
            <a:ext cx="5776883" cy="292388"/>
          </a:xfrm>
          <a:prstGeom prst="rect">
            <a:avLst/>
          </a:prstGeom>
          <a:noFill/>
        </p:spPr>
        <p:txBody>
          <a:bodyPr wrap="square" rtlCol="0">
            <a:spAutoFit/>
          </a:bodyPr>
          <a:lstStyle/>
          <a:p>
            <a:r>
              <a:rPr lang="ru-RU" sz="1300" dirty="0" smtClean="0">
                <a:latin typeface="Times New Roman" pitchFamily="18" charset="0"/>
                <a:cs typeface="Times New Roman" pitchFamily="18" charset="0"/>
              </a:rPr>
              <a:t>              0          10          20          30          40          50            60           70   </a:t>
            </a:r>
            <a:endParaRPr lang="ru-RU" sz="1300" dirty="0">
              <a:latin typeface="Times New Roman" pitchFamily="18" charset="0"/>
              <a:cs typeface="Times New Roman" pitchFamily="18" charset="0"/>
            </a:endParaRPr>
          </a:p>
        </p:txBody>
      </p:sp>
      <p:cxnSp>
        <p:nvCxnSpPr>
          <p:cNvPr id="26" name="Прямая соединительная линия 25"/>
          <p:cNvCxnSpPr/>
          <p:nvPr/>
        </p:nvCxnSpPr>
        <p:spPr>
          <a:xfrm flipV="1">
            <a:off x="3995936"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V="1">
            <a:off x="4572000"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V="1">
            <a:off x="5148064"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5724128"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flipV="1">
            <a:off x="6372200" y="350785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31" name="Shape 436"/>
          <p:cNvSpPr/>
          <p:nvPr/>
        </p:nvSpPr>
        <p:spPr>
          <a:xfrm>
            <a:off x="2699792" y="987574"/>
            <a:ext cx="3096344"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2" name="Shape 436"/>
          <p:cNvSpPr/>
          <p:nvPr/>
        </p:nvSpPr>
        <p:spPr>
          <a:xfrm>
            <a:off x="2699792" y="1203598"/>
            <a:ext cx="2736304"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436"/>
          <p:cNvSpPr/>
          <p:nvPr/>
        </p:nvSpPr>
        <p:spPr>
          <a:xfrm>
            <a:off x="2699792" y="1419622"/>
            <a:ext cx="2736304"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436"/>
          <p:cNvSpPr/>
          <p:nvPr/>
        </p:nvSpPr>
        <p:spPr>
          <a:xfrm>
            <a:off x="2699792" y="1635646"/>
            <a:ext cx="2592288"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436"/>
          <p:cNvSpPr/>
          <p:nvPr/>
        </p:nvSpPr>
        <p:spPr>
          <a:xfrm>
            <a:off x="2699792" y="1851670"/>
            <a:ext cx="2448272"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6" name="Shape 436"/>
          <p:cNvSpPr/>
          <p:nvPr/>
        </p:nvSpPr>
        <p:spPr>
          <a:xfrm>
            <a:off x="2699792" y="2067694"/>
            <a:ext cx="2160240"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7" name="Shape 436"/>
          <p:cNvSpPr/>
          <p:nvPr/>
        </p:nvSpPr>
        <p:spPr>
          <a:xfrm>
            <a:off x="2699792" y="2283718"/>
            <a:ext cx="1872208"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8" name="Shape 436"/>
          <p:cNvSpPr/>
          <p:nvPr/>
        </p:nvSpPr>
        <p:spPr>
          <a:xfrm>
            <a:off x="2699792" y="2499742"/>
            <a:ext cx="1728192"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9" name="Shape 436"/>
          <p:cNvSpPr/>
          <p:nvPr/>
        </p:nvSpPr>
        <p:spPr>
          <a:xfrm>
            <a:off x="2699792" y="555526"/>
            <a:ext cx="3168352"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1" name="Shape 436"/>
          <p:cNvSpPr/>
          <p:nvPr/>
        </p:nvSpPr>
        <p:spPr>
          <a:xfrm>
            <a:off x="2699792" y="2715766"/>
            <a:ext cx="1440160"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 name="Shape 436"/>
          <p:cNvSpPr/>
          <p:nvPr/>
        </p:nvSpPr>
        <p:spPr>
          <a:xfrm>
            <a:off x="2699792" y="2931790"/>
            <a:ext cx="1080120"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 name="Shape 436"/>
          <p:cNvSpPr/>
          <p:nvPr/>
        </p:nvSpPr>
        <p:spPr>
          <a:xfrm>
            <a:off x="2699792" y="3147814"/>
            <a:ext cx="864096"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 name="Shape 436"/>
          <p:cNvSpPr/>
          <p:nvPr/>
        </p:nvSpPr>
        <p:spPr>
          <a:xfrm>
            <a:off x="2699792" y="3363838"/>
            <a:ext cx="576064"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5" name="Shape 436"/>
          <p:cNvSpPr/>
          <p:nvPr/>
        </p:nvSpPr>
        <p:spPr>
          <a:xfrm>
            <a:off x="2699792" y="288032"/>
            <a:ext cx="3888432" cy="144016"/>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Shape 89"/>
          <p:cNvSpPr txBox="1">
            <a:spLocks noGrp="1"/>
          </p:cNvSpPr>
          <p:nvPr>
            <p:ph type="subTitle" idx="1"/>
          </p:nvPr>
        </p:nvSpPr>
        <p:spPr>
          <a:xfrm>
            <a:off x="395536" y="615900"/>
            <a:ext cx="8280920" cy="4527299"/>
          </a:xfrm>
          <a:prstGeom prst="rect">
            <a:avLst/>
          </a:prstGeom>
        </p:spPr>
        <p:txBody>
          <a:bodyPr lIns="91425" tIns="91425" rIns="91425" bIns="91425" anchor="t" anchorCtr="0">
            <a:noAutofit/>
          </a:bodyPr>
          <a:lstStyle/>
          <a:p>
            <a:pPr marL="25400" lvl="0" indent="431800" algn="just" rtl="0">
              <a:lnSpc>
                <a:spcPct val="91000"/>
              </a:lnSpc>
              <a:buClr>
                <a:schemeClr val="bg1">
                  <a:lumMod val="10000"/>
                </a:schemeClr>
              </a:buClr>
              <a:buSzPct val="78571"/>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Возрастание коллективных расходов представляет собой лишь одну сторону медали. Кроме быстрого роста затрат и налогов увеличивается также и количество законов и постановлений, регулирующих экономическую </a:t>
            </a:r>
            <a:r>
              <a:rPr lang="ru" sz="1400" dirty="0" smtClean="0">
                <a:solidFill>
                  <a:schemeClr val="bg1">
                    <a:lumMod val="10000"/>
                  </a:schemeClr>
                </a:solidFill>
                <a:latin typeface="Times New Roman"/>
                <a:ea typeface="Times New Roman"/>
                <a:cs typeface="Times New Roman"/>
                <a:sym typeface="Times New Roman"/>
              </a:rPr>
              <a:t>деятельность.</a:t>
            </a:r>
          </a:p>
          <a:p>
            <a:pPr marL="25400" lvl="0" indent="431800" algn="just" rtl="0">
              <a:lnSpc>
                <a:spcPct val="91000"/>
              </a:lnSpc>
              <a:buClr>
                <a:schemeClr val="bg1">
                  <a:lumMod val="10000"/>
                </a:schemeClr>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В </a:t>
            </a:r>
            <a:r>
              <a:rPr lang="ru" sz="1400" dirty="0">
                <a:solidFill>
                  <a:schemeClr val="bg1">
                    <a:lumMod val="10000"/>
                  </a:schemeClr>
                </a:solidFill>
                <a:latin typeface="Times New Roman"/>
                <a:ea typeface="Times New Roman"/>
                <a:cs typeface="Times New Roman"/>
                <a:sym typeface="Times New Roman"/>
              </a:rPr>
              <a:t>девятнадцатом веке США ближе всех стран приблизились к чисто рыночному обществу — системе, которую английский историк Томас Карлайл назвал «анархия плюс полицейский». В таком обществе человеку предоставлена большая свобода в преследовании своих экономических целей. Результатом стал стремительный материальный прогресс в течение целого века. Однако критики увидели в этой «рыночной» идиллии множество изъянов — периодически возникающие экономические кризисы, крайняя степень нищеты и неравенства, глубоко запрятанная расовая дискриминация, отравление воды, земли и воздуха отходами производства. Журналисты и члены прогрессивной партии призывали к обузданию капитализма с тем, чтобы люди могли управлять этим своенравным зверем и направлять его в нужную </a:t>
            </a:r>
            <a:r>
              <a:rPr lang="ru" sz="1400" dirty="0" smtClean="0">
                <a:solidFill>
                  <a:schemeClr val="bg1">
                    <a:lumMod val="10000"/>
                  </a:schemeClr>
                </a:solidFill>
                <a:latin typeface="Times New Roman"/>
                <a:ea typeface="Times New Roman"/>
                <a:cs typeface="Times New Roman"/>
                <a:sym typeface="Times New Roman"/>
              </a:rPr>
              <a:t>сторону.</a:t>
            </a:r>
          </a:p>
          <a:p>
            <a:pPr marL="25400" lvl="0" indent="431800" algn="just" rtl="0">
              <a:lnSpc>
                <a:spcPct val="91000"/>
              </a:lnSpc>
              <a:buClr>
                <a:schemeClr val="bg1">
                  <a:lumMod val="10000"/>
                </a:schemeClr>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Начиная </a:t>
            </a:r>
            <a:r>
              <a:rPr lang="ru" sz="1400" dirty="0">
                <a:solidFill>
                  <a:schemeClr val="bg1">
                    <a:lumMod val="10000"/>
                  </a:schemeClr>
                </a:solidFill>
                <a:latin typeface="Times New Roman"/>
                <a:ea typeface="Times New Roman"/>
                <a:cs typeface="Times New Roman"/>
                <a:sym typeface="Times New Roman"/>
              </a:rPr>
              <a:t>с 1890-х в США постепенно перестали верить в то, что «лучшее то правительство, которое не правит». Президенты Теодор Рузвельт, Вудро Вильсон и Франклин Рузвельт — в лице сильнейшей оппозиции — усилили федеральный контроль над экономикой и изобрели новые регулирующие и финансовые меры устранения накопившихся </a:t>
            </a:r>
            <a:r>
              <a:rPr lang="ru" sz="1400" dirty="0" smtClean="0">
                <a:solidFill>
                  <a:schemeClr val="bg1">
                    <a:lumMod val="10000"/>
                  </a:schemeClr>
                </a:solidFill>
                <a:latin typeface="Times New Roman"/>
                <a:ea typeface="Times New Roman"/>
                <a:cs typeface="Times New Roman"/>
                <a:sym typeface="Times New Roman"/>
              </a:rPr>
              <a:t>проблем.</a:t>
            </a:r>
          </a:p>
          <a:p>
            <a:pPr marL="25400" lvl="0" indent="431800" algn="just" rtl="0">
              <a:lnSpc>
                <a:spcPct val="91000"/>
              </a:lnSpc>
              <a:buClr>
                <a:schemeClr val="bg1">
                  <a:lumMod val="10000"/>
                </a:schemeClr>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Конституционные </a:t>
            </a:r>
            <a:r>
              <a:rPr lang="ru" sz="1400" dirty="0">
                <a:solidFill>
                  <a:schemeClr val="bg1">
                    <a:lumMod val="10000"/>
                  </a:schemeClr>
                </a:solidFill>
                <a:latin typeface="Times New Roman"/>
                <a:ea typeface="Times New Roman"/>
                <a:cs typeface="Times New Roman"/>
                <a:sym typeface="Times New Roman"/>
              </a:rPr>
              <a:t>права правительства интерпретировались самым свободным образом и использовались для «охраны интересов общества» и «регулирования» экономической системы. В 1887 году был основан федеральный Комитет по международному транспорту и торговле (ICC) для регулирования движения железнодорожного транспорта через границы штатов. Вскоре после этого вышел антимонопольный закон Шермана и ряд других законов, направленных против монополистических объединений, осуществляющих «ограничения торговли».</a:t>
            </a:r>
          </a:p>
        </p:txBody>
      </p:sp>
      <p:sp>
        <p:nvSpPr>
          <p:cNvPr id="90" name="Shape 90"/>
          <p:cNvSpPr txBox="1">
            <a:spLocks noGrp="1"/>
          </p:cNvSpPr>
          <p:nvPr>
            <p:ph type="ctrTitle"/>
          </p:nvPr>
        </p:nvSpPr>
        <p:spPr>
          <a:xfrm>
            <a:off x="0" y="0"/>
            <a:ext cx="9144000" cy="615900"/>
          </a:xfrm>
          <a:prstGeom prst="rect">
            <a:avLst/>
          </a:prstGeom>
          <a:solidFill>
            <a:schemeClr val="bg1">
              <a:lumMod val="90000"/>
            </a:schemeClr>
          </a:solidFill>
        </p:spPr>
        <p:txBody>
          <a:bodyPr lIns="91425" tIns="91425" rIns="91425" bIns="91425" anchor="b" anchorCtr="0">
            <a:noAutofit/>
          </a:bodyPr>
          <a:lstStyle/>
          <a:p>
            <a:pPr marL="0" marR="254000" lvl="0" indent="0" algn="ctr" rtl="0">
              <a:lnSpc>
                <a:spcPct val="115000"/>
              </a:lnSpc>
              <a:spcBef>
                <a:spcPts val="500"/>
              </a:spcBef>
              <a:buNone/>
            </a:pPr>
            <a:r>
              <a:rPr lang="ru" sz="2400" dirty="0">
                <a:solidFill>
                  <a:schemeClr val="bg1">
                    <a:lumMod val="10000"/>
                  </a:schemeClr>
                </a:solidFill>
                <a:latin typeface="Times New Roman"/>
                <a:ea typeface="Times New Roman"/>
                <a:cs typeface="Times New Roman"/>
                <a:sym typeface="Times New Roman"/>
              </a:rPr>
              <a:t>Возрастание контроля со стороны правительства</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Shape 95"/>
          <p:cNvSpPr txBox="1">
            <a:spLocks noGrp="1"/>
          </p:cNvSpPr>
          <p:nvPr>
            <p:ph type="subTitle" idx="1"/>
          </p:nvPr>
        </p:nvSpPr>
        <p:spPr>
          <a:xfrm>
            <a:off x="251520" y="123478"/>
            <a:ext cx="8712968" cy="4657199"/>
          </a:xfrm>
          <a:prstGeom prst="rect">
            <a:avLst/>
          </a:prstGeom>
        </p:spPr>
        <p:txBody>
          <a:bodyPr lIns="91425" tIns="91425" rIns="91425" bIns="91425" anchor="t" anchorCtr="0">
            <a:noAutofit/>
          </a:bodyPr>
          <a:lstStyle/>
          <a:p>
            <a:pPr lvl="0" indent="457200" algn="just" rtl="0">
              <a:lnSpc>
                <a:spcPct val="91000"/>
              </a:lnSpc>
              <a:buClr>
                <a:schemeClr val="bg1">
                  <a:lumMod val="10000"/>
                </a:schemeClr>
              </a:buClr>
              <a:buSzPct val="78571"/>
              <a:buFont typeface="Wingdings" pitchFamily="2" charset="2"/>
              <a:buChar char="ü"/>
            </a:pPr>
            <a:r>
              <a:rPr lang="ru" sz="1300" dirty="0">
                <a:solidFill>
                  <a:schemeClr val="bg1">
                    <a:lumMod val="10000"/>
                  </a:schemeClr>
                </a:solidFill>
                <a:latin typeface="Times New Roman"/>
                <a:ea typeface="Times New Roman"/>
                <a:cs typeface="Times New Roman"/>
                <a:sym typeface="Times New Roman"/>
              </a:rPr>
              <a:t>В течение 1930-х годов целый ряд производств подвергся </a:t>
            </a:r>
            <a:r>
              <a:rPr lang="ru" sz="1300" i="1" dirty="0">
                <a:solidFill>
                  <a:schemeClr val="bg1">
                    <a:lumMod val="10000"/>
                  </a:schemeClr>
                </a:solidFill>
                <a:latin typeface="Times New Roman"/>
                <a:ea typeface="Times New Roman"/>
                <a:cs typeface="Times New Roman"/>
                <a:sym typeface="Times New Roman"/>
              </a:rPr>
              <a:t>экономическому регулированию,</a:t>
            </a:r>
            <a:r>
              <a:rPr lang="ru" sz="1300" dirty="0">
                <a:solidFill>
                  <a:schemeClr val="bg1">
                    <a:lumMod val="10000"/>
                  </a:schemeClr>
                </a:solidFill>
                <a:latin typeface="Times New Roman"/>
                <a:ea typeface="Times New Roman"/>
                <a:cs typeface="Times New Roman"/>
                <a:sym typeface="Times New Roman"/>
              </a:rPr>
              <a:t> при котором правительство назначало цены, устанавливало условия входа и выхода и стандарты безопасности. В число таких отраслей в последнее время входят авиалинии, грузовые перевозки, водный транспорт; электричество, газ и телефонные услуги; финансовые рынки; нефть и природный газ, а также </a:t>
            </a:r>
            <a:r>
              <a:rPr lang="ru" sz="1300" dirty="0" smtClean="0">
                <a:solidFill>
                  <a:schemeClr val="bg1">
                    <a:lumMod val="10000"/>
                  </a:schemeClr>
                </a:solidFill>
                <a:latin typeface="Times New Roman"/>
                <a:ea typeface="Times New Roman"/>
                <a:cs typeface="Times New Roman"/>
                <a:sym typeface="Times New Roman"/>
              </a:rPr>
              <a:t>трубопроводы.</a:t>
            </a:r>
          </a:p>
          <a:p>
            <a:pPr lvl="0" indent="457200" algn="just" rtl="0">
              <a:lnSpc>
                <a:spcPct val="91000"/>
              </a:lnSpc>
              <a:buClr>
                <a:schemeClr val="bg1">
                  <a:lumMod val="10000"/>
                </a:schemeClr>
              </a:buClr>
              <a:buSzPct val="78571"/>
              <a:buFont typeface="Wingdings" pitchFamily="2" charset="2"/>
              <a:buChar char="ü"/>
            </a:pPr>
            <a:endParaRPr lang="ru" sz="1300" dirty="0" smtClean="0">
              <a:solidFill>
                <a:schemeClr val="bg1">
                  <a:lumMod val="10000"/>
                </a:schemeClr>
              </a:solidFill>
              <a:latin typeface="Times New Roman"/>
              <a:ea typeface="Times New Roman"/>
              <a:cs typeface="Times New Roman"/>
              <a:sym typeface="Times New Roman"/>
            </a:endParaRPr>
          </a:p>
          <a:p>
            <a:pPr lvl="0" indent="457200" algn="just" rtl="0">
              <a:lnSpc>
                <a:spcPct val="91000"/>
              </a:lnSpc>
              <a:buClr>
                <a:schemeClr val="bg1">
                  <a:lumMod val="10000"/>
                </a:schemeClr>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Вдобавок </a:t>
            </a:r>
            <a:r>
              <a:rPr lang="ru" sz="1300" dirty="0">
                <a:solidFill>
                  <a:schemeClr val="bg1">
                    <a:lumMod val="10000"/>
                  </a:schemeClr>
                </a:solidFill>
                <a:latin typeface="Times New Roman"/>
                <a:ea typeface="Times New Roman"/>
                <a:cs typeface="Times New Roman"/>
                <a:sym typeface="Times New Roman"/>
              </a:rPr>
              <a:t>к регулированию цен и производственных стандартов государство произвело попытку обеспечить здоровье и безопасность своих граждан с помощью </a:t>
            </a:r>
            <a:r>
              <a:rPr lang="ru" sz="1300" i="1" dirty="0">
                <a:solidFill>
                  <a:schemeClr val="bg1">
                    <a:lumMod val="10000"/>
                  </a:schemeClr>
                </a:solidFill>
                <a:latin typeface="Times New Roman"/>
                <a:ea typeface="Times New Roman"/>
                <a:cs typeface="Times New Roman"/>
                <a:sym typeface="Times New Roman"/>
              </a:rPr>
              <a:t>социального регулирования.</a:t>
            </a:r>
            <a:r>
              <a:rPr lang="ru" sz="1300" dirty="0">
                <a:solidFill>
                  <a:schemeClr val="bg1">
                    <a:lumMod val="10000"/>
                  </a:schemeClr>
                </a:solidFill>
                <a:latin typeface="Times New Roman"/>
                <a:ea typeface="Times New Roman"/>
                <a:cs typeface="Times New Roman"/>
                <a:sym typeface="Times New Roman"/>
              </a:rPr>
              <a:t> Вслед за эпохой политических разоблачений в начале 1900-х были </a:t>
            </a:r>
            <a:r>
              <a:rPr lang="ru" sz="1300" dirty="0" smtClean="0">
                <a:solidFill>
                  <a:schemeClr val="bg1">
                    <a:lumMod val="10000"/>
                  </a:schemeClr>
                </a:solidFill>
                <a:latin typeface="Times New Roman"/>
                <a:ea typeface="Times New Roman"/>
                <a:cs typeface="Times New Roman"/>
                <a:sym typeface="Times New Roman"/>
              </a:rPr>
              <a:t>фвыпущены </a:t>
            </a:r>
            <a:r>
              <a:rPr lang="ru" sz="1300" dirty="0">
                <a:solidFill>
                  <a:schemeClr val="bg1">
                    <a:lumMod val="10000"/>
                  </a:schemeClr>
                </a:solidFill>
                <a:latin typeface="Times New Roman"/>
                <a:ea typeface="Times New Roman"/>
                <a:cs typeface="Times New Roman"/>
                <a:sym typeface="Times New Roman"/>
              </a:rPr>
              <a:t>законы о высококачественной продукции и лекарствах. В 1960-1970-х годах Конгресс издал серию постановлений, регулирующих безопасность шахт и рабочих; установил рамки для федерального регулирования уровня загрязнения воздуха и воды и содержания вредных веществ; стандарты безопасности для автомобилей и потребительских товаров; контроль за открытой добычей полезных ископаемых, атомной энергетикой и токсичными отходами. Более поздние постановления были направлены на сокращение производства и использования химических веществ, разрушающих озоновый </a:t>
            </a:r>
            <a:r>
              <a:rPr lang="ru" sz="1300" dirty="0" smtClean="0">
                <a:solidFill>
                  <a:schemeClr val="bg1">
                    <a:lumMod val="10000"/>
                  </a:schemeClr>
                </a:solidFill>
                <a:latin typeface="Times New Roman"/>
                <a:ea typeface="Times New Roman"/>
                <a:cs typeface="Times New Roman"/>
                <a:sym typeface="Times New Roman"/>
              </a:rPr>
              <a:t>слой.</a:t>
            </a:r>
          </a:p>
          <a:p>
            <a:pPr lvl="0" indent="457200" algn="just" rtl="0">
              <a:lnSpc>
                <a:spcPct val="91000"/>
              </a:lnSpc>
              <a:buClr>
                <a:schemeClr val="bg1">
                  <a:lumMod val="10000"/>
                </a:schemeClr>
              </a:buClr>
              <a:buSzPct val="78571"/>
              <a:buFont typeface="Wingdings" pitchFamily="2" charset="2"/>
              <a:buChar char="ü"/>
            </a:pPr>
            <a:endParaRPr lang="ru" sz="1300" dirty="0" smtClean="0">
              <a:solidFill>
                <a:schemeClr val="bg1">
                  <a:lumMod val="10000"/>
                </a:schemeClr>
              </a:solidFill>
              <a:latin typeface="Times New Roman"/>
              <a:ea typeface="Times New Roman"/>
              <a:cs typeface="Times New Roman"/>
              <a:sym typeface="Times New Roman"/>
            </a:endParaRPr>
          </a:p>
          <a:p>
            <a:pPr lvl="0" indent="457200" algn="just" rtl="0">
              <a:lnSpc>
                <a:spcPct val="91000"/>
              </a:lnSpc>
              <a:buClr>
                <a:schemeClr val="bg1">
                  <a:lumMod val="10000"/>
                </a:schemeClr>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За </a:t>
            </a:r>
            <a:r>
              <a:rPr lang="ru" sz="1300" dirty="0">
                <a:solidFill>
                  <a:schemeClr val="bg1">
                    <a:lumMod val="10000"/>
                  </a:schemeClr>
                </a:solidFill>
                <a:latin typeface="Times New Roman"/>
                <a:ea typeface="Times New Roman"/>
                <a:cs typeface="Times New Roman"/>
                <a:sym typeface="Times New Roman"/>
              </a:rPr>
              <a:t>последние десять лет </a:t>
            </a:r>
            <a:r>
              <a:rPr lang="ru" sz="1300" dirty="0" smtClean="0">
                <a:solidFill>
                  <a:schemeClr val="bg1">
                    <a:lumMod val="10000"/>
                  </a:schemeClr>
                </a:solidFill>
                <a:latin typeface="Times New Roman"/>
                <a:ea typeface="Times New Roman"/>
                <a:cs typeface="Times New Roman"/>
                <a:sym typeface="Times New Roman"/>
              </a:rPr>
              <a:t>уровень государственного вмешательства в регулирование экономической жизнью существенно снизился. Многие экономисты постоянно напоинают о том, что уж слишком часто гос. </a:t>
            </a:r>
            <a:r>
              <a:rPr lang="ru-RU" sz="1300" dirty="0" smtClean="0">
                <a:solidFill>
                  <a:schemeClr val="bg1">
                    <a:lumMod val="10000"/>
                  </a:schemeClr>
                </a:solidFill>
                <a:latin typeface="Times New Roman"/>
                <a:ea typeface="Times New Roman"/>
                <a:cs typeface="Times New Roman"/>
                <a:sym typeface="Times New Roman"/>
              </a:rPr>
              <a:t>Р</a:t>
            </a:r>
            <a:r>
              <a:rPr lang="ru" sz="1300" dirty="0" smtClean="0">
                <a:solidFill>
                  <a:schemeClr val="bg1">
                    <a:lumMod val="10000"/>
                  </a:schemeClr>
                </a:solidFill>
                <a:latin typeface="Times New Roman"/>
                <a:ea typeface="Times New Roman"/>
                <a:cs typeface="Times New Roman"/>
                <a:sym typeface="Times New Roman"/>
              </a:rPr>
              <a:t>егулирование нарушает действие конкурентного механизма и повышает, а вовсе не снижает цены. Действительно, самый первый крупный государственный регулирующий орган – КМТТ – был упразнен сразу же после столетнего юбилея. Поддерживая, в принципе, дальнейшие развитие социального регулирования, экономисты постоянно напоминают о том, что стоит не забывать сравнивать выгоды, полученные от реализации этих программ с  их издержками.</a:t>
            </a:r>
          </a:p>
          <a:p>
            <a:pPr lvl="0" indent="457200" algn="just" rtl="0">
              <a:lnSpc>
                <a:spcPct val="91000"/>
              </a:lnSpc>
              <a:buClr>
                <a:schemeClr val="bg1">
                  <a:lumMod val="10000"/>
                </a:schemeClr>
              </a:buClr>
              <a:buSzPct val="78571"/>
              <a:buFont typeface="Wingdings" pitchFamily="2" charset="2"/>
              <a:buChar char="ü"/>
            </a:pPr>
            <a:endParaRPr lang="ru" sz="1300" dirty="0" smtClean="0">
              <a:solidFill>
                <a:schemeClr val="bg1">
                  <a:lumMod val="10000"/>
                </a:schemeClr>
              </a:solidFill>
              <a:latin typeface="Times New Roman"/>
              <a:ea typeface="Times New Roman"/>
              <a:cs typeface="Times New Roman"/>
              <a:sym typeface="Times New Roman"/>
            </a:endParaRPr>
          </a:p>
          <a:p>
            <a:pPr lvl="0" indent="457200" algn="just" rtl="0">
              <a:lnSpc>
                <a:spcPct val="91000"/>
              </a:lnSpc>
              <a:buClr>
                <a:schemeClr val="bg1">
                  <a:lumMod val="10000"/>
                </a:schemeClr>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И все же непохоже, шло дело идет к возврату эпохи невмешательства государства. </a:t>
            </a:r>
            <a:r>
              <a:rPr lang="ru-RU" sz="1300" dirty="0" smtClean="0">
                <a:solidFill>
                  <a:schemeClr val="bg1">
                    <a:lumMod val="10000"/>
                  </a:schemeClr>
                </a:solidFill>
                <a:latin typeface="Times New Roman"/>
                <a:ea typeface="Times New Roman"/>
                <a:cs typeface="Times New Roman"/>
                <a:sym typeface="Times New Roman"/>
              </a:rPr>
              <a:t>П</a:t>
            </a:r>
            <a:r>
              <a:rPr lang="ru" sz="1300" dirty="0" smtClean="0">
                <a:solidFill>
                  <a:schemeClr val="bg1">
                    <a:lumMod val="10000"/>
                  </a:schemeClr>
                </a:solidFill>
                <a:latin typeface="Times New Roman"/>
                <a:ea typeface="Times New Roman"/>
                <a:cs typeface="Times New Roman"/>
                <a:sym typeface="Times New Roman"/>
              </a:rPr>
              <a:t>ридя в 1994 г. </a:t>
            </a:r>
            <a:r>
              <a:rPr lang="ru-RU" sz="1300" dirty="0" smtClean="0">
                <a:solidFill>
                  <a:schemeClr val="bg1">
                    <a:lumMod val="10000"/>
                  </a:schemeClr>
                </a:solidFill>
                <a:latin typeface="Times New Roman"/>
                <a:ea typeface="Times New Roman"/>
                <a:cs typeface="Times New Roman"/>
                <a:sym typeface="Times New Roman"/>
              </a:rPr>
              <a:t>В</a:t>
            </a:r>
            <a:r>
              <a:rPr lang="ru" sz="1300" dirty="0" smtClean="0">
                <a:solidFill>
                  <a:schemeClr val="bg1">
                    <a:lumMod val="10000"/>
                  </a:schemeClr>
                </a:solidFill>
                <a:latin typeface="Times New Roman"/>
                <a:ea typeface="Times New Roman"/>
                <a:cs typeface="Times New Roman"/>
                <a:sym typeface="Times New Roman"/>
              </a:rPr>
              <a:t> Конгресс, республиканцы попытались восстановить принципы свободного предпринимательства. </a:t>
            </a:r>
            <a:r>
              <a:rPr lang="ru-RU" sz="1300" dirty="0" smtClean="0">
                <a:solidFill>
                  <a:schemeClr val="bg1">
                    <a:lumMod val="10000"/>
                  </a:schemeClr>
                </a:solidFill>
                <a:latin typeface="Times New Roman"/>
                <a:ea typeface="Times New Roman"/>
                <a:cs typeface="Times New Roman"/>
                <a:sym typeface="Times New Roman"/>
              </a:rPr>
              <a:t>И</a:t>
            </a:r>
            <a:r>
              <a:rPr lang="ru" sz="1300" dirty="0" smtClean="0">
                <a:solidFill>
                  <a:schemeClr val="bg1">
                    <a:lumMod val="10000"/>
                  </a:schemeClr>
                </a:solidFill>
                <a:latin typeface="Times New Roman"/>
                <a:ea typeface="Times New Roman"/>
                <a:cs typeface="Times New Roman"/>
                <a:sym typeface="Times New Roman"/>
              </a:rPr>
              <a:t> если их усилия принесли определенный успех в сокращении некоторых соц. </a:t>
            </a:r>
            <a:r>
              <a:rPr lang="ru-RU" sz="1300" dirty="0" smtClean="0">
                <a:solidFill>
                  <a:schemeClr val="bg1">
                    <a:lumMod val="10000"/>
                  </a:schemeClr>
                </a:solidFill>
                <a:latin typeface="Times New Roman"/>
                <a:ea typeface="Times New Roman"/>
                <a:cs typeface="Times New Roman"/>
                <a:sym typeface="Times New Roman"/>
              </a:rPr>
              <a:t>П</a:t>
            </a:r>
            <a:r>
              <a:rPr lang="ru" sz="1300" dirty="0" smtClean="0">
                <a:solidFill>
                  <a:schemeClr val="bg1">
                    <a:lumMod val="10000"/>
                  </a:schemeClr>
                </a:solidFill>
                <a:latin typeface="Times New Roman"/>
                <a:ea typeface="Times New Roman"/>
                <a:cs typeface="Times New Roman"/>
                <a:sym typeface="Times New Roman"/>
              </a:rPr>
              <a:t>рограмм, то в вопросах охраны окружающей среды они потерпели фиаско. </a:t>
            </a:r>
            <a:r>
              <a:rPr lang="ru-RU" sz="1300" dirty="0" smtClean="0">
                <a:solidFill>
                  <a:schemeClr val="bg1">
                    <a:lumMod val="10000"/>
                  </a:schemeClr>
                </a:solidFill>
                <a:latin typeface="Times New Roman"/>
                <a:ea typeface="Times New Roman"/>
                <a:cs typeface="Times New Roman"/>
                <a:sym typeface="Times New Roman"/>
              </a:rPr>
              <a:t>О</a:t>
            </a:r>
            <a:r>
              <a:rPr lang="ru" sz="1300" dirty="0" smtClean="0">
                <a:solidFill>
                  <a:schemeClr val="bg1">
                    <a:lumMod val="10000"/>
                  </a:schemeClr>
                </a:solidFill>
                <a:latin typeface="Times New Roman"/>
                <a:ea typeface="Times New Roman"/>
                <a:cs typeface="Times New Roman"/>
                <a:sym typeface="Times New Roman"/>
              </a:rPr>
              <a:t>граничения, предпринятые государством, изменили саму природу капитализма. Частная собственность становится все менее частной, наряду с прдпринимательством, подтверждая истину: нельзя дважды войтив одну и ту же воду.</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0" y="1131590"/>
            <a:ext cx="9144000" cy="3684899"/>
          </a:xfrm>
          <a:prstGeom prst="rect">
            <a:avLst/>
          </a:prstGeom>
        </p:spPr>
        <p:txBody>
          <a:bodyPr lIns="91425" tIns="91425" rIns="91425" bIns="91425" anchor="t" anchorCtr="0">
            <a:noAutofit/>
          </a:bodyPr>
          <a:lstStyle/>
          <a:p>
            <a:pPr lvl="0" indent="457200" algn="just" rtl="0">
              <a:lnSpc>
                <a:spcPct val="100000"/>
              </a:lnSpc>
              <a:spcBef>
                <a:spcPts val="100"/>
              </a:spcBef>
              <a:buClr>
                <a:schemeClr val="dk1"/>
              </a:buClr>
              <a:buSzPct val="78571"/>
              <a:buFont typeface="Arial"/>
              <a:buNone/>
            </a:pPr>
            <a:r>
              <a:rPr lang="ru" sz="1400" dirty="0">
                <a:solidFill>
                  <a:schemeClr val="bg1">
                    <a:lumMod val="10000"/>
                  </a:schemeClr>
                </a:solidFill>
                <a:latin typeface="Times New Roman"/>
                <a:ea typeface="Times New Roman"/>
                <a:cs typeface="Times New Roman"/>
                <a:sym typeface="Times New Roman"/>
              </a:rPr>
              <a:t>Постепенно у нас складывается представление о том, как правительство взаимодействует с экономикой и управляет ею. Какими же должны быть экономические цели правительства в современной смешанной экономике? Рассмотрим четыре основные функции правительства:</a:t>
            </a:r>
          </a:p>
          <a:p>
            <a:endParaRPr dirty="0">
              <a:solidFill>
                <a:schemeClr val="bg1">
                  <a:lumMod val="10000"/>
                </a:schemeClr>
              </a:solidFill>
            </a:endParaRPr>
          </a:p>
          <a:p>
            <a:pPr marL="457200" lvl="0" indent="-317500" algn="just" rtl="0">
              <a:lnSpc>
                <a:spcPct val="100000"/>
              </a:lnSpc>
              <a:spcBef>
                <a:spcPts val="100"/>
              </a:spcBef>
              <a:spcAft>
                <a:spcPts val="1000"/>
              </a:spcAft>
              <a:buClr>
                <a:srgbClr val="000000"/>
              </a:buClr>
              <a:buSzPct val="100000"/>
              <a:buFont typeface="Times New Roman"/>
              <a:buAutoNum type="arabicPeriod"/>
            </a:pPr>
            <a:r>
              <a:rPr lang="ru" sz="1400" dirty="0">
                <a:solidFill>
                  <a:schemeClr val="tx1">
                    <a:lumMod val="75000"/>
                  </a:schemeClr>
                </a:solidFill>
                <a:latin typeface="Times New Roman"/>
                <a:ea typeface="Times New Roman"/>
                <a:cs typeface="Times New Roman"/>
                <a:sym typeface="Times New Roman"/>
              </a:rPr>
              <a:t>Повышение экономической эффективности.</a:t>
            </a:r>
          </a:p>
          <a:p>
            <a:pPr marL="457200" lvl="0" indent="-317500" algn="just" rtl="0">
              <a:lnSpc>
                <a:spcPct val="100000"/>
              </a:lnSpc>
              <a:spcBef>
                <a:spcPts val="100"/>
              </a:spcBef>
              <a:spcAft>
                <a:spcPts val="1000"/>
              </a:spcAft>
              <a:buClr>
                <a:srgbClr val="000000"/>
              </a:buClr>
              <a:buSzPct val="100000"/>
              <a:buFont typeface="Times New Roman"/>
              <a:buAutoNum type="arabicPeriod"/>
            </a:pPr>
            <a:r>
              <a:rPr lang="ru" sz="1400" dirty="0">
                <a:solidFill>
                  <a:schemeClr val="bg1">
                    <a:lumMod val="10000"/>
                  </a:schemeClr>
                </a:solidFill>
                <a:latin typeface="Times New Roman"/>
                <a:ea typeface="Times New Roman"/>
                <a:cs typeface="Times New Roman"/>
                <a:sym typeface="Times New Roman"/>
              </a:rPr>
              <a:t>Уменьшение неравенства в распределении дохода.</a:t>
            </a:r>
          </a:p>
          <a:p>
            <a:pPr marL="457200" lvl="0" indent="-317500" algn="just" rtl="0">
              <a:lnSpc>
                <a:spcPct val="100000"/>
              </a:lnSpc>
              <a:spcBef>
                <a:spcPts val="100"/>
              </a:spcBef>
              <a:spcAft>
                <a:spcPts val="1000"/>
              </a:spcAft>
              <a:buClr>
                <a:srgbClr val="000000"/>
              </a:buClr>
              <a:buSzPct val="100000"/>
              <a:buFont typeface="Times New Roman"/>
              <a:buAutoNum type="arabicPeriod"/>
            </a:pPr>
            <a:r>
              <a:rPr lang="ru" sz="1400" dirty="0">
                <a:solidFill>
                  <a:schemeClr val="bg1">
                    <a:lumMod val="10000"/>
                  </a:schemeClr>
                </a:solidFill>
                <a:latin typeface="Times New Roman"/>
                <a:ea typeface="Times New Roman"/>
                <a:cs typeface="Times New Roman"/>
                <a:sym typeface="Times New Roman"/>
              </a:rPr>
              <a:t>Стабилизация экономики с помощью макроэкономической политики.</a:t>
            </a:r>
          </a:p>
          <a:p>
            <a:pPr marL="457200" lvl="0" indent="-317500" algn="just" rtl="0">
              <a:lnSpc>
                <a:spcPct val="100000"/>
              </a:lnSpc>
              <a:spcBef>
                <a:spcPts val="100"/>
              </a:spcBef>
              <a:buClr>
                <a:srgbClr val="000000"/>
              </a:buClr>
              <a:buSzPct val="100000"/>
              <a:buFont typeface="Times New Roman"/>
              <a:buAutoNum type="arabicPeriod"/>
            </a:pPr>
            <a:r>
              <a:rPr lang="ru" sz="1400" dirty="0">
                <a:solidFill>
                  <a:schemeClr val="bg1">
                    <a:lumMod val="10000"/>
                  </a:schemeClr>
                </a:solidFill>
                <a:latin typeface="Times New Roman"/>
                <a:ea typeface="Times New Roman"/>
                <a:cs typeface="Times New Roman"/>
                <a:sym typeface="Times New Roman"/>
              </a:rPr>
              <a:t>Представление экономических интересов страны за рубежом.</a:t>
            </a:r>
          </a:p>
        </p:txBody>
      </p:sp>
      <p:sp>
        <p:nvSpPr>
          <p:cNvPr id="101" name="Shape 101"/>
          <p:cNvSpPr txBox="1">
            <a:spLocks noGrp="1"/>
          </p:cNvSpPr>
          <p:nvPr>
            <p:ph type="ctrTitle"/>
          </p:nvPr>
        </p:nvSpPr>
        <p:spPr>
          <a:xfrm>
            <a:off x="0" y="0"/>
            <a:ext cx="9144000" cy="782829"/>
          </a:xfrm>
          <a:prstGeom prst="rect">
            <a:avLst/>
          </a:prstGeom>
          <a:solidFill>
            <a:schemeClr val="bg1">
              <a:lumMod val="90000"/>
            </a:schemeClr>
          </a:solidFill>
        </p:spPr>
        <p:txBody>
          <a:bodyPr lIns="91425" tIns="91425" rIns="91425" bIns="91425" anchor="b" anchorCtr="0">
            <a:noAutofit/>
          </a:bodyPr>
          <a:lstStyle/>
          <a:p>
            <a:pPr>
              <a:buNone/>
            </a:pPr>
            <a:r>
              <a:rPr lang="ru" sz="2400" dirty="0">
                <a:solidFill>
                  <a:schemeClr val="bg1">
                    <a:lumMod val="10000"/>
                  </a:schemeClr>
                </a:solidFill>
                <a:latin typeface="Times New Roman"/>
                <a:ea typeface="Times New Roman"/>
                <a:cs typeface="Times New Roman"/>
                <a:sym typeface="Times New Roman"/>
              </a:rPr>
              <a:t>ФУНКЦИИ ПРАВИТЕЛЬСТВА</a:t>
            </a:r>
          </a:p>
        </p:txBody>
      </p:sp>
      <p:pic>
        <p:nvPicPr>
          <p:cNvPr id="4" name="Рисунок 3" descr="gov.gif"/>
          <p:cNvPicPr>
            <a:picLocks noChangeAspect="1"/>
          </p:cNvPicPr>
          <p:nvPr/>
        </p:nvPicPr>
        <p:blipFill>
          <a:blip r:embed="rId3"/>
          <a:stretch>
            <a:fillRect/>
          </a:stretch>
        </p:blipFill>
        <p:spPr>
          <a:xfrm>
            <a:off x="6084168" y="1851670"/>
            <a:ext cx="2790825" cy="1905000"/>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0" y="411510"/>
            <a:ext cx="9144000" cy="4473599"/>
          </a:xfrm>
          <a:prstGeom prst="rect">
            <a:avLst/>
          </a:prstGeom>
        </p:spPr>
        <p:txBody>
          <a:bodyPr lIns="91425" tIns="91425" rIns="91425" bIns="91425" anchor="t" anchorCtr="0">
            <a:noAutofit/>
          </a:bodyPr>
          <a:lstStyle/>
          <a:p>
            <a:pPr lvl="0" indent="457200" algn="just" rtl="0">
              <a:lnSpc>
                <a:spcPct val="91000"/>
              </a:lnSpc>
              <a:buClr>
                <a:schemeClr val="dk1"/>
              </a:buClr>
              <a:buSzPct val="78571"/>
              <a:buFont typeface="Wingdings" pitchFamily="2" charset="2"/>
              <a:buChar char="ü"/>
            </a:pPr>
            <a:r>
              <a:rPr lang="ru" sz="1300" dirty="0">
                <a:solidFill>
                  <a:schemeClr val="bg1">
                    <a:lumMod val="10000"/>
                  </a:schemeClr>
                </a:solidFill>
                <a:latin typeface="Times New Roman"/>
                <a:ea typeface="Times New Roman"/>
                <a:cs typeface="Times New Roman"/>
                <a:sym typeface="Times New Roman"/>
              </a:rPr>
              <a:t>Основная экономическая цель правительства состоит с том, чтобы способствовать социально приемлемому размещению ресурсов. Это — </a:t>
            </a:r>
            <a:r>
              <a:rPr lang="ru" sz="1300" i="1" dirty="0">
                <a:solidFill>
                  <a:schemeClr val="bg1">
                    <a:lumMod val="10000"/>
                  </a:schemeClr>
                </a:solidFill>
                <a:latin typeface="Times New Roman"/>
                <a:ea typeface="Times New Roman"/>
                <a:cs typeface="Times New Roman"/>
                <a:sym typeface="Times New Roman"/>
              </a:rPr>
              <a:t>микроэкономическая</a:t>
            </a:r>
            <a:r>
              <a:rPr lang="ru" sz="1300" dirty="0">
                <a:solidFill>
                  <a:schemeClr val="bg1">
                    <a:lumMod val="10000"/>
                  </a:schemeClr>
                </a:solidFill>
                <a:latin typeface="Times New Roman"/>
                <a:ea typeface="Times New Roman"/>
                <a:cs typeface="Times New Roman"/>
                <a:sym typeface="Times New Roman"/>
              </a:rPr>
              <a:t> сторона политики правительства; основные вопросы здесь — </a:t>
            </a:r>
            <a:r>
              <a:rPr lang="ru" sz="1300" i="1" dirty="0">
                <a:solidFill>
                  <a:schemeClr val="bg1">
                    <a:lumMod val="10000"/>
                  </a:schemeClr>
                </a:solidFill>
                <a:latin typeface="Times New Roman"/>
                <a:ea typeface="Times New Roman"/>
                <a:cs typeface="Times New Roman"/>
                <a:sym typeface="Times New Roman"/>
              </a:rPr>
              <a:t>что</a:t>
            </a:r>
            <a:r>
              <a:rPr lang="ru" sz="1300" dirty="0">
                <a:solidFill>
                  <a:schemeClr val="bg1">
                    <a:lumMod val="10000"/>
                  </a:schemeClr>
                </a:solidFill>
                <a:latin typeface="Times New Roman"/>
                <a:ea typeface="Times New Roman"/>
                <a:cs typeface="Times New Roman"/>
                <a:sym typeface="Times New Roman"/>
              </a:rPr>
              <a:t> и </a:t>
            </a:r>
            <a:r>
              <a:rPr lang="ru" sz="1300" i="1" dirty="0">
                <a:solidFill>
                  <a:schemeClr val="bg1">
                    <a:lumMod val="10000"/>
                  </a:schemeClr>
                </a:solidFill>
                <a:latin typeface="Times New Roman"/>
                <a:ea typeface="Times New Roman"/>
                <a:cs typeface="Times New Roman"/>
                <a:sym typeface="Times New Roman"/>
              </a:rPr>
              <a:t>как.</a:t>
            </a:r>
            <a:r>
              <a:rPr lang="ru" sz="1300" dirty="0">
                <a:solidFill>
                  <a:schemeClr val="bg1">
                    <a:lumMod val="10000"/>
                  </a:schemeClr>
                </a:solidFill>
                <a:latin typeface="Times New Roman"/>
                <a:ea typeface="Times New Roman"/>
                <a:cs typeface="Times New Roman"/>
                <a:sym typeface="Times New Roman"/>
              </a:rPr>
              <a:t> Микроэкономическая политика разных стран сильно различается — в зависимости от традиций и политической философии. В некоторых странах практикуется антиэтатистский подход, при котором большинство решений принимаются рынком. Другие страны стремятся установить жесткий правительственный контроль над бизнесом, или даже сделать его собственностью государства. В таких странах производственные решения принимаются планирующими государственными </a:t>
            </a:r>
            <a:r>
              <a:rPr lang="ru" sz="1300" dirty="0" smtClean="0">
                <a:solidFill>
                  <a:schemeClr val="bg1">
                    <a:lumMod val="10000"/>
                  </a:schemeClr>
                </a:solidFill>
                <a:latin typeface="Times New Roman"/>
                <a:ea typeface="Times New Roman"/>
                <a:cs typeface="Times New Roman"/>
                <a:sym typeface="Times New Roman"/>
              </a:rPr>
              <a:t>организациями.</a:t>
            </a:r>
          </a:p>
          <a:p>
            <a:pPr lvl="0" indent="457200" algn="just" rtl="0">
              <a:lnSpc>
                <a:spcPct val="91000"/>
              </a:lnSpc>
              <a:buClr>
                <a:schemeClr val="dk1"/>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Экономика </a:t>
            </a:r>
            <a:r>
              <a:rPr lang="ru" sz="1300" dirty="0">
                <a:solidFill>
                  <a:schemeClr val="bg1">
                    <a:lumMod val="10000"/>
                  </a:schemeClr>
                </a:solidFill>
                <a:latin typeface="Times New Roman"/>
                <a:ea typeface="Times New Roman"/>
                <a:cs typeface="Times New Roman"/>
                <a:sym typeface="Times New Roman"/>
              </a:rPr>
              <a:t>Соединенных Штатов в своей основе рыночная. При возникновении любой микроэкономической проблемы большинство людей полагает, что рынок справится с ее решением самостоятельно. Однако иногда бывает необходимо, чтобы правительство внесло некоторые изменения в решения рынка относительно спроса и предложения.</a:t>
            </a:r>
          </a:p>
          <a:p>
            <a:pPr lvl="0" indent="457200" algn="just">
              <a:lnSpc>
                <a:spcPct val="91000"/>
              </a:lnSpc>
              <a:buClr>
                <a:schemeClr val="dk1"/>
              </a:buClr>
              <a:buSzPct val="78571"/>
              <a:buFont typeface="Arial" pitchFamily="34" charset="0"/>
              <a:buChar char="•"/>
            </a:pPr>
            <a:r>
              <a:rPr lang="ru" sz="1300" b="1" i="1" dirty="0">
                <a:solidFill>
                  <a:schemeClr val="tx1">
                    <a:lumMod val="75000"/>
                  </a:schemeClr>
                </a:solidFill>
                <a:latin typeface="Times New Roman"/>
                <a:ea typeface="Times New Roman"/>
                <a:cs typeface="Times New Roman"/>
                <a:sym typeface="Times New Roman"/>
              </a:rPr>
              <a:t>Ограничения действия «невидимой руки».</a:t>
            </a:r>
            <a:r>
              <a:rPr lang="ru" sz="1300" dirty="0">
                <a:solidFill>
                  <a:schemeClr val="tx1">
                    <a:lumMod val="75000"/>
                  </a:schemeClr>
                </a:solidFill>
                <a:latin typeface="Times New Roman"/>
                <a:ea typeface="Times New Roman"/>
                <a:cs typeface="Times New Roman"/>
                <a:sym typeface="Times New Roman"/>
              </a:rPr>
              <a:t> </a:t>
            </a:r>
            <a:r>
              <a:rPr lang="ru" sz="1300" dirty="0" smtClean="0">
                <a:solidFill>
                  <a:schemeClr val="bg1">
                    <a:lumMod val="10000"/>
                  </a:schemeClr>
                </a:solidFill>
                <a:latin typeface="Times New Roman"/>
                <a:ea typeface="Times New Roman"/>
                <a:cs typeface="Times New Roman"/>
                <a:sym typeface="Times New Roman"/>
              </a:rPr>
              <a:t>В предыдущей главе </a:t>
            </a:r>
            <a:r>
              <a:rPr lang="ru" sz="1300" dirty="0">
                <a:solidFill>
                  <a:schemeClr val="bg1">
                    <a:lumMod val="10000"/>
                  </a:schemeClr>
                </a:solidFill>
                <a:latin typeface="Times New Roman"/>
                <a:ea typeface="Times New Roman"/>
                <a:cs typeface="Times New Roman"/>
                <a:sym typeface="Times New Roman"/>
              </a:rPr>
              <a:t>мы рассмотрели, как действие «невидимой руки» или совершенной конкуренции приводит к эффективному размещению ресурсов. Однако это может произойти лишь в очень ограниченных условиях. Все блага должны быть произведены совершенно конкурентными фирмами и должны быть подобны караваю хлеба, который может быть разделен на кусочки для отдельных потребителей так, чтобы—чем больше потребляет один, тем меньше достается другому. Не должно существовать никаких побочных эффектов, например, загрязнения воздуха; все потребители и фирмы должны обладать полной информацией о ценах и характеристиках товаров и услуг, которые они покупают и продают</a:t>
            </a:r>
            <a:r>
              <a:rPr lang="ru" sz="1300" dirty="0" smtClean="0">
                <a:solidFill>
                  <a:schemeClr val="bg1">
                    <a:lumMod val="10000"/>
                  </a:schemeClr>
                </a:solidFill>
                <a:latin typeface="Times New Roman"/>
                <a:ea typeface="Times New Roman"/>
                <a:cs typeface="Times New Roman"/>
                <a:sym typeface="Times New Roman"/>
              </a:rPr>
              <a:t>. Если бы все эти идеальные условия существовали, «невидимая рука» могла бы обеспечить совершенное эффективное и справедливое производство и распределение национального дохода, и не было бы необходимости вмешательства правительства в функционирование экономики.</a:t>
            </a:r>
          </a:p>
          <a:p>
            <a:pPr lvl="0" indent="457200" algn="just">
              <a:lnSpc>
                <a:spcPct val="91000"/>
              </a:lnSpc>
              <a:spcAft>
                <a:spcPts val="1000"/>
              </a:spcAft>
              <a:buClr>
                <a:schemeClr val="dk1"/>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Однако даже в этом случае правительство играло бы не последнюю роль в разделении труда среди людей и регионов и регулировании действия ценового механизма. Судебная власть и полиция были бы необходимы для контроля за выполнением контрактов, обеспечения законных прав собственности, борьбы с мошенничеством, проявлениями насилия, воровством и внешней агрессией.</a:t>
            </a:r>
          </a:p>
          <a:p>
            <a:pPr lvl="0" indent="457200" algn="just" rtl="0">
              <a:lnSpc>
                <a:spcPct val="100000"/>
              </a:lnSpc>
              <a:spcBef>
                <a:spcPts val="200"/>
              </a:spcBef>
              <a:buNone/>
            </a:pPr>
            <a:endParaRPr lang="ru" sz="1400" dirty="0">
              <a:solidFill>
                <a:schemeClr val="bg1">
                  <a:lumMod val="10000"/>
                </a:schemeClr>
              </a:solidFill>
              <a:latin typeface="Times New Roman"/>
              <a:ea typeface="Times New Roman"/>
              <a:cs typeface="Times New Roman"/>
              <a:sym typeface="Times New Roman"/>
            </a:endParaRPr>
          </a:p>
        </p:txBody>
      </p:sp>
      <p:sp>
        <p:nvSpPr>
          <p:cNvPr id="107" name="Shape 107"/>
          <p:cNvSpPr txBox="1"/>
          <p:nvPr/>
        </p:nvSpPr>
        <p:spPr>
          <a:xfrm>
            <a:off x="0" y="1"/>
            <a:ext cx="9144000" cy="411509"/>
          </a:xfrm>
          <a:prstGeom prst="rect">
            <a:avLst/>
          </a:prstGeom>
          <a:solidFill>
            <a:schemeClr val="bg1">
              <a:lumMod val="90000"/>
            </a:schemeClr>
          </a:solidFill>
        </p:spPr>
        <p:txBody>
          <a:bodyPr lIns="91425" tIns="91425" rIns="91425" bIns="91425" anchor="t" anchorCtr="0">
            <a:noAutofit/>
          </a:bodyPr>
          <a:lstStyle/>
          <a:p>
            <a:pPr marL="152400" marR="635000" lvl="0" indent="0" algn="ctr" rtl="0">
              <a:lnSpc>
                <a:spcPct val="91000"/>
              </a:lnSpc>
              <a:spcBef>
                <a:spcPts val="500"/>
              </a:spcBef>
              <a:buClr>
                <a:schemeClr val="dk1"/>
              </a:buClr>
              <a:buSzPct val="45833"/>
              <a:buFont typeface="Arial"/>
              <a:buNone/>
            </a:pPr>
            <a:r>
              <a:rPr lang="ru" sz="2400" b="1" dirty="0">
                <a:solidFill>
                  <a:schemeClr val="bg1">
                    <a:lumMod val="10000"/>
                  </a:schemeClr>
                </a:solidFill>
                <a:latin typeface="Times New Roman"/>
                <a:ea typeface="Times New Roman"/>
                <a:cs typeface="Times New Roman"/>
                <a:sym typeface="Times New Roman"/>
              </a:rPr>
              <a:t>Повышение экономической эффективности</a:t>
            </a:r>
          </a:p>
          <a:p>
            <a:endParaRPr b="1" dirty="0">
              <a:solidFill>
                <a:schemeClr val="bg1">
                  <a:lumMod val="10000"/>
                </a:schemeClr>
              </a:solidFil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Shape 117"/>
          <p:cNvSpPr txBox="1">
            <a:spLocks noGrp="1"/>
          </p:cNvSpPr>
          <p:nvPr>
            <p:ph type="subTitle" idx="1"/>
          </p:nvPr>
        </p:nvSpPr>
        <p:spPr>
          <a:xfrm>
            <a:off x="0" y="0"/>
            <a:ext cx="9144000" cy="5035200"/>
          </a:xfrm>
          <a:prstGeom prst="rect">
            <a:avLst/>
          </a:prstGeom>
        </p:spPr>
        <p:txBody>
          <a:bodyPr lIns="91425" tIns="91425" rIns="91425" bIns="91425" anchor="t" anchorCtr="0">
            <a:noAutofit/>
          </a:bodyPr>
          <a:lstStyle/>
          <a:p>
            <a:pPr lvl="0" indent="457200" algn="just">
              <a:lnSpc>
                <a:spcPct val="91000"/>
              </a:lnSpc>
              <a:buClr>
                <a:schemeClr val="dk1"/>
              </a:buClr>
              <a:buSzPct val="78571"/>
            </a:pPr>
            <a:r>
              <a:rPr lang="ru-RU" sz="1200" b="1" i="1" dirty="0" smtClean="0">
                <a:solidFill>
                  <a:schemeClr val="tx1">
                    <a:lumMod val="75000"/>
                  </a:schemeClr>
                </a:solidFill>
                <a:latin typeface="Times New Roman"/>
                <a:ea typeface="Times New Roman"/>
                <a:cs typeface="Times New Roman"/>
                <a:sym typeface="Times New Roman"/>
              </a:rPr>
              <a:t>Неизбежная взаимозависимость.</a:t>
            </a:r>
            <a:r>
              <a:rPr lang="ru-RU" sz="1200" dirty="0" smtClean="0">
                <a:solidFill>
                  <a:schemeClr val="tx1">
                    <a:lumMod val="75000"/>
                  </a:schemeClr>
                </a:solidFill>
                <a:latin typeface="Times New Roman"/>
                <a:ea typeface="Times New Roman"/>
                <a:cs typeface="Times New Roman"/>
                <a:sym typeface="Times New Roman"/>
              </a:rPr>
              <a:t> </a:t>
            </a:r>
            <a:r>
              <a:rPr lang="ru-RU" sz="1200" dirty="0" smtClean="0">
                <a:solidFill>
                  <a:schemeClr val="bg1">
                    <a:lumMod val="10000"/>
                  </a:schemeClr>
                </a:solidFill>
                <a:latin typeface="Times New Roman"/>
                <a:ea typeface="Times New Roman"/>
                <a:cs typeface="Times New Roman"/>
                <a:sym typeface="Times New Roman"/>
              </a:rPr>
              <a:t>Экономика с минимальной долей участия правительства в экономике могла бы быть вполне приемлемой системой, если бы перечисленные выше идеальные условия существовали в действительности. В реальной жизни каждое из этих условий в той или иной степени нарушается в любом обществе. Многие производства могут действовать наиболее эффективно лишь в масштабах, слишком больших для истинно совершенной конкуренции. Неконтролируемые фабрики загрязняют воздух, воду и землю. Часто со вспышкой эпидемии инфекционных болезней у частных рынков остается мало стимулов для разработки эффективных программ здравоохранения. Потребители плохо информированы о характеристиках товаров, которые они покупают. Рынки не являются идеальными, кроме того, имеют место несостоятельности рынка.</a:t>
            </a:r>
          </a:p>
          <a:p>
            <a:pPr lvl="0" indent="457200" algn="just" rtl="0">
              <a:lnSpc>
                <a:spcPct val="100000"/>
              </a:lnSpc>
              <a:spcAft>
                <a:spcPts val="1000"/>
              </a:spcAft>
              <a:buClr>
                <a:schemeClr val="dk1"/>
              </a:buClr>
              <a:buSzPct val="78571"/>
              <a:buFont typeface="Arial"/>
              <a:buNone/>
            </a:pPr>
            <a:r>
              <a:rPr lang="ru" sz="1200" dirty="0" smtClean="0">
                <a:solidFill>
                  <a:schemeClr val="bg1">
                    <a:lumMod val="10000"/>
                  </a:schemeClr>
                </a:solidFill>
                <a:latin typeface="Times New Roman"/>
                <a:ea typeface="Times New Roman"/>
                <a:cs typeface="Times New Roman"/>
                <a:sym typeface="Times New Roman"/>
              </a:rPr>
              <a:t>Другими </a:t>
            </a:r>
            <a:r>
              <a:rPr lang="ru" sz="1200" dirty="0">
                <a:solidFill>
                  <a:schemeClr val="bg1">
                    <a:lumMod val="10000"/>
                  </a:schemeClr>
                </a:solidFill>
                <a:latin typeface="Times New Roman"/>
                <a:ea typeface="Times New Roman"/>
                <a:cs typeface="Times New Roman"/>
                <a:sym typeface="Times New Roman"/>
              </a:rPr>
              <a:t>словами, правительству довольно часто приходится применять свою власть и силу для исправления важных несостоятельностей рынка, из которых наиболее важными являются следующие:</a:t>
            </a:r>
          </a:p>
          <a:p>
            <a:pPr marL="279400" lvl="0" indent="-114300" algn="just" rtl="0">
              <a:lnSpc>
                <a:spcPct val="100000"/>
              </a:lnSpc>
              <a:spcAft>
                <a:spcPts val="1000"/>
              </a:spcAft>
              <a:buClr>
                <a:schemeClr val="dk1"/>
              </a:buClr>
              <a:buSzPct val="78571"/>
              <a:buFont typeface="Arial"/>
              <a:buNone/>
            </a:pPr>
            <a:r>
              <a:rPr lang="ru" sz="1200" dirty="0">
                <a:solidFill>
                  <a:schemeClr val="bg1">
                    <a:lumMod val="10000"/>
                  </a:schemeClr>
                </a:solidFill>
                <a:latin typeface="Times New Roman"/>
                <a:ea typeface="Times New Roman"/>
                <a:cs typeface="Times New Roman"/>
                <a:sym typeface="Times New Roman"/>
              </a:rPr>
              <a:t>• </a:t>
            </a:r>
            <a:r>
              <a:rPr lang="ru" sz="1200" i="1" dirty="0">
                <a:solidFill>
                  <a:schemeClr val="bg1">
                    <a:lumMod val="10000"/>
                  </a:schemeClr>
                </a:solidFill>
                <a:latin typeface="Times New Roman"/>
                <a:ea typeface="Times New Roman"/>
                <a:cs typeface="Times New Roman"/>
                <a:sym typeface="Times New Roman"/>
              </a:rPr>
              <a:t>Разрушение совершенной конкуренции.</a:t>
            </a:r>
            <a:r>
              <a:rPr lang="ru" sz="1200" dirty="0">
                <a:solidFill>
                  <a:schemeClr val="bg1">
                    <a:lumMod val="10000"/>
                  </a:schemeClr>
                </a:solidFill>
                <a:latin typeface="Times New Roman"/>
                <a:ea typeface="Times New Roman"/>
                <a:cs typeface="Times New Roman"/>
                <a:sym typeface="Times New Roman"/>
              </a:rPr>
              <a:t> Когда тайно создаются монополии или олигополии для уменьшения конкуренции или вытеснения других фирм с рынка, правительство может применить антимонопольные законы.</a:t>
            </a:r>
          </a:p>
          <a:p>
            <a:pPr marL="279400" lvl="0" indent="-114300" algn="just" rtl="0">
              <a:lnSpc>
                <a:spcPct val="100000"/>
              </a:lnSpc>
              <a:spcAft>
                <a:spcPts val="1000"/>
              </a:spcAft>
              <a:buClr>
                <a:schemeClr val="dk1"/>
              </a:buClr>
              <a:buSzPct val="78571"/>
              <a:buFont typeface="Arial"/>
              <a:buNone/>
            </a:pPr>
            <a:r>
              <a:rPr lang="ru" sz="1200" dirty="0">
                <a:solidFill>
                  <a:schemeClr val="bg1">
                    <a:lumMod val="10000"/>
                  </a:schemeClr>
                </a:solidFill>
                <a:latin typeface="Times New Roman"/>
                <a:ea typeface="Times New Roman"/>
                <a:cs typeface="Times New Roman"/>
                <a:sym typeface="Times New Roman"/>
              </a:rPr>
              <a:t>• </a:t>
            </a:r>
            <a:r>
              <a:rPr lang="ru" sz="1200" i="1" dirty="0">
                <a:solidFill>
                  <a:schemeClr val="bg1">
                    <a:lumMod val="10000"/>
                  </a:schemeClr>
                </a:solidFill>
                <a:latin typeface="Times New Roman"/>
                <a:ea typeface="Times New Roman"/>
                <a:cs typeface="Times New Roman"/>
                <a:sym typeface="Times New Roman"/>
              </a:rPr>
              <a:t>Внешние эффекты и общественные блага.</a:t>
            </a:r>
            <a:r>
              <a:rPr lang="ru" sz="1200" dirty="0">
                <a:solidFill>
                  <a:schemeClr val="bg1">
                    <a:lumMod val="10000"/>
                  </a:schemeClr>
                </a:solidFill>
                <a:latin typeface="Times New Roman"/>
                <a:ea typeface="Times New Roman"/>
                <a:cs typeface="Times New Roman"/>
                <a:sym typeface="Times New Roman"/>
              </a:rPr>
              <a:t> Нерегулируемые рынки могут слишком сильно загрязнять воздух и усугублять «парниковый эффект», при этом инвестируя слишком мало средств в здравоохранение или науку. Как мы увидим из главы 19, правительство может использовать свое влияние для Того, чтобы контролировать вредные побочные эффекты, или для финансирования программ науки и здравоохранения,которые недостаточно обеспечиваются частным сек* тором. Правительство может облагать налогами виды деятельности, провоцирующие дополнительные общественные затраты (например,курение сигарет), или субсидировать социально полезные производства (например, исследования и разработки).</a:t>
            </a:r>
          </a:p>
          <a:p>
            <a:pPr marL="254000" lvl="0" indent="-114300" algn="just" rtl="0">
              <a:lnSpc>
                <a:spcPct val="100000"/>
              </a:lnSpc>
              <a:spcAft>
                <a:spcPts val="1000"/>
              </a:spcAft>
              <a:buClr>
                <a:schemeClr val="dk1"/>
              </a:buClr>
              <a:buSzPct val="78571"/>
              <a:buFont typeface="Arial"/>
              <a:buNone/>
            </a:pPr>
            <a:r>
              <a:rPr lang="ru" sz="1200" dirty="0">
                <a:solidFill>
                  <a:schemeClr val="bg1">
                    <a:lumMod val="10000"/>
                  </a:schemeClr>
                </a:solidFill>
                <a:latin typeface="Times New Roman"/>
                <a:ea typeface="Times New Roman"/>
                <a:cs typeface="Times New Roman"/>
                <a:sym typeface="Times New Roman"/>
              </a:rPr>
              <a:t>• </a:t>
            </a:r>
            <a:r>
              <a:rPr lang="ru" sz="1200" i="1" dirty="0">
                <a:solidFill>
                  <a:schemeClr val="bg1">
                    <a:lumMod val="10000"/>
                  </a:schemeClr>
                </a:solidFill>
                <a:latin typeface="Times New Roman"/>
                <a:ea typeface="Times New Roman"/>
                <a:cs typeface="Times New Roman"/>
                <a:sym typeface="Times New Roman"/>
              </a:rPr>
              <a:t>Несовершенная информация.</a:t>
            </a:r>
            <a:r>
              <a:rPr lang="ru" sz="1200" dirty="0">
                <a:solidFill>
                  <a:schemeClr val="bg1">
                    <a:lumMod val="10000"/>
                  </a:schemeClr>
                </a:solidFill>
                <a:latin typeface="Times New Roman"/>
                <a:ea typeface="Times New Roman"/>
                <a:cs typeface="Times New Roman"/>
                <a:sym typeface="Times New Roman"/>
              </a:rPr>
              <a:t> Нерегулируемые рынки могут не обеспечивать потребителей всей необходимой информацией для того, чтобы они (потребители) могли принимать адекватные решения. Именно поэтому фармацевтические компании должны предоставлять правительству подробные сведения о безопасности и полезных свойствах новых лекарств, прежде чем они поступят в продажу. По этой же причине правительство требует предоставления информации о питательной ценности продуктов питания и уровне потребления энергии бытовыми приборами, такими как холодильники и водонагреватели. Кроме того, правительство может использовать свою власть для того, чтобы собирать и предоставлять нужную информацию, как это происходит с данными об автомобильных катастрофах и безопасности на </a:t>
            </a:r>
            <a:r>
              <a:rPr lang="ru" sz="1200" dirty="0" smtClean="0">
                <a:solidFill>
                  <a:schemeClr val="bg1">
                    <a:lumMod val="10000"/>
                  </a:schemeClr>
                </a:solidFill>
                <a:latin typeface="Times New Roman"/>
                <a:ea typeface="Times New Roman"/>
                <a:cs typeface="Times New Roman"/>
                <a:sym typeface="Times New Roman"/>
              </a:rPr>
              <a:t>дорогах.</a:t>
            </a:r>
          </a:p>
          <a:p>
            <a:pPr marL="254000" lvl="0" indent="-114300" algn="just" rtl="0">
              <a:lnSpc>
                <a:spcPct val="100000"/>
              </a:lnSpc>
              <a:spcAft>
                <a:spcPts val="1000"/>
              </a:spcAft>
              <a:buClr>
                <a:schemeClr val="dk1"/>
              </a:buClr>
              <a:buSzPct val="78571"/>
              <a:buFont typeface="Arial"/>
              <a:buNone/>
            </a:pPr>
            <a:r>
              <a:rPr lang="ru" sz="1200" dirty="0" smtClean="0">
                <a:solidFill>
                  <a:schemeClr val="bg1">
                    <a:lumMod val="10000"/>
                  </a:schemeClr>
                </a:solidFill>
                <a:latin typeface="Times New Roman"/>
                <a:ea typeface="Times New Roman"/>
                <a:cs typeface="Times New Roman"/>
                <a:sym typeface="Times New Roman"/>
              </a:rPr>
              <a:t>Очевидно</a:t>
            </a:r>
            <a:r>
              <a:rPr lang="ru" sz="1200" dirty="0">
                <a:solidFill>
                  <a:schemeClr val="bg1">
                    <a:lumMod val="10000"/>
                  </a:schemeClr>
                </a:solidFill>
                <a:latin typeface="Times New Roman"/>
                <a:ea typeface="Times New Roman"/>
                <a:cs typeface="Times New Roman"/>
                <a:sym typeface="Times New Roman"/>
              </a:rPr>
              <a:t>, существует еще множество других проблем, с которыми приходится справляться правительству.</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10100"/>
            <a:ext cx="8229600" cy="517199"/>
          </a:xfrm>
          <a:prstGeom prst="rect">
            <a:avLst/>
          </a:prstGeom>
          <a:solidFill>
            <a:schemeClr val="bg1">
              <a:lumMod val="90000"/>
            </a:schemeClr>
          </a:solidFill>
        </p:spPr>
        <p:txBody>
          <a:bodyPr lIns="91425" tIns="91425" rIns="91425" bIns="91425" anchor="b" anchorCtr="0">
            <a:noAutofit/>
          </a:bodyPr>
          <a:lstStyle/>
          <a:p>
            <a:pPr>
              <a:buNone/>
            </a:pPr>
            <a:r>
              <a:rPr lang="ru" sz="2400" dirty="0">
                <a:solidFill>
                  <a:schemeClr val="bg1">
                    <a:lumMod val="10000"/>
                  </a:schemeClr>
                </a:solidFill>
                <a:latin typeface="Times New Roman"/>
                <a:ea typeface="Times New Roman"/>
                <a:cs typeface="Times New Roman"/>
                <a:sym typeface="Times New Roman"/>
              </a:rPr>
              <a:t>Совершенствование распределения дохода</a:t>
            </a:r>
          </a:p>
        </p:txBody>
      </p:sp>
      <p:sp>
        <p:nvSpPr>
          <p:cNvPr id="123" name="Shape 123"/>
          <p:cNvSpPr txBox="1">
            <a:spLocks noGrp="1"/>
          </p:cNvSpPr>
          <p:nvPr>
            <p:ph type="body" idx="1"/>
          </p:nvPr>
        </p:nvSpPr>
        <p:spPr>
          <a:xfrm>
            <a:off x="0" y="705900"/>
            <a:ext cx="8972811" cy="4437600"/>
          </a:xfrm>
          <a:prstGeom prst="rect">
            <a:avLst/>
          </a:prstGeom>
        </p:spPr>
        <p:txBody>
          <a:bodyPr lIns="91425" tIns="91425" rIns="91425" bIns="91425" anchor="t" anchorCtr="0">
            <a:noAutofit/>
          </a:bodyPr>
          <a:lstStyle/>
          <a:p>
            <a:pPr lvl="0" algn="just" rtl="0">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Даже в том случае, когда “невидимая рука” действует крайне эффективно, ее активность может привести к неравномерному распределению дохода. В условиях свободного рынка благосостояние людей (и богатых и бедных) продолжает зависеть от унаследованного богатства, наличия талантов, везения, половых и расовых различий. Некоторые из них считают, что распределение дохода в условиях нерегулируемой конкуренции происходит также произвольно, как и естественный отбор в </a:t>
            </a:r>
            <a:r>
              <a:rPr lang="ru" sz="1400" dirty="0" smtClean="0">
                <a:solidFill>
                  <a:schemeClr val="bg1">
                    <a:lumMod val="10000"/>
                  </a:schemeClr>
                </a:solidFill>
                <a:latin typeface="Times New Roman"/>
                <a:ea typeface="Times New Roman"/>
                <a:cs typeface="Times New Roman"/>
                <a:sym typeface="Times New Roman"/>
              </a:rPr>
              <a:t>природе.</a:t>
            </a:r>
          </a:p>
          <a:p>
            <a:pPr lvl="0" rtl="0">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В </a:t>
            </a:r>
            <a:r>
              <a:rPr lang="ru" sz="1400" dirty="0">
                <a:solidFill>
                  <a:schemeClr val="bg1">
                    <a:lumMod val="10000"/>
                  </a:schemeClr>
                </a:solidFill>
                <a:latin typeface="Times New Roman"/>
                <a:ea typeface="Times New Roman"/>
                <a:cs typeface="Times New Roman"/>
                <a:sym typeface="Times New Roman"/>
              </a:rPr>
              <a:t>самых бедных странах уровень избыточного дохода, который может быть передан малоимущим, очень невелик. Но по мере того, как страна богатеет, появляется все больше социальных программ; Этот вид деятельности- распределение дохода- представляет собой вторую экономическую функцию правительства. Некоторые богатые страны Западной Европы и Северной Америки используют значительную часть своего дохода для того, чтобы обеспечивать минимальный уровень медицинского обслуживания, питания и дохода. </a:t>
            </a:r>
            <a:endParaRPr lang="ru" sz="1400" dirty="0" smtClean="0">
              <a:solidFill>
                <a:schemeClr val="bg1">
                  <a:lumMod val="10000"/>
                </a:schemeClr>
              </a:solidFill>
              <a:latin typeface="Times New Roman"/>
              <a:ea typeface="Times New Roman"/>
              <a:cs typeface="Times New Roman"/>
              <a:sym typeface="Times New Roman"/>
            </a:endParaRPr>
          </a:p>
          <a:p>
            <a:pPr lvl="0" rtl="0">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Процесс </a:t>
            </a:r>
            <a:r>
              <a:rPr lang="ru" sz="1400" dirty="0">
                <a:solidFill>
                  <a:schemeClr val="bg1">
                    <a:lumMod val="10000"/>
                  </a:schemeClr>
                </a:solidFill>
                <a:latin typeface="Times New Roman"/>
                <a:ea typeface="Times New Roman"/>
                <a:cs typeface="Times New Roman"/>
                <a:sym typeface="Times New Roman"/>
              </a:rPr>
              <a:t>перераспределения расхода обычно осуществляется с помощью политики налогообложения и расходов. Государственное регулирование, впрочем, тоже играет немаловажную роль. В наше время в странах с наиболее развитой экономикой, дети не голодают из-за затруднительного экономического положения, в котором находятся их родители; Малоимущие не умирают из-за того, что у них не хватает денег на необходимое медицинское обслуживание; Пожилые люди имеют возможность прожить последние годы достойно, располагая минимальным доходом.  В Соединенных Штатах все вышеперечисленное обеспечивается с помощью трансфертных программ, таких как талоны на получение продуктов питания, медицинское обслуживание, а также социальная защита.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251519" y="50975"/>
            <a:ext cx="8551205" cy="4850699"/>
          </a:xfrm>
          <a:prstGeom prst="rect">
            <a:avLst/>
          </a:prstGeom>
        </p:spPr>
        <p:txBody>
          <a:bodyPr lIns="91425" tIns="91425" rIns="91425" bIns="91425" anchor="t" anchorCtr="0">
            <a:noAutofit/>
          </a:bodyPr>
          <a:lstStyle/>
          <a:p>
            <a:pPr lvl="0" algn="just" rtl="0">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С течением времени отношение к перераспределению дохода изменялось. С увеличением налогового бремени и размеров дефицита бюджета, а также с возростанием стоимости программ, направленных на поддержание минимального уровня доходов, налогоплательщики все больше и больше сопротивлялись программам перераспределения и системе прогрессивного налогообложения. Правительство Швеции, национальный доходо которой на 70% состоит из налогов, сегодня активно ищет пути снижени расходов на проведение более важных социальных программ.</a:t>
            </a:r>
          </a:p>
          <a:p>
            <a:pPr lvl="0" algn="just" rtl="0">
              <a:buNone/>
            </a:pPr>
            <a:endParaRPr lang="ru" sz="2400" dirty="0" smtClean="0">
              <a:solidFill>
                <a:schemeClr val="bg1">
                  <a:lumMod val="10000"/>
                </a:schemeClr>
              </a:solidFill>
              <a:latin typeface="Times New Roman"/>
              <a:ea typeface="Times New Roman"/>
              <a:cs typeface="Times New Roman"/>
              <a:sym typeface="Times New Roman"/>
            </a:endParaRPr>
          </a:p>
          <a:p>
            <a:pPr lvl="0" algn="just" rtl="0">
              <a:buNone/>
            </a:pPr>
            <a:endParaRPr lang="ru" dirty="0" smtClean="0">
              <a:solidFill>
                <a:schemeClr val="bg1">
                  <a:lumMod val="10000"/>
                </a:schemeClr>
              </a:solidFill>
              <a:latin typeface="Times New Roman"/>
              <a:ea typeface="Times New Roman"/>
              <a:cs typeface="Times New Roman"/>
              <a:sym typeface="Times New Roman"/>
            </a:endParaRPr>
          </a:p>
          <a:p>
            <a:pPr lvl="0" algn="just" rtl="0">
              <a:buNone/>
            </a:pPr>
            <a:endParaRPr lang="ru" dirty="0" smtClean="0">
              <a:solidFill>
                <a:schemeClr val="bg1">
                  <a:lumMod val="10000"/>
                </a:schemeClr>
              </a:solidFill>
              <a:latin typeface="Times New Roman"/>
              <a:ea typeface="Times New Roman"/>
              <a:cs typeface="Times New Roman"/>
              <a:sym typeface="Times New Roman"/>
            </a:endParaRPr>
          </a:p>
          <a:p>
            <a:pPr lvl="0" algn="just" rtl="0">
              <a:buNone/>
            </a:pPr>
            <a:endParaRPr lang="ru" dirty="0" smtClean="0">
              <a:solidFill>
                <a:schemeClr val="bg1">
                  <a:lumMod val="10000"/>
                </a:schemeClr>
              </a:solidFill>
              <a:latin typeface="Times New Roman"/>
              <a:ea typeface="Times New Roman"/>
              <a:cs typeface="Times New Roman"/>
              <a:sym typeface="Times New Roman"/>
            </a:endParaRPr>
          </a:p>
          <a:p>
            <a:pPr lvl="0" algn="just" rtl="0">
              <a:buNone/>
            </a:pPr>
            <a:endParaRPr lang="ru" dirty="0" smtClean="0">
              <a:solidFill>
                <a:schemeClr val="bg1">
                  <a:lumMod val="10000"/>
                </a:schemeClr>
              </a:solidFill>
              <a:latin typeface="Times New Roman"/>
              <a:ea typeface="Times New Roman"/>
              <a:cs typeface="Times New Roman"/>
              <a:sym typeface="Times New Roman"/>
            </a:endParaRPr>
          </a:p>
          <a:p>
            <a:pPr lvl="0" algn="just" rtl="0">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a:t>
            </a:r>
            <a:r>
              <a:rPr lang="ru" dirty="0">
                <a:solidFill>
                  <a:schemeClr val="bg1">
                    <a:lumMod val="10000"/>
                  </a:schemeClr>
                </a:solidFill>
                <a:latin typeface="Times New Roman"/>
                <a:ea typeface="Times New Roman"/>
                <a:cs typeface="Times New Roman"/>
                <a:sym typeface="Times New Roman"/>
              </a:rPr>
              <a:t>Молодость» капитализма была полна схватками с инфляцией и депрессиями; тяжелые воспоминания о Великой депрессии 1930-х годов еще живы в памяти старшего поколения. Сегодня правительство ответственно за предотвращение повтора подобных пагубных экономических депрессий. Этого можно достичь с помощью разумного использования налогово-бюджет-ной и кредитно-денежной политики, а также тщательно отрегулированной финансовой системы. Кроме того, правительство старается сгладить резкие пики делового цикла для того, чтобы избежать возрастания безработицы в нижней части цикла или свирепствования инфляции на его вершине. В последнее время правительство также пытается разработать политику поддержания долгосрочного экономического роста. Все эти проблемы во всех подробностях изучает раздел экономики, называемый макроэкономикой. </a:t>
            </a:r>
          </a:p>
        </p:txBody>
      </p:sp>
      <p:sp>
        <p:nvSpPr>
          <p:cNvPr id="3" name="TextBox 2"/>
          <p:cNvSpPr txBox="1"/>
          <p:nvPr/>
        </p:nvSpPr>
        <p:spPr>
          <a:xfrm>
            <a:off x="323528" y="1635646"/>
            <a:ext cx="7704856" cy="830997"/>
          </a:xfrm>
          <a:prstGeom prst="rect">
            <a:avLst/>
          </a:prstGeom>
          <a:solidFill>
            <a:schemeClr val="bg1">
              <a:lumMod val="90000"/>
            </a:schemeClr>
          </a:solidFill>
        </p:spPr>
        <p:txBody>
          <a:bodyPr wrap="square" rtlCol="0">
            <a:spAutoFit/>
          </a:bodyPr>
          <a:lstStyle/>
          <a:p>
            <a:pPr lvl="1" algn="just"/>
            <a:r>
              <a:rPr lang="ru" sz="2400" b="1" dirty="0" smtClean="0">
                <a:solidFill>
                  <a:schemeClr val="bg1">
                    <a:lumMod val="10000"/>
                  </a:schemeClr>
                </a:solidFill>
                <a:latin typeface="Times New Roman"/>
                <a:ea typeface="Times New Roman"/>
                <a:cs typeface="Times New Roman"/>
                <a:sym typeface="Times New Roman"/>
              </a:rPr>
              <a:t>Стабилизация обстановки в стране с помощью макроэкономической политики.</a:t>
            </a:r>
            <a:endParaRPr lang="ru" sz="2400" b="1" dirty="0">
              <a:solidFill>
                <a:schemeClr val="bg1">
                  <a:lumMod val="10000"/>
                </a:schemeClr>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p:cNvSpPr txBox="1">
            <a:spLocks noGrp="1"/>
          </p:cNvSpPr>
          <p:nvPr>
            <p:ph type="body" idx="1"/>
          </p:nvPr>
        </p:nvSpPr>
        <p:spPr>
          <a:xfrm>
            <a:off x="3779912" y="1200150"/>
            <a:ext cx="5050904" cy="3943350"/>
          </a:xfrm>
          <a:prstGeom prst="rect">
            <a:avLst/>
          </a:prstGeom>
          <a:noFill/>
          <a:ln>
            <a:noFill/>
          </a:ln>
        </p:spPr>
        <p:txBody>
          <a:bodyPr lIns="91425" tIns="91425" rIns="91425" bIns="91425" anchor="t" anchorCtr="0">
            <a:noAutofit/>
          </a:bodyPr>
          <a:lstStyle/>
          <a:p>
            <a:pPr marL="0" lvl="0" indent="0" algn="just" rtl="0">
              <a:lnSpc>
                <a:spcPct val="115000"/>
              </a:lnSpc>
              <a:buClr>
                <a:schemeClr val="dk1"/>
              </a:buClr>
              <a:buSzPct val="78571"/>
              <a:buFont typeface="Arial"/>
              <a:buNone/>
            </a:pPr>
            <a:r>
              <a:rPr lang="ru" sz="1600" b="1" i="1" dirty="0">
                <a:solidFill>
                  <a:schemeClr val="bg1">
                    <a:lumMod val="10000"/>
                  </a:schemeClr>
                </a:solidFill>
                <a:latin typeface="Times New Roman"/>
                <a:ea typeface="Times New Roman"/>
                <a:cs typeface="Times New Roman"/>
                <a:sym typeface="Times New Roman"/>
              </a:rPr>
              <a:t>Дух народа, его культурный уровень, его социальная структура, действия, на которые он способен, все это и многое другое записано в анналах налогово-бюджетной истории этого народа... Тот, кто знает, как прислушиваться здесь к ее вестникам, сможет распознать громовые раскаты мировой истории более ясно, чем кто-либо другой</a:t>
            </a:r>
            <a:r>
              <a:rPr lang="ru" sz="1600" b="1" i="1" dirty="0" smtClean="0">
                <a:solidFill>
                  <a:schemeClr val="bg1">
                    <a:lumMod val="10000"/>
                  </a:schemeClr>
                </a:solidFill>
                <a:latin typeface="Times New Roman"/>
                <a:ea typeface="Times New Roman"/>
                <a:cs typeface="Times New Roman"/>
                <a:sym typeface="Times New Roman"/>
              </a:rPr>
              <a:t>.</a:t>
            </a:r>
          </a:p>
          <a:p>
            <a:pPr marL="0" lvl="0" indent="0" algn="just" rtl="0">
              <a:lnSpc>
                <a:spcPct val="115000"/>
              </a:lnSpc>
              <a:buClr>
                <a:schemeClr val="dk1"/>
              </a:buClr>
              <a:buSzPct val="78571"/>
              <a:buFont typeface="Arial"/>
              <a:buNone/>
            </a:pPr>
            <a:endParaRPr lang="ru" sz="1600" b="1" i="1" dirty="0">
              <a:solidFill>
                <a:schemeClr val="bg1">
                  <a:lumMod val="10000"/>
                </a:schemeClr>
              </a:solidFill>
              <a:latin typeface="Times New Roman"/>
              <a:ea typeface="Times New Roman"/>
              <a:cs typeface="Times New Roman"/>
              <a:sym typeface="Times New Roman"/>
            </a:endParaRPr>
          </a:p>
          <a:p>
            <a:pPr lvl="0" algn="r" rtl="0">
              <a:lnSpc>
                <a:spcPct val="115000"/>
              </a:lnSpc>
              <a:spcBef>
                <a:spcPts val="300"/>
              </a:spcBef>
              <a:buClr>
                <a:schemeClr val="dk1"/>
              </a:buClr>
              <a:buSzPct val="78571"/>
              <a:buFont typeface="Arial"/>
              <a:buNone/>
            </a:pPr>
            <a:r>
              <a:rPr lang="ru" sz="1600" b="1" i="1" dirty="0">
                <a:solidFill>
                  <a:schemeClr val="bg1">
                    <a:lumMod val="10000"/>
                  </a:schemeClr>
                </a:solidFill>
                <a:latin typeface="Times New Roman"/>
                <a:ea typeface="Times New Roman"/>
                <a:cs typeface="Times New Roman"/>
                <a:sym typeface="Times New Roman"/>
              </a:rPr>
              <a:t>Иозеф Шумпетер</a:t>
            </a:r>
          </a:p>
          <a:p>
            <a:endParaRPr sz="1600" dirty="0">
              <a:solidFill>
                <a:schemeClr val="bg1">
                  <a:lumMod val="10000"/>
                </a:schemeClr>
              </a:solidFill>
            </a:endParaRPr>
          </a:p>
        </p:txBody>
      </p:sp>
      <p:pic>
        <p:nvPicPr>
          <p:cNvPr id="5" name="Рисунок 4" descr="Schumpeter.jpg"/>
          <p:cNvPicPr>
            <a:picLocks noChangeAspect="1"/>
          </p:cNvPicPr>
          <p:nvPr/>
        </p:nvPicPr>
        <p:blipFill>
          <a:blip r:embed="rId2">
            <a:duotone>
              <a:prstClr val="black"/>
              <a:srgbClr val="D9C3A5">
                <a:tint val="50000"/>
                <a:satMod val="180000"/>
              </a:srgbClr>
            </a:duotone>
          </a:blip>
          <a:stretch>
            <a:fillRect/>
          </a:stretch>
        </p:blipFill>
        <p:spPr>
          <a:xfrm>
            <a:off x="467544" y="411510"/>
            <a:ext cx="3168352" cy="4155216"/>
          </a:xfrm>
          <a:prstGeom prst="rect">
            <a:avLst/>
          </a:prstGeom>
          <a:ln>
            <a:solidFill>
              <a:schemeClr val="bg1">
                <a:lumMod val="50000"/>
              </a:schemeClr>
            </a:solidFill>
          </a:ln>
          <a:effectLst>
            <a:outerShdw blurRad="292100" dist="139700" dir="2700000" algn="tl" rotWithShape="0">
              <a:srgbClr val="333333">
                <a:alpha val="65000"/>
              </a:srgbClr>
            </a:outerShdw>
            <a:softEdge rad="63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0"/>
            <a:ext cx="6393904" cy="620838"/>
          </a:xfrm>
          <a:solidFill>
            <a:schemeClr val="bg1">
              <a:lumMod val="90000"/>
            </a:schemeClr>
          </a:solidFill>
        </p:spPr>
        <p:txBody>
          <a:bodyPr/>
          <a:lstStyle/>
          <a:p>
            <a:r>
              <a:rPr lang="ru-RU" sz="2400" dirty="0" smtClean="0">
                <a:solidFill>
                  <a:schemeClr val="bg1">
                    <a:lumMod val="10000"/>
                  </a:schemeClr>
                </a:solidFill>
                <a:latin typeface="Times New Roman" pitchFamily="18" charset="0"/>
                <a:cs typeface="Times New Roman" pitchFamily="18" charset="0"/>
              </a:rPr>
              <a:t>Международная экономическая политика</a:t>
            </a:r>
            <a:endParaRPr lang="ru-RU" sz="2400" dirty="0">
              <a:solidFill>
                <a:schemeClr val="bg1">
                  <a:lumMod val="10000"/>
                </a:schemeClr>
              </a:solidFill>
              <a:latin typeface="Times New Roman" pitchFamily="18" charset="0"/>
              <a:cs typeface="Times New Roman" pitchFamily="18" charset="0"/>
            </a:endParaRPr>
          </a:p>
        </p:txBody>
      </p:sp>
      <p:sp>
        <p:nvSpPr>
          <p:cNvPr id="3" name="Текст 2"/>
          <p:cNvSpPr>
            <a:spLocks noGrp="1"/>
          </p:cNvSpPr>
          <p:nvPr>
            <p:ph type="body" idx="1"/>
          </p:nvPr>
        </p:nvSpPr>
        <p:spPr>
          <a:xfrm>
            <a:off x="0" y="555526"/>
            <a:ext cx="9144000" cy="3725699"/>
          </a:xfrm>
        </p:spPr>
        <p:txBody>
          <a:bodyPr/>
          <a:lstStyle/>
          <a:p>
            <a:pPr lvl="0" algn="just">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В последние годы международная торговля и финансы приобрели для США более важное значение, чем в прошлом. Это значит, что сегодня правительство играет чрезвычайно важную роль, представляя интересы страны на международной арене и заключая выгодные соглашения с другими странами по широчайшему ряду вопросов. </a:t>
            </a:r>
            <a:r>
              <a:rPr lang="ru-RU" sz="1400" dirty="0" smtClean="0">
                <a:solidFill>
                  <a:schemeClr val="bg1">
                    <a:lumMod val="10000"/>
                  </a:schemeClr>
                </a:solidFill>
                <a:latin typeface="Times New Roman"/>
                <a:ea typeface="Times New Roman"/>
                <a:cs typeface="Times New Roman"/>
                <a:sym typeface="Times New Roman"/>
              </a:rPr>
              <a:t>Международные области экономической политики можно разделить на четыре группы:</a:t>
            </a:r>
          </a:p>
          <a:p>
            <a:pPr marL="254000" lvl="0" indent="-114300" algn="just">
              <a:lnSpc>
                <a:spcPct val="95454"/>
              </a:lnSpc>
              <a:buClr>
                <a:schemeClr val="dk1"/>
              </a:buClr>
              <a:buSzPct val="78571"/>
            </a:pPr>
            <a:r>
              <a:rPr lang="ru-RU" sz="1300" dirty="0" smtClean="0">
                <a:solidFill>
                  <a:schemeClr val="bg1">
                    <a:lumMod val="10000"/>
                  </a:schemeClr>
                </a:solidFill>
                <a:latin typeface="Times New Roman"/>
                <a:ea typeface="Times New Roman"/>
                <a:cs typeface="Times New Roman"/>
                <a:sym typeface="Times New Roman"/>
              </a:rPr>
              <a:t>• </a:t>
            </a:r>
            <a:r>
              <a:rPr lang="ru-RU" sz="1300" i="1" dirty="0" smtClean="0">
                <a:solidFill>
                  <a:schemeClr val="tx1">
                    <a:lumMod val="50000"/>
                  </a:schemeClr>
                </a:solidFill>
                <a:latin typeface="Times New Roman"/>
                <a:ea typeface="Times New Roman"/>
                <a:cs typeface="Times New Roman"/>
                <a:sym typeface="Times New Roman"/>
              </a:rPr>
              <a:t>Уменьшение торговых барьеров</a:t>
            </a:r>
            <a:r>
              <a:rPr lang="ru-RU" sz="1300" i="1" dirty="0" smtClean="0">
                <a:solidFill>
                  <a:schemeClr val="bg1">
                    <a:lumMod val="10000"/>
                  </a:schemeClr>
                </a:solidFill>
                <a:latin typeface="Times New Roman"/>
                <a:ea typeface="Times New Roman"/>
                <a:cs typeface="Times New Roman"/>
                <a:sym typeface="Times New Roman"/>
              </a:rPr>
              <a:t>.</a:t>
            </a:r>
            <a:r>
              <a:rPr lang="ru-RU" sz="1300" dirty="0" smtClean="0">
                <a:solidFill>
                  <a:schemeClr val="bg1">
                    <a:lumMod val="10000"/>
                  </a:schemeClr>
                </a:solidFill>
                <a:latin typeface="Times New Roman"/>
                <a:ea typeface="Times New Roman"/>
                <a:cs typeface="Times New Roman"/>
                <a:sym typeface="Times New Roman"/>
              </a:rPr>
              <a:t> Важная функция экономической политики заключается в гармонизации законов и уменьшении торговых барьеров для установления плодотворной международной специализации и разделения труда. В последние годы между разными странами были заключены несколько торговых соглашений по поводу снижения тарифов и других торговых барьеров на сельскохозяйственные и промышленные товары и услуги (вспомните из главы 15, как конкурентная свободная торговля способствует тому, что страны оказываются на границе возможностей удовлетворения). Например, в 1993-м году США, Мексика и Канада заключили Североамериканское соглашение о свободной торговле (NAFTA) с целью снизить торговые барьеры в этом процветающем регионе, а также стимулировать торговлю и экономический рост.</a:t>
            </a:r>
          </a:p>
          <a:p>
            <a:pPr marL="254000" lvl="0" indent="-114300" algn="just">
              <a:lnSpc>
                <a:spcPct val="95454"/>
              </a:lnSpc>
              <a:buClrTx/>
              <a:buFont typeface="Wingdings" pitchFamily="2" charset="2"/>
              <a:buChar char="ü"/>
            </a:pPr>
            <a:r>
              <a:rPr lang="ru-RU" sz="1300" dirty="0" smtClean="0">
                <a:solidFill>
                  <a:schemeClr val="bg1">
                    <a:lumMod val="10000"/>
                  </a:schemeClr>
                </a:solidFill>
                <a:latin typeface="Times New Roman"/>
                <a:ea typeface="Times New Roman"/>
                <a:cs typeface="Times New Roman"/>
                <a:sym typeface="Times New Roman"/>
              </a:rPr>
              <a:t>Подобные соглашения зачастую спорны. Иногда они наносят вред определенным группам населения, как, например, устранение тарифов на текстиль повышает безработицу в этой области промышленности. Кроме того, международные соглашения   могут   требовать   отказа   от национального суверенитета в качестве платы за увеличение дохода. Предположим, что законы одной страны защищают права на интеллектуальную собственность (патенты и авторское право), а законы другой страны позволяют бесплатное копирование книг, видеофильмов и компьютерных программ. Законы какой страны должны получить преимущество?</a:t>
            </a:r>
          </a:p>
          <a:p>
            <a:pPr marL="101600" lvl="0" indent="-114300" algn="just">
              <a:lnSpc>
                <a:spcPct val="95454"/>
              </a:lnSpc>
              <a:buClr>
                <a:schemeClr val="dk1"/>
              </a:buClr>
              <a:buSzPct val="78571"/>
            </a:pPr>
            <a:r>
              <a:rPr lang="ru-RU" sz="1300" dirty="0" smtClean="0">
                <a:solidFill>
                  <a:schemeClr val="bg1">
                    <a:lumMod val="10000"/>
                  </a:schemeClr>
                </a:solidFill>
                <a:latin typeface="Times New Roman"/>
                <a:ea typeface="Times New Roman"/>
                <a:cs typeface="Times New Roman"/>
                <a:sym typeface="Times New Roman"/>
              </a:rPr>
              <a:t>• </a:t>
            </a:r>
            <a:r>
              <a:rPr lang="ru-RU" sz="1300" i="1" dirty="0" smtClean="0">
                <a:solidFill>
                  <a:schemeClr val="tx1">
                    <a:lumMod val="50000"/>
                  </a:schemeClr>
                </a:solidFill>
                <a:latin typeface="Times New Roman"/>
                <a:ea typeface="Times New Roman"/>
                <a:cs typeface="Times New Roman"/>
                <a:sym typeface="Times New Roman"/>
              </a:rPr>
              <a:t>Программы помощи</a:t>
            </a:r>
            <a:r>
              <a:rPr lang="ru-RU" sz="1300" i="1" dirty="0" smtClean="0">
                <a:solidFill>
                  <a:schemeClr val="bg1">
                    <a:lumMod val="10000"/>
                  </a:schemeClr>
                </a:solidFill>
                <a:latin typeface="Times New Roman"/>
                <a:ea typeface="Times New Roman"/>
                <a:cs typeface="Times New Roman"/>
                <a:sym typeface="Times New Roman"/>
              </a:rPr>
              <a:t>.</a:t>
            </a:r>
            <a:r>
              <a:rPr lang="ru-RU" sz="1300" dirty="0" smtClean="0">
                <a:solidFill>
                  <a:schemeClr val="bg1">
                    <a:lumMod val="10000"/>
                  </a:schemeClr>
                </a:solidFill>
                <a:latin typeface="Times New Roman"/>
                <a:ea typeface="Times New Roman"/>
                <a:cs typeface="Times New Roman"/>
                <a:sym typeface="Times New Roman"/>
              </a:rPr>
              <a:t> В богатых странах существует множество программ, созданных для помощи малоимущим гражданам других стран. Они включают прямые зарубежные дотации, техническое содействие и помощь в преодолении стихийных бедствий, основание организаций, подобных Мировому Банку, для предоставления низкопроцентных ссуд бедным странам, и экспорт благ по сниженным ценам в эти страны.</a:t>
            </a:r>
          </a:p>
          <a:p>
            <a:endParaRPr lang="ru-RU" sz="1400" dirty="0" smtClean="0">
              <a:solidFill>
                <a:schemeClr val="bg1">
                  <a:lumMod val="10000"/>
                </a:schemeClr>
              </a:solidFill>
            </a:endParaRPr>
          </a:p>
          <a:p>
            <a:pPr lvl="0" algn="just"/>
            <a:endParaRPr lang="ru" sz="1400" dirty="0" smtClean="0">
              <a:solidFill>
                <a:schemeClr val="bg1">
                  <a:lumMod val="10000"/>
                </a:schemeClr>
              </a:solidFill>
              <a:latin typeface="Times New Roman"/>
              <a:ea typeface="Times New Roman"/>
              <a:cs typeface="Times New Roman"/>
              <a:sym typeface="Times New Roman"/>
            </a:endParaRPr>
          </a:p>
          <a:p>
            <a:endParaRPr lang="ru-RU" sz="1400" dirty="0">
              <a:solidFill>
                <a:schemeClr val="bg1">
                  <a:lumMod val="1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411510"/>
            <a:ext cx="8980799" cy="5025599"/>
          </a:xfrm>
          <a:prstGeom prst="rect">
            <a:avLst/>
          </a:prstGeom>
        </p:spPr>
        <p:txBody>
          <a:bodyPr lIns="91425" tIns="91425" rIns="91425" bIns="91425" anchor="t" anchorCtr="0">
            <a:noAutofit/>
          </a:bodyPr>
          <a:lstStyle/>
          <a:p>
            <a:pPr marL="101600" lvl="0" indent="-114300" algn="just" rtl="0">
              <a:lnSpc>
                <a:spcPct val="95454"/>
              </a:lnSpc>
              <a:spcBef>
                <a:spcPts val="0"/>
              </a:spcBef>
              <a:buNone/>
            </a:pPr>
            <a:r>
              <a:rPr lang="ru" sz="1400" dirty="0">
                <a:solidFill>
                  <a:schemeClr val="bg1">
                    <a:lumMod val="10000"/>
                  </a:schemeClr>
                </a:solidFill>
                <a:latin typeface="Times New Roman"/>
                <a:ea typeface="Times New Roman"/>
                <a:cs typeface="Times New Roman"/>
                <a:sym typeface="Times New Roman"/>
              </a:rPr>
              <a:t>• </a:t>
            </a:r>
            <a:r>
              <a:rPr lang="ru" sz="1400" i="1" dirty="0">
                <a:solidFill>
                  <a:schemeClr val="tx1">
                    <a:lumMod val="75000"/>
                  </a:schemeClr>
                </a:solidFill>
                <a:latin typeface="Times New Roman"/>
                <a:ea typeface="Times New Roman"/>
                <a:cs typeface="Times New Roman"/>
                <a:sym typeface="Times New Roman"/>
              </a:rPr>
              <a:t>Координирование макроэкономической политики</a:t>
            </a:r>
            <a:r>
              <a:rPr lang="ru" sz="1400" i="1" dirty="0">
                <a:solidFill>
                  <a:schemeClr val="bg1">
                    <a:lumMod val="10000"/>
                  </a:schemeClr>
                </a:solidFill>
                <a:latin typeface="Times New Roman"/>
                <a:ea typeface="Times New Roman"/>
                <a:cs typeface="Times New Roman"/>
                <a:sym typeface="Times New Roman"/>
              </a:rPr>
              <a:t>. С</a:t>
            </a:r>
            <a:r>
              <a:rPr lang="ru" sz="1400" dirty="0">
                <a:solidFill>
                  <a:schemeClr val="bg1">
                    <a:lumMod val="10000"/>
                  </a:schemeClr>
                </a:solidFill>
                <a:latin typeface="Times New Roman"/>
                <a:ea typeface="Times New Roman"/>
                <a:cs typeface="Times New Roman"/>
                <a:sym typeface="Times New Roman"/>
              </a:rPr>
              <a:t> увеличением экономической взаимозависимости страны обнаружили, что их макроэкономическая политика должна быть скоординирована с макроэкономической политикой других стран для того, чтобы бороться с инфляцией и безработицей. Валютные курсы (представляющие собой относительные цены валют разных стран) не управляются сами собой; установление тщательно функционирующей системы валютных курсов является необходимым условием эффективности международной торговли. Известно, что кредитно-денежная и налогово-бюджет-ная политика одних стран может влиять на внутренние экономические условия других. Когда США в 1979-м году подняли процентные ставки для борьбы с инфляцией, это привело к мировому спаду и кризису международного Долга в 1980-х гг. В особенности в пределах тесно взаимосвязанных регионов, таких как Западная Европа, страны стараются скоординировать свою кредитно-денежную и налогово-бюджет-ную политику с тем, чтобы инфляция или безработица в одной стране не наносили вреда всему региону.    </a:t>
            </a:r>
            <a:endParaRPr lang="ru" sz="1400" dirty="0" smtClean="0">
              <a:solidFill>
                <a:schemeClr val="bg1">
                  <a:lumMod val="10000"/>
                </a:schemeClr>
              </a:solidFill>
              <a:latin typeface="Times New Roman"/>
              <a:ea typeface="Times New Roman"/>
              <a:cs typeface="Times New Roman"/>
              <a:sym typeface="Times New Roman"/>
            </a:endParaRPr>
          </a:p>
          <a:p>
            <a:pPr marL="101600" lvl="0" indent="-114300" algn="just" rtl="0">
              <a:lnSpc>
                <a:spcPct val="95454"/>
              </a:lnSpc>
              <a:spcBef>
                <a:spcPts val="0"/>
              </a:spcBef>
              <a:buNone/>
            </a:pPr>
            <a:endParaRPr lang="ru" sz="1400" dirty="0">
              <a:solidFill>
                <a:schemeClr val="bg1">
                  <a:lumMod val="10000"/>
                </a:schemeClr>
              </a:solidFill>
              <a:latin typeface="Times New Roman"/>
              <a:ea typeface="Times New Roman"/>
              <a:cs typeface="Times New Roman"/>
              <a:sym typeface="Times New Roman"/>
            </a:endParaRPr>
          </a:p>
          <a:p>
            <a:pPr marL="101600" lvl="0" indent="-114300" algn="just" rtl="0">
              <a:lnSpc>
                <a:spcPct val="95454"/>
              </a:lnSpc>
              <a:spcBef>
                <a:spcPts val="0"/>
              </a:spcBef>
              <a:buNone/>
            </a:pPr>
            <a:r>
              <a:rPr lang="ru" sz="1400" dirty="0">
                <a:solidFill>
                  <a:schemeClr val="bg1">
                    <a:lumMod val="10000"/>
                  </a:schemeClr>
                </a:solidFill>
                <a:latin typeface="Times New Roman"/>
                <a:ea typeface="Times New Roman"/>
                <a:cs typeface="Times New Roman"/>
                <a:sym typeface="Times New Roman"/>
              </a:rPr>
              <a:t>• </a:t>
            </a:r>
            <a:r>
              <a:rPr lang="ru" sz="1400" i="1" dirty="0">
                <a:solidFill>
                  <a:schemeClr val="tx1">
                    <a:lumMod val="75000"/>
                  </a:schemeClr>
                </a:solidFill>
                <a:latin typeface="Times New Roman"/>
                <a:ea typeface="Times New Roman"/>
                <a:cs typeface="Times New Roman"/>
                <a:sym typeface="Times New Roman"/>
              </a:rPr>
              <a:t>Защита окружающей среды</a:t>
            </a:r>
            <a:r>
              <a:rPr lang="ru" sz="1400" i="1" dirty="0">
                <a:solidFill>
                  <a:schemeClr val="bg1">
                    <a:lumMod val="10000"/>
                  </a:schemeClr>
                </a:solidFill>
                <a:latin typeface="Times New Roman"/>
                <a:ea typeface="Times New Roman"/>
                <a:cs typeface="Times New Roman"/>
                <a:sym typeface="Times New Roman"/>
              </a:rPr>
              <a:t>.</a:t>
            </a:r>
            <a:r>
              <a:rPr lang="ru" sz="1400" dirty="0">
                <a:solidFill>
                  <a:schemeClr val="bg1">
                    <a:lumMod val="10000"/>
                  </a:schemeClr>
                </a:solidFill>
                <a:latin typeface="Times New Roman"/>
                <a:ea typeface="Times New Roman"/>
                <a:cs typeface="Times New Roman"/>
                <a:sym typeface="Times New Roman"/>
              </a:rPr>
              <a:t> В последнее время возник новый аспект международной экономической политики — взаимодействие разных стран в области защиты окружающей среды в случаях, когда несколько стран являются причиной возникновения побочных эффектов или страдают от них. Традиционно наиболее часто защищаются места рыбной ловли и качество воды в реках. В последнее время, с возрастанием тревоги по поводу истощения озонового слоя, сокращения количества лесов, всемирного потепления и исчезновения видов, страны стараются найти способы защитить эти ресурсы. Очевидно, что с международными экологическими проблемами можно справиться только с помощью соединения усилий многих стран.</a:t>
            </a:r>
          </a:p>
          <a:p>
            <a:pPr marL="101600" indent="-114300" algn="just">
              <a:lnSpc>
                <a:spcPct val="95454"/>
              </a:lnSpc>
              <a:spcBef>
                <a:spcPts val="0"/>
              </a:spcBef>
              <a:buClr>
                <a:schemeClr val="dk1"/>
              </a:buClr>
              <a:buSzPct val="78571"/>
            </a:pPr>
            <a:r>
              <a:rPr lang="ru" sz="1400" dirty="0">
                <a:solidFill>
                  <a:schemeClr val="bg1">
                    <a:lumMod val="10000"/>
                  </a:schemeClr>
                </a:solidFill>
                <a:latin typeface="Times New Roman"/>
                <a:ea typeface="Times New Roman"/>
                <a:cs typeface="Times New Roman"/>
                <a:sym typeface="Times New Roman"/>
              </a:rPr>
              <a:t>  </a:t>
            </a:r>
            <a:r>
              <a:rPr lang="ru" sz="1400" u="sng" dirty="0" smtClean="0">
                <a:solidFill>
                  <a:schemeClr val="bg1">
                    <a:lumMod val="10000"/>
                  </a:schemeClr>
                </a:solidFill>
                <a:latin typeface="Times New Roman"/>
                <a:ea typeface="Times New Roman"/>
                <a:cs typeface="Times New Roman"/>
                <a:sym typeface="Times New Roman"/>
              </a:rPr>
              <a:t>Учитывая растущую взаимозависимость различных стран, даже самые стойкие консерваторы соглашаются с тем, что правительство играет главную роль в представлении национальных интересов на мировой арене.</a:t>
            </a:r>
          </a:p>
          <a:p>
            <a:pPr marL="101600" lvl="0" indent="-114300" algn="just" rtl="0">
              <a:lnSpc>
                <a:spcPct val="95454"/>
              </a:lnSpc>
              <a:spcBef>
                <a:spcPts val="0"/>
              </a:spcBef>
              <a:buClr>
                <a:schemeClr val="dk1"/>
              </a:buClr>
              <a:buSzPct val="78571"/>
              <a:buFont typeface="Arial"/>
              <a:buNone/>
            </a:pPr>
            <a:endParaRPr lang="ru" sz="1400" dirty="0" smtClean="0">
              <a:solidFill>
                <a:schemeClr val="bg1">
                  <a:lumMod val="10000"/>
                </a:schemeClr>
              </a:solidFill>
              <a:latin typeface="Times New Roman"/>
              <a:ea typeface="Times New Roman"/>
              <a:cs typeface="Times New Roman"/>
              <a:sym typeface="Times New Roman"/>
            </a:endParaRPr>
          </a:p>
          <a:p>
            <a:endParaRPr dirty="0">
              <a:solidFill>
                <a:schemeClr val="bg1">
                  <a:lumMod val="10000"/>
                </a:schemeClr>
              </a:solidFil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3" name="Рисунок 2" descr="market_doroga-1024x640.jpg"/>
          <p:cNvPicPr>
            <a:picLocks noChangeAspect="1"/>
          </p:cNvPicPr>
          <p:nvPr/>
        </p:nvPicPr>
        <p:blipFill>
          <a:blip r:embed="rId3">
            <a:duotone>
              <a:prstClr val="black"/>
              <a:schemeClr val="accent2">
                <a:lumMod val="40000"/>
                <a:lumOff val="60000"/>
                <a:tint val="45000"/>
                <a:satMod val="400000"/>
              </a:schemeClr>
            </a:duotone>
          </a:blip>
          <a:stretch>
            <a:fillRect/>
          </a:stretch>
        </p:blipFill>
        <p:spPr>
          <a:xfrm>
            <a:off x="1979712" y="987574"/>
            <a:ext cx="5299788" cy="3312368"/>
          </a:xfrm>
          <a:prstGeom prst="rect">
            <a:avLst/>
          </a:prstGeom>
          <a:ln>
            <a:noFill/>
          </a:ln>
          <a:effectLst>
            <a:softEdge rad="112500"/>
          </a:effectLst>
        </p:spPr>
      </p:pic>
      <p:sp>
        <p:nvSpPr>
          <p:cNvPr id="143" name="Shape 143"/>
          <p:cNvSpPr txBox="1"/>
          <p:nvPr/>
        </p:nvSpPr>
        <p:spPr>
          <a:xfrm>
            <a:off x="10200" y="40775"/>
            <a:ext cx="9041999" cy="5102699"/>
          </a:xfrm>
          <a:prstGeom prst="rect">
            <a:avLst/>
          </a:prstGeom>
        </p:spPr>
        <p:txBody>
          <a:bodyPr lIns="91425" tIns="91425" rIns="91425" bIns="91425" anchor="t" anchorCtr="0">
            <a:noAutofit/>
          </a:bodyPr>
          <a:lstStyle/>
          <a:p>
            <a:pPr lvl="0" algn="ctr" rtl="0">
              <a:buNone/>
            </a:pPr>
            <a:endParaRPr lang="ru" sz="2400" b="1"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dk1"/>
              </a:buClr>
              <a:buSzPct val="78571"/>
              <a:buFont typeface="Arial"/>
              <a:buNone/>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dk1"/>
              </a:buClr>
              <a:buSzPct val="78571"/>
              <a:buFont typeface="Arial"/>
              <a:buNone/>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dk1"/>
              </a:buClr>
              <a:buSzPct val="78571"/>
              <a:buFont typeface="Arial"/>
              <a:buNone/>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dk1"/>
              </a:buClr>
              <a:buSzPct val="78571"/>
              <a:buFont typeface="Arial"/>
              <a:buNone/>
            </a:pPr>
            <a:r>
              <a:rPr lang="ru" dirty="0" smtClean="0">
                <a:solidFill>
                  <a:schemeClr val="bg1">
                    <a:lumMod val="10000"/>
                  </a:schemeClr>
                </a:solidFill>
                <a:latin typeface="Times New Roman"/>
                <a:ea typeface="Times New Roman"/>
                <a:cs typeface="Times New Roman"/>
                <a:sym typeface="Times New Roman"/>
              </a:rPr>
              <a:t>     </a:t>
            </a:r>
          </a:p>
          <a:p>
            <a:pPr lvl="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 Наш анализ до сих пор был сконцентрирован на </a:t>
            </a:r>
            <a:r>
              <a:rPr lang="ru" i="1" dirty="0" smtClean="0">
                <a:solidFill>
                  <a:schemeClr val="bg1">
                    <a:lumMod val="10000"/>
                  </a:schemeClr>
                </a:solidFill>
                <a:latin typeface="Times New Roman"/>
                <a:ea typeface="Times New Roman"/>
                <a:cs typeface="Times New Roman"/>
                <a:sym typeface="Times New Roman"/>
              </a:rPr>
              <a:t>нормативной </a:t>
            </a:r>
            <a:r>
              <a:rPr lang="ru" dirty="0" smtClean="0">
                <a:solidFill>
                  <a:schemeClr val="bg1">
                    <a:lumMod val="10000"/>
                  </a:schemeClr>
                </a:solidFill>
                <a:latin typeface="Times New Roman"/>
                <a:ea typeface="Times New Roman"/>
                <a:cs typeface="Times New Roman"/>
                <a:sym typeface="Times New Roman"/>
              </a:rPr>
              <a:t>теории государственного вмешательства – на трех практических мерах, которые должны применяться правительством для повышения благоссостояния населения. Экономисты отнюдь </a:t>
            </a:r>
            <a:r>
              <a:rPr lang="ru" dirty="0">
                <a:solidFill>
                  <a:schemeClr val="bg1">
                    <a:lumMod val="10000"/>
                  </a:schemeClr>
                </a:solidFill>
                <a:latin typeface="Times New Roman"/>
                <a:ea typeface="Times New Roman"/>
                <a:cs typeface="Times New Roman"/>
                <a:sym typeface="Times New Roman"/>
              </a:rPr>
              <a:t>не переоценивают роль правительства в экономике. Правительство может принимать неверные решения или осуществлять верные действия несоответствующим образом. Как существуют несостоятельности рынка типа монополий и загрязнения окружающей среды, так же могут существовать и «несостоятельности правительства», когда вмешательство правительства в экономику ведет к убыткам или нежелательному перераспределению </a:t>
            </a:r>
            <a:r>
              <a:rPr lang="ru" dirty="0" smtClean="0">
                <a:solidFill>
                  <a:schemeClr val="bg1">
                    <a:lumMod val="10000"/>
                  </a:schemeClr>
                </a:solidFill>
                <a:latin typeface="Times New Roman"/>
                <a:ea typeface="Times New Roman"/>
                <a:cs typeface="Times New Roman"/>
                <a:sym typeface="Times New Roman"/>
              </a:rPr>
              <a:t>дохода.</a:t>
            </a:r>
          </a:p>
          <a:p>
            <a:pPr lvl="0" algn="just" rtl="0">
              <a:lnSpc>
                <a:spcPct val="95454"/>
              </a:lnSpc>
              <a:buClr>
                <a:schemeClr val="dk1"/>
              </a:buClr>
              <a:buSzPct val="78571"/>
              <a:buFont typeface="Wingdings" pitchFamily="2" charset="2"/>
              <a:buChar char="ü"/>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Эти </a:t>
            </a:r>
            <a:r>
              <a:rPr lang="ru" dirty="0">
                <a:solidFill>
                  <a:schemeClr val="bg1">
                    <a:lumMod val="10000"/>
                  </a:schemeClr>
                </a:solidFill>
                <a:latin typeface="Times New Roman"/>
                <a:ea typeface="Times New Roman"/>
                <a:cs typeface="Times New Roman"/>
                <a:sym typeface="Times New Roman"/>
              </a:rPr>
              <a:t>положения являются сферой действия</a:t>
            </a:r>
            <a:r>
              <a:rPr lang="ru" b="1" dirty="0">
                <a:solidFill>
                  <a:schemeClr val="bg1">
                    <a:lumMod val="10000"/>
                  </a:schemeClr>
                </a:solidFill>
                <a:latin typeface="Times New Roman"/>
                <a:ea typeface="Times New Roman"/>
                <a:cs typeface="Times New Roman"/>
                <a:sym typeface="Times New Roman"/>
              </a:rPr>
              <a:t> </a:t>
            </a:r>
            <a:r>
              <a:rPr lang="ru" b="1" i="1" dirty="0">
                <a:solidFill>
                  <a:schemeClr val="bg1">
                    <a:lumMod val="10000"/>
                  </a:schemeClr>
                </a:solidFill>
                <a:latin typeface="Times New Roman"/>
                <a:ea typeface="Times New Roman"/>
                <a:cs typeface="Times New Roman"/>
                <a:sym typeface="Times New Roman"/>
              </a:rPr>
              <a:t>теории общественного выбора</a:t>
            </a:r>
            <a:r>
              <a:rPr lang="ru" b="1" dirty="0">
                <a:solidFill>
                  <a:schemeClr val="bg1">
                    <a:lumMod val="10000"/>
                  </a:schemeClr>
                </a:solidFill>
                <a:latin typeface="Times New Roman"/>
                <a:ea typeface="Times New Roman"/>
                <a:cs typeface="Times New Roman"/>
                <a:sym typeface="Times New Roman"/>
              </a:rPr>
              <a:t>,</a:t>
            </a:r>
            <a:r>
              <a:rPr lang="ru" dirty="0">
                <a:solidFill>
                  <a:schemeClr val="bg1">
                    <a:lumMod val="10000"/>
                  </a:schemeClr>
                </a:solidFill>
                <a:latin typeface="Times New Roman"/>
                <a:ea typeface="Times New Roman"/>
                <a:cs typeface="Times New Roman"/>
                <a:sym typeface="Times New Roman"/>
              </a:rPr>
              <a:t> которая представляет собой раздел экономики, изучающий, каким образом правительство принимает решения относительно уровня налогов, общественного потребления и размеров трансфертных платежей. Теорией общественного выбора задаются вопросы—</a:t>
            </a:r>
            <a:r>
              <a:rPr lang="ru" i="1" dirty="0">
                <a:solidFill>
                  <a:schemeClr val="bg1">
                    <a:lumMod val="10000"/>
                  </a:schemeClr>
                </a:solidFill>
                <a:latin typeface="Times New Roman"/>
                <a:ea typeface="Times New Roman"/>
                <a:cs typeface="Times New Roman"/>
                <a:sym typeface="Times New Roman"/>
              </a:rPr>
              <a:t>как, что</a:t>
            </a:r>
            <a:r>
              <a:rPr lang="ru" dirty="0">
                <a:solidFill>
                  <a:schemeClr val="bg1">
                    <a:lumMod val="10000"/>
                  </a:schemeClr>
                </a:solidFill>
                <a:latin typeface="Times New Roman"/>
                <a:ea typeface="Times New Roman"/>
                <a:cs typeface="Times New Roman"/>
                <a:sym typeface="Times New Roman"/>
              </a:rPr>
              <a:t> и </a:t>
            </a:r>
            <a:r>
              <a:rPr lang="ru" i="1" dirty="0">
                <a:solidFill>
                  <a:schemeClr val="bg1">
                    <a:lumMod val="10000"/>
                  </a:schemeClr>
                </a:solidFill>
                <a:latin typeface="Times New Roman"/>
                <a:ea typeface="Times New Roman"/>
                <a:cs typeface="Times New Roman"/>
                <a:sym typeface="Times New Roman"/>
              </a:rPr>
              <a:t>для кого</a:t>
            </a:r>
            <a:r>
              <a:rPr lang="ru" dirty="0">
                <a:solidFill>
                  <a:schemeClr val="bg1">
                    <a:lumMod val="10000"/>
                  </a:schemeClr>
                </a:solidFill>
                <a:latin typeface="Times New Roman"/>
                <a:ea typeface="Times New Roman"/>
                <a:cs typeface="Times New Roman"/>
                <a:sym typeface="Times New Roman"/>
              </a:rPr>
              <a:t> об общественном секторе, подобно тому, как теория спроса и предложения изучает выбор частного сектора.</a:t>
            </a:r>
          </a:p>
          <a:p>
            <a:endParaRPr dirty="0">
              <a:solidFill>
                <a:schemeClr val="bg1">
                  <a:lumMod val="10000"/>
                </a:schemeClr>
              </a:solidFill>
            </a:endParaRPr>
          </a:p>
        </p:txBody>
      </p:sp>
      <p:sp>
        <p:nvSpPr>
          <p:cNvPr id="5" name="TextBox 4"/>
          <p:cNvSpPr txBox="1"/>
          <p:nvPr/>
        </p:nvSpPr>
        <p:spPr>
          <a:xfrm>
            <a:off x="899592" y="195487"/>
            <a:ext cx="6624736" cy="830997"/>
          </a:xfrm>
          <a:prstGeom prst="rect">
            <a:avLst/>
          </a:prstGeom>
          <a:solidFill>
            <a:schemeClr val="bg1">
              <a:lumMod val="90000"/>
            </a:schemeClr>
          </a:solidFill>
        </p:spPr>
        <p:txBody>
          <a:bodyPr wrap="square" rtlCol="0">
            <a:spAutoFit/>
          </a:bodyPr>
          <a:lstStyle/>
          <a:p>
            <a:pPr lvl="0"/>
            <a:r>
              <a:rPr lang="ru" sz="2400" b="1" dirty="0" smtClean="0">
                <a:solidFill>
                  <a:schemeClr val="bg1">
                    <a:lumMod val="10000"/>
                  </a:schemeClr>
                </a:solidFill>
                <a:latin typeface="Times New Roman"/>
                <a:ea typeface="Times New Roman"/>
                <a:cs typeface="Times New Roman"/>
                <a:sym typeface="Times New Roman"/>
              </a:rPr>
              <a:t>ТЕОРИЯ ОБЩЕСТВЕННОГО ВЫБОРА:</a:t>
            </a:r>
            <a:endParaRPr lang="ru" sz="2400" dirty="0" smtClean="0">
              <a:solidFill>
                <a:schemeClr val="tx1">
                  <a:lumMod val="75000"/>
                </a:schemeClr>
              </a:solidFill>
              <a:latin typeface="Times New Roman"/>
              <a:ea typeface="Times New Roman"/>
              <a:cs typeface="Times New Roman"/>
              <a:sym typeface="Times New Roman"/>
            </a:endParaRPr>
          </a:p>
          <a:p>
            <a:endParaRPr lang="ru-RU" sz="2400"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539552" y="0"/>
            <a:ext cx="8229600" cy="3725699"/>
          </a:xfrm>
        </p:spPr>
        <p:txBody>
          <a:bodyPr/>
          <a:lstStyle/>
          <a:p>
            <a:pPr lvl="0">
              <a:lnSpc>
                <a:spcPct val="95454"/>
              </a:lnSpc>
              <a:buClr>
                <a:schemeClr val="dk1"/>
              </a:buClr>
              <a:buSzPct val="78571"/>
            </a:pPr>
            <a:r>
              <a:rPr lang="ru-RU" sz="1400" b="1" i="1" dirty="0" smtClean="0">
                <a:solidFill>
                  <a:schemeClr val="tx1">
                    <a:lumMod val="75000"/>
                  </a:schemeClr>
                </a:solidFill>
                <a:latin typeface="Times New Roman"/>
                <a:ea typeface="Times New Roman"/>
                <a:cs typeface="Times New Roman"/>
                <a:sym typeface="Times New Roman"/>
              </a:rPr>
              <a:t>________________________________________________________________________________________</a:t>
            </a:r>
          </a:p>
          <a:p>
            <a:pPr lvl="0">
              <a:lnSpc>
                <a:spcPct val="95454"/>
              </a:lnSpc>
              <a:buClr>
                <a:schemeClr val="dk1"/>
              </a:buClr>
              <a:buSzPct val="78571"/>
            </a:pPr>
            <a:r>
              <a:rPr lang="ru-RU" sz="1400" b="1" i="1" dirty="0" smtClean="0">
                <a:solidFill>
                  <a:schemeClr val="tx1">
                    <a:lumMod val="75000"/>
                  </a:schemeClr>
                </a:solidFill>
                <a:latin typeface="Times New Roman"/>
                <a:ea typeface="Times New Roman"/>
                <a:cs typeface="Times New Roman"/>
                <a:sym typeface="Times New Roman"/>
              </a:rPr>
              <a:t>Экономическая теория политики: со </a:t>
            </a:r>
            <a:r>
              <a:rPr lang="ru-RU" sz="1400" i="1" dirty="0" smtClean="0">
                <a:solidFill>
                  <a:schemeClr val="tx1">
                    <a:lumMod val="75000"/>
                  </a:schemeClr>
                </a:solidFill>
                <a:latin typeface="Times New Roman"/>
                <a:ea typeface="Times New Roman"/>
                <a:cs typeface="Times New Roman"/>
                <a:sym typeface="Times New Roman"/>
              </a:rPr>
              <a:t>времен Адама Смита экономисты направляли свои усилия в основном на то, чтобы разобраться в работе рынка. Однако серьезные мыслители обдумывали также и роль, которую играет правительство в обществе. Йозеф </a:t>
            </a:r>
            <a:r>
              <a:rPr lang="ru-RU" sz="1400" i="1" dirty="0" err="1" smtClean="0">
                <a:solidFill>
                  <a:schemeClr val="tx1">
                    <a:lumMod val="75000"/>
                  </a:schemeClr>
                </a:solidFill>
                <a:latin typeface="Times New Roman"/>
                <a:ea typeface="Times New Roman"/>
                <a:cs typeface="Times New Roman"/>
                <a:sym typeface="Times New Roman"/>
              </a:rPr>
              <a:t>Шумпетер</a:t>
            </a:r>
            <a:r>
              <a:rPr lang="ru-RU" sz="1400" i="1" dirty="0" smtClean="0">
                <a:solidFill>
                  <a:schemeClr val="tx1">
                    <a:lumMod val="75000"/>
                  </a:schemeClr>
                </a:solidFill>
                <a:latin typeface="Times New Roman"/>
                <a:ea typeface="Times New Roman"/>
                <a:cs typeface="Times New Roman"/>
                <a:sym typeface="Times New Roman"/>
              </a:rPr>
              <a:t> впервые обнародовал теорию общественного выбора в своем труде «Капитализм, социализм и демократия» (1942), а исследование общественного выбора (к которому мы обратимся в данной главе несколько позже), произведенное Кеннетом </a:t>
            </a:r>
            <a:r>
              <a:rPr lang="ru-RU" sz="1400" i="1" dirty="0" err="1" smtClean="0">
                <a:solidFill>
                  <a:schemeClr val="tx1">
                    <a:lumMod val="75000"/>
                  </a:schemeClr>
                </a:solidFill>
                <a:latin typeface="Times New Roman"/>
                <a:ea typeface="Times New Roman"/>
                <a:cs typeface="Times New Roman"/>
                <a:sym typeface="Times New Roman"/>
              </a:rPr>
              <a:t>Эрроу</a:t>
            </a:r>
            <a:r>
              <a:rPr lang="ru-RU" sz="1400" i="1" dirty="0" smtClean="0">
                <a:solidFill>
                  <a:schemeClr val="tx1">
                    <a:lumMod val="75000"/>
                  </a:schemeClr>
                </a:solidFill>
                <a:latin typeface="Times New Roman"/>
                <a:ea typeface="Times New Roman"/>
                <a:cs typeface="Times New Roman"/>
                <a:sym typeface="Times New Roman"/>
              </a:rPr>
              <a:t> (за это исследование он был удостоен Нобелевской премии) обеспечило этой теории математическую базу. В 1957 году вышла работа </a:t>
            </a:r>
            <a:r>
              <a:rPr lang="ru-RU" sz="1400" i="1" dirty="0" err="1" smtClean="0">
                <a:solidFill>
                  <a:schemeClr val="tx1">
                    <a:lumMod val="75000"/>
                  </a:schemeClr>
                </a:solidFill>
                <a:latin typeface="Times New Roman"/>
                <a:ea typeface="Times New Roman"/>
                <a:cs typeface="Times New Roman"/>
                <a:sym typeface="Times New Roman"/>
              </a:rPr>
              <a:t>Энтони</a:t>
            </a:r>
            <a:r>
              <a:rPr lang="ru-RU" sz="1400" i="1" dirty="0" smtClean="0">
                <a:solidFill>
                  <a:schemeClr val="tx1">
                    <a:lumMod val="75000"/>
                  </a:schemeClr>
                </a:solidFill>
                <a:latin typeface="Times New Roman"/>
                <a:ea typeface="Times New Roman"/>
                <a:cs typeface="Times New Roman"/>
                <a:sym typeface="Times New Roman"/>
              </a:rPr>
              <a:t> </a:t>
            </a:r>
            <a:r>
              <a:rPr lang="ru-RU" sz="1400" i="1" dirty="0" err="1" smtClean="0">
                <a:solidFill>
                  <a:schemeClr val="tx1">
                    <a:lumMod val="75000"/>
                  </a:schemeClr>
                </a:solidFill>
                <a:latin typeface="Times New Roman"/>
                <a:ea typeface="Times New Roman"/>
                <a:cs typeface="Times New Roman"/>
                <a:sym typeface="Times New Roman"/>
              </a:rPr>
              <a:t>Даунза</a:t>
            </a:r>
            <a:r>
              <a:rPr lang="ru-RU" sz="1400" i="1" dirty="0" smtClean="0">
                <a:solidFill>
                  <a:schemeClr val="tx1">
                    <a:lumMod val="75000"/>
                  </a:schemeClr>
                </a:solidFill>
                <a:latin typeface="Times New Roman"/>
                <a:ea typeface="Times New Roman"/>
                <a:cs typeface="Times New Roman"/>
                <a:sym typeface="Times New Roman"/>
              </a:rPr>
              <a:t> (</a:t>
            </a:r>
            <a:r>
              <a:rPr lang="ru-RU" sz="1400" i="1" dirty="0" err="1" smtClean="0">
                <a:solidFill>
                  <a:schemeClr val="tx1">
                    <a:lumMod val="75000"/>
                  </a:schemeClr>
                </a:solidFill>
                <a:latin typeface="Times New Roman"/>
                <a:ea typeface="Times New Roman"/>
                <a:cs typeface="Times New Roman"/>
                <a:sym typeface="Times New Roman"/>
              </a:rPr>
              <a:t>Antony</a:t>
            </a:r>
            <a:r>
              <a:rPr lang="ru-RU" sz="1400" i="1" dirty="0" smtClean="0">
                <a:solidFill>
                  <a:schemeClr val="tx1">
                    <a:lumMod val="75000"/>
                  </a:schemeClr>
                </a:solidFill>
                <a:latin typeface="Times New Roman"/>
                <a:ea typeface="Times New Roman"/>
                <a:cs typeface="Times New Roman"/>
                <a:sym typeface="Times New Roman"/>
              </a:rPr>
              <a:t> </a:t>
            </a:r>
            <a:r>
              <a:rPr lang="ru-RU" sz="1400" i="1" dirty="0" err="1" smtClean="0">
                <a:solidFill>
                  <a:schemeClr val="tx1">
                    <a:lumMod val="75000"/>
                  </a:schemeClr>
                </a:solidFill>
                <a:latin typeface="Times New Roman"/>
                <a:ea typeface="Times New Roman"/>
                <a:cs typeface="Times New Roman"/>
                <a:sym typeface="Times New Roman"/>
              </a:rPr>
              <a:t>Downs</a:t>
            </a:r>
            <a:r>
              <a:rPr lang="ru-RU" sz="1400" i="1" dirty="0" smtClean="0">
                <a:solidFill>
                  <a:schemeClr val="tx1">
                    <a:lumMod val="75000"/>
                  </a:schemeClr>
                </a:solidFill>
                <a:latin typeface="Times New Roman"/>
                <a:ea typeface="Times New Roman"/>
                <a:cs typeface="Times New Roman"/>
                <a:sym typeface="Times New Roman"/>
              </a:rPr>
              <a:t>) «Экономическая теория демократии», которая стала поворотным пунктом в истории экономической мысли. Теория </a:t>
            </a:r>
            <a:r>
              <a:rPr lang="ru-RU" sz="1400" i="1" dirty="0" err="1" smtClean="0">
                <a:solidFill>
                  <a:schemeClr val="tx1">
                    <a:lumMod val="75000"/>
                  </a:schemeClr>
                </a:solidFill>
                <a:latin typeface="Times New Roman"/>
                <a:ea typeface="Times New Roman"/>
                <a:cs typeface="Times New Roman"/>
                <a:sym typeface="Times New Roman"/>
              </a:rPr>
              <a:t>Даунза</a:t>
            </a:r>
            <a:r>
              <a:rPr lang="ru-RU" sz="1400" i="1" dirty="0" smtClean="0">
                <a:solidFill>
                  <a:schemeClr val="tx1">
                    <a:lumMod val="75000"/>
                  </a:schemeClr>
                </a:solidFill>
                <a:latin typeface="Times New Roman"/>
                <a:ea typeface="Times New Roman"/>
                <a:cs typeface="Times New Roman"/>
                <a:sym typeface="Times New Roman"/>
              </a:rPr>
              <a:t> заключалась в том, что политики формируют экономическую политику таким образом, чтобы обеспечить себе победу на выборах. </a:t>
            </a:r>
            <a:r>
              <a:rPr lang="ru-RU" sz="1400" i="1" dirty="0" err="1" smtClean="0">
                <a:solidFill>
                  <a:schemeClr val="tx1">
                    <a:lumMod val="75000"/>
                  </a:schemeClr>
                </a:solidFill>
                <a:latin typeface="Times New Roman"/>
                <a:ea typeface="Times New Roman"/>
                <a:cs typeface="Times New Roman"/>
                <a:sym typeface="Times New Roman"/>
              </a:rPr>
              <a:t>Даунз</a:t>
            </a:r>
            <a:r>
              <a:rPr lang="ru-RU" sz="1400" i="1" dirty="0" smtClean="0">
                <a:solidFill>
                  <a:schemeClr val="tx1">
                    <a:lumMod val="75000"/>
                  </a:schemeClr>
                </a:solidFill>
                <a:latin typeface="Times New Roman"/>
                <a:ea typeface="Times New Roman"/>
                <a:cs typeface="Times New Roman"/>
                <a:sym typeface="Times New Roman"/>
              </a:rPr>
              <a:t> показал, что движение политических партий направлено к центру политического спектра и ввел понятие «парадокса голосования», состоящее в том, что для людей совсем нелогично голосовать, зная о том, что мнение отдельного человека вряд ли изменит общий результат голосования. Дальнейшие исследования Джеймса Бьюкенена (</a:t>
            </a:r>
            <a:r>
              <a:rPr lang="en-US" sz="1400" i="1" dirty="0" smtClean="0">
                <a:solidFill>
                  <a:schemeClr val="tx1">
                    <a:lumMod val="75000"/>
                  </a:schemeClr>
                </a:solidFill>
                <a:latin typeface="Times New Roman"/>
                <a:ea typeface="Times New Roman"/>
                <a:cs typeface="Times New Roman"/>
                <a:sym typeface="Times New Roman"/>
              </a:rPr>
              <a:t>James Buchanan) </a:t>
            </a:r>
            <a:r>
              <a:rPr lang="ru-RU" sz="1400" i="1" dirty="0" smtClean="0">
                <a:solidFill>
                  <a:schemeClr val="tx1">
                    <a:lumMod val="75000"/>
                  </a:schemeClr>
                </a:solidFill>
                <a:latin typeface="Times New Roman"/>
                <a:ea typeface="Times New Roman"/>
                <a:cs typeface="Times New Roman"/>
                <a:sym typeface="Times New Roman"/>
              </a:rPr>
              <a:t>и Гордона </a:t>
            </a:r>
            <a:r>
              <a:rPr lang="ru-RU" sz="1400" i="1" dirty="0" err="1" smtClean="0">
                <a:solidFill>
                  <a:schemeClr val="tx1">
                    <a:lumMod val="75000"/>
                  </a:schemeClr>
                </a:solidFill>
                <a:latin typeface="Times New Roman"/>
                <a:ea typeface="Times New Roman"/>
                <a:cs typeface="Times New Roman"/>
                <a:sym typeface="Times New Roman"/>
              </a:rPr>
              <a:t>Талока</a:t>
            </a:r>
            <a:r>
              <a:rPr lang="ru-RU" sz="1400" i="1" dirty="0" smtClean="0">
                <a:solidFill>
                  <a:schemeClr val="tx1">
                    <a:lumMod val="75000"/>
                  </a:schemeClr>
                </a:solidFill>
                <a:latin typeface="Times New Roman"/>
                <a:ea typeface="Times New Roman"/>
                <a:cs typeface="Times New Roman"/>
                <a:sym typeface="Times New Roman"/>
              </a:rPr>
              <a:t> (</a:t>
            </a:r>
            <a:r>
              <a:rPr lang="en-US" sz="1400" i="1" dirty="0" smtClean="0">
                <a:solidFill>
                  <a:schemeClr val="tx1">
                    <a:lumMod val="75000"/>
                  </a:schemeClr>
                </a:solidFill>
                <a:latin typeface="Times New Roman"/>
                <a:ea typeface="Times New Roman"/>
                <a:cs typeface="Times New Roman"/>
                <a:sym typeface="Times New Roman"/>
              </a:rPr>
              <a:t>Gordon </a:t>
            </a:r>
            <a:r>
              <a:rPr lang="en-US" sz="1400" i="1" dirty="0" err="1" smtClean="0">
                <a:solidFill>
                  <a:schemeClr val="tx1">
                    <a:lumMod val="75000"/>
                  </a:schemeClr>
                </a:solidFill>
                <a:latin typeface="Times New Roman"/>
                <a:ea typeface="Times New Roman"/>
                <a:cs typeface="Times New Roman"/>
                <a:sym typeface="Times New Roman"/>
              </a:rPr>
              <a:t>Tullock</a:t>
            </a:r>
            <a:r>
              <a:rPr lang="en-US" sz="1400" i="1" dirty="0" smtClean="0">
                <a:solidFill>
                  <a:schemeClr val="tx1">
                    <a:lumMod val="75000"/>
                  </a:schemeClr>
                </a:solidFill>
                <a:latin typeface="Times New Roman"/>
                <a:ea typeface="Times New Roman"/>
                <a:cs typeface="Times New Roman"/>
                <a:sym typeface="Times New Roman"/>
              </a:rPr>
              <a:t>) </a:t>
            </a:r>
            <a:r>
              <a:rPr lang="ru-RU" sz="1400" i="1" dirty="0" smtClean="0">
                <a:solidFill>
                  <a:schemeClr val="tx1">
                    <a:lumMod val="75000"/>
                  </a:schemeClr>
                </a:solidFill>
                <a:latin typeface="Times New Roman"/>
                <a:ea typeface="Times New Roman"/>
                <a:cs typeface="Times New Roman"/>
                <a:sym typeface="Times New Roman"/>
              </a:rPr>
              <a:t>подчеркивают необходимость контроля и равновесия, а также значение единодушия при принятии политических решений, аргументируя это тем, что решения, принятые единодушно, никого не принуждают, и поэтому не требуют дополнительных затрат. За эти и другие работы Джеймса Бьюкенена получил Нобелевскую премию в 1986 году. Экономика общественного выбора тщательно изучалась консервативными политиками в начале 80-х. Она применялась в таких сферах, как аграрная политика, регулирование, судебная деятельность и подготовила теоретическую основу для того, чтобы внести конституционную поправку о сбалансированном бюджете.</a:t>
            </a:r>
          </a:p>
          <a:p>
            <a:pPr lvl="0">
              <a:lnSpc>
                <a:spcPct val="95454"/>
              </a:lnSpc>
              <a:buClr>
                <a:schemeClr val="dk1"/>
              </a:buClr>
              <a:buSzPct val="78571"/>
            </a:pPr>
            <a:r>
              <a:rPr lang="ru-RU" sz="1400" i="1" dirty="0" smtClean="0">
                <a:solidFill>
                  <a:schemeClr val="tx1">
                    <a:lumMod val="75000"/>
                  </a:schemeClr>
                </a:solidFill>
                <a:latin typeface="Times New Roman"/>
                <a:ea typeface="Times New Roman"/>
                <a:cs typeface="Times New Roman"/>
                <a:sym typeface="Times New Roman"/>
              </a:rPr>
              <a:t>_______________________________________________________________________________________</a:t>
            </a:r>
          </a:p>
          <a:p>
            <a:endParaRPr lang="ru-RU" sz="1400" dirty="0" smtClean="0">
              <a:solidFill>
                <a:schemeClr val="tx1">
                  <a:lumMod val="75000"/>
                </a:schemeClr>
              </a:solidFill>
            </a:endParaRPr>
          </a:p>
          <a:p>
            <a:endParaRPr lang="ru-RU" sz="1400" dirty="0">
              <a:solidFill>
                <a:schemeClr val="tx1">
                  <a:lumMod val="75000"/>
                </a:schemeClr>
              </a:solidFill>
            </a:endParaRPr>
          </a:p>
        </p:txBody>
      </p:sp>
      <p:pic>
        <p:nvPicPr>
          <p:cNvPr id="4" name="Picture 2" descr="D:\Ботва\7сем\samuelson_pol_e_nordhaus_vilyam_d_mikroekonomika\Самуэльсон\13.htm22.jpg"/>
          <p:cNvPicPr>
            <a:picLocks noChangeAspect="1" noChangeArrowheads="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179512" y="339502"/>
            <a:ext cx="447675" cy="4476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80528" y="843558"/>
            <a:ext cx="9073008" cy="1656184"/>
          </a:xfrm>
        </p:spPr>
        <p:txBody>
          <a:bodyPr/>
          <a:lstStyle/>
          <a:p>
            <a:pPr>
              <a:buFont typeface="Wingdings" pitchFamily="2" charset="2"/>
              <a:buChar char="ü"/>
            </a:pPr>
            <a:r>
              <a:rPr lang="ru-RU" sz="1400" dirty="0" smtClean="0">
                <a:solidFill>
                  <a:schemeClr val="bg1">
                    <a:lumMod val="10000"/>
                  </a:schemeClr>
                </a:solidFill>
                <a:latin typeface="Times New Roman" pitchFamily="18" charset="0"/>
                <a:cs typeface="Times New Roman" pitchFamily="18" charset="0"/>
              </a:rPr>
              <a:t>Изменения роли государства наиболее четко проявляется в сфере государственных расходов. Таблица 1 демонстрирует долю национального выпуска, идущую на финансирование государственных расходов, включающих покупки товаров, зарплаты работников </a:t>
            </a:r>
            <a:r>
              <a:rPr lang="ru-RU" sz="1400" dirty="0" err="1" smtClean="0">
                <a:solidFill>
                  <a:schemeClr val="bg1">
                    <a:lumMod val="10000"/>
                  </a:schemeClr>
                </a:solidFill>
                <a:latin typeface="Times New Roman" pitchFamily="18" charset="0"/>
                <a:cs typeface="Times New Roman" pitchFamily="18" charset="0"/>
              </a:rPr>
              <a:t>гос.аппарата</a:t>
            </a:r>
            <a:r>
              <a:rPr lang="ru-RU" sz="1400" dirty="0" smtClean="0">
                <a:solidFill>
                  <a:schemeClr val="bg1">
                    <a:lumMod val="10000"/>
                  </a:schemeClr>
                </a:solidFill>
                <a:latin typeface="Times New Roman" pitchFamily="18" charset="0"/>
                <a:cs typeface="Times New Roman" pitchFamily="18" charset="0"/>
              </a:rPr>
              <a:t>, социальное обеспечение, другие начисления, а также проценты по </a:t>
            </a:r>
            <a:r>
              <a:rPr lang="ru-RU" sz="1400" dirty="0" err="1" smtClean="0">
                <a:solidFill>
                  <a:schemeClr val="bg1">
                    <a:lumMod val="10000"/>
                  </a:schemeClr>
                </a:solidFill>
                <a:latin typeface="Times New Roman" pitchFamily="18" charset="0"/>
                <a:cs typeface="Times New Roman" pitchFamily="18" charset="0"/>
              </a:rPr>
              <a:t>гос.долгу</a:t>
            </a:r>
            <a:r>
              <a:rPr lang="ru-RU" sz="1400" dirty="0" smtClean="0">
                <a:solidFill>
                  <a:schemeClr val="bg1">
                    <a:lumMod val="10000"/>
                  </a:schemeClr>
                </a:solidFill>
                <a:latin typeface="Times New Roman" pitchFamily="18" charset="0"/>
                <a:cs typeface="Times New Roman" pitchFamily="18" charset="0"/>
              </a:rPr>
              <a:t>. Отметим, что вмешательство государства в экономику устойчиво возрастало на протяжении последних 60 лет, особенно в военное время.</a:t>
            </a:r>
          </a:p>
          <a:p>
            <a:r>
              <a:rPr lang="ru-RU" sz="1400" b="1" dirty="0" smtClean="0">
                <a:solidFill>
                  <a:schemeClr val="bg1">
                    <a:lumMod val="10000"/>
                  </a:schemeClr>
                </a:solidFill>
                <a:latin typeface="Times New Roman" pitchFamily="18" charset="0"/>
                <a:cs typeface="Times New Roman" pitchFamily="18" charset="0"/>
              </a:rPr>
              <a:t>                                      Таблица 1. Государственные расходы на различных уровнях</a:t>
            </a:r>
          </a:p>
          <a:p>
            <a:endParaRPr lang="ru-RU" sz="1600" dirty="0">
              <a:solidFill>
                <a:schemeClr val="bg1">
                  <a:lumMod val="10000"/>
                </a:schemeClr>
              </a:solidFill>
              <a:latin typeface="Times New Roman" pitchFamily="18" charset="0"/>
              <a:cs typeface="Times New Roman" pitchFamily="18" charset="0"/>
            </a:endParaRPr>
          </a:p>
        </p:txBody>
      </p:sp>
      <p:sp>
        <p:nvSpPr>
          <p:cNvPr id="4" name="Shape 52"/>
          <p:cNvSpPr txBox="1">
            <a:spLocks/>
          </p:cNvSpPr>
          <p:nvPr/>
        </p:nvSpPr>
        <p:spPr>
          <a:xfrm>
            <a:off x="1979712" y="195486"/>
            <a:ext cx="5256584" cy="500414"/>
          </a:xfrm>
          <a:prstGeom prst="rect">
            <a:avLst/>
          </a:prstGeom>
          <a:solidFill>
            <a:schemeClr val="bg1">
              <a:lumMod val="90000"/>
            </a:schemeClr>
          </a:solidFill>
          <a:ln w="9525" cap="flat">
            <a:noFill/>
            <a:prstDash val="solid"/>
            <a:round/>
            <a:headEnd type="none" w="med" len="med"/>
            <a:tailEnd type="none" w="med" len="med"/>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100000"/>
              <a:buFont typeface="Trebuchet MS"/>
              <a:buNone/>
              <a:tabLst/>
              <a:defRPr/>
            </a:pPr>
            <a:r>
              <a:rPr kumimoji="0" lang="ru" sz="2400" b="1" i="0" u="none" strike="noStrike" kern="0" cap="none" spc="0" normalizeH="0" baseline="0" noProof="0" dirty="0" smtClean="0">
                <a:ln>
                  <a:noFill/>
                </a:ln>
                <a:solidFill>
                  <a:schemeClr val="bg1">
                    <a:lumMod val="10000"/>
                  </a:schemeClr>
                </a:solidFill>
                <a:effectLst/>
                <a:uLnTx/>
                <a:uFillTx/>
                <a:latin typeface="Times New Roman"/>
                <a:ea typeface="Times New Roman"/>
                <a:cs typeface="Times New Roman"/>
                <a:sym typeface="Times New Roman"/>
              </a:rPr>
              <a:t>ГОСУДАРСТВЕННЫЕ</a:t>
            </a:r>
            <a:r>
              <a:rPr kumimoji="0" lang="ru" sz="2400" b="1" i="0" u="none" strike="noStrike" kern="0" cap="none" spc="0" normalizeH="0" noProof="0" dirty="0" smtClean="0">
                <a:ln>
                  <a:noFill/>
                </a:ln>
                <a:solidFill>
                  <a:schemeClr val="bg1">
                    <a:lumMod val="10000"/>
                  </a:schemeClr>
                </a:solidFill>
                <a:effectLst/>
                <a:uLnTx/>
                <a:uFillTx/>
                <a:latin typeface="Times New Roman"/>
                <a:ea typeface="Times New Roman"/>
                <a:cs typeface="Times New Roman"/>
                <a:sym typeface="Times New Roman"/>
              </a:rPr>
              <a:t> РАСХОДЫ</a:t>
            </a:r>
            <a:endParaRPr kumimoji="0" lang="ru" sz="2400" b="1" i="0" u="none" strike="noStrike" kern="0" cap="none" spc="0" normalizeH="0" baseline="0" noProof="0" dirty="0">
              <a:ln>
                <a:noFill/>
              </a:ln>
              <a:solidFill>
                <a:schemeClr val="bg1">
                  <a:lumMod val="10000"/>
                </a:schemeClr>
              </a:solidFill>
              <a:effectLst/>
              <a:uLnTx/>
              <a:uFillTx/>
              <a:latin typeface="Times New Roman"/>
              <a:ea typeface="Times New Roman"/>
              <a:cs typeface="Times New Roman"/>
              <a:sym typeface="Times New Roman"/>
            </a:endParaRPr>
          </a:p>
        </p:txBody>
      </p:sp>
      <p:graphicFrame>
        <p:nvGraphicFramePr>
          <p:cNvPr id="7" name="Таблица 6"/>
          <p:cNvGraphicFramePr>
            <a:graphicFrameLocks noGrp="1"/>
          </p:cNvGraphicFramePr>
          <p:nvPr/>
        </p:nvGraphicFramePr>
        <p:xfrm>
          <a:off x="4211960" y="2499742"/>
          <a:ext cx="4392488" cy="1851670"/>
        </p:xfrm>
        <a:graphic>
          <a:graphicData uri="http://schemas.openxmlformats.org/drawingml/2006/table">
            <a:tbl>
              <a:tblPr firstRow="1" bandRow="1">
                <a:tableStyleId>{EDF725DC-A6AE-4CC6-A231-B1DE7CDA4F03}</a:tableStyleId>
              </a:tblPr>
              <a:tblGrid>
                <a:gridCol w="2412268"/>
                <a:gridCol w="1980220"/>
              </a:tblGrid>
              <a:tr h="546813">
                <a:tc>
                  <a:txBody>
                    <a:bodyPr/>
                    <a:lstStyle/>
                    <a:p>
                      <a:r>
                        <a:rPr lang="ru-RU" b="1" dirty="0" smtClean="0">
                          <a:solidFill>
                            <a:schemeClr val="bg1">
                              <a:lumMod val="10000"/>
                            </a:schemeClr>
                          </a:solidFill>
                          <a:latin typeface="Times New Roman" pitchFamily="18" charset="0"/>
                          <a:cs typeface="Times New Roman" pitchFamily="18" charset="0"/>
                        </a:rPr>
                        <a:t>Уровень государственного управления</a:t>
                      </a:r>
                      <a:r>
                        <a:rPr lang="ru-RU" b="1" baseline="0" dirty="0" smtClean="0">
                          <a:solidFill>
                            <a:schemeClr val="bg1">
                              <a:lumMod val="10000"/>
                            </a:schemeClr>
                          </a:solidFill>
                          <a:latin typeface="Times New Roman" pitchFamily="18" charset="0"/>
                          <a:cs typeface="Times New Roman" pitchFamily="18" charset="0"/>
                        </a:rPr>
                        <a:t> </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r>
                        <a:rPr lang="ru-RU" b="1" dirty="0" smtClean="0">
                          <a:solidFill>
                            <a:schemeClr val="bg1">
                              <a:lumMod val="10000"/>
                            </a:schemeClr>
                          </a:solidFill>
                          <a:latin typeface="Times New Roman" pitchFamily="18" charset="0"/>
                          <a:cs typeface="Times New Roman" pitchFamily="18" charset="0"/>
                        </a:rPr>
                        <a:t>Суммарные расходы, 1994 (млрд. долл.)</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91346">
                <a:tc>
                  <a:txBody>
                    <a:bodyPr/>
                    <a:lstStyle/>
                    <a:p>
                      <a:r>
                        <a:rPr lang="ru-RU" dirty="0" smtClean="0">
                          <a:solidFill>
                            <a:schemeClr val="bg1">
                              <a:lumMod val="10000"/>
                            </a:schemeClr>
                          </a:solidFill>
                          <a:latin typeface="Times New Roman" pitchFamily="18" charset="0"/>
                          <a:cs typeface="Times New Roman" pitchFamily="18" charset="0"/>
                        </a:rPr>
                        <a:t>Федеральный</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r>
                        <a:rPr lang="ru-RU" dirty="0" smtClean="0">
                          <a:solidFill>
                            <a:schemeClr val="bg1">
                              <a:lumMod val="10000"/>
                            </a:schemeClr>
                          </a:solidFill>
                          <a:latin typeface="Times New Roman" pitchFamily="18" charset="0"/>
                          <a:cs typeface="Times New Roman" pitchFamily="18" charset="0"/>
                        </a:rPr>
                        <a:t>1412</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91346">
                <a:tc>
                  <a:txBody>
                    <a:bodyPr/>
                    <a:lstStyle/>
                    <a:p>
                      <a:r>
                        <a:rPr lang="ru-RU" dirty="0" smtClean="0">
                          <a:solidFill>
                            <a:schemeClr val="bg1">
                              <a:lumMod val="10000"/>
                            </a:schemeClr>
                          </a:solidFill>
                          <a:latin typeface="Times New Roman" pitchFamily="18" charset="0"/>
                          <a:cs typeface="Times New Roman" pitchFamily="18" charset="0"/>
                        </a:rPr>
                        <a:t>Штаты</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r>
                        <a:rPr lang="ru-RU" dirty="0" smtClean="0">
                          <a:solidFill>
                            <a:schemeClr val="bg1">
                              <a:lumMod val="10000"/>
                            </a:schemeClr>
                          </a:solidFill>
                          <a:latin typeface="Times New Roman" pitchFamily="18" charset="0"/>
                          <a:cs typeface="Times New Roman" pitchFamily="18" charset="0"/>
                        </a:rPr>
                        <a:t>550</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522165">
                <a:tc>
                  <a:txBody>
                    <a:bodyPr/>
                    <a:lstStyle/>
                    <a:p>
                      <a:r>
                        <a:rPr lang="ru-RU" dirty="0" smtClean="0">
                          <a:solidFill>
                            <a:schemeClr val="bg1">
                              <a:lumMod val="10000"/>
                            </a:schemeClr>
                          </a:solidFill>
                          <a:latin typeface="Times New Roman" pitchFamily="18" charset="0"/>
                          <a:cs typeface="Times New Roman" pitchFamily="18" charset="0"/>
                        </a:rPr>
                        <a:t>Местный ( в том числе округи)</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r>
                        <a:rPr lang="ru-RU" dirty="0" smtClean="0">
                          <a:solidFill>
                            <a:schemeClr val="bg1">
                              <a:lumMod val="10000"/>
                            </a:schemeClr>
                          </a:solidFill>
                          <a:latin typeface="Times New Roman" pitchFamily="18" charset="0"/>
                          <a:cs typeface="Times New Roman" pitchFamily="18" charset="0"/>
                        </a:rPr>
                        <a:t>710</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bl>
          </a:graphicData>
        </a:graphic>
      </p:graphicFrame>
      <p:sp>
        <p:nvSpPr>
          <p:cNvPr id="8" name="TextBox 7"/>
          <p:cNvSpPr txBox="1"/>
          <p:nvPr/>
        </p:nvSpPr>
        <p:spPr>
          <a:xfrm>
            <a:off x="539552" y="2643758"/>
            <a:ext cx="3528392" cy="1600438"/>
          </a:xfrm>
          <a:prstGeom prst="rect">
            <a:avLst/>
          </a:prstGeom>
          <a:noFill/>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В первые дни Республики большинство расходов осуществлялось властями штатов и местными органами управления. В наше время более половины всех государственных расходов являются федеральными.</a:t>
            </a:r>
          </a:p>
          <a:p>
            <a:r>
              <a:rPr lang="ru-RU" dirty="0" smtClean="0">
                <a:solidFill>
                  <a:schemeClr val="bg1">
                    <a:lumMod val="10000"/>
                  </a:schemeClr>
                </a:solidFill>
                <a:latin typeface="Times New Roman" pitchFamily="18" charset="0"/>
                <a:cs typeface="Times New Roman" pitchFamily="18" charset="0"/>
              </a:rPr>
              <a:t> (Источник: Бюро переписи населения)</a:t>
            </a:r>
            <a:endParaRPr lang="ru-RU" dirty="0">
              <a:solidFill>
                <a:schemeClr val="bg1">
                  <a:lumMod val="10000"/>
                </a:schemeClr>
              </a:solidFill>
              <a:latin typeface="Times New Roman" pitchFamily="18" charset="0"/>
              <a:cs typeface="Times New Roman" pitchFamily="18" charset="0"/>
            </a:endParaRPr>
          </a:p>
        </p:txBody>
      </p:sp>
      <p:sp>
        <p:nvSpPr>
          <p:cNvPr id="10" name="TextBox 9"/>
          <p:cNvSpPr txBox="1"/>
          <p:nvPr/>
        </p:nvSpPr>
        <p:spPr>
          <a:xfrm>
            <a:off x="3995936" y="4587974"/>
            <a:ext cx="4896544" cy="307777"/>
          </a:xfrm>
          <a:prstGeom prst="rect">
            <a:avLst/>
          </a:prstGeom>
          <a:noFill/>
          <a:ln w="28575">
            <a:solidFill>
              <a:schemeClr val="accent5">
                <a:lumMod val="75000"/>
              </a:schemeClr>
            </a:solidFill>
          </a:ln>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В расходах не учитываются трансферты на нижние уровни</a:t>
            </a:r>
            <a:endParaRPr lang="ru-RU" dirty="0">
              <a:solidFill>
                <a:schemeClr val="bg1">
                  <a:lumMod val="10000"/>
                </a:schemeClr>
              </a:solidFill>
              <a:latin typeface="Times New Roman" pitchFamily="18" charset="0"/>
              <a:cs typeface="Times New Roman" pitchFamily="18" charset="0"/>
            </a:endParaRPr>
          </a:p>
        </p:txBody>
      </p:sp>
      <p:graphicFrame>
        <p:nvGraphicFramePr>
          <p:cNvPr id="9" name="Таблица 8"/>
          <p:cNvGraphicFramePr>
            <a:graphicFrameLocks noGrp="1"/>
          </p:cNvGraphicFramePr>
          <p:nvPr/>
        </p:nvGraphicFramePr>
        <p:xfrm>
          <a:off x="4211961" y="2499741"/>
          <a:ext cx="4392487" cy="1872209"/>
        </p:xfrm>
        <a:graphic>
          <a:graphicData uri="http://schemas.openxmlformats.org/drawingml/2006/table">
            <a:tbl>
              <a:tblPr/>
              <a:tblGrid>
                <a:gridCol w="4392487"/>
              </a:tblGrid>
              <a:tr h="1872209">
                <a:tc>
                  <a:txBody>
                    <a:bodyPr/>
                    <a:lstStyle/>
                    <a:p>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95486"/>
            <a:ext cx="5616624" cy="461665"/>
          </a:xfrm>
          <a:prstGeom prst="rect">
            <a:avLst/>
          </a:prstGeom>
          <a:solidFill>
            <a:schemeClr val="bg1">
              <a:lumMod val="90000"/>
            </a:schemeClr>
          </a:solidFill>
        </p:spPr>
        <p:txBody>
          <a:bodyPr wrap="square" rtlCol="0">
            <a:spAutoFit/>
          </a:bodyPr>
          <a:lstStyle/>
          <a:p>
            <a:pPr lvl="0" algn="ctr"/>
            <a:r>
              <a:rPr lang="ru" sz="2400" b="1" dirty="0" smtClean="0">
                <a:solidFill>
                  <a:schemeClr val="bg1">
                    <a:lumMod val="10000"/>
                  </a:schemeClr>
                </a:solidFill>
                <a:latin typeface="Times New Roman"/>
                <a:ea typeface="Times New Roman"/>
                <a:cs typeface="Times New Roman"/>
                <a:sym typeface="Times New Roman"/>
              </a:rPr>
              <a:t>Фискальный федерализм</a:t>
            </a:r>
          </a:p>
        </p:txBody>
      </p:sp>
      <p:sp>
        <p:nvSpPr>
          <p:cNvPr id="5" name="TextBox 4"/>
          <p:cNvSpPr txBox="1"/>
          <p:nvPr/>
        </p:nvSpPr>
        <p:spPr>
          <a:xfrm>
            <a:off x="0" y="699542"/>
            <a:ext cx="8964488" cy="4401205"/>
          </a:xfrm>
          <a:prstGeom prst="rect">
            <a:avLst/>
          </a:prstGeom>
          <a:noFill/>
        </p:spPr>
        <p:txBody>
          <a:bodyPr wrap="square" rtlCol="0">
            <a:spAutoFit/>
          </a:bodyPr>
          <a:lstStyle/>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Как правило, государство рассматривается как единый хозяйствующий субъект, но на самом деле в США существует три уровня правления: федеральное, правительства штатов и местные органы управления. Это сказывается на разделении налоговых полномочий между различными уровнями власти, приводя к формированию так называемого </a:t>
            </a:r>
            <a:r>
              <a:rPr lang="ru-RU" i="1" dirty="0" smtClean="0">
                <a:solidFill>
                  <a:schemeClr val="tx1">
                    <a:lumMod val="75000"/>
                  </a:schemeClr>
                </a:solidFill>
                <a:latin typeface="Times New Roman" pitchFamily="18" charset="0"/>
                <a:cs typeface="Times New Roman" pitchFamily="18" charset="0"/>
              </a:rPr>
              <a:t>фискального федерализма. </a:t>
            </a:r>
            <a:r>
              <a:rPr lang="ru-RU" dirty="0" smtClean="0">
                <a:solidFill>
                  <a:schemeClr val="bg1">
                    <a:lumMod val="10000"/>
                  </a:schemeClr>
                </a:solidFill>
                <a:latin typeface="Times New Roman" pitchFamily="18" charset="0"/>
                <a:cs typeface="Times New Roman" pitchFamily="18" charset="0"/>
              </a:rPr>
              <a:t>Границы полномочий на разных уровнях не всегда очерчены достаточно четко, но, как правило, федеральное правительство контролирует виды деятельности, которые являются жизненно важными для страны в целом – оплачивает расходы на оборону, освоение космического пространства и международные отношения. Обязанности местных органов управления заключаются в финансировании обучения детей в школах, городской полиции, уборки мусора и т.д. Власти штатов занимаются строительством автомагистралей, поддерживают университетские программы и финансируют программы, которые направлены на поддержание благосостояния граждан.</a:t>
            </a:r>
          </a:p>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Значительная роль федерального правительства – феномен, появившийся сравнительно недавно. До начала ХХ столетия основные решения принимались местными органами управления. И раньше федеральное правительство выполняло практически те же функции, что и сегодня: обеспечивало обороноспособность страны, выплачивало проценты по государственному долгу и финансировало некоторые виды общественных работ. Для осуществления этих функций ему вполне хватало налоговых поступлений, большую часть из которых составляли акцизы на табак, </a:t>
            </a:r>
            <a:r>
              <a:rPr lang="ru-RU" dirty="0" err="1" smtClean="0">
                <a:solidFill>
                  <a:schemeClr val="bg1">
                    <a:lumMod val="10000"/>
                  </a:schemeClr>
                </a:solidFill>
                <a:latin typeface="Times New Roman" pitchFamily="18" charset="0"/>
                <a:cs typeface="Times New Roman" pitchFamily="18" charset="0"/>
              </a:rPr>
              <a:t>ликеро-водочные</a:t>
            </a:r>
            <a:r>
              <a:rPr lang="ru-RU" dirty="0" smtClean="0">
                <a:solidFill>
                  <a:schemeClr val="bg1">
                    <a:lumMod val="10000"/>
                  </a:schemeClr>
                </a:solidFill>
                <a:latin typeface="Times New Roman" pitchFamily="18" charset="0"/>
                <a:cs typeface="Times New Roman" pitchFamily="18" charset="0"/>
              </a:rPr>
              <a:t> изделия, тарифы на импорт. Две мировые войны, а затем холодная война потребовали увеличения финансирования таких программ, как социальное обеспечение и здравоохранение. И именно введение национального подоходного налога в 1913 году обеспечило такой источник денежных средств, который оказался недоступным местным органам управления и властям штатов.</a:t>
            </a:r>
          </a:p>
          <a:p>
            <a:pPr>
              <a:buFont typeface="Wingdings" pitchFamily="2" charset="2"/>
              <a:buChar char="ü"/>
            </a:pPr>
            <a:endParaRPr lang="ru-RU" dirty="0">
              <a:solidFill>
                <a:schemeClr val="tx1">
                  <a:lumMod val="75000"/>
                </a:schemeClr>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323528" y="483518"/>
            <a:ext cx="8229600" cy="3725699"/>
          </a:xfrm>
        </p:spPr>
        <p:txBody>
          <a:bodyPr/>
          <a:lstStyle/>
          <a:p>
            <a:pPr>
              <a:buFont typeface="Wingdings" pitchFamily="2" charset="2"/>
              <a:buChar char="ü"/>
            </a:pPr>
            <a:r>
              <a:rPr lang="ru-RU" sz="1400" dirty="0" smtClean="0">
                <a:solidFill>
                  <a:schemeClr val="bg1">
                    <a:lumMod val="10000"/>
                  </a:schemeClr>
                </a:solidFill>
                <a:latin typeface="Times New Roman" pitchFamily="18" charset="0"/>
                <a:cs typeface="Times New Roman" pitchFamily="18" charset="0"/>
              </a:rPr>
              <a:t>Чтобы объяснить такое явление, как фискальный федерализм, экономист подчеркивают, что принятие решений, касающихся расходов, должно быть распределено по уровням правительства согласно внешним эффектам от реализации этих программ. В общем, местные органы управления отвечают за «местные общественные блага», те виды деятельности, выгоды от которых в большей мере касаются местных жителей. Если библиотеками пользуются жители города и фонари освещают его улицы, решения, соответственно, принимаются самими местными жителями. Федеральное правительство принимает решения о так называемых «национальных общественных благах», которые обеспечивают выгоды для всех граждан страны. К примеру, вакцина против </a:t>
            </a:r>
            <a:r>
              <a:rPr lang="ru-RU" sz="1400" dirty="0" err="1" smtClean="0">
                <a:solidFill>
                  <a:schemeClr val="bg1">
                    <a:lumMod val="10000"/>
                  </a:schemeClr>
                </a:solidFill>
                <a:latin typeface="Times New Roman" pitchFamily="18" charset="0"/>
                <a:cs typeface="Times New Roman" pitchFamily="18" charset="0"/>
              </a:rPr>
              <a:t>СПИДа</a:t>
            </a:r>
            <a:r>
              <a:rPr lang="ru-RU" sz="1400" dirty="0" smtClean="0">
                <a:solidFill>
                  <a:schemeClr val="bg1">
                    <a:lumMod val="10000"/>
                  </a:schemeClr>
                </a:solidFill>
                <a:latin typeface="Times New Roman" pitchFamily="18" charset="0"/>
                <a:cs typeface="Times New Roman" pitchFamily="18" charset="0"/>
              </a:rPr>
              <a:t> будет полезна всем жителям страны,  а не только тем, кто живет по соседству с лабораторией, где эта вакцина была открыта. Точно также, когда войска США вели войну против армии Саддама Хусейна в Кувейте, поставщики нефти с Ближнего Востока были под защитой всей страны. А если рассматривать всемирные общественные блага, такие как защиты озонового слоя или попытки замедлить глобальное потепление? Такие проблемы являются международными, поскольку они выходят за границы одного государства.</a:t>
            </a:r>
          </a:p>
          <a:p>
            <a:pPr>
              <a:buFont typeface="Wingdings" pitchFamily="2" charset="2"/>
              <a:buChar char="ü"/>
            </a:pPr>
            <a:r>
              <a:rPr lang="ru-RU" sz="1400" i="1" dirty="0" smtClean="0">
                <a:solidFill>
                  <a:schemeClr val="bg1">
                    <a:lumMod val="10000"/>
                  </a:schemeClr>
                </a:solidFill>
                <a:latin typeface="Times New Roman" pitchFamily="18" charset="0"/>
                <a:cs typeface="Times New Roman" pitchFamily="18" charset="0"/>
              </a:rPr>
              <a:t>Эффективная система фискального федерализма должна принимать во внимание то, как результаты реализации государственных программ влияют на другие страны. Наиболее эффективной будет ситуация, при которой тот, кто получил выгоды от этих программ, будет платить налоги и может иметь право выбора.</a:t>
            </a:r>
            <a:endParaRPr lang="ru-RU" sz="1400" i="1"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251520" y="699542"/>
            <a:ext cx="8598179" cy="3888432"/>
          </a:xfrm>
          <a:prstGeom prst="rect">
            <a:avLst/>
          </a:prstGeom>
        </p:spPr>
        <p:txBody>
          <a:bodyPr lIns="91425" tIns="91425" rIns="91425" bIns="91425" anchor="t" anchorCtr="0">
            <a:noAutofit/>
          </a:bodyPr>
          <a:lstStyle/>
          <a:p>
            <a:pPr lvl="0" algn="just" rtl="0">
              <a:lnSpc>
                <a:spcPct val="95454"/>
              </a:lnSpc>
              <a:buClr>
                <a:schemeClr val="bg1">
                  <a:lumMod val="10000"/>
                </a:schemeClr>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Рассмотрим </a:t>
            </a:r>
            <a:r>
              <a:rPr lang="ru" dirty="0">
                <a:solidFill>
                  <a:schemeClr val="bg1">
                    <a:lumMod val="10000"/>
                  </a:schemeClr>
                </a:solidFill>
                <a:latin typeface="Times New Roman"/>
                <a:ea typeface="Times New Roman"/>
                <a:cs typeface="Times New Roman"/>
                <a:sym typeface="Times New Roman"/>
              </a:rPr>
              <a:t>различные уровни правительства. Правительство США представляет собой самую большую в мире организацию, которая покупает больше автомобилей и стали, управляет большим запасом денег, чем любое другое предприятие; фонд заработной платы у американского правительства также огромный. Цифры федеральных финансов просто астрономические — миллиарды и триллионы долларов. Федеральный бюджет 1994 г. составляет около 1,5 трлн. долл.; на каждого американца, таким образом, приходится по 6000 долл., или приблизительно объем общенационального выпуска валового внутреннего продукта, или ВВП, за 2,6 </a:t>
            </a:r>
            <a:r>
              <a:rPr lang="ru" dirty="0" smtClean="0">
                <a:solidFill>
                  <a:schemeClr val="bg1">
                    <a:lumMod val="10000"/>
                  </a:schemeClr>
                </a:solidFill>
                <a:latin typeface="Times New Roman"/>
                <a:ea typeface="Times New Roman"/>
                <a:cs typeface="Times New Roman"/>
                <a:sym typeface="Times New Roman"/>
              </a:rPr>
              <a:t>месяца.</a:t>
            </a:r>
          </a:p>
          <a:p>
            <a:pPr lvl="0" algn="just" rtl="0">
              <a:lnSpc>
                <a:spcPct val="95454"/>
              </a:lnSpc>
              <a:buClr>
                <a:schemeClr val="bg1">
                  <a:lumMod val="10000"/>
                </a:schemeClr>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Самой быстро растущей статьей расходов за последние два десятилетия являются программы </a:t>
            </a:r>
            <a:r>
              <a:rPr lang="ru" i="1" dirty="0" smtClean="0">
                <a:solidFill>
                  <a:schemeClr val="tx1">
                    <a:lumMod val="50000"/>
                  </a:schemeClr>
                </a:solidFill>
                <a:latin typeface="Times New Roman"/>
                <a:ea typeface="Times New Roman"/>
                <a:cs typeface="Times New Roman"/>
                <a:sym typeface="Times New Roman"/>
              </a:rPr>
              <a:t>компенсационных выплат</a:t>
            </a:r>
            <a:r>
              <a:rPr lang="ru" i="1" dirty="0" smtClean="0">
                <a:solidFill>
                  <a:schemeClr val="bg1">
                    <a:lumMod val="10000"/>
                  </a:schemeClr>
                </a:solidFill>
                <a:latin typeface="Times New Roman"/>
                <a:ea typeface="Times New Roman"/>
                <a:cs typeface="Times New Roman"/>
                <a:sym typeface="Times New Roman"/>
              </a:rPr>
              <a:t>,</a:t>
            </a:r>
            <a:r>
              <a:rPr lang="ru" dirty="0" smtClean="0">
                <a:solidFill>
                  <a:schemeClr val="bg1">
                    <a:lumMod val="10000"/>
                  </a:schemeClr>
                </a:solidFill>
                <a:latin typeface="Times New Roman"/>
                <a:ea typeface="Times New Roman"/>
                <a:cs typeface="Times New Roman"/>
                <a:sym typeface="Times New Roman"/>
              </a:rPr>
              <a:t> обеспечивающие пособия или платежи любому жителю страны, имеющему избирательные</a:t>
            </a:r>
            <a:r>
              <a:rPr lang="ru" b="1" dirty="0" smtClean="0">
                <a:solidFill>
                  <a:schemeClr val="bg1">
                    <a:lumMod val="10000"/>
                  </a:schemeClr>
                </a:solidFill>
                <a:latin typeface="Times New Roman"/>
                <a:ea typeface="Times New Roman"/>
                <a:cs typeface="Times New Roman"/>
                <a:sym typeface="Times New Roman"/>
              </a:rPr>
              <a:t> права.</a:t>
            </a:r>
            <a:r>
              <a:rPr lang="ru" dirty="0" smtClean="0">
                <a:solidFill>
                  <a:schemeClr val="bg1">
                    <a:lumMod val="10000"/>
                  </a:schemeClr>
                </a:solidFill>
                <a:latin typeface="Times New Roman"/>
                <a:ea typeface="Times New Roman"/>
                <a:cs typeface="Times New Roman"/>
                <a:sym typeface="Times New Roman"/>
              </a:rPr>
              <a:t> Основные сферы расходов по таким программам — это социальное обеспечение (пособия по старости, ветеранам войны, страхование нетрудоспособности), здравоохранение (включая программы «Медикэр» для людей старше 65 лет и «Медикэйд» для нуждающихся семей) и программы гарантирования доходов (включающие пособия на питание, страхование от безработицы и материальную помощь нуждающимся). Фактически рост федеральных расходов за последние годы происходил благодаря расширению компенсационных выплат, доля которых в бюджете возросла с 28% в 1960 г. до 59% в 1994 г.</a:t>
            </a:r>
          </a:p>
          <a:p>
            <a:pPr lvl="0" algn="just" rtl="0">
              <a:lnSpc>
                <a:spcPct val="95454"/>
              </a:lnSpc>
              <a:buClr>
                <a:schemeClr val="bg1">
                  <a:lumMod val="10000"/>
                </a:schemeClr>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Другая категория расходов включает финансирование особых секторов экономики: поддержку сельского хозяйства, исследований космоса, помощь местным властям в деле строительства очистных сооружений. И последняя статья расходов — содержание правительства, включающая расходы на содержание конгресса, судебных органов и президента. Удивительно, что затраты на этот традиционный сектор выглядят просто карликовыми по сравнению с остальными. В целом, расходы на все программы, за исключением социальных, заметно сократились за период с 1960 г.</a:t>
            </a:r>
          </a:p>
          <a:p>
            <a:pPr algn="just">
              <a:lnSpc>
                <a:spcPct val="95454"/>
              </a:lnSpc>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a:ea typeface="Times New Roman"/>
              <a:cs typeface="Times New Roman"/>
              <a:sym typeface="Times New Roman"/>
            </a:endParaRPr>
          </a:p>
          <a:p>
            <a:pPr lvl="0" algn="just" rtl="0">
              <a:lnSpc>
                <a:spcPct val="95454"/>
              </a:lnSpc>
              <a:buClr>
                <a:schemeClr val="bg1">
                  <a:lumMod val="10000"/>
                </a:schemeClr>
              </a:buClr>
              <a:buSzPct val="78571"/>
            </a:pPr>
            <a:endParaRPr lang="ru" dirty="0" smtClean="0">
              <a:solidFill>
                <a:schemeClr val="bg1">
                  <a:lumMod val="10000"/>
                </a:schemeClr>
              </a:solidFill>
              <a:latin typeface="Times New Roman"/>
              <a:ea typeface="Times New Roman"/>
              <a:cs typeface="Times New Roman"/>
              <a:sym typeface="Times New Roman"/>
            </a:endParaRPr>
          </a:p>
        </p:txBody>
      </p:sp>
      <p:sp>
        <p:nvSpPr>
          <p:cNvPr id="3" name="TextBox 2"/>
          <p:cNvSpPr txBox="1"/>
          <p:nvPr/>
        </p:nvSpPr>
        <p:spPr>
          <a:xfrm>
            <a:off x="1331640" y="267494"/>
            <a:ext cx="5616624" cy="461665"/>
          </a:xfrm>
          <a:prstGeom prst="rect">
            <a:avLst/>
          </a:prstGeom>
          <a:solidFill>
            <a:schemeClr val="bg1">
              <a:lumMod val="90000"/>
            </a:schemeClr>
          </a:solidFill>
        </p:spPr>
        <p:txBody>
          <a:bodyPr wrap="square" rtlCol="0">
            <a:spAutoFit/>
          </a:bodyPr>
          <a:lstStyle/>
          <a:p>
            <a:pPr lvl="0" algn="ctr"/>
            <a:r>
              <a:rPr lang="ru" sz="2400" b="1" dirty="0" smtClean="0">
                <a:solidFill>
                  <a:schemeClr val="bg1">
                    <a:lumMod val="10000"/>
                  </a:schemeClr>
                </a:solidFill>
                <a:latin typeface="Times New Roman"/>
                <a:ea typeface="Times New Roman"/>
                <a:cs typeface="Times New Roman"/>
                <a:sym typeface="Times New Roman"/>
              </a:rPr>
              <a:t>Федеральные расходы</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911019"/>
          </a:xfrm>
          <a:prstGeom prst="rect">
            <a:avLst/>
          </a:prstGeom>
        </p:spPr>
        <p:txBody>
          <a:bodyPr wrap="square">
            <a:spAutoFit/>
          </a:bodyPr>
          <a:lstStyle/>
          <a:p>
            <a:pPr lvl="0" algn="just">
              <a:lnSpc>
                <a:spcPct val="95454"/>
              </a:lnSpc>
              <a:buClr>
                <a:schemeClr val="bg1">
                  <a:lumMod val="10000"/>
                </a:schemeClr>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В табл.2 перечислены основные статьи федеральных расходов на 1998 финансовый год (начинающийся 1 октября 1997г. и заканчивающийся 30 сентября 1998г.)</a:t>
            </a:r>
          </a:p>
          <a:p>
            <a:pPr lvl="0" algn="ctr">
              <a:lnSpc>
                <a:spcPct val="95454"/>
              </a:lnSpc>
              <a:buClr>
                <a:schemeClr val="bg1">
                  <a:lumMod val="10000"/>
                </a:schemeClr>
              </a:buClr>
              <a:buSzPct val="78571"/>
            </a:pPr>
            <a:r>
              <a:rPr lang="ru" sz="1300" b="1" dirty="0" smtClean="0">
                <a:solidFill>
                  <a:schemeClr val="bg1">
                    <a:lumMod val="10000"/>
                  </a:schemeClr>
                </a:solidFill>
                <a:latin typeface="Times New Roman"/>
                <a:ea typeface="Times New Roman"/>
                <a:cs typeface="Times New Roman"/>
                <a:sym typeface="Times New Roman"/>
              </a:rPr>
              <a:t>Таблица 2. Расходы на оборону и различные государственные программы </a:t>
            </a:r>
          </a:p>
          <a:p>
            <a:pPr lvl="0" algn="ctr">
              <a:lnSpc>
                <a:spcPct val="95454"/>
              </a:lnSpc>
              <a:buClr>
                <a:schemeClr val="bg1">
                  <a:lumMod val="10000"/>
                </a:schemeClr>
              </a:buClr>
              <a:buSzPct val="78571"/>
            </a:pPr>
            <a:r>
              <a:rPr lang="ru" sz="1300" b="1" dirty="0" smtClean="0">
                <a:solidFill>
                  <a:schemeClr val="bg1">
                    <a:lumMod val="10000"/>
                  </a:schemeClr>
                </a:solidFill>
                <a:latin typeface="Times New Roman"/>
                <a:ea typeface="Times New Roman"/>
                <a:cs typeface="Times New Roman"/>
                <a:sym typeface="Times New Roman"/>
              </a:rPr>
              <a:t>составляют основную часть федеральных расходов.</a:t>
            </a:r>
          </a:p>
        </p:txBody>
      </p:sp>
      <p:graphicFrame>
        <p:nvGraphicFramePr>
          <p:cNvPr id="5" name="Таблица 4"/>
          <p:cNvGraphicFramePr>
            <a:graphicFrameLocks noGrp="1"/>
          </p:cNvGraphicFramePr>
          <p:nvPr/>
        </p:nvGraphicFramePr>
        <p:xfrm>
          <a:off x="251520" y="843558"/>
          <a:ext cx="6048672" cy="4206240"/>
        </p:xfrm>
        <a:graphic>
          <a:graphicData uri="http://schemas.openxmlformats.org/drawingml/2006/table">
            <a:tbl>
              <a:tblPr firstRow="1" bandRow="1">
                <a:tableStyleId>{EDF725DC-A6AE-4CC6-A231-B1DE7CDA4F03}</a:tableStyleId>
              </a:tblPr>
              <a:tblGrid>
                <a:gridCol w="3816424"/>
                <a:gridCol w="1080120"/>
                <a:gridCol w="1152128"/>
              </a:tblGrid>
              <a:tr h="192813">
                <a:tc>
                  <a:txBody>
                    <a:bodyPr/>
                    <a:lstStyle/>
                    <a:p>
                      <a:r>
                        <a:rPr lang="ru-RU" sz="1200" b="1" dirty="0" smtClean="0">
                          <a:solidFill>
                            <a:schemeClr val="bg1">
                              <a:lumMod val="10000"/>
                            </a:schemeClr>
                          </a:solidFill>
                          <a:latin typeface="Times New Roman" pitchFamily="18" charset="0"/>
                          <a:cs typeface="Times New Roman" pitchFamily="18" charset="0"/>
                        </a:rPr>
                        <a:t>Федеральные расходы, 1998 г.</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b="1" dirty="0" smtClean="0">
                          <a:solidFill>
                            <a:schemeClr val="bg1">
                              <a:lumMod val="10000"/>
                            </a:schemeClr>
                          </a:solidFill>
                          <a:latin typeface="Times New Roman" pitchFamily="18" charset="0"/>
                          <a:cs typeface="Times New Roman" pitchFamily="18" charset="0"/>
                        </a:rPr>
                        <a:t>Бюджет </a:t>
                      </a:r>
                    </a:p>
                    <a:p>
                      <a:r>
                        <a:rPr lang="ru-RU" sz="1200" b="1" dirty="0" smtClean="0">
                          <a:solidFill>
                            <a:schemeClr val="bg1">
                              <a:lumMod val="10000"/>
                            </a:schemeClr>
                          </a:solidFill>
                          <a:latin typeface="Times New Roman" pitchFamily="18" charset="0"/>
                          <a:cs typeface="Times New Roman" pitchFamily="18" charset="0"/>
                        </a:rPr>
                        <a:t>(млрд. долл.)</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b="1" dirty="0" smtClean="0">
                          <a:solidFill>
                            <a:schemeClr val="bg1">
                              <a:lumMod val="10000"/>
                            </a:schemeClr>
                          </a:solidFill>
                          <a:latin typeface="Times New Roman" pitchFamily="18" charset="0"/>
                          <a:cs typeface="Times New Roman" pitchFamily="18" charset="0"/>
                        </a:rPr>
                        <a:t>Процент от общей суммы</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1. Социальное обеспечение</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384,3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22,8</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430993">
                <a:tc>
                  <a:txBody>
                    <a:bodyPr/>
                    <a:lstStyle/>
                    <a:p>
                      <a:r>
                        <a:rPr lang="ru-RU" sz="1200" dirty="0" smtClean="0">
                          <a:solidFill>
                            <a:schemeClr val="bg1">
                              <a:lumMod val="10000"/>
                            </a:schemeClr>
                          </a:solidFill>
                          <a:latin typeface="Times New Roman" pitchFamily="18" charset="0"/>
                          <a:cs typeface="Times New Roman" pitchFamily="18" charset="0"/>
                        </a:rPr>
                        <a:t>2.Национальная безопасность, выплаты ветеранам и международные отношения</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315,3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17,7</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3. Медицинское</a:t>
                      </a:r>
                      <a:r>
                        <a:rPr lang="ru-RU" sz="1200" baseline="0" dirty="0" smtClean="0">
                          <a:solidFill>
                            <a:schemeClr val="bg1">
                              <a:lumMod val="10000"/>
                            </a:schemeClr>
                          </a:solidFill>
                          <a:latin typeface="Times New Roman" pitchFamily="18" charset="0"/>
                          <a:cs typeface="Times New Roman" pitchFamily="18" charset="0"/>
                        </a:rPr>
                        <a:t> обслуживание</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345,3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20,5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4.Гарантирование доходов</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247,5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14,7</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5.Проценты</a:t>
                      </a:r>
                      <a:r>
                        <a:rPr lang="ru-RU" sz="1200" baseline="0" dirty="0" smtClean="0">
                          <a:solidFill>
                            <a:schemeClr val="bg1">
                              <a:lumMod val="10000"/>
                            </a:schemeClr>
                          </a:solidFill>
                          <a:latin typeface="Times New Roman" pitchFamily="18" charset="0"/>
                          <a:cs typeface="Times New Roman" pitchFamily="18" charset="0"/>
                        </a:rPr>
                        <a:t> по государственному долгу</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249,9</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14,8</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272206">
                <a:tc>
                  <a:txBody>
                    <a:bodyPr/>
                    <a:lstStyle/>
                    <a:p>
                      <a:r>
                        <a:rPr lang="ru-RU" sz="1200" dirty="0" smtClean="0">
                          <a:solidFill>
                            <a:schemeClr val="bg1">
                              <a:lumMod val="10000"/>
                            </a:schemeClr>
                          </a:solidFill>
                          <a:latin typeface="Times New Roman" pitchFamily="18" charset="0"/>
                          <a:cs typeface="Times New Roman" pitchFamily="18" charset="0"/>
                        </a:rPr>
                        <a:t>6.Образование</a:t>
                      </a:r>
                      <a:r>
                        <a:rPr lang="ru-RU" sz="1200" baseline="0" dirty="0" smtClean="0">
                          <a:solidFill>
                            <a:schemeClr val="bg1">
                              <a:lumMod val="10000"/>
                            </a:schemeClr>
                          </a:solidFill>
                          <a:latin typeface="Times New Roman" pitchFamily="18" charset="0"/>
                          <a:cs typeface="Times New Roman" pitchFamily="18" charset="0"/>
                        </a:rPr>
                        <a:t> , профессиональное обучение, занятость</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56,2</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3,3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272206">
                <a:tc>
                  <a:txBody>
                    <a:bodyPr/>
                    <a:lstStyle/>
                    <a:p>
                      <a:r>
                        <a:rPr lang="ru-RU" sz="1200" dirty="0" smtClean="0">
                          <a:solidFill>
                            <a:schemeClr val="bg1">
                              <a:lumMod val="10000"/>
                            </a:schemeClr>
                          </a:solidFill>
                          <a:latin typeface="Times New Roman" pitchFamily="18" charset="0"/>
                          <a:cs typeface="Times New Roman" pitchFamily="18" charset="0"/>
                        </a:rPr>
                        <a:t>7.Транспорт, торговля и жилищное</a:t>
                      </a:r>
                      <a:r>
                        <a:rPr lang="ru-RU" sz="1200" baseline="0" dirty="0" smtClean="0">
                          <a:solidFill>
                            <a:schemeClr val="bg1">
                              <a:lumMod val="10000"/>
                            </a:schemeClr>
                          </a:solidFill>
                          <a:latin typeface="Times New Roman" pitchFamily="18" charset="0"/>
                          <a:cs typeface="Times New Roman" pitchFamily="18" charset="0"/>
                        </a:rPr>
                        <a:t> строительство</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46,2</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272206">
                <a:tc>
                  <a:txBody>
                    <a:bodyPr/>
                    <a:lstStyle/>
                    <a:p>
                      <a:r>
                        <a:rPr lang="ru-RU" sz="1200" dirty="0" smtClean="0">
                          <a:solidFill>
                            <a:schemeClr val="bg1">
                              <a:lumMod val="10000"/>
                            </a:schemeClr>
                          </a:solidFill>
                          <a:latin typeface="Times New Roman" pitchFamily="18" charset="0"/>
                          <a:cs typeface="Times New Roman" pitchFamily="18" charset="0"/>
                        </a:rPr>
                        <a:t>8.Энергия,</a:t>
                      </a:r>
                      <a:r>
                        <a:rPr lang="ru-RU" sz="1200" baseline="0" dirty="0" smtClean="0">
                          <a:solidFill>
                            <a:schemeClr val="bg1">
                              <a:lumMod val="10000"/>
                            </a:schemeClr>
                          </a:solidFill>
                          <a:latin typeface="Times New Roman" pitchFamily="18" charset="0"/>
                          <a:cs typeface="Times New Roman" pitchFamily="18" charset="0"/>
                        </a:rPr>
                        <a:t> природные ресурсы и окружающая среда</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24,6</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9.Наука, космос и технологии</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16,3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92813">
                <a:tc>
                  <a:txBody>
                    <a:bodyPr/>
                    <a:lstStyle/>
                    <a:p>
                      <a:r>
                        <a:rPr lang="ru-RU" sz="1200" dirty="0" smtClean="0">
                          <a:solidFill>
                            <a:schemeClr val="bg1">
                              <a:lumMod val="10000"/>
                            </a:schemeClr>
                          </a:solidFill>
                          <a:latin typeface="Times New Roman" pitchFamily="18" charset="0"/>
                          <a:cs typeface="Times New Roman" pitchFamily="18" charset="0"/>
                        </a:rPr>
                        <a:t>10.Содержание</a:t>
                      </a:r>
                      <a:r>
                        <a:rPr lang="ru-RU" sz="1200" baseline="0" dirty="0" smtClean="0">
                          <a:solidFill>
                            <a:schemeClr val="bg1">
                              <a:lumMod val="10000"/>
                            </a:schemeClr>
                          </a:solidFill>
                          <a:latin typeface="Times New Roman" pitchFamily="18" charset="0"/>
                          <a:cs typeface="Times New Roman" pitchFamily="18" charset="0"/>
                        </a:rPr>
                        <a:t> правительства</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12,9</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0,8</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0">
                <a:tc>
                  <a:txBody>
                    <a:bodyPr/>
                    <a:lstStyle/>
                    <a:p>
                      <a:r>
                        <a:rPr lang="ru-RU" sz="1200" dirty="0" smtClean="0">
                          <a:solidFill>
                            <a:schemeClr val="bg1">
                              <a:lumMod val="10000"/>
                            </a:schemeClr>
                          </a:solidFill>
                          <a:latin typeface="Times New Roman" pitchFamily="18" charset="0"/>
                          <a:cs typeface="Times New Roman" pitchFamily="18" charset="0"/>
                        </a:rPr>
                        <a:t>11.Сельское</a:t>
                      </a:r>
                      <a:r>
                        <a:rPr lang="ru-RU" sz="1200" baseline="0" dirty="0" smtClean="0">
                          <a:solidFill>
                            <a:schemeClr val="bg1">
                              <a:lumMod val="10000"/>
                            </a:schemeClr>
                          </a:solidFill>
                          <a:latin typeface="Times New Roman" pitchFamily="18" charset="0"/>
                          <a:cs typeface="Times New Roman" pitchFamily="18" charset="0"/>
                        </a:rPr>
                        <a:t> хозяйство</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12,3</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0,7</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272206">
                <a:tc>
                  <a:txBody>
                    <a:bodyPr/>
                    <a:lstStyle/>
                    <a:p>
                      <a:r>
                        <a:rPr lang="ru-RU" sz="1200" dirty="0" smtClean="0">
                          <a:solidFill>
                            <a:schemeClr val="bg1">
                              <a:lumMod val="10000"/>
                            </a:schemeClr>
                          </a:solidFill>
                          <a:latin typeface="Times New Roman" pitchFamily="18" charset="0"/>
                          <a:cs typeface="Times New Roman" pitchFamily="18" charset="0"/>
                        </a:rPr>
                        <a:t>12. Прочие расходы и компенсационные поступления</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-19,5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-1,2</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0">
                <a:tc>
                  <a:txBody>
                    <a:bodyPr/>
                    <a:lstStyle/>
                    <a:p>
                      <a:r>
                        <a:rPr lang="ru-RU" sz="1200" dirty="0" smtClean="0">
                          <a:solidFill>
                            <a:schemeClr val="bg1">
                              <a:lumMod val="10000"/>
                            </a:schemeClr>
                          </a:solidFill>
                          <a:latin typeface="Times New Roman" pitchFamily="18" charset="0"/>
                          <a:cs typeface="Times New Roman" pitchFamily="18" charset="0"/>
                        </a:rPr>
                        <a:t>Всего:</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1687,5</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bl>
          </a:graphicData>
        </a:graphic>
      </p:graphicFrame>
      <p:sp>
        <p:nvSpPr>
          <p:cNvPr id="6" name="TextBox 5"/>
          <p:cNvSpPr txBox="1"/>
          <p:nvPr/>
        </p:nvSpPr>
        <p:spPr>
          <a:xfrm>
            <a:off x="6444208" y="1131590"/>
            <a:ext cx="2699792" cy="3693319"/>
          </a:xfrm>
          <a:prstGeom prst="rect">
            <a:avLst/>
          </a:prstGeom>
          <a:noFill/>
        </p:spPr>
        <p:txBody>
          <a:bodyPr wrap="square" rtlCol="0">
            <a:spAutoFit/>
          </a:bodyPr>
          <a:lstStyle/>
          <a:p>
            <a:r>
              <a:rPr lang="ru-RU" sz="1300" dirty="0" smtClean="0">
                <a:solidFill>
                  <a:schemeClr val="bg1">
                    <a:lumMod val="10000"/>
                  </a:schemeClr>
                </a:solidFill>
                <a:latin typeface="Times New Roman" pitchFamily="18" charset="0"/>
                <a:cs typeface="Times New Roman" pitchFamily="18" charset="0"/>
              </a:rPr>
              <a:t>Приблизительно 1/3 всех федеральных расходов выделяется на финансирование национальной безопасности и выплату пенсий ветеранам прошлых войн. Более половины расходов на сегодняшний день уходит на нужды быстро расширяющихся социальных программ – гарантирования доходов социального обеспечения и медицинского обслуживания. Заметьте, насколько мала сумма, предназначенная на содержание правительства (п.10). (Источник:</a:t>
            </a:r>
            <a:r>
              <a:rPr lang="en-US" sz="1300" dirty="0" smtClean="0">
                <a:solidFill>
                  <a:schemeClr val="bg1">
                    <a:lumMod val="10000"/>
                  </a:schemeClr>
                </a:solidFill>
                <a:latin typeface="Times New Roman" pitchFamily="18" charset="0"/>
                <a:cs typeface="Times New Roman" pitchFamily="18" charset="0"/>
              </a:rPr>
              <a:t> Office of Management and Budget, </a:t>
            </a:r>
            <a:r>
              <a:rPr lang="en-US" sz="1300" i="1" dirty="0" smtClean="0">
                <a:solidFill>
                  <a:schemeClr val="bg1">
                    <a:lumMod val="10000"/>
                  </a:schemeClr>
                </a:solidFill>
                <a:latin typeface="Times New Roman" pitchFamily="18" charset="0"/>
                <a:cs typeface="Times New Roman" pitchFamily="18" charset="0"/>
              </a:rPr>
              <a:t>Budget of the U.S. Government, Fiscal year 1998</a:t>
            </a:r>
            <a:r>
              <a:rPr lang="en-US" sz="1300" dirty="0" smtClean="0">
                <a:solidFill>
                  <a:schemeClr val="bg1">
                    <a:lumMod val="10000"/>
                  </a:schemeClr>
                </a:solidFill>
                <a:latin typeface="Times New Roman" pitchFamily="18" charset="0"/>
                <a:cs typeface="Times New Roman" pitchFamily="18" charset="0"/>
              </a:rPr>
              <a:t>)</a:t>
            </a:r>
            <a:endParaRPr lang="ru-RU" sz="1300" i="1" dirty="0">
              <a:solidFill>
                <a:schemeClr val="bg1">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p:nvPr/>
        </p:nvSpPr>
        <p:spPr>
          <a:xfrm>
            <a:off x="3796155" y="2556850"/>
            <a:ext cx="2720061" cy="1780799"/>
          </a:xfrm>
          <a:prstGeom prst="rect">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8" name="Shape 428"/>
          <p:cNvSpPr/>
          <p:nvPr/>
        </p:nvSpPr>
        <p:spPr>
          <a:xfrm>
            <a:off x="3794855" y="2667684"/>
            <a:ext cx="1713249" cy="192098"/>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9" name="Shape 429"/>
          <p:cNvSpPr/>
          <p:nvPr/>
        </p:nvSpPr>
        <p:spPr>
          <a:xfrm>
            <a:off x="3794855" y="2948394"/>
            <a:ext cx="201081" cy="199419"/>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0" name="Shape 430"/>
          <p:cNvSpPr/>
          <p:nvPr/>
        </p:nvSpPr>
        <p:spPr>
          <a:xfrm>
            <a:off x="3794855" y="3229106"/>
            <a:ext cx="489113" cy="206739"/>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1" name="Shape 431"/>
          <p:cNvSpPr/>
          <p:nvPr/>
        </p:nvSpPr>
        <p:spPr>
          <a:xfrm>
            <a:off x="3794855" y="3509818"/>
            <a:ext cx="273089" cy="21406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2" name="Shape 432"/>
          <p:cNvSpPr/>
          <p:nvPr/>
        </p:nvSpPr>
        <p:spPr>
          <a:xfrm>
            <a:off x="3794855" y="3790530"/>
            <a:ext cx="345097" cy="22138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3" name="Shape 433"/>
          <p:cNvSpPr/>
          <p:nvPr/>
        </p:nvSpPr>
        <p:spPr>
          <a:xfrm>
            <a:off x="3794854" y="4071240"/>
            <a:ext cx="633129" cy="228701"/>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4" name="Shape 434"/>
          <p:cNvSpPr/>
          <p:nvPr/>
        </p:nvSpPr>
        <p:spPr>
          <a:xfrm>
            <a:off x="4427984" y="4071240"/>
            <a:ext cx="360040" cy="228702"/>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5" name="Shape 435"/>
          <p:cNvSpPr/>
          <p:nvPr/>
        </p:nvSpPr>
        <p:spPr>
          <a:xfrm>
            <a:off x="3995936" y="3509818"/>
            <a:ext cx="360040" cy="21406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6" name="Shape 436"/>
          <p:cNvSpPr/>
          <p:nvPr/>
        </p:nvSpPr>
        <p:spPr>
          <a:xfrm>
            <a:off x="5508105" y="2667684"/>
            <a:ext cx="648072" cy="192098"/>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7" name="Shape 437"/>
          <p:cNvSpPr/>
          <p:nvPr/>
        </p:nvSpPr>
        <p:spPr>
          <a:xfrm>
            <a:off x="3995936" y="2948394"/>
            <a:ext cx="1008111" cy="19942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8" name="Shape 438"/>
          <p:cNvSpPr/>
          <p:nvPr/>
        </p:nvSpPr>
        <p:spPr>
          <a:xfrm>
            <a:off x="4283968" y="3229107"/>
            <a:ext cx="720080" cy="206739"/>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9" name="Shape 439"/>
          <p:cNvSpPr/>
          <p:nvPr/>
        </p:nvSpPr>
        <p:spPr>
          <a:xfrm>
            <a:off x="4139953" y="3790530"/>
            <a:ext cx="216024" cy="22138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0" name="Shape 440"/>
          <p:cNvSpPr/>
          <p:nvPr/>
        </p:nvSpPr>
        <p:spPr>
          <a:xfrm>
            <a:off x="5161632" y="3789502"/>
            <a:ext cx="346472" cy="222408"/>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1" name="Shape 441"/>
          <p:cNvSpPr/>
          <p:nvPr/>
        </p:nvSpPr>
        <p:spPr>
          <a:xfrm>
            <a:off x="5508104" y="3789502"/>
            <a:ext cx="360040" cy="222408"/>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2" name="Shape 442"/>
          <p:cNvSpPr txBox="1"/>
          <p:nvPr/>
        </p:nvSpPr>
        <p:spPr>
          <a:xfrm>
            <a:off x="4499992" y="3579862"/>
            <a:ext cx="831000" cy="342000"/>
          </a:xfrm>
          <a:prstGeom prst="rect">
            <a:avLst/>
          </a:prstGeom>
        </p:spPr>
        <p:txBody>
          <a:bodyPr lIns="91425" tIns="91425" rIns="91425" bIns="91425" anchor="t" anchorCtr="0">
            <a:noAutofit/>
          </a:bodyPr>
          <a:lstStyle/>
          <a:p>
            <a:pPr>
              <a:buNone/>
            </a:pPr>
            <a:r>
              <a:rPr lang="ru" sz="1200" dirty="0" smtClean="0">
                <a:latin typeface="Times New Roman"/>
                <a:ea typeface="Times New Roman"/>
                <a:cs typeface="Times New Roman"/>
                <a:sym typeface="Times New Roman"/>
              </a:rPr>
              <a:t>Города</a:t>
            </a:r>
            <a:endParaRPr lang="ru" sz="1200" dirty="0">
              <a:latin typeface="Times New Roman"/>
              <a:ea typeface="Times New Roman"/>
              <a:cs typeface="Times New Roman"/>
              <a:sym typeface="Times New Roman"/>
            </a:endParaRPr>
          </a:p>
        </p:txBody>
      </p:sp>
      <p:sp>
        <p:nvSpPr>
          <p:cNvPr id="443" name="Shape 443"/>
          <p:cNvSpPr txBox="1"/>
          <p:nvPr/>
        </p:nvSpPr>
        <p:spPr>
          <a:xfrm>
            <a:off x="5796136" y="3579862"/>
            <a:ext cx="1155258" cy="552890"/>
          </a:xfrm>
          <a:prstGeom prst="rect">
            <a:avLst/>
          </a:prstGeom>
        </p:spPr>
        <p:txBody>
          <a:bodyPr lIns="91425" tIns="91425" rIns="91425" bIns="91425" anchor="t" anchorCtr="0">
            <a:noAutofit/>
          </a:bodyPr>
          <a:lstStyle/>
          <a:p>
            <a:pPr lvl="0" rtl="0">
              <a:buNone/>
            </a:pPr>
            <a:r>
              <a:rPr lang="ru" sz="1200" dirty="0" smtClean="0">
                <a:latin typeface="Times New Roman"/>
                <a:ea typeface="Times New Roman"/>
                <a:cs typeface="Times New Roman"/>
                <a:sym typeface="Times New Roman"/>
              </a:rPr>
              <a:t>Штаты</a:t>
            </a:r>
            <a:endParaRPr lang="ru" sz="1200" dirty="0">
              <a:latin typeface="Times New Roman"/>
              <a:ea typeface="Times New Roman"/>
              <a:cs typeface="Times New Roman"/>
              <a:sym typeface="Times New Roman"/>
            </a:endParaRPr>
          </a:p>
        </p:txBody>
      </p:sp>
      <p:sp>
        <p:nvSpPr>
          <p:cNvPr id="445" name="Shape 445"/>
          <p:cNvSpPr txBox="1"/>
          <p:nvPr/>
        </p:nvSpPr>
        <p:spPr>
          <a:xfrm>
            <a:off x="1755000" y="2556848"/>
            <a:ext cx="2003700" cy="342000"/>
          </a:xfrm>
          <a:prstGeom prst="rect">
            <a:avLst/>
          </a:prstGeom>
        </p:spPr>
        <p:txBody>
          <a:bodyPr lIns="91425" tIns="91425" rIns="91425" bIns="91425" anchor="t" anchorCtr="0">
            <a:noAutofit/>
          </a:bodyPr>
          <a:lstStyle/>
          <a:p>
            <a:pPr algn="r">
              <a:buNone/>
            </a:pPr>
            <a:r>
              <a:rPr lang="ru" sz="1200" dirty="0" smtClean="0">
                <a:latin typeface="Times New Roman"/>
                <a:ea typeface="Times New Roman"/>
                <a:cs typeface="Times New Roman"/>
                <a:sym typeface="Times New Roman"/>
              </a:rPr>
              <a:t>Образование</a:t>
            </a:r>
            <a:endParaRPr lang="ru" sz="1200" dirty="0">
              <a:latin typeface="Times New Roman"/>
              <a:ea typeface="Times New Roman"/>
              <a:cs typeface="Times New Roman"/>
              <a:sym typeface="Times New Roman"/>
            </a:endParaRPr>
          </a:p>
        </p:txBody>
      </p:sp>
      <p:sp>
        <p:nvSpPr>
          <p:cNvPr id="446" name="Shape 446"/>
          <p:cNvSpPr txBox="1"/>
          <p:nvPr/>
        </p:nvSpPr>
        <p:spPr>
          <a:xfrm>
            <a:off x="1755000" y="2822177"/>
            <a:ext cx="2003700" cy="308100"/>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Бытовое обслуживание</a:t>
            </a:r>
            <a:endParaRPr lang="ru" sz="1200" dirty="0">
              <a:latin typeface="Times New Roman"/>
              <a:ea typeface="Times New Roman"/>
              <a:cs typeface="Times New Roman"/>
              <a:sym typeface="Times New Roman"/>
            </a:endParaRPr>
          </a:p>
        </p:txBody>
      </p:sp>
      <p:sp>
        <p:nvSpPr>
          <p:cNvPr id="447" name="Shape 447"/>
          <p:cNvSpPr txBox="1"/>
          <p:nvPr/>
        </p:nvSpPr>
        <p:spPr>
          <a:xfrm>
            <a:off x="1060300" y="3135575"/>
            <a:ext cx="2678399" cy="378900"/>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Здравоохранение</a:t>
            </a:r>
            <a:endParaRPr lang="ru" sz="1200" dirty="0">
              <a:latin typeface="Times New Roman"/>
              <a:ea typeface="Times New Roman"/>
              <a:cs typeface="Times New Roman"/>
              <a:sym typeface="Times New Roman"/>
            </a:endParaRPr>
          </a:p>
        </p:txBody>
      </p:sp>
      <p:sp>
        <p:nvSpPr>
          <p:cNvPr id="448" name="Shape 448"/>
          <p:cNvSpPr txBox="1"/>
          <p:nvPr/>
        </p:nvSpPr>
        <p:spPr>
          <a:xfrm>
            <a:off x="1755000" y="3355125"/>
            <a:ext cx="2003700" cy="378900"/>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Автомагистрали</a:t>
            </a:r>
            <a:endParaRPr lang="ru" sz="1200" dirty="0">
              <a:latin typeface="Times New Roman"/>
              <a:ea typeface="Times New Roman"/>
              <a:cs typeface="Times New Roman"/>
              <a:sym typeface="Times New Roman"/>
            </a:endParaRPr>
          </a:p>
        </p:txBody>
      </p:sp>
      <p:sp>
        <p:nvSpPr>
          <p:cNvPr id="449" name="Shape 449"/>
          <p:cNvSpPr txBox="1"/>
          <p:nvPr/>
        </p:nvSpPr>
        <p:spPr>
          <a:xfrm>
            <a:off x="1755000" y="3667775"/>
            <a:ext cx="2003700" cy="209399"/>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Полиция и противопожарные службы</a:t>
            </a:r>
            <a:endParaRPr lang="ru" sz="1200" dirty="0">
              <a:latin typeface="Times New Roman"/>
              <a:ea typeface="Times New Roman"/>
              <a:cs typeface="Times New Roman"/>
              <a:sym typeface="Times New Roman"/>
            </a:endParaRPr>
          </a:p>
        </p:txBody>
      </p:sp>
      <p:sp>
        <p:nvSpPr>
          <p:cNvPr id="450" name="Shape 450"/>
          <p:cNvSpPr txBox="1"/>
          <p:nvPr/>
        </p:nvSpPr>
        <p:spPr>
          <a:xfrm>
            <a:off x="1763688" y="4083918"/>
            <a:ext cx="2003700" cy="378900"/>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Прочие расходы</a:t>
            </a:r>
            <a:endParaRPr lang="ru" sz="1200" dirty="0">
              <a:latin typeface="Times New Roman"/>
              <a:ea typeface="Times New Roman"/>
              <a:cs typeface="Times New Roman"/>
              <a:sym typeface="Times New Roman"/>
            </a:endParaRPr>
          </a:p>
        </p:txBody>
      </p:sp>
      <p:cxnSp>
        <p:nvCxnSpPr>
          <p:cNvPr id="29" name="Прямая соединительная линия 28"/>
          <p:cNvCxnSpPr/>
          <p:nvPr/>
        </p:nvCxnSpPr>
        <p:spPr>
          <a:xfrm flipV="1">
            <a:off x="449999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V="1">
            <a:off x="486003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V="1">
            <a:off x="514806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V="1">
            <a:off x="550810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V="1">
            <a:off x="586814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622818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413995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40" name="Shape 447"/>
          <p:cNvSpPr txBox="1"/>
          <p:nvPr/>
        </p:nvSpPr>
        <p:spPr>
          <a:xfrm>
            <a:off x="3635896" y="4587974"/>
            <a:ext cx="3240360" cy="555526"/>
          </a:xfrm>
          <a:prstGeom prst="rect">
            <a:avLst/>
          </a:prstGeom>
        </p:spPr>
        <p:txBody>
          <a:bodyPr lIns="91425" tIns="91425" rIns="91425" bIns="91425" anchor="t" anchorCtr="0">
            <a:noAutofit/>
          </a:bodyPr>
          <a:lstStyle/>
          <a:p>
            <a:pPr lvl="0" algn="ctr" rtl="0">
              <a:buNone/>
            </a:pPr>
            <a:r>
              <a:rPr lang="ru-RU" sz="1200" dirty="0" smtClean="0">
                <a:latin typeface="Times New Roman"/>
                <a:ea typeface="Times New Roman"/>
                <a:cs typeface="Times New Roman"/>
                <a:sym typeface="Times New Roman"/>
              </a:rPr>
              <a:t>Расходы местных властей и правительств штатов (в %)</a:t>
            </a:r>
            <a:endParaRPr lang="ru" sz="1200" dirty="0">
              <a:latin typeface="Times New Roman"/>
              <a:ea typeface="Times New Roman"/>
              <a:cs typeface="Times New Roman"/>
              <a:sym typeface="Times New Roman"/>
            </a:endParaRPr>
          </a:p>
        </p:txBody>
      </p:sp>
      <p:sp>
        <p:nvSpPr>
          <p:cNvPr id="41" name="TextBox 40"/>
          <p:cNvSpPr txBox="1"/>
          <p:nvPr/>
        </p:nvSpPr>
        <p:spPr>
          <a:xfrm>
            <a:off x="0" y="123478"/>
            <a:ext cx="9144000" cy="461665"/>
          </a:xfrm>
          <a:prstGeom prst="rect">
            <a:avLst/>
          </a:prstGeom>
          <a:solidFill>
            <a:schemeClr val="bg1">
              <a:lumMod val="90000"/>
            </a:schemeClr>
          </a:solidFill>
        </p:spPr>
        <p:txBody>
          <a:bodyPr wrap="square" rtlCol="0">
            <a:spAutoFit/>
          </a:bodyPr>
          <a:lstStyle/>
          <a:p>
            <a:pPr lvl="0" algn="ctr"/>
            <a:r>
              <a:rPr lang="ru-RU" sz="2400" b="1" dirty="0" smtClean="0">
                <a:solidFill>
                  <a:schemeClr val="bg1">
                    <a:lumMod val="10000"/>
                  </a:schemeClr>
                </a:solidFill>
                <a:latin typeface="Times New Roman"/>
                <a:ea typeface="Times New Roman"/>
                <a:cs typeface="Times New Roman"/>
                <a:sym typeface="Times New Roman"/>
              </a:rPr>
              <a:t>Расходы правительств штатов и местных органов управления.</a:t>
            </a:r>
            <a:endParaRPr lang="ru" sz="2400" b="1" dirty="0" smtClean="0">
              <a:solidFill>
                <a:schemeClr val="bg1">
                  <a:lumMod val="10000"/>
                </a:schemeClr>
              </a:solidFill>
              <a:latin typeface="Times New Roman"/>
              <a:ea typeface="Times New Roman"/>
              <a:cs typeface="Times New Roman"/>
              <a:sym typeface="Times New Roman"/>
            </a:endParaRPr>
          </a:p>
        </p:txBody>
      </p:sp>
      <p:sp>
        <p:nvSpPr>
          <p:cNvPr id="42" name="TextBox 41"/>
          <p:cNvSpPr txBox="1"/>
          <p:nvPr/>
        </p:nvSpPr>
        <p:spPr>
          <a:xfrm>
            <a:off x="251520" y="699542"/>
            <a:ext cx="8892480" cy="1815882"/>
          </a:xfrm>
          <a:prstGeom prst="rect">
            <a:avLst/>
          </a:prstGeom>
          <a:noFill/>
        </p:spPr>
        <p:txBody>
          <a:bodyPr wrap="square" rtlCol="0">
            <a:spAutoFit/>
          </a:bodyPr>
          <a:lstStyle/>
          <a:p>
            <a:pPr lvl="1">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Несмотря на то, что заголовки газет пестрят сообщениями о «битвах» за федеральный бюджет, именно правительства штатов и местные органы управления обеспечивают выполнение многих чрезвычайно важных функций в современной экономике. Рис. 3 иллюстрирует, как правительство штатов и муниципальные органы используют свои средства. Еще вчера значительная часть средств направлялась на финансирование образования, так как дети, в основном обучаются в школах, финансируемых прежде всего за счет местных органов управления. Пытаясь уровнять возможности получения образования каждым ребенком, система государственного образования пыталась каким-то образом нивелировать существенные различия в экономических возможностях населения.</a:t>
            </a:r>
            <a:endParaRPr lang="ru-RU" dirty="0">
              <a:solidFill>
                <a:schemeClr val="bg1">
                  <a:lumMod val="10000"/>
                </a:schemeClr>
              </a:solidFill>
              <a:latin typeface="Times New Roman" pitchFamily="18" charset="0"/>
              <a:cs typeface="Times New Roman" pitchFamily="18" charset="0"/>
            </a:endParaRPr>
          </a:p>
        </p:txBody>
      </p:sp>
      <p:sp>
        <p:nvSpPr>
          <p:cNvPr id="43" name="Shape 316"/>
          <p:cNvSpPr txBox="1"/>
          <p:nvPr/>
        </p:nvSpPr>
        <p:spPr>
          <a:xfrm>
            <a:off x="6660232" y="2715766"/>
            <a:ext cx="2483768" cy="2160240"/>
          </a:xfrm>
          <a:prstGeom prst="rect">
            <a:avLst/>
          </a:prstGeom>
        </p:spPr>
        <p:txBody>
          <a:bodyPr lIns="91425" tIns="91425" rIns="91425" bIns="91425" anchor="t" anchorCtr="0">
            <a:noAutofit/>
          </a:bodyPr>
          <a:lstStyle/>
          <a:p>
            <a:pPr>
              <a:buNone/>
            </a:pPr>
            <a:r>
              <a:rPr lang="ru" b="1" dirty="0">
                <a:latin typeface="Times New Roman"/>
                <a:ea typeface="Times New Roman"/>
                <a:cs typeface="Times New Roman"/>
                <a:sym typeface="Times New Roman"/>
              </a:rPr>
              <a:t>Рис. </a:t>
            </a:r>
            <a:r>
              <a:rPr lang="ru" b="1" dirty="0" smtClean="0">
                <a:latin typeface="Times New Roman"/>
                <a:ea typeface="Times New Roman"/>
                <a:cs typeface="Times New Roman"/>
                <a:sym typeface="Times New Roman"/>
              </a:rPr>
              <a:t>3 </a:t>
            </a:r>
            <a:r>
              <a:rPr lang="ru" dirty="0" smtClean="0">
                <a:latin typeface="Times New Roman"/>
                <a:ea typeface="Times New Roman"/>
                <a:cs typeface="Times New Roman"/>
                <a:sym typeface="Times New Roman"/>
              </a:rPr>
              <a:t>Правительство штатов</a:t>
            </a:r>
          </a:p>
          <a:p>
            <a:pPr>
              <a:buNone/>
            </a:pPr>
            <a:r>
              <a:rPr lang="ru" dirty="0" smtClean="0">
                <a:latin typeface="Times New Roman"/>
                <a:ea typeface="Times New Roman"/>
                <a:cs typeface="Times New Roman"/>
                <a:sym typeface="Times New Roman"/>
              </a:rPr>
              <a:t> и муниципальные органы </a:t>
            </a:r>
          </a:p>
          <a:p>
            <a:pPr>
              <a:buNone/>
            </a:pPr>
            <a:r>
              <a:rPr lang="ru" dirty="0" smtClean="0">
                <a:latin typeface="Times New Roman"/>
                <a:ea typeface="Times New Roman"/>
                <a:cs typeface="Times New Roman"/>
                <a:sym typeface="Times New Roman"/>
              </a:rPr>
              <a:t>управления уделяют особое </a:t>
            </a:r>
          </a:p>
          <a:p>
            <a:pPr>
              <a:buNone/>
            </a:pPr>
            <a:r>
              <a:rPr lang="ru" dirty="0" smtClean="0">
                <a:latin typeface="Times New Roman"/>
                <a:ea typeface="Times New Roman"/>
                <a:cs typeface="Times New Roman"/>
                <a:sym typeface="Times New Roman"/>
              </a:rPr>
              <a:t>внимание местным </a:t>
            </a:r>
          </a:p>
          <a:p>
            <a:pPr>
              <a:buNone/>
            </a:pPr>
            <a:r>
              <a:rPr lang="ru" dirty="0" smtClean="0">
                <a:latin typeface="Times New Roman"/>
                <a:ea typeface="Times New Roman"/>
                <a:cs typeface="Times New Roman"/>
                <a:sym typeface="Times New Roman"/>
              </a:rPr>
              <a:t>общетсвенным благам</a:t>
            </a:r>
            <a:endParaRPr lang="ru" dirty="0">
              <a:latin typeface="Times New Roman"/>
              <a:ea typeface="Times New Roman"/>
              <a:cs typeface="Times New Roman"/>
              <a:sym typeface="Times New Roman"/>
            </a:endParaRPr>
          </a:p>
        </p:txBody>
      </p:sp>
      <p:sp>
        <p:nvSpPr>
          <p:cNvPr id="44" name="TextBox 43"/>
          <p:cNvSpPr txBox="1"/>
          <p:nvPr/>
        </p:nvSpPr>
        <p:spPr>
          <a:xfrm>
            <a:off x="3131840" y="4443958"/>
            <a:ext cx="3672408" cy="292388"/>
          </a:xfrm>
          <a:prstGeom prst="rect">
            <a:avLst/>
          </a:prstGeom>
          <a:noFill/>
        </p:spPr>
        <p:txBody>
          <a:bodyPr wrap="square" rtlCol="0">
            <a:spAutoFit/>
          </a:bodyPr>
          <a:lstStyle/>
          <a:p>
            <a:r>
              <a:rPr lang="ru-RU" sz="1300" dirty="0" smtClean="0">
                <a:latin typeface="Times New Roman" pitchFamily="18" charset="0"/>
                <a:cs typeface="Times New Roman" pitchFamily="18" charset="0"/>
              </a:rPr>
              <a:t>              0     10    20     30   40     50     60    70    80</a:t>
            </a:r>
            <a:endParaRPr lang="ru-RU" sz="1300" dirty="0">
              <a:latin typeface="Times New Roman" pitchFamily="18" charset="0"/>
              <a:cs typeface="Times New Roman" pitchFamily="18" charset="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0" y="555526"/>
            <a:ext cx="9144000" cy="4138500"/>
          </a:xfrm>
          <a:prstGeom prst="rect">
            <a:avLst/>
          </a:prstGeom>
        </p:spPr>
        <p:txBody>
          <a:bodyPr lIns="91425" tIns="91425" rIns="91425" bIns="91425" anchor="t" anchorCtr="0">
            <a:noAutofit/>
          </a:bodyPr>
          <a:lstStyle/>
          <a:p>
            <a:pPr lvl="0" indent="457200" algn="just" rtl="0">
              <a:lnSpc>
                <a:spcPct val="91000"/>
              </a:lnSpc>
              <a:spcBef>
                <a:spcPts val="0"/>
              </a:spcBef>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Сфера влияния правительства на экономику на протяжении веков является политическим полем битвы. Либералы требуют от правительства исправления недостатков рыночного механизма и смягчения социальных проблем. Консерваторы настаивают на том, что правительство должно «слезть с нашей шеи», с тем, чтобы рынки могли творить чудеса, повышая жизненный уровень всех и каждого. Что же это за недостатки и социальные проблемы, о которых так пекутся либералы? Справедливо ли мнение о том, что правительство может улучшить положение? Как получается, что правительство, выбранное из народа, управляющее народом и для народа все же сидит на шее у него же. Это лишь немногие вопросы из тех, которые экономический анализ должен справедливо отнести к детальному выявлению роли правительства в экономической </a:t>
            </a:r>
            <a:r>
              <a:rPr lang="ru" sz="1400" dirty="0" smtClean="0">
                <a:solidFill>
                  <a:schemeClr val="bg1">
                    <a:lumMod val="10000"/>
                  </a:schemeClr>
                </a:solidFill>
                <a:latin typeface="Times New Roman"/>
                <a:ea typeface="Times New Roman"/>
                <a:cs typeface="Times New Roman"/>
                <a:sym typeface="Times New Roman"/>
              </a:rPr>
              <a:t>жизни.</a:t>
            </a:r>
          </a:p>
          <a:p>
            <a:pPr lvl="0" indent="457200" algn="just" rtl="0">
              <a:lnSpc>
                <a:spcPct val="91000"/>
              </a:lnSpc>
              <a:spcBef>
                <a:spcPts val="0"/>
              </a:spcBef>
              <a:buFont typeface="Wingdings" pitchFamily="2" charset="2"/>
              <a:buChar char="ü"/>
            </a:pPr>
            <a:endParaRPr lang="ru" sz="1400" dirty="0" smtClean="0">
              <a:solidFill>
                <a:schemeClr val="bg1">
                  <a:lumMod val="10000"/>
                </a:schemeClr>
              </a:solidFill>
              <a:latin typeface="Times New Roman"/>
              <a:ea typeface="Times New Roman"/>
              <a:cs typeface="Times New Roman"/>
              <a:sym typeface="Times New Roman"/>
            </a:endParaRPr>
          </a:p>
          <a:p>
            <a:pPr lvl="0" indent="457200" algn="just" rtl="0">
              <a:lnSpc>
                <a:spcPct val="91000"/>
              </a:lnSpc>
              <a:spcBef>
                <a:spcPts val="0"/>
              </a:spcBef>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На </a:t>
            </a:r>
            <a:r>
              <a:rPr lang="ru" sz="1400" dirty="0">
                <a:solidFill>
                  <a:schemeClr val="bg1">
                    <a:lumMod val="10000"/>
                  </a:schemeClr>
                </a:solidFill>
                <a:latin typeface="Times New Roman"/>
                <a:ea typeface="Times New Roman"/>
                <a:cs typeface="Times New Roman"/>
                <a:sym typeface="Times New Roman"/>
              </a:rPr>
              <a:t>протяжении последних двухсот с лишним лет рынки служили основным механизмом приведения в действие экономических систем промышленно развитых стран. Тем не менее примерно сто лет назад правительства почти всех стран Европы и Северной Америки начали вмешиваться в экономическую деятельность рынка, руководствуясь стремлением исправить недостатки в рыночном мире. Это привело к тому, что влияние государства на экономику значительно увеличилось, что коснулось как части национального дохода, относящейся к трансфертам и платежам по поддержке дохода, так и законодательных методов регулирования экономической деятельности</a:t>
            </a:r>
            <a:r>
              <a:rPr lang="ru" sz="1400" dirty="0" smtClean="0">
                <a:solidFill>
                  <a:schemeClr val="bg1">
                    <a:lumMod val="10000"/>
                  </a:schemeClr>
                </a:solidFill>
                <a:latin typeface="Times New Roman"/>
                <a:ea typeface="Times New Roman"/>
                <a:cs typeface="Times New Roman"/>
                <a:sym typeface="Times New Roman"/>
              </a:rPr>
              <a:t>.</a:t>
            </a:r>
          </a:p>
          <a:p>
            <a:pPr lvl="0" indent="457200" algn="just" rtl="0">
              <a:lnSpc>
                <a:spcPct val="91000"/>
              </a:lnSpc>
              <a:spcBef>
                <a:spcPts val="0"/>
              </a:spcBef>
              <a:buNone/>
            </a:pPr>
            <a:endParaRPr lang="ru" sz="1400" dirty="0">
              <a:solidFill>
                <a:schemeClr val="bg1">
                  <a:lumMod val="10000"/>
                </a:schemeClr>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9512" y="339502"/>
            <a:ext cx="8136904" cy="4031873"/>
          </a:xfrm>
          <a:prstGeom prst="rect">
            <a:avLst/>
          </a:prstGeom>
          <a:noFill/>
        </p:spPr>
        <p:txBody>
          <a:bodyPr wrap="square" rtlCol="0">
            <a:spAutoFit/>
          </a:bodyPr>
          <a:lstStyle/>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 Программы муниципальных органов управления и правительств  штатов предусматривают финансирование образования, больниц, благоустройство улиц и т.д. При этом обязанности между разными уровнями управления распределились следующим образом: городские власти благоустраивают улицы, а власти штата- строят автомагистрали между городами, в то время как федеральное правительство оплачивает 90% расходов на строительство автомагистралей между штатами. Как вы думаете, это политика фискального федерализма? (Источник: </a:t>
            </a:r>
            <a:r>
              <a:rPr lang="en-US" sz="1600" i="1" dirty="0" smtClean="0">
                <a:solidFill>
                  <a:schemeClr val="bg1">
                    <a:lumMod val="10000"/>
                  </a:schemeClr>
                </a:solidFill>
                <a:latin typeface="Times New Roman" pitchFamily="18" charset="0"/>
                <a:cs typeface="Times New Roman" pitchFamily="18" charset="0"/>
              </a:rPr>
              <a:t>U.S. </a:t>
            </a:r>
            <a:r>
              <a:rPr lang="en-US" sz="1600" i="1" dirty="0" err="1" smtClean="0">
                <a:solidFill>
                  <a:schemeClr val="bg1">
                    <a:lumMod val="10000"/>
                  </a:schemeClr>
                </a:solidFill>
                <a:latin typeface="Times New Roman" pitchFamily="18" charset="0"/>
                <a:cs typeface="Times New Roman" pitchFamily="18" charset="0"/>
              </a:rPr>
              <a:t>Burreau</a:t>
            </a:r>
            <a:r>
              <a:rPr lang="en-US" sz="1600" i="1" dirty="0" smtClean="0">
                <a:solidFill>
                  <a:schemeClr val="bg1">
                    <a:lumMod val="10000"/>
                  </a:schemeClr>
                </a:solidFill>
                <a:latin typeface="Times New Roman" pitchFamily="18" charset="0"/>
                <a:cs typeface="Times New Roman" pitchFamily="18" charset="0"/>
              </a:rPr>
              <a:t> of the Census</a:t>
            </a:r>
            <a:r>
              <a:rPr lang="en-US" sz="1600" dirty="0" smtClean="0">
                <a:solidFill>
                  <a:schemeClr val="bg1">
                    <a:lumMod val="10000"/>
                  </a:schemeClr>
                </a:solidFill>
                <a:latin typeface="Times New Roman" pitchFamily="18" charset="0"/>
                <a:cs typeface="Times New Roman" pitchFamily="18" charset="0"/>
              </a:rPr>
              <a:t>, Government Finances in 1989-1990.)</a:t>
            </a:r>
            <a:endParaRPr lang="ru-RU" sz="1600"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endParaRPr lang="ru-RU" sz="1600"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Однако сегодня самой быстрорастущей статьей расходов становятся затраты на здравоохранение и содержание тюрем. В 80-х годах количество заключенных в тюрьмах штатов увеличилось в три раза, поскольку правительство США объявило настоящую войну преступности, вынося приговоры, предусматривающие более длительные сроки заключения, особенно в отношении торговцев наркотиками. Кроме того, в то же время местным органам управления и правительствам штатов пришлось взять на себя часть растущих расходов на медицинское обслуживание.</a:t>
            </a:r>
            <a:endParaRPr lang="ru-RU" sz="1600"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3478"/>
            <a:ext cx="9144000" cy="461665"/>
          </a:xfrm>
          <a:prstGeom prst="rect">
            <a:avLst/>
          </a:prstGeom>
          <a:solidFill>
            <a:schemeClr val="bg1">
              <a:lumMod val="90000"/>
            </a:schemeClr>
          </a:solidFill>
        </p:spPr>
        <p:txBody>
          <a:bodyPr wrap="square" rtlCol="0">
            <a:spAutoFit/>
          </a:bodyPr>
          <a:lstStyle/>
          <a:p>
            <a:pPr lvl="0" algn="ctr"/>
            <a:r>
              <a:rPr lang="ru-RU" sz="2400" b="1" dirty="0" smtClean="0">
                <a:solidFill>
                  <a:schemeClr val="bg1">
                    <a:lumMod val="10000"/>
                  </a:schemeClr>
                </a:solidFill>
                <a:latin typeface="Times New Roman"/>
                <a:ea typeface="Times New Roman"/>
                <a:cs typeface="Times New Roman"/>
                <a:sym typeface="Times New Roman"/>
              </a:rPr>
              <a:t>РОЛЬ ГОСУДАРСТВА В РАЗВИТИИ НАУКИ И ТЕХНИКИ</a:t>
            </a:r>
            <a:endParaRPr lang="ru" sz="2400" b="1" dirty="0" smtClean="0">
              <a:solidFill>
                <a:schemeClr val="bg1">
                  <a:lumMod val="10000"/>
                </a:schemeClr>
              </a:solidFill>
              <a:latin typeface="Times New Roman"/>
              <a:ea typeface="Times New Roman"/>
              <a:cs typeface="Times New Roman"/>
              <a:sym typeface="Times New Roman"/>
            </a:endParaRPr>
          </a:p>
        </p:txBody>
      </p:sp>
      <p:sp>
        <p:nvSpPr>
          <p:cNvPr id="6" name="TextBox 5"/>
          <p:cNvSpPr txBox="1"/>
          <p:nvPr/>
        </p:nvSpPr>
        <p:spPr>
          <a:xfrm>
            <a:off x="0" y="627534"/>
            <a:ext cx="8964488" cy="4616648"/>
          </a:xfrm>
          <a:prstGeom prst="rect">
            <a:avLst/>
          </a:prstGeom>
          <a:noFill/>
        </p:spPr>
        <p:txBody>
          <a:bodyPr wrap="square" rtlCol="0">
            <a:spAutoFit/>
          </a:bodyPr>
          <a:lstStyle/>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Государственные программы оказывают значительное влияние на развитие страны в целом. Федеральное правительство в корне изменило «облик» страны, создав системы скоростных автомагистралей, приблизив самые отдаленные штаты к благам цивилизации. Намного ускорив передвижение, эта обширная сеть дорого позволила снизить стоимость доставки товаров, сделав их доступными буквально в каждом уголке страны. Она также способствовала процессу урбанизации и внесла значительный вклад в развитие инфраструктуры пригородных районов. В свою очередь, система социального обеспечения, повысив пенсии, предоставила престарелым американцам финансовую возможность более свободно перемещаться по стране. В результате пенсионеры получили возможность переселяться в более благоприятные для проживания места, например Флориду и Аризону.</a:t>
            </a:r>
          </a:p>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Именно государственные программы помогли США сохранить передовые позиции в области науки и технологии. Государственная поддержка дала мощный старт развитию электроники в США. Например, разработка транзистора компанией </a:t>
            </a:r>
            <a:r>
              <a:rPr lang="en-US" dirty="0" smtClean="0">
                <a:solidFill>
                  <a:schemeClr val="bg1">
                    <a:lumMod val="10000"/>
                  </a:schemeClr>
                </a:solidFill>
                <a:latin typeface="Times New Roman" pitchFamily="18" charset="0"/>
                <a:cs typeface="Times New Roman" pitchFamily="18" charset="0"/>
              </a:rPr>
              <a:t>Bell Labs</a:t>
            </a:r>
            <a:r>
              <a:rPr lang="ru-RU" dirty="0" smtClean="0">
                <a:solidFill>
                  <a:schemeClr val="bg1">
                    <a:lumMod val="10000"/>
                  </a:schemeClr>
                </a:solidFill>
                <a:latin typeface="Times New Roman" pitchFamily="18" charset="0"/>
                <a:cs typeface="Times New Roman" pitchFamily="18" charset="0"/>
              </a:rPr>
              <a:t> была частично профинансирована министерством обороны США, которое остро нуждалась в более совершенных радарах и системах связи. По мнению некоторых экономистов, государство играет в экономике значительно большую роль, чем может показаться на первый взгляд.</a:t>
            </a:r>
          </a:p>
          <a:p>
            <a:pPr>
              <a:buFont typeface="Wingdings" pitchFamily="2" charset="2"/>
              <a:buChar char="ü"/>
            </a:pPr>
            <a:r>
              <a:rPr lang="ru-RU" i="1" dirty="0" smtClean="0">
                <a:solidFill>
                  <a:schemeClr val="bg1">
                    <a:lumMod val="10000"/>
                  </a:schemeClr>
                </a:solidFill>
                <a:latin typeface="Times New Roman" pitchFamily="18" charset="0"/>
                <a:cs typeface="Times New Roman" pitchFamily="18" charset="0"/>
              </a:rPr>
              <a:t>Интенсивное развитие электроники объясняется не только значительными суммами грантов на поддержание НИОКР, по и заманчивой перспективой получения гарантированных государственных рынков сбыта продукции. Все производство полупроводниковых приборов в </a:t>
            </a:r>
            <a:r>
              <a:rPr lang="en-US" i="1" dirty="0" smtClean="0">
                <a:solidFill>
                  <a:schemeClr val="bg1">
                    <a:lumMod val="10000"/>
                  </a:schemeClr>
                </a:solidFill>
                <a:latin typeface="Times New Roman" pitchFamily="18" charset="0"/>
                <a:cs typeface="Times New Roman" pitchFamily="18" charset="0"/>
              </a:rPr>
              <a:t>Western Electric</a:t>
            </a:r>
            <a:r>
              <a:rPr lang="ru-RU" i="1" dirty="0" smtClean="0">
                <a:solidFill>
                  <a:schemeClr val="bg1">
                    <a:lumMod val="10000"/>
                  </a:schemeClr>
                </a:solidFill>
                <a:latin typeface="Times New Roman" pitchFamily="18" charset="0"/>
                <a:cs typeface="Times New Roman" pitchFamily="18" charset="0"/>
              </a:rPr>
              <a:t> (производственный филиал компании </a:t>
            </a:r>
            <a:r>
              <a:rPr lang="en-US" i="1" dirty="0" smtClean="0">
                <a:solidFill>
                  <a:schemeClr val="bg1">
                    <a:lumMod val="10000"/>
                  </a:schemeClr>
                </a:solidFill>
                <a:latin typeface="Times New Roman" pitchFamily="18" charset="0"/>
                <a:cs typeface="Times New Roman" pitchFamily="18" charset="0"/>
              </a:rPr>
              <a:t>Bell</a:t>
            </a:r>
            <a:r>
              <a:rPr lang="ru-RU" i="1" dirty="0" smtClean="0">
                <a:solidFill>
                  <a:schemeClr val="bg1">
                    <a:lumMod val="10000"/>
                  </a:schemeClr>
                </a:solidFill>
                <a:latin typeface="Times New Roman" pitchFamily="18" charset="0"/>
                <a:cs typeface="Times New Roman" pitchFamily="18" charset="0"/>
              </a:rPr>
              <a:t>) в первые годы предназначалось для поставок по заказам Министерства обороны. С 1956 по 1964 годы Пентагон закупил свыше 70% всей электронной продукции (в частности, для реализации программы «</a:t>
            </a:r>
            <a:r>
              <a:rPr lang="en-US" i="1" dirty="0" smtClean="0">
                <a:solidFill>
                  <a:schemeClr val="bg1">
                    <a:lumMod val="10000"/>
                  </a:schemeClr>
                </a:solidFill>
                <a:latin typeface="Times New Roman" pitchFamily="18" charset="0"/>
                <a:cs typeface="Times New Roman" pitchFamily="18" charset="0"/>
              </a:rPr>
              <a:t>Minute-man</a:t>
            </a:r>
            <a:r>
              <a:rPr lang="ru-RU" i="1" dirty="0" smtClean="0">
                <a:solidFill>
                  <a:schemeClr val="bg1">
                    <a:lumMod val="10000"/>
                  </a:schemeClr>
                </a:solidFill>
                <a:latin typeface="Times New Roman" pitchFamily="18" charset="0"/>
                <a:cs typeface="Times New Roman" pitchFamily="18" charset="0"/>
              </a:rPr>
              <a:t>»)</a:t>
            </a:r>
          </a:p>
          <a:p>
            <a:endParaRPr lang="ru-RU" i="1" dirty="0" smtClean="0">
              <a:solidFill>
                <a:schemeClr val="bg1">
                  <a:lumMod val="10000"/>
                </a:schemeClr>
              </a:solidFill>
              <a:latin typeface="Times New Roman" pitchFamily="18" charset="0"/>
              <a:cs typeface="Times New Roman" pitchFamily="18" charset="0"/>
            </a:endParaRPr>
          </a:p>
          <a:p>
            <a:endParaRPr lang="ru-RU" dirty="0">
              <a:solidFill>
                <a:schemeClr val="bg1">
                  <a:lumMod val="10000"/>
                </a:schemeClr>
              </a:solidFill>
              <a:latin typeface="Times New Roman" pitchFamily="18" charset="0"/>
              <a:cs typeface="Times New Roman" pitchFamily="18" charset="0"/>
            </a:endParaRPr>
          </a:p>
        </p:txBody>
      </p:sp>
      <p:sp>
        <p:nvSpPr>
          <p:cNvPr id="7" name="TextBox 6"/>
          <p:cNvSpPr txBox="1"/>
          <p:nvPr/>
        </p:nvSpPr>
        <p:spPr>
          <a:xfrm>
            <a:off x="395536" y="4731990"/>
            <a:ext cx="7740352" cy="307777"/>
          </a:xfrm>
          <a:prstGeom prst="rect">
            <a:avLst/>
          </a:prstGeom>
          <a:noFill/>
          <a:ln w="28575">
            <a:solidFill>
              <a:schemeClr val="bg1">
                <a:lumMod val="25000"/>
              </a:schemeClr>
            </a:solidFill>
          </a:ln>
        </p:spPr>
        <p:txBody>
          <a:bodyPr wrap="square" rtlCol="0">
            <a:spAutoFit/>
          </a:bodyPr>
          <a:lstStyle/>
          <a:p>
            <a:r>
              <a:rPr lang="en-US" dirty="0" smtClean="0">
                <a:solidFill>
                  <a:schemeClr val="bg1">
                    <a:lumMod val="10000"/>
                  </a:schemeClr>
                </a:solidFill>
                <a:latin typeface="Times New Roman" pitchFamily="18" charset="0"/>
                <a:cs typeface="Times New Roman" pitchFamily="18" charset="0"/>
              </a:rPr>
              <a:t>Ann </a:t>
            </a:r>
            <a:r>
              <a:rPr lang="en-US" dirty="0" err="1" smtClean="0">
                <a:solidFill>
                  <a:schemeClr val="bg1">
                    <a:lumMod val="10000"/>
                  </a:schemeClr>
                </a:solidFill>
                <a:latin typeface="Times New Roman" pitchFamily="18" charset="0"/>
                <a:cs typeface="Times New Roman" pitchFamily="18" charset="0"/>
              </a:rPr>
              <a:t>Markusen</a:t>
            </a:r>
            <a:r>
              <a:rPr lang="en-US" dirty="0" smtClean="0">
                <a:solidFill>
                  <a:schemeClr val="bg1">
                    <a:lumMod val="10000"/>
                  </a:schemeClr>
                </a:solidFill>
                <a:latin typeface="Times New Roman" pitchFamily="18" charset="0"/>
                <a:cs typeface="Times New Roman" pitchFamily="18" charset="0"/>
              </a:rPr>
              <a:t> and Joel </a:t>
            </a:r>
            <a:r>
              <a:rPr lang="en-US" dirty="0" err="1" smtClean="0">
                <a:solidFill>
                  <a:schemeClr val="bg1">
                    <a:lumMod val="10000"/>
                  </a:schemeClr>
                </a:solidFill>
                <a:latin typeface="Times New Roman" pitchFamily="18" charset="0"/>
                <a:cs typeface="Times New Roman" pitchFamily="18" charset="0"/>
              </a:rPr>
              <a:t>Yudken</a:t>
            </a:r>
            <a:r>
              <a:rPr lang="en-US" dirty="0" smtClean="0">
                <a:solidFill>
                  <a:schemeClr val="bg1">
                    <a:lumMod val="10000"/>
                  </a:schemeClr>
                </a:solidFill>
                <a:latin typeface="Times New Roman" pitchFamily="18" charset="0"/>
                <a:cs typeface="Times New Roman" pitchFamily="18" charset="0"/>
              </a:rPr>
              <a:t>, Dismantling the Cold War Economy (Basic, New Yorki,1992), p.48.</a:t>
            </a:r>
            <a:endParaRPr lang="ru-RU"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0" y="555526"/>
            <a:ext cx="8769152" cy="3725699"/>
          </a:xfrm>
        </p:spPr>
        <p:txBody>
          <a:bodyPr/>
          <a:lstStyle/>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Современные процветающие компьютерная и авиастроительная отрасли также получили на начальных стадиях своего развития мощную государственную поддержку</a:t>
            </a:r>
          </a:p>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Вследствие своих огромных финансовых возможностей, государство оказывает серьезное влияние на развитие науки и технологии. На протяжении 80-х и начала 90-х годов примерно половина всех научных исследований и разработок выполнялась за счет финансовой поддержки государства. В последние годы федеральное  финансирование исследований в области здравоохранения увеличилось более чем в 2 раза, способствовав расцвету бурно развивающейся отрасли биотехнологий. Если проследить путь какой-нибудь успешной разработки в обратном направлении, к ее истокам, то зачастую оказывается, что именно государство субсидировало образование, поддерживало фундаментальные университетские исследования в области биологии или физики и закупало версии-прототипы для нужд Министерства обороны. Экономические исследования указывают на высокую эффективность использования соответствующих государственных фондов. Нормы прибыли для затрат на образование и научные исследования соизмеримы с нормами прибыли в других отраслях (а иногда даже выше).</a:t>
            </a:r>
            <a:endParaRPr lang="ru-RU" sz="1600"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5486"/>
            <a:ext cx="9144000" cy="461665"/>
          </a:xfrm>
          <a:prstGeom prst="rect">
            <a:avLst/>
          </a:prstGeom>
          <a:solidFill>
            <a:schemeClr val="bg1">
              <a:lumMod val="90000"/>
            </a:schemeClr>
          </a:solidFill>
        </p:spPr>
        <p:txBody>
          <a:bodyPr wrap="square" rtlCol="0">
            <a:spAutoFit/>
          </a:bodyPr>
          <a:lstStyle/>
          <a:p>
            <a:pPr lvl="0" algn="ctr"/>
            <a:r>
              <a:rPr lang="ru-RU" sz="2400" b="1" dirty="0" smtClean="0">
                <a:solidFill>
                  <a:schemeClr val="bg1">
                    <a:lumMod val="10000"/>
                  </a:schemeClr>
                </a:solidFill>
                <a:latin typeface="Times New Roman"/>
                <a:ea typeface="Times New Roman"/>
                <a:cs typeface="Times New Roman"/>
                <a:sym typeface="Times New Roman"/>
              </a:rPr>
              <a:t>ЭКОНОМИЧЕСКИЕ АСПЕКТЫ НАЛООБЛОЖЕНИЯ</a:t>
            </a:r>
            <a:endParaRPr lang="ru" sz="2400" b="1" dirty="0" smtClean="0">
              <a:solidFill>
                <a:schemeClr val="bg1">
                  <a:lumMod val="10000"/>
                </a:schemeClr>
              </a:solidFill>
              <a:latin typeface="Times New Roman"/>
              <a:ea typeface="Times New Roman"/>
              <a:cs typeface="Times New Roman"/>
              <a:sym typeface="Times New Roman"/>
            </a:endParaRPr>
          </a:p>
        </p:txBody>
      </p:sp>
      <p:sp>
        <p:nvSpPr>
          <p:cNvPr id="3" name="TextBox 2"/>
          <p:cNvSpPr txBox="1"/>
          <p:nvPr/>
        </p:nvSpPr>
        <p:spPr>
          <a:xfrm>
            <a:off x="3923928" y="1635646"/>
            <a:ext cx="4896544" cy="1754326"/>
          </a:xfrm>
          <a:prstGeom prst="rect">
            <a:avLst/>
          </a:prstGeom>
          <a:noFill/>
        </p:spPr>
        <p:txBody>
          <a:bodyPr wrap="square" rtlCol="0">
            <a:spAutoFit/>
          </a:bodyPr>
          <a:lstStyle/>
          <a:p>
            <a:r>
              <a:rPr lang="ru-RU" sz="1800" b="1" i="1" dirty="0" smtClean="0">
                <a:latin typeface="Times New Roman" pitchFamily="18" charset="0"/>
                <a:cs typeface="Times New Roman" pitchFamily="18" charset="0"/>
              </a:rPr>
              <a:t>Налоги  - это то, чем мы расплачиваемся за цивилизованное общество.</a:t>
            </a:r>
            <a:endParaRPr lang="en-US" sz="1800" b="1" i="1" dirty="0" smtClean="0">
              <a:latin typeface="Times New Roman" pitchFamily="18" charset="0"/>
              <a:cs typeface="Times New Roman" pitchFamily="18" charset="0"/>
            </a:endParaRPr>
          </a:p>
          <a:p>
            <a:endParaRPr lang="en-US" sz="1800" b="1" i="1" dirty="0" smtClean="0">
              <a:latin typeface="Times New Roman" pitchFamily="18" charset="0"/>
              <a:cs typeface="Times New Roman" pitchFamily="18" charset="0"/>
            </a:endParaRPr>
          </a:p>
          <a:p>
            <a:endParaRPr lang="ru-RU" sz="1800" b="1" i="1" dirty="0" smtClean="0">
              <a:latin typeface="Times New Roman" pitchFamily="18" charset="0"/>
              <a:cs typeface="Times New Roman" pitchFamily="18" charset="0"/>
            </a:endParaRPr>
          </a:p>
          <a:p>
            <a:endParaRPr lang="ru-RU" sz="1800" b="1" i="1" dirty="0" smtClean="0">
              <a:latin typeface="Times New Roman" pitchFamily="18" charset="0"/>
              <a:cs typeface="Times New Roman" pitchFamily="18" charset="0"/>
            </a:endParaRPr>
          </a:p>
          <a:p>
            <a:r>
              <a:rPr lang="ru-RU" sz="1800" b="1" i="1" dirty="0" smtClean="0">
                <a:latin typeface="Times New Roman" pitchFamily="18" charset="0"/>
                <a:cs typeface="Times New Roman" pitchFamily="18" charset="0"/>
              </a:rPr>
              <a:t>Оливер </a:t>
            </a:r>
            <a:r>
              <a:rPr lang="ru-RU" sz="1800" b="1" i="1" dirty="0" err="1" smtClean="0">
                <a:latin typeface="Times New Roman" pitchFamily="18" charset="0"/>
                <a:cs typeface="Times New Roman" pitchFamily="18" charset="0"/>
              </a:rPr>
              <a:t>Уэнделл</a:t>
            </a:r>
            <a:r>
              <a:rPr lang="ru-RU" sz="1800" b="1" i="1" dirty="0" smtClean="0">
                <a:latin typeface="Times New Roman" pitchFamily="18" charset="0"/>
                <a:cs typeface="Times New Roman" pitchFamily="18" charset="0"/>
              </a:rPr>
              <a:t> Холмс (</a:t>
            </a:r>
            <a:r>
              <a:rPr lang="en-US" sz="1800" b="1" i="1" dirty="0" smtClean="0">
                <a:latin typeface="Times New Roman" pitchFamily="18" charset="0"/>
                <a:cs typeface="Times New Roman" pitchFamily="18" charset="0"/>
              </a:rPr>
              <a:t>Oliver Wendell Holms)</a:t>
            </a:r>
            <a:endParaRPr lang="ru-RU" sz="1800" b="1" i="1" dirty="0">
              <a:latin typeface="Times New Roman" pitchFamily="18" charset="0"/>
              <a:cs typeface="Times New Roman" pitchFamily="18" charset="0"/>
            </a:endParaRPr>
          </a:p>
        </p:txBody>
      </p:sp>
      <p:pic>
        <p:nvPicPr>
          <p:cNvPr id="4" name="Рисунок 3" descr="oliverwendellholmesjr3.jpg"/>
          <p:cNvPicPr>
            <a:picLocks noChangeAspect="1"/>
          </p:cNvPicPr>
          <p:nvPr/>
        </p:nvPicPr>
        <p:blipFill>
          <a:blip r:embed="rId2">
            <a:duotone>
              <a:prstClr val="black"/>
              <a:srgbClr val="D9C3A5">
                <a:tint val="50000"/>
                <a:satMod val="180000"/>
              </a:srgbClr>
            </a:duotone>
          </a:blip>
          <a:stretch>
            <a:fillRect/>
          </a:stretch>
        </p:blipFill>
        <p:spPr>
          <a:xfrm>
            <a:off x="755576" y="843558"/>
            <a:ext cx="2862318" cy="3816424"/>
          </a:xfrm>
          <a:prstGeom prst="rect">
            <a:avLst/>
          </a:prstGeom>
          <a:effectLst>
            <a:outerShdw blurRad="76200" dir="18900000" sy="23000" kx="-1200000" algn="bl" rotWithShape="0">
              <a:prstClr val="black">
                <a:alpha val="20000"/>
              </a:prstClr>
            </a:outerShdw>
            <a:softEdge rad="63500"/>
          </a:effectLst>
          <a:scene3d>
            <a:camera prst="orthographicFront"/>
            <a:lightRig rig="threePt" dir="t"/>
          </a:scene3d>
          <a:sp3d>
            <a:bevelT w="165100" prst="coolSlant"/>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172600" y="1012600"/>
            <a:ext cx="8630099" cy="3900599"/>
          </a:xfrm>
          <a:prstGeom prst="rect">
            <a:avLst/>
          </a:prstGeom>
        </p:spPr>
        <p:txBody>
          <a:bodyPr lIns="91425" tIns="91425" rIns="91425" bIns="91425" anchor="t" anchorCtr="0">
            <a:noAutofit/>
          </a:bodyPr>
          <a:lstStyle/>
          <a:p>
            <a:endParaRPr/>
          </a:p>
        </p:txBody>
      </p:sp>
      <p:sp>
        <p:nvSpPr>
          <p:cNvPr id="333" name="Shape 333"/>
          <p:cNvSpPr txBox="1"/>
          <p:nvPr/>
        </p:nvSpPr>
        <p:spPr>
          <a:xfrm>
            <a:off x="287675" y="195625"/>
            <a:ext cx="8514899" cy="4614300"/>
          </a:xfrm>
          <a:prstGeom prst="rect">
            <a:avLst/>
          </a:prstGeom>
        </p:spPr>
        <p:txBody>
          <a:bodyPr lIns="91425" tIns="91425" rIns="91425" bIns="91425" anchor="t" anchorCtr="0">
            <a:noAutofit/>
          </a:bodyPr>
          <a:lstStyle/>
          <a:p>
            <a:endParaRPr/>
          </a:p>
        </p:txBody>
      </p:sp>
      <p:sp>
        <p:nvSpPr>
          <p:cNvPr id="334" name="Shape 334"/>
          <p:cNvSpPr txBox="1"/>
          <p:nvPr/>
        </p:nvSpPr>
        <p:spPr>
          <a:xfrm>
            <a:off x="0" y="529200"/>
            <a:ext cx="6961499" cy="4614300"/>
          </a:xfrm>
          <a:prstGeom prst="rect">
            <a:avLst/>
          </a:prstGeom>
        </p:spPr>
        <p:txBody>
          <a:bodyPr lIns="91425" tIns="91425" rIns="91425" bIns="91425" anchor="t" anchorCtr="0">
            <a:noAutofit/>
          </a:bodyPr>
          <a:lstStyle/>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Каждое правительство </a:t>
            </a:r>
            <a:r>
              <a:rPr lang="ru" dirty="0">
                <a:solidFill>
                  <a:schemeClr val="bg1">
                    <a:lumMod val="10000"/>
                  </a:schemeClr>
                </a:solidFill>
                <a:latin typeface="Times New Roman" pitchFamily="18" charset="0"/>
                <a:cs typeface="Times New Roman" pitchFamily="18" charset="0"/>
              </a:rPr>
              <a:t>должно оплачивать свои программы. Средства для этого поступают, в основном, за счет налогов, и любая недостача восполняется с помощью займов у населения. </a:t>
            </a:r>
            <a:endParaRPr lang="en-US" dirty="0" smtClean="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i="1" dirty="0" smtClean="0">
                <a:solidFill>
                  <a:schemeClr val="tx1">
                    <a:lumMod val="50000"/>
                  </a:schemeClr>
                </a:solidFill>
                <a:latin typeface="Times New Roman" pitchFamily="18" charset="0"/>
                <a:cs typeface="Times New Roman" pitchFamily="18" charset="0"/>
              </a:rPr>
              <a:t>Экономическая теория приоткрывает вуаль денежных потоков, чтобы увидеть поток реальных ресурсов</a:t>
            </a:r>
            <a:r>
              <a:rPr lang="ru" i="1" dirty="0" smtClean="0">
                <a:solidFill>
                  <a:schemeClr val="bg1">
                    <a:lumMod val="10000"/>
                  </a:schemeClr>
                </a:solidFill>
                <a:latin typeface="Times New Roman" pitchFamily="18" charset="0"/>
                <a:cs typeface="Times New Roman" pitchFamily="18" charset="0"/>
              </a:rPr>
              <a:t>. </a:t>
            </a:r>
            <a:r>
              <a:rPr lang="ru" dirty="0" smtClean="0">
                <a:solidFill>
                  <a:schemeClr val="bg1">
                    <a:lumMod val="10000"/>
                  </a:schemeClr>
                </a:solidFill>
                <a:latin typeface="Times New Roman" pitchFamily="18" charset="0"/>
                <a:cs typeface="Times New Roman" pitchFamily="18" charset="0"/>
              </a:rPr>
              <a:t>Кроме </a:t>
            </a:r>
            <a:r>
              <a:rPr lang="ru" dirty="0">
                <a:solidFill>
                  <a:schemeClr val="bg1">
                    <a:lumMod val="10000"/>
                  </a:schemeClr>
                </a:solidFill>
                <a:latin typeface="Times New Roman" pitchFamily="18" charset="0"/>
                <a:cs typeface="Times New Roman" pitchFamily="18" charset="0"/>
              </a:rPr>
              <a:t>потока долларов, получаемых от налогов, правительству необходимо располагать землей, трудом и капиталом. Когда страна ведет войну в пустыне, налоги взимаются и займы производятся для того, чтобы оплачивать эту </a:t>
            </a:r>
            <a:r>
              <a:rPr lang="ru" dirty="0" smtClean="0">
                <a:solidFill>
                  <a:schemeClr val="bg1">
                    <a:lumMod val="10000"/>
                  </a:schemeClr>
                </a:solidFill>
                <a:latin typeface="Times New Roman" pitchFamily="18" charset="0"/>
                <a:cs typeface="Times New Roman" pitchFamily="18" charset="0"/>
              </a:rPr>
              <a:t>войну.</a:t>
            </a:r>
            <a:r>
              <a:rPr lang="en-US" dirty="0" smtClean="0">
                <a:solidFill>
                  <a:schemeClr val="bg1">
                    <a:lumMod val="10000"/>
                  </a:schemeClr>
                </a:solidFill>
                <a:latin typeface="Times New Roman" pitchFamily="18" charset="0"/>
                <a:cs typeface="Times New Roman" pitchFamily="18" charset="0"/>
              </a:rPr>
              <a:t> </a:t>
            </a:r>
            <a:r>
              <a:rPr lang="ru-RU" dirty="0" smtClean="0">
                <a:solidFill>
                  <a:schemeClr val="bg1">
                    <a:lumMod val="10000"/>
                  </a:schemeClr>
                </a:solidFill>
                <a:latin typeface="Times New Roman" pitchFamily="18" charset="0"/>
                <a:cs typeface="Times New Roman" pitchFamily="18" charset="0"/>
              </a:rPr>
              <a:t>Но в реальности происходит то, что люди не выполняют ту работу, которую они делали до войны, самолеты перевозят войска, а не туристов, а нефть идет на заправку танков, а не автомобилей. </a:t>
            </a:r>
            <a:r>
              <a:rPr lang="ru" dirty="0" smtClean="0">
                <a:solidFill>
                  <a:schemeClr val="bg1">
                    <a:lumMod val="10000"/>
                  </a:schemeClr>
                </a:solidFill>
                <a:latin typeface="Times New Roman" pitchFamily="18" charset="0"/>
                <a:cs typeface="Times New Roman" pitchFamily="18" charset="0"/>
              </a:rPr>
              <a:t>Когда </a:t>
            </a:r>
            <a:r>
              <a:rPr lang="ru" dirty="0">
                <a:solidFill>
                  <a:schemeClr val="bg1">
                    <a:lumMod val="10000"/>
                  </a:schemeClr>
                </a:solidFill>
                <a:latin typeface="Times New Roman" pitchFamily="18" charset="0"/>
                <a:cs typeface="Times New Roman" pitchFamily="18" charset="0"/>
              </a:rPr>
              <a:t>правительство выделяет средства на биотехнологическое исследование, это означает, что участок земли, на котором могло бы быть построено административное здание, будет отведен на строительство </a:t>
            </a:r>
            <a:r>
              <a:rPr lang="ru" dirty="0" smtClean="0">
                <a:solidFill>
                  <a:schemeClr val="bg1">
                    <a:lumMod val="10000"/>
                  </a:schemeClr>
                </a:solidFill>
                <a:latin typeface="Times New Roman" pitchFamily="18" charset="0"/>
                <a:cs typeface="Times New Roman" pitchFamily="18" charset="0"/>
              </a:rPr>
              <a:t>лаборатории.</a:t>
            </a:r>
          </a:p>
          <a:p>
            <a:pPr lvl="0" algn="just" rtl="0">
              <a:buClr>
                <a:schemeClr val="dk1"/>
              </a:buClr>
              <a:buSzPct val="78571"/>
              <a:buFont typeface="Wingdings" pitchFamily="2" charset="2"/>
              <a:buChar char="ü"/>
            </a:pPr>
            <a:r>
              <a:rPr lang="ru" i="1" dirty="0" smtClean="0">
                <a:solidFill>
                  <a:schemeClr val="bg1">
                    <a:lumMod val="10000"/>
                  </a:schemeClr>
                </a:solidFill>
                <a:latin typeface="Times New Roman" pitchFamily="18" charset="0"/>
                <a:cs typeface="Times New Roman" pitchFamily="18" charset="0"/>
              </a:rPr>
              <a:t>Разрабатывая систему налогообложения, </a:t>
            </a:r>
            <a:r>
              <a:rPr lang="ru" i="1" dirty="0">
                <a:solidFill>
                  <a:schemeClr val="bg1">
                    <a:lumMod val="10000"/>
                  </a:schemeClr>
                </a:solidFill>
                <a:latin typeface="Times New Roman" pitchFamily="18" charset="0"/>
                <a:cs typeface="Times New Roman" pitchFamily="18" charset="0"/>
              </a:rPr>
              <a:t>правительство решает, каким образом необходимые ресурсы будут изыматься из домашних хозяйств и предприятий и вливаться в коллективное потребление и инвестиции. Средства, полученные от налогообложения, являются машиной, с помощью которой реальные ресурсы трансформируются из частных благ в общественные.</a:t>
            </a:r>
          </a:p>
          <a:p>
            <a:endParaRPr dirty="0">
              <a:solidFill>
                <a:schemeClr val="bg1">
                  <a:lumMod val="10000"/>
                </a:schemeClr>
              </a:solidFill>
              <a:latin typeface="Times New Roman" pitchFamily="18" charset="0"/>
              <a:cs typeface="Times New Roman" pitchFamily="18" charset="0"/>
            </a:endParaRPr>
          </a:p>
        </p:txBody>
      </p:sp>
      <p:pic>
        <p:nvPicPr>
          <p:cNvPr id="335" name="Shape 335"/>
          <p:cNvPicPr preferRelativeResize="0"/>
          <p:nvPr/>
        </p:nvPicPr>
        <p:blipFill>
          <a:blip r:embed="rId3"/>
          <a:stretch>
            <a:fillRect/>
          </a:stretch>
        </p:blipFill>
        <p:spPr>
          <a:xfrm>
            <a:off x="6961500" y="699542"/>
            <a:ext cx="2182500" cy="4096375"/>
          </a:xfrm>
          <a:prstGeom prst="rect">
            <a:avLst/>
          </a:prstGeom>
        </p:spPr>
      </p:pic>
      <p:sp>
        <p:nvSpPr>
          <p:cNvPr id="6" name="TextBox 5"/>
          <p:cNvSpPr txBox="1"/>
          <p:nvPr/>
        </p:nvSpPr>
        <p:spPr>
          <a:xfrm>
            <a:off x="0" y="195486"/>
            <a:ext cx="8783960" cy="461665"/>
          </a:xfrm>
          <a:prstGeom prst="rect">
            <a:avLst/>
          </a:prstGeom>
          <a:solidFill>
            <a:schemeClr val="bg1">
              <a:lumMod val="90000"/>
            </a:schemeClr>
          </a:solidFill>
        </p:spPr>
        <p:txBody>
          <a:bodyPr wrap="square" rtlCol="0">
            <a:spAutoFit/>
          </a:bodyPr>
          <a:lstStyle/>
          <a:p>
            <a:pPr lvl="0" algn="ctr"/>
            <a:r>
              <a:rPr lang="ru-RU" sz="2400" b="1" dirty="0" smtClean="0">
                <a:solidFill>
                  <a:schemeClr val="bg1">
                    <a:lumMod val="10000"/>
                  </a:schemeClr>
                </a:solidFill>
                <a:latin typeface="Times New Roman"/>
                <a:ea typeface="Times New Roman"/>
                <a:cs typeface="Times New Roman"/>
                <a:sym typeface="Times New Roman"/>
              </a:rPr>
              <a:t>ЭКОНОМИЧЕСКИЕ АСПЕКТЫ НАЛООБЛОЖЕНИЯ</a:t>
            </a:r>
            <a:endParaRPr lang="ru" sz="2400" b="1" dirty="0" smtClean="0">
              <a:solidFill>
                <a:schemeClr val="bg1">
                  <a:lumMod val="10000"/>
                </a:schemeClr>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0" y="402601"/>
            <a:ext cx="8964488" cy="4740899"/>
          </a:xfrm>
          <a:prstGeom prst="rect">
            <a:avLst/>
          </a:prstGeom>
        </p:spPr>
        <p:txBody>
          <a:bodyPr lIns="91425" tIns="91425" rIns="91425" bIns="91425" anchor="t" anchorCtr="0">
            <a:noAutofit/>
          </a:bodyPr>
          <a:lstStyle/>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      После того как правительство приняло решение собрать определенную сумму налогов, оно должно решить, как именно оно будет это делать. Правительство может обложить налогом доход, прибыль или продажу. Кроме того, можно взимать налоги с богатых или бедных, молодых или старых. Есть ли какие-нибудь закономерности, знание которых может помочь сформировать справедливую и эффективную налоговую систему?</a:t>
            </a:r>
          </a:p>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    Конечно же, такие закономерности существуют. Экономисты и политики используют два подхода к распределению налогового бремени в экономике</a:t>
            </a:r>
          </a:p>
          <a:p>
            <a:pPr>
              <a:buFont typeface="Wingdings" pitchFamily="2" charset="2"/>
              <a:buChar char="ü"/>
            </a:pPr>
            <a:endParaRPr dirty="0">
              <a:solidFill>
                <a:schemeClr val="bg1">
                  <a:lumMod val="10000"/>
                </a:schemeClr>
              </a:solidFill>
              <a:latin typeface="Times New Roman" pitchFamily="18" charset="0"/>
              <a:cs typeface="Times New Roman" pitchFamily="18" charset="0"/>
            </a:endParaRPr>
          </a:p>
          <a:p>
            <a:pPr lvl="0" algn="just" rtl="0">
              <a:buNone/>
            </a:pPr>
            <a:r>
              <a:rPr lang="ru" dirty="0">
                <a:solidFill>
                  <a:schemeClr val="bg1">
                    <a:lumMod val="10000"/>
                  </a:schemeClr>
                </a:solidFill>
                <a:latin typeface="Times New Roman" pitchFamily="18" charset="0"/>
                <a:cs typeface="Times New Roman" pitchFamily="18" charset="0"/>
              </a:rPr>
              <a:t>• </a:t>
            </a:r>
            <a:r>
              <a:rPr lang="ru" b="1" dirty="0">
                <a:solidFill>
                  <a:schemeClr val="bg1">
                    <a:lumMod val="10000"/>
                  </a:schemeClr>
                </a:solidFill>
                <a:latin typeface="Times New Roman" pitchFamily="18" charset="0"/>
                <a:cs typeface="Times New Roman" pitchFamily="18" charset="0"/>
              </a:rPr>
              <a:t>Принцип налогообложения на основе получаемой выгоды</a:t>
            </a:r>
            <a:r>
              <a:rPr lang="ru" dirty="0">
                <a:solidFill>
                  <a:schemeClr val="bg1">
                    <a:lumMod val="10000"/>
                  </a:schemeClr>
                </a:solidFill>
                <a:latin typeface="Times New Roman" pitchFamily="18" charset="0"/>
                <a:cs typeface="Times New Roman" pitchFamily="18" charset="0"/>
              </a:rPr>
              <a:t>, который гласит, что различные члены общества должны платить налог пропорционально полученным выгодам от правительственных программ. Так же, как люди платят собственные доллары пропорционально объему потребления хлеба, произведенного в частном секторе, налоги, уплачиваемые частными лицами, должны соотноситься с объемом использованных ими коллективных благ, таких как дороги и </a:t>
            </a:r>
            <a:r>
              <a:rPr lang="ru" dirty="0" smtClean="0">
                <a:solidFill>
                  <a:schemeClr val="bg1">
                    <a:lumMod val="10000"/>
                  </a:schemeClr>
                </a:solidFill>
                <a:latin typeface="Times New Roman" pitchFamily="18" charset="0"/>
                <a:cs typeface="Times New Roman" pitchFamily="18" charset="0"/>
              </a:rPr>
              <a:t>парки</a:t>
            </a:r>
            <a:endParaRPr dirty="0">
              <a:solidFill>
                <a:schemeClr val="bg1">
                  <a:lumMod val="10000"/>
                </a:schemeClr>
              </a:solidFill>
              <a:latin typeface="Times New Roman" pitchFamily="18" charset="0"/>
              <a:cs typeface="Times New Roman" pitchFamily="18" charset="0"/>
            </a:endParaRPr>
          </a:p>
          <a:p>
            <a:pPr algn="just">
              <a:buNone/>
            </a:pPr>
            <a:r>
              <a:rPr lang="ru" dirty="0">
                <a:solidFill>
                  <a:schemeClr val="bg1">
                    <a:lumMod val="10000"/>
                  </a:schemeClr>
                </a:solidFill>
                <a:latin typeface="Times New Roman" pitchFamily="18" charset="0"/>
                <a:cs typeface="Times New Roman" pitchFamily="18" charset="0"/>
              </a:rPr>
              <a:t>• </a:t>
            </a:r>
            <a:r>
              <a:rPr lang="ru" b="1" dirty="0">
                <a:solidFill>
                  <a:schemeClr val="bg1">
                    <a:lumMod val="10000"/>
                  </a:schemeClr>
                </a:solidFill>
                <a:latin typeface="Times New Roman" pitchFamily="18" charset="0"/>
                <a:cs typeface="Times New Roman" pitchFamily="18" charset="0"/>
              </a:rPr>
              <a:t>Принцип налогообложения на основе платежеспособности</a:t>
            </a:r>
            <a:r>
              <a:rPr lang="ru" dirty="0">
                <a:solidFill>
                  <a:schemeClr val="bg1">
                    <a:lumMod val="10000"/>
                  </a:schemeClr>
                </a:solidFill>
                <a:latin typeface="Times New Roman" pitchFamily="18" charset="0"/>
                <a:cs typeface="Times New Roman" pitchFamily="18" charset="0"/>
              </a:rPr>
              <a:t>, который устанавливает, что сумма налога, уплачиваемая теми или иными людьми, должна быть связана с их доходом или благосостоянием. Чем выше благосостояние или доход, тем больше сумма налога. Обычно налоговые системы, организованные согласно этому принципу, являются также перераспределяющими. Это означает, что увеличение фондов, получаемых от людей с высокими доходами, повышает доходы и уровень потребления бедных слоев населения. К примеру, если строительство нового моста финансируется за счет целевой пошлины на это строительство, то это является отражением принципа по получению выгод, поскольку вы платите пошлину на строительство только в том случае, если вы планируете ее использовать. Однако если финансирование моста будет производиться из общих налоговых фондов, это будет примером принципа налогообложения по платежеспособности.</a:t>
            </a:r>
          </a:p>
        </p:txBody>
      </p:sp>
      <p:sp>
        <p:nvSpPr>
          <p:cNvPr id="3" name="TextBox 2"/>
          <p:cNvSpPr txBox="1"/>
          <p:nvPr/>
        </p:nvSpPr>
        <p:spPr>
          <a:xfrm>
            <a:off x="899592" y="0"/>
            <a:ext cx="7416824" cy="461665"/>
          </a:xfrm>
          <a:prstGeom prst="rect">
            <a:avLst/>
          </a:prstGeom>
          <a:solidFill>
            <a:schemeClr val="bg1">
              <a:lumMod val="90000"/>
            </a:schemeClr>
          </a:solidFill>
        </p:spPr>
        <p:txBody>
          <a:bodyPr wrap="square" rtlCol="0">
            <a:spAutoFit/>
          </a:bodyPr>
          <a:lstStyle/>
          <a:p>
            <a:pPr algn="ctr"/>
            <a:r>
              <a:rPr lang="ru-RU" sz="2400" b="1" dirty="0" smtClean="0">
                <a:solidFill>
                  <a:schemeClr val="bg1">
                    <a:lumMod val="10000"/>
                  </a:schemeClr>
                </a:solidFill>
                <a:latin typeface="Times New Roman" pitchFamily="18" charset="0"/>
                <a:cs typeface="Times New Roman" pitchFamily="18" charset="0"/>
              </a:rPr>
              <a:t>Получаемая выгода или платежеспособность</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p:nvPr/>
        </p:nvSpPr>
        <p:spPr>
          <a:xfrm>
            <a:off x="2843808" y="483518"/>
            <a:ext cx="6300192" cy="4948014"/>
          </a:xfrm>
          <a:prstGeom prst="rect">
            <a:avLst/>
          </a:prstGeom>
        </p:spPr>
        <p:txBody>
          <a:bodyPr lIns="91425" tIns="91425" rIns="91425" bIns="91425" anchor="t" anchorCtr="0">
            <a:noAutofit/>
          </a:bodyPr>
          <a:lstStyle/>
          <a:p>
            <a:endParaRPr lang="ru-RU" dirty="0" smtClean="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a:solidFill>
                  <a:schemeClr val="bg1">
                    <a:lumMod val="10000"/>
                  </a:schemeClr>
                </a:solidFill>
                <a:latin typeface="Times New Roman" pitchFamily="18" charset="0"/>
                <a:cs typeface="Times New Roman" pitchFamily="18" charset="0"/>
              </a:rPr>
              <a:t>Независимо от того, по какому из двух принципов организовано большинство современных налоговых систем, они также пытаются учитывать современные взгляды на справедливость или равенство. Одним из основных принципов является </a:t>
            </a:r>
            <a:r>
              <a:rPr lang="ru" b="1" dirty="0">
                <a:solidFill>
                  <a:schemeClr val="bg1">
                    <a:lumMod val="10000"/>
                  </a:schemeClr>
                </a:solidFill>
                <a:latin typeface="Times New Roman" pitchFamily="18" charset="0"/>
                <a:cs typeface="Times New Roman" pitchFamily="18" charset="0"/>
              </a:rPr>
              <a:t>горизонтальное равенство</a:t>
            </a:r>
            <a:r>
              <a:rPr lang="ru" dirty="0">
                <a:solidFill>
                  <a:schemeClr val="bg1">
                    <a:lumMod val="10000"/>
                  </a:schemeClr>
                </a:solidFill>
                <a:latin typeface="Times New Roman" pitchFamily="18" charset="0"/>
                <a:cs typeface="Times New Roman" pitchFamily="18" charset="0"/>
              </a:rPr>
              <a:t>, подразумевающее, что субъекты, равные по сути, должны платить равные </a:t>
            </a:r>
            <a:r>
              <a:rPr lang="ru" dirty="0" smtClean="0">
                <a:solidFill>
                  <a:schemeClr val="bg1">
                    <a:lumMod val="10000"/>
                  </a:schemeClr>
                </a:solidFill>
                <a:latin typeface="Times New Roman" pitchFamily="18" charset="0"/>
                <a:cs typeface="Times New Roman" pitchFamily="18" charset="0"/>
              </a:rPr>
              <a:t>налоги.</a:t>
            </a:r>
          </a:p>
          <a:p>
            <a:pPr lvl="0" algn="just" rtl="0">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Идея одинакового подхода к равноценным субъектам базируется на западной политической философии. Если вы и я абсолютно равны и отличаемся только лишь цветом глаз, принципы налообложения наших налогов будут одинаовыми, и мы должны будем платить одинаковые налоги.В </a:t>
            </a:r>
            <a:r>
              <a:rPr lang="ru" dirty="0">
                <a:solidFill>
                  <a:schemeClr val="bg1">
                    <a:lumMod val="10000"/>
                  </a:schemeClr>
                </a:solidFill>
                <a:latin typeface="Times New Roman" pitchFamily="18" charset="0"/>
                <a:cs typeface="Times New Roman" pitchFamily="18" charset="0"/>
              </a:rPr>
              <a:t>случае применения принципа налогообложения по получению выгод, если мы получили одинаковый объем услуг, предоставляемых автомагистралями или парками, то, согласно принципу горизонтального равенства, мы должны заплатить одинаковый налог. Или, если система основывается на принципе платежеспособности, горизонтальное равенство обязывает, чтобы люди с одинаковым доходом платили одинаковый налог.</a:t>
            </a: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p:txBody>
      </p:sp>
      <p:pic>
        <p:nvPicPr>
          <p:cNvPr id="346" name="Shape 346"/>
          <p:cNvPicPr preferRelativeResize="0"/>
          <p:nvPr/>
        </p:nvPicPr>
        <p:blipFill>
          <a:blip r:embed="rId3"/>
          <a:stretch>
            <a:fillRect/>
          </a:stretch>
        </p:blipFill>
        <p:spPr>
          <a:xfrm>
            <a:off x="251520" y="771550"/>
            <a:ext cx="2520280" cy="3960440"/>
          </a:xfrm>
          <a:prstGeom prst="rect">
            <a:avLst/>
          </a:prstGeom>
        </p:spPr>
      </p:pic>
      <p:sp>
        <p:nvSpPr>
          <p:cNvPr id="6" name="TextBox 5"/>
          <p:cNvSpPr txBox="1"/>
          <p:nvPr/>
        </p:nvSpPr>
        <p:spPr>
          <a:xfrm>
            <a:off x="1403648" y="195486"/>
            <a:ext cx="6948264" cy="461665"/>
          </a:xfrm>
          <a:prstGeom prst="rect">
            <a:avLst/>
          </a:prstGeom>
          <a:solidFill>
            <a:schemeClr val="bg1">
              <a:lumMod val="90000"/>
            </a:schemeClr>
          </a:solidFill>
        </p:spPr>
        <p:txBody>
          <a:bodyPr wrap="square" rtlCol="0">
            <a:spAutoFit/>
          </a:bodyPr>
          <a:lstStyle/>
          <a:p>
            <a:pPr lvl="0" algn="ctr"/>
            <a:r>
              <a:rPr lang="ru-RU" sz="2400" b="1" dirty="0" smtClean="0">
                <a:solidFill>
                  <a:schemeClr val="bg1">
                    <a:lumMod val="10000"/>
                  </a:schemeClr>
                </a:solidFill>
                <a:latin typeface="Times New Roman"/>
                <a:ea typeface="Times New Roman"/>
                <a:cs typeface="Times New Roman"/>
                <a:sym typeface="Times New Roman"/>
              </a:rPr>
              <a:t>Горизонтальное и вертикальное равенство</a:t>
            </a:r>
            <a:endParaRPr lang="ru" sz="2400" b="1" dirty="0" smtClean="0">
              <a:solidFill>
                <a:schemeClr val="bg1">
                  <a:lumMod val="10000"/>
                </a:schemeClr>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7"/>
          <p:cNvSpPr txBox="1"/>
          <p:nvPr/>
        </p:nvSpPr>
        <p:spPr>
          <a:xfrm>
            <a:off x="251520" y="339502"/>
            <a:ext cx="8892480" cy="4536504"/>
          </a:xfrm>
          <a:prstGeom prst="rect">
            <a:avLst/>
          </a:prstGeom>
        </p:spPr>
        <p:txBody>
          <a:bodyPr lIns="91425" tIns="91425" rIns="91425" bIns="91425" anchor="t" anchorCtr="0">
            <a:noAutofit/>
          </a:bodyPr>
          <a:lstStyle/>
          <a:p>
            <a:pPr algn="just">
              <a:buFont typeface="Wingdings" pitchFamily="2" charset="2"/>
              <a:buChar char="ü"/>
            </a:pPr>
            <a:r>
              <a:rPr lang="ru" dirty="0">
                <a:solidFill>
                  <a:schemeClr val="bg1">
                    <a:lumMod val="10000"/>
                  </a:schemeClr>
                </a:solidFill>
                <a:latin typeface="Times New Roman" pitchFamily="18" charset="0"/>
                <a:cs typeface="Times New Roman" pitchFamily="18" charset="0"/>
              </a:rPr>
              <a:t>Более спорным представляется принцип </a:t>
            </a:r>
            <a:r>
              <a:rPr lang="ru" b="1" dirty="0">
                <a:solidFill>
                  <a:schemeClr val="bg1">
                    <a:lumMod val="10000"/>
                  </a:schemeClr>
                </a:solidFill>
                <a:latin typeface="Times New Roman" pitchFamily="18" charset="0"/>
                <a:cs typeface="Times New Roman" pitchFamily="18" charset="0"/>
              </a:rPr>
              <a:t>вертикального равенства</a:t>
            </a:r>
            <a:r>
              <a:rPr lang="ru" dirty="0">
                <a:solidFill>
                  <a:schemeClr val="bg1">
                    <a:lumMod val="10000"/>
                  </a:schemeClr>
                </a:solidFill>
                <a:latin typeface="Times New Roman" pitchFamily="18" charset="0"/>
                <a:cs typeface="Times New Roman" pitchFamily="18" charset="0"/>
              </a:rPr>
              <a:t>, который касается налогового подхода к людям с разными уровнями доходов. Абстрактные философские принципы в данном случае мало помогают в решении проблемы справедливости. Предположим, что лица А и Б совершенно одинаковы, за исключением того, что собственность и до ходы Б в 10 раз превышают собственность и доходы А. Будет ли это означать, что Б должен будет платить точно такой же налог, как и А, для предоставления государственных услуг, таких как охрана порядка? Или Б должен платить такой же процент от своего дохода</a:t>
            </a:r>
            <a:r>
              <a:rPr lang="ru" dirty="0" smtClean="0">
                <a:solidFill>
                  <a:schemeClr val="bg1">
                    <a:lumMod val="10000"/>
                  </a:schemeClr>
                </a:solidFill>
                <a:latin typeface="Times New Roman" pitchFamily="18" charset="0"/>
                <a:cs typeface="Times New Roman" pitchFamily="18" charset="0"/>
              </a:rPr>
              <a:t>? Или, так как полицейским придется потратить больше времени на охрану имущества преуспевающего Б, будет ли справедливым по отношению к Б, если он заплатит большую часть своего дохода в виде налогов?</a:t>
            </a:r>
          </a:p>
        </p:txBody>
      </p:sp>
      <p:pic>
        <p:nvPicPr>
          <p:cNvPr id="3" name="Shape 348"/>
          <p:cNvPicPr preferRelativeResize="0"/>
          <p:nvPr/>
        </p:nvPicPr>
        <p:blipFill>
          <a:blip r:embed="rId2"/>
          <a:stretch>
            <a:fillRect/>
          </a:stretch>
        </p:blipFill>
        <p:spPr>
          <a:xfrm>
            <a:off x="323528" y="2139702"/>
            <a:ext cx="2304256" cy="2808312"/>
          </a:xfrm>
          <a:prstGeom prst="rect">
            <a:avLst/>
          </a:prstGeom>
          <a:ln>
            <a:noFill/>
          </a:ln>
          <a:effectLst>
            <a:softEdge rad="112500"/>
          </a:effectLst>
        </p:spPr>
      </p:pic>
      <p:sp>
        <p:nvSpPr>
          <p:cNvPr id="4" name="TextBox 3"/>
          <p:cNvSpPr txBox="1"/>
          <p:nvPr/>
        </p:nvSpPr>
        <p:spPr>
          <a:xfrm>
            <a:off x="2771800" y="2283718"/>
            <a:ext cx="6120680" cy="2462213"/>
          </a:xfrm>
          <a:prstGeom prst="rect">
            <a:avLst/>
          </a:prstGeom>
          <a:noFill/>
        </p:spPr>
        <p:txBody>
          <a:bodyPr wrap="square" rtlCol="0">
            <a:spAutoFit/>
          </a:bodyPr>
          <a:lstStyle/>
          <a:p>
            <a:pPr>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Знания общих и абстрактных принципов недостаточно, чтобы определить структуру налогообложения в стране. Когда президент США Рональд Рейган выступил за снижение налогов, он руководствовался тем, что по его мнению, при высоких налоговых ставках в большей степени страдают те люди, которые упорно трудились и делали сбережения на будущее. </a:t>
            </a:r>
            <a:r>
              <a:rPr lang="ru-RU" dirty="0" smtClean="0">
                <a:solidFill>
                  <a:schemeClr val="bg1">
                    <a:lumMod val="10000"/>
                  </a:schemeClr>
                </a:solidFill>
                <a:latin typeface="Times New Roman" pitchFamily="18" charset="0"/>
                <a:cs typeface="Times New Roman" pitchFamily="18" charset="0"/>
              </a:rPr>
              <a:t>С</a:t>
            </a:r>
            <a:r>
              <a:rPr lang="ru" dirty="0" smtClean="0">
                <a:solidFill>
                  <a:schemeClr val="bg1">
                    <a:lumMod val="10000"/>
                  </a:schemeClr>
                </a:solidFill>
                <a:latin typeface="Times New Roman" pitchFamily="18" charset="0"/>
                <a:cs typeface="Times New Roman" pitchFamily="18" charset="0"/>
              </a:rPr>
              <a:t>пустя 10 лет Билл Клинтон заявил: «Теперь мы имеем действительно справедливый Налоговый кодекс, согласно которому 80% налогового бремени ляжет на плечи тех людей, чей доход превышает 200 000 долл. </a:t>
            </a:r>
            <a:r>
              <a:rPr lang="ru-RU" dirty="0" smtClean="0">
                <a:solidFill>
                  <a:schemeClr val="bg1">
                    <a:lumMod val="10000"/>
                  </a:schemeClr>
                </a:solidFill>
                <a:latin typeface="Times New Roman" pitchFamily="18" charset="0"/>
                <a:cs typeface="Times New Roman" pitchFamily="18" charset="0"/>
              </a:rPr>
              <a:t>в</a:t>
            </a:r>
            <a:r>
              <a:rPr lang="ru" dirty="0" smtClean="0">
                <a:solidFill>
                  <a:schemeClr val="bg1">
                    <a:lumMod val="10000"/>
                  </a:schemeClr>
                </a:solidFill>
                <a:latin typeface="Times New Roman" pitchFamily="18" charset="0"/>
                <a:cs typeface="Times New Roman" pitchFamily="18" charset="0"/>
              </a:rPr>
              <a:t> год». То, что является справедливым по отношению к одним, оказывается несправедливым по отношению к другим.</a:t>
            </a:r>
          </a:p>
          <a:p>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1112850" y="693575"/>
            <a:ext cx="6918299" cy="3134400"/>
          </a:xfrm>
          <a:prstGeom prst="rect">
            <a:avLst/>
          </a:prstGeom>
        </p:spPr>
        <p:txBody>
          <a:bodyPr lIns="91425" tIns="91425" rIns="91425" bIns="91425" anchor="t" anchorCtr="0">
            <a:noAutofit/>
          </a:bodyPr>
          <a:lstStyle/>
          <a:p>
            <a:endParaRPr/>
          </a:p>
        </p:txBody>
      </p:sp>
      <p:sp>
        <p:nvSpPr>
          <p:cNvPr id="354" name="Shape 354"/>
          <p:cNvSpPr txBox="1"/>
          <p:nvPr/>
        </p:nvSpPr>
        <p:spPr>
          <a:xfrm>
            <a:off x="251520" y="411510"/>
            <a:ext cx="8641500" cy="3690000"/>
          </a:xfrm>
          <a:prstGeom prst="rect">
            <a:avLst/>
          </a:prstGeom>
        </p:spPr>
        <p:txBody>
          <a:bodyPr lIns="91425" tIns="91425" rIns="91425" bIns="91425" anchor="t" anchorCtr="0">
            <a:noAutofit/>
          </a:bodyPr>
          <a:lstStyle/>
          <a:p>
            <a:endParaRPr dirty="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dirty="0">
                <a:solidFill>
                  <a:schemeClr val="bg1">
                    <a:lumMod val="10000"/>
                  </a:schemeClr>
                </a:solidFill>
                <a:latin typeface="Times New Roman" pitchFamily="18" charset="0"/>
                <a:cs typeface="Times New Roman" pitchFamily="18" charset="0"/>
              </a:rPr>
              <a:t>Каким образом страны решают эти противоречивые философские вопросы? Правительство обычно принимает прагматические решения, которые только частично базируются на подходах, основанных на получении выгод и платежеспособности. Политические деятели понимают, насколько налоги непопулярны. В конце концов лозунг «налоги без протеста» помог начать Американскую Революцию. Современные налоговые системы представляют собой нелегкий компромисс между идеалами и политическим прагматизмом. Хитроумный министр финансов Франции Кольбер писал три века тому назад: «Увеличение налогов подобно ощипыванию гуся: вы хотите получить максимальное число перьев с наименьшим шипением</a:t>
            </a:r>
            <a:r>
              <a:rPr lang="ru" dirty="0" smtClean="0">
                <a:solidFill>
                  <a:schemeClr val="bg1">
                    <a:lumMod val="10000"/>
                  </a:schemeClr>
                </a:solidFill>
                <a:latin typeface="Times New Roman" pitchFamily="18" charset="0"/>
                <a:cs typeface="Times New Roman" pitchFamily="18" charset="0"/>
              </a:rPr>
              <a:t>».</a:t>
            </a:r>
          </a:p>
          <a:p>
            <a:pPr lvl="0" algn="just" rtl="0">
              <a:buClr>
                <a:schemeClr val="dk1"/>
              </a:buClr>
              <a:buSzPct val="78571"/>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Какие </a:t>
            </a:r>
            <a:r>
              <a:rPr lang="ru" dirty="0">
                <a:solidFill>
                  <a:schemeClr val="bg1">
                    <a:lumMod val="10000"/>
                  </a:schemeClr>
                </a:solidFill>
                <a:latin typeface="Times New Roman" pitchFamily="18" charset="0"/>
                <a:cs typeface="Times New Roman" pitchFamily="18" charset="0"/>
              </a:rPr>
              <a:t>же действия предпринимаются?В некоторых случаях общественные услуги на местном или общенациональном уровне в первую очередь приносят выгоду определенным группам, которые не имеют особых притязаний на благоприятное или неблагоприятное обращение с ними по причине их средних доходов или других характеристик. В таких случаях современное правительство обычно строит налоговую систему на базе принципа получения выгоды.</a:t>
            </a: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p:txBody>
      </p:sp>
      <p:pic>
        <p:nvPicPr>
          <p:cNvPr id="355" name="Shape 355"/>
          <p:cNvPicPr preferRelativeResize="0"/>
          <p:nvPr/>
        </p:nvPicPr>
        <p:blipFill>
          <a:blip r:embed="rId3"/>
          <a:stretch>
            <a:fillRect/>
          </a:stretch>
        </p:blipFill>
        <p:spPr>
          <a:xfrm>
            <a:off x="6876256" y="3435846"/>
            <a:ext cx="2039748" cy="1564925"/>
          </a:xfrm>
          <a:prstGeom prst="rect">
            <a:avLst/>
          </a:prstGeom>
          <a:ln>
            <a:noFill/>
          </a:ln>
          <a:effectLst>
            <a:softEdge rad="112500"/>
          </a:effectLst>
        </p:spPr>
      </p:pic>
      <p:sp>
        <p:nvSpPr>
          <p:cNvPr id="356" name="Shape 356"/>
          <p:cNvSpPr txBox="1"/>
          <p:nvPr/>
        </p:nvSpPr>
        <p:spPr>
          <a:xfrm>
            <a:off x="179512" y="3795886"/>
            <a:ext cx="6701100" cy="1173600"/>
          </a:xfrm>
          <a:prstGeom prst="rect">
            <a:avLst/>
          </a:prstGeom>
        </p:spPr>
        <p:txBody>
          <a:bodyPr lIns="91425" tIns="91425" rIns="91425" bIns="91425" anchor="t" anchorCtr="0">
            <a:noAutofit/>
          </a:bodyPr>
          <a:lstStyle/>
          <a:p>
            <a:pPr lvl="0" algn="just" rtl="0">
              <a:buClr>
                <a:schemeClr val="dk1"/>
              </a:buClr>
              <a:buSzPct val="78571"/>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П</a:t>
            </a:r>
            <a:r>
              <a:rPr lang="ru" dirty="0" smtClean="0">
                <a:solidFill>
                  <a:schemeClr val="bg1">
                    <a:lumMod val="10000"/>
                  </a:schemeClr>
                </a:solidFill>
                <a:latin typeface="Times New Roman" pitchFamily="18" charset="0"/>
                <a:cs typeface="Times New Roman" pitchFamily="18" charset="0"/>
              </a:rPr>
              <a:t>оэтому обычно </a:t>
            </a:r>
            <a:r>
              <a:rPr lang="ru" dirty="0">
                <a:solidFill>
                  <a:schemeClr val="bg1">
                    <a:lumMod val="10000"/>
                  </a:schemeClr>
                </a:solidFill>
                <a:latin typeface="Times New Roman" pitchFamily="18" charset="0"/>
                <a:cs typeface="Times New Roman" pitchFamily="18" charset="0"/>
              </a:rPr>
              <a:t>местные дороги обычно финансируются за счет местных жителей. «Пользовательская плата» устанавливается на воду и очистку сточных вод, которые предоставляются как частные блага. Налоги, собранные от продажи бензина, могут быть направлены (или «отложены») на строительство дорог.</a:t>
            </a:r>
          </a:p>
          <a:p>
            <a:endParaRPr dirty="0">
              <a:solidFill>
                <a:schemeClr val="bg1">
                  <a:lumMod val="10000"/>
                </a:schemeClr>
              </a:solidFill>
              <a:latin typeface="Times New Roman" pitchFamily="18" charset="0"/>
              <a:cs typeface="Times New Roman" pitchFamily="18" charset="0"/>
            </a:endParaRPr>
          </a:p>
        </p:txBody>
      </p:sp>
      <p:sp>
        <p:nvSpPr>
          <p:cNvPr id="6" name="TextBox 5"/>
          <p:cNvSpPr txBox="1"/>
          <p:nvPr/>
        </p:nvSpPr>
        <p:spPr>
          <a:xfrm>
            <a:off x="539552" y="123478"/>
            <a:ext cx="7452320" cy="461665"/>
          </a:xfrm>
          <a:prstGeom prst="rect">
            <a:avLst/>
          </a:prstGeom>
          <a:solidFill>
            <a:schemeClr val="bg1">
              <a:lumMod val="90000"/>
            </a:schemeClr>
          </a:solidFill>
        </p:spPr>
        <p:txBody>
          <a:bodyPr wrap="square" rtlCol="0">
            <a:spAutoFit/>
          </a:bodyPr>
          <a:lstStyle/>
          <a:p>
            <a:pPr lvl="0" algn="ctr"/>
            <a:r>
              <a:rPr lang="ru" sz="2400" b="1" dirty="0" smtClean="0">
                <a:latin typeface="Times New Roman" pitchFamily="18" charset="0"/>
                <a:cs typeface="Times New Roman" pitchFamily="18" charset="0"/>
              </a:rPr>
              <a:t>Компромиссы налогообложения</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323528" y="0"/>
            <a:ext cx="7848872" cy="3744416"/>
          </a:xfrm>
          <a:prstGeom prst="rect">
            <a:avLst/>
          </a:prstGeom>
        </p:spPr>
        <p:txBody>
          <a:bodyPr lIns="91425" tIns="91425" rIns="91425" bIns="91425" anchor="t" anchorCtr="0">
            <a:noAutofit/>
          </a:bodyPr>
          <a:lstStyle/>
          <a:p>
            <a:pPr lvl="0" rtl="0">
              <a:buNone/>
            </a:pPr>
            <a:r>
              <a:rPr lang="ru" dirty="0">
                <a:solidFill>
                  <a:schemeClr val="bg1">
                    <a:lumMod val="10000"/>
                  </a:schemeClr>
                </a:solidFill>
                <a:latin typeface="Times New Roman" pitchFamily="18" charset="0"/>
                <a:cs typeface="Times New Roman" pitchFamily="18" charset="0"/>
              </a:rPr>
              <a:t>               </a:t>
            </a:r>
            <a:endParaRPr lang="ru" b="1" dirty="0">
              <a:solidFill>
                <a:schemeClr val="bg1">
                  <a:lumMod val="10000"/>
                </a:schemeClr>
              </a:solidFill>
              <a:latin typeface="Times New Roman" pitchFamily="18" charset="0"/>
              <a:cs typeface="Times New Roman" pitchFamily="18" charset="0"/>
            </a:endParaRPr>
          </a:p>
          <a:p>
            <a:pPr lvl="0" algn="just">
              <a:buClr>
                <a:schemeClr val="dk1"/>
              </a:buClr>
              <a:buSzPct val="78571"/>
              <a:buFont typeface="Arial" pitchFamily="34" charset="0"/>
              <a:buChar char="•"/>
            </a:pPr>
            <a:r>
              <a:rPr lang="ru" sz="1800" b="1" dirty="0" smtClean="0">
                <a:solidFill>
                  <a:schemeClr val="bg1">
                    <a:lumMod val="10000"/>
                  </a:schemeClr>
                </a:solidFill>
                <a:latin typeface="Times New Roman" pitchFamily="18" charset="0"/>
                <a:cs typeface="Times New Roman" pitchFamily="18" charset="0"/>
              </a:rPr>
              <a:t>Прогрессивные и регрессивные налоги. </a:t>
            </a:r>
          </a:p>
          <a:p>
            <a:pPr lvl="0" algn="just">
              <a:buClr>
                <a:schemeClr val="dk1"/>
              </a:buClr>
              <a:buSzPct val="78571"/>
            </a:pPr>
            <a:endParaRPr lang="ru" sz="1800" b="1" dirty="0" smtClean="0">
              <a:solidFill>
                <a:schemeClr val="bg1">
                  <a:lumMod val="10000"/>
                </a:schemeClr>
              </a:solidFill>
              <a:latin typeface="Times New Roman" pitchFamily="18" charset="0"/>
              <a:cs typeface="Times New Roman" pitchFamily="18" charset="0"/>
            </a:endParaRPr>
          </a:p>
          <a:p>
            <a:pPr lvl="0" algn="just">
              <a:buClr>
                <a:schemeClr val="dk1"/>
              </a:buClr>
              <a:buSzPct val="78571"/>
            </a:pPr>
            <a:r>
              <a:rPr lang="ru" dirty="0" smtClean="0">
                <a:solidFill>
                  <a:schemeClr val="bg1">
                    <a:lumMod val="10000"/>
                  </a:schemeClr>
                </a:solidFill>
                <a:latin typeface="Times New Roman" pitchFamily="18" charset="0"/>
                <a:cs typeface="Times New Roman" pitchFamily="18" charset="0"/>
              </a:rPr>
              <a:t>     Налоги </a:t>
            </a:r>
            <a:r>
              <a:rPr lang="ru" dirty="0">
                <a:solidFill>
                  <a:schemeClr val="bg1">
                    <a:lumMod val="10000"/>
                  </a:schemeClr>
                </a:solidFill>
                <a:latin typeface="Times New Roman" pitchFamily="18" charset="0"/>
                <a:cs typeface="Times New Roman" pitchFamily="18" charset="0"/>
              </a:rPr>
              <a:t>на прибыль представляют собой снижающуюся статью доходов правительства. Сегодня в развитых странах в основном рассчитывают на </a:t>
            </a:r>
            <a:r>
              <a:rPr lang="ru" b="1" dirty="0">
                <a:solidFill>
                  <a:schemeClr val="bg1">
                    <a:lumMod val="10000"/>
                  </a:schemeClr>
                </a:solidFill>
                <a:latin typeface="Times New Roman" pitchFamily="18" charset="0"/>
                <a:cs typeface="Times New Roman" pitchFamily="18" charset="0"/>
              </a:rPr>
              <a:t>прогрессивные подоходные налоги</a:t>
            </a:r>
            <a:r>
              <a:rPr lang="ru" dirty="0">
                <a:solidFill>
                  <a:schemeClr val="bg1">
                    <a:lumMod val="10000"/>
                  </a:schemeClr>
                </a:solidFill>
                <a:latin typeface="Times New Roman" pitchFamily="18" charset="0"/>
                <a:cs typeface="Times New Roman" pitchFamily="18" charset="0"/>
              </a:rPr>
              <a:t>. Семья с доходом 50 000 долларов уплатит больший налог, чем один человек с доходом в 20 000 долларов. </a:t>
            </a:r>
            <a:r>
              <a:rPr lang="ru" dirty="0" smtClean="0">
                <a:solidFill>
                  <a:schemeClr val="bg1">
                    <a:lumMod val="10000"/>
                  </a:schemeClr>
                </a:solidFill>
                <a:latin typeface="Times New Roman" pitchFamily="18" charset="0"/>
                <a:cs typeface="Times New Roman" pitchFamily="18" charset="0"/>
              </a:rPr>
              <a:t>Таким образом, семья </a:t>
            </a:r>
            <a:r>
              <a:rPr lang="ru" dirty="0">
                <a:solidFill>
                  <a:schemeClr val="bg1">
                    <a:lumMod val="10000"/>
                  </a:schemeClr>
                </a:solidFill>
                <a:latin typeface="Times New Roman" pitchFamily="18" charset="0"/>
                <a:cs typeface="Times New Roman" pitchFamily="18" charset="0"/>
              </a:rPr>
              <a:t>с более высоким уровнем дохода платит не только большую сумму налога, но и фактически платит более значительную часть своего дохода.</a:t>
            </a:r>
          </a:p>
          <a:p>
            <a:pPr lvl="0" algn="just" rtl="0">
              <a:buClr>
                <a:schemeClr val="dk1"/>
              </a:buClr>
              <a:buSzPct val="78571"/>
              <a:buFont typeface="Arial"/>
              <a:buNone/>
            </a:pPr>
            <a:r>
              <a:rPr lang="ru" dirty="0">
                <a:solidFill>
                  <a:schemeClr val="bg1">
                    <a:lumMod val="10000"/>
                  </a:schemeClr>
                </a:solidFill>
                <a:latin typeface="Times New Roman" pitchFamily="18" charset="0"/>
                <a:cs typeface="Times New Roman" pitchFamily="18" charset="0"/>
              </a:rPr>
              <a:t>Данный </a:t>
            </a:r>
            <a:r>
              <a:rPr lang="ru" b="1" dirty="0">
                <a:solidFill>
                  <a:schemeClr val="bg1">
                    <a:lumMod val="10000"/>
                  </a:schemeClr>
                </a:solidFill>
                <a:latin typeface="Times New Roman" pitchFamily="18" charset="0"/>
                <a:cs typeface="Times New Roman" pitchFamily="18" charset="0"/>
              </a:rPr>
              <a:t>прогрессивный налог</a:t>
            </a:r>
            <a:r>
              <a:rPr lang="ru" dirty="0">
                <a:solidFill>
                  <a:schemeClr val="bg1">
                    <a:lumMod val="10000"/>
                  </a:schemeClr>
                </a:solidFill>
                <a:latin typeface="Times New Roman" pitchFamily="18" charset="0"/>
                <a:cs typeface="Times New Roman" pitchFamily="18" charset="0"/>
              </a:rPr>
              <a:t> контрастирует со строго пропорциональным налогом, при котором все налогоплательщики платят одинаковую часть своего дохода. </a:t>
            </a:r>
            <a:r>
              <a:rPr lang="ru" b="1" dirty="0">
                <a:solidFill>
                  <a:schemeClr val="bg1">
                    <a:lumMod val="10000"/>
                  </a:schemeClr>
                </a:solidFill>
                <a:latin typeface="Times New Roman" pitchFamily="18" charset="0"/>
                <a:cs typeface="Times New Roman" pitchFamily="18" charset="0"/>
              </a:rPr>
              <a:t>Регрессивный налог</a:t>
            </a:r>
            <a:r>
              <a:rPr lang="ru" dirty="0">
                <a:solidFill>
                  <a:schemeClr val="bg1">
                    <a:lumMod val="10000"/>
                  </a:schemeClr>
                </a:solidFill>
                <a:latin typeface="Times New Roman" pitchFamily="18" charset="0"/>
                <a:cs typeface="Times New Roman" pitchFamily="18" charset="0"/>
              </a:rPr>
              <a:t> отбирает большую долю дохода у бедных </a:t>
            </a:r>
            <a:r>
              <a:rPr lang="ru" dirty="0" smtClean="0">
                <a:solidFill>
                  <a:schemeClr val="bg1">
                    <a:lumMod val="10000"/>
                  </a:schemeClr>
                </a:solidFill>
                <a:latin typeface="Times New Roman" pitchFamily="18" charset="0"/>
                <a:cs typeface="Times New Roman" pitchFamily="18" charset="0"/>
              </a:rPr>
              <a:t>семей.</a:t>
            </a:r>
            <a:endParaRPr lang="ru" dirty="0">
              <a:solidFill>
                <a:schemeClr val="bg1">
                  <a:lumMod val="10000"/>
                </a:schemeClr>
              </a:solidFill>
              <a:latin typeface="Times New Roman" pitchFamily="18" charset="0"/>
              <a:cs typeface="Times New Roman" pitchFamily="18" charset="0"/>
            </a:endParaRPr>
          </a:p>
          <a:p>
            <a:endParaRPr dirty="0"/>
          </a:p>
        </p:txBody>
      </p:sp>
      <p:sp>
        <p:nvSpPr>
          <p:cNvPr id="362" name="Shape 362"/>
          <p:cNvSpPr txBox="1"/>
          <p:nvPr/>
        </p:nvSpPr>
        <p:spPr>
          <a:xfrm>
            <a:off x="395536" y="2715766"/>
            <a:ext cx="6862896" cy="2030836"/>
          </a:xfrm>
          <a:prstGeom prst="rect">
            <a:avLst/>
          </a:prstGeom>
        </p:spPr>
        <p:txBody>
          <a:bodyPr lIns="91425" tIns="91425" rIns="91425" bIns="91425" anchor="t" anchorCtr="0">
            <a:noAutofit/>
          </a:bodyPr>
          <a:lstStyle/>
          <a:p>
            <a:pPr algn="just">
              <a:buFont typeface="Wingdings" pitchFamily="2" charset="2"/>
              <a:buChar char="ü"/>
            </a:pPr>
            <a:r>
              <a:rPr lang="ru" sz="1600" i="1" dirty="0">
                <a:latin typeface="Times New Roman" pitchFamily="18" charset="0"/>
                <a:cs typeface="Times New Roman" pitchFamily="18" charset="0"/>
              </a:rPr>
              <a:t>Налог </a:t>
            </a:r>
            <a:r>
              <a:rPr lang="ru" sz="1600" i="1" dirty="0" smtClean="0">
                <a:latin typeface="Times New Roman" pitchFamily="18" charset="0"/>
                <a:cs typeface="Times New Roman" pitchFamily="18" charset="0"/>
              </a:rPr>
              <a:t>называется </a:t>
            </a:r>
            <a:r>
              <a:rPr lang="ru" sz="1600" i="1" dirty="0">
                <a:latin typeface="Times New Roman" pitchFamily="18" charset="0"/>
                <a:cs typeface="Times New Roman" pitchFamily="18" charset="0"/>
              </a:rPr>
              <a:t>пропорциональным, прогрессивным или регрессивным в зависимости от того, какую долю дохода платит налогоплательщик с высоким доходом (такую же, большую или меньшую соответственно) по отношению к  налогоплательщику с низким </a:t>
            </a:r>
            <a:r>
              <a:rPr lang="ru" sz="1600" i="1" dirty="0" smtClean="0">
                <a:latin typeface="Times New Roman" pitchFamily="18" charset="0"/>
                <a:cs typeface="Times New Roman" pitchFamily="18" charset="0"/>
              </a:rPr>
              <a:t>доходом</a:t>
            </a:r>
            <a:endParaRPr lang="ru" sz="1600" i="1" dirty="0">
              <a:latin typeface="Times New Roman" pitchFamily="18" charset="0"/>
              <a:cs typeface="Times New Roman" pitchFamily="18" charset="0"/>
            </a:endParaRPr>
          </a:p>
        </p:txBody>
      </p:sp>
      <p:sp>
        <p:nvSpPr>
          <p:cNvPr id="372" name="Shape 372"/>
          <p:cNvSpPr txBox="1"/>
          <p:nvPr/>
        </p:nvSpPr>
        <p:spPr>
          <a:xfrm>
            <a:off x="4277975" y="5058375"/>
            <a:ext cx="3657600" cy="457200"/>
          </a:xfrm>
          <a:prstGeom prst="rect">
            <a:avLst/>
          </a:prstGeom>
        </p:spPr>
        <p:txBody>
          <a:bodyPr lIns="91425" tIns="91425" rIns="91425" bIns="91425" anchor="t" anchorCtr="0">
            <a:noAutofit/>
          </a:bodyPr>
          <a:lstStyle/>
          <a:p>
            <a:endParaRPr/>
          </a:p>
        </p:txBody>
      </p:sp>
      <p:sp>
        <p:nvSpPr>
          <p:cNvPr id="15" name="TextBox 14"/>
          <p:cNvSpPr txBox="1"/>
          <p:nvPr/>
        </p:nvSpPr>
        <p:spPr>
          <a:xfrm>
            <a:off x="323528" y="4083918"/>
            <a:ext cx="8208912" cy="523220"/>
          </a:xfrm>
          <a:prstGeom prst="rect">
            <a:avLst/>
          </a:prstGeom>
          <a:noFill/>
          <a:ln w="28575">
            <a:solidFill>
              <a:schemeClr val="bg1">
                <a:lumMod val="25000"/>
              </a:schemeClr>
            </a:solidFill>
          </a:ln>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Нужно заметить, что слова «прогрессивный» и «регрессивный» являются технико-экономическими терминами, которые касаются пропорций налога в отношении разных уровней дохода</a:t>
            </a:r>
            <a:endParaRPr lang="ru-RU"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627534"/>
            <a:ext cx="9144000" cy="4289700"/>
          </a:xfrm>
          <a:prstGeom prst="rect">
            <a:avLst/>
          </a:prstGeom>
        </p:spPr>
        <p:txBody>
          <a:bodyPr lIns="91425" tIns="91425" rIns="91425" bIns="91425" anchor="t" anchorCtr="0">
            <a:noAutofit/>
          </a:bodyPr>
          <a:lstStyle/>
          <a:p>
            <a:pPr lvl="0" indent="457200" algn="just" rtl="0">
              <a:lnSpc>
                <a:spcPct val="91000"/>
              </a:lnSpc>
              <a:spcBef>
                <a:spcPts val="0"/>
              </a:spcBef>
              <a:buClr>
                <a:schemeClr val="bg1">
                  <a:lumMod val="10000"/>
                </a:schemeClr>
              </a:buClr>
              <a:buSzPct val="78571"/>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Однако, вторжение государства в деятельность частного сектора не было продолжительным; следуя политическому циклу, капиталистические страны делали два шага вперед, затем один шаг назад на пути к экономике с большей степенью участия государства. Не так давно мы были свидетелями </a:t>
            </a:r>
            <a:r>
              <a:rPr lang="ru" sz="1400" i="1" dirty="0">
                <a:solidFill>
                  <a:schemeClr val="bg1">
                    <a:lumMod val="10000"/>
                  </a:schemeClr>
                </a:solidFill>
                <a:latin typeface="Times New Roman"/>
                <a:ea typeface="Times New Roman"/>
                <a:cs typeface="Times New Roman"/>
                <a:sym typeface="Times New Roman"/>
              </a:rPr>
              <a:t>«переоткрытия рынка»</a:t>
            </a:r>
            <a:r>
              <a:rPr lang="ru" sz="1400" dirty="0">
                <a:solidFill>
                  <a:schemeClr val="bg1">
                    <a:lumMod val="10000"/>
                  </a:schemeClr>
                </a:solidFill>
                <a:latin typeface="Times New Roman"/>
                <a:ea typeface="Times New Roman"/>
                <a:cs typeface="Times New Roman"/>
                <a:sym typeface="Times New Roman"/>
              </a:rPr>
              <a:t> в капиталистических и социалистических странах. Крестовый поход за ограничение вмешательства правительства в экономику, начатый в США во время правления президентов Рейгана и Буша (1981 — 1993) был подхвачен правительствами многих других стран. Но затем маятник качнулся в другом направлении, когда администрация нового президента США Билла Клинтона выступила с программой увеличения государственного контроля над гигантским сектором здравоохранения. Все это время мнение электората по поводу должной роли правительства было неоднозначным.   Некоторые   избиратели   поддерживают расширение сферы влияния правительства; другие выступают под знаменем консервативной революции и борются за ограничение роли правительства в </a:t>
            </a:r>
            <a:r>
              <a:rPr lang="ru" sz="1400" dirty="0" smtClean="0">
                <a:solidFill>
                  <a:schemeClr val="bg1">
                    <a:lumMod val="10000"/>
                  </a:schemeClr>
                </a:solidFill>
                <a:latin typeface="Times New Roman"/>
                <a:ea typeface="Times New Roman"/>
                <a:cs typeface="Times New Roman"/>
                <a:sym typeface="Times New Roman"/>
              </a:rPr>
              <a:t>экономике.</a:t>
            </a:r>
          </a:p>
          <a:p>
            <a:pPr lvl="0" indent="457200" algn="just" rtl="0">
              <a:lnSpc>
                <a:spcPct val="91000"/>
              </a:lnSpc>
              <a:spcBef>
                <a:spcPts val="0"/>
              </a:spcBef>
              <a:buClr>
                <a:schemeClr val="dk1"/>
              </a:buClr>
              <a:buSzPct val="78571"/>
              <a:buFont typeface="Wingdings" pitchFamily="2" charset="2"/>
              <a:buChar char="ü"/>
            </a:pPr>
            <a:endParaRPr lang="ru" sz="1400" dirty="0" smtClean="0">
              <a:solidFill>
                <a:schemeClr val="bg1">
                  <a:lumMod val="10000"/>
                </a:schemeClr>
              </a:solidFill>
              <a:latin typeface="Times New Roman"/>
              <a:ea typeface="Times New Roman"/>
              <a:cs typeface="Times New Roman"/>
              <a:sym typeface="Times New Roman"/>
            </a:endParaRPr>
          </a:p>
          <a:p>
            <a:pPr lvl="0" indent="457200" algn="just" rtl="0">
              <a:lnSpc>
                <a:spcPct val="91000"/>
              </a:lnSpc>
              <a:spcBef>
                <a:spcPts val="0"/>
              </a:spcBef>
              <a:buClr>
                <a:schemeClr val="bg1">
                  <a:lumMod val="10000"/>
                </a:schemeClr>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Учитывая специфику нашей науки – экономики,- мы хотим отойти от пустых споров и проанализировать функции правительства, оценив сравнительные приемущества от его вмешательства в смешанную экономику. Во многих государствах, таких как бывшие социалистические страны, которые пытаются перейти к рыночной экономике, правительство не раз «отлучалось» от управления многими отраслями промышленности. В то же время наиболее промышленно развитые страны все еще тратят от одной трети до оловины нац.дохода на государственные расходы. Все страны мира делают все возможное, чтобы найти приемлемый уровень государственного вмешательства в экономику.</a:t>
            </a:r>
            <a:endParaRPr lang="ru" sz="1400" dirty="0">
              <a:solidFill>
                <a:schemeClr val="bg1">
                  <a:lumMod val="10000"/>
                </a:schemeClr>
              </a:solidFill>
              <a:latin typeface="Times New Roman"/>
              <a:ea typeface="Times New Roman"/>
              <a:cs typeface="Times New Roman"/>
              <a:sym typeface="Times New Roman"/>
            </a:endParaRPr>
          </a:p>
          <a:p>
            <a:endParaRPr dirty="0">
              <a:solidFill>
                <a:schemeClr val="bg1">
                  <a:lumMod val="10000"/>
                </a:schemeClr>
              </a:solidFill>
            </a:endParaRP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63"/>
          <p:cNvSpPr/>
          <p:nvPr/>
        </p:nvSpPr>
        <p:spPr>
          <a:xfrm>
            <a:off x="755576" y="1707654"/>
            <a:ext cx="3795600" cy="2419200"/>
          </a:xfrm>
          <a:prstGeom prst="rect">
            <a:avLst/>
          </a:prstGeom>
          <a:solidFill>
            <a:schemeClr val="bg1"/>
          </a:solidFill>
          <a:ln w="19050" cap="flat">
            <a:noFill/>
            <a:prstDash val="solid"/>
            <a:round/>
            <a:headEnd type="none" w="med" len="med"/>
            <a:tailEnd type="none" w="med" len="med"/>
          </a:ln>
        </p:spPr>
        <p:txBody>
          <a:bodyPr lIns="91425" tIns="91425" rIns="91425" bIns="91425" anchor="ctr" anchorCtr="0">
            <a:noAutofit/>
          </a:bodyPr>
          <a:lstStyle/>
          <a:p>
            <a:endParaRPr/>
          </a:p>
        </p:txBody>
      </p:sp>
      <p:cxnSp>
        <p:nvCxnSpPr>
          <p:cNvPr id="3" name="Shape 364"/>
          <p:cNvCxnSpPr>
            <a:stCxn id="2" idx="1"/>
          </p:cNvCxnSpPr>
          <p:nvPr/>
        </p:nvCxnSpPr>
        <p:spPr>
          <a:xfrm rot="10800000" flipH="1">
            <a:off x="755576" y="2225454"/>
            <a:ext cx="2043300" cy="691799"/>
          </a:xfrm>
          <a:prstGeom prst="straightConnector1">
            <a:avLst/>
          </a:prstGeom>
          <a:noFill/>
          <a:ln w="19050" cap="flat">
            <a:solidFill>
              <a:schemeClr val="dk2"/>
            </a:solidFill>
            <a:prstDash val="solid"/>
            <a:round/>
            <a:headEnd type="none" w="lg" len="lg"/>
            <a:tailEnd type="none" w="lg" len="lg"/>
          </a:ln>
        </p:spPr>
      </p:cxnSp>
      <p:cxnSp>
        <p:nvCxnSpPr>
          <p:cNvPr id="4" name="Shape 365"/>
          <p:cNvCxnSpPr/>
          <p:nvPr/>
        </p:nvCxnSpPr>
        <p:spPr>
          <a:xfrm rot="10800000" flipH="1">
            <a:off x="755576" y="2906204"/>
            <a:ext cx="2057400" cy="28499"/>
          </a:xfrm>
          <a:prstGeom prst="straightConnector1">
            <a:avLst/>
          </a:prstGeom>
          <a:noFill/>
          <a:ln w="19050" cap="flat">
            <a:solidFill>
              <a:schemeClr val="dk2"/>
            </a:solidFill>
            <a:prstDash val="solid"/>
            <a:round/>
            <a:headEnd type="none" w="lg" len="lg"/>
            <a:tailEnd type="none" w="lg" len="lg"/>
          </a:ln>
        </p:spPr>
      </p:cxnSp>
      <p:cxnSp>
        <p:nvCxnSpPr>
          <p:cNvPr id="5" name="Shape 366"/>
          <p:cNvCxnSpPr/>
          <p:nvPr/>
        </p:nvCxnSpPr>
        <p:spPr>
          <a:xfrm>
            <a:off x="762676" y="2948904"/>
            <a:ext cx="2022000" cy="680999"/>
          </a:xfrm>
          <a:prstGeom prst="straightConnector1">
            <a:avLst/>
          </a:prstGeom>
          <a:noFill/>
          <a:ln w="19050" cap="flat">
            <a:solidFill>
              <a:schemeClr val="dk2"/>
            </a:solidFill>
            <a:prstDash val="solid"/>
            <a:round/>
            <a:headEnd type="none" w="lg" len="lg"/>
            <a:tailEnd type="none" w="lg" len="lg"/>
          </a:ln>
        </p:spPr>
      </p:cxnSp>
      <p:sp>
        <p:nvSpPr>
          <p:cNvPr id="6" name="Shape 367"/>
          <p:cNvSpPr txBox="1"/>
          <p:nvPr/>
        </p:nvSpPr>
        <p:spPr>
          <a:xfrm>
            <a:off x="2411760" y="1851670"/>
            <a:ext cx="2016856" cy="551399"/>
          </a:xfrm>
          <a:prstGeom prst="rect">
            <a:avLst/>
          </a:prstGeom>
        </p:spPr>
        <p:txBody>
          <a:bodyPr lIns="91425" tIns="91425" rIns="91425" bIns="91425" anchor="t" anchorCtr="0">
            <a:noAutofit/>
          </a:bodyPr>
          <a:lstStyle/>
          <a:p>
            <a:pPr>
              <a:buNone/>
            </a:pPr>
            <a:r>
              <a:rPr lang="ru" b="1" dirty="0">
                <a:latin typeface="Times New Roman" pitchFamily="18" charset="0"/>
                <a:cs typeface="Times New Roman" pitchFamily="18" charset="0"/>
              </a:rPr>
              <a:t>Прогрессивный налог</a:t>
            </a:r>
          </a:p>
        </p:txBody>
      </p:sp>
      <p:sp>
        <p:nvSpPr>
          <p:cNvPr id="7" name="Shape 368"/>
          <p:cNvSpPr txBox="1"/>
          <p:nvPr/>
        </p:nvSpPr>
        <p:spPr>
          <a:xfrm>
            <a:off x="2699792" y="2715766"/>
            <a:ext cx="1869000" cy="551399"/>
          </a:xfrm>
          <a:prstGeom prst="rect">
            <a:avLst/>
          </a:prstGeom>
        </p:spPr>
        <p:txBody>
          <a:bodyPr lIns="91425" tIns="91425" rIns="91425" bIns="91425" anchor="t" anchorCtr="0">
            <a:noAutofit/>
          </a:bodyPr>
          <a:lstStyle/>
          <a:p>
            <a:pPr lvl="0" rtl="0">
              <a:buNone/>
            </a:pPr>
            <a:r>
              <a:rPr lang="ru" b="1" dirty="0">
                <a:latin typeface="Times New Roman" pitchFamily="18" charset="0"/>
                <a:cs typeface="Times New Roman" pitchFamily="18" charset="0"/>
              </a:rPr>
              <a:t>Пропорциональный налог</a:t>
            </a:r>
          </a:p>
        </p:txBody>
      </p:sp>
      <p:sp>
        <p:nvSpPr>
          <p:cNvPr id="8" name="Shape 369"/>
          <p:cNvSpPr txBox="1"/>
          <p:nvPr/>
        </p:nvSpPr>
        <p:spPr>
          <a:xfrm>
            <a:off x="2555776" y="3507854"/>
            <a:ext cx="2232880" cy="551399"/>
          </a:xfrm>
          <a:prstGeom prst="rect">
            <a:avLst/>
          </a:prstGeom>
        </p:spPr>
        <p:txBody>
          <a:bodyPr lIns="91425" tIns="91425" rIns="91425" bIns="91425" anchor="t" anchorCtr="0">
            <a:noAutofit/>
          </a:bodyPr>
          <a:lstStyle/>
          <a:p>
            <a:pPr lvl="0" rtl="0">
              <a:buNone/>
            </a:pPr>
            <a:r>
              <a:rPr lang="ru" b="1" dirty="0">
                <a:latin typeface="Times New Roman" pitchFamily="18" charset="0"/>
                <a:cs typeface="Times New Roman" pitchFamily="18" charset="0"/>
              </a:rPr>
              <a:t>Регрессивный налог</a:t>
            </a:r>
          </a:p>
        </p:txBody>
      </p:sp>
      <p:sp>
        <p:nvSpPr>
          <p:cNvPr id="9" name="Shape 370"/>
          <p:cNvSpPr txBox="1"/>
          <p:nvPr/>
        </p:nvSpPr>
        <p:spPr>
          <a:xfrm rot="-5400000">
            <a:off x="-1294298" y="2686704"/>
            <a:ext cx="3206699" cy="269700"/>
          </a:xfrm>
          <a:prstGeom prst="rect">
            <a:avLst/>
          </a:prstGeom>
        </p:spPr>
        <p:txBody>
          <a:bodyPr lIns="91425" tIns="91425" rIns="91425" bIns="91425" anchor="t" anchorCtr="0">
            <a:noAutofit/>
          </a:bodyPr>
          <a:lstStyle/>
          <a:p>
            <a:pPr algn="ctr">
              <a:buNone/>
            </a:pPr>
            <a:r>
              <a:rPr lang="ru" b="1" dirty="0">
                <a:latin typeface="Times New Roman" pitchFamily="18" charset="0"/>
                <a:cs typeface="Times New Roman" pitchFamily="18" charset="0"/>
              </a:rPr>
              <a:t>Процентная доля дохода, выплаченная в виде налога</a:t>
            </a:r>
          </a:p>
        </p:txBody>
      </p:sp>
      <p:sp>
        <p:nvSpPr>
          <p:cNvPr id="10" name="Shape 371"/>
          <p:cNvSpPr txBox="1"/>
          <p:nvPr/>
        </p:nvSpPr>
        <p:spPr>
          <a:xfrm>
            <a:off x="841126" y="1707654"/>
            <a:ext cx="496500" cy="304200"/>
          </a:xfrm>
          <a:prstGeom prst="rect">
            <a:avLst/>
          </a:prstGeom>
        </p:spPr>
        <p:txBody>
          <a:bodyPr lIns="91425" tIns="91425" rIns="91425" bIns="91425" anchor="t" anchorCtr="0">
            <a:noAutofit/>
          </a:bodyPr>
          <a:lstStyle/>
          <a:p>
            <a:pPr>
              <a:buNone/>
            </a:pPr>
            <a:r>
              <a:rPr lang="ru"/>
              <a:t>T/Y</a:t>
            </a:r>
          </a:p>
        </p:txBody>
      </p:sp>
      <p:sp>
        <p:nvSpPr>
          <p:cNvPr id="11" name="Shape 373"/>
          <p:cNvSpPr txBox="1"/>
          <p:nvPr/>
        </p:nvSpPr>
        <p:spPr>
          <a:xfrm>
            <a:off x="4040751" y="3716279"/>
            <a:ext cx="375900" cy="304200"/>
          </a:xfrm>
          <a:prstGeom prst="rect">
            <a:avLst/>
          </a:prstGeom>
        </p:spPr>
        <p:txBody>
          <a:bodyPr lIns="91425" tIns="91425" rIns="91425" bIns="91425" anchor="t" anchorCtr="0">
            <a:noAutofit/>
          </a:bodyPr>
          <a:lstStyle/>
          <a:p>
            <a:pPr>
              <a:buNone/>
            </a:pPr>
            <a:r>
              <a:rPr lang="ru"/>
              <a:t>Y</a:t>
            </a:r>
          </a:p>
        </p:txBody>
      </p:sp>
      <p:sp>
        <p:nvSpPr>
          <p:cNvPr id="12" name="TextBox 11"/>
          <p:cNvSpPr txBox="1"/>
          <p:nvPr/>
        </p:nvSpPr>
        <p:spPr>
          <a:xfrm>
            <a:off x="179512" y="339502"/>
            <a:ext cx="8784976" cy="1077218"/>
          </a:xfrm>
          <a:prstGeom prst="rect">
            <a:avLst/>
          </a:prstGeom>
          <a:noFill/>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      </a:t>
            </a:r>
            <a:r>
              <a:rPr lang="ru-RU" sz="1600" dirty="0" smtClean="0">
                <a:solidFill>
                  <a:schemeClr val="bg1">
                    <a:lumMod val="10000"/>
                  </a:schemeClr>
                </a:solidFill>
                <a:latin typeface="Times New Roman" pitchFamily="18" charset="0"/>
                <a:cs typeface="Times New Roman" pitchFamily="18" charset="0"/>
              </a:rPr>
              <a:t>На рис.4  показаны различные виды налогов. Какие примеры можно привести? Прогрессивным является личный подоходный налог, гарантирующий получение постоянного увеличивающейся доли с каждого дополнительного доллара дохода. Налог на сигареты будет регрессивным, так как расходы на сигареты забирают более высокую часть дохода малоимущих семей.</a:t>
            </a:r>
            <a:endParaRPr lang="ru-RU" sz="1600" dirty="0">
              <a:solidFill>
                <a:schemeClr val="bg1">
                  <a:lumMod val="10000"/>
                </a:schemeClr>
              </a:solidFill>
              <a:latin typeface="Times New Roman" pitchFamily="18" charset="0"/>
              <a:cs typeface="Times New Roman" pitchFamily="18" charset="0"/>
            </a:endParaRPr>
          </a:p>
        </p:txBody>
      </p:sp>
      <p:sp>
        <p:nvSpPr>
          <p:cNvPr id="13" name="TextBox 12"/>
          <p:cNvSpPr txBox="1"/>
          <p:nvPr/>
        </p:nvSpPr>
        <p:spPr>
          <a:xfrm>
            <a:off x="4716016" y="3795886"/>
            <a:ext cx="3923928" cy="830997"/>
          </a:xfrm>
          <a:prstGeom prst="rect">
            <a:avLst/>
          </a:prstGeom>
          <a:noFill/>
        </p:spPr>
        <p:txBody>
          <a:bodyPr wrap="square" rtlCol="0">
            <a:spAutoFit/>
          </a:bodyPr>
          <a:lstStyle/>
          <a:p>
            <a:r>
              <a:rPr lang="ru-RU" sz="1600" b="1" dirty="0" smtClean="0">
                <a:solidFill>
                  <a:schemeClr val="bg1">
                    <a:lumMod val="10000"/>
                  </a:schemeClr>
                </a:solidFill>
                <a:latin typeface="Times New Roman" pitchFamily="18" charset="0"/>
                <a:cs typeface="Times New Roman" pitchFamily="18" charset="0"/>
              </a:rPr>
              <a:t>Рис.4</a:t>
            </a:r>
            <a:r>
              <a:rPr lang="ru-RU" sz="1600" dirty="0" smtClean="0">
                <a:solidFill>
                  <a:schemeClr val="bg1">
                    <a:lumMod val="10000"/>
                  </a:schemeClr>
                </a:solidFill>
                <a:latin typeface="Times New Roman" pitchFamily="18" charset="0"/>
                <a:cs typeface="Times New Roman" pitchFamily="18" charset="0"/>
              </a:rPr>
              <a:t>. Прогрессивный,  пропорциональный и регрессивный налоги.</a:t>
            </a:r>
            <a:endParaRPr lang="ru-RU" sz="1600" dirty="0">
              <a:solidFill>
                <a:schemeClr val="bg1">
                  <a:lumMod val="10000"/>
                </a:schemeClr>
              </a:solidFill>
              <a:latin typeface="Times New Roman" pitchFamily="18" charset="0"/>
              <a:cs typeface="Times New Roman" pitchFamily="18" charset="0"/>
            </a:endParaRPr>
          </a:p>
        </p:txBody>
      </p:sp>
      <p:sp>
        <p:nvSpPr>
          <p:cNvPr id="14" name="TextBox 13"/>
          <p:cNvSpPr txBox="1"/>
          <p:nvPr/>
        </p:nvSpPr>
        <p:spPr>
          <a:xfrm>
            <a:off x="4716016" y="1563638"/>
            <a:ext cx="4248472" cy="1815882"/>
          </a:xfrm>
          <a:prstGeom prst="rect">
            <a:avLst/>
          </a:prstGeom>
          <a:noFill/>
        </p:spPr>
        <p:txBody>
          <a:bodyPr wrap="square" rtlCol="0">
            <a:spAutoFit/>
          </a:bodyPr>
          <a:lstStyle/>
          <a:p>
            <a:pPr>
              <a:buFont typeface="Wingdings" pitchFamily="2" charset="2"/>
              <a:buChar char="ü"/>
            </a:pPr>
            <a:r>
              <a:rPr lang="ru-RU" sz="1600" i="1" dirty="0" smtClean="0">
                <a:solidFill>
                  <a:schemeClr val="bg1">
                    <a:lumMod val="10000"/>
                  </a:schemeClr>
                </a:solidFill>
                <a:latin typeface="Times New Roman" pitchFamily="18" charset="0"/>
                <a:cs typeface="Times New Roman" pitchFamily="18" charset="0"/>
              </a:rPr>
              <a:t>Налог является прогрессивным, если его размер увеличивается по мере роста дохода; пропорциональным, если в виде налога взимается постоянная доля дохода; и регрессивным, если бремя налога относительно тяжелее для семей с низким уровнем доходов, чем для богатых семей.</a:t>
            </a:r>
            <a:endParaRPr lang="ru-RU" sz="1600" i="1" dirty="0">
              <a:solidFill>
                <a:schemeClr val="bg1">
                  <a:lumMod val="10000"/>
                </a:schemeClr>
              </a:solidFill>
              <a:latin typeface="Times New Roman" pitchFamily="18" charset="0"/>
              <a:cs typeface="Times New Roman" pitchFamily="18" charset="0"/>
            </a:endParaRPr>
          </a:p>
        </p:txBody>
      </p:sp>
      <p:sp>
        <p:nvSpPr>
          <p:cNvPr id="15" name="Shape 369"/>
          <p:cNvSpPr txBox="1"/>
          <p:nvPr/>
        </p:nvSpPr>
        <p:spPr>
          <a:xfrm>
            <a:off x="2843808" y="4083918"/>
            <a:ext cx="1539599" cy="551399"/>
          </a:xfrm>
          <a:prstGeom prst="rect">
            <a:avLst/>
          </a:prstGeom>
        </p:spPr>
        <p:txBody>
          <a:bodyPr lIns="91425" tIns="91425" rIns="91425" bIns="91425" anchor="t" anchorCtr="0">
            <a:noAutofit/>
          </a:bodyPr>
          <a:lstStyle/>
          <a:p>
            <a:pPr lvl="0" rtl="0">
              <a:buNone/>
            </a:pPr>
            <a:r>
              <a:rPr lang="ru" b="1" dirty="0" smtClean="0">
                <a:latin typeface="Times New Roman" pitchFamily="18" charset="0"/>
                <a:cs typeface="Times New Roman" pitchFamily="18" charset="0"/>
              </a:rPr>
              <a:t>Доход</a:t>
            </a:r>
            <a:endParaRPr lang="ru" b="1" dirty="0">
              <a:latin typeface="Times New Roman" pitchFamily="18" charset="0"/>
              <a:cs typeface="Times New Roman" pitchFamily="18" charset="0"/>
            </a:endParaRPr>
          </a:p>
        </p:txBody>
      </p:sp>
      <p:cxnSp>
        <p:nvCxnSpPr>
          <p:cNvPr id="17" name="Прямая со стрелкой 16"/>
          <p:cNvCxnSpPr/>
          <p:nvPr/>
        </p:nvCxnSpPr>
        <p:spPr>
          <a:xfrm flipV="1">
            <a:off x="755576" y="1635646"/>
            <a:ext cx="0" cy="2520280"/>
          </a:xfrm>
          <a:prstGeom prst="straightConnector1">
            <a:avLst/>
          </a:prstGeom>
          <a:ln w="19050">
            <a:solidFill>
              <a:schemeClr val="bg1">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755576" y="4155926"/>
            <a:ext cx="3816424" cy="0"/>
          </a:xfrm>
          <a:prstGeom prst="straightConnector1">
            <a:avLst/>
          </a:prstGeom>
          <a:ln w="19050">
            <a:solidFill>
              <a:schemeClr val="bg1">
                <a:lumMod val="1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p:nvPr/>
        </p:nvSpPr>
        <p:spPr>
          <a:xfrm>
            <a:off x="179512" y="0"/>
            <a:ext cx="8814300" cy="3837599"/>
          </a:xfrm>
          <a:prstGeom prst="rect">
            <a:avLst/>
          </a:prstGeom>
        </p:spPr>
        <p:txBody>
          <a:bodyPr lIns="91425" tIns="91425" rIns="91425" bIns="91425" anchor="t" anchorCtr="0">
            <a:noAutofit/>
          </a:bodyPr>
          <a:lstStyle/>
          <a:p>
            <a:pPr lvl="0" rtl="0">
              <a:buFont typeface="Arial" pitchFamily="34" charset="0"/>
              <a:buChar char="•"/>
            </a:pPr>
            <a:r>
              <a:rPr lang="ru" b="1" dirty="0">
                <a:solidFill>
                  <a:schemeClr val="bg1">
                    <a:lumMod val="10000"/>
                  </a:schemeClr>
                </a:solidFill>
                <a:latin typeface="Times New Roman" pitchFamily="18" charset="0"/>
                <a:cs typeface="Times New Roman" pitchFamily="18" charset="0"/>
              </a:rPr>
              <a:t>   </a:t>
            </a:r>
            <a:r>
              <a:rPr lang="ru" sz="1800" b="1" dirty="0" smtClean="0">
                <a:solidFill>
                  <a:schemeClr val="bg1">
                    <a:lumMod val="10000"/>
                  </a:schemeClr>
                </a:solidFill>
                <a:latin typeface="Times New Roman" pitchFamily="18" charset="0"/>
                <a:cs typeface="Times New Roman" pitchFamily="18" charset="0"/>
              </a:rPr>
              <a:t>Прямые </a:t>
            </a:r>
            <a:r>
              <a:rPr lang="ru" sz="1800" b="1" dirty="0">
                <a:solidFill>
                  <a:schemeClr val="bg1">
                    <a:lumMod val="10000"/>
                  </a:schemeClr>
                </a:solidFill>
                <a:latin typeface="Times New Roman" pitchFamily="18" charset="0"/>
                <a:cs typeface="Times New Roman" pitchFamily="18" charset="0"/>
              </a:rPr>
              <a:t>и косвенные налоги</a:t>
            </a:r>
          </a:p>
          <a:p>
            <a:endParaRPr dirty="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b="1" dirty="0">
                <a:solidFill>
                  <a:schemeClr val="bg1">
                    <a:lumMod val="10000"/>
                  </a:schemeClr>
                </a:solidFill>
                <a:latin typeface="Times New Roman" pitchFamily="18" charset="0"/>
                <a:cs typeface="Times New Roman" pitchFamily="18" charset="0"/>
              </a:rPr>
              <a:t>       Косвенными налогами</a:t>
            </a:r>
            <a:r>
              <a:rPr lang="ru" dirty="0">
                <a:solidFill>
                  <a:schemeClr val="bg1">
                    <a:lumMod val="10000"/>
                  </a:schemeClr>
                </a:solidFill>
                <a:latin typeface="Times New Roman" pitchFamily="18" charset="0"/>
                <a:cs typeface="Times New Roman" pitchFamily="18" charset="0"/>
              </a:rPr>
              <a:t> называются те, которыми облагаются товары и услуги и которые являются «косвенными» для потребителей. Примерами таких налогов могут служить акцизные налоги, налоги на продажу, тарифы на импорт, налоги на собственность, на сигареты и </a:t>
            </a:r>
            <a:r>
              <a:rPr lang="ru" dirty="0" smtClean="0">
                <a:solidFill>
                  <a:schemeClr val="bg1">
                    <a:lumMod val="10000"/>
                  </a:schemeClr>
                </a:solidFill>
                <a:latin typeface="Times New Roman" pitchFamily="18" charset="0"/>
                <a:cs typeface="Times New Roman" pitchFamily="18" charset="0"/>
              </a:rPr>
              <a:t>бензин.</a:t>
            </a:r>
          </a:p>
          <a:p>
            <a:pPr lvl="0" algn="just" rtl="0">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Напротив</a:t>
            </a:r>
            <a:r>
              <a:rPr lang="ru" dirty="0">
                <a:solidFill>
                  <a:schemeClr val="bg1">
                    <a:lumMod val="10000"/>
                  </a:schemeClr>
                </a:solidFill>
                <a:latin typeface="Times New Roman" pitchFamily="18" charset="0"/>
                <a:cs typeface="Times New Roman" pitchFamily="18" charset="0"/>
              </a:rPr>
              <a:t>, </a:t>
            </a:r>
            <a:r>
              <a:rPr lang="ru" b="1" dirty="0">
                <a:solidFill>
                  <a:schemeClr val="bg1">
                    <a:lumMod val="10000"/>
                  </a:schemeClr>
                </a:solidFill>
                <a:latin typeface="Times New Roman" pitchFamily="18" charset="0"/>
                <a:cs typeface="Times New Roman" pitchFamily="18" charset="0"/>
              </a:rPr>
              <a:t>прямыми налогами</a:t>
            </a:r>
            <a:r>
              <a:rPr lang="ru" dirty="0">
                <a:solidFill>
                  <a:schemeClr val="bg1">
                    <a:lumMod val="10000"/>
                  </a:schemeClr>
                </a:solidFill>
                <a:latin typeface="Times New Roman" pitchFamily="18" charset="0"/>
                <a:cs typeface="Times New Roman" pitchFamily="18" charset="0"/>
              </a:rPr>
              <a:t> облагаются непосредственно люди и фирмы. Примеры прямых налогов — подоходный налог, налоги на социальное обеспечение и фонды оплаты труда, налог на наследство и дарение. Корпоративные подоходные налоги также рассматриваются как прямые налоги, так как доходы от корпораций получают люди. Преимущество прямых налогов состоит в том, что их легче приспособить к определенным условиям — размеру семьи, доходу, возрасту, и, в более общем смысле — к платежеспособности. Преимущество косвенных налогов состоит в их небольших размерах по сравнению с прямыми налогами; ихлегче собирать, так как они определяются уровнем розничной или оптовой продажи.</a:t>
            </a:r>
          </a:p>
        </p:txBody>
      </p:sp>
      <p:pic>
        <p:nvPicPr>
          <p:cNvPr id="3" name="Рисунок 2" descr="104.jpg"/>
          <p:cNvPicPr>
            <a:picLocks noChangeAspect="1"/>
          </p:cNvPicPr>
          <p:nvPr/>
        </p:nvPicPr>
        <p:blipFill>
          <a:blip r:embed="rId3"/>
          <a:stretch>
            <a:fillRect/>
          </a:stretch>
        </p:blipFill>
        <p:spPr>
          <a:xfrm>
            <a:off x="2627783" y="2931790"/>
            <a:ext cx="3748663" cy="2211710"/>
          </a:xfrm>
          <a:prstGeom prst="rect">
            <a:avLst/>
          </a:prstGeom>
          <a:ln>
            <a:noFill/>
          </a:ln>
          <a:effectLst>
            <a:softEdge rad="112500"/>
          </a:effectLst>
        </p:spPr>
      </p:pic>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 name="TextBox 2"/>
          <p:cNvSpPr txBox="1"/>
          <p:nvPr/>
        </p:nvSpPr>
        <p:spPr>
          <a:xfrm>
            <a:off x="899592" y="0"/>
            <a:ext cx="7416824" cy="461665"/>
          </a:xfrm>
          <a:prstGeom prst="rect">
            <a:avLst/>
          </a:prstGeom>
          <a:solidFill>
            <a:schemeClr val="bg1">
              <a:lumMod val="90000"/>
            </a:schemeClr>
          </a:solidFill>
        </p:spPr>
        <p:txBody>
          <a:bodyPr wrap="square" rtlCol="0">
            <a:spAutoFit/>
          </a:bodyPr>
          <a:lstStyle/>
          <a:p>
            <a:pPr algn="ctr"/>
            <a:r>
              <a:rPr lang="ru-RU" sz="2400" b="1" dirty="0" smtClean="0">
                <a:solidFill>
                  <a:schemeClr val="bg1">
                    <a:lumMod val="10000"/>
                  </a:schemeClr>
                </a:solidFill>
                <a:latin typeface="Times New Roman" pitchFamily="18" charset="0"/>
                <a:cs typeface="Times New Roman" pitchFamily="18" charset="0"/>
              </a:rPr>
              <a:t>ФЕДЕРАЛЬНОЕ НАЛОГООБЛОЖЕНИЕ</a:t>
            </a:r>
          </a:p>
        </p:txBody>
      </p:sp>
      <p:sp>
        <p:nvSpPr>
          <p:cNvPr id="4" name="TextBox 3"/>
          <p:cNvSpPr txBox="1"/>
          <p:nvPr/>
        </p:nvSpPr>
        <p:spPr>
          <a:xfrm>
            <a:off x="179512" y="555526"/>
            <a:ext cx="8568952" cy="738664"/>
          </a:xfrm>
          <a:prstGeom prst="rect">
            <a:avLst/>
          </a:prstGeom>
          <a:noFill/>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     Попытаемся понять те принципы, согласно которым организована федеральная система налогообложения. В табл. 3 перечислены основные виды налогов, собираемых федеральным правительством, а также показано, являются ли они прогрессивными, пропорциональными или регрессивными.</a:t>
            </a:r>
            <a:endParaRPr lang="ru-RU" dirty="0">
              <a:solidFill>
                <a:schemeClr val="bg1">
                  <a:lumMod val="10000"/>
                </a:schemeClr>
              </a:solidFill>
              <a:latin typeface="Times New Roman" pitchFamily="18" charset="0"/>
              <a:cs typeface="Times New Roman" pitchFamily="18" charset="0"/>
            </a:endParaRPr>
          </a:p>
        </p:txBody>
      </p:sp>
      <p:graphicFrame>
        <p:nvGraphicFramePr>
          <p:cNvPr id="5" name="Таблица 4"/>
          <p:cNvGraphicFramePr>
            <a:graphicFrameLocks noGrp="1"/>
          </p:cNvGraphicFramePr>
          <p:nvPr/>
        </p:nvGraphicFramePr>
        <p:xfrm>
          <a:off x="179512" y="1347614"/>
          <a:ext cx="4536504" cy="3721540"/>
        </p:xfrm>
        <a:graphic>
          <a:graphicData uri="http://schemas.openxmlformats.org/drawingml/2006/table">
            <a:tbl>
              <a:tblPr firstRow="1" bandRow="1">
                <a:tableStyleId>{EDF725DC-A6AE-4CC6-A231-B1DE7CDA4F03}</a:tableStyleId>
              </a:tblPr>
              <a:tblGrid>
                <a:gridCol w="2808312"/>
                <a:gridCol w="1728192"/>
              </a:tblGrid>
              <a:tr h="504056">
                <a:tc>
                  <a:txBody>
                    <a:bodyPr/>
                    <a:lstStyle/>
                    <a:p>
                      <a:r>
                        <a:rPr lang="ru-RU" b="1" dirty="0" smtClean="0">
                          <a:solidFill>
                            <a:schemeClr val="bg1">
                              <a:lumMod val="10000"/>
                            </a:schemeClr>
                          </a:solidFill>
                          <a:latin typeface="Times New Roman" pitchFamily="18" charset="0"/>
                          <a:cs typeface="Times New Roman" pitchFamily="18" charset="0"/>
                        </a:rPr>
                        <a:t>Поступления</a:t>
                      </a:r>
                      <a:r>
                        <a:rPr lang="ru-RU" b="1" baseline="0" dirty="0" smtClean="0">
                          <a:solidFill>
                            <a:schemeClr val="bg1">
                              <a:lumMod val="10000"/>
                            </a:schemeClr>
                          </a:solidFill>
                          <a:latin typeface="Times New Roman" pitchFamily="18" charset="0"/>
                          <a:cs typeface="Times New Roman" pitchFamily="18" charset="0"/>
                        </a:rPr>
                        <a:t> федеральных налогов,1998 финансовый год</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r>
                        <a:rPr lang="ru-RU" b="1" dirty="0" smtClean="0">
                          <a:solidFill>
                            <a:schemeClr val="bg1">
                              <a:lumMod val="10000"/>
                            </a:schemeClr>
                          </a:solidFill>
                          <a:latin typeface="Times New Roman" pitchFamily="18" charset="0"/>
                          <a:cs typeface="Times New Roman" pitchFamily="18" charset="0"/>
                        </a:rPr>
                        <a:t>Поступления (в % от общей суммы)</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b="1" dirty="0" smtClean="0">
                          <a:solidFill>
                            <a:schemeClr val="bg1">
                              <a:lumMod val="10000"/>
                            </a:schemeClr>
                          </a:solidFill>
                          <a:latin typeface="Times New Roman" pitchFamily="18" charset="0"/>
                          <a:cs typeface="Times New Roman" pitchFamily="18" charset="0"/>
                        </a:rPr>
                        <a:t>Прогрессивные</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Подоходный налог с граждан</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44,1</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Налоги на наследство и подарки</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1,2</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Налог на</a:t>
                      </a:r>
                      <a:r>
                        <a:rPr lang="ru-RU" baseline="0" dirty="0" smtClean="0">
                          <a:solidFill>
                            <a:schemeClr val="bg1">
                              <a:lumMod val="10000"/>
                            </a:schemeClr>
                          </a:solidFill>
                          <a:latin typeface="Times New Roman" pitchFamily="18" charset="0"/>
                          <a:cs typeface="Times New Roman" pitchFamily="18" charset="0"/>
                        </a:rPr>
                        <a:t> доходы корпораций</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12,1</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b="1" dirty="0" smtClean="0">
                          <a:solidFill>
                            <a:schemeClr val="bg1">
                              <a:lumMod val="10000"/>
                            </a:schemeClr>
                          </a:solidFill>
                          <a:latin typeface="Times New Roman" pitchFamily="18" charset="0"/>
                          <a:cs typeface="Times New Roman" pitchFamily="18" charset="0"/>
                        </a:rPr>
                        <a:t>Пропорциональные</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Налог с фонда оплаты труда</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35,6</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b="1" dirty="0" smtClean="0">
                          <a:solidFill>
                            <a:schemeClr val="bg1">
                              <a:lumMod val="10000"/>
                            </a:schemeClr>
                          </a:solidFill>
                          <a:latin typeface="Times New Roman" pitchFamily="18" charset="0"/>
                          <a:cs typeface="Times New Roman" pitchFamily="18" charset="0"/>
                        </a:rPr>
                        <a:t>Регрессивные</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Акцизы </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3,9</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dirty="0" smtClean="0">
                          <a:solidFill>
                            <a:schemeClr val="bg1">
                              <a:lumMod val="10000"/>
                            </a:schemeClr>
                          </a:solidFill>
                          <a:latin typeface="Times New Roman" pitchFamily="18" charset="0"/>
                          <a:cs typeface="Times New Roman" pitchFamily="18" charset="0"/>
                        </a:rPr>
                        <a:t>Другие налоги и поступления</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3,1</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r h="320338">
                <a:tc>
                  <a:txBody>
                    <a:bodyPr/>
                    <a:lstStyle/>
                    <a:p>
                      <a:r>
                        <a:rPr lang="ru-RU" b="1" dirty="0" smtClean="0">
                          <a:solidFill>
                            <a:schemeClr val="bg1">
                              <a:lumMod val="10000"/>
                            </a:schemeClr>
                          </a:solidFill>
                          <a:latin typeface="Times New Roman" pitchFamily="18" charset="0"/>
                          <a:cs typeface="Times New Roman" pitchFamily="18" charset="0"/>
                        </a:rPr>
                        <a:t>Всего: </a:t>
                      </a:r>
                      <a:endParaRPr lang="ru-RU" b="1"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c>
                  <a:txBody>
                    <a:bodyPr/>
                    <a:lstStyle/>
                    <a:p>
                      <a:pPr algn="ctr"/>
                      <a:r>
                        <a:rPr lang="ru-RU" dirty="0" smtClean="0">
                          <a:solidFill>
                            <a:schemeClr val="bg1">
                              <a:lumMod val="10000"/>
                            </a:schemeClr>
                          </a:solidFill>
                          <a:latin typeface="Times New Roman" pitchFamily="18" charset="0"/>
                          <a:cs typeface="Times New Roman" pitchFamily="18" charset="0"/>
                        </a:rPr>
                        <a:t>100,0</a:t>
                      </a:r>
                      <a:endParaRPr lang="ru-RU" dirty="0">
                        <a:solidFill>
                          <a:schemeClr val="bg1">
                            <a:lumMod val="10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0000"/>
                      </a:schemeClr>
                    </a:solidFill>
                  </a:tcPr>
                </a:tc>
              </a:tr>
            </a:tbl>
          </a:graphicData>
        </a:graphic>
      </p:graphicFrame>
      <p:sp>
        <p:nvSpPr>
          <p:cNvPr id="6" name="TextBox 5"/>
          <p:cNvSpPr txBox="1"/>
          <p:nvPr/>
        </p:nvSpPr>
        <p:spPr>
          <a:xfrm>
            <a:off x="4788024" y="1491630"/>
            <a:ext cx="4355976" cy="738664"/>
          </a:xfrm>
          <a:prstGeom prst="rect">
            <a:avLst/>
          </a:prstGeom>
          <a:noFill/>
        </p:spPr>
        <p:txBody>
          <a:bodyPr wrap="square" rtlCol="0">
            <a:spAutoFit/>
          </a:bodyPr>
          <a:lstStyle/>
          <a:p>
            <a:r>
              <a:rPr lang="ru-RU" b="1" dirty="0" smtClean="0">
                <a:solidFill>
                  <a:schemeClr val="bg1">
                    <a:lumMod val="10000"/>
                  </a:schemeClr>
                </a:solidFill>
                <a:latin typeface="Times New Roman" pitchFamily="18" charset="0"/>
                <a:cs typeface="Times New Roman" pitchFamily="18" charset="0"/>
              </a:rPr>
              <a:t>Таблица 3. Подоходный налог и налог с фонда оплаты труда являются основными источниками доходов федерального правительства</a:t>
            </a:r>
            <a:endParaRPr lang="ru-RU" b="1" dirty="0">
              <a:solidFill>
                <a:schemeClr val="bg1">
                  <a:lumMod val="10000"/>
                </a:schemeClr>
              </a:solidFill>
              <a:latin typeface="Times New Roman" pitchFamily="18" charset="0"/>
              <a:cs typeface="Times New Roman" pitchFamily="18" charset="0"/>
            </a:endParaRPr>
          </a:p>
        </p:txBody>
      </p:sp>
      <p:sp>
        <p:nvSpPr>
          <p:cNvPr id="8" name="TextBox 7"/>
          <p:cNvSpPr txBox="1"/>
          <p:nvPr/>
        </p:nvSpPr>
        <p:spPr>
          <a:xfrm>
            <a:off x="5039544" y="2643758"/>
            <a:ext cx="4104456" cy="1815882"/>
          </a:xfrm>
          <a:prstGeom prst="rect">
            <a:avLst/>
          </a:prstGeom>
          <a:noFill/>
        </p:spPr>
        <p:txBody>
          <a:bodyPr wrap="square" rtlCol="0">
            <a:spAutoFit/>
          </a:bodyPr>
          <a:lstStyle/>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Прогрессивные налоги до сих пор являются основным источником федеральных доходов, однако поступления за счет пропорциональных налогов с фондов оплаты труда быстро к ним приближаются. (Источник:</a:t>
            </a:r>
            <a:r>
              <a:rPr lang="en-US" dirty="0" smtClean="0">
                <a:solidFill>
                  <a:schemeClr val="bg1">
                    <a:lumMod val="10000"/>
                  </a:schemeClr>
                </a:solidFill>
                <a:latin typeface="Times New Roman" pitchFamily="18" charset="0"/>
                <a:cs typeface="Times New Roman" pitchFamily="18" charset="0"/>
              </a:rPr>
              <a:t> Office of Management and Budget, </a:t>
            </a:r>
            <a:r>
              <a:rPr lang="en-US" i="1" dirty="0" smtClean="0">
                <a:solidFill>
                  <a:schemeClr val="bg1">
                    <a:lumMod val="10000"/>
                  </a:schemeClr>
                </a:solidFill>
                <a:latin typeface="Times New Roman" pitchFamily="18" charset="0"/>
                <a:cs typeface="Times New Roman" pitchFamily="18" charset="0"/>
              </a:rPr>
              <a:t>Budget of the U.S. Government, Fiscal year 1998</a:t>
            </a:r>
            <a:r>
              <a:rPr lang="en-US" dirty="0" smtClean="0">
                <a:solidFill>
                  <a:schemeClr val="bg1">
                    <a:lumMod val="10000"/>
                  </a:schemeClr>
                </a:solidFill>
                <a:latin typeface="Times New Roman" pitchFamily="18" charset="0"/>
                <a:cs typeface="Times New Roman" pitchFamily="18" charset="0"/>
              </a:rPr>
              <a:t>)</a:t>
            </a:r>
            <a:endParaRPr lang="ru-RU" i="1"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endParaRPr lang="ru-RU"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3"/>
          <p:cNvSpPr txBox="1"/>
          <p:nvPr/>
        </p:nvSpPr>
        <p:spPr>
          <a:xfrm>
            <a:off x="0" y="-164554"/>
            <a:ext cx="8814300" cy="4913399"/>
          </a:xfrm>
          <a:prstGeom prst="rect">
            <a:avLst/>
          </a:prstGeom>
        </p:spPr>
        <p:txBody>
          <a:bodyPr lIns="91425" tIns="91425" rIns="91425" bIns="91425" anchor="t" anchorCtr="0">
            <a:noAutofit/>
          </a:bodyPr>
          <a:lstStyle/>
          <a:p>
            <a:pPr lvl="0" rtl="0">
              <a:buNone/>
            </a:pPr>
            <a:r>
              <a:rPr lang="ru" b="1" dirty="0">
                <a:solidFill>
                  <a:schemeClr val="bg1">
                    <a:lumMod val="10000"/>
                  </a:schemeClr>
                </a:solidFill>
                <a:latin typeface="Times New Roman" pitchFamily="18" charset="0"/>
                <a:cs typeface="Times New Roman" pitchFamily="18" charset="0"/>
              </a:rPr>
              <a:t>                  </a:t>
            </a:r>
            <a:endParaRPr lang="ru"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pPr lvl="0" algn="just" rtl="0">
              <a:buFont typeface="Arial" pitchFamily="34" charset="0"/>
              <a:buChar char="•"/>
            </a:pPr>
            <a:r>
              <a:rPr lang="ru" sz="1800" b="1" dirty="0">
                <a:solidFill>
                  <a:schemeClr val="bg1">
                    <a:lumMod val="10000"/>
                  </a:schemeClr>
                </a:solidFill>
                <a:latin typeface="Times New Roman" pitchFamily="18" charset="0"/>
                <a:cs typeface="Times New Roman" pitchFamily="18" charset="0"/>
              </a:rPr>
              <a:t>Индивидуальный подоходный налог</a:t>
            </a:r>
            <a:r>
              <a:rPr lang="ru" sz="1800" dirty="0">
                <a:solidFill>
                  <a:schemeClr val="bg1">
                    <a:lumMod val="10000"/>
                  </a:schemeClr>
                </a:solidFill>
                <a:latin typeface="Times New Roman" pitchFamily="18" charset="0"/>
                <a:cs typeface="Times New Roman" pitchFamily="18" charset="0"/>
              </a:rPr>
              <a:t> </a:t>
            </a:r>
            <a:endParaRPr lang="ru" sz="1800" dirty="0" smtClean="0">
              <a:solidFill>
                <a:schemeClr val="bg1">
                  <a:lumMod val="10000"/>
                </a:schemeClr>
              </a:solidFill>
              <a:latin typeface="Times New Roman" pitchFamily="18" charset="0"/>
              <a:cs typeface="Times New Roman" pitchFamily="18" charset="0"/>
            </a:endParaRPr>
          </a:p>
          <a:p>
            <a:pPr lvl="0" algn="just" rtl="0">
              <a:buFont typeface="Arial" pitchFamily="34" charset="0"/>
              <a:buChar char="•"/>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Наш обзор мы хотели бы начать с индивидуального подоходного налога, который является наиболее важным элементом финансовой системы. Индивидуальный подоходный налог представляет собой прямой налог, и изо всех налогов он наиболее ярко отражает принцип платежеспособности в налогообложении.</a:t>
            </a:r>
          </a:p>
          <a:p>
            <a:pPr lvl="0" algn="just" rtl="0">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В США индивидуальный подоходный налог появился не так давно. Конституция США запрещала любые прямые налоги, если они не были распределены между штатами пропорционально численности населения. Ситуация изменилась в 1913 году, когда была принят 16 поправка к Конституции, гласящая, что Конгресс обладает властью вводить и собирать подоходный налог, независимо от того, из какого источника он получен.</a:t>
            </a:r>
          </a:p>
          <a:p>
            <a:pPr lvl="0" algn="just" rtl="0">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Как</a:t>
            </a:r>
            <a:r>
              <a:rPr lang="ru" dirty="0">
                <a:solidFill>
                  <a:schemeClr val="bg1">
                    <a:lumMod val="10000"/>
                  </a:schemeClr>
                </a:solidFill>
                <a:latin typeface="Times New Roman" pitchFamily="18" charset="0"/>
                <a:cs typeface="Times New Roman" pitchFamily="18" charset="0"/>
              </a:rPr>
              <a:t> </a:t>
            </a:r>
            <a:r>
              <a:rPr lang="ru" dirty="0" smtClean="0">
                <a:solidFill>
                  <a:schemeClr val="bg1">
                    <a:lumMod val="10000"/>
                  </a:schemeClr>
                </a:solidFill>
                <a:latin typeface="Times New Roman" pitchFamily="18" charset="0"/>
                <a:cs typeface="Times New Roman" pitchFamily="18" charset="0"/>
              </a:rPr>
              <a:t>действует механизм индивидуального подоходного налогв? По своей сути он прост, однако формы его являются довольно сложными. Прежде всего, вы подсчитываете ваш доход, затем вычитаете расходы, отчисления и имеющиеся льготы по уплате налога. Остаток соответствует налогооблагаемому доходу. Затем вы рассчитываете сумму налогов, которую должны будете заплатить.</a:t>
            </a:r>
          </a:p>
          <a:p>
            <a:pPr lvl="0" algn="just" rtl="0">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Таблица 4 показывает пример подсчета индивидуальных налогов для семей, состоящих из 4 человек и имеющих разные уровни доходов.</a:t>
            </a:r>
          </a:p>
          <a:p>
            <a:pPr lvl="0" algn="just" rtl="0">
              <a:buFont typeface="Wingdings" pitchFamily="2" charset="2"/>
              <a:buChar char="ü"/>
            </a:pPr>
            <a:endParaRPr lang="ru" sz="1600" dirty="0" smtClean="0">
              <a:solidFill>
                <a:schemeClr val="bg1">
                  <a:lumMod val="10000"/>
                </a:schemeClr>
              </a:solidFill>
              <a:latin typeface="Times New Roman" pitchFamily="18" charset="0"/>
              <a:cs typeface="Times New Roman" pitchFamily="18" charset="0"/>
            </a:endParaRPr>
          </a:p>
          <a:p>
            <a:pPr lvl="0" algn="just" rtl="0"/>
            <a:endParaRPr lang="ru"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p:nvPr/>
        </p:nvSpPr>
        <p:spPr>
          <a:xfrm>
            <a:off x="207125" y="126575"/>
            <a:ext cx="8756700" cy="1898699"/>
          </a:xfrm>
          <a:prstGeom prst="rect">
            <a:avLst/>
          </a:prstGeom>
        </p:spPr>
        <p:txBody>
          <a:bodyPr lIns="91425" tIns="91425" rIns="91425" bIns="91425" anchor="t" anchorCtr="0">
            <a:noAutofit/>
          </a:bodyPr>
          <a:lstStyle/>
          <a:p>
            <a:pPr lvl="0" rtl="0">
              <a:buNone/>
            </a:pPr>
            <a:r>
              <a:rPr lang="ru" b="1" dirty="0"/>
              <a:t>                              </a:t>
            </a:r>
            <a:endParaRPr lang="ru" dirty="0"/>
          </a:p>
        </p:txBody>
      </p:sp>
      <p:pic>
        <p:nvPicPr>
          <p:cNvPr id="389" name="Shape 389"/>
          <p:cNvPicPr preferRelativeResize="0"/>
          <p:nvPr/>
        </p:nvPicPr>
        <p:blipFill>
          <a:blip r:embed="rId3">
            <a:duotone>
              <a:prstClr val="black"/>
              <a:schemeClr val="accent1">
                <a:tint val="45000"/>
                <a:satMod val="400000"/>
              </a:schemeClr>
            </a:duotone>
          </a:blip>
          <a:stretch>
            <a:fillRect/>
          </a:stretch>
        </p:blipFill>
        <p:spPr>
          <a:xfrm>
            <a:off x="107504" y="339502"/>
            <a:ext cx="9036496" cy="3600400"/>
          </a:xfrm>
          <a:prstGeom prst="rect">
            <a:avLst/>
          </a:prstGeom>
        </p:spPr>
      </p:pic>
      <p:sp>
        <p:nvSpPr>
          <p:cNvPr id="390" name="Shape 390"/>
          <p:cNvSpPr txBox="1"/>
          <p:nvPr/>
        </p:nvSpPr>
        <p:spPr>
          <a:xfrm>
            <a:off x="0" y="3867894"/>
            <a:ext cx="9144000" cy="1438200"/>
          </a:xfrm>
          <a:prstGeom prst="rect">
            <a:avLst/>
          </a:prstGeom>
        </p:spPr>
        <p:txBody>
          <a:bodyPr lIns="91425" tIns="91425" rIns="91425" bIns="91425" anchor="t" anchorCtr="0">
            <a:noAutofit/>
          </a:bodyPr>
          <a:lstStyle/>
          <a:p>
            <a:pPr algn="just">
              <a:buNone/>
            </a:pPr>
            <a:r>
              <a:rPr lang="ru" sz="1200" i="1" dirty="0">
                <a:latin typeface="Times New Roman" pitchFamily="18" charset="0"/>
                <a:cs typeface="Times New Roman" pitchFamily="18" charset="0"/>
              </a:rPr>
              <a:t>В таблице представлены данные о доходах, налогах и ставках налогов для семьи из четырех человек, по данным на 1993 год. Благодаря налоговому кредиту по заработанному доходу работники с низкими доходами получают налоговые скидки (это подразумевает небольшой «отрицательный подоходный налог»). Предельные ставки налога становятся отрицательными, обращаются в ноль при значении дохода около 20 000 долл., а затем возрастают до максимального значения 41% от дохода. Средние или эффективные ставки ниже предельных по причине того, что подоходный налог является прогрессивным. (В таблице предполагается, что вычеты превышают стандартное значение в 20% от дохода</a:t>
            </a:r>
            <a:r>
              <a:rPr lang="ru" sz="1200" i="1" dirty="0" smtClean="0">
                <a:latin typeface="Times New Roman" pitchFamily="18" charset="0"/>
                <a:cs typeface="Times New Roman" pitchFamily="18" charset="0"/>
              </a:rPr>
              <a:t>.) (Источник: рассчитано с помощью специальной компьютерной программы.)</a:t>
            </a:r>
            <a:endParaRPr lang="ru" sz="1200" i="1" dirty="0">
              <a:latin typeface="Times New Roman" pitchFamily="18" charset="0"/>
              <a:cs typeface="Times New Roman" pitchFamily="18" charset="0"/>
            </a:endParaRPr>
          </a:p>
        </p:txBody>
      </p:sp>
      <p:sp>
        <p:nvSpPr>
          <p:cNvPr id="6" name="TextBox 5"/>
          <p:cNvSpPr txBox="1"/>
          <p:nvPr/>
        </p:nvSpPr>
        <p:spPr>
          <a:xfrm>
            <a:off x="467544" y="0"/>
            <a:ext cx="7776864" cy="307777"/>
          </a:xfrm>
          <a:prstGeom prst="rect">
            <a:avLst/>
          </a:prstGeom>
          <a:noFill/>
        </p:spPr>
        <p:txBody>
          <a:bodyPr wrap="square" rtlCol="0">
            <a:spAutoFit/>
          </a:bodyPr>
          <a:lstStyle/>
          <a:p>
            <a:r>
              <a:rPr lang="ru-RU" b="1" dirty="0" smtClean="0">
                <a:solidFill>
                  <a:schemeClr val="bg1">
                    <a:lumMod val="10000"/>
                  </a:schemeClr>
                </a:solidFill>
                <a:latin typeface="Times New Roman" pitchFamily="18" charset="0"/>
                <a:cs typeface="Times New Roman" pitchFamily="18" charset="0"/>
              </a:rPr>
              <a:t>Таблица 4. Федеральный подоходный налог для семьи, состоящей из 4-х человек. (1996 г.)</a:t>
            </a:r>
            <a:endParaRPr lang="ru-RU" b="1"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p:nvPr/>
        </p:nvSpPr>
        <p:spPr>
          <a:xfrm>
            <a:off x="0" y="207001"/>
            <a:ext cx="8964488" cy="4936499"/>
          </a:xfrm>
          <a:prstGeom prst="rect">
            <a:avLst/>
          </a:prstGeom>
        </p:spPr>
        <p:txBody>
          <a:bodyPr lIns="91425" tIns="91425" rIns="91425" bIns="91425" anchor="t" anchorCtr="0">
            <a:noAutofit/>
          </a:bodyPr>
          <a:lstStyle/>
          <a:p>
            <a:pPr lvl="0" algn="just" rtl="0">
              <a:buClr>
                <a:schemeClr val="bg1">
                  <a:lumMod val="10000"/>
                </a:schemeClr>
              </a:buClr>
              <a:buSzPct val="78571"/>
              <a:buFont typeface="Wingdings" pitchFamily="2" charset="2"/>
              <a:buChar char="ü"/>
            </a:pPr>
            <a:r>
              <a:rPr lang="ru" dirty="0">
                <a:solidFill>
                  <a:schemeClr val="bg1">
                    <a:lumMod val="10000"/>
                  </a:schemeClr>
                </a:solidFill>
                <a:latin typeface="Times New Roman" pitchFamily="18" charset="0"/>
                <a:cs typeface="Times New Roman" pitchFamily="18" charset="0"/>
              </a:rPr>
              <a:t>В </a:t>
            </a:r>
            <a:r>
              <a:rPr lang="ru" dirty="0" smtClean="0">
                <a:solidFill>
                  <a:schemeClr val="bg1">
                    <a:lumMod val="10000"/>
                  </a:schemeClr>
                </a:solidFill>
                <a:latin typeface="Times New Roman" pitchFamily="18" charset="0"/>
                <a:cs typeface="Times New Roman" pitchFamily="18" charset="0"/>
              </a:rPr>
              <a:t>столбце (1</a:t>
            </a:r>
            <a:r>
              <a:rPr lang="ru" dirty="0">
                <a:solidFill>
                  <a:schemeClr val="bg1">
                    <a:lumMod val="10000"/>
                  </a:schemeClr>
                </a:solidFill>
                <a:latin typeface="Times New Roman" pitchFamily="18" charset="0"/>
                <a:cs typeface="Times New Roman" pitchFamily="18" charset="0"/>
              </a:rPr>
              <a:t>) приведены различные уровни </a:t>
            </a:r>
            <a:r>
              <a:rPr lang="ru" i="1" dirty="0">
                <a:solidFill>
                  <a:schemeClr val="tx1">
                    <a:lumMod val="50000"/>
                  </a:schemeClr>
                </a:solidFill>
                <a:latin typeface="Times New Roman" pitchFamily="18" charset="0"/>
                <a:cs typeface="Times New Roman" pitchFamily="18" charset="0"/>
              </a:rPr>
              <a:t>скорректированиого валового дохода</a:t>
            </a:r>
            <a:r>
              <a:rPr lang="ru" dirty="0">
                <a:solidFill>
                  <a:schemeClr val="tx1">
                    <a:lumMod val="50000"/>
                  </a:schemeClr>
                </a:solidFill>
                <a:latin typeface="Times New Roman" pitchFamily="18" charset="0"/>
                <a:cs typeface="Times New Roman" pitchFamily="18" charset="0"/>
              </a:rPr>
              <a:t> </a:t>
            </a:r>
            <a:r>
              <a:rPr lang="ru" dirty="0">
                <a:solidFill>
                  <a:schemeClr val="bg1">
                    <a:lumMod val="10000"/>
                  </a:schemeClr>
                </a:solidFill>
                <a:latin typeface="Times New Roman" pitchFamily="18" charset="0"/>
                <a:cs typeface="Times New Roman" pitchFamily="18" charset="0"/>
              </a:rPr>
              <a:t>— заработной платы, процентов, дивидендов и других поступлений домашнего </a:t>
            </a:r>
            <a:r>
              <a:rPr lang="ru" dirty="0" smtClean="0">
                <a:solidFill>
                  <a:schemeClr val="bg1">
                    <a:lumMod val="10000"/>
                  </a:schemeClr>
                </a:solidFill>
                <a:latin typeface="Times New Roman" pitchFamily="18" charset="0"/>
                <a:cs typeface="Times New Roman" pitchFamily="18" charset="0"/>
              </a:rPr>
              <a:t>хозяйства.</a:t>
            </a:r>
          </a:p>
          <a:p>
            <a:pPr lvl="0" algn="just" rtl="0">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Clr>
                <a:schemeClr val="bg1">
                  <a:lumMod val="10000"/>
                </a:schemeClr>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В столбце </a:t>
            </a:r>
            <a:r>
              <a:rPr lang="ru" dirty="0">
                <a:solidFill>
                  <a:schemeClr val="bg1">
                    <a:lumMod val="10000"/>
                  </a:schemeClr>
                </a:solidFill>
                <a:latin typeface="Times New Roman" pitchFamily="18" charset="0"/>
                <a:cs typeface="Times New Roman" pitchFamily="18" charset="0"/>
              </a:rPr>
              <a:t>(2) показана причитающаяся сумма налога с допущением, что наше домашнее хозяйство состоит из четырех человек и имеет определенные вычеты. Обратите внимание, что сумма налога имеет отрицательное значение для семей,где заработанный доход составляет 5 000 долл. и 10 000 долл. благодаря </a:t>
            </a:r>
            <a:r>
              <a:rPr lang="ru" i="1" dirty="0" smtClean="0">
                <a:solidFill>
                  <a:schemeClr val="tx1">
                    <a:lumMod val="50000"/>
                  </a:schemeClr>
                </a:solidFill>
                <a:latin typeface="Times New Roman" pitchFamily="18" charset="0"/>
                <a:cs typeface="Times New Roman" pitchFamily="18" charset="0"/>
              </a:rPr>
              <a:t>финансовому </a:t>
            </a:r>
            <a:r>
              <a:rPr lang="ru" i="1" dirty="0">
                <a:solidFill>
                  <a:schemeClr val="tx1">
                    <a:lumMod val="50000"/>
                  </a:schemeClr>
                </a:solidFill>
                <a:latin typeface="Times New Roman" pitchFamily="18" charset="0"/>
                <a:cs typeface="Times New Roman" pitchFamily="18" charset="0"/>
              </a:rPr>
              <a:t>кредиту по заработанному доходу</a:t>
            </a:r>
            <a:r>
              <a:rPr lang="ru" dirty="0">
                <a:solidFill>
                  <a:schemeClr val="tx1">
                    <a:lumMod val="50000"/>
                  </a:schemeClr>
                </a:solidFill>
                <a:latin typeface="Times New Roman" pitchFamily="18" charset="0"/>
                <a:cs typeface="Times New Roman" pitchFamily="18" charset="0"/>
              </a:rPr>
              <a:t>. </a:t>
            </a:r>
            <a:r>
              <a:rPr lang="ru" dirty="0">
                <a:solidFill>
                  <a:schemeClr val="bg1">
                    <a:lumMod val="10000"/>
                  </a:schemeClr>
                </a:solidFill>
                <a:latin typeface="Times New Roman" pitchFamily="18" charset="0"/>
                <a:cs typeface="Times New Roman" pitchFamily="18" charset="0"/>
              </a:rPr>
              <a:t>В этом диапазоне доходов правительство переводит доход малообеспеченным </a:t>
            </a:r>
            <a:r>
              <a:rPr lang="ru" dirty="0" smtClean="0">
                <a:solidFill>
                  <a:schemeClr val="bg1">
                    <a:lumMod val="10000"/>
                  </a:schemeClr>
                </a:solidFill>
                <a:latin typeface="Times New Roman" pitchFamily="18" charset="0"/>
                <a:cs typeface="Times New Roman" pitchFamily="18" charset="0"/>
              </a:rPr>
              <a:t>семьям.</a:t>
            </a:r>
          </a:p>
          <a:p>
            <a:pPr lvl="0" algn="just" rtl="0">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Clr>
                <a:schemeClr val="bg1">
                  <a:lumMod val="10000"/>
                </a:schemeClr>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В столбце </a:t>
            </a:r>
            <a:r>
              <a:rPr lang="ru" dirty="0">
                <a:solidFill>
                  <a:schemeClr val="bg1">
                    <a:lumMod val="10000"/>
                  </a:schemeClr>
                </a:solidFill>
                <a:latin typeface="Times New Roman" pitchFamily="18" charset="0"/>
                <a:cs typeface="Times New Roman" pitchFamily="18" charset="0"/>
              </a:rPr>
              <a:t>(3) показана </a:t>
            </a:r>
            <a:r>
              <a:rPr lang="ru" b="1" dirty="0">
                <a:solidFill>
                  <a:schemeClr val="bg1">
                    <a:lumMod val="10000"/>
                  </a:schemeClr>
                </a:solidFill>
                <a:latin typeface="Times New Roman" pitchFamily="18" charset="0"/>
                <a:cs typeface="Times New Roman" pitchFamily="18" charset="0"/>
              </a:rPr>
              <a:t>эффективная или средняя ставка налога, </a:t>
            </a:r>
            <a:r>
              <a:rPr lang="ru" dirty="0">
                <a:solidFill>
                  <a:schemeClr val="bg1">
                    <a:lumMod val="10000"/>
                  </a:schemeClr>
                </a:solidFill>
                <a:latin typeface="Times New Roman" pitchFamily="18" charset="0"/>
                <a:cs typeface="Times New Roman" pitchFamily="18" charset="0"/>
              </a:rPr>
              <a:t>которая равна отношению общей суммы налога к общему доходу. Из этих расчетов видно, что реально прогрессивной является часть кодекса, касающаяся личного подоходного налога. Семья с годовым доходом в 50 000 долл. несет относительно более тяжкое налоговое бремя, нежели семья с доходом в 20 000 долл. —первая платит 10%, тогда как последняя—всего 1%. Кто-либо с доходом в 1 миллион долл. в год вынужден нести еще более тяжелое налоговое </a:t>
            </a:r>
            <a:r>
              <a:rPr lang="ru" dirty="0" smtClean="0">
                <a:solidFill>
                  <a:schemeClr val="bg1">
                    <a:lumMod val="10000"/>
                  </a:schemeClr>
                </a:solidFill>
                <a:latin typeface="Times New Roman" pitchFamily="18" charset="0"/>
                <a:cs typeface="Times New Roman" pitchFamily="18" charset="0"/>
              </a:rPr>
              <a:t>бремя.</a:t>
            </a:r>
          </a:p>
          <a:p>
            <a:pPr lvl="0" algn="just" rtl="0">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Clr>
                <a:schemeClr val="bg1">
                  <a:lumMod val="10000"/>
                </a:schemeClr>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В столбце </a:t>
            </a:r>
            <a:r>
              <a:rPr lang="ru" dirty="0">
                <a:solidFill>
                  <a:schemeClr val="bg1">
                    <a:lumMod val="10000"/>
                  </a:schemeClr>
                </a:solidFill>
                <a:latin typeface="Times New Roman" pitchFamily="18" charset="0"/>
                <a:cs typeface="Times New Roman" pitchFamily="18" charset="0"/>
              </a:rPr>
              <a:t>(4) вводится новое и очень существенное понятие. </a:t>
            </a:r>
            <a:r>
              <a:rPr lang="ru" b="1" dirty="0">
                <a:solidFill>
                  <a:schemeClr val="bg1">
                    <a:lumMod val="10000"/>
                  </a:schemeClr>
                </a:solidFill>
                <a:latin typeface="Times New Roman" pitchFamily="18" charset="0"/>
                <a:cs typeface="Times New Roman" pitchFamily="18" charset="0"/>
              </a:rPr>
              <a:t>Предельная ставка налога</a:t>
            </a:r>
            <a:r>
              <a:rPr lang="ru" dirty="0">
                <a:solidFill>
                  <a:schemeClr val="bg1">
                    <a:lumMod val="10000"/>
                  </a:schemeClr>
                </a:solidFill>
                <a:latin typeface="Times New Roman" pitchFamily="18" charset="0"/>
                <a:cs typeface="Times New Roman" pitchFamily="18" charset="0"/>
              </a:rPr>
              <a:t> — это дополнительная величина налога, уплачиваемая на каждый дополнительный доллар дохода. Мы имели дело с термином «предельный» ранее, и он всегда означал «дополнительный». Если вы должны заплатить 30 долл. дополнительного налога за каждые 100 долл. дополнительного дохода, ваша предельная ставка налога равна 30</a:t>
            </a:r>
            <a:r>
              <a:rPr lang="ru" dirty="0" smtClean="0">
                <a:solidFill>
                  <a:schemeClr val="bg1">
                    <a:lumMod val="10000"/>
                  </a:schemeClr>
                </a:solidFill>
                <a:latin typeface="Times New Roman" pitchFamily="18" charset="0"/>
                <a:cs typeface="Times New Roman" pitchFamily="18" charset="0"/>
              </a:rPr>
              <a:t>%.</a:t>
            </a:r>
          </a:p>
          <a:p>
            <a:pPr lvl="0" algn="just" rtl="0">
              <a:buClr>
                <a:schemeClr val="bg1">
                  <a:lumMod val="10000"/>
                </a:schemeClr>
              </a:buClr>
              <a:buSzPct val="78571"/>
              <a:buFont typeface="Wingdings" pitchFamily="2" charset="2"/>
              <a:buChar char="ü"/>
            </a:pPr>
            <a:endParaRPr lang="ru" dirty="0" smtClean="0">
              <a:solidFill>
                <a:schemeClr val="bg1">
                  <a:lumMod val="10000"/>
                </a:schemeClr>
              </a:solidFill>
              <a:latin typeface="Times New Roman" pitchFamily="18" charset="0"/>
              <a:cs typeface="Times New Roman" pitchFamily="18" charset="0"/>
            </a:endParaRPr>
          </a:p>
          <a:p>
            <a:pPr lvl="0" algn="just" rtl="0">
              <a:buClr>
                <a:schemeClr val="bg1">
                  <a:lumMod val="10000"/>
                </a:schemeClr>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Согласно действующему законодательству, предельная ставка налога составляет </a:t>
            </a:r>
            <a:r>
              <a:rPr lang="ru" i="1" dirty="0" smtClean="0">
                <a:solidFill>
                  <a:schemeClr val="tx1">
                    <a:lumMod val="50000"/>
                  </a:schemeClr>
                </a:solidFill>
                <a:latin typeface="Times New Roman" pitchFamily="18" charset="0"/>
                <a:cs typeface="Times New Roman" pitchFamily="18" charset="0"/>
              </a:rPr>
              <a:t>минус 34%</a:t>
            </a:r>
            <a:r>
              <a:rPr lang="ru" dirty="0" smtClean="0">
                <a:solidFill>
                  <a:schemeClr val="tx1">
                    <a:lumMod val="50000"/>
                  </a:schemeClr>
                </a:solidFill>
                <a:latin typeface="Times New Roman" pitchFamily="18" charset="0"/>
                <a:cs typeface="Times New Roman" pitchFamily="18" charset="0"/>
              </a:rPr>
              <a:t> </a:t>
            </a:r>
            <a:r>
              <a:rPr lang="ru" dirty="0" smtClean="0">
                <a:solidFill>
                  <a:schemeClr val="bg1">
                    <a:lumMod val="10000"/>
                  </a:schemeClr>
                </a:solidFill>
                <a:latin typeface="Times New Roman" pitchFamily="18" charset="0"/>
                <a:cs typeface="Times New Roman" pitchFamily="18" charset="0"/>
              </a:rPr>
              <a:t>для бедных семей и поднимается до 15% для тех, кто вхоит в систему «положительных налогов».</a:t>
            </a:r>
            <a:endParaRPr lang="ru"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39502"/>
            <a:ext cx="8712968" cy="4524315"/>
          </a:xfrm>
          <a:prstGeom prst="rect">
            <a:avLst/>
          </a:prstGeom>
          <a:noFill/>
        </p:spPr>
        <p:txBody>
          <a:bodyPr wrap="square" rtlCol="0">
            <a:spAutoFit/>
          </a:bodyPr>
          <a:lstStyle/>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Если уровень дохода превышает 250 000 долл., то предельная ставка налога по федеральному подоходному налогу составляет 41%. При этом. Если вы являетесь жителем Нью-Йорка, вы должны добавить 8% налогов, собираемых в пользу города и штата, а также 2.5% на медицинское страхование. Таким образом предельная ставка по заработанному доходу составит почти 50%. Такая ставка может казаться довольно высокой,  однако на сегодняшний день максимальная ставка значительно ниже аналогичной ставки времен второй мировой войны (94%). </a:t>
            </a:r>
          </a:p>
          <a:p>
            <a:pPr>
              <a:buFont typeface="Wingdings" pitchFamily="2" charset="2"/>
              <a:buChar char="ü"/>
            </a:pPr>
            <a:endParaRPr lang="ru-RU" sz="1600"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Нужно отметить, что понятие «предельной налоговой ставки» является чрезвычайно важным в современной экономике. Вспомним «принцип предельности»: люди должны беспокоится только о дополнительных издержках или выгодах – «что было, то прошло». Этот принцип говорит о том, что влияние любого налога на  мотивационные стимулы зависит от предельной ставки налогообложения. Эти соображения лежат в основе «экономики предложения»</a:t>
            </a:r>
          </a:p>
          <a:p>
            <a:pPr>
              <a:buFont typeface="Wingdings" pitchFamily="2" charset="2"/>
              <a:buChar char="ü"/>
            </a:pPr>
            <a:endParaRPr lang="ru-RU" sz="1600"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В столбце (5) отображен размер </a:t>
            </a:r>
            <a:r>
              <a:rPr lang="ru-RU" sz="1600" i="1" dirty="0" smtClean="0">
                <a:solidFill>
                  <a:schemeClr val="tx1">
                    <a:lumMod val="50000"/>
                  </a:schemeClr>
                </a:solidFill>
                <a:latin typeface="Times New Roman" pitchFamily="18" charset="0"/>
                <a:cs typeface="Times New Roman" pitchFamily="18" charset="0"/>
              </a:rPr>
              <a:t>располагаемого дохода, который остался после вычитания налогов.</a:t>
            </a:r>
            <a:r>
              <a:rPr lang="ru-RU" sz="1600" i="1" dirty="0" smtClean="0">
                <a:solidFill>
                  <a:schemeClr val="bg1">
                    <a:lumMod val="10000"/>
                  </a:schemeClr>
                </a:solidFill>
                <a:latin typeface="Times New Roman" pitchFamily="18" charset="0"/>
                <a:cs typeface="Times New Roman" pitchFamily="18" charset="0"/>
              </a:rPr>
              <a:t> </a:t>
            </a:r>
            <a:r>
              <a:rPr lang="ru-RU" sz="1600" dirty="0" smtClean="0">
                <a:solidFill>
                  <a:schemeClr val="bg1">
                    <a:lumMod val="10000"/>
                  </a:schemeClr>
                </a:solidFill>
                <a:latin typeface="Times New Roman" pitchFamily="18" charset="0"/>
                <a:cs typeface="Times New Roman" pitchFamily="18" charset="0"/>
              </a:rPr>
              <a:t>Получать больший доход всегда выгодно: даже если рок-звезда зарабатывает еще один млн. долл., у нее все же остается 590 000 долл. Чистого дохода (1 000 000 долл. Минус 41% от 1 000 000 долл.)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5486"/>
            <a:ext cx="7200800" cy="307777"/>
          </a:xfrm>
          <a:prstGeom prst="rect">
            <a:avLst/>
          </a:prstGeom>
          <a:noFill/>
        </p:spPr>
        <p:txBody>
          <a:bodyPr wrap="square" rtlCol="0">
            <a:spAutoFit/>
          </a:bodyPr>
          <a:lstStyle/>
          <a:p>
            <a:r>
              <a:rPr lang="ru-RU" b="1" dirty="0" smtClean="0">
                <a:solidFill>
                  <a:schemeClr val="bg1">
                    <a:lumMod val="10000"/>
                  </a:schemeClr>
                </a:solidFill>
                <a:latin typeface="Times New Roman" pitchFamily="18" charset="0"/>
                <a:cs typeface="Times New Roman" pitchFamily="18" charset="0"/>
              </a:rPr>
              <a:t>Рис.5. </a:t>
            </a:r>
            <a:r>
              <a:rPr lang="ru-RU" dirty="0" smtClean="0">
                <a:solidFill>
                  <a:schemeClr val="bg1">
                    <a:lumMod val="10000"/>
                  </a:schemeClr>
                </a:solidFill>
                <a:latin typeface="Times New Roman" pitchFamily="18" charset="0"/>
                <a:cs typeface="Times New Roman" pitchFamily="18" charset="0"/>
              </a:rPr>
              <a:t>История изменения верхней границы предельной налоговой ставки в США </a:t>
            </a:r>
            <a:endParaRPr lang="ru-RU" b="1" dirty="0">
              <a:solidFill>
                <a:schemeClr val="bg1">
                  <a:lumMod val="10000"/>
                </a:schemeClr>
              </a:solidFill>
              <a:latin typeface="Times New Roman" pitchFamily="18" charset="0"/>
              <a:cs typeface="Times New Roman" pitchFamily="18" charset="0"/>
            </a:endParaRPr>
          </a:p>
        </p:txBody>
      </p:sp>
      <p:sp>
        <p:nvSpPr>
          <p:cNvPr id="3" name="TextBox 2"/>
          <p:cNvSpPr txBox="1"/>
          <p:nvPr/>
        </p:nvSpPr>
        <p:spPr>
          <a:xfrm>
            <a:off x="395536" y="3973949"/>
            <a:ext cx="8532440" cy="1169551"/>
          </a:xfrm>
          <a:prstGeom prst="rect">
            <a:avLst/>
          </a:prstGeom>
          <a:noFill/>
        </p:spPr>
        <p:txBody>
          <a:bodyPr wrap="square" rtlCol="0">
            <a:spAutoFit/>
          </a:bodyPr>
          <a:lstStyle/>
          <a:p>
            <a:r>
              <a:rPr lang="ru-RU" dirty="0" smtClean="0">
                <a:solidFill>
                  <a:schemeClr val="bg1">
                    <a:lumMod val="10000"/>
                  </a:schemeClr>
                </a:solidFill>
                <a:latin typeface="Times New Roman" pitchFamily="18" charset="0"/>
                <a:cs typeface="Times New Roman" pitchFamily="18" charset="0"/>
              </a:rPr>
              <a:t>Предельная налоговая ставка является дополнительным налогом, который платится с каждого доллара дополнительного дохода. Во время второй мировой войны верхняя предельная налоговая ставка личного дохода достигала 94%, затем во время правления президента Рейгана постепенно уменьшилась до 28%, и в 1993 году опять возросла до 40%, при реализации экономических программ президента Клинтона. (Источник: </a:t>
            </a:r>
            <a:r>
              <a:rPr lang="en-US" dirty="0" smtClean="0">
                <a:solidFill>
                  <a:schemeClr val="bg1">
                    <a:lumMod val="10000"/>
                  </a:schemeClr>
                </a:solidFill>
                <a:latin typeface="Times New Roman" pitchFamily="18" charset="0"/>
                <a:cs typeface="Times New Roman" pitchFamily="18" charset="0"/>
              </a:rPr>
              <a:t>U.S. Department of the Treasury.)</a:t>
            </a:r>
            <a:endParaRPr lang="ru-RU" dirty="0">
              <a:solidFill>
                <a:schemeClr val="bg1">
                  <a:lumMod val="10000"/>
                </a:schemeClr>
              </a:solidFill>
              <a:latin typeface="Times New Roman" pitchFamily="18" charset="0"/>
              <a:cs typeface="Times New Roman" pitchFamily="18" charset="0"/>
            </a:endParaRPr>
          </a:p>
        </p:txBody>
      </p:sp>
      <p:pic>
        <p:nvPicPr>
          <p:cNvPr id="4" name="Рисунок 3" descr="17.htm5.jpg"/>
          <p:cNvPicPr>
            <a:picLocks noChangeAspect="1"/>
          </p:cNvPicPr>
          <p:nvPr/>
        </p:nvPicPr>
        <p:blipFill>
          <a:blip r:embed="rId2">
            <a:duotone>
              <a:prstClr val="black"/>
              <a:schemeClr val="accent1">
                <a:tint val="45000"/>
                <a:satMod val="400000"/>
              </a:schemeClr>
            </a:duotone>
          </a:blip>
          <a:srcRect l="10345" b="11526"/>
          <a:stretch>
            <a:fillRect/>
          </a:stretch>
        </p:blipFill>
        <p:spPr>
          <a:xfrm>
            <a:off x="2627784" y="555526"/>
            <a:ext cx="3744416" cy="3024336"/>
          </a:xfrm>
          <a:prstGeom prst="rect">
            <a:avLst/>
          </a:prstGeom>
        </p:spPr>
      </p:pic>
      <p:sp>
        <p:nvSpPr>
          <p:cNvPr id="6" name="Shape 370"/>
          <p:cNvSpPr txBox="1"/>
          <p:nvPr/>
        </p:nvSpPr>
        <p:spPr>
          <a:xfrm rot="-5400000">
            <a:off x="295189" y="2024025"/>
            <a:ext cx="3206699" cy="269700"/>
          </a:xfrm>
          <a:prstGeom prst="rect">
            <a:avLst/>
          </a:prstGeom>
        </p:spPr>
        <p:txBody>
          <a:bodyPr lIns="91425" tIns="91425" rIns="91425" bIns="91425" anchor="t" anchorCtr="0">
            <a:noAutofit/>
          </a:bodyPr>
          <a:lstStyle/>
          <a:p>
            <a:pPr algn="ctr">
              <a:buNone/>
            </a:pPr>
            <a:r>
              <a:rPr lang="ru" b="1" dirty="0" smtClean="0">
                <a:latin typeface="Times New Roman" pitchFamily="18" charset="0"/>
                <a:cs typeface="Times New Roman" pitchFamily="18" charset="0"/>
              </a:rPr>
              <a:t>Верхняя граница предельной ставки налога</a:t>
            </a:r>
            <a:endParaRPr lang="ru" b="1" dirty="0">
              <a:latin typeface="Times New Roman" pitchFamily="18" charset="0"/>
              <a:cs typeface="Times New Roman" pitchFamily="18" charset="0"/>
            </a:endParaRPr>
          </a:p>
        </p:txBody>
      </p:sp>
      <p:sp>
        <p:nvSpPr>
          <p:cNvPr id="7" name="TextBox 6"/>
          <p:cNvSpPr txBox="1"/>
          <p:nvPr/>
        </p:nvSpPr>
        <p:spPr>
          <a:xfrm>
            <a:off x="3923928" y="3651870"/>
            <a:ext cx="1800200" cy="307777"/>
          </a:xfrm>
          <a:prstGeom prst="rect">
            <a:avLst/>
          </a:prstGeom>
          <a:noFill/>
        </p:spPr>
        <p:txBody>
          <a:bodyPr wrap="square" rtlCol="0">
            <a:spAutoFit/>
          </a:bodyPr>
          <a:lstStyle/>
          <a:p>
            <a:r>
              <a:rPr lang="ru-RU" b="1" dirty="0" smtClean="0">
                <a:latin typeface="Times New Roman" pitchFamily="18" charset="0"/>
                <a:cs typeface="Times New Roman" pitchFamily="18" charset="0"/>
              </a:rPr>
              <a:t>Год</a:t>
            </a:r>
            <a:endParaRPr lang="ru-RU" b="1"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p:nvPr/>
        </p:nvSpPr>
        <p:spPr>
          <a:xfrm>
            <a:off x="0" y="555526"/>
            <a:ext cx="8883300" cy="4947899"/>
          </a:xfrm>
          <a:prstGeom prst="rect">
            <a:avLst/>
          </a:prstGeom>
        </p:spPr>
        <p:txBody>
          <a:bodyPr lIns="91425" tIns="91425" rIns="91425" bIns="91425" anchor="t" anchorCtr="0">
            <a:noAutofit/>
          </a:bodyPr>
          <a:lstStyle/>
          <a:p>
            <a:pPr lvl="0" algn="just" rtl="0">
              <a:buClr>
                <a:schemeClr val="dk1"/>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На сегоднящний день практически </a:t>
            </a:r>
            <a:r>
              <a:rPr lang="ru" dirty="0">
                <a:solidFill>
                  <a:schemeClr val="bg1">
                    <a:lumMod val="10000"/>
                  </a:schemeClr>
                </a:solidFill>
                <a:latin typeface="Times New Roman" pitchFamily="18" charset="0"/>
                <a:cs typeface="Times New Roman" pitchFamily="18" charset="0"/>
              </a:rPr>
              <a:t>все отрасли </a:t>
            </a:r>
            <a:r>
              <a:rPr lang="ru" dirty="0" smtClean="0">
                <a:solidFill>
                  <a:schemeClr val="bg1">
                    <a:lumMod val="10000"/>
                  </a:schemeClr>
                </a:solidFill>
                <a:latin typeface="Times New Roman" pitchFamily="18" charset="0"/>
                <a:cs typeface="Times New Roman" pitchFamily="18" charset="0"/>
              </a:rPr>
              <a:t>попадают </a:t>
            </a:r>
            <a:r>
              <a:rPr lang="ru" dirty="0">
                <a:solidFill>
                  <a:schemeClr val="bg1">
                    <a:lumMod val="10000"/>
                  </a:schemeClr>
                </a:solidFill>
                <a:latin typeface="Times New Roman" pitchFamily="18" charset="0"/>
                <a:cs typeface="Times New Roman" pitchFamily="18" charset="0"/>
              </a:rPr>
              <a:t>под действие Закона о социальном страховании. Работники получают пенсии, размер которых определяется их заработками в течение жизни и существовавшими в прошлом налогами на социальное страхование. Программа социального страхования также финансирует программу помощи инвалидам и страхование здоровья для малоимущих и пожилых людей.</a:t>
            </a: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endParaRPr dirty="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dirty="0">
                <a:solidFill>
                  <a:schemeClr val="bg1">
                    <a:lumMod val="10000"/>
                  </a:schemeClr>
                </a:solidFill>
                <a:latin typeface="Times New Roman" pitchFamily="18" charset="0"/>
                <a:cs typeface="Times New Roman" pitchFamily="18" charset="0"/>
              </a:rPr>
              <a:t>Налог с фонда оплаты труда является наиболее быстро растущим источником федеральных доходов. В 1929г. его еще не существовало, в 1960 г. он уже составлял 18% до ходов федерального правительства, а к 1993 г. его доля выросла до 37%.</a:t>
            </a:r>
          </a:p>
          <a:p>
            <a:endParaRPr dirty="0">
              <a:solidFill>
                <a:schemeClr val="bg1">
                  <a:lumMod val="10000"/>
                </a:schemeClr>
              </a:solidFill>
              <a:latin typeface="Times New Roman" pitchFamily="18" charset="0"/>
              <a:cs typeface="Times New Roman" pitchFamily="18" charset="0"/>
            </a:endParaRPr>
          </a:p>
        </p:txBody>
      </p:sp>
      <p:sp>
        <p:nvSpPr>
          <p:cNvPr id="407" name="Shape 407"/>
          <p:cNvSpPr txBox="1"/>
          <p:nvPr/>
        </p:nvSpPr>
        <p:spPr>
          <a:xfrm>
            <a:off x="0" y="1491630"/>
            <a:ext cx="5856899" cy="2450999"/>
          </a:xfrm>
          <a:prstGeom prst="rect">
            <a:avLst/>
          </a:prstGeom>
        </p:spPr>
        <p:txBody>
          <a:bodyPr lIns="91425" tIns="91425" rIns="91425" bIns="91425" anchor="t" anchorCtr="0">
            <a:noAutofit/>
          </a:bodyPr>
          <a:lstStyle/>
          <a:p>
            <a:pPr lvl="0" algn="just" rtl="0">
              <a:buClr>
                <a:schemeClr val="dk1"/>
              </a:buClr>
              <a:buSzPct val="78571"/>
              <a:buFont typeface="Wingdings" pitchFamily="2" charset="2"/>
              <a:buChar char="ü"/>
            </a:pPr>
            <a:r>
              <a:rPr lang="ru" dirty="0" smtClean="0">
                <a:solidFill>
                  <a:schemeClr val="bg1">
                    <a:lumMod val="10000"/>
                  </a:schemeClr>
                </a:solidFill>
                <a:latin typeface="Times New Roman" pitchFamily="18" charset="0"/>
                <a:cs typeface="Times New Roman" pitchFamily="18" charset="0"/>
              </a:rPr>
              <a:t>Чтобы </a:t>
            </a:r>
            <a:r>
              <a:rPr lang="ru" dirty="0">
                <a:solidFill>
                  <a:schemeClr val="bg1">
                    <a:lumMod val="10000"/>
                  </a:schemeClr>
                </a:solidFill>
                <a:latin typeface="Times New Roman" pitchFamily="18" charset="0"/>
                <a:cs typeface="Times New Roman" pitchFamily="18" charset="0"/>
              </a:rPr>
              <a:t>оплачивать эти расходы, работники и работодатели обязаны платить налог с фонда оплаты труда. В 1993 г. этот налог составлял 15,3% для заработной платы менее 57600 долл. в год на человека. Те, чья заработная плата составляла от 57600 до 135000 долл. в год, должны были платить на 2,9% больше. Этот налог разделен между работниками и работодателями</a:t>
            </a:r>
            <a:r>
              <a:rPr lang="ru" dirty="0" smtClean="0">
                <a:solidFill>
                  <a:schemeClr val="bg1">
                    <a:lumMod val="10000"/>
                  </a:schemeClr>
                </a:solidFill>
                <a:latin typeface="Times New Roman" pitchFamily="18" charset="0"/>
                <a:cs typeface="Times New Roman" pitchFamily="18" charset="0"/>
              </a:rPr>
              <a:t>.</a:t>
            </a:r>
          </a:p>
          <a:p>
            <a:pPr lvl="0" algn="just" rtl="0">
              <a:buClr>
                <a:schemeClr val="dk1"/>
              </a:buClr>
              <a:buSzPct val="78571"/>
            </a:pPr>
            <a:endParaRPr lang="ru" dirty="0">
              <a:solidFill>
                <a:schemeClr val="bg1">
                  <a:lumMod val="10000"/>
                </a:schemeClr>
              </a:solidFill>
              <a:latin typeface="Times New Roman" pitchFamily="18" charset="0"/>
              <a:cs typeface="Times New Roman" pitchFamily="18" charset="0"/>
            </a:endParaRPr>
          </a:p>
          <a:p>
            <a:pPr lvl="0" algn="just" rtl="0">
              <a:buClr>
                <a:schemeClr val="dk1"/>
              </a:buClr>
              <a:buSzPct val="78571"/>
              <a:buFont typeface="Wingdings" pitchFamily="2" charset="2"/>
              <a:buChar char="ü"/>
            </a:pPr>
            <a:r>
              <a:rPr lang="ru" dirty="0">
                <a:solidFill>
                  <a:schemeClr val="bg1">
                    <a:lumMod val="10000"/>
                  </a:schemeClr>
                </a:solidFill>
                <a:latin typeface="Times New Roman" pitchFamily="18" charset="0"/>
                <a:cs typeface="Times New Roman" pitchFamily="18" charset="0"/>
              </a:rPr>
              <a:t>Налог с фонда оплаты труда является пропорциональным налогом, так как он взимается с фиксированной части заработка. Однако ему присущи некоторые регрессивные качества, так как от него освобожден доход, получаемый от собственности. Кроме того, данный налог выше для низкой заработной платы, нежели для высокой.</a:t>
            </a:r>
          </a:p>
        </p:txBody>
      </p:sp>
      <p:pic>
        <p:nvPicPr>
          <p:cNvPr id="408" name="Shape 408"/>
          <p:cNvPicPr preferRelativeResize="0"/>
          <p:nvPr/>
        </p:nvPicPr>
        <p:blipFill>
          <a:blip r:embed="rId3">
            <a:duotone>
              <a:prstClr val="black"/>
              <a:srgbClr val="D9C3A5">
                <a:tint val="50000"/>
                <a:satMod val="180000"/>
              </a:srgbClr>
            </a:duotone>
          </a:blip>
          <a:stretch>
            <a:fillRect/>
          </a:stretch>
        </p:blipFill>
        <p:spPr>
          <a:xfrm>
            <a:off x="5940152" y="1707654"/>
            <a:ext cx="2987824" cy="2448272"/>
          </a:xfrm>
          <a:prstGeom prst="rect">
            <a:avLst/>
          </a:prstGeom>
          <a:effectLst>
            <a:softEdge rad="63500"/>
          </a:effectLst>
        </p:spPr>
      </p:pic>
      <p:sp>
        <p:nvSpPr>
          <p:cNvPr id="5" name="TextBox 4"/>
          <p:cNvSpPr txBox="1"/>
          <p:nvPr/>
        </p:nvSpPr>
        <p:spPr>
          <a:xfrm>
            <a:off x="755576" y="123478"/>
            <a:ext cx="7452320"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Налоги на социальное страхование</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p:nvPr/>
        </p:nvSpPr>
        <p:spPr>
          <a:xfrm>
            <a:off x="179512" y="699542"/>
            <a:ext cx="8687400" cy="4176464"/>
          </a:xfrm>
          <a:prstGeom prst="rect">
            <a:avLst/>
          </a:prstGeom>
        </p:spPr>
        <p:txBody>
          <a:bodyPr lIns="91425" tIns="91425" rIns="91425" bIns="91425" anchor="t" anchorCtr="0">
            <a:noAutofit/>
          </a:bodyPr>
          <a:lstStyle/>
          <a:p>
            <a:pPr lvl="0" algn="just">
              <a:buClr>
                <a:schemeClr val="dk1"/>
              </a:buClr>
              <a:buSzPct val="78571"/>
              <a:buFont typeface="Wingdings" pitchFamily="2" charset="2"/>
              <a:buChar char="ü"/>
            </a:pPr>
            <a:r>
              <a:rPr lang="ru-RU" dirty="0" smtClean="0">
                <a:latin typeface="Times New Roman" pitchFamily="18" charset="0"/>
                <a:cs typeface="Times New Roman" pitchFamily="18" charset="0"/>
              </a:rPr>
              <a:t>Ф</a:t>
            </a:r>
            <a:r>
              <a:rPr lang="ru" dirty="0" smtClean="0">
                <a:latin typeface="Times New Roman" pitchFamily="18" charset="0"/>
                <a:cs typeface="Times New Roman" pitchFamily="18" charset="0"/>
              </a:rPr>
              <a:t>едеральное правительство взимает огромное количество различных налогов, некоторые. Корпоративный налог – это налог, который платится с дохода корпорации. В 1993 г. Верхняя </a:t>
            </a:r>
            <a:r>
              <a:rPr lang="ru" dirty="0">
                <a:latin typeface="Times New Roman" pitchFamily="18" charset="0"/>
                <a:cs typeface="Times New Roman" pitchFamily="18" charset="0"/>
              </a:rPr>
              <a:t>ставка федерального налога на доход корпораций </a:t>
            </a:r>
            <a:r>
              <a:rPr lang="ru" dirty="0" smtClean="0">
                <a:latin typeface="Times New Roman" pitchFamily="18" charset="0"/>
                <a:cs typeface="Times New Roman" pitchFamily="18" charset="0"/>
              </a:rPr>
              <a:t>составляла </a:t>
            </a:r>
            <a:r>
              <a:rPr lang="ru" dirty="0">
                <a:latin typeface="Times New Roman" pitchFamily="18" charset="0"/>
                <a:cs typeface="Times New Roman" pitchFamily="18" charset="0"/>
              </a:rPr>
              <a:t>35% от корпоративной прибыли. </a:t>
            </a:r>
            <a:r>
              <a:rPr lang="ru" dirty="0" smtClean="0">
                <a:latin typeface="Times New Roman" pitchFamily="18" charset="0"/>
                <a:cs typeface="Times New Roman" pitchFamily="18" charset="0"/>
              </a:rPr>
              <a:t>Многие экономисты критикуют этот налог, аргументируя тем, что корпорации – это не что  иное,как юридическая фикция, и поэтому они не должны облагаться налогом. Взимая налог с прибыли корпорации, а затем и с дивидендов, выплачиваемых корпорацией и получаемых акционерами, правительство подвергает корпорацию двойному налогообложению. Именно</a:t>
            </a:r>
            <a:r>
              <a:rPr lang="ru" dirty="0">
                <a:latin typeface="Times New Roman" pitchFamily="18" charset="0"/>
                <a:cs typeface="Times New Roman" pitchFamily="18" charset="0"/>
              </a:rPr>
              <a:t> </a:t>
            </a:r>
            <a:r>
              <a:rPr lang="ru" dirty="0" smtClean="0">
                <a:latin typeface="Times New Roman" pitchFamily="18" charset="0"/>
                <a:cs typeface="Times New Roman" pitchFamily="18" charset="0"/>
              </a:rPr>
              <a:t>из-за такого двойного налогообложения корпоративный сектор экономики выплачивает наиболее высокие налоги. И данный факт вовсе не способствует притоку инвестиций в этот динамично развивающийся сектор.</a:t>
            </a:r>
          </a:p>
          <a:p>
            <a:pPr lvl="0" algn="just">
              <a:buClr>
                <a:schemeClr val="dk1"/>
              </a:buClr>
              <a:buSzPct val="78571"/>
              <a:buFont typeface="Wingdings" pitchFamily="2" charset="2"/>
              <a:buChar char="ü"/>
            </a:pPr>
            <a:r>
              <a:rPr lang="ru" dirty="0" smtClean="0">
                <a:latin typeface="Times New Roman" pitchFamily="18" charset="0"/>
                <a:cs typeface="Times New Roman" pitchFamily="18" charset="0"/>
              </a:rPr>
              <a:t>В Америке не сущетсвует общенационального налога с оборота, однако есть большое число федеральных акцизных налогов на некоторые товары, например такие как сигареты, алкогольные напитки и бензин. Как правило, налоги с оборота и акцизы относятся к регрессивным налогам, поскольку и потребление в целом, и покупка данных товаров в частности, составляет большую часть расходов малоимущих семей, а не богатых.</a:t>
            </a:r>
          </a:p>
          <a:p>
            <a:pPr lvl="0" algn="just">
              <a:buClr>
                <a:schemeClr val="dk1"/>
              </a:buClr>
              <a:buSzPct val="78571"/>
              <a:buFont typeface="Wingdings" pitchFamily="2" charset="2"/>
              <a:buChar char="ü"/>
            </a:pPr>
            <a:r>
              <a:rPr lang="ru" dirty="0" smtClean="0">
                <a:latin typeface="Times New Roman" pitchFamily="18" charset="0"/>
                <a:cs typeface="Times New Roman" pitchFamily="18" charset="0"/>
              </a:rPr>
              <a:t>Многие экономисты и политические лидеры считают, что США следует в большей степени полагаться налоги с потребления или оборота, чем они это делали в прошлом. </a:t>
            </a:r>
            <a:r>
              <a:rPr lang="ru" i="1" u="sng" dirty="0" smtClean="0">
                <a:solidFill>
                  <a:schemeClr val="tx1">
                    <a:lumMod val="50000"/>
                  </a:schemeClr>
                </a:solidFill>
                <a:latin typeface="Times New Roman" pitchFamily="18" charset="0"/>
                <a:cs typeface="Times New Roman" pitchFamily="18" charset="0"/>
              </a:rPr>
              <a:t>Налог на добавленную стоимость</a:t>
            </a:r>
            <a:r>
              <a:rPr lang="ru" i="1" dirty="0" smtClean="0">
                <a:latin typeface="Times New Roman" pitchFamily="18" charset="0"/>
                <a:cs typeface="Times New Roman" pitchFamily="18" charset="0"/>
              </a:rPr>
              <a:t>,</a:t>
            </a:r>
            <a:r>
              <a:rPr lang="ru" dirty="0" smtClean="0">
                <a:latin typeface="Times New Roman" pitchFamily="18" charset="0"/>
                <a:cs typeface="Times New Roman" pitchFamily="18" charset="0"/>
              </a:rPr>
              <a:t> или НДС, - это налог, который взимается на каждой стадии производства. Расмотрим процесс взимания нДС на примере хлеба. Мы можем увидеть, что налог на добавленную стоимость взимался : с фермера за выращивание пшеницы, с мельника за производство муки, с пекаря за изготовление теста и выпечку хлеба, и, наконец, с бакалейщика.</a:t>
            </a:r>
          </a:p>
          <a:p>
            <a:pPr lvl="0" algn="just">
              <a:buClr>
                <a:schemeClr val="dk1"/>
              </a:buClr>
              <a:buSzPct val="78571"/>
              <a:buFont typeface="Wingdings" pitchFamily="2" charset="2"/>
              <a:buChar char="ü"/>
            </a:pPr>
            <a:endParaRPr dirty="0">
              <a:latin typeface="Times New Roman" pitchFamily="18" charset="0"/>
              <a:cs typeface="Times New Roman" pitchFamily="18" charset="0"/>
            </a:endParaRPr>
          </a:p>
          <a:p>
            <a:endParaRPr dirty="0">
              <a:latin typeface="Times New Roman" pitchFamily="18" charset="0"/>
              <a:cs typeface="Times New Roman" pitchFamily="18" charset="0"/>
            </a:endParaRPr>
          </a:p>
        </p:txBody>
      </p:sp>
      <p:sp>
        <p:nvSpPr>
          <p:cNvPr id="5" name="TextBox 4"/>
          <p:cNvSpPr txBox="1"/>
          <p:nvPr/>
        </p:nvSpPr>
        <p:spPr>
          <a:xfrm>
            <a:off x="2123728" y="123478"/>
            <a:ext cx="4608512"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Другие налоги</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683568" y="1417801"/>
            <a:ext cx="8229600" cy="3725699"/>
          </a:xfrm>
        </p:spPr>
        <p:txBody>
          <a:bodyPr/>
          <a:lstStyle/>
          <a:p>
            <a:r>
              <a:rPr lang="ru-RU" sz="1600" dirty="0" smtClean="0">
                <a:solidFill>
                  <a:schemeClr val="bg1">
                    <a:lumMod val="10000"/>
                  </a:schemeClr>
                </a:solidFill>
                <a:latin typeface="Times New Roman" pitchFamily="18" charset="0"/>
                <a:cs typeface="Times New Roman" pitchFamily="18" charset="0"/>
              </a:rPr>
              <a:t>В главе исследуются методы стимулирования полноценной конкуренции, имеющейся в распоряжении правительства, -антимонопольное законодательство и регулирование. Ничем не ограниченный рынок порождает бедность в ее крайних проявлениях. Современное гуманное общество стремится смягчить подобные негативные последствия неограниченной рыночной экономики. Однако попытки перераспределения дохода от богатых к бедным отрицательно сказываются на стимулах и мотивах, которые, в сущности. И обеспечивают процветание рыночной экономики.  Попытки разрешить эту дилемму лежат в основе усилий, предпринимаемых США и другими государствами с целью переосмысления самого понятия «государство всеобщего благосостояния»</a:t>
            </a:r>
            <a:endParaRPr lang="ru-RU" sz="1600" dirty="0">
              <a:solidFill>
                <a:schemeClr val="bg1">
                  <a:lumMod val="10000"/>
                </a:schemeClr>
              </a:solidFill>
              <a:latin typeface="Times New Roman" pitchFamily="18" charset="0"/>
              <a:cs typeface="Times New Roman" pitchFamily="18" charset="0"/>
            </a:endParaRPr>
          </a:p>
        </p:txBody>
      </p:sp>
      <p:pic>
        <p:nvPicPr>
          <p:cNvPr id="1026" name="Picture 2" descr="C:\Program Files\Microsoft Office\MEDIA\CAGCAT10\j0293236.wmf"/>
          <p:cNvPicPr>
            <a:picLocks noChangeAspect="1" noChangeArrowheads="1"/>
          </p:cNvPicPr>
          <p:nvPr/>
        </p:nvPicPr>
        <p:blipFill>
          <a:blip r:embed="rId2">
            <a:duotone>
              <a:prstClr val="black"/>
              <a:srgbClr val="00B0F0">
                <a:tint val="45000"/>
                <a:satMod val="400000"/>
              </a:srgbClr>
            </a:duotone>
          </a:blip>
          <a:srcRect/>
          <a:stretch>
            <a:fillRect/>
          </a:stretch>
        </p:blipFill>
        <p:spPr bwMode="auto">
          <a:xfrm>
            <a:off x="755576" y="627534"/>
            <a:ext cx="851099" cy="627534"/>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Shape 421"/>
          <p:cNvSpPr txBox="1"/>
          <p:nvPr/>
        </p:nvSpPr>
        <p:spPr>
          <a:xfrm>
            <a:off x="299175" y="115075"/>
            <a:ext cx="8595600" cy="4924800"/>
          </a:xfrm>
          <a:prstGeom prst="rect">
            <a:avLst/>
          </a:prstGeom>
        </p:spPr>
        <p:txBody>
          <a:bodyPr lIns="91425" tIns="91425" rIns="91425" bIns="91425" anchor="t" anchorCtr="0">
            <a:noAutofit/>
          </a:bodyPr>
          <a:lstStyle/>
          <a:p>
            <a:pPr>
              <a:buFont typeface="Wingdings" pitchFamily="2" charset="2"/>
              <a:buChar char="ü"/>
            </a:pPr>
            <a:r>
              <a:rPr lang="ru-RU" dirty="0" smtClean="0">
                <a:solidFill>
                  <a:schemeClr val="bg1">
                    <a:lumMod val="10000"/>
                  </a:schemeClr>
                </a:solidFill>
                <a:latin typeface="Times New Roman" pitchFamily="18" charset="0"/>
                <a:cs typeface="Times New Roman" pitchFamily="18" charset="0"/>
              </a:rPr>
              <a:t>Налог с оборота и НДС являются составляющими целой группы налог на потребление.  Сторонники увеличения этого вида налога утверждают, что страна делает меньше текущих сбережений и инвестирует меньшее количество денег, чем необходимо для будущих нужд, и что замена подоходного налога налогом с оборота будет способствовать росту уровня сбережений. Противники возражают, что такое изменение является нежелательным, так как налоги с оборота являются более регрессивными, чем современный подоходный налог. Одной из идей, которая была предложена совсем недавно, является введение единого налога, который представляет собой очень упрощенную систему персонального налога с оборота. Этот подход установит единую низкую ставку для всех предельных ставок налогов (приблизительно 20%) и отменит большинство отчислений и некоторые налоговые льготы. Несмотря на обилие энтузиазма сторонников идеи по поводу единого налога, Конгресс выбрал подход «Рождественской елки», приняв в 1997 году Закон об освобождении о налогообложения. Это документ еще больше усложнил налоговое законодательство, предоставив множество налоговых льгот. В результате использования этих очень сложных схем сбора налогов, общее изменение величины поступлений, полученное в течение года, будет незначительным – около 3% от ВВП  -путаница в законодательстве усложнит процесс принятия решений, связанных с налогообложением, и обеспечит полную занятость специалистам в финансовой сфере на долгое время. </a:t>
            </a:r>
            <a:endParaRPr dirty="0">
              <a:solidFill>
                <a:schemeClr val="bg1">
                  <a:lumMod val="10000"/>
                </a:schemeClr>
              </a:solidFill>
              <a:latin typeface="Times New Roman" pitchFamily="18" charset="0"/>
              <a:cs typeface="Times New Roman" pitchFamily="18" charset="0"/>
            </a:endParaRPr>
          </a:p>
        </p:txBody>
      </p:sp>
      <p:pic>
        <p:nvPicPr>
          <p:cNvPr id="4" name="Shape 415"/>
          <p:cNvPicPr preferRelativeResize="0"/>
          <p:nvPr/>
        </p:nvPicPr>
        <p:blipFill>
          <a:blip r:embed="rId3">
            <a:duotone>
              <a:prstClr val="black"/>
              <a:schemeClr val="accent2">
                <a:lumMod val="60000"/>
                <a:lumOff val="40000"/>
                <a:tint val="45000"/>
                <a:satMod val="400000"/>
              </a:schemeClr>
            </a:duotone>
          </a:blip>
          <a:stretch>
            <a:fillRect/>
          </a:stretch>
        </p:blipFill>
        <p:spPr>
          <a:xfrm>
            <a:off x="1907704" y="3435846"/>
            <a:ext cx="4680520" cy="1563638"/>
          </a:xfrm>
          <a:prstGeom prst="rect">
            <a:avLst/>
          </a:prstGeom>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p:nvPr/>
        </p:nvSpPr>
        <p:spPr>
          <a:xfrm>
            <a:off x="0" y="555526"/>
            <a:ext cx="9144000" cy="720080"/>
          </a:xfrm>
          <a:prstGeom prst="rect">
            <a:avLst/>
          </a:prstGeom>
        </p:spPr>
        <p:txBody>
          <a:bodyPr lIns="91425" tIns="91425" rIns="91425" bIns="91425" anchor="t" anchorCtr="0">
            <a:noAutofit/>
          </a:bodyPr>
          <a:lstStyle/>
          <a:p>
            <a:pPr lvl="0" indent="457200" algn="just" rtl="0">
              <a:lnSpc>
                <a:spcPct val="95454"/>
              </a:lnSpc>
              <a:buClr>
                <a:srgbClr val="000000"/>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В системе фискального федерализма, существующей в Америке, правительства штатов и местные органы управления взимают налоги, которые сильно отличаются от федеральных. На рисунке 6 показаны основные источники финнасирования расходов на уровне штатов и на местах</a:t>
            </a:r>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pPr algn="ctr"/>
            <a:endParaRPr lang="ru-RU" dirty="0"/>
          </a:p>
          <a:p>
            <a:pPr algn="ctr"/>
            <a:r>
              <a:rPr lang="ru-RU" dirty="0" smtClean="0"/>
              <a:t>                     0   10   20   30    40   50   60   70   80 </a:t>
            </a:r>
            <a:endParaRPr dirty="0"/>
          </a:p>
          <a:p>
            <a:endParaRPr dirty="0"/>
          </a:p>
          <a:p>
            <a:endParaRPr dirty="0"/>
          </a:p>
          <a:p>
            <a:endParaRPr dirty="0"/>
          </a:p>
          <a:p>
            <a:endParaRPr dirty="0"/>
          </a:p>
          <a:p>
            <a:endParaRPr dirty="0"/>
          </a:p>
          <a:p>
            <a:endParaRPr dirty="0"/>
          </a:p>
          <a:p>
            <a:endParaRPr dirty="0"/>
          </a:p>
          <a:p>
            <a:pPr marL="152400" lvl="0" indent="0" rtl="0">
              <a:lnSpc>
                <a:spcPct val="115000"/>
              </a:lnSpc>
              <a:spcBef>
                <a:spcPts val="600"/>
              </a:spcBef>
              <a:buClr>
                <a:srgbClr val="000000"/>
              </a:buClr>
              <a:buSzPct val="91666"/>
              <a:buFont typeface="Arial"/>
              <a:buNone/>
            </a:pPr>
            <a:endParaRPr lang="ru" sz="1100" dirty="0">
              <a:latin typeface="Times New Roman"/>
              <a:ea typeface="Times New Roman"/>
              <a:cs typeface="Times New Roman"/>
              <a:sym typeface="Times New Roman"/>
            </a:endParaRPr>
          </a:p>
          <a:p>
            <a:endParaRPr dirty="0"/>
          </a:p>
        </p:txBody>
      </p:sp>
      <p:sp>
        <p:nvSpPr>
          <p:cNvPr id="427" name="Shape 427"/>
          <p:cNvSpPr/>
          <p:nvPr/>
        </p:nvSpPr>
        <p:spPr>
          <a:xfrm>
            <a:off x="3796155" y="2556850"/>
            <a:ext cx="2720061" cy="1780799"/>
          </a:xfrm>
          <a:prstGeom prst="rect">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8" name="Shape 428"/>
          <p:cNvSpPr/>
          <p:nvPr/>
        </p:nvSpPr>
        <p:spPr>
          <a:xfrm>
            <a:off x="3794855" y="2667684"/>
            <a:ext cx="2503199"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9" name="Shape 429"/>
          <p:cNvSpPr/>
          <p:nvPr/>
        </p:nvSpPr>
        <p:spPr>
          <a:xfrm>
            <a:off x="3794855" y="2948395"/>
            <a:ext cx="20682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0" name="Shape 430"/>
          <p:cNvSpPr/>
          <p:nvPr/>
        </p:nvSpPr>
        <p:spPr>
          <a:xfrm>
            <a:off x="3794855" y="3229107"/>
            <a:ext cx="13407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1" name="Shape 431"/>
          <p:cNvSpPr/>
          <p:nvPr/>
        </p:nvSpPr>
        <p:spPr>
          <a:xfrm>
            <a:off x="3794855" y="3509818"/>
            <a:ext cx="3264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2" name="Shape 432"/>
          <p:cNvSpPr/>
          <p:nvPr/>
        </p:nvSpPr>
        <p:spPr>
          <a:xfrm>
            <a:off x="3794855" y="3790530"/>
            <a:ext cx="4155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3" name="Shape 433"/>
          <p:cNvSpPr/>
          <p:nvPr/>
        </p:nvSpPr>
        <p:spPr>
          <a:xfrm>
            <a:off x="3794855" y="4071241"/>
            <a:ext cx="3660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4" name="Shape 434"/>
          <p:cNvSpPr/>
          <p:nvPr/>
        </p:nvSpPr>
        <p:spPr>
          <a:xfrm>
            <a:off x="3982846" y="4071241"/>
            <a:ext cx="202500"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5" name="Shape 435"/>
          <p:cNvSpPr/>
          <p:nvPr/>
        </p:nvSpPr>
        <p:spPr>
          <a:xfrm>
            <a:off x="3849276" y="3509818"/>
            <a:ext cx="272100"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6" name="Shape 436"/>
          <p:cNvSpPr/>
          <p:nvPr/>
        </p:nvSpPr>
        <p:spPr>
          <a:xfrm>
            <a:off x="6228814" y="2667684"/>
            <a:ext cx="108899"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7" name="Shape 437"/>
          <p:cNvSpPr/>
          <p:nvPr/>
        </p:nvSpPr>
        <p:spPr>
          <a:xfrm>
            <a:off x="4319253" y="2948395"/>
            <a:ext cx="1543799"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8" name="Shape 438"/>
          <p:cNvSpPr/>
          <p:nvPr/>
        </p:nvSpPr>
        <p:spPr>
          <a:xfrm>
            <a:off x="4017489" y="3229107"/>
            <a:ext cx="1117799"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39" name="Shape 439"/>
          <p:cNvSpPr/>
          <p:nvPr/>
        </p:nvSpPr>
        <p:spPr>
          <a:xfrm>
            <a:off x="3883939" y="3790530"/>
            <a:ext cx="326400"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0" name="Shape 440"/>
          <p:cNvSpPr/>
          <p:nvPr/>
        </p:nvSpPr>
        <p:spPr>
          <a:xfrm>
            <a:off x="5161632" y="3789502"/>
            <a:ext cx="415500" cy="154500"/>
          </a:xfrm>
          <a:prstGeom prst="rect">
            <a:avLst/>
          </a:prstGeom>
          <a:solidFill>
            <a:srgbClr val="3C78D8"/>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1" name="Shape 441"/>
          <p:cNvSpPr/>
          <p:nvPr/>
        </p:nvSpPr>
        <p:spPr>
          <a:xfrm>
            <a:off x="5374368" y="3789502"/>
            <a:ext cx="202500" cy="154500"/>
          </a:xfrm>
          <a:prstGeom prst="rect">
            <a:avLst/>
          </a:prstGeom>
          <a:solidFill>
            <a:srgbClr val="CC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42" name="Shape 442"/>
          <p:cNvSpPr txBox="1"/>
          <p:nvPr/>
        </p:nvSpPr>
        <p:spPr>
          <a:xfrm>
            <a:off x="4357481" y="3603026"/>
            <a:ext cx="831000" cy="342000"/>
          </a:xfrm>
          <a:prstGeom prst="rect">
            <a:avLst/>
          </a:prstGeom>
        </p:spPr>
        <p:txBody>
          <a:bodyPr lIns="91425" tIns="91425" rIns="91425" bIns="91425" anchor="t" anchorCtr="0">
            <a:noAutofit/>
          </a:bodyPr>
          <a:lstStyle/>
          <a:p>
            <a:pPr>
              <a:buNone/>
            </a:pPr>
            <a:r>
              <a:rPr lang="ru" sz="1200" dirty="0">
                <a:latin typeface="Times New Roman"/>
                <a:ea typeface="Times New Roman"/>
                <a:cs typeface="Times New Roman"/>
                <a:sym typeface="Times New Roman"/>
              </a:rPr>
              <a:t>Местные власти</a:t>
            </a:r>
          </a:p>
        </p:txBody>
      </p:sp>
      <p:sp>
        <p:nvSpPr>
          <p:cNvPr id="443" name="Shape 443"/>
          <p:cNvSpPr txBox="1"/>
          <p:nvPr/>
        </p:nvSpPr>
        <p:spPr>
          <a:xfrm>
            <a:off x="5576982" y="3603036"/>
            <a:ext cx="1155258" cy="552890"/>
          </a:xfrm>
          <a:prstGeom prst="rect">
            <a:avLst/>
          </a:prstGeom>
        </p:spPr>
        <p:txBody>
          <a:bodyPr lIns="91425" tIns="91425" rIns="91425" bIns="91425" anchor="t" anchorCtr="0">
            <a:noAutofit/>
          </a:bodyPr>
          <a:lstStyle/>
          <a:p>
            <a:pPr lvl="0" rtl="0">
              <a:buNone/>
            </a:pPr>
            <a:r>
              <a:rPr lang="ru" sz="1200" dirty="0" smtClean="0">
                <a:latin typeface="Times New Roman"/>
                <a:ea typeface="Times New Roman"/>
                <a:cs typeface="Times New Roman"/>
                <a:sym typeface="Times New Roman"/>
              </a:rPr>
              <a:t>Правитель-ство </a:t>
            </a:r>
            <a:r>
              <a:rPr lang="ru" sz="1200" dirty="0">
                <a:latin typeface="Times New Roman"/>
                <a:ea typeface="Times New Roman"/>
                <a:cs typeface="Times New Roman"/>
                <a:sym typeface="Times New Roman"/>
              </a:rPr>
              <a:t>штатов</a:t>
            </a:r>
          </a:p>
        </p:txBody>
      </p:sp>
      <p:sp>
        <p:nvSpPr>
          <p:cNvPr id="444" name="Shape 444"/>
          <p:cNvSpPr txBox="1"/>
          <p:nvPr/>
        </p:nvSpPr>
        <p:spPr>
          <a:xfrm>
            <a:off x="323528" y="1275606"/>
            <a:ext cx="8820472" cy="648072"/>
          </a:xfrm>
          <a:prstGeom prst="rect">
            <a:avLst/>
          </a:prstGeom>
        </p:spPr>
        <p:txBody>
          <a:bodyPr lIns="91425" tIns="91425" rIns="91425" bIns="91425" anchor="t" anchorCtr="0">
            <a:noAutofit/>
          </a:bodyPr>
          <a:lstStyle/>
          <a:p>
            <a:pPr lvl="0" rtl="0">
              <a:buFont typeface="Wingdings" pitchFamily="2" charset="2"/>
              <a:buChar char="ü"/>
            </a:pPr>
            <a:r>
              <a:rPr lang="ru" dirty="0" smtClean="0">
                <a:latin typeface="Times New Roman"/>
                <a:ea typeface="Times New Roman"/>
                <a:cs typeface="Times New Roman"/>
                <a:sym typeface="Times New Roman"/>
              </a:rPr>
              <a:t>Города полагаются на сборы налогов на собстаенность, поскольку дома и земли не могут легко «перелететь» в соседний город, чтобы избежать уплаты налогов. (Источник: </a:t>
            </a:r>
            <a:r>
              <a:rPr lang="en-US" dirty="0" smtClean="0">
                <a:latin typeface="Times New Roman"/>
                <a:ea typeface="Times New Roman"/>
                <a:cs typeface="Times New Roman"/>
                <a:sym typeface="Times New Roman"/>
              </a:rPr>
              <a:t>U.S. Bureau of the Census, </a:t>
            </a:r>
            <a:r>
              <a:rPr lang="en-US" i="1" dirty="0" smtClean="0">
                <a:latin typeface="Times New Roman"/>
                <a:ea typeface="Times New Roman"/>
                <a:cs typeface="Times New Roman"/>
                <a:sym typeface="Times New Roman"/>
              </a:rPr>
              <a:t>Government Finances in 1989-1990.)</a:t>
            </a:r>
            <a:r>
              <a:rPr lang="ru" dirty="0" smtClean="0">
                <a:latin typeface="Times New Roman"/>
                <a:ea typeface="Times New Roman"/>
                <a:cs typeface="Times New Roman"/>
                <a:sym typeface="Times New Roman"/>
              </a:rPr>
              <a:t> </a:t>
            </a:r>
            <a:endParaRPr lang="ru" b="1" dirty="0" smtClean="0">
              <a:latin typeface="Times New Roman"/>
              <a:ea typeface="Times New Roman"/>
              <a:cs typeface="Times New Roman"/>
              <a:sym typeface="Times New Roman"/>
            </a:endParaRPr>
          </a:p>
          <a:p>
            <a:pPr lvl="0" algn="ctr" rtl="0">
              <a:buNone/>
            </a:pPr>
            <a:endParaRPr lang="ru" b="1" dirty="0" smtClean="0">
              <a:latin typeface="Times New Roman"/>
              <a:ea typeface="Times New Roman"/>
              <a:cs typeface="Times New Roman"/>
              <a:sym typeface="Times New Roman"/>
            </a:endParaRPr>
          </a:p>
          <a:p>
            <a:pPr lvl="0" algn="ctr" rtl="0">
              <a:buNone/>
            </a:pPr>
            <a:r>
              <a:rPr lang="ru" b="1" dirty="0" smtClean="0">
                <a:latin typeface="Times New Roman"/>
                <a:ea typeface="Times New Roman"/>
                <a:cs typeface="Times New Roman"/>
                <a:sym typeface="Times New Roman"/>
              </a:rPr>
              <a:t>Рис</a:t>
            </a:r>
            <a:r>
              <a:rPr lang="ru" b="1" dirty="0">
                <a:latin typeface="Times New Roman"/>
                <a:ea typeface="Times New Roman"/>
                <a:cs typeface="Times New Roman"/>
                <a:sym typeface="Times New Roman"/>
              </a:rPr>
              <a:t>. </a:t>
            </a:r>
            <a:r>
              <a:rPr lang="ru" b="1" dirty="0" smtClean="0">
                <a:latin typeface="Times New Roman"/>
                <a:ea typeface="Times New Roman"/>
                <a:cs typeface="Times New Roman"/>
                <a:sym typeface="Times New Roman"/>
              </a:rPr>
              <a:t>6.</a:t>
            </a:r>
            <a:r>
              <a:rPr lang="ru" dirty="0" smtClean="0">
                <a:latin typeface="Times New Roman"/>
                <a:ea typeface="Times New Roman"/>
                <a:cs typeface="Times New Roman"/>
                <a:sym typeface="Times New Roman"/>
              </a:rPr>
              <a:t> Налог на собственность и налог с оборота преобладают в бюджетах штатов и муниц</a:t>
            </a:r>
            <a:r>
              <a:rPr lang="en-US" dirty="0" smtClean="0">
                <a:latin typeface="Times New Roman"/>
                <a:ea typeface="Times New Roman"/>
                <a:cs typeface="Times New Roman"/>
                <a:sym typeface="Times New Roman"/>
              </a:rPr>
              <a:t>s</a:t>
            </a:r>
            <a:r>
              <a:rPr lang="ru" dirty="0" smtClean="0">
                <a:latin typeface="Times New Roman"/>
                <a:ea typeface="Times New Roman"/>
                <a:cs typeface="Times New Roman"/>
                <a:sym typeface="Times New Roman"/>
              </a:rPr>
              <a:t>пальных бюджетах</a:t>
            </a:r>
          </a:p>
          <a:p>
            <a:pPr lvl="0" rtl="0">
              <a:buNone/>
            </a:pPr>
            <a:endParaRPr lang="ru" dirty="0">
              <a:latin typeface="Times New Roman"/>
              <a:ea typeface="Times New Roman"/>
              <a:cs typeface="Times New Roman"/>
              <a:sym typeface="Times New Roman"/>
            </a:endParaRPr>
          </a:p>
        </p:txBody>
      </p:sp>
      <p:sp>
        <p:nvSpPr>
          <p:cNvPr id="445" name="Shape 445"/>
          <p:cNvSpPr txBox="1"/>
          <p:nvPr/>
        </p:nvSpPr>
        <p:spPr>
          <a:xfrm>
            <a:off x="1755000" y="2556848"/>
            <a:ext cx="2003700" cy="342000"/>
          </a:xfrm>
          <a:prstGeom prst="rect">
            <a:avLst/>
          </a:prstGeom>
        </p:spPr>
        <p:txBody>
          <a:bodyPr lIns="91425" tIns="91425" rIns="91425" bIns="91425" anchor="t" anchorCtr="0">
            <a:noAutofit/>
          </a:bodyPr>
          <a:lstStyle/>
          <a:p>
            <a:pPr algn="r">
              <a:buNone/>
            </a:pPr>
            <a:r>
              <a:rPr lang="ru" sz="1200" dirty="0">
                <a:latin typeface="Times New Roman"/>
                <a:ea typeface="Times New Roman"/>
                <a:cs typeface="Times New Roman"/>
                <a:sym typeface="Times New Roman"/>
              </a:rPr>
              <a:t>Налог на собственность</a:t>
            </a:r>
          </a:p>
        </p:txBody>
      </p:sp>
      <p:sp>
        <p:nvSpPr>
          <p:cNvPr id="446" name="Shape 446"/>
          <p:cNvSpPr txBox="1"/>
          <p:nvPr/>
        </p:nvSpPr>
        <p:spPr>
          <a:xfrm>
            <a:off x="1755000" y="2822177"/>
            <a:ext cx="2003700" cy="308100"/>
          </a:xfrm>
          <a:prstGeom prst="rect">
            <a:avLst/>
          </a:prstGeom>
        </p:spPr>
        <p:txBody>
          <a:bodyPr lIns="91425" tIns="91425" rIns="91425" bIns="91425" anchor="t" anchorCtr="0">
            <a:noAutofit/>
          </a:bodyPr>
          <a:lstStyle/>
          <a:p>
            <a:pPr lvl="0" algn="r" rtl="0">
              <a:buNone/>
            </a:pPr>
            <a:r>
              <a:rPr lang="ru" sz="1200" dirty="0">
                <a:latin typeface="Times New Roman"/>
                <a:ea typeface="Times New Roman"/>
                <a:cs typeface="Times New Roman"/>
                <a:sym typeface="Times New Roman"/>
              </a:rPr>
              <a:t>Налог с оборота</a:t>
            </a:r>
          </a:p>
        </p:txBody>
      </p:sp>
      <p:sp>
        <p:nvSpPr>
          <p:cNvPr id="447" name="Shape 447"/>
          <p:cNvSpPr txBox="1"/>
          <p:nvPr/>
        </p:nvSpPr>
        <p:spPr>
          <a:xfrm>
            <a:off x="1060300" y="3135575"/>
            <a:ext cx="2678399" cy="378900"/>
          </a:xfrm>
          <a:prstGeom prst="rect">
            <a:avLst/>
          </a:prstGeom>
        </p:spPr>
        <p:txBody>
          <a:bodyPr lIns="91425" tIns="91425" rIns="91425" bIns="91425" anchor="t" anchorCtr="0">
            <a:noAutofit/>
          </a:bodyPr>
          <a:lstStyle/>
          <a:p>
            <a:pPr lvl="0" algn="r" rtl="0">
              <a:buNone/>
            </a:pPr>
            <a:r>
              <a:rPr lang="ru" sz="1200" dirty="0">
                <a:latin typeface="Times New Roman"/>
                <a:ea typeface="Times New Roman"/>
                <a:cs typeface="Times New Roman"/>
                <a:sym typeface="Times New Roman"/>
              </a:rPr>
              <a:t>Индивидуальный подоходный налог</a:t>
            </a:r>
          </a:p>
        </p:txBody>
      </p:sp>
      <p:sp>
        <p:nvSpPr>
          <p:cNvPr id="448" name="Shape 448"/>
          <p:cNvSpPr txBox="1"/>
          <p:nvPr/>
        </p:nvSpPr>
        <p:spPr>
          <a:xfrm>
            <a:off x="1755000" y="3355125"/>
            <a:ext cx="2003700" cy="378900"/>
          </a:xfrm>
          <a:prstGeom prst="rect">
            <a:avLst/>
          </a:prstGeom>
        </p:spPr>
        <p:txBody>
          <a:bodyPr lIns="91425" tIns="91425" rIns="91425" bIns="91425" anchor="t" anchorCtr="0">
            <a:noAutofit/>
          </a:bodyPr>
          <a:lstStyle/>
          <a:p>
            <a:pPr lvl="0" algn="r" rtl="0">
              <a:buNone/>
            </a:pPr>
            <a:r>
              <a:rPr lang="ru" sz="1200">
                <a:latin typeface="Times New Roman"/>
                <a:ea typeface="Times New Roman"/>
                <a:cs typeface="Times New Roman"/>
                <a:sym typeface="Times New Roman"/>
              </a:rPr>
              <a:t>Корпоративный налог</a:t>
            </a:r>
          </a:p>
        </p:txBody>
      </p:sp>
      <p:sp>
        <p:nvSpPr>
          <p:cNvPr id="449" name="Shape 449"/>
          <p:cNvSpPr txBox="1"/>
          <p:nvPr/>
        </p:nvSpPr>
        <p:spPr>
          <a:xfrm>
            <a:off x="1755000" y="3667775"/>
            <a:ext cx="2003700" cy="209399"/>
          </a:xfrm>
          <a:prstGeom prst="rect">
            <a:avLst/>
          </a:prstGeom>
        </p:spPr>
        <p:txBody>
          <a:bodyPr lIns="91425" tIns="91425" rIns="91425" bIns="91425" anchor="t" anchorCtr="0">
            <a:noAutofit/>
          </a:bodyPr>
          <a:lstStyle/>
          <a:p>
            <a:pPr lvl="0" algn="r" rtl="0">
              <a:buNone/>
            </a:pPr>
            <a:r>
              <a:rPr lang="ru" sz="1200">
                <a:latin typeface="Times New Roman"/>
                <a:ea typeface="Times New Roman"/>
                <a:cs typeface="Times New Roman"/>
                <a:sym typeface="Times New Roman"/>
              </a:rPr>
              <a:t>Дорожные сборы</a:t>
            </a:r>
          </a:p>
        </p:txBody>
      </p:sp>
      <p:sp>
        <p:nvSpPr>
          <p:cNvPr id="450" name="Shape 450"/>
          <p:cNvSpPr txBox="1"/>
          <p:nvPr/>
        </p:nvSpPr>
        <p:spPr>
          <a:xfrm>
            <a:off x="1755000" y="3986475"/>
            <a:ext cx="2003700" cy="378900"/>
          </a:xfrm>
          <a:prstGeom prst="rect">
            <a:avLst/>
          </a:prstGeom>
        </p:spPr>
        <p:txBody>
          <a:bodyPr lIns="91425" tIns="91425" rIns="91425" bIns="91425" anchor="t" anchorCtr="0">
            <a:noAutofit/>
          </a:bodyPr>
          <a:lstStyle/>
          <a:p>
            <a:pPr lvl="0" algn="r" rtl="0">
              <a:buNone/>
            </a:pPr>
            <a:r>
              <a:rPr lang="ru" sz="1200" dirty="0" smtClean="0">
                <a:latin typeface="Times New Roman"/>
                <a:ea typeface="Times New Roman"/>
                <a:cs typeface="Times New Roman"/>
                <a:sym typeface="Times New Roman"/>
              </a:rPr>
              <a:t>Прочие</a:t>
            </a:r>
            <a:endParaRPr lang="ru" sz="1200" dirty="0">
              <a:latin typeface="Times New Roman"/>
              <a:ea typeface="Times New Roman"/>
              <a:cs typeface="Times New Roman"/>
              <a:sym typeface="Times New Roman"/>
            </a:endParaRPr>
          </a:p>
        </p:txBody>
      </p:sp>
      <p:sp>
        <p:nvSpPr>
          <p:cNvPr id="27" name="TextBox 26"/>
          <p:cNvSpPr txBox="1"/>
          <p:nvPr/>
        </p:nvSpPr>
        <p:spPr>
          <a:xfrm>
            <a:off x="1043608" y="123478"/>
            <a:ext cx="7452320"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Налоги штатов и местные налоги</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cxnSp>
        <p:nvCxnSpPr>
          <p:cNvPr id="29" name="Прямая соединительная линия 28"/>
          <p:cNvCxnSpPr/>
          <p:nvPr/>
        </p:nvCxnSpPr>
        <p:spPr>
          <a:xfrm flipV="1">
            <a:off x="449999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V="1">
            <a:off x="486003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V="1">
            <a:off x="514806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V="1">
            <a:off x="550810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V="1">
            <a:off x="586814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6228184"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4139952" y="4227934"/>
            <a:ext cx="0" cy="15145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40" name="Shape 447"/>
          <p:cNvSpPr txBox="1"/>
          <p:nvPr/>
        </p:nvSpPr>
        <p:spPr>
          <a:xfrm>
            <a:off x="3923928" y="4587974"/>
            <a:ext cx="3240360" cy="555526"/>
          </a:xfrm>
          <a:prstGeom prst="rect">
            <a:avLst/>
          </a:prstGeom>
        </p:spPr>
        <p:txBody>
          <a:bodyPr lIns="91425" tIns="91425" rIns="91425" bIns="91425" anchor="t" anchorCtr="0">
            <a:noAutofit/>
          </a:bodyPr>
          <a:lstStyle/>
          <a:p>
            <a:pPr lvl="0" rtl="0">
              <a:buNone/>
            </a:pPr>
            <a:r>
              <a:rPr lang="ru-RU" sz="1200" dirty="0" smtClean="0">
                <a:latin typeface="Times New Roman"/>
                <a:ea typeface="Times New Roman"/>
                <a:cs typeface="Times New Roman"/>
                <a:sym typeface="Times New Roman"/>
              </a:rPr>
              <a:t>Удельный вес в налогах штатов и муниципальных органах</a:t>
            </a:r>
            <a:endParaRPr lang="ru" sz="1200" dirty="0">
              <a:latin typeface="Times New Roman"/>
              <a:ea typeface="Times New Roman"/>
              <a:cs typeface="Times New Roman"/>
              <a:sym typeface="Times New Roman"/>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699542"/>
            <a:ext cx="9144000" cy="1969770"/>
          </a:xfrm>
          <a:prstGeom prst="rect">
            <a:avLst/>
          </a:prstGeom>
        </p:spPr>
        <p:txBody>
          <a:bodyPr wrap="square">
            <a:spAutoFit/>
          </a:bodyPr>
          <a:lstStyle/>
          <a:p>
            <a:pPr marL="152400" lvl="0">
              <a:spcBef>
                <a:spcPts val="600"/>
              </a:spcBef>
              <a:buClr>
                <a:srgbClr val="000000"/>
              </a:buClr>
              <a:buSzPct val="91666"/>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Налогом на собственность облагается в основном недвижимость—земля и здания. Местные власти ежегодно назначают ставку налога, который взимается с оценочной ценности земли или строения. В различных населенных пунктах оценочная ценность намного меньше реальной рыночной ценности собственности. Налог на собственность составляет около 30% общей выручки в штатах и на местах.  </a:t>
            </a:r>
            <a:r>
              <a:rPr lang="ru-RU" sz="1300" dirty="0" smtClean="0">
                <a:solidFill>
                  <a:schemeClr val="bg1">
                    <a:lumMod val="10000"/>
                  </a:schemeClr>
                </a:solidFill>
                <a:latin typeface="Times New Roman"/>
                <a:ea typeface="Times New Roman"/>
                <a:cs typeface="Times New Roman"/>
                <a:sym typeface="Times New Roman"/>
              </a:rPr>
              <a:t>П</a:t>
            </a:r>
            <a:r>
              <a:rPr lang="ru" sz="1300" dirty="0" smtClean="0">
                <a:solidFill>
                  <a:schemeClr val="bg1">
                    <a:lumMod val="10000"/>
                  </a:schemeClr>
                </a:solidFill>
                <a:latin typeface="Times New Roman"/>
                <a:ea typeface="Times New Roman"/>
                <a:cs typeface="Times New Roman"/>
                <a:sym typeface="Times New Roman"/>
              </a:rPr>
              <a:t>раивтельства на местах— основные получатели средств от сбора налога на собственность.</a:t>
            </a:r>
          </a:p>
          <a:p>
            <a:pPr marL="152400" lvl="0">
              <a:spcBef>
                <a:spcPts val="600"/>
              </a:spcBef>
              <a:buClr>
                <a:srgbClr val="000000"/>
              </a:buClr>
              <a:buSzPct val="91666"/>
              <a:buFont typeface="Wingdings" pitchFamily="2" charset="2"/>
              <a:buChar char="ü"/>
            </a:pPr>
            <a:r>
              <a:rPr lang="ru-RU" sz="1300" dirty="0" smtClean="0">
                <a:solidFill>
                  <a:schemeClr val="bg1">
                    <a:lumMod val="10000"/>
                  </a:schemeClr>
                </a:solidFill>
                <a:latin typeface="Times New Roman"/>
                <a:ea typeface="Times New Roman"/>
                <a:cs typeface="Times New Roman"/>
                <a:sym typeface="Times New Roman"/>
              </a:rPr>
              <a:t>Т</a:t>
            </a:r>
            <a:r>
              <a:rPr lang="ru" sz="1300" dirty="0" smtClean="0">
                <a:solidFill>
                  <a:schemeClr val="bg1">
                    <a:lumMod val="10000"/>
                  </a:schemeClr>
                </a:solidFill>
                <a:latin typeface="Times New Roman"/>
                <a:ea typeface="Times New Roman"/>
                <a:cs typeface="Times New Roman"/>
                <a:sym typeface="Times New Roman"/>
              </a:rPr>
              <a:t>ак около ¼ стоимост собственности приходится на землю, налог на собственность содержит компоненты налога на капитал и элементы земельного налога Генри Джорджа (</a:t>
            </a:r>
            <a:r>
              <a:rPr lang="en-US" sz="1300" dirty="0" smtClean="0">
                <a:solidFill>
                  <a:schemeClr val="bg1">
                    <a:lumMod val="10000"/>
                  </a:schemeClr>
                </a:solidFill>
                <a:latin typeface="Times New Roman"/>
                <a:ea typeface="Times New Roman"/>
                <a:cs typeface="Times New Roman"/>
                <a:sym typeface="Times New Roman"/>
              </a:rPr>
              <a:t>Henry George)</a:t>
            </a:r>
            <a:r>
              <a:rPr lang="ru-RU" sz="1300" dirty="0" smtClean="0">
                <a:solidFill>
                  <a:schemeClr val="bg1">
                    <a:lumMod val="10000"/>
                  </a:schemeClr>
                </a:solidFill>
                <a:latin typeface="Times New Roman"/>
                <a:ea typeface="Times New Roman"/>
                <a:cs typeface="Times New Roman"/>
                <a:sym typeface="Times New Roman"/>
              </a:rPr>
              <a:t>. Экономисты полагают, что вторая компонента налога на собственность вызывает неоправданные перемещения капитала из городов, где ставки налога на собственность высоки, в пригород, где уровень налогов ниже</a:t>
            </a:r>
          </a:p>
        </p:txBody>
      </p:sp>
      <p:sp>
        <p:nvSpPr>
          <p:cNvPr id="4" name="TextBox 3"/>
          <p:cNvSpPr txBox="1"/>
          <p:nvPr/>
        </p:nvSpPr>
        <p:spPr>
          <a:xfrm>
            <a:off x="1763688" y="123478"/>
            <a:ext cx="5832648"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Налог на собственность</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pic>
        <p:nvPicPr>
          <p:cNvPr id="5" name="Рисунок 4" descr="f_4909fb929a678.jpg"/>
          <p:cNvPicPr>
            <a:picLocks noChangeAspect="1"/>
          </p:cNvPicPr>
          <p:nvPr/>
        </p:nvPicPr>
        <p:blipFill>
          <a:blip r:embed="rId2"/>
          <a:stretch>
            <a:fillRect/>
          </a:stretch>
        </p:blipFill>
        <p:spPr>
          <a:xfrm>
            <a:off x="6407696" y="2643758"/>
            <a:ext cx="2736304" cy="2196244"/>
          </a:xfrm>
          <a:prstGeom prst="rect">
            <a:avLst/>
          </a:prstGeom>
          <a:effectLst>
            <a:softEdge rad="63500"/>
          </a:effectLst>
        </p:spPr>
      </p:pic>
      <p:sp>
        <p:nvSpPr>
          <p:cNvPr id="6" name="Прямоугольник 5"/>
          <p:cNvSpPr/>
          <p:nvPr/>
        </p:nvSpPr>
        <p:spPr>
          <a:xfrm>
            <a:off x="0" y="2650510"/>
            <a:ext cx="6372200" cy="2492990"/>
          </a:xfrm>
          <a:prstGeom prst="rect">
            <a:avLst/>
          </a:prstGeom>
        </p:spPr>
        <p:txBody>
          <a:bodyPr wrap="square">
            <a:spAutoFit/>
          </a:bodyPr>
          <a:lstStyle/>
          <a:p>
            <a:pPr marL="152400" lvl="0">
              <a:spcBef>
                <a:spcPts val="600"/>
              </a:spcBef>
              <a:buClr>
                <a:srgbClr val="000000"/>
              </a:buClr>
              <a:buSzPct val="91666"/>
              <a:buFont typeface="Wingdings" pitchFamily="2" charset="2"/>
              <a:buChar char="ü"/>
            </a:pPr>
            <a:r>
              <a:rPr lang="ru-RU" sz="1300" dirty="0" smtClean="0">
                <a:solidFill>
                  <a:schemeClr val="bg1">
                    <a:lumMod val="10000"/>
                  </a:schemeClr>
                </a:solidFill>
                <a:latin typeface="Times New Roman"/>
                <a:ea typeface="Times New Roman"/>
                <a:cs typeface="Times New Roman"/>
                <a:sym typeface="Times New Roman"/>
              </a:rPr>
              <a:t>Какими бы не были точки зрения экономистов, налог на собственность вызывал много споров во время жилищного бума в 70-х годах, когда цены на недвижимость и налоги резко возросли. Налогоплательщики по всей стране были крайне возмущены. В Массачусетсе избиратели предложили «план 25», который ограничивал размер налоговых платежей 2.5% от рыночной стоимости. На сегодняшний день более половины штатов имеют ограничения по налогу на собственность и по другим налогам. Эти ограничения смогли предотвратить стремительное возрастание суммы местных налогов и налогов штатов, которое происходило в 70-х годах. Во время экономического спада в начале 90-х годов эти налоговые ограничения спровоцировали налоговый кризис в некоторых городах и штатах, поскольку власти исчерпали свой запас налоговых фондов и были вынуждены сократить объемы предоставляемых услуг.</a:t>
            </a:r>
            <a:endParaRPr lang="ru" sz="1300" dirty="0" smtClean="0">
              <a:solidFill>
                <a:schemeClr val="bg1">
                  <a:lumMod val="10000"/>
                </a:schemeClr>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p:nvPr/>
        </p:nvSpPr>
        <p:spPr>
          <a:xfrm>
            <a:off x="323528" y="843558"/>
            <a:ext cx="8506200" cy="3649603"/>
          </a:xfrm>
          <a:prstGeom prst="rect">
            <a:avLst/>
          </a:prstGeom>
        </p:spPr>
        <p:txBody>
          <a:bodyPr lIns="91425" tIns="91425" rIns="91425" bIns="91425" anchor="t" anchorCtr="0">
            <a:noAutofit/>
          </a:bodyPr>
          <a:lstStyle/>
          <a:p>
            <a:pPr lvl="0" indent="457200" algn="just" rtl="0">
              <a:lnSpc>
                <a:spcPct val="95454"/>
              </a:lnSpc>
              <a:buClr>
                <a:schemeClr val="dk1"/>
              </a:buClr>
              <a:buSzPct val="78571"/>
              <a:buFont typeface="Wingdings" pitchFamily="2" charset="2"/>
              <a:buChar char="ü"/>
            </a:pPr>
            <a:r>
              <a:rPr lang="ru" sz="1600" dirty="0" smtClean="0">
                <a:solidFill>
                  <a:schemeClr val="bg1">
                    <a:lumMod val="10000"/>
                  </a:schemeClr>
                </a:solidFill>
                <a:latin typeface="Times New Roman" pitchFamily="18" charset="0"/>
                <a:ea typeface="Times New Roman"/>
                <a:cs typeface="Times New Roman" pitchFamily="18" charset="0"/>
                <a:sym typeface="Times New Roman"/>
              </a:rPr>
              <a:t>Большинство других налогов штатов тесно связаны с аналогичными федеральными налогами. </a:t>
            </a:r>
            <a:r>
              <a:rPr lang="ru-RU" sz="1600" dirty="0" smtClean="0">
                <a:solidFill>
                  <a:schemeClr val="bg1">
                    <a:lumMod val="10000"/>
                  </a:schemeClr>
                </a:solidFill>
                <a:latin typeface="Times New Roman" pitchFamily="18" charset="0"/>
                <a:ea typeface="Times New Roman"/>
                <a:cs typeface="Times New Roman" pitchFamily="18" charset="0"/>
                <a:sym typeface="Times New Roman"/>
              </a:rPr>
              <a:t>Б</a:t>
            </a:r>
            <a:r>
              <a:rPr lang="ru" sz="1600" dirty="0" smtClean="0">
                <a:solidFill>
                  <a:schemeClr val="bg1">
                    <a:lumMod val="10000"/>
                  </a:schemeClr>
                </a:solidFill>
                <a:latin typeface="Times New Roman" pitchFamily="18" charset="0"/>
                <a:ea typeface="Times New Roman"/>
                <a:cs typeface="Times New Roman" pitchFamily="18" charset="0"/>
                <a:sym typeface="Times New Roman"/>
              </a:rPr>
              <a:t>ольшинство своих доходов власти штатов получают с общего налога на оборот товаров и услуг. Каждая покупка в универмаге или посещение ресторана связана с уплатой процентного налога (в некоторых  штатах продукты питания и другие предметы первой необходимости освобождены от налога). </a:t>
            </a:r>
            <a:r>
              <a:rPr lang="ru-RU" sz="1600" dirty="0" smtClean="0">
                <a:solidFill>
                  <a:schemeClr val="bg1">
                    <a:lumMod val="10000"/>
                  </a:schemeClr>
                </a:solidFill>
                <a:latin typeface="Times New Roman" pitchFamily="18" charset="0"/>
                <a:ea typeface="Times New Roman"/>
                <a:cs typeface="Times New Roman" pitchFamily="18" charset="0"/>
                <a:sym typeface="Times New Roman"/>
              </a:rPr>
              <a:t>П</a:t>
            </a:r>
            <a:r>
              <a:rPr lang="ru" sz="1600" dirty="0" smtClean="0">
                <a:solidFill>
                  <a:schemeClr val="bg1">
                    <a:lumMod val="10000"/>
                  </a:schemeClr>
                </a:solidFill>
                <a:latin typeface="Times New Roman" pitchFamily="18" charset="0"/>
                <a:ea typeface="Times New Roman"/>
                <a:cs typeface="Times New Roman" pitchFamily="18" charset="0"/>
                <a:sym typeface="Times New Roman"/>
              </a:rPr>
              <a:t>равительство многих штатов облагает налогом чистый доход корпораций. Сорок пять штатов имитируют поведение федерального правительства, правда, в значительно меньшем объеме, взимая налог с физических лиц в зависимости от уровня их доходов.</a:t>
            </a:r>
          </a:p>
          <a:p>
            <a:pPr lvl="0" indent="457200" algn="just" rtl="0">
              <a:lnSpc>
                <a:spcPct val="95454"/>
              </a:lnSpc>
              <a:buClr>
                <a:schemeClr val="dk1"/>
              </a:buClr>
              <a:buSzPct val="78571"/>
              <a:buFont typeface="Wingdings" pitchFamily="2" charset="2"/>
              <a:buChar char="ü"/>
            </a:pPr>
            <a:endParaRPr lang="ru" sz="1600" dirty="0">
              <a:solidFill>
                <a:schemeClr val="bg1">
                  <a:lumMod val="10000"/>
                </a:schemeClr>
              </a:solidFill>
              <a:latin typeface="Times New Roman" pitchFamily="18" charset="0"/>
              <a:ea typeface="Times New Roman"/>
              <a:cs typeface="Times New Roman" pitchFamily="18" charset="0"/>
              <a:sym typeface="Times New Roman"/>
            </a:endParaRPr>
          </a:p>
          <a:p>
            <a:pPr lvl="0" indent="457200" algn="just" rtl="0">
              <a:lnSpc>
                <a:spcPct val="95454"/>
              </a:lnSpc>
              <a:buClr>
                <a:schemeClr val="dk1"/>
              </a:buClr>
              <a:buSzPct val="78571"/>
              <a:buFont typeface="Wingdings" pitchFamily="2" charset="2"/>
              <a:buChar char="ü"/>
            </a:pPr>
            <a:r>
              <a:rPr lang="ru" sz="1600" dirty="0" smtClean="0">
                <a:solidFill>
                  <a:schemeClr val="bg1">
                    <a:lumMod val="10000"/>
                  </a:schemeClr>
                </a:solidFill>
                <a:latin typeface="Times New Roman" pitchFamily="18" charset="0"/>
                <a:ea typeface="Times New Roman"/>
                <a:cs typeface="Times New Roman" pitchFamily="18" charset="0"/>
                <a:sym typeface="Times New Roman"/>
              </a:rPr>
              <a:t>Существует множество видов доходов правительства. Многие штаты берут «плату за пользование дорогами» или взимают налоги с бензина, осуществляют сбор налога на наследство. Проведение лотерей и легализация азартных игр также являются возрастающим источником дохода, при котором праивтельство поощряет разорение людей.</a:t>
            </a:r>
            <a:endParaRPr lang="ru" sz="1600" dirty="0">
              <a:solidFill>
                <a:schemeClr val="bg1">
                  <a:lumMod val="10000"/>
                </a:schemeClr>
              </a:solidFill>
              <a:latin typeface="Times New Roman" pitchFamily="18" charset="0"/>
              <a:ea typeface="Times New Roman"/>
              <a:cs typeface="Times New Roman" pitchFamily="18" charset="0"/>
              <a:sym typeface="Times New Roman"/>
            </a:endParaRPr>
          </a:p>
          <a:p>
            <a:pPr>
              <a:buFont typeface="Wingdings" pitchFamily="2" charset="2"/>
              <a:buChar char="ü"/>
            </a:pPr>
            <a:endParaRPr sz="1600" dirty="0">
              <a:solidFill>
                <a:schemeClr val="bg1">
                  <a:lumMod val="10000"/>
                </a:schemeClr>
              </a:solidFill>
              <a:latin typeface="Times New Roman" pitchFamily="18" charset="0"/>
              <a:cs typeface="Times New Roman" pitchFamily="18" charset="0"/>
            </a:endParaRPr>
          </a:p>
          <a:p>
            <a:pPr>
              <a:buFont typeface="Wingdings" pitchFamily="2" charset="2"/>
              <a:buChar char="ü"/>
            </a:pPr>
            <a:endParaRPr sz="1600" dirty="0">
              <a:solidFill>
                <a:schemeClr val="bg1">
                  <a:lumMod val="10000"/>
                </a:schemeClr>
              </a:solidFill>
              <a:latin typeface="Times New Roman" pitchFamily="18" charset="0"/>
              <a:cs typeface="Times New Roman" pitchFamily="18" charset="0"/>
            </a:endParaRPr>
          </a:p>
        </p:txBody>
      </p:sp>
      <p:sp>
        <p:nvSpPr>
          <p:cNvPr id="3" name="TextBox 2"/>
          <p:cNvSpPr txBox="1"/>
          <p:nvPr/>
        </p:nvSpPr>
        <p:spPr>
          <a:xfrm>
            <a:off x="1763688" y="123478"/>
            <a:ext cx="5832648"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Прочие налоги</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p:nvPr/>
        </p:nvSpPr>
        <p:spPr>
          <a:xfrm>
            <a:off x="0" y="843558"/>
            <a:ext cx="8693100" cy="4822199"/>
          </a:xfrm>
          <a:prstGeom prst="rect">
            <a:avLst/>
          </a:prstGeom>
        </p:spPr>
        <p:txBody>
          <a:bodyPr lIns="91425" tIns="91425" rIns="91425" bIns="91425" anchor="t" anchorCtr="0">
            <a:noAutofit/>
          </a:bodyPr>
          <a:lstStyle/>
          <a:p>
            <a:pPr marL="0" lvl="0" indent="457200" algn="just" rtl="0">
              <a:lnSpc>
                <a:spcPct val="95454"/>
              </a:lnSpc>
              <a:spcBef>
                <a:spcPts val="100"/>
              </a:spcBef>
              <a:buClr>
                <a:srgbClr val="000000"/>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Налоги  оказывают влияние как на эффективность, так и на распределение доходов. В последнее время воздействие на эффективность стало основной задачей налоговой политики, и в связи с этим политики и экономисты изучают влияние налогов на стимулировнаие поведения частных лиц и предприятий в целом. В сфере полтики налогообложение это предусматривает,в первую очередь, учет реакции людей на различные уровни предельных ставок налогов.</a:t>
            </a:r>
          </a:p>
          <a:p>
            <a:pPr marL="0" lvl="0" indent="457200" algn="just" rtl="0">
              <a:lnSpc>
                <a:spcPct val="95454"/>
              </a:lnSpc>
              <a:spcBef>
                <a:spcPts val="100"/>
              </a:spcBef>
              <a:buClr>
                <a:srgbClr val="000000"/>
              </a:buClr>
              <a:buSzPct val="78571"/>
              <a:buFont typeface="Wingdings" pitchFamily="2" charset="2"/>
              <a:buChar char="ü"/>
            </a:pPr>
            <a:endParaRPr lang="ru" dirty="0" smtClean="0">
              <a:solidFill>
                <a:schemeClr val="bg1">
                  <a:lumMod val="10000"/>
                </a:schemeClr>
              </a:solidFill>
              <a:latin typeface="Times New Roman" pitchFamily="18" charset="0"/>
              <a:ea typeface="Times New Roman"/>
              <a:cs typeface="Times New Roman" pitchFamily="18" charset="0"/>
              <a:sym typeface="Times New Roman"/>
            </a:endParaRPr>
          </a:p>
          <a:p>
            <a:pPr marL="0" lvl="0" indent="457200" algn="just" rtl="0">
              <a:lnSpc>
                <a:spcPct val="95454"/>
              </a:lnSpc>
              <a:spcBef>
                <a:spcPts val="100"/>
              </a:spcBef>
              <a:buClr>
                <a:srgbClr val="000000"/>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Политическое движение положило начало финансово-бюджетной революции, происходившей в 80-х годах. Эта программа, возглавляемая президентом Рональдом Рейганом, основывалась на макроэкономической политике, направленной на продолжительный экономический рост, а не на управление экономическими циклами. </a:t>
            </a:r>
            <a:r>
              <a:rPr lang="ru-RU" dirty="0" smtClean="0">
                <a:solidFill>
                  <a:schemeClr val="bg1">
                    <a:lumMod val="10000"/>
                  </a:schemeClr>
                </a:solidFill>
                <a:latin typeface="Times New Roman" pitchFamily="18" charset="0"/>
                <a:ea typeface="Times New Roman"/>
                <a:cs typeface="Times New Roman" pitchFamily="18" charset="0"/>
                <a:sym typeface="Times New Roman"/>
              </a:rPr>
              <a:t>О</a:t>
            </a:r>
            <a:r>
              <a:rPr lang="ru" dirty="0" smtClean="0">
                <a:solidFill>
                  <a:schemeClr val="bg1">
                    <a:lumMod val="10000"/>
                  </a:schemeClr>
                </a:solidFill>
                <a:latin typeface="Times New Roman" pitchFamily="18" charset="0"/>
                <a:ea typeface="Times New Roman"/>
                <a:cs typeface="Times New Roman" pitchFamily="18" charset="0"/>
                <a:sym typeface="Times New Roman"/>
              </a:rPr>
              <a:t>сновная часть государственных программ в то время поддерживала оборонный комплекс и не обращала внимания на уменьшение доходной части бюджета. В рамках этой программы сокращадось государственное вмешательство, особенно в таких областях как здравоохранение, охрана правопорядка и окружающей среды; и самое главное, эта программа снижала ставки налогов, и , соответственно, и их тяжесть.</a:t>
            </a:r>
          </a:p>
          <a:p>
            <a:pPr marL="0" lvl="0" indent="457200" algn="just" rtl="0">
              <a:lnSpc>
                <a:spcPct val="95454"/>
              </a:lnSpc>
              <a:spcBef>
                <a:spcPts val="100"/>
              </a:spcBef>
              <a:buClr>
                <a:srgbClr val="000000"/>
              </a:buClr>
              <a:buSzPct val="78571"/>
              <a:buFont typeface="Wingdings" pitchFamily="2" charset="2"/>
              <a:buChar char="ü"/>
            </a:pPr>
            <a:endParaRPr lang="ru" dirty="0" smtClean="0">
              <a:solidFill>
                <a:schemeClr val="bg1">
                  <a:lumMod val="10000"/>
                </a:schemeClr>
              </a:solidFill>
              <a:latin typeface="Times New Roman" pitchFamily="18" charset="0"/>
              <a:ea typeface="Times New Roman"/>
              <a:cs typeface="Times New Roman" pitchFamily="18" charset="0"/>
              <a:sym typeface="Times New Roman"/>
            </a:endParaRPr>
          </a:p>
          <a:p>
            <a:pPr marL="0" lvl="0" indent="457200" algn="just" rtl="0">
              <a:lnSpc>
                <a:spcPct val="95454"/>
              </a:lnSpc>
              <a:spcBef>
                <a:spcPts val="100"/>
              </a:spcBef>
              <a:buClr>
                <a:srgbClr val="000000"/>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Основными достижениями этого периода стали реформы, проведенные в 1981 и в 1986 годах. Эти реформы кардинально снизили предельные ставки налогов, расширили базу налогообложения и полностью пересмотрели индивидуальный подоходный налог. Кроме того, фискальные программы этого периода и государственного долга, который был довольно-таки ощутимым по отношению к национальному продукту.</a:t>
            </a:r>
          </a:p>
          <a:p>
            <a:pPr marL="0" lvl="0" indent="457200" algn="just" rtl="0">
              <a:lnSpc>
                <a:spcPct val="95454"/>
              </a:lnSpc>
              <a:spcBef>
                <a:spcPts val="100"/>
              </a:spcBef>
              <a:buClr>
                <a:srgbClr val="000000"/>
              </a:buClr>
              <a:buSzPct val="78571"/>
              <a:buFont typeface="Wingdings" pitchFamily="2" charset="2"/>
              <a:buChar char="ü"/>
            </a:pPr>
            <a:endParaRPr lang="ru" dirty="0" smtClean="0">
              <a:solidFill>
                <a:schemeClr val="bg1">
                  <a:lumMod val="10000"/>
                </a:schemeClr>
              </a:solidFill>
              <a:latin typeface="Times New Roman" pitchFamily="18" charset="0"/>
              <a:ea typeface="Times New Roman"/>
              <a:cs typeface="Times New Roman" pitchFamily="18" charset="0"/>
              <a:sym typeface="Times New Roman"/>
            </a:endParaRPr>
          </a:p>
        </p:txBody>
      </p:sp>
      <p:sp>
        <p:nvSpPr>
          <p:cNvPr id="3" name="TextBox 2"/>
          <p:cNvSpPr txBox="1"/>
          <p:nvPr/>
        </p:nvSpPr>
        <p:spPr>
          <a:xfrm>
            <a:off x="1331640" y="195486"/>
            <a:ext cx="6336704"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НАЛОГИ  И ЭФФЕКТИВНОСТЬ</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67494"/>
            <a:ext cx="8712968" cy="4019562"/>
          </a:xfrm>
          <a:prstGeom prst="rect">
            <a:avLst/>
          </a:prstGeom>
        </p:spPr>
        <p:txBody>
          <a:bodyPr wrap="square">
            <a:spAutoFit/>
          </a:bodyPr>
          <a:lstStyle/>
          <a:p>
            <a:pPr lvl="0" indent="457200" algn="just">
              <a:lnSpc>
                <a:spcPct val="95454"/>
              </a:lnSpc>
              <a:spcBef>
                <a:spcPts val="100"/>
              </a:spcBef>
              <a:buClr>
                <a:srgbClr val="000000"/>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Каким образом высокие ставки налогов влияют на экономическую ситуацию? На рынке труда это влияние проявляется по-разному. Как мы видели в гл. 13, влияние налоговых ставок на количество рабочего времени остается неясным, поскольку эффекты дохода и замещения заработной платы влияют на работу в противоположных направлениях. В результате применения прогрессивных налогов отдельные граждане могут уделять большее время отдыху, чем. Другие могут напряженно работать, стремясь «заработать свой миллион». Многие врачи, артисты, знаменитости и бизнесмены с высокими доходами, довольные своей работой и чувством значимости или достигнутыми результатами, будут одинаково интенсивно работать как за 1 000 000 долл., так и за 800 000 долл. Более того, высокие налоги в тех видах деятельности, девиз которых «победитель получает все»,  могут сократить «приток» талантов.</a:t>
            </a:r>
          </a:p>
          <a:p>
            <a:pPr lvl="0" indent="457200" algn="just">
              <a:lnSpc>
                <a:spcPct val="95454"/>
              </a:lnSpc>
              <a:spcBef>
                <a:spcPts val="100"/>
              </a:spcBef>
              <a:buClr>
                <a:srgbClr val="000000"/>
              </a:buClr>
              <a:buSzPct val="78571"/>
              <a:buFont typeface="Wingdings" pitchFamily="2" charset="2"/>
              <a:buChar char="ü"/>
            </a:pPr>
            <a:endParaRPr lang="ru" dirty="0" smtClean="0">
              <a:solidFill>
                <a:schemeClr val="bg1">
                  <a:lumMod val="10000"/>
                </a:schemeClr>
              </a:solidFill>
              <a:latin typeface="Times New Roman" pitchFamily="18" charset="0"/>
              <a:ea typeface="Times New Roman"/>
              <a:cs typeface="Times New Roman" pitchFamily="18" charset="0"/>
              <a:sym typeface="Times New Roman"/>
            </a:endParaRPr>
          </a:p>
          <a:p>
            <a:pPr lvl="0" indent="457200" algn="just">
              <a:lnSpc>
                <a:spcPct val="95454"/>
              </a:lnSpc>
              <a:spcBef>
                <a:spcPts val="100"/>
              </a:spcBef>
              <a:buClr>
                <a:srgbClr val="000000"/>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В сферах сбережения и инвестиций налоги оказывают особое влияние на экономическую активность. Если налоги высоки в одном секторе, ресурсы могут перетекать в отрасли с более «щадящим» налоговым режимом. К примеру, если с корпоративного капитала взимается налог по двойной ставке, часть сбережений будет перетекать тз корпоративного сектора в некорпоративные сферы, такие как нефтегазовая отрасль, или в рекрационную сферу, которые пользуются льготами по налообложению. В тех случаях, когда рискованные инвестиции облагаются значительными налогами, инвесторы предпочтут делать бе=олее безопасные инвестиции. Неэффективность является результом как различий в уровне налоогбложения в различных секторах, так и высокого уровня самих налогов.</a:t>
            </a:r>
          </a:p>
          <a:p>
            <a:pPr lvl="0" indent="457200" algn="just">
              <a:lnSpc>
                <a:spcPct val="95454"/>
              </a:lnSpc>
              <a:spcBef>
                <a:spcPts val="100"/>
              </a:spcBef>
              <a:buClr>
                <a:srgbClr val="000000"/>
              </a:buClr>
              <a:buSzPct val="78571"/>
              <a:buFont typeface="Wingdings" pitchFamily="2" charset="2"/>
              <a:buChar char="ü"/>
            </a:pPr>
            <a:endParaRPr lang="ru" dirty="0">
              <a:solidFill>
                <a:schemeClr val="bg1">
                  <a:lumMod val="10000"/>
                </a:schemeClr>
              </a:solidFill>
              <a:latin typeface="Times New Roman" pitchFamily="18" charset="0"/>
              <a:ea typeface="Times New Roman"/>
              <a:cs typeface="Times New Roman" pitchFamily="18" charset="0"/>
              <a:sym typeface="Times New Roman"/>
            </a:endParaRPr>
          </a:p>
        </p:txBody>
      </p:sp>
      <p:sp>
        <p:nvSpPr>
          <p:cNvPr id="3" name="TextBox 2"/>
          <p:cNvSpPr txBox="1"/>
          <p:nvPr/>
        </p:nvSpPr>
        <p:spPr>
          <a:xfrm>
            <a:off x="683568" y="4227934"/>
            <a:ext cx="7128792" cy="523220"/>
          </a:xfrm>
          <a:prstGeom prst="rect">
            <a:avLst/>
          </a:prstGeom>
          <a:noFill/>
          <a:ln w="28575">
            <a:solidFill>
              <a:schemeClr val="bg1">
                <a:lumMod val="25000"/>
              </a:schemeClr>
            </a:solidFill>
          </a:ln>
        </p:spPr>
        <p:txBody>
          <a:bodyPr wrap="square" rtlCol="0">
            <a:spAutoFit/>
          </a:bodyPr>
          <a:lstStyle/>
          <a:p>
            <a:r>
              <a:rPr lang="ru-RU" dirty="0" smtClean="0">
                <a:latin typeface="Times New Roman" pitchFamily="18" charset="0"/>
                <a:cs typeface="Times New Roman" pitchFamily="18" charset="0"/>
              </a:rPr>
              <a:t>Один интересный пример взаимозависимости налогов и эффективности описывается кривой </a:t>
            </a:r>
            <a:r>
              <a:rPr lang="ru-RU" dirty="0" err="1" smtClean="0">
                <a:latin typeface="Times New Roman" pitchFamily="18" charset="0"/>
                <a:cs typeface="Times New Roman" pitchFamily="18" charset="0"/>
              </a:rPr>
              <a:t>Лаффера</a:t>
            </a:r>
            <a:r>
              <a:rPr lang="ru-RU" dirty="0" smtClean="0">
                <a:latin typeface="Times New Roman" pitchFamily="18" charset="0"/>
                <a:cs typeface="Times New Roman" pitchFamily="18" charset="0"/>
              </a:rPr>
              <a:t>, которая рассматривается в конце главы.</a:t>
            </a:r>
            <a:endParaRPr lang="ru-RU"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p:nvPr/>
        </p:nvSpPr>
        <p:spPr>
          <a:xfrm>
            <a:off x="602800" y="198525"/>
            <a:ext cx="8457299" cy="1177199"/>
          </a:xfrm>
          <a:prstGeom prst="rect">
            <a:avLst/>
          </a:prstGeom>
        </p:spPr>
        <p:txBody>
          <a:bodyPr lIns="91425" tIns="91425" rIns="91425" bIns="91425" anchor="t" anchorCtr="0">
            <a:noAutofit/>
          </a:bodyPr>
          <a:lstStyle/>
          <a:p>
            <a:pPr lvl="0" indent="457200" algn="just" rtl="0">
              <a:lnSpc>
                <a:spcPct val="95454"/>
              </a:lnSpc>
              <a:buClr>
                <a:schemeClr val="dk1"/>
              </a:buClr>
              <a:buSzPct val="78571"/>
              <a:buFont typeface="Wingdings" pitchFamily="2" charset="2"/>
              <a:buChar char="ü"/>
            </a:pPr>
            <a:r>
              <a:rPr lang="ru" dirty="0">
                <a:solidFill>
                  <a:schemeClr val="bg1">
                    <a:lumMod val="10000"/>
                  </a:schemeClr>
                </a:solidFill>
              </a:rPr>
              <a:t> </a:t>
            </a:r>
            <a:r>
              <a:rPr lang="ru" dirty="0">
                <a:solidFill>
                  <a:schemeClr val="bg1">
                    <a:lumMod val="10000"/>
                  </a:schemeClr>
                </a:solidFill>
                <a:latin typeface="Times New Roman"/>
                <a:ea typeface="Times New Roman"/>
                <a:cs typeface="Times New Roman"/>
                <a:sym typeface="Times New Roman"/>
              </a:rPr>
              <a:t>На </a:t>
            </a:r>
            <a:r>
              <a:rPr lang="ru" dirty="0" smtClean="0">
                <a:solidFill>
                  <a:schemeClr val="bg1">
                    <a:lumMod val="10000"/>
                  </a:schemeClr>
                </a:solidFill>
                <a:latin typeface="Times New Roman"/>
                <a:ea typeface="Times New Roman"/>
                <a:cs typeface="Times New Roman"/>
                <a:sym typeface="Times New Roman"/>
              </a:rPr>
              <a:t>рис.7 </a:t>
            </a:r>
            <a:r>
              <a:rPr lang="ru" dirty="0">
                <a:solidFill>
                  <a:schemeClr val="bg1">
                    <a:lumMod val="10000"/>
                  </a:schemeClr>
                </a:solidFill>
                <a:latin typeface="Times New Roman"/>
                <a:ea typeface="Times New Roman"/>
                <a:cs typeface="Times New Roman"/>
                <a:sym typeface="Times New Roman"/>
              </a:rPr>
              <a:t>показано, как увеличение ставки налога на </a:t>
            </a:r>
            <a:r>
              <a:rPr lang="ru" dirty="0" smtClean="0">
                <a:solidFill>
                  <a:schemeClr val="bg1">
                    <a:lumMod val="10000"/>
                  </a:schemeClr>
                </a:solidFill>
                <a:latin typeface="Times New Roman"/>
                <a:ea typeface="Times New Roman"/>
                <a:cs typeface="Times New Roman"/>
                <a:sym typeface="Times New Roman"/>
              </a:rPr>
              <a:t>трудовые доходы </a:t>
            </a:r>
            <a:r>
              <a:rPr lang="ru" dirty="0">
                <a:solidFill>
                  <a:schemeClr val="bg1">
                    <a:lumMod val="10000"/>
                  </a:schemeClr>
                </a:solidFill>
                <a:latin typeface="Times New Roman"/>
                <a:ea typeface="Times New Roman"/>
                <a:cs typeface="Times New Roman"/>
                <a:sym typeface="Times New Roman"/>
              </a:rPr>
              <a:t>будет влиять на </a:t>
            </a:r>
            <a:r>
              <a:rPr lang="ru" dirty="0" smtClean="0">
                <a:solidFill>
                  <a:schemeClr val="bg1">
                    <a:lumMod val="10000"/>
                  </a:schemeClr>
                </a:solidFill>
                <a:latin typeface="Times New Roman"/>
                <a:ea typeface="Times New Roman"/>
                <a:cs typeface="Times New Roman"/>
                <a:sym typeface="Times New Roman"/>
              </a:rPr>
              <a:t> предложение труда. Заметьте, что парадокс </a:t>
            </a:r>
            <a:r>
              <a:rPr lang="ru" dirty="0">
                <a:solidFill>
                  <a:schemeClr val="bg1">
                    <a:lumMod val="10000"/>
                  </a:schemeClr>
                </a:solidFill>
                <a:latin typeface="Times New Roman"/>
                <a:ea typeface="Times New Roman"/>
                <a:cs typeface="Times New Roman"/>
                <a:sym typeface="Times New Roman"/>
              </a:rPr>
              <a:t>состоит в том, что </a:t>
            </a:r>
            <a:r>
              <a:rPr lang="ru" dirty="0" smtClean="0">
                <a:solidFill>
                  <a:schemeClr val="bg1">
                    <a:lumMod val="10000"/>
                  </a:schemeClr>
                </a:solidFill>
                <a:latin typeface="Times New Roman"/>
                <a:ea typeface="Times New Roman"/>
                <a:cs typeface="Times New Roman"/>
                <a:sym typeface="Times New Roman"/>
              </a:rPr>
              <a:t>на самом деле предложение </a:t>
            </a:r>
            <a:r>
              <a:rPr lang="ru" dirty="0">
                <a:solidFill>
                  <a:schemeClr val="bg1">
                    <a:lumMod val="10000"/>
                  </a:schemeClr>
                </a:solidFill>
                <a:latin typeface="Times New Roman"/>
                <a:ea typeface="Times New Roman"/>
                <a:cs typeface="Times New Roman"/>
                <a:sym typeface="Times New Roman"/>
              </a:rPr>
              <a:t>труда может </a:t>
            </a:r>
            <a:r>
              <a:rPr lang="ru" dirty="0" smtClean="0">
                <a:solidFill>
                  <a:schemeClr val="bg1">
                    <a:lumMod val="10000"/>
                  </a:schemeClr>
                </a:solidFill>
                <a:latin typeface="Times New Roman"/>
                <a:ea typeface="Times New Roman"/>
                <a:cs typeface="Times New Roman"/>
                <a:sym typeface="Times New Roman"/>
              </a:rPr>
              <a:t>снизиться после уменьшения ставки налога, если кривая предложения труда будет иметь отрицтельный наклон.</a:t>
            </a:r>
            <a:endParaRPr lang="ru" dirty="0">
              <a:solidFill>
                <a:schemeClr val="bg1">
                  <a:lumMod val="10000"/>
                </a:schemeClr>
              </a:solidFill>
              <a:latin typeface="Times New Roman"/>
              <a:ea typeface="Times New Roman"/>
              <a:cs typeface="Times New Roman"/>
              <a:sym typeface="Times New Roman"/>
            </a:endParaRPr>
          </a:p>
          <a:p>
            <a:endParaRPr dirty="0">
              <a:solidFill>
                <a:schemeClr val="bg1">
                  <a:lumMod val="10000"/>
                </a:schemeClr>
              </a:solidFill>
            </a:endParaRPr>
          </a:p>
          <a:p>
            <a:endParaRPr dirty="0">
              <a:solidFill>
                <a:schemeClr val="bg1">
                  <a:lumMod val="10000"/>
                </a:schemeClr>
              </a:solidFill>
            </a:endParaRPr>
          </a:p>
        </p:txBody>
      </p:sp>
      <p:sp>
        <p:nvSpPr>
          <p:cNvPr id="466" name="Shape 466"/>
          <p:cNvSpPr/>
          <p:nvPr/>
        </p:nvSpPr>
        <p:spPr>
          <a:xfrm>
            <a:off x="1153615" y="1185084"/>
            <a:ext cx="2498699" cy="26276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67" name="Shape 467"/>
          <p:cNvSpPr/>
          <p:nvPr/>
        </p:nvSpPr>
        <p:spPr>
          <a:xfrm>
            <a:off x="1153620" y="1461407"/>
            <a:ext cx="1386274" cy="1819772"/>
          </a:xfrm>
          <a:custGeom>
            <a:avLst/>
            <a:gdLst/>
            <a:ahLst/>
            <a:cxnLst/>
            <a:rect l="0" t="0" r="0" b="0"/>
            <a:pathLst>
              <a:path w="37835" h="91377" extrusionOk="0">
                <a:moveTo>
                  <a:pt x="21567" y="0"/>
                </a:moveTo>
                <a:cubicBezTo>
                  <a:pt x="24073" y="6432"/>
                  <a:pt x="34337" y="27242"/>
                  <a:pt x="36608" y="38594"/>
                </a:cubicBezTo>
                <a:cubicBezTo>
                  <a:pt x="38878" y="49945"/>
                  <a:pt x="37553" y="60776"/>
                  <a:pt x="35189" y="68107"/>
                </a:cubicBezTo>
                <a:cubicBezTo>
                  <a:pt x="32824" y="75438"/>
                  <a:pt x="28283" y="78701"/>
                  <a:pt x="22419" y="82580"/>
                </a:cubicBezTo>
                <a:cubicBezTo>
                  <a:pt x="16554" y="86458"/>
                  <a:pt x="3736" y="89910"/>
                  <a:pt x="0" y="91377"/>
                </a:cubicBezTo>
              </a:path>
            </a:pathLst>
          </a:custGeom>
          <a:noFill/>
          <a:ln w="19050" cap="flat">
            <a:solidFill>
              <a:srgbClr val="FF0000"/>
            </a:solidFill>
            <a:prstDash val="solid"/>
            <a:round/>
            <a:headEnd type="none" w="lg" len="lg"/>
            <a:tailEnd type="none" w="lg" len="lg"/>
          </a:ln>
        </p:spPr>
      </p:sp>
      <p:sp>
        <p:nvSpPr>
          <p:cNvPr id="468" name="Shape 468"/>
          <p:cNvSpPr/>
          <p:nvPr/>
        </p:nvSpPr>
        <p:spPr>
          <a:xfrm>
            <a:off x="1153615" y="1542234"/>
            <a:ext cx="1254892" cy="2063749"/>
          </a:xfrm>
          <a:custGeom>
            <a:avLst/>
            <a:gdLst/>
            <a:ahLst/>
            <a:cxnLst/>
            <a:rect l="0" t="0" r="0" b="0"/>
            <a:pathLst>
              <a:path w="37835" h="91377" extrusionOk="0">
                <a:moveTo>
                  <a:pt x="21567" y="0"/>
                </a:moveTo>
                <a:cubicBezTo>
                  <a:pt x="24073" y="6432"/>
                  <a:pt x="34337" y="27242"/>
                  <a:pt x="36608" y="38594"/>
                </a:cubicBezTo>
                <a:cubicBezTo>
                  <a:pt x="38878" y="49945"/>
                  <a:pt x="37553" y="60776"/>
                  <a:pt x="35189" y="68107"/>
                </a:cubicBezTo>
                <a:cubicBezTo>
                  <a:pt x="32824" y="75438"/>
                  <a:pt x="28283" y="78701"/>
                  <a:pt x="22419" y="82580"/>
                </a:cubicBezTo>
                <a:cubicBezTo>
                  <a:pt x="16554" y="86458"/>
                  <a:pt x="3736" y="89910"/>
                  <a:pt x="0" y="91377"/>
                </a:cubicBezTo>
              </a:path>
            </a:pathLst>
          </a:custGeom>
          <a:noFill/>
          <a:ln w="19050" cap="flat">
            <a:solidFill>
              <a:srgbClr val="0000FF"/>
            </a:solidFill>
            <a:prstDash val="solid"/>
            <a:round/>
            <a:headEnd type="none" w="lg" len="lg"/>
            <a:tailEnd type="none" w="lg" len="lg"/>
          </a:ln>
        </p:spPr>
      </p:sp>
      <p:cxnSp>
        <p:nvCxnSpPr>
          <p:cNvPr id="469" name="Shape 469"/>
          <p:cNvCxnSpPr/>
          <p:nvPr/>
        </p:nvCxnSpPr>
        <p:spPr>
          <a:xfrm>
            <a:off x="1569874" y="1678298"/>
            <a:ext cx="1305600" cy="312000"/>
          </a:xfrm>
          <a:prstGeom prst="straightConnector1">
            <a:avLst/>
          </a:prstGeom>
          <a:noFill/>
          <a:ln w="19050" cap="flat">
            <a:solidFill>
              <a:schemeClr val="dk2"/>
            </a:solidFill>
            <a:prstDash val="solid"/>
            <a:round/>
            <a:headEnd type="none" w="lg" len="lg"/>
            <a:tailEnd type="none" w="lg" len="lg"/>
          </a:ln>
        </p:spPr>
      </p:cxnSp>
      <p:cxnSp>
        <p:nvCxnSpPr>
          <p:cNvPr id="470" name="Shape 470"/>
          <p:cNvCxnSpPr/>
          <p:nvPr/>
        </p:nvCxnSpPr>
        <p:spPr>
          <a:xfrm>
            <a:off x="1240738" y="3112571"/>
            <a:ext cx="1409999" cy="277800"/>
          </a:xfrm>
          <a:prstGeom prst="straightConnector1">
            <a:avLst/>
          </a:prstGeom>
          <a:noFill/>
          <a:ln w="19050" cap="flat">
            <a:solidFill>
              <a:schemeClr val="dk2"/>
            </a:solidFill>
            <a:prstDash val="solid"/>
            <a:round/>
            <a:headEnd type="none" w="lg" len="lg"/>
            <a:tailEnd type="none" w="lg" len="lg"/>
          </a:ln>
        </p:spPr>
      </p:cxnSp>
      <p:cxnSp>
        <p:nvCxnSpPr>
          <p:cNvPr id="471" name="Shape 471"/>
          <p:cNvCxnSpPr/>
          <p:nvPr/>
        </p:nvCxnSpPr>
        <p:spPr>
          <a:xfrm flipV="1">
            <a:off x="1475656" y="3219822"/>
            <a:ext cx="0" cy="288033"/>
          </a:xfrm>
          <a:prstGeom prst="straightConnector1">
            <a:avLst/>
          </a:prstGeom>
          <a:noFill/>
          <a:ln w="19050" cap="flat">
            <a:solidFill>
              <a:schemeClr val="dk2"/>
            </a:solidFill>
            <a:prstDash val="solid"/>
            <a:round/>
            <a:headEnd type="none" w="lg" len="lg"/>
            <a:tailEnd type="triangle" w="lg" len="lg"/>
          </a:ln>
        </p:spPr>
      </p:cxnSp>
      <p:cxnSp>
        <p:nvCxnSpPr>
          <p:cNvPr id="472" name="Shape 472"/>
          <p:cNvCxnSpPr/>
          <p:nvPr/>
        </p:nvCxnSpPr>
        <p:spPr>
          <a:xfrm rot="10800000" flipH="1">
            <a:off x="2253570" y="2990175"/>
            <a:ext cx="2699" cy="188399"/>
          </a:xfrm>
          <a:prstGeom prst="straightConnector1">
            <a:avLst/>
          </a:prstGeom>
          <a:noFill/>
          <a:ln w="19050" cap="flat">
            <a:solidFill>
              <a:schemeClr val="dk2"/>
            </a:solidFill>
            <a:prstDash val="solid"/>
            <a:round/>
            <a:headEnd type="none" w="lg" len="lg"/>
            <a:tailEnd type="triangle" w="lg" len="lg"/>
          </a:ln>
        </p:spPr>
      </p:cxnSp>
      <p:sp>
        <p:nvSpPr>
          <p:cNvPr id="473" name="Shape 473"/>
          <p:cNvSpPr txBox="1"/>
          <p:nvPr/>
        </p:nvSpPr>
        <p:spPr>
          <a:xfrm>
            <a:off x="1510576" y="2919825"/>
            <a:ext cx="432899" cy="188399"/>
          </a:xfrm>
          <a:prstGeom prst="rect">
            <a:avLst/>
          </a:prstGeom>
        </p:spPr>
        <p:txBody>
          <a:bodyPr lIns="91425" tIns="91425" rIns="91425" bIns="91425" anchor="t" anchorCtr="0">
            <a:noAutofit/>
          </a:bodyPr>
          <a:lstStyle/>
          <a:p>
            <a:pPr>
              <a:buNone/>
            </a:pPr>
            <a:r>
              <a:rPr lang="ru" sz="1200"/>
              <a:t>N’</a:t>
            </a:r>
          </a:p>
        </p:txBody>
      </p:sp>
      <p:sp>
        <p:nvSpPr>
          <p:cNvPr id="474" name="Shape 474"/>
          <p:cNvSpPr txBox="1"/>
          <p:nvPr/>
        </p:nvSpPr>
        <p:spPr>
          <a:xfrm>
            <a:off x="2015821" y="3268632"/>
            <a:ext cx="298199" cy="188399"/>
          </a:xfrm>
          <a:prstGeom prst="rect">
            <a:avLst/>
          </a:prstGeom>
        </p:spPr>
        <p:txBody>
          <a:bodyPr lIns="91425" tIns="91425" rIns="91425" bIns="91425" anchor="t" anchorCtr="0">
            <a:noAutofit/>
          </a:bodyPr>
          <a:lstStyle/>
          <a:p>
            <a:pPr lvl="0" rtl="0">
              <a:buNone/>
            </a:pPr>
            <a:r>
              <a:rPr lang="ru" sz="1200"/>
              <a:t>N</a:t>
            </a:r>
          </a:p>
        </p:txBody>
      </p:sp>
      <p:sp>
        <p:nvSpPr>
          <p:cNvPr id="475" name="Shape 475"/>
          <p:cNvSpPr txBox="1"/>
          <p:nvPr/>
        </p:nvSpPr>
        <p:spPr>
          <a:xfrm>
            <a:off x="2650572" y="3157280"/>
            <a:ext cx="432899" cy="259499"/>
          </a:xfrm>
          <a:prstGeom prst="rect">
            <a:avLst/>
          </a:prstGeom>
        </p:spPr>
        <p:txBody>
          <a:bodyPr lIns="91425" tIns="91425" rIns="91425" bIns="91425" anchor="t" anchorCtr="0">
            <a:noAutofit/>
          </a:bodyPr>
          <a:lstStyle/>
          <a:p>
            <a:pPr lvl="0" rtl="0">
              <a:buNone/>
            </a:pPr>
            <a:r>
              <a:rPr lang="ru" sz="1200"/>
              <a:t>D</a:t>
            </a:r>
            <a:r>
              <a:rPr lang="ru" sz="800"/>
              <a:t>N</a:t>
            </a:r>
          </a:p>
        </p:txBody>
      </p:sp>
      <p:sp>
        <p:nvSpPr>
          <p:cNvPr id="476" name="Shape 476"/>
          <p:cNvSpPr txBox="1"/>
          <p:nvPr/>
        </p:nvSpPr>
        <p:spPr>
          <a:xfrm>
            <a:off x="2785496" y="1990175"/>
            <a:ext cx="485099" cy="188399"/>
          </a:xfrm>
          <a:prstGeom prst="rect">
            <a:avLst/>
          </a:prstGeom>
        </p:spPr>
        <p:txBody>
          <a:bodyPr lIns="91425" tIns="91425" rIns="91425" bIns="91425" anchor="t" anchorCtr="0">
            <a:noAutofit/>
          </a:bodyPr>
          <a:lstStyle/>
          <a:p>
            <a:pPr lvl="0" rtl="0">
              <a:buNone/>
            </a:pPr>
            <a:r>
              <a:rPr lang="ru" sz="1200"/>
              <a:t>D</a:t>
            </a:r>
            <a:r>
              <a:rPr lang="ru" sz="900"/>
              <a:t>B</a:t>
            </a:r>
          </a:p>
        </p:txBody>
      </p:sp>
      <p:sp>
        <p:nvSpPr>
          <p:cNvPr id="477" name="Shape 477"/>
          <p:cNvSpPr txBox="1"/>
          <p:nvPr/>
        </p:nvSpPr>
        <p:spPr>
          <a:xfrm>
            <a:off x="1519182" y="1398419"/>
            <a:ext cx="365699" cy="188399"/>
          </a:xfrm>
          <a:prstGeom prst="rect">
            <a:avLst/>
          </a:prstGeom>
        </p:spPr>
        <p:txBody>
          <a:bodyPr lIns="91425" tIns="91425" rIns="91425" bIns="91425" anchor="t" anchorCtr="0">
            <a:noAutofit/>
          </a:bodyPr>
          <a:lstStyle/>
          <a:p>
            <a:pPr lvl="0" rtl="0">
              <a:buNone/>
            </a:pPr>
            <a:r>
              <a:rPr lang="ru" sz="1200"/>
              <a:t>S</a:t>
            </a:r>
            <a:r>
              <a:rPr lang="ru" sz="900"/>
              <a:t>b</a:t>
            </a:r>
          </a:p>
        </p:txBody>
      </p:sp>
      <p:sp>
        <p:nvSpPr>
          <p:cNvPr id="478" name="Shape 478"/>
          <p:cNvSpPr txBox="1"/>
          <p:nvPr/>
        </p:nvSpPr>
        <p:spPr>
          <a:xfrm>
            <a:off x="1816258" y="1167027"/>
            <a:ext cx="365699" cy="188399"/>
          </a:xfrm>
          <a:prstGeom prst="rect">
            <a:avLst/>
          </a:prstGeom>
        </p:spPr>
        <p:txBody>
          <a:bodyPr lIns="91425" tIns="91425" rIns="91425" bIns="91425" anchor="t" anchorCtr="0">
            <a:noAutofit/>
          </a:bodyPr>
          <a:lstStyle/>
          <a:p>
            <a:pPr lvl="0" rtl="0">
              <a:buNone/>
            </a:pPr>
            <a:r>
              <a:rPr lang="ru" sz="1200"/>
              <a:t>S</a:t>
            </a:r>
            <a:r>
              <a:rPr lang="ru" sz="900"/>
              <a:t>a</a:t>
            </a:r>
          </a:p>
        </p:txBody>
      </p:sp>
      <p:sp>
        <p:nvSpPr>
          <p:cNvPr id="479" name="Shape 479"/>
          <p:cNvSpPr txBox="1"/>
          <p:nvPr/>
        </p:nvSpPr>
        <p:spPr>
          <a:xfrm>
            <a:off x="1762762" y="1771791"/>
            <a:ext cx="365699" cy="188399"/>
          </a:xfrm>
          <a:prstGeom prst="rect">
            <a:avLst/>
          </a:prstGeom>
        </p:spPr>
        <p:txBody>
          <a:bodyPr lIns="91425" tIns="91425" rIns="91425" bIns="91425" anchor="t" anchorCtr="0">
            <a:noAutofit/>
          </a:bodyPr>
          <a:lstStyle/>
          <a:p>
            <a:pPr lvl="0" rtl="0">
              <a:buNone/>
            </a:pPr>
            <a:r>
              <a:rPr lang="ru" sz="1200"/>
              <a:t>B</a:t>
            </a:r>
          </a:p>
        </p:txBody>
      </p:sp>
      <p:sp>
        <p:nvSpPr>
          <p:cNvPr id="480" name="Shape 480"/>
          <p:cNvSpPr txBox="1"/>
          <p:nvPr/>
        </p:nvSpPr>
        <p:spPr>
          <a:xfrm>
            <a:off x="2253950" y="1548150"/>
            <a:ext cx="365699" cy="188399"/>
          </a:xfrm>
          <a:prstGeom prst="rect">
            <a:avLst/>
          </a:prstGeom>
        </p:spPr>
        <p:txBody>
          <a:bodyPr lIns="91425" tIns="91425" rIns="91425" bIns="91425" anchor="t" anchorCtr="0">
            <a:noAutofit/>
          </a:bodyPr>
          <a:lstStyle/>
          <a:p>
            <a:pPr lvl="0" rtl="0">
              <a:buNone/>
            </a:pPr>
            <a:r>
              <a:rPr lang="ru" sz="1200"/>
              <a:t>B’</a:t>
            </a:r>
          </a:p>
        </p:txBody>
      </p:sp>
      <p:sp>
        <p:nvSpPr>
          <p:cNvPr id="481" name="Shape 481"/>
          <p:cNvSpPr txBox="1"/>
          <p:nvPr/>
        </p:nvSpPr>
        <p:spPr>
          <a:xfrm>
            <a:off x="1306023" y="3787200"/>
            <a:ext cx="2107499" cy="345899"/>
          </a:xfrm>
          <a:prstGeom prst="rect">
            <a:avLst/>
          </a:prstGeom>
        </p:spPr>
        <p:txBody>
          <a:bodyPr lIns="91425" tIns="91425" rIns="91425" bIns="91425" anchor="t" anchorCtr="0">
            <a:noAutofit/>
          </a:bodyPr>
          <a:lstStyle/>
          <a:p>
            <a:pPr>
              <a:buNone/>
            </a:pPr>
            <a:r>
              <a:rPr lang="ru" b="1" dirty="0" smtClean="0">
                <a:latin typeface="Times New Roman" pitchFamily="18" charset="0"/>
                <a:cs typeface="Times New Roman" pitchFamily="18" charset="0"/>
              </a:rPr>
              <a:t>Время работы</a:t>
            </a:r>
            <a:endParaRPr lang="ru" b="1" dirty="0">
              <a:latin typeface="Times New Roman" pitchFamily="18" charset="0"/>
              <a:cs typeface="Times New Roman" pitchFamily="18" charset="0"/>
            </a:endParaRPr>
          </a:p>
        </p:txBody>
      </p:sp>
      <p:sp>
        <p:nvSpPr>
          <p:cNvPr id="482" name="Shape 482"/>
          <p:cNvSpPr txBox="1"/>
          <p:nvPr/>
        </p:nvSpPr>
        <p:spPr>
          <a:xfrm rot="-5400000">
            <a:off x="-621400" y="2317498"/>
            <a:ext cx="2739300" cy="343199"/>
          </a:xfrm>
          <a:prstGeom prst="rect">
            <a:avLst/>
          </a:prstGeom>
        </p:spPr>
        <p:txBody>
          <a:bodyPr lIns="91425" tIns="91425" rIns="91425" bIns="91425" anchor="t" anchorCtr="0">
            <a:noAutofit/>
          </a:bodyPr>
          <a:lstStyle/>
          <a:p>
            <a:pPr lvl="0" algn="ctr" rtl="0">
              <a:buNone/>
            </a:pPr>
            <a:r>
              <a:rPr lang="ru" b="1" dirty="0">
                <a:latin typeface="Times New Roman" pitchFamily="18" charset="0"/>
                <a:cs typeface="Times New Roman" pitchFamily="18" charset="0"/>
              </a:rPr>
              <a:t>Почасовая ставка заработной платы до уплаты налога</a:t>
            </a:r>
          </a:p>
        </p:txBody>
      </p:sp>
      <p:sp>
        <p:nvSpPr>
          <p:cNvPr id="483" name="Shape 483"/>
          <p:cNvSpPr txBox="1"/>
          <p:nvPr/>
        </p:nvSpPr>
        <p:spPr>
          <a:xfrm>
            <a:off x="142425" y="4085725"/>
            <a:ext cx="3490499" cy="723600"/>
          </a:xfrm>
          <a:prstGeom prst="rect">
            <a:avLst/>
          </a:prstGeom>
        </p:spPr>
        <p:txBody>
          <a:bodyPr lIns="91425" tIns="91425" rIns="91425" bIns="91425" anchor="t" anchorCtr="0">
            <a:noAutofit/>
          </a:bodyPr>
          <a:lstStyle/>
          <a:p>
            <a:pPr algn="ctr">
              <a:buNone/>
            </a:pPr>
            <a:r>
              <a:rPr lang="ru" b="1" dirty="0">
                <a:latin typeface="Times New Roman"/>
                <a:ea typeface="Times New Roman"/>
                <a:cs typeface="Times New Roman"/>
                <a:sym typeface="Times New Roman"/>
              </a:rPr>
              <a:t>Рис. </a:t>
            </a:r>
            <a:r>
              <a:rPr lang="ru" b="1" dirty="0" smtClean="0">
                <a:latin typeface="Times New Roman"/>
                <a:ea typeface="Times New Roman"/>
                <a:cs typeface="Times New Roman"/>
                <a:sym typeface="Times New Roman"/>
              </a:rPr>
              <a:t>7. </a:t>
            </a:r>
            <a:r>
              <a:rPr lang="ru" dirty="0">
                <a:latin typeface="Times New Roman"/>
                <a:ea typeface="Times New Roman"/>
                <a:cs typeface="Times New Roman"/>
                <a:sym typeface="Times New Roman"/>
              </a:rPr>
              <a:t>Влияние налогов </a:t>
            </a:r>
            <a:r>
              <a:rPr lang="ru" dirty="0" smtClean="0">
                <a:latin typeface="Times New Roman"/>
                <a:ea typeface="Times New Roman"/>
                <a:cs typeface="Times New Roman"/>
                <a:sym typeface="Times New Roman"/>
              </a:rPr>
              <a:t>на оплату труда </a:t>
            </a:r>
            <a:r>
              <a:rPr lang="ru" dirty="0">
                <a:latin typeface="Times New Roman"/>
                <a:ea typeface="Times New Roman"/>
                <a:cs typeface="Times New Roman"/>
                <a:sym typeface="Times New Roman"/>
              </a:rPr>
              <a:t>зависит от вида кривой предложения</a:t>
            </a:r>
          </a:p>
        </p:txBody>
      </p:sp>
      <p:sp>
        <p:nvSpPr>
          <p:cNvPr id="484" name="Shape 484"/>
          <p:cNvSpPr txBox="1"/>
          <p:nvPr/>
        </p:nvSpPr>
        <p:spPr>
          <a:xfrm>
            <a:off x="4283968" y="1370101"/>
            <a:ext cx="4395000" cy="3773399"/>
          </a:xfrm>
          <a:prstGeom prst="rect">
            <a:avLst/>
          </a:prstGeom>
        </p:spPr>
        <p:txBody>
          <a:bodyPr lIns="91425" tIns="91425" rIns="91425" bIns="91425" anchor="t" anchorCtr="0">
            <a:noAutofit/>
          </a:bodyPr>
          <a:lstStyle/>
          <a:p>
            <a:pPr algn="just">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Графики </a:t>
            </a:r>
            <a:r>
              <a:rPr lang="ru" dirty="0">
                <a:solidFill>
                  <a:schemeClr val="bg1">
                    <a:lumMod val="10000"/>
                  </a:schemeClr>
                </a:solidFill>
                <a:latin typeface="Times New Roman"/>
                <a:ea typeface="Times New Roman"/>
                <a:cs typeface="Times New Roman"/>
                <a:sym typeface="Times New Roman"/>
              </a:rPr>
              <a:t>спроса и предложения </a:t>
            </a:r>
            <a:r>
              <a:rPr lang="ru" dirty="0" smtClean="0">
                <a:solidFill>
                  <a:schemeClr val="bg1">
                    <a:lumMod val="10000"/>
                  </a:schemeClr>
                </a:solidFill>
                <a:latin typeface="Times New Roman"/>
                <a:ea typeface="Times New Roman"/>
                <a:cs typeface="Times New Roman"/>
                <a:sym typeface="Times New Roman"/>
              </a:rPr>
              <a:t>иллюстрируют </a:t>
            </a:r>
            <a:r>
              <a:rPr lang="ru" dirty="0">
                <a:solidFill>
                  <a:schemeClr val="bg1">
                    <a:lumMod val="10000"/>
                  </a:schemeClr>
                </a:solidFill>
                <a:latin typeface="Times New Roman"/>
                <a:ea typeface="Times New Roman"/>
                <a:cs typeface="Times New Roman"/>
                <a:sym typeface="Times New Roman"/>
              </a:rPr>
              <a:t>зависимость объема предложения труда от заработной платы до уплаты налога. Кривая предложения труда до налогообложения </a:t>
            </a:r>
            <a:r>
              <a:rPr lang="ru" i="1" dirty="0">
                <a:solidFill>
                  <a:schemeClr val="bg1">
                    <a:lumMod val="10000"/>
                  </a:schemeClr>
                </a:solidFill>
                <a:latin typeface="Times New Roman"/>
                <a:ea typeface="Times New Roman"/>
                <a:cs typeface="Times New Roman"/>
                <a:sym typeface="Times New Roman"/>
              </a:rPr>
              <a:t>(</a:t>
            </a:r>
            <a:r>
              <a:rPr lang="ru" i="1" dirty="0" smtClean="0">
                <a:solidFill>
                  <a:schemeClr val="bg1">
                    <a:lumMod val="10000"/>
                  </a:schemeClr>
                </a:solidFill>
                <a:latin typeface="Times New Roman"/>
                <a:ea typeface="Times New Roman"/>
                <a:cs typeface="Times New Roman"/>
                <a:sym typeface="Times New Roman"/>
              </a:rPr>
              <a:t>S</a:t>
            </a:r>
            <a:r>
              <a:rPr lang="en-US" i="1" baseline="30000" dirty="0" smtClean="0">
                <a:solidFill>
                  <a:schemeClr val="bg1">
                    <a:lumMod val="10000"/>
                  </a:schemeClr>
                </a:solidFill>
                <a:latin typeface="Times New Roman"/>
                <a:ea typeface="Times New Roman"/>
                <a:cs typeface="Times New Roman"/>
                <a:sym typeface="Times New Roman"/>
              </a:rPr>
              <a:t>b</a:t>
            </a:r>
            <a:r>
              <a:rPr lang="ru" i="1" dirty="0" smtClean="0">
                <a:solidFill>
                  <a:schemeClr val="bg1">
                    <a:lumMod val="10000"/>
                  </a:schemeClr>
                </a:solidFill>
                <a:latin typeface="Times New Roman"/>
                <a:ea typeface="Times New Roman"/>
                <a:cs typeface="Times New Roman"/>
                <a:sym typeface="Times New Roman"/>
              </a:rPr>
              <a:t>)</a:t>
            </a:r>
            <a:r>
              <a:rPr lang="ru" dirty="0" smtClean="0">
                <a:solidFill>
                  <a:schemeClr val="bg1">
                    <a:lumMod val="10000"/>
                  </a:schemeClr>
                </a:solidFill>
                <a:latin typeface="Times New Roman"/>
                <a:ea typeface="Times New Roman"/>
                <a:cs typeface="Times New Roman"/>
                <a:sym typeface="Times New Roman"/>
              </a:rPr>
              <a:t> </a:t>
            </a:r>
            <a:r>
              <a:rPr lang="ru" dirty="0">
                <a:solidFill>
                  <a:schemeClr val="bg1">
                    <a:lumMod val="10000"/>
                  </a:schemeClr>
                </a:solidFill>
                <a:latin typeface="Times New Roman"/>
                <a:ea typeface="Times New Roman"/>
                <a:cs typeface="Times New Roman"/>
                <a:sym typeface="Times New Roman"/>
              </a:rPr>
              <a:t>сдвигается вертикально вверх до кривой предложения после налога </a:t>
            </a:r>
            <a:r>
              <a:rPr lang="ru" i="1" dirty="0">
                <a:solidFill>
                  <a:schemeClr val="bg1">
                    <a:lumMod val="10000"/>
                  </a:schemeClr>
                </a:solidFill>
                <a:latin typeface="Times New Roman"/>
                <a:ea typeface="Times New Roman"/>
                <a:cs typeface="Times New Roman"/>
                <a:sym typeface="Times New Roman"/>
              </a:rPr>
              <a:t>(</a:t>
            </a:r>
            <a:r>
              <a:rPr lang="ru" i="1" dirty="0" smtClean="0">
                <a:solidFill>
                  <a:schemeClr val="bg1">
                    <a:lumMod val="10000"/>
                  </a:schemeClr>
                </a:solidFill>
                <a:latin typeface="Times New Roman"/>
                <a:ea typeface="Times New Roman"/>
                <a:cs typeface="Times New Roman"/>
                <a:sym typeface="Times New Roman"/>
              </a:rPr>
              <a:t>S</a:t>
            </a:r>
            <a:r>
              <a:rPr lang="en-US" i="1" baseline="30000" dirty="0" smtClean="0">
                <a:solidFill>
                  <a:schemeClr val="bg1">
                    <a:lumMod val="10000"/>
                  </a:schemeClr>
                </a:solidFill>
                <a:latin typeface="Times New Roman"/>
                <a:ea typeface="Times New Roman"/>
                <a:cs typeface="Times New Roman"/>
                <a:sym typeface="Times New Roman"/>
              </a:rPr>
              <a:t>a</a:t>
            </a:r>
            <a:r>
              <a:rPr lang="ru" i="1" dirty="0" smtClean="0">
                <a:solidFill>
                  <a:schemeClr val="bg1">
                    <a:lumMod val="10000"/>
                  </a:schemeClr>
                </a:solidFill>
                <a:latin typeface="Times New Roman"/>
                <a:ea typeface="Times New Roman"/>
                <a:cs typeface="Times New Roman"/>
                <a:sym typeface="Times New Roman"/>
              </a:rPr>
              <a:t>)</a:t>
            </a:r>
            <a:r>
              <a:rPr lang="ru" dirty="0" smtClean="0">
                <a:solidFill>
                  <a:schemeClr val="bg1">
                    <a:lumMod val="10000"/>
                  </a:schemeClr>
                </a:solidFill>
                <a:latin typeface="Times New Roman"/>
                <a:ea typeface="Times New Roman"/>
                <a:cs typeface="Times New Roman"/>
                <a:sym typeface="Times New Roman"/>
              </a:rPr>
              <a:t> </a:t>
            </a:r>
            <a:r>
              <a:rPr lang="ru" dirty="0">
                <a:solidFill>
                  <a:schemeClr val="bg1">
                    <a:lumMod val="10000"/>
                  </a:schemeClr>
                </a:solidFill>
                <a:latin typeface="Times New Roman"/>
                <a:ea typeface="Times New Roman"/>
                <a:cs typeface="Times New Roman"/>
                <a:sym typeface="Times New Roman"/>
              </a:rPr>
              <a:t>после введения 25%-го подоходного налога на заработок. Если спрос на рабочую силу пересекается с предложением в «нормальном регионе» на предельно низком уровне, мы видим ожидаемое снижение предложения труда с N до N'. Если предложение труда загибается влево, как наверху, то фактически объем предложения рабочей силы возрастает с увеличением налога, перемещаясь из В в В'</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p:nvPr/>
        </p:nvSpPr>
        <p:spPr>
          <a:xfrm>
            <a:off x="0" y="627534"/>
            <a:ext cx="9144000" cy="4703699"/>
          </a:xfrm>
          <a:prstGeom prst="rect">
            <a:avLst/>
          </a:prstGeom>
        </p:spPr>
        <p:txBody>
          <a:bodyPr lIns="91425" tIns="91425" rIns="91425" bIns="91425" anchor="t" anchorCtr="0">
            <a:noAutofit/>
          </a:bodyPr>
          <a:lstStyle/>
          <a:p>
            <a:pPr lvl="0" indent="457200" algn="just">
              <a:lnSpc>
                <a:spcPct val="95454"/>
              </a:lnSpc>
              <a:buClr>
                <a:schemeClr val="dk1"/>
              </a:buClr>
              <a:buSzPct val="78571"/>
              <a:buFont typeface="Wingdings" pitchFamily="2" charset="2"/>
              <a:buChar char="ü"/>
            </a:pPr>
            <a:r>
              <a:rPr lang="ru" sz="1300" dirty="0" smtClean="0">
                <a:solidFill>
                  <a:schemeClr val="bg1">
                    <a:lumMod val="10000"/>
                  </a:schemeClr>
                </a:solidFill>
                <a:latin typeface="Times New Roman" pitchFamily="18" charset="0"/>
                <a:ea typeface="Times New Roman"/>
                <a:cs typeface="Times New Roman" pitchFamily="18" charset="0"/>
                <a:sym typeface="Times New Roman"/>
              </a:rPr>
              <a:t>Экономистов </a:t>
            </a:r>
            <a:r>
              <a:rPr lang="ru" sz="1300" dirty="0">
                <a:solidFill>
                  <a:schemeClr val="bg1">
                    <a:lumMod val="10000"/>
                  </a:schemeClr>
                </a:solidFill>
                <a:latin typeface="Times New Roman" pitchFamily="18" charset="0"/>
                <a:ea typeface="Times New Roman"/>
                <a:cs typeface="Times New Roman" pitchFamily="18" charset="0"/>
                <a:sym typeface="Times New Roman"/>
              </a:rPr>
              <a:t>долгое время занимал вопрос воздействия налоговой системы на экономическую эффективность. Вспомним из гл. 14, что </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Генри Джордж  говорил о налоге на землю. По его мнению, налог на землю незначительно влияет на </a:t>
            </a:r>
            <a:r>
              <a:rPr lang="ru" sz="1300" dirty="0">
                <a:solidFill>
                  <a:schemeClr val="bg1">
                    <a:lumMod val="10000"/>
                  </a:schemeClr>
                </a:solidFill>
                <a:latin typeface="Times New Roman" pitchFamily="18" charset="0"/>
                <a:ea typeface="Times New Roman"/>
                <a:cs typeface="Times New Roman" pitchFamily="18" charset="0"/>
                <a:sym typeface="Times New Roman"/>
              </a:rPr>
              <a:t>эффективность, так как предложение земли </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совершенно неэластично. Современная теория эффективного налоообложения выдвигает так называемое </a:t>
            </a:r>
            <a:r>
              <a:rPr lang="ru" sz="1300" i="1" u="sng" dirty="0" smtClean="0">
                <a:solidFill>
                  <a:schemeClr val="tx1">
                    <a:lumMod val="50000"/>
                  </a:schemeClr>
                </a:solidFill>
                <a:latin typeface="Times New Roman" pitchFamily="18" charset="0"/>
                <a:ea typeface="Times New Roman"/>
                <a:cs typeface="Times New Roman" pitchFamily="18" charset="0"/>
                <a:sym typeface="Times New Roman"/>
              </a:rPr>
              <a:t>финансовое правило Рэмси</a:t>
            </a:r>
            <a:r>
              <a:rPr lang="ru" sz="1300" i="1" dirty="0" smtClean="0">
                <a:solidFill>
                  <a:schemeClr val="bg1">
                    <a:lumMod val="10000"/>
                  </a:schemeClr>
                </a:solidFill>
                <a:latin typeface="Times New Roman" pitchFamily="18" charset="0"/>
                <a:ea typeface="Times New Roman"/>
                <a:cs typeface="Times New Roman" pitchFamily="18" charset="0"/>
                <a:sym typeface="Times New Roman"/>
              </a:rPr>
              <a:t>,</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  которое гласит, что самым большим налогом государство должно облагать те затраты и объемы выпускаемой продукции, которые являются наиболее неэластичными с точки зрения цены в предложении или спросе. Смысл финансового правила Рэмси заключается в том, что если какой-то товар является чрезвычайно неэластичным с точки жрения цены в предложении или спросе, то налог на этот товар окажет весьма незначительное влияние на потребление и производство. При некотрых обстоятельствах правило Рэмси может определять способ повышения доходов при минимальных потреях экономической эффективности. Но экономика и политика – это не одна лишь эффективность. </a:t>
            </a:r>
            <a:r>
              <a:rPr lang="ru-RU" sz="1300" dirty="0" smtClean="0">
                <a:solidFill>
                  <a:schemeClr val="bg1">
                    <a:lumMod val="10000"/>
                  </a:schemeClr>
                </a:solidFill>
                <a:latin typeface="Times New Roman" pitchFamily="18" charset="0"/>
                <a:ea typeface="Times New Roman"/>
                <a:cs typeface="Times New Roman" pitchFamily="18" charset="0"/>
                <a:sym typeface="Times New Roman"/>
              </a:rPr>
              <a:t>В</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 то время как жествкое налообложение земельной ренты или продуктов питания может быть достаточно эффективным, многим это может показаться несправедливым. Отголоском этой дилеммы явилось предложение (1990 г.) ввести в Британии единый подушный налог. </a:t>
            </a:r>
            <a:r>
              <a:rPr lang="ru" sz="1300" i="1" dirty="0" smtClean="0">
                <a:solidFill>
                  <a:schemeClr val="tx1">
                    <a:lumMod val="50000"/>
                  </a:schemeClr>
                </a:solidFill>
                <a:latin typeface="Times New Roman" pitchFamily="18" charset="0"/>
                <a:ea typeface="Times New Roman"/>
                <a:cs typeface="Times New Roman" pitchFamily="18" charset="0"/>
                <a:sym typeface="Times New Roman"/>
              </a:rPr>
              <a:t>Единый подушный налог представляет собой налог на совокупную сумму доходов, или фиксированный налог на каждого гражданина.</a:t>
            </a:r>
            <a:r>
              <a:rPr lang="ru" sz="1300" dirty="0" smtClean="0">
                <a:solidFill>
                  <a:schemeClr val="tx1">
                    <a:lumMod val="50000"/>
                  </a:schemeClr>
                </a:solidFill>
                <a:latin typeface="Times New Roman" pitchFamily="18" charset="0"/>
                <a:ea typeface="Times New Roman"/>
                <a:cs typeface="Times New Roman" pitchFamily="18" charset="0"/>
                <a:sym typeface="Times New Roman"/>
              </a:rPr>
              <a:t> </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Приемущество этого закона заключается в том, что подобно земельноу налогу он не приводит к снижению эффективности. </a:t>
            </a:r>
            <a:r>
              <a:rPr lang="ru-RU" sz="1300" dirty="0" smtClean="0">
                <a:solidFill>
                  <a:schemeClr val="bg1">
                    <a:lumMod val="10000"/>
                  </a:schemeClr>
                </a:solidFill>
                <a:latin typeface="Times New Roman" pitchFamily="18" charset="0"/>
                <a:ea typeface="Times New Roman"/>
                <a:cs typeface="Times New Roman" pitchFamily="18" charset="0"/>
                <a:sym typeface="Times New Roman"/>
              </a:rPr>
              <a:t>В</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 конце концов, люди вряд ли будут менять место жительства или сднлают себе харакири, чтобы не платить этот налог, поэтому нежелательные экономические последствия его введения представлялись минимальными.</a:t>
            </a:r>
          </a:p>
          <a:p>
            <a:pPr lvl="0" indent="457200" algn="just">
              <a:lnSpc>
                <a:spcPct val="95454"/>
              </a:lnSpc>
              <a:buClr>
                <a:schemeClr val="dk1"/>
              </a:buClr>
              <a:buSzPct val="78571"/>
              <a:buFont typeface="Wingdings" pitchFamily="2" charset="2"/>
              <a:buChar char="ü"/>
            </a:pPr>
            <a:endParaRPr lang="ru" sz="1300" dirty="0" smtClean="0">
              <a:solidFill>
                <a:schemeClr val="bg1">
                  <a:lumMod val="10000"/>
                </a:schemeClr>
              </a:solidFill>
              <a:latin typeface="Times New Roman" pitchFamily="18" charset="0"/>
              <a:ea typeface="Times New Roman"/>
              <a:cs typeface="Times New Roman" pitchFamily="18" charset="0"/>
              <a:sym typeface="Times New Roman"/>
            </a:endParaRPr>
          </a:p>
          <a:p>
            <a:pPr indent="457200" algn="just">
              <a:lnSpc>
                <a:spcPct val="95454"/>
              </a:lnSpc>
              <a:buClr>
                <a:schemeClr val="dk1"/>
              </a:buClr>
              <a:buSzPct val="78571"/>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К сожалению, правительство сильно недооценило, насколько несправедливым и тяжким бременем для малоимущих семей посчитает население данный налог. Другими словами, подушный налог является высоко регрессивным, так как его бремя значительно тяжелее для семей снизкими доходами, чем для богатых. Несомненно, этот эпизод сыграл ключевую роль в смене правительства Тэтчер, находящегося у власти 11 лет. Данный факт ясно иллюстрирует, насколько тяжел выбор между эффективностью и справедливостью при разработке экономической политики.</a:t>
            </a:r>
          </a:p>
          <a:p>
            <a:pPr lvl="0" indent="457200" algn="just">
              <a:lnSpc>
                <a:spcPct val="95454"/>
              </a:lnSpc>
              <a:buClr>
                <a:schemeClr val="dk1"/>
              </a:buClr>
              <a:buSzPct val="78571"/>
              <a:buFont typeface="Wingdings" pitchFamily="2" charset="2"/>
              <a:buChar char="ü"/>
            </a:pPr>
            <a:endParaRPr lang="ru" sz="1300" i="1" dirty="0" smtClean="0">
              <a:solidFill>
                <a:schemeClr val="bg1">
                  <a:lumMod val="10000"/>
                </a:schemeClr>
              </a:solidFill>
              <a:latin typeface="Times New Roman" pitchFamily="18" charset="0"/>
              <a:ea typeface="Times New Roman"/>
              <a:cs typeface="Times New Roman" pitchFamily="18" charset="0"/>
              <a:sym typeface="Times New Roman"/>
            </a:endParaRPr>
          </a:p>
          <a:p>
            <a:pPr lvl="0" indent="457200" algn="just">
              <a:lnSpc>
                <a:spcPct val="95454"/>
              </a:lnSpc>
              <a:buClr>
                <a:schemeClr val="dk1"/>
              </a:buClr>
              <a:buSzPct val="78571"/>
              <a:buFont typeface="Wingdings" pitchFamily="2" charset="2"/>
              <a:buChar char="ü"/>
            </a:pPr>
            <a:endParaRPr lang="ru" sz="1300" dirty="0" smtClean="0">
              <a:solidFill>
                <a:schemeClr val="bg1">
                  <a:lumMod val="10000"/>
                </a:schemeClr>
              </a:solidFill>
              <a:latin typeface="Times New Roman" pitchFamily="18" charset="0"/>
              <a:ea typeface="Times New Roman"/>
              <a:cs typeface="Times New Roman" pitchFamily="18" charset="0"/>
              <a:sym typeface="Times New Roman"/>
            </a:endParaRPr>
          </a:p>
          <a:p>
            <a:endParaRPr sz="1300" dirty="0">
              <a:solidFill>
                <a:schemeClr val="bg1">
                  <a:lumMod val="10000"/>
                </a:schemeClr>
              </a:solidFill>
              <a:latin typeface="Times New Roman" pitchFamily="18" charset="0"/>
              <a:cs typeface="Times New Roman" pitchFamily="18" charset="0"/>
            </a:endParaRPr>
          </a:p>
          <a:p>
            <a:endParaRPr sz="1300" dirty="0">
              <a:solidFill>
                <a:schemeClr val="bg1">
                  <a:lumMod val="10000"/>
                </a:schemeClr>
              </a:solidFill>
              <a:latin typeface="Times New Roman" pitchFamily="18" charset="0"/>
              <a:cs typeface="Times New Roman" pitchFamily="18" charset="0"/>
            </a:endParaRPr>
          </a:p>
          <a:p>
            <a:endParaRPr sz="1300" dirty="0">
              <a:solidFill>
                <a:schemeClr val="bg1">
                  <a:lumMod val="10000"/>
                </a:schemeClr>
              </a:solidFill>
              <a:latin typeface="Times New Roman" pitchFamily="18" charset="0"/>
              <a:cs typeface="Times New Roman" pitchFamily="18" charset="0"/>
            </a:endParaRPr>
          </a:p>
        </p:txBody>
      </p:sp>
      <p:sp>
        <p:nvSpPr>
          <p:cNvPr id="3" name="TextBox 2"/>
          <p:cNvSpPr txBox="1"/>
          <p:nvPr/>
        </p:nvSpPr>
        <p:spPr>
          <a:xfrm>
            <a:off x="683568" y="123478"/>
            <a:ext cx="7488832"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ЭФФЕКТИВНОСТЬ</a:t>
            </a:r>
            <a:r>
              <a:rPr lang="en-US" sz="2400" b="1" dirty="0" smtClean="0">
                <a:latin typeface="Times New Roman" pitchFamily="18" charset="0"/>
                <a:ea typeface="Times New Roman"/>
                <a:cs typeface="Times New Roman" pitchFamily="18" charset="0"/>
              </a:rPr>
              <a:t> </a:t>
            </a:r>
            <a:r>
              <a:rPr lang="ru-RU" sz="2400" b="1" dirty="0" smtClean="0">
                <a:latin typeface="Times New Roman" pitchFamily="18" charset="0"/>
                <a:ea typeface="Times New Roman"/>
                <a:cs typeface="Times New Roman" pitchFamily="18" charset="0"/>
              </a:rPr>
              <a:t>ИЛИ СПРАВЕДЛИВОСТЬ?</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p:nvPr/>
        </p:nvSpPr>
        <p:spPr>
          <a:xfrm>
            <a:off x="179512" y="771550"/>
            <a:ext cx="8545799" cy="4964999"/>
          </a:xfrm>
          <a:prstGeom prst="rect">
            <a:avLst/>
          </a:prstGeom>
        </p:spPr>
        <p:txBody>
          <a:bodyPr lIns="91425" tIns="91425" rIns="91425" bIns="91425" anchor="t" anchorCtr="0">
            <a:noAutofit/>
          </a:bodyPr>
          <a:lstStyle/>
          <a:p>
            <a:pPr lvl="0" indent="45720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Несмотря на то, что экономисты не очень поддерживали подушный налог, они ободрили подход, в котором более высокими должно облагаться «плохое», а не «хорошее». Главная </a:t>
            </a:r>
            <a:r>
              <a:rPr lang="ru" dirty="0">
                <a:solidFill>
                  <a:schemeClr val="bg1">
                    <a:lumMod val="10000"/>
                  </a:schemeClr>
                </a:solidFill>
                <a:latin typeface="Times New Roman"/>
                <a:ea typeface="Times New Roman"/>
                <a:cs typeface="Times New Roman"/>
                <a:sym typeface="Times New Roman"/>
              </a:rPr>
              <a:t>причина </a:t>
            </a:r>
            <a:r>
              <a:rPr lang="ru" dirty="0" smtClean="0">
                <a:solidFill>
                  <a:schemeClr val="bg1">
                    <a:lumMod val="10000"/>
                  </a:schemeClr>
                </a:solidFill>
                <a:latin typeface="Times New Roman"/>
                <a:ea typeface="Times New Roman"/>
                <a:cs typeface="Times New Roman"/>
                <a:sym typeface="Times New Roman"/>
              </a:rPr>
              <a:t>нотносительно низкой эффективности системы налогообложения заключается в том, </a:t>
            </a:r>
            <a:r>
              <a:rPr lang="ru" dirty="0">
                <a:solidFill>
                  <a:schemeClr val="bg1">
                    <a:lumMod val="10000"/>
                  </a:schemeClr>
                </a:solidFill>
                <a:latin typeface="Times New Roman"/>
                <a:ea typeface="Times New Roman"/>
                <a:cs typeface="Times New Roman"/>
                <a:sym typeface="Times New Roman"/>
              </a:rPr>
              <a:t>что налогами облагается </a:t>
            </a:r>
            <a:r>
              <a:rPr lang="ru" dirty="0" smtClean="0">
                <a:solidFill>
                  <a:schemeClr val="bg1">
                    <a:lumMod val="10000"/>
                  </a:schemeClr>
                </a:solidFill>
                <a:latin typeface="Times New Roman"/>
                <a:ea typeface="Times New Roman"/>
                <a:cs typeface="Times New Roman"/>
                <a:sym typeface="Times New Roman"/>
              </a:rPr>
              <a:t>обычно нечто </a:t>
            </a:r>
            <a:r>
              <a:rPr lang="ru" dirty="0">
                <a:solidFill>
                  <a:schemeClr val="bg1">
                    <a:lumMod val="10000"/>
                  </a:schemeClr>
                </a:solidFill>
                <a:latin typeface="Times New Roman"/>
                <a:ea typeface="Times New Roman"/>
                <a:cs typeface="Times New Roman"/>
                <a:sym typeface="Times New Roman"/>
              </a:rPr>
              <a:t>«хорошее» — труд, инвестиции в основной капитал, сбережения или принятие риска—что отбивает стимулы к этим видам деятельности. Альтернатива заключается в налогообложении «плохого». Традиционные налоги на «плохое» включают налоги на спиртные напитки, сигареты и другие вредные для здоровья товары.     </a:t>
            </a:r>
            <a:endParaRPr lang="ru" dirty="0" smtClean="0">
              <a:solidFill>
                <a:schemeClr val="bg1">
                  <a:lumMod val="10000"/>
                </a:schemeClr>
              </a:solidFill>
              <a:latin typeface="Times New Roman"/>
              <a:ea typeface="Times New Roman"/>
              <a:cs typeface="Times New Roman"/>
              <a:sym typeface="Times New Roman"/>
            </a:endParaRPr>
          </a:p>
          <a:p>
            <a:pPr lvl="0" indent="457200" algn="just" rtl="0">
              <a:lnSpc>
                <a:spcPct val="95454"/>
              </a:lnSpc>
              <a:buClr>
                <a:schemeClr val="dk1"/>
              </a:buClr>
              <a:buSzPct val="78571"/>
              <a:buFont typeface="Wingdings" pitchFamily="2" charset="2"/>
              <a:buChar char="ü"/>
            </a:pPr>
            <a:endParaRPr lang="ru" dirty="0" smtClean="0">
              <a:solidFill>
                <a:schemeClr val="bg1">
                  <a:lumMod val="10000"/>
                </a:schemeClr>
              </a:solidFill>
              <a:latin typeface="Times New Roman"/>
              <a:ea typeface="Times New Roman"/>
              <a:cs typeface="Times New Roman"/>
              <a:sym typeface="Times New Roman"/>
            </a:endParaRPr>
          </a:p>
          <a:p>
            <a:pPr lvl="0" indent="45720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Такой новый </a:t>
            </a:r>
            <a:r>
              <a:rPr lang="ru" dirty="0">
                <a:solidFill>
                  <a:schemeClr val="bg1">
                    <a:lumMod val="10000"/>
                  </a:schemeClr>
                </a:solidFill>
                <a:latin typeface="Times New Roman"/>
                <a:ea typeface="Times New Roman"/>
                <a:cs typeface="Times New Roman"/>
                <a:sym typeface="Times New Roman"/>
              </a:rPr>
              <a:t>подход заключается в формировании налогов на загрязнение окружающей среды и другие нежелательные побочные эффекты. Такие налоги называются </a:t>
            </a:r>
            <a:r>
              <a:rPr lang="ru" i="1" u="sng" dirty="0">
                <a:solidFill>
                  <a:schemeClr val="tx1">
                    <a:lumMod val="50000"/>
                  </a:schemeClr>
                </a:solidFill>
                <a:latin typeface="Times New Roman"/>
                <a:ea typeface="Times New Roman"/>
                <a:cs typeface="Times New Roman"/>
                <a:sym typeface="Times New Roman"/>
              </a:rPr>
              <a:t>«зелеными налогами»,</a:t>
            </a:r>
            <a:r>
              <a:rPr lang="ru" u="sng" dirty="0">
                <a:solidFill>
                  <a:schemeClr val="tx1">
                    <a:lumMod val="50000"/>
                  </a:schemeClr>
                </a:solidFill>
                <a:latin typeface="Times New Roman"/>
                <a:ea typeface="Times New Roman"/>
                <a:cs typeface="Times New Roman"/>
                <a:sym typeface="Times New Roman"/>
              </a:rPr>
              <a:t> </a:t>
            </a:r>
            <a:r>
              <a:rPr lang="ru" dirty="0">
                <a:solidFill>
                  <a:schemeClr val="bg1">
                    <a:lumMod val="10000"/>
                  </a:schemeClr>
                </a:solidFill>
                <a:latin typeface="Times New Roman"/>
                <a:ea typeface="Times New Roman"/>
                <a:cs typeface="Times New Roman"/>
                <a:sym typeface="Times New Roman"/>
              </a:rPr>
              <a:t>так как они создаются для того, чтобы помочь борьбе с загрязнением окружающей среды, а также для того, чтобы увеличить выручку. Предположим, что правительство решило ввести «налог на серу», то есть на выбросы диоксида серы, производимые промышленными предприятиями и другими источниками. По законам экономики мы знаем: введение такого налога приведет к тому, что предприятия снизят уровень выбросов диоксида серы, а это пойдет на пользу окружающей среде и снизит вред, наносимый людям, предприятиям и собственности. Кроме того, этот зеленый налог повысит налоговую выручку, которую правительство сможет использовать либо для финансирования своих программ, либо для снижения ставок налогов на «хорошие» виды деятельности —труд или сбережения. Таким образом, «зеленые налоги» являются вдвойне эффективными: государство получает выручку и приносится польза окружающей среде за счет уменьшения вредоносных внешних эффектов.</a:t>
            </a:r>
          </a:p>
          <a:p>
            <a:endParaRPr dirty="0">
              <a:solidFill>
                <a:schemeClr val="bg1">
                  <a:lumMod val="10000"/>
                </a:schemeClr>
              </a:solidFill>
            </a:endParaRPr>
          </a:p>
        </p:txBody>
      </p:sp>
      <p:sp>
        <p:nvSpPr>
          <p:cNvPr id="3" name="TextBox 2"/>
          <p:cNvSpPr txBox="1"/>
          <p:nvPr/>
        </p:nvSpPr>
        <p:spPr>
          <a:xfrm>
            <a:off x="2267744" y="123478"/>
            <a:ext cx="4536504"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«Зеленые налоги»</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p:nvPr/>
        </p:nvSpPr>
        <p:spPr>
          <a:xfrm>
            <a:off x="0" y="771550"/>
            <a:ext cx="9144000" cy="4761899"/>
          </a:xfrm>
          <a:prstGeom prst="rect">
            <a:avLst/>
          </a:prstGeom>
        </p:spPr>
        <p:txBody>
          <a:bodyPr lIns="91425" tIns="91425" rIns="91425" bIns="91425" anchor="t" anchorCtr="0">
            <a:noAutofit/>
          </a:bodyPr>
          <a:lstStyle/>
          <a:p>
            <a:pPr lvl="0" rtl="0">
              <a:lnSpc>
                <a:spcPct val="95454"/>
              </a:lnSpc>
              <a:spcBef>
                <a:spcPts val="1000"/>
              </a:spcBef>
              <a:buClr>
                <a:schemeClr val="dk1"/>
              </a:buClr>
              <a:buSzPct val="100000"/>
              <a:buFont typeface="Wingdings" pitchFamily="2" charset="2"/>
              <a:buChar char="ü"/>
            </a:pPr>
            <a:r>
              <a:rPr lang="ru-RU" sz="1300" dirty="0" smtClean="0">
                <a:solidFill>
                  <a:schemeClr val="bg1">
                    <a:lumMod val="10000"/>
                  </a:schemeClr>
                </a:solidFill>
                <a:latin typeface="Times New Roman"/>
                <a:ea typeface="Times New Roman"/>
                <a:cs typeface="Times New Roman"/>
                <a:sym typeface="Times New Roman"/>
              </a:rPr>
              <a:t>Кто</a:t>
            </a:r>
            <a:r>
              <a:rPr lang="ru" sz="1300" dirty="0" smtClean="0">
                <a:solidFill>
                  <a:schemeClr val="bg1">
                    <a:lumMod val="10000"/>
                  </a:schemeClr>
                </a:solidFill>
                <a:latin typeface="Times New Roman"/>
                <a:ea typeface="Times New Roman"/>
                <a:cs typeface="Times New Roman"/>
                <a:sym typeface="Times New Roman"/>
              </a:rPr>
              <a:t> же на самом деле платит все эти налоги, устанавливаемые государством? Мы вовсе не считаем, что это делают те люди или предприятия, которые переводят деньги на соответствующие счета. </a:t>
            </a:r>
            <a:r>
              <a:rPr lang="ru-RU" sz="1300" dirty="0" smtClean="0">
                <a:solidFill>
                  <a:schemeClr val="bg1">
                    <a:lumMod val="10000"/>
                  </a:schemeClr>
                </a:solidFill>
                <a:latin typeface="Times New Roman"/>
                <a:ea typeface="Times New Roman"/>
                <a:cs typeface="Times New Roman"/>
                <a:sym typeface="Times New Roman"/>
              </a:rPr>
              <a:t>Е</a:t>
            </a:r>
            <a:r>
              <a:rPr lang="ru" sz="1300" dirty="0" smtClean="0">
                <a:solidFill>
                  <a:schemeClr val="bg1">
                    <a:lumMod val="10000"/>
                  </a:schemeClr>
                </a:solidFill>
                <a:latin typeface="Times New Roman"/>
                <a:ea typeface="Times New Roman"/>
                <a:cs typeface="Times New Roman"/>
                <a:sym typeface="Times New Roman"/>
              </a:rPr>
              <a:t>сли нефтеперерабатывающая компания отправляет чекм об уплате налогов в казначейство, это вовсе не означает, что она берет эти деньги из своего кармана (прибыли). Предприятия могут перекладывать налоги на плечи потребителей, увеличивая цены на свою продукцию на величину налога. Или де они могут предоставить это «удовольствие» своим поставщикам (собственникам труда, земли и других факторов производства), за счет уменьшения их зарплаты, ренты или других факторных цен.</a:t>
            </a:r>
          </a:p>
          <a:p>
            <a:pPr lvl="0" rtl="0">
              <a:lnSpc>
                <a:spcPct val="95454"/>
              </a:lnSpc>
              <a:spcBef>
                <a:spcPts val="1000"/>
              </a:spcBef>
              <a:buClr>
                <a:schemeClr val="dk1"/>
              </a:buClr>
              <a:buSzPct val="100000"/>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Смещение налогового бремени является предметом изучения теории реального налогового бремени. Эта теория занимается изучением способов уплаты налога, его влиянием на цены, объемы производства, структуру производства и потребления.</a:t>
            </a:r>
          </a:p>
          <a:p>
            <a:pPr lvl="0" rtl="0">
              <a:lnSpc>
                <a:spcPct val="95454"/>
              </a:lnSpc>
              <a:spcBef>
                <a:spcPts val="1000"/>
              </a:spcBef>
              <a:buClr>
                <a:schemeClr val="dk1"/>
              </a:buClr>
              <a:buSzPct val="100000"/>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Вот примеры проблем, выяснением которых занимается эта теория: привело ли введение 4,3% налога на бензин к повышению цен на заправках на 4,3%, переложив таким образом бремя налога на потребителей? Или же введение этого налог снизило цены на сырую нефть, уменьшив доходы нефтеперерабатывающих компаний? Или же кто-то другой почувствовал на себе тяжесть налогового бремени? Изменило ли это цены на уголь? И не перекрыло ли кислород всей нефтяной отрасли, т.е. </a:t>
            </a:r>
            <a:r>
              <a:rPr lang="ru-RU" sz="1300" dirty="0" smtClean="0">
                <a:solidFill>
                  <a:schemeClr val="bg1">
                    <a:lumMod val="10000"/>
                  </a:schemeClr>
                </a:solidFill>
                <a:latin typeface="Times New Roman"/>
                <a:ea typeface="Times New Roman"/>
                <a:cs typeface="Times New Roman"/>
                <a:sym typeface="Times New Roman"/>
              </a:rPr>
              <a:t>Н</a:t>
            </a:r>
            <a:r>
              <a:rPr lang="ru" sz="1300" dirty="0" smtClean="0">
                <a:solidFill>
                  <a:schemeClr val="bg1">
                    <a:lumMod val="10000"/>
                  </a:schemeClr>
                </a:solidFill>
                <a:latin typeface="Times New Roman"/>
                <a:ea typeface="Times New Roman"/>
                <a:cs typeface="Times New Roman"/>
                <a:sym typeface="Times New Roman"/>
              </a:rPr>
              <a:t>е превысил ли налог тот предел, который могут «выдержать» цены, зарплата, поскольку он может быть перераспределен между различнми субъектами.</a:t>
            </a:r>
          </a:p>
          <a:p>
            <a:pPr lvl="0" rtl="0">
              <a:lnSpc>
                <a:spcPct val="95454"/>
              </a:lnSpc>
              <a:spcBef>
                <a:spcPts val="1000"/>
              </a:spcBef>
              <a:buClr>
                <a:schemeClr val="dk1"/>
              </a:buClr>
              <a:buSzPct val="100000"/>
              <a:buFont typeface="Wingdings" pitchFamily="2" charset="2"/>
              <a:buChar char="ü"/>
            </a:pPr>
            <a:r>
              <a:rPr lang="ru" sz="1300" dirty="0" smtClean="0">
                <a:solidFill>
                  <a:schemeClr val="bg1">
                    <a:lumMod val="10000"/>
                  </a:schemeClr>
                </a:solidFill>
                <a:latin typeface="Times New Roman"/>
                <a:ea typeface="Times New Roman"/>
                <a:cs typeface="Times New Roman"/>
                <a:sym typeface="Times New Roman"/>
              </a:rPr>
              <a:t>Микроэкономика располагает несколькими инструментами для анализа распределения налогового бремени. В простых случаях анализ распределения налогового бремени не сложен, поскольку предполагает лишь изучение спроса и предложения отдельного товара. В других случаях апоследствия введения налога сказываются на всей экономике, делая анализ более сложным, и иногда требуется воспользоваться подходом с точки зрения общего равновесия.</a:t>
            </a:r>
          </a:p>
          <a:p>
            <a:endParaRPr sz="1300" dirty="0">
              <a:solidFill>
                <a:schemeClr val="bg1">
                  <a:lumMod val="10000"/>
                </a:schemeClr>
              </a:solidFill>
            </a:endParaRPr>
          </a:p>
        </p:txBody>
      </p:sp>
      <p:sp>
        <p:nvSpPr>
          <p:cNvPr id="3" name="TextBox 2"/>
          <p:cNvSpPr txBox="1"/>
          <p:nvPr/>
        </p:nvSpPr>
        <p:spPr>
          <a:xfrm>
            <a:off x="0" y="123478"/>
            <a:ext cx="9144000"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ПРОБЛЕМА РАСПРЕДЕЛЕНИЯ ФИНАНСОВОГО БРЕМЕНИ</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11560" y="195486"/>
            <a:ext cx="7992888" cy="500414"/>
          </a:xfrm>
          <a:prstGeom prst="rect">
            <a:avLst/>
          </a:prstGeom>
          <a:solidFill>
            <a:schemeClr val="bg1">
              <a:lumMod val="90000"/>
            </a:schemeClr>
          </a:solidFill>
          <a:ln w="9525" cap="flat">
            <a:noFill/>
            <a:prstDash val="solid"/>
            <a:round/>
            <a:headEnd type="none" w="med" len="med"/>
            <a:tailEnd type="none" w="med" len="med"/>
          </a:ln>
        </p:spPr>
        <p:txBody>
          <a:bodyPr lIns="91425" tIns="91425" rIns="91425" bIns="91425" anchor="b" anchorCtr="0">
            <a:noAutofit/>
          </a:bodyPr>
          <a:lstStyle/>
          <a:p>
            <a:pPr>
              <a:buNone/>
            </a:pPr>
            <a:r>
              <a:rPr lang="ru" sz="2400" dirty="0">
                <a:solidFill>
                  <a:schemeClr val="bg1">
                    <a:lumMod val="10000"/>
                  </a:schemeClr>
                </a:solidFill>
                <a:latin typeface="Times New Roman"/>
                <a:ea typeface="Times New Roman"/>
                <a:cs typeface="Times New Roman"/>
                <a:sym typeface="Times New Roman"/>
              </a:rPr>
              <a:t>ГОСУДАРСТВЕННЫЙ КОНТРОЛЬ ЭКОНОМИКИ</a:t>
            </a:r>
          </a:p>
        </p:txBody>
      </p:sp>
      <p:sp>
        <p:nvSpPr>
          <p:cNvPr id="53" name="Shape 53"/>
          <p:cNvSpPr txBox="1">
            <a:spLocks noGrp="1"/>
          </p:cNvSpPr>
          <p:nvPr>
            <p:ph type="subTitle" idx="1"/>
          </p:nvPr>
        </p:nvSpPr>
        <p:spPr>
          <a:xfrm>
            <a:off x="251520" y="843558"/>
            <a:ext cx="8640960" cy="4505999"/>
          </a:xfrm>
          <a:prstGeom prst="rect">
            <a:avLst/>
          </a:prstGeom>
        </p:spPr>
        <p:txBody>
          <a:bodyPr lIns="91425" tIns="91425" rIns="91425" bIns="91425" anchor="t" anchorCtr="0">
            <a:noAutofit/>
          </a:bodyPr>
          <a:lstStyle/>
          <a:p>
            <a:pPr lvl="0" indent="457200" algn="just" rtl="0">
              <a:lnSpc>
                <a:spcPct val="91000"/>
              </a:lnSpc>
              <a:buFont typeface="Wingdings" pitchFamily="2" charset="2"/>
              <a:buChar char="ü"/>
            </a:pPr>
            <a:r>
              <a:rPr lang="ru" sz="1400" dirty="0">
                <a:solidFill>
                  <a:schemeClr val="bg1">
                    <a:lumMod val="10000"/>
                  </a:schemeClr>
                </a:solidFill>
                <a:latin typeface="Times New Roman"/>
                <a:ea typeface="Times New Roman"/>
                <a:cs typeface="Times New Roman"/>
                <a:sym typeface="Times New Roman"/>
              </a:rPr>
              <a:t>Дискуссии по поводу государственного бюджета в Соединенных Штатах часто принимают вид лозунгов, напечатанных на автомобильных наклейках, типа: «нет новым налогам», «да — сбалансированному бюджету», или «налоги — для демократов!». Ни один из этих громких лозунгов не охватывает всего объема проблем формирования бюджета. Государственные расходы и налогообложение имеют три пути воздействия на экономику. Во-первых, они влияют на общее размещение национального продукта между частным и общественным потреблением и инвестициями. Во-вторых, посредством прямых расходов, косвенных налоговых стимулов и регулирующих мандатов, правительство оказывает влияние на выпуск и формирование цен в пределах отдельных отраслей, выпускающих, например, военные подводные лодки, организующих загородные клубы и выбрасывающих серу. И, наконец, бюджетная политика воздействует на макроэкономические показатели — колебания совокупного выпуска, цен и </a:t>
            </a:r>
            <a:r>
              <a:rPr lang="ru" sz="1400" dirty="0" smtClean="0">
                <a:solidFill>
                  <a:schemeClr val="bg1">
                    <a:lumMod val="10000"/>
                  </a:schemeClr>
                </a:solidFill>
                <a:latin typeface="Times New Roman"/>
                <a:ea typeface="Times New Roman"/>
                <a:cs typeface="Times New Roman"/>
                <a:sym typeface="Times New Roman"/>
              </a:rPr>
              <a:t>безработицы.</a:t>
            </a:r>
          </a:p>
          <a:p>
            <a:pPr lvl="0" indent="457200" algn="just" rtl="0">
              <a:lnSpc>
                <a:spcPct val="91000"/>
              </a:lnSpc>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Каким </a:t>
            </a:r>
            <a:r>
              <a:rPr lang="ru" sz="1400" dirty="0">
                <a:solidFill>
                  <a:schemeClr val="bg1">
                    <a:lumMod val="10000"/>
                  </a:schemeClr>
                </a:solidFill>
                <a:latin typeface="Times New Roman"/>
                <a:ea typeface="Times New Roman"/>
                <a:cs typeface="Times New Roman"/>
                <a:sym typeface="Times New Roman"/>
              </a:rPr>
              <a:t>образом правительство выполняет свои экономические функции? Это отнюдь не секрет. Правительство получает ресурсы посредством налогообложения или заимствования и затем использует их для приобретения на рынке товаров или услуг. Скажем, население считает, что нужно выделять большее количество средств на совершенствование системы здравоохранения или ликвидировать голод внутри страны или за рубежом; что сохранить нашу окружающую среду — важнейший приоритет нации — для будущих поколений; или что большее количество ресурсов должно быть направлено в сферу образования или совершенствования общественной инфраструктуры; или что богатые слои населения получают слишком большой кусок общественного пирога и необходимо увеличить потребление благ бедными слоями населения. Каждая из этих целей может быть достигнута только в том случае, если правительство пересмотрит ставки налогов, свои расходы или методы регулирования. Налогово-бюджетная политика вобрала в себя весь опыт мировой истории, поскольку налогообложение и расходы являются мощным инструментом.</a:t>
            </a: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p:nvPr/>
        </p:nvSpPr>
        <p:spPr>
          <a:xfrm>
            <a:off x="0" y="627534"/>
            <a:ext cx="9144000" cy="1584176"/>
          </a:xfrm>
          <a:prstGeom prst="rect">
            <a:avLst/>
          </a:prstGeom>
        </p:spPr>
        <p:txBody>
          <a:bodyPr lIns="91425" tIns="91425" rIns="91425" bIns="91425" anchor="t" anchorCtr="0">
            <a:noAutofit/>
          </a:bodyPr>
          <a:lstStyle/>
          <a:p>
            <a:pPr lvl="0" indent="457200" algn="just" rtl="0">
              <a:lnSpc>
                <a:spcPct val="95454"/>
              </a:lnSpc>
              <a:buClr>
                <a:srgbClr val="000000"/>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На </a:t>
            </a:r>
            <a:r>
              <a:rPr lang="ru" dirty="0">
                <a:solidFill>
                  <a:schemeClr val="bg1">
                    <a:lumMod val="10000"/>
                  </a:schemeClr>
                </a:solidFill>
                <a:latin typeface="Times New Roman"/>
                <a:ea typeface="Times New Roman"/>
                <a:cs typeface="Times New Roman"/>
                <a:sym typeface="Times New Roman"/>
              </a:rPr>
              <a:t>рис. </a:t>
            </a:r>
            <a:r>
              <a:rPr lang="ru" dirty="0" smtClean="0">
                <a:solidFill>
                  <a:schemeClr val="bg1">
                    <a:lumMod val="10000"/>
                  </a:schemeClr>
                </a:solidFill>
                <a:latin typeface="Times New Roman"/>
                <a:ea typeface="Times New Roman"/>
                <a:cs typeface="Times New Roman"/>
                <a:sym typeface="Times New Roman"/>
              </a:rPr>
              <a:t>8 </a:t>
            </a:r>
            <a:r>
              <a:rPr lang="ru" dirty="0">
                <a:solidFill>
                  <a:schemeClr val="bg1">
                    <a:lumMod val="10000"/>
                  </a:schemeClr>
                </a:solidFill>
                <a:latin typeface="Times New Roman"/>
                <a:ea typeface="Times New Roman"/>
                <a:cs typeface="Times New Roman"/>
                <a:sym typeface="Times New Roman"/>
              </a:rPr>
              <a:t>показаны результаты последнего исследования распределения всех налогов и трансфертов в США; на графике трансферты изображены как отрицательные налоги. Данный подход интересен тем, что он позволяет исследовать </a:t>
            </a:r>
            <a:r>
              <a:rPr lang="ru" i="1" dirty="0">
                <a:solidFill>
                  <a:schemeClr val="tx1">
                    <a:lumMod val="50000"/>
                  </a:schemeClr>
                </a:solidFill>
                <a:latin typeface="Times New Roman"/>
                <a:ea typeface="Times New Roman"/>
                <a:cs typeface="Times New Roman"/>
                <a:sym typeface="Times New Roman"/>
              </a:rPr>
              <a:t>налоги и доходы всей жизни</a:t>
            </a:r>
            <a:r>
              <a:rPr lang="ru" i="1" dirty="0">
                <a:solidFill>
                  <a:schemeClr val="bg1">
                    <a:lumMod val="10000"/>
                  </a:schemeClr>
                </a:solidFill>
                <a:latin typeface="Times New Roman"/>
                <a:ea typeface="Times New Roman"/>
                <a:cs typeface="Times New Roman"/>
                <a:sym typeface="Times New Roman"/>
              </a:rPr>
              <a:t>, </a:t>
            </a:r>
            <a:r>
              <a:rPr lang="ru" dirty="0">
                <a:solidFill>
                  <a:schemeClr val="bg1">
                    <a:lumMod val="10000"/>
                  </a:schemeClr>
                </a:solidFill>
                <a:latin typeface="Times New Roman"/>
                <a:ea typeface="Times New Roman"/>
                <a:cs typeface="Times New Roman"/>
                <a:sym typeface="Times New Roman"/>
              </a:rPr>
              <a:t>а не только отдельного года. При этом подходе принимаются во внимание важные изменения, происходящие в течение жизни (например, люди вступают на рынок труда и покидают его; платят налог на социальное обеспечение, когда они молоды, и получают пенсии, когда приходит старость и т.д.). В данном исследовании также учитывается чрезвычайная сложность нашей налоговой системы.</a:t>
            </a:r>
          </a:p>
          <a:p>
            <a:pPr>
              <a:buFont typeface="Wingdings" pitchFamily="2" charset="2"/>
              <a:buChar char="ü"/>
            </a:pPr>
            <a:endParaRPr dirty="0">
              <a:solidFill>
                <a:schemeClr val="bg1">
                  <a:lumMod val="10000"/>
                </a:schemeClr>
              </a:solidFill>
            </a:endParaRPr>
          </a:p>
        </p:txBody>
      </p:sp>
      <p:pic>
        <p:nvPicPr>
          <p:cNvPr id="515" name="Shape 515"/>
          <p:cNvPicPr preferRelativeResize="0"/>
          <p:nvPr/>
        </p:nvPicPr>
        <p:blipFill>
          <a:blip r:embed="rId3">
            <a:duotone>
              <a:prstClr val="black"/>
              <a:srgbClr val="D9C3A5">
                <a:tint val="50000"/>
                <a:satMod val="180000"/>
              </a:srgbClr>
            </a:duotone>
            <a:lum bright="-10000" contrast="30000"/>
          </a:blip>
          <a:stretch>
            <a:fillRect/>
          </a:stretch>
        </p:blipFill>
        <p:spPr>
          <a:xfrm>
            <a:off x="360551" y="2009225"/>
            <a:ext cx="3157649" cy="2588249"/>
          </a:xfrm>
          <a:prstGeom prst="rect">
            <a:avLst/>
          </a:prstGeom>
          <a:noFill/>
          <a:ln>
            <a:noFill/>
          </a:ln>
        </p:spPr>
      </p:pic>
      <p:sp>
        <p:nvSpPr>
          <p:cNvPr id="516" name="Shape 516"/>
          <p:cNvSpPr txBox="1"/>
          <p:nvPr/>
        </p:nvSpPr>
        <p:spPr>
          <a:xfrm>
            <a:off x="179512" y="4308450"/>
            <a:ext cx="3611237" cy="347700"/>
          </a:xfrm>
          <a:prstGeom prst="rect">
            <a:avLst/>
          </a:prstGeom>
          <a:solidFill>
            <a:schemeClr val="bg1"/>
          </a:solidFill>
        </p:spPr>
        <p:txBody>
          <a:bodyPr lIns="91425" tIns="91425" rIns="91425" bIns="91425" anchor="t" anchorCtr="0">
            <a:noAutofit/>
          </a:bodyPr>
          <a:lstStyle/>
          <a:p>
            <a:pPr>
              <a:buNone/>
            </a:pPr>
            <a:r>
              <a:rPr lang="ru" sz="1200" b="1" dirty="0">
                <a:latin typeface="Times New Roman"/>
                <a:ea typeface="Times New Roman"/>
                <a:cs typeface="Times New Roman"/>
                <a:sym typeface="Times New Roman"/>
              </a:rPr>
              <a:t> Среднегодовой доход всей жизни (в тыс. долл.)</a:t>
            </a:r>
          </a:p>
        </p:txBody>
      </p:sp>
      <p:sp>
        <p:nvSpPr>
          <p:cNvPr id="517" name="Shape 517"/>
          <p:cNvSpPr txBox="1"/>
          <p:nvPr/>
        </p:nvSpPr>
        <p:spPr>
          <a:xfrm rot="-5400000">
            <a:off x="-528250" y="2874924"/>
            <a:ext cx="1995900" cy="347700"/>
          </a:xfrm>
          <a:prstGeom prst="rect">
            <a:avLst/>
          </a:prstGeom>
          <a:solidFill>
            <a:schemeClr val="bg1"/>
          </a:solidFill>
        </p:spPr>
        <p:txBody>
          <a:bodyPr lIns="91425" tIns="91425" rIns="91425" bIns="91425" anchor="t" anchorCtr="0">
            <a:noAutofit/>
          </a:bodyPr>
          <a:lstStyle/>
          <a:p>
            <a:pPr lvl="0" rtl="0">
              <a:buNone/>
            </a:pPr>
            <a:r>
              <a:rPr lang="ru" sz="1200" b="1" dirty="0">
                <a:latin typeface="Times New Roman"/>
                <a:ea typeface="Times New Roman"/>
                <a:cs typeface="Times New Roman"/>
                <a:sym typeface="Times New Roman"/>
              </a:rPr>
              <a:t>Чистая ставка налога (%)</a:t>
            </a:r>
          </a:p>
        </p:txBody>
      </p:sp>
      <p:sp>
        <p:nvSpPr>
          <p:cNvPr id="518" name="Shape 518"/>
          <p:cNvSpPr txBox="1"/>
          <p:nvPr/>
        </p:nvSpPr>
        <p:spPr>
          <a:xfrm>
            <a:off x="0" y="4515966"/>
            <a:ext cx="3491880" cy="457200"/>
          </a:xfrm>
          <a:prstGeom prst="rect">
            <a:avLst/>
          </a:prstGeom>
        </p:spPr>
        <p:txBody>
          <a:bodyPr lIns="91425" tIns="91425" rIns="91425" bIns="91425" anchor="t" anchorCtr="0">
            <a:noAutofit/>
          </a:bodyPr>
          <a:lstStyle/>
          <a:p>
            <a:pPr algn="ctr">
              <a:buNone/>
            </a:pPr>
            <a:r>
              <a:rPr lang="ru" sz="1200" b="1" dirty="0">
                <a:solidFill>
                  <a:schemeClr val="bg1">
                    <a:lumMod val="10000"/>
                  </a:schemeClr>
                </a:solidFill>
                <a:latin typeface="Times New Roman"/>
                <a:ea typeface="Times New Roman"/>
                <a:cs typeface="Times New Roman"/>
                <a:sym typeface="Times New Roman"/>
              </a:rPr>
              <a:t>Рис. </a:t>
            </a:r>
            <a:r>
              <a:rPr lang="ru" sz="1200" b="1" dirty="0" smtClean="0">
                <a:solidFill>
                  <a:schemeClr val="bg1">
                    <a:lumMod val="10000"/>
                  </a:schemeClr>
                </a:solidFill>
                <a:latin typeface="Times New Roman"/>
                <a:ea typeface="Times New Roman"/>
                <a:cs typeface="Times New Roman"/>
                <a:sym typeface="Times New Roman"/>
              </a:rPr>
              <a:t>8</a:t>
            </a:r>
            <a:r>
              <a:rPr lang="ru" sz="1200" dirty="0" smtClean="0">
                <a:solidFill>
                  <a:schemeClr val="bg1">
                    <a:lumMod val="10000"/>
                  </a:schemeClr>
                </a:solidFill>
                <a:latin typeface="Times New Roman"/>
                <a:ea typeface="Times New Roman"/>
                <a:cs typeface="Times New Roman"/>
                <a:sym typeface="Times New Roman"/>
              </a:rPr>
              <a:t>. </a:t>
            </a:r>
            <a:r>
              <a:rPr lang="ru" sz="1200" dirty="0">
                <a:solidFill>
                  <a:schemeClr val="bg1">
                    <a:lumMod val="10000"/>
                  </a:schemeClr>
                </a:solidFill>
                <a:latin typeface="Times New Roman"/>
                <a:ea typeface="Times New Roman"/>
                <a:cs typeface="Times New Roman"/>
                <a:sym typeface="Times New Roman"/>
              </a:rPr>
              <a:t>Кто платит налоги и кто получает прибыль от трансфертов?</a:t>
            </a:r>
          </a:p>
        </p:txBody>
      </p:sp>
      <p:sp>
        <p:nvSpPr>
          <p:cNvPr id="519" name="Shape 519"/>
          <p:cNvSpPr txBox="1"/>
          <p:nvPr/>
        </p:nvSpPr>
        <p:spPr>
          <a:xfrm>
            <a:off x="3635896" y="1995686"/>
            <a:ext cx="5508104" cy="2895600"/>
          </a:xfrm>
          <a:prstGeom prst="rect">
            <a:avLst/>
          </a:prstGeom>
        </p:spPr>
        <p:txBody>
          <a:bodyPr lIns="91425" tIns="91425" rIns="91425" bIns="91425" anchor="t" anchorCtr="0">
            <a:noAutofit/>
          </a:bodyPr>
          <a:lstStyle/>
          <a:p>
            <a:pPr lvl="0" indent="457200" algn="just" rtl="0">
              <a:lnSpc>
                <a:spcPct val="115000"/>
              </a:lnSpc>
              <a:buClr>
                <a:schemeClr val="dk1"/>
              </a:buClr>
              <a:buSzPct val="91666"/>
              <a:buFont typeface="Wingdings" pitchFamily="2" charset="2"/>
              <a:buChar char="ü"/>
            </a:pPr>
            <a:r>
              <a:rPr lang="ru" sz="1300" dirty="0">
                <a:solidFill>
                  <a:schemeClr val="bg1">
                    <a:lumMod val="10000"/>
                  </a:schemeClr>
                </a:solidFill>
                <a:latin typeface="Times New Roman" pitchFamily="18" charset="0"/>
                <a:ea typeface="Times New Roman"/>
                <a:cs typeface="Times New Roman" pitchFamily="18" charset="0"/>
                <a:sym typeface="Times New Roman"/>
              </a:rPr>
              <a:t>Каким образом современное государство воздействует на доход своих граждан в течение их жизни? Фуллертон и </a:t>
            </a:r>
            <a:r>
              <a:rPr lang="ru" sz="1300" cap="small" dirty="0" smtClean="0">
                <a:solidFill>
                  <a:schemeClr val="bg1">
                    <a:lumMod val="10000"/>
                  </a:schemeClr>
                </a:solidFill>
                <a:latin typeface="Times New Roman" pitchFamily="18" charset="0"/>
                <a:ea typeface="Times New Roman"/>
                <a:cs typeface="Times New Roman" pitchFamily="18" charset="0"/>
                <a:sym typeface="Times New Roman"/>
              </a:rPr>
              <a:t>Родж</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ерс </a:t>
            </a:r>
            <a:r>
              <a:rPr lang="ru" sz="1300" dirty="0">
                <a:solidFill>
                  <a:schemeClr val="bg1">
                    <a:lumMod val="10000"/>
                  </a:schemeClr>
                </a:solidFill>
                <a:latin typeface="Times New Roman" pitchFamily="18" charset="0"/>
                <a:ea typeface="Times New Roman"/>
                <a:cs typeface="Times New Roman" pitchFamily="18" charset="0"/>
                <a:sym typeface="Times New Roman"/>
              </a:rPr>
              <a:t>попытались оценить влияние всех федеральных налогов и налогов, устанавливаемых штатами и местными властями, на доход домашнего хозяйства в течение всей жизни (на 1984 г.). Система трансфертов и налогов является прогрессивной практически для всех категорий дохода. Следует отметить, что система в действительности переводит доход к группам населения, находящимся в самом низу, а группы занимающие верхнее положение, платят чистый налог </a:t>
            </a:r>
            <a:r>
              <a:rPr lang="ru" sz="1300" dirty="0" smtClean="0">
                <a:solidFill>
                  <a:schemeClr val="bg1">
                    <a:lumMod val="10000"/>
                  </a:schemeClr>
                </a:solidFill>
                <a:latin typeface="Times New Roman" pitchFamily="18" charset="0"/>
                <a:ea typeface="Times New Roman"/>
                <a:cs typeface="Times New Roman" pitchFamily="18" charset="0"/>
                <a:sym typeface="Times New Roman"/>
              </a:rPr>
              <a:t>15%. (Источник</a:t>
            </a:r>
            <a:r>
              <a:rPr lang="ru" sz="1300" dirty="0">
                <a:solidFill>
                  <a:schemeClr val="bg1">
                    <a:lumMod val="10000"/>
                  </a:schemeClr>
                </a:solidFill>
                <a:latin typeface="Times New Roman" pitchFamily="18" charset="0"/>
                <a:ea typeface="Times New Roman"/>
                <a:cs typeface="Times New Roman" pitchFamily="18" charset="0"/>
                <a:sym typeface="Times New Roman"/>
              </a:rPr>
              <a:t>: Don Fullerton and Diane Lim Rogers, </a:t>
            </a:r>
            <a:r>
              <a:rPr lang="ru" sz="1300" i="1" dirty="0">
                <a:solidFill>
                  <a:schemeClr val="bg1">
                    <a:lumMod val="10000"/>
                  </a:schemeClr>
                </a:solidFill>
                <a:latin typeface="Times New Roman" pitchFamily="18" charset="0"/>
                <a:ea typeface="Times New Roman"/>
                <a:cs typeface="Times New Roman" pitchFamily="18" charset="0"/>
                <a:sym typeface="Times New Roman"/>
              </a:rPr>
              <a:t>Who Bears the Life time Tax Burden?</a:t>
            </a:r>
            <a:r>
              <a:rPr lang="ru" sz="1300" dirty="0">
                <a:solidFill>
                  <a:schemeClr val="bg1">
                    <a:lumMod val="10000"/>
                  </a:schemeClr>
                </a:solidFill>
                <a:latin typeface="Times New Roman" pitchFamily="18" charset="0"/>
                <a:ea typeface="Times New Roman"/>
                <a:cs typeface="Times New Roman" pitchFamily="18" charset="0"/>
                <a:sym typeface="Times New Roman"/>
              </a:rPr>
              <a:t> (Brookings Institution, Washington, D.C.,1993 стр.123. Данные были обновлены согласно ситуации на 1993 г доход за всю жизнь был заменен на ежегодный доход, с исполь-зованием 5%-ой реальной процентной ставки.)</a:t>
            </a:r>
          </a:p>
        </p:txBody>
      </p:sp>
      <p:sp>
        <p:nvSpPr>
          <p:cNvPr id="8" name="TextBox 7"/>
          <p:cNvSpPr txBox="1"/>
          <p:nvPr/>
        </p:nvSpPr>
        <p:spPr>
          <a:xfrm>
            <a:off x="0" y="123478"/>
            <a:ext cx="9144000"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Распределение федеральных налогов и трансфертов</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3" name="Рисунок 2" descr="92905dfa8a31485f834d6727c04f255a.jpg"/>
          <p:cNvPicPr>
            <a:picLocks noChangeAspect="1"/>
          </p:cNvPicPr>
          <p:nvPr/>
        </p:nvPicPr>
        <p:blipFill>
          <a:blip r:embed="rId3"/>
          <a:stretch>
            <a:fillRect/>
          </a:stretch>
        </p:blipFill>
        <p:spPr>
          <a:xfrm rot="1800000">
            <a:off x="6755542" y="2561782"/>
            <a:ext cx="1959168" cy="2242119"/>
          </a:xfrm>
          <a:prstGeom prst="rect">
            <a:avLst/>
          </a:prstGeom>
          <a:effectLst>
            <a:softEdge rad="63500"/>
          </a:effectLst>
        </p:spPr>
      </p:pic>
      <p:sp>
        <p:nvSpPr>
          <p:cNvPr id="524" name="Shape 524"/>
          <p:cNvSpPr txBox="1"/>
          <p:nvPr/>
        </p:nvSpPr>
        <p:spPr>
          <a:xfrm>
            <a:off x="323528" y="339503"/>
            <a:ext cx="8314800" cy="1872208"/>
          </a:xfrm>
          <a:prstGeom prst="rect">
            <a:avLst/>
          </a:prstGeom>
        </p:spPr>
        <p:txBody>
          <a:bodyPr lIns="91425" tIns="91425" rIns="91425" bIns="91425" anchor="t" anchorCtr="0">
            <a:noAutofit/>
          </a:bodyPr>
          <a:lstStyle/>
          <a:p>
            <a:pPr lvl="0" indent="15240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Результат </a:t>
            </a:r>
            <a:r>
              <a:rPr lang="ru" dirty="0">
                <a:solidFill>
                  <a:schemeClr val="bg1">
                    <a:lumMod val="10000"/>
                  </a:schemeClr>
                </a:solidFill>
                <a:latin typeface="Times New Roman" pitchFamily="18" charset="0"/>
                <a:ea typeface="Times New Roman"/>
                <a:cs typeface="Times New Roman" pitchFamily="18" charset="0"/>
                <a:sym typeface="Times New Roman"/>
              </a:rPr>
              <a:t>свидетельствует о том, что налоговая система в целом является прогрессивной по направлению сверху вниз, причем группы населения, находящиеся внизу, получают чистыет рансферты, а верхние группы платят самые высокие средние налоги. Более тщательное рассмотрение структуры системы налогов и трансфертов показывает, что ее прогрессивная структура, особенно это касается дна системы, является, главным образом, следствием трансфертов, а не налогов</a:t>
            </a:r>
            <a:r>
              <a:rPr lang="ru" dirty="0" smtClean="0">
                <a:solidFill>
                  <a:schemeClr val="bg1">
                    <a:lumMod val="10000"/>
                  </a:schemeClr>
                </a:solidFill>
                <a:latin typeface="Times New Roman" pitchFamily="18" charset="0"/>
                <a:ea typeface="Times New Roman"/>
                <a:cs typeface="Times New Roman" pitchFamily="18" charset="0"/>
                <a:sym typeface="Times New Roman"/>
              </a:rPr>
              <a:t>.</a:t>
            </a:r>
          </a:p>
          <a:p>
            <a:pPr lvl="0" indent="152400" algn="just" rtl="0">
              <a:lnSpc>
                <a:spcPct val="95454"/>
              </a:lnSpc>
              <a:buClr>
                <a:schemeClr val="dk1"/>
              </a:buClr>
              <a:buSzPct val="78571"/>
            </a:pPr>
            <a:endParaRPr lang="ru" dirty="0">
              <a:solidFill>
                <a:schemeClr val="bg1">
                  <a:lumMod val="10000"/>
                </a:schemeClr>
              </a:solidFill>
              <a:latin typeface="Times New Roman" pitchFamily="18" charset="0"/>
              <a:ea typeface="Times New Roman"/>
              <a:cs typeface="Times New Roman" pitchFamily="18" charset="0"/>
              <a:sym typeface="Times New Roman"/>
            </a:endParaRPr>
          </a:p>
          <a:p>
            <a:pPr lvl="0" indent="152400" algn="just" rtl="0">
              <a:lnSpc>
                <a:spcPct val="95454"/>
              </a:lnSpc>
              <a:buClr>
                <a:schemeClr val="dk1"/>
              </a:buClr>
              <a:buSzPct val="78571"/>
              <a:buFont typeface="Wingdings" pitchFamily="2" charset="2"/>
              <a:buChar char="ü"/>
            </a:pPr>
            <a:r>
              <a:rPr lang="ru" dirty="0" smtClean="0">
                <a:solidFill>
                  <a:schemeClr val="bg1">
                    <a:lumMod val="10000"/>
                  </a:schemeClr>
                </a:solidFill>
                <a:latin typeface="Times New Roman" pitchFamily="18" charset="0"/>
                <a:ea typeface="Times New Roman"/>
                <a:cs typeface="Times New Roman" pitchFamily="18" charset="0"/>
                <a:sym typeface="Times New Roman"/>
              </a:rPr>
              <a:t> На сегодняшний день подобное </a:t>
            </a:r>
            <a:r>
              <a:rPr lang="ru" dirty="0">
                <a:solidFill>
                  <a:schemeClr val="bg1">
                    <a:lumMod val="10000"/>
                  </a:schemeClr>
                </a:solidFill>
                <a:latin typeface="Times New Roman" pitchFamily="18" charset="0"/>
                <a:ea typeface="Times New Roman"/>
                <a:cs typeface="Times New Roman" pitchFamily="18" charset="0"/>
                <a:sym typeface="Times New Roman"/>
              </a:rPr>
              <a:t>чистое налогово-бюджетное воздействие </a:t>
            </a:r>
            <a:r>
              <a:rPr lang="ru" dirty="0" smtClean="0">
                <a:solidFill>
                  <a:schemeClr val="bg1">
                    <a:lumMod val="10000"/>
                  </a:schemeClr>
                </a:solidFill>
                <a:latin typeface="Times New Roman" pitchFamily="18" charset="0"/>
                <a:ea typeface="Times New Roman"/>
                <a:cs typeface="Times New Roman" pitchFamily="18" charset="0"/>
                <a:sym typeface="Times New Roman"/>
              </a:rPr>
              <a:t>наблюдается в </a:t>
            </a:r>
            <a:r>
              <a:rPr lang="ru" dirty="0">
                <a:solidFill>
                  <a:schemeClr val="bg1">
                    <a:lumMod val="10000"/>
                  </a:schemeClr>
                </a:solidFill>
                <a:latin typeface="Times New Roman" pitchFamily="18" charset="0"/>
                <a:ea typeface="Times New Roman"/>
                <a:cs typeface="Times New Roman" pitchFamily="18" charset="0"/>
                <a:sym typeface="Times New Roman"/>
              </a:rPr>
              <a:t>большинстве развитых стран. Ниже приводится заключительная часть отчета об </a:t>
            </a:r>
            <a:r>
              <a:rPr lang="ru" dirty="0" smtClean="0">
                <a:solidFill>
                  <a:schemeClr val="bg1">
                    <a:lumMod val="10000"/>
                  </a:schemeClr>
                </a:solidFill>
                <a:latin typeface="Times New Roman" pitchFamily="18" charset="0"/>
                <a:ea typeface="Times New Roman"/>
                <a:cs typeface="Times New Roman" pitchFamily="18" charset="0"/>
                <a:sym typeface="Times New Roman"/>
              </a:rPr>
              <a:t>исследовании такого воздействия:</a:t>
            </a:r>
          </a:p>
          <a:p>
            <a:pPr lvl="0" indent="152400" algn="just" rtl="0">
              <a:lnSpc>
                <a:spcPct val="95454"/>
              </a:lnSpc>
              <a:buClr>
                <a:schemeClr val="dk1"/>
              </a:buClr>
              <a:buSzPct val="78571"/>
              <a:buFont typeface="Wingdings" pitchFamily="2" charset="2"/>
              <a:buChar char="ü"/>
            </a:pPr>
            <a:endParaRPr lang="ru" dirty="0">
              <a:solidFill>
                <a:schemeClr val="bg1">
                  <a:lumMod val="10000"/>
                </a:schemeClr>
              </a:solidFill>
              <a:latin typeface="Times New Roman" pitchFamily="18" charset="0"/>
              <a:ea typeface="Times New Roman"/>
              <a:cs typeface="Times New Roman" pitchFamily="18" charset="0"/>
              <a:sym typeface="Times New Roman"/>
            </a:endParaRPr>
          </a:p>
          <a:p>
            <a:pPr>
              <a:buFont typeface="Wingdings" pitchFamily="2" charset="2"/>
              <a:buChar char="ü"/>
            </a:pPr>
            <a:endParaRPr dirty="0">
              <a:solidFill>
                <a:schemeClr val="bg1">
                  <a:lumMod val="10000"/>
                </a:schemeClr>
              </a:solidFill>
              <a:latin typeface="Times New Roman" pitchFamily="18" charset="0"/>
              <a:cs typeface="Times New Roman" pitchFamily="18" charset="0"/>
            </a:endParaRPr>
          </a:p>
          <a:p>
            <a:pPr>
              <a:buFont typeface="Wingdings" pitchFamily="2" charset="2"/>
              <a:buChar char="ü"/>
            </a:pPr>
            <a:endParaRPr dirty="0">
              <a:solidFill>
                <a:schemeClr val="bg1">
                  <a:lumMod val="10000"/>
                </a:schemeClr>
              </a:solidFill>
              <a:latin typeface="Times New Roman" pitchFamily="18" charset="0"/>
              <a:cs typeface="Times New Roman" pitchFamily="18" charset="0"/>
            </a:endParaRPr>
          </a:p>
          <a:p>
            <a:pPr>
              <a:buFont typeface="Wingdings" pitchFamily="2" charset="2"/>
              <a:buChar char="ü"/>
            </a:pPr>
            <a:endParaRPr dirty="0">
              <a:solidFill>
                <a:schemeClr val="bg1">
                  <a:lumMod val="10000"/>
                </a:schemeClr>
              </a:solidFill>
              <a:latin typeface="Times New Roman" pitchFamily="18" charset="0"/>
              <a:cs typeface="Times New Roman" pitchFamily="18" charset="0"/>
            </a:endParaRPr>
          </a:p>
        </p:txBody>
      </p:sp>
      <p:sp>
        <p:nvSpPr>
          <p:cNvPr id="4" name="Прямоугольник 3"/>
          <p:cNvSpPr/>
          <p:nvPr/>
        </p:nvSpPr>
        <p:spPr>
          <a:xfrm>
            <a:off x="179512" y="2139702"/>
            <a:ext cx="6408712" cy="2139047"/>
          </a:xfrm>
          <a:prstGeom prst="rect">
            <a:avLst/>
          </a:prstGeom>
        </p:spPr>
        <p:txBody>
          <a:bodyPr wrap="square">
            <a:spAutoFit/>
          </a:bodyPr>
          <a:lstStyle/>
          <a:p>
            <a:pPr lvl="0" indent="152400" algn="just">
              <a:lnSpc>
                <a:spcPct val="95454"/>
              </a:lnSpc>
              <a:buClr>
                <a:schemeClr val="dk1"/>
              </a:buClr>
              <a:buSzPct val="78571"/>
            </a:pPr>
            <a:r>
              <a:rPr lang="ru" i="1" dirty="0" smtClean="0">
                <a:solidFill>
                  <a:schemeClr val="bg1">
                    <a:lumMod val="10000"/>
                  </a:schemeClr>
                </a:solidFill>
                <a:latin typeface="Times New Roman" pitchFamily="18" charset="0"/>
                <a:ea typeface="Times New Roman"/>
                <a:cs typeface="Times New Roman" pitchFamily="18" charset="0"/>
                <a:sym typeface="Times New Roman"/>
              </a:rPr>
              <a:t>Исследование, проведенное почти повсеместно, свидетельствует о том, что налоговая система в целом практически не влияет на распределение дохода... Это происходит в результате прогрессивного влияния того факта, что подоходный налог вытесняется регрессивными налогами, в особенности взносами на социальное обеспечение, и косвенными налогами... При рассмотрении налоговых и трансфертных программ вместе с программами расходов становится очевидно, что программы государственных расходов, а в особенности обеспечение трансфертов наличных денег, несут ответственность за изменения в распределении дохода, вызванные правительством.</a:t>
            </a:r>
            <a:endParaRPr lang="ru" i="1" dirty="0">
              <a:solidFill>
                <a:schemeClr val="bg1">
                  <a:lumMod val="10000"/>
                </a:schemeClr>
              </a:solidFill>
              <a:latin typeface="Times New Roman" pitchFamily="18" charset="0"/>
              <a:ea typeface="Times New Roman"/>
              <a:cs typeface="Times New Roman" pitchFamily="18" charset="0"/>
              <a:sym typeface="Times New Roman"/>
            </a:endParaRPr>
          </a:p>
        </p:txBody>
      </p:sp>
      <p:sp>
        <p:nvSpPr>
          <p:cNvPr id="5" name="TextBox 4"/>
          <p:cNvSpPr txBox="1"/>
          <p:nvPr/>
        </p:nvSpPr>
        <p:spPr>
          <a:xfrm>
            <a:off x="251520" y="4299942"/>
            <a:ext cx="6048672" cy="523220"/>
          </a:xfrm>
          <a:prstGeom prst="rect">
            <a:avLst/>
          </a:prstGeom>
          <a:noFill/>
          <a:ln w="28575">
            <a:solidFill>
              <a:schemeClr val="bg1">
                <a:lumMod val="25000"/>
              </a:schemeClr>
            </a:solidFill>
          </a:ln>
        </p:spPr>
        <p:txBody>
          <a:bodyPr wrap="square" rtlCol="0">
            <a:spAutoFit/>
          </a:bodyPr>
          <a:lstStyle/>
          <a:p>
            <a:r>
              <a:rPr lang="en-US" dirty="0" smtClean="0">
                <a:solidFill>
                  <a:schemeClr val="bg1">
                    <a:lumMod val="10000"/>
                  </a:schemeClr>
                </a:solidFill>
                <a:latin typeface="Times New Roman" pitchFamily="18" charset="0"/>
                <a:cs typeface="Times New Roman" pitchFamily="18" charset="0"/>
              </a:rPr>
              <a:t>Peter Saunders. </a:t>
            </a:r>
            <a:r>
              <a:rPr lang="ru-RU" dirty="0" smtClean="0">
                <a:solidFill>
                  <a:schemeClr val="bg1">
                    <a:lumMod val="10000"/>
                  </a:schemeClr>
                </a:solidFill>
                <a:latin typeface="Times New Roman" pitchFamily="18" charset="0"/>
                <a:cs typeface="Times New Roman" pitchFamily="18" charset="0"/>
              </a:rPr>
              <a:t>«</a:t>
            </a:r>
            <a:r>
              <a:rPr lang="en-US" dirty="0" smtClean="0">
                <a:solidFill>
                  <a:schemeClr val="bg1">
                    <a:lumMod val="10000"/>
                  </a:schemeClr>
                </a:solidFill>
                <a:latin typeface="Times New Roman" pitchFamily="18" charset="0"/>
                <a:cs typeface="Times New Roman" pitchFamily="18" charset="0"/>
              </a:rPr>
              <a:t>Evidence on Income Redistribution</a:t>
            </a:r>
            <a:r>
              <a:rPr lang="ru-RU" dirty="0" smtClean="0">
                <a:solidFill>
                  <a:schemeClr val="bg1">
                    <a:lumMod val="10000"/>
                  </a:schemeClr>
                </a:solidFill>
                <a:latin typeface="Times New Roman" pitchFamily="18" charset="0"/>
                <a:cs typeface="Times New Roman" pitchFamily="18" charset="0"/>
              </a:rPr>
              <a:t>»,</a:t>
            </a:r>
            <a:r>
              <a:rPr lang="en-US" dirty="0" smtClean="0">
                <a:solidFill>
                  <a:schemeClr val="bg1">
                    <a:lumMod val="10000"/>
                  </a:schemeClr>
                </a:solidFill>
                <a:latin typeface="Times New Roman" pitchFamily="18" charset="0"/>
                <a:cs typeface="Times New Roman" pitchFamily="18" charset="0"/>
              </a:rPr>
              <a:t> OECD, Economics and Statistics Department, Working Papers, No. 11 (January, 1984).</a:t>
            </a:r>
            <a:endParaRPr lang="ru-RU" dirty="0">
              <a:solidFill>
                <a:schemeClr val="bg1">
                  <a:lumMod val="10000"/>
                </a:schemeClr>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67494"/>
            <a:ext cx="6660232"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ЗАКЛЮЧИТЕЛЬНОЕ СЛОВО</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
        <p:nvSpPr>
          <p:cNvPr id="3" name="TextBox 2"/>
          <p:cNvSpPr txBox="1"/>
          <p:nvPr/>
        </p:nvSpPr>
        <p:spPr>
          <a:xfrm>
            <a:off x="251520" y="1059582"/>
            <a:ext cx="8892480" cy="3539430"/>
          </a:xfrm>
          <a:prstGeom prst="rect">
            <a:avLst/>
          </a:prstGeom>
          <a:noFill/>
        </p:spPr>
        <p:txBody>
          <a:bodyPr wrap="square" rtlCol="0">
            <a:spAutoFit/>
          </a:bodyPr>
          <a:lstStyle/>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Наш краткий обзор роли государства в экономике должен послужить напоминанием об ответственности за коллективные действия и о присущих таким действиям недостатках. С одной стороны, государства должны защищать свои границы, стабилизировать свою экономику, заниматься здравоохранением и защитой окружающей среды. С другой стороны, многие стратегии, направленные на удовлетворение потребностей общества, страдают от низкой эффективности и всевозможных недостатков.</a:t>
            </a:r>
          </a:p>
          <a:p>
            <a:pPr>
              <a:buFont typeface="Wingdings" pitchFamily="2" charset="2"/>
              <a:buChar char="ü"/>
            </a:pPr>
            <a:endParaRPr lang="ru-RU" sz="1600" dirty="0" smtClean="0">
              <a:solidFill>
                <a:schemeClr val="bg1">
                  <a:lumMod val="10000"/>
                </a:schemeClr>
              </a:solidFill>
              <a:latin typeface="Times New Roman" pitchFamily="18" charset="0"/>
              <a:cs typeface="Times New Roman" pitchFamily="18" charset="0"/>
            </a:endParaRPr>
          </a:p>
          <a:p>
            <a:pPr>
              <a:buFont typeface="Wingdings" pitchFamily="2" charset="2"/>
              <a:buChar char="ü"/>
            </a:pPr>
            <a:r>
              <a:rPr lang="ru-RU" sz="1600" dirty="0" smtClean="0">
                <a:solidFill>
                  <a:schemeClr val="bg1">
                    <a:lumMod val="10000"/>
                  </a:schemeClr>
                </a:solidFill>
                <a:latin typeface="Times New Roman" pitchFamily="18" charset="0"/>
                <a:cs typeface="Times New Roman" pitchFamily="18" charset="0"/>
              </a:rPr>
              <a:t>Означает ли это, что мы должны отказаться от «видимой руки» государства в пользу «невидимой  руки» рынка? Экономика не в состоянии ответить на столь глобальные политические вопросы. Все, что она может сделать, - это проанализировать преимущества и недостатки  коллективных и рыночных вариантов и указать на механизмы (например, «зеленые налоги» или субсидии на научно-исследовательские работы), с помощью которых надлежащим образом скорректированная «невидимая рука» рынка может оказаться более эффективной, чем крайности неограниченной свободы предпринимательства или необузданного бюрократического законотворчества</a:t>
            </a:r>
            <a:endParaRPr lang="ru-RU" sz="1600"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p:nvPr/>
        </p:nvSpPr>
        <p:spPr>
          <a:xfrm>
            <a:off x="0" y="448800"/>
            <a:ext cx="9144000" cy="4694700"/>
          </a:xfrm>
          <a:prstGeom prst="rect">
            <a:avLst/>
          </a:prstGeom>
        </p:spPr>
        <p:txBody>
          <a:bodyPr lIns="91425" tIns="91425" rIns="91425" bIns="91425" anchor="t" anchorCtr="0">
            <a:noAutofit/>
          </a:bodyPr>
          <a:lstStyle/>
          <a:p>
            <a:pPr lvl="0" rtl="0">
              <a:lnSpc>
                <a:spcPct val="115000"/>
              </a:lnSpc>
              <a:buClr>
                <a:schemeClr val="dk1"/>
              </a:buClr>
              <a:buSzPct val="45833"/>
            </a:pPr>
            <a:r>
              <a:rPr lang="ru" sz="1300" b="1" dirty="0" smtClean="0">
                <a:solidFill>
                  <a:schemeClr val="bg1">
                    <a:lumMod val="10000"/>
                  </a:schemeClr>
                </a:solidFill>
                <a:latin typeface="Times New Roman"/>
                <a:ea typeface="Times New Roman"/>
                <a:cs typeface="Times New Roman"/>
                <a:sym typeface="Times New Roman"/>
              </a:rPr>
              <a:t>Государственный контроль экономики</a:t>
            </a:r>
          </a:p>
          <a:p>
            <a:pPr lvl="0" rtl="0">
              <a:lnSpc>
                <a:spcPct val="115000"/>
              </a:lnSpc>
              <a:buClr>
                <a:schemeClr val="dk1"/>
              </a:buClr>
              <a:buSzPct val="45833"/>
              <a:buFont typeface="Arial"/>
              <a:buNone/>
            </a:pPr>
            <a:r>
              <a:rPr lang="ru" sz="1300" dirty="0" smtClean="0">
                <a:solidFill>
                  <a:schemeClr val="bg1">
                    <a:lumMod val="10000"/>
                  </a:schemeClr>
                </a:solidFill>
                <a:latin typeface="Times New Roman"/>
                <a:ea typeface="Times New Roman"/>
                <a:cs typeface="Times New Roman"/>
                <a:sym typeface="Times New Roman"/>
              </a:rPr>
              <a:t>1. За последнее столетие экономическая роль государства резко усилилась. С помощью налогов, расходов и непосредственных законов государство пытается установить контроль над частно-экономической деятельнотью.</a:t>
            </a:r>
          </a:p>
          <a:p>
            <a:pPr lvl="0" rtl="0">
              <a:lnSpc>
                <a:spcPct val="115000"/>
              </a:lnSpc>
              <a:buClr>
                <a:schemeClr val="dk1"/>
              </a:buClr>
              <a:buSzPct val="45833"/>
              <a:buFont typeface="Arial"/>
              <a:buNone/>
            </a:pPr>
            <a:r>
              <a:rPr lang="ru" sz="1300" dirty="0" smtClean="0">
                <a:solidFill>
                  <a:schemeClr val="bg1">
                    <a:lumMod val="10000"/>
                  </a:schemeClr>
                </a:solidFill>
                <a:latin typeface="Times New Roman"/>
                <a:ea typeface="Times New Roman"/>
                <a:cs typeface="Times New Roman"/>
                <a:sym typeface="Times New Roman"/>
              </a:rPr>
              <a:t>2. Современное государство всеобщего благосостояния выполняет четыре экономические функции: смягчает негативные последствия рыночного механизма; перераспределяет доходы и ресурсы; разрабатывает политику макроэкономической стабилизации с целью стабилизации экономического цикла и обеспечения долгосрочного экономического роста: и управляет междунарожныими экономическими отношениями.</a:t>
            </a:r>
          </a:p>
          <a:p>
            <a:pPr lvl="0" rtl="0">
              <a:lnSpc>
                <a:spcPct val="115000"/>
              </a:lnSpc>
              <a:buClr>
                <a:schemeClr val="dk1"/>
              </a:buClr>
              <a:buSzPct val="45833"/>
              <a:buFont typeface="Arial"/>
              <a:buNone/>
            </a:pPr>
            <a:r>
              <a:rPr lang="ru" sz="1300" dirty="0" smtClean="0">
                <a:solidFill>
                  <a:schemeClr val="bg1">
                    <a:lumMod val="10000"/>
                  </a:schemeClr>
                </a:solidFill>
                <a:latin typeface="Times New Roman"/>
                <a:ea typeface="Times New Roman"/>
                <a:cs typeface="Times New Roman"/>
                <a:sym typeface="Times New Roman"/>
              </a:rPr>
              <a:t>3. </a:t>
            </a:r>
            <a:r>
              <a:rPr lang="ru-RU" sz="1300" dirty="0" smtClean="0">
                <a:solidFill>
                  <a:schemeClr val="bg1">
                    <a:lumMod val="10000"/>
                  </a:schemeClr>
                </a:solidFill>
                <a:latin typeface="Times New Roman"/>
                <a:ea typeface="Times New Roman"/>
                <a:cs typeface="Times New Roman"/>
                <a:sym typeface="Times New Roman"/>
              </a:rPr>
              <a:t>Т</a:t>
            </a:r>
            <a:r>
              <a:rPr lang="ru" sz="1300" dirty="0" smtClean="0">
                <a:solidFill>
                  <a:schemeClr val="bg1">
                    <a:lumMod val="10000"/>
                  </a:schemeClr>
                </a:solidFill>
                <a:latin typeface="Times New Roman"/>
                <a:ea typeface="Times New Roman"/>
                <a:cs typeface="Times New Roman"/>
                <a:sym typeface="Times New Roman"/>
              </a:rPr>
              <a:t>еория общественного выбора анализирует фактическое поведение государства. Недостатки присущи не только «невидимой руке» рынка, но и «видимой руке» государства. Вмешательство государства часто приводит к неоправданно большим расходам или крайне неэффективному перераспределению дохода.</a:t>
            </a:r>
            <a:endParaRPr lang="ru" sz="1300" b="1" dirty="0" smtClean="0">
              <a:solidFill>
                <a:schemeClr val="bg1">
                  <a:lumMod val="10000"/>
                </a:schemeClr>
              </a:solidFill>
              <a:latin typeface="Times New Roman"/>
              <a:ea typeface="Times New Roman"/>
              <a:cs typeface="Times New Roman"/>
              <a:sym typeface="Times New Roman"/>
            </a:endParaRPr>
          </a:p>
          <a:p>
            <a:pPr lvl="0" rtl="0">
              <a:lnSpc>
                <a:spcPct val="115000"/>
              </a:lnSpc>
              <a:buClr>
                <a:schemeClr val="dk1"/>
              </a:buClr>
              <a:buSzPct val="45833"/>
              <a:buFont typeface="Arial"/>
              <a:buNone/>
            </a:pPr>
            <a:r>
              <a:rPr lang="ru" sz="1300" b="1" dirty="0" smtClean="0">
                <a:solidFill>
                  <a:schemeClr val="bg1">
                    <a:lumMod val="10000"/>
                  </a:schemeClr>
                </a:solidFill>
                <a:latin typeface="Times New Roman"/>
                <a:ea typeface="Times New Roman"/>
                <a:cs typeface="Times New Roman"/>
                <a:sym typeface="Times New Roman"/>
              </a:rPr>
              <a:t>Государственные </a:t>
            </a:r>
            <a:r>
              <a:rPr lang="ru" sz="1300" b="1" dirty="0">
                <a:solidFill>
                  <a:schemeClr val="bg1">
                    <a:lumMod val="10000"/>
                  </a:schemeClr>
                </a:solidFill>
                <a:latin typeface="Times New Roman"/>
                <a:ea typeface="Times New Roman"/>
                <a:cs typeface="Times New Roman"/>
                <a:sym typeface="Times New Roman"/>
              </a:rPr>
              <a:t>расходы</a:t>
            </a:r>
          </a:p>
          <a:p>
            <a:pPr marL="114300" lvl="0" indent="0" algn="just" rtl="0">
              <a:lnSpc>
                <a:spcPct val="115000"/>
              </a:lnSpc>
              <a:spcBef>
                <a:spcPts val="300"/>
              </a:spcBef>
              <a:buClr>
                <a:schemeClr val="dk1"/>
              </a:buClr>
              <a:buSzPct val="78571"/>
              <a:buFont typeface="Arial"/>
              <a:buNone/>
            </a:pPr>
            <a:r>
              <a:rPr lang="ru" sz="1300" dirty="0">
                <a:solidFill>
                  <a:schemeClr val="bg1">
                    <a:lumMod val="10000"/>
                  </a:schemeClr>
                </a:solidFill>
                <a:latin typeface="Times New Roman"/>
                <a:ea typeface="Times New Roman"/>
                <a:cs typeface="Times New Roman"/>
                <a:sym typeface="Times New Roman"/>
              </a:rPr>
              <a:t>4</a:t>
            </a:r>
            <a:r>
              <a:rPr lang="ru" sz="1300" dirty="0" smtClean="0">
                <a:solidFill>
                  <a:schemeClr val="bg1">
                    <a:lumMod val="10000"/>
                  </a:schemeClr>
                </a:solidFill>
                <a:latin typeface="Times New Roman"/>
                <a:ea typeface="Times New Roman"/>
                <a:cs typeface="Times New Roman"/>
                <a:sym typeface="Times New Roman"/>
              </a:rPr>
              <a:t>. Американская </a:t>
            </a:r>
            <a:r>
              <a:rPr lang="ru" sz="1300" dirty="0">
                <a:solidFill>
                  <a:schemeClr val="bg1">
                    <a:lumMod val="10000"/>
                  </a:schemeClr>
                </a:solidFill>
                <a:latin typeface="Times New Roman"/>
                <a:ea typeface="Times New Roman"/>
                <a:cs typeface="Times New Roman"/>
                <a:sym typeface="Times New Roman"/>
              </a:rPr>
              <a:t>система государственных финансов представляет собой налогово-бюджетный федерализм. Федеральное правительство направляет основную часть затрат на решение важных национальных задач, таких как обеспечение национальной безопасности и исследование космоса. Правительства штатов и местные власти обычно сконцентрированы на производстве местных общественных благ—то есть тех благ, доходы от которых остаются внутри границ штата или города.</a:t>
            </a:r>
          </a:p>
          <a:p>
            <a:pPr marL="114300" lvl="0" indent="0" algn="just" rtl="0">
              <a:lnSpc>
                <a:spcPct val="115000"/>
              </a:lnSpc>
              <a:spcBef>
                <a:spcPts val="100"/>
              </a:spcBef>
              <a:buClr>
                <a:schemeClr val="dk1"/>
              </a:buClr>
              <a:buSzPct val="78571"/>
              <a:buFont typeface="Arial"/>
              <a:buNone/>
            </a:pPr>
            <a:r>
              <a:rPr lang="ru" sz="1300" dirty="0">
                <a:solidFill>
                  <a:schemeClr val="bg1">
                    <a:lumMod val="10000"/>
                  </a:schemeClr>
                </a:solidFill>
                <a:latin typeface="Times New Roman"/>
                <a:ea typeface="Times New Roman"/>
                <a:cs typeface="Times New Roman"/>
                <a:sym typeface="Times New Roman"/>
              </a:rPr>
              <a:t>5</a:t>
            </a:r>
            <a:r>
              <a:rPr lang="ru" sz="1300" dirty="0" smtClean="0">
                <a:solidFill>
                  <a:schemeClr val="bg1">
                    <a:lumMod val="10000"/>
                  </a:schemeClr>
                </a:solidFill>
                <a:latin typeface="Times New Roman"/>
                <a:ea typeface="Times New Roman"/>
                <a:cs typeface="Times New Roman"/>
                <a:sym typeface="Times New Roman"/>
              </a:rPr>
              <a:t>. Государственные </a:t>
            </a:r>
            <a:r>
              <a:rPr lang="ru" sz="1300" dirty="0">
                <a:solidFill>
                  <a:schemeClr val="bg1">
                    <a:lumMod val="10000"/>
                  </a:schemeClr>
                </a:solidFill>
                <a:latin typeface="Times New Roman"/>
                <a:ea typeface="Times New Roman"/>
                <a:cs typeface="Times New Roman"/>
                <a:sym typeface="Times New Roman"/>
              </a:rPr>
              <a:t>расходы и налогообложение составляют сегодня приблизительно одну треть общего национального выпуска. 70% государственных расходов тратится на федеральном уровне, оставшаяся часть разделена между правительствами штагов и местными властями. Лишь незначительная часть государственных расходов идет на содержание государства, например на финансирование полиции и </a:t>
            </a:r>
            <a:r>
              <a:rPr lang="ru" sz="1300" dirty="0" smtClean="0">
                <a:solidFill>
                  <a:schemeClr val="bg1">
                    <a:lumMod val="10000"/>
                  </a:schemeClr>
                </a:solidFill>
                <a:latin typeface="Times New Roman"/>
                <a:ea typeface="Times New Roman"/>
                <a:cs typeface="Times New Roman"/>
                <a:sym typeface="Times New Roman"/>
              </a:rPr>
              <a:t>судебных органов.</a:t>
            </a:r>
            <a:endParaRPr lang="ru" sz="1300" dirty="0">
              <a:solidFill>
                <a:schemeClr val="bg1">
                  <a:lumMod val="10000"/>
                </a:schemeClr>
              </a:solidFill>
              <a:latin typeface="Times New Roman"/>
              <a:ea typeface="Times New Roman"/>
              <a:cs typeface="Times New Roman"/>
              <a:sym typeface="Times New Roman"/>
            </a:endParaRPr>
          </a:p>
          <a:p>
            <a:endParaRPr sz="1300" dirty="0">
              <a:solidFill>
                <a:schemeClr val="bg1">
                  <a:lumMod val="10000"/>
                </a:schemeClr>
              </a:solidFill>
            </a:endParaRPr>
          </a:p>
        </p:txBody>
      </p:sp>
      <p:sp>
        <p:nvSpPr>
          <p:cNvPr id="3" name="TextBox 2"/>
          <p:cNvSpPr txBox="1"/>
          <p:nvPr/>
        </p:nvSpPr>
        <p:spPr>
          <a:xfrm>
            <a:off x="2771800" y="0"/>
            <a:ext cx="3024336"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РЕЗЮМЕ</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0" y="0"/>
            <a:ext cx="9144000" cy="5380062"/>
          </a:xfrm>
          <a:prstGeom prst="rect">
            <a:avLst/>
          </a:prstGeom>
        </p:spPr>
        <p:txBody>
          <a:bodyPr lIns="91425" tIns="91425" rIns="91425" bIns="91425" anchor="t" anchorCtr="0">
            <a:noAutofit/>
          </a:bodyPr>
          <a:lstStyle/>
          <a:p>
            <a:pPr lvl="0" rtl="0">
              <a:lnSpc>
                <a:spcPct val="115000"/>
              </a:lnSpc>
              <a:buNone/>
            </a:pPr>
            <a:r>
              <a:rPr lang="ru" b="1" dirty="0" smtClean="0">
                <a:solidFill>
                  <a:schemeClr val="bg1">
                    <a:lumMod val="10000"/>
                  </a:schemeClr>
                </a:solidFill>
                <a:latin typeface="Times New Roman"/>
                <a:ea typeface="Times New Roman"/>
                <a:cs typeface="Times New Roman"/>
                <a:sym typeface="Times New Roman"/>
              </a:rPr>
              <a:t>Экономические </a:t>
            </a:r>
            <a:r>
              <a:rPr lang="ru" b="1" dirty="0">
                <a:solidFill>
                  <a:schemeClr val="bg1">
                    <a:lumMod val="10000"/>
                  </a:schemeClr>
                </a:solidFill>
                <a:latin typeface="Times New Roman"/>
                <a:ea typeface="Times New Roman"/>
                <a:cs typeface="Times New Roman"/>
                <a:sym typeface="Times New Roman"/>
              </a:rPr>
              <a:t>аспекты </a:t>
            </a:r>
            <a:r>
              <a:rPr lang="ru" b="1" dirty="0" smtClean="0">
                <a:solidFill>
                  <a:schemeClr val="bg1">
                    <a:lumMod val="10000"/>
                  </a:schemeClr>
                </a:solidFill>
                <a:latin typeface="Times New Roman"/>
                <a:ea typeface="Times New Roman"/>
                <a:cs typeface="Times New Roman"/>
                <a:sym typeface="Times New Roman"/>
              </a:rPr>
              <a:t>налогообложения</a:t>
            </a:r>
            <a:endParaRPr lang="ru" b="1" dirty="0">
              <a:solidFill>
                <a:schemeClr val="bg1">
                  <a:lumMod val="10000"/>
                </a:schemeClr>
              </a:solidFill>
              <a:latin typeface="Times New Roman"/>
              <a:ea typeface="Times New Roman"/>
              <a:cs typeface="Times New Roman"/>
              <a:sym typeface="Times New Roman"/>
            </a:endParaRPr>
          </a:p>
          <a:p>
            <a:pPr marL="0" lvl="0" indent="0" algn="just" rtl="0">
              <a:spcBef>
                <a:spcPts val="300"/>
              </a:spcBef>
              <a:buNone/>
            </a:pPr>
            <a:r>
              <a:rPr lang="ru" sz="1250" dirty="0">
                <a:solidFill>
                  <a:schemeClr val="bg1">
                    <a:lumMod val="10000"/>
                  </a:schemeClr>
                </a:solidFill>
                <a:latin typeface="Times New Roman"/>
                <a:ea typeface="Times New Roman"/>
                <a:cs typeface="Times New Roman"/>
                <a:sym typeface="Times New Roman"/>
              </a:rPr>
              <a:t>6</a:t>
            </a:r>
            <a:r>
              <a:rPr lang="ru" sz="1250" dirty="0" smtClean="0">
                <a:solidFill>
                  <a:schemeClr val="bg1">
                    <a:lumMod val="10000"/>
                  </a:schemeClr>
                </a:solidFill>
                <a:latin typeface="Times New Roman"/>
                <a:ea typeface="Times New Roman"/>
                <a:cs typeface="Times New Roman"/>
                <a:sym typeface="Times New Roman"/>
              </a:rPr>
              <a:t>. </a:t>
            </a:r>
            <a:r>
              <a:rPr lang="ru" sz="1250" dirty="0">
                <a:solidFill>
                  <a:schemeClr val="bg1">
                    <a:lumMod val="10000"/>
                  </a:schemeClr>
                </a:solidFill>
                <a:latin typeface="Times New Roman"/>
                <a:ea typeface="Times New Roman"/>
                <a:cs typeface="Times New Roman"/>
                <a:sym typeface="Times New Roman"/>
              </a:rPr>
              <a:t>Понятия «выгоды» и «платежеспособности» являются основополагающими в теории налогообложения. Налог является прогрессивным (пропорциональным, регрессивным), если он занимает большую (равную, меньшую) часть дохода в богатых семьях, чем в бедных. Прямые и прогрессивные подоходные налоги противопоставляются косвенным и регрессивным налогам с продажи и акцизам</a:t>
            </a:r>
            <a:r>
              <a:rPr lang="ru" sz="1250" dirty="0" smtClean="0">
                <a:solidFill>
                  <a:schemeClr val="bg1">
                    <a:lumMod val="10000"/>
                  </a:schemeClr>
                </a:solidFill>
                <a:latin typeface="Times New Roman"/>
                <a:ea typeface="Times New Roman"/>
                <a:cs typeface="Times New Roman"/>
                <a:sym typeface="Times New Roman"/>
              </a:rPr>
              <a:t>.</a:t>
            </a:r>
            <a:endParaRPr lang="ru" sz="1250" dirty="0">
              <a:solidFill>
                <a:schemeClr val="bg1">
                  <a:lumMod val="10000"/>
                </a:schemeClr>
              </a:solidFill>
              <a:latin typeface="Times New Roman"/>
              <a:ea typeface="Times New Roman"/>
              <a:cs typeface="Times New Roman"/>
              <a:sym typeface="Times New Roman"/>
            </a:endParaRPr>
          </a:p>
          <a:p>
            <a:pPr marL="0" lvl="0" indent="0" algn="just" rtl="0">
              <a:spcBef>
                <a:spcPts val="100"/>
              </a:spcBef>
              <a:buNone/>
            </a:pPr>
            <a:r>
              <a:rPr lang="ru" sz="1250" dirty="0">
                <a:solidFill>
                  <a:schemeClr val="bg1">
                    <a:lumMod val="10000"/>
                  </a:schemeClr>
                </a:solidFill>
                <a:latin typeface="Times New Roman"/>
                <a:ea typeface="Times New Roman"/>
                <a:cs typeface="Times New Roman"/>
                <a:sym typeface="Times New Roman"/>
              </a:rPr>
              <a:t>7</a:t>
            </a:r>
            <a:r>
              <a:rPr lang="ru" sz="1250" dirty="0" smtClean="0">
                <a:solidFill>
                  <a:schemeClr val="bg1">
                    <a:lumMod val="10000"/>
                  </a:schemeClr>
                </a:solidFill>
                <a:latin typeface="Times New Roman"/>
                <a:ea typeface="Times New Roman"/>
                <a:cs typeface="Times New Roman"/>
                <a:sym typeface="Times New Roman"/>
              </a:rPr>
              <a:t>. </a:t>
            </a:r>
            <a:r>
              <a:rPr lang="ru" sz="1250" dirty="0">
                <a:solidFill>
                  <a:schemeClr val="bg1">
                    <a:lumMod val="10000"/>
                  </a:schemeClr>
                </a:solidFill>
                <a:latin typeface="Times New Roman"/>
                <a:ea typeface="Times New Roman"/>
                <a:cs typeface="Times New Roman"/>
                <a:sym typeface="Times New Roman"/>
              </a:rPr>
              <a:t>Более половины федеральной выручки составляют сборы подоходного налога и налога на прибыль. Остальная часть — налоги с фондов оплаты труда и на потребительские блага. Большую часть выручки местных властей составляют налоги на имущество, а для правительств штатов наиболее важным является налог с оборота</a:t>
            </a:r>
            <a:r>
              <a:rPr lang="ru" sz="1250" dirty="0" smtClean="0">
                <a:solidFill>
                  <a:schemeClr val="bg1">
                    <a:lumMod val="10000"/>
                  </a:schemeClr>
                </a:solidFill>
                <a:latin typeface="Times New Roman"/>
                <a:ea typeface="Times New Roman"/>
                <a:cs typeface="Times New Roman"/>
                <a:sym typeface="Times New Roman"/>
              </a:rPr>
              <a:t>.</a:t>
            </a:r>
            <a:endParaRPr lang="ru" sz="1250" dirty="0">
              <a:solidFill>
                <a:schemeClr val="bg1">
                  <a:lumMod val="10000"/>
                </a:schemeClr>
              </a:solidFill>
              <a:latin typeface="Times New Roman"/>
              <a:ea typeface="Times New Roman"/>
              <a:cs typeface="Times New Roman"/>
              <a:sym typeface="Times New Roman"/>
            </a:endParaRPr>
          </a:p>
          <a:p>
            <a:pPr marL="0" lvl="0" indent="0" algn="just" rtl="0">
              <a:spcBef>
                <a:spcPts val="200"/>
              </a:spcBef>
              <a:buNone/>
            </a:pPr>
            <a:r>
              <a:rPr lang="ru" sz="1250" dirty="0">
                <a:solidFill>
                  <a:schemeClr val="bg1">
                    <a:lumMod val="10000"/>
                  </a:schemeClr>
                </a:solidFill>
                <a:latin typeface="Times New Roman"/>
                <a:ea typeface="Times New Roman"/>
                <a:cs typeface="Times New Roman"/>
                <a:sym typeface="Times New Roman"/>
              </a:rPr>
              <a:t>8</a:t>
            </a:r>
            <a:r>
              <a:rPr lang="ru" sz="1250" dirty="0" smtClean="0">
                <a:solidFill>
                  <a:schemeClr val="bg1">
                    <a:lumMod val="10000"/>
                  </a:schemeClr>
                </a:solidFill>
                <a:latin typeface="Times New Roman"/>
                <a:ea typeface="Times New Roman"/>
                <a:cs typeface="Times New Roman"/>
                <a:sym typeface="Times New Roman"/>
              </a:rPr>
              <a:t>. </a:t>
            </a:r>
            <a:r>
              <a:rPr lang="ru" sz="1250" dirty="0">
                <a:solidFill>
                  <a:schemeClr val="bg1">
                    <a:lumMod val="10000"/>
                  </a:schemeClr>
                </a:solidFill>
                <a:latin typeface="Times New Roman"/>
                <a:ea typeface="Times New Roman"/>
                <a:cs typeface="Times New Roman"/>
                <a:sym typeface="Times New Roman"/>
              </a:rPr>
              <a:t>Личным подоходным налогом облагается доход «независимо от того, из какого источника он получен», с определенными исключениями. Предельная ставка налога, определяющая налог с каждого доллара дополнительного дохода, является ключевым понятием для определения воздействия, оказываемого налогами на стимулы к труду и сбережения. Предельные ставки налогов были резко снижены в 1980-е гг., однако затем, в рамках мер, предусмотренных в 1993 г. пакетом экономических программ президента Клинтона, верхние границы налогов были вновь подняты</a:t>
            </a:r>
            <a:r>
              <a:rPr lang="ru" sz="1250" dirty="0" smtClean="0">
                <a:solidFill>
                  <a:schemeClr val="bg1">
                    <a:lumMod val="10000"/>
                  </a:schemeClr>
                </a:solidFill>
                <a:latin typeface="Times New Roman"/>
                <a:ea typeface="Times New Roman"/>
                <a:cs typeface="Times New Roman"/>
                <a:sym typeface="Times New Roman"/>
              </a:rPr>
              <a:t>.</a:t>
            </a:r>
            <a:endParaRPr lang="ru" sz="1250" dirty="0">
              <a:solidFill>
                <a:schemeClr val="bg1">
                  <a:lumMod val="10000"/>
                </a:schemeClr>
              </a:solidFill>
              <a:latin typeface="Times New Roman"/>
              <a:ea typeface="Times New Roman"/>
              <a:cs typeface="Times New Roman"/>
              <a:sym typeface="Times New Roman"/>
            </a:endParaRPr>
          </a:p>
          <a:p>
            <a:pPr marL="0" lvl="0" indent="0" algn="just" rtl="0">
              <a:spcBef>
                <a:spcPts val="100"/>
              </a:spcBef>
              <a:buNone/>
            </a:pPr>
            <a:r>
              <a:rPr lang="ru" sz="1250" dirty="0">
                <a:solidFill>
                  <a:schemeClr val="bg1">
                    <a:lumMod val="10000"/>
                  </a:schemeClr>
                </a:solidFill>
                <a:latin typeface="Times New Roman"/>
                <a:ea typeface="Times New Roman"/>
                <a:cs typeface="Times New Roman"/>
                <a:sym typeface="Times New Roman"/>
              </a:rPr>
              <a:t>9</a:t>
            </a:r>
            <a:r>
              <a:rPr lang="ru" sz="1250" dirty="0" smtClean="0">
                <a:solidFill>
                  <a:schemeClr val="bg1">
                    <a:lumMod val="10000"/>
                  </a:schemeClr>
                </a:solidFill>
                <a:latin typeface="Times New Roman"/>
                <a:ea typeface="Times New Roman"/>
                <a:cs typeface="Times New Roman"/>
                <a:sym typeface="Times New Roman"/>
              </a:rPr>
              <a:t>. </a:t>
            </a:r>
            <a:r>
              <a:rPr lang="ru" sz="1250" dirty="0">
                <a:solidFill>
                  <a:schemeClr val="bg1">
                    <a:lumMod val="10000"/>
                  </a:schemeClr>
                </a:solidFill>
                <a:latin typeface="Times New Roman"/>
                <a:ea typeface="Times New Roman"/>
                <a:cs typeface="Times New Roman"/>
                <a:sym typeface="Times New Roman"/>
              </a:rPr>
              <a:t>Наиболее быстро растущим федеральным налогом является налог с фонда оплаты труда, используемый  для финансирования социального обеспечения. Это зарезервированный налог, средства от которого идут на выплату общественных пенсий и пособий по </a:t>
            </a:r>
            <a:r>
              <a:rPr lang="ru" sz="1250" dirty="0" smtClean="0">
                <a:solidFill>
                  <a:schemeClr val="bg1">
                    <a:lumMod val="10000"/>
                  </a:schemeClr>
                </a:solidFill>
                <a:latin typeface="Times New Roman"/>
                <a:ea typeface="Times New Roman"/>
                <a:cs typeface="Times New Roman"/>
                <a:sym typeface="Times New Roman"/>
              </a:rPr>
              <a:t> болезни и инвалидности</a:t>
            </a:r>
            <a:r>
              <a:rPr lang="ru" sz="1250" dirty="0">
                <a:solidFill>
                  <a:schemeClr val="bg1">
                    <a:lumMod val="10000"/>
                  </a:schemeClr>
                </a:solidFill>
                <a:latin typeface="Times New Roman"/>
                <a:ea typeface="Times New Roman"/>
                <a:cs typeface="Times New Roman"/>
                <a:sym typeface="Times New Roman"/>
              </a:rPr>
              <a:t>. </a:t>
            </a:r>
            <a:endParaRPr lang="ru" sz="1250" dirty="0" smtClean="0">
              <a:solidFill>
                <a:schemeClr val="bg1">
                  <a:lumMod val="10000"/>
                </a:schemeClr>
              </a:solidFill>
              <a:latin typeface="Times New Roman"/>
              <a:ea typeface="Times New Roman"/>
              <a:cs typeface="Times New Roman"/>
              <a:sym typeface="Times New Roman"/>
            </a:endParaRPr>
          </a:p>
          <a:p>
            <a:pPr lvl="0" algn="just">
              <a:lnSpc>
                <a:spcPct val="95454"/>
              </a:lnSpc>
              <a:spcBef>
                <a:spcPts val="100"/>
              </a:spcBef>
              <a:buClr>
                <a:schemeClr val="dk1"/>
              </a:buClr>
              <a:buSzPct val="78571"/>
            </a:pPr>
            <a:r>
              <a:rPr lang="ru" sz="1250" dirty="0" smtClean="0">
                <a:solidFill>
                  <a:schemeClr val="bg1">
                    <a:lumMod val="10000"/>
                  </a:schemeClr>
                </a:solidFill>
                <a:latin typeface="Times New Roman" pitchFamily="18" charset="0"/>
                <a:ea typeface="Times New Roman"/>
                <a:cs typeface="Times New Roman" pitchFamily="18" charset="0"/>
                <a:sym typeface="Times New Roman"/>
              </a:rPr>
              <a:t>10. Экономисты указывают на финансовое праивло Рэмси, суть которого заключается в том, что эффективность можно повысить можно за счет более жесткого налогообложения тех видов деятельности, кторые являются относительно неэластичными с точки зрения цены. Новый подход заключается во введении так называемых «зеленых налогов», или налогов на загрязнение окружающей среды. Такие налоги значительно уменьшить деятельность, наносящую вред окружающей среде, и вместе с тем получить дохды, которые в противном случае были бы заложены в цены товаров или издержки производства. </a:t>
            </a:r>
            <a:r>
              <a:rPr lang="ru-RU" sz="1250" dirty="0" smtClean="0">
                <a:solidFill>
                  <a:schemeClr val="bg1">
                    <a:lumMod val="10000"/>
                  </a:schemeClr>
                </a:solidFill>
                <a:latin typeface="Times New Roman" pitchFamily="18" charset="0"/>
                <a:ea typeface="Times New Roman"/>
                <a:cs typeface="Times New Roman" pitchFamily="18" charset="0"/>
                <a:sym typeface="Times New Roman"/>
              </a:rPr>
              <a:t>Н</a:t>
            </a:r>
            <a:r>
              <a:rPr lang="ru" sz="1250" dirty="0" smtClean="0">
                <a:solidFill>
                  <a:schemeClr val="bg1">
                    <a:lumMod val="10000"/>
                  </a:schemeClr>
                </a:solidFill>
                <a:latin typeface="Times New Roman" pitchFamily="18" charset="0"/>
                <a:ea typeface="Times New Roman"/>
                <a:cs typeface="Times New Roman" pitchFamily="18" charset="0"/>
                <a:sym typeface="Times New Roman"/>
              </a:rPr>
              <a:t>о для всех налогов очень сильными ограничителями являются соображения справедливости и политеской приемлемости.</a:t>
            </a:r>
          </a:p>
          <a:p>
            <a:pPr lvl="0" algn="just">
              <a:lnSpc>
                <a:spcPct val="95454"/>
              </a:lnSpc>
              <a:spcBef>
                <a:spcPts val="100"/>
              </a:spcBef>
              <a:buClr>
                <a:schemeClr val="dk1"/>
              </a:buClr>
              <a:buSzPct val="78571"/>
            </a:pPr>
            <a:r>
              <a:rPr lang="ru" sz="1250" dirty="0" smtClean="0">
                <a:solidFill>
                  <a:schemeClr val="bg1">
                    <a:lumMod val="10000"/>
                  </a:schemeClr>
                </a:solidFill>
                <a:latin typeface="Times New Roman" pitchFamily="18" charset="0"/>
                <a:ea typeface="Times New Roman"/>
                <a:cs typeface="Times New Roman" pitchFamily="18" charset="0"/>
                <a:sym typeface="Times New Roman"/>
              </a:rPr>
              <a:t>11. Распределение налогового в конечном счете определяет экономические последствия применения данного вида налогов. Оно определяет его влияние на цены, выпуск продукции и другие экономические показатели. </a:t>
            </a:r>
            <a:r>
              <a:rPr lang="ru-RU" sz="1250" dirty="0" smtClean="0">
                <a:solidFill>
                  <a:schemeClr val="bg1">
                    <a:lumMod val="10000"/>
                  </a:schemeClr>
                </a:solidFill>
                <a:latin typeface="Times New Roman" pitchFamily="18" charset="0"/>
                <a:ea typeface="Times New Roman"/>
                <a:cs typeface="Times New Roman" pitchFamily="18" charset="0"/>
                <a:sym typeface="Times New Roman"/>
              </a:rPr>
              <a:t>Ч</a:t>
            </a:r>
            <a:r>
              <a:rPr lang="ru" sz="1250" dirty="0" smtClean="0">
                <a:solidFill>
                  <a:schemeClr val="bg1">
                    <a:lumMod val="10000"/>
                  </a:schemeClr>
                </a:solidFill>
                <a:latin typeface="Times New Roman" pitchFamily="18" charset="0"/>
                <a:ea typeface="Times New Roman"/>
                <a:cs typeface="Times New Roman" pitchFamily="18" charset="0"/>
                <a:sym typeface="Times New Roman"/>
              </a:rPr>
              <a:t>асто те, кто платит налог, часто имеют возможность перенести его бремя дальше—на плечи потребителей или назад — на плечи поставщиков. Существующая сегодня в США система налогов и трансфертов является умеренно прогрессивной.</a:t>
            </a:r>
          </a:p>
          <a:p>
            <a:pPr marL="0" lvl="0" indent="0" algn="just" rtl="0">
              <a:spcBef>
                <a:spcPts val="100"/>
              </a:spcBef>
              <a:buNone/>
            </a:pPr>
            <a:endParaRPr lang="ru" sz="1250" dirty="0">
              <a:solidFill>
                <a:schemeClr val="bg1">
                  <a:lumMod val="10000"/>
                </a:schemeClr>
              </a:solidFill>
              <a:latin typeface="Times New Roman"/>
              <a:ea typeface="Times New Roman"/>
              <a:cs typeface="Times New Roman"/>
              <a:sym typeface="Times New Roman"/>
            </a:endParaRPr>
          </a:p>
          <a:p>
            <a:endParaRPr sz="1250" dirty="0">
              <a:solidFill>
                <a:schemeClr val="bg1">
                  <a:lumMod val="10000"/>
                </a:schemeClr>
              </a:solidFill>
            </a:endParaRP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179512" y="627534"/>
            <a:ext cx="8371499" cy="4354200"/>
          </a:xfrm>
          <a:prstGeom prst="rect">
            <a:avLst/>
          </a:prstGeom>
        </p:spPr>
        <p:txBody>
          <a:bodyPr lIns="91425" tIns="91425" rIns="91425" bIns="91425" anchor="t" anchorCtr="0">
            <a:noAutofit/>
          </a:bodyPr>
          <a:lstStyle/>
          <a:p>
            <a:pPr lvl="0" rtl="0">
              <a:buClr>
                <a:schemeClr val="dk1"/>
              </a:buClr>
              <a:buSzPct val="78571"/>
            </a:pPr>
            <a:r>
              <a:rPr lang="ru" b="1" dirty="0" smtClean="0">
                <a:solidFill>
                  <a:schemeClr val="bg1">
                    <a:lumMod val="10000"/>
                  </a:schemeClr>
                </a:solidFill>
                <a:latin typeface="Times New Roman"/>
                <a:ea typeface="Times New Roman"/>
                <a:cs typeface="Times New Roman"/>
                <a:sym typeface="Times New Roman"/>
              </a:rPr>
              <a:t>Функции правительства</a:t>
            </a:r>
          </a:p>
          <a:p>
            <a:pPr lvl="0" rtl="0">
              <a:buClr>
                <a:schemeClr val="dk1"/>
              </a:buClr>
              <a:buSzPct val="78571"/>
              <a:buFont typeface="Wingdings" pitchFamily="2" charset="2"/>
              <a:buChar char="ü"/>
            </a:pPr>
            <a:r>
              <a:rPr lang="ru-RU" dirty="0" smtClean="0">
                <a:solidFill>
                  <a:schemeClr val="bg1">
                    <a:lumMod val="10000"/>
                  </a:schemeClr>
                </a:solidFill>
                <a:latin typeface="Times New Roman"/>
                <a:ea typeface="Times New Roman"/>
                <a:cs typeface="Times New Roman"/>
                <a:sym typeface="Times New Roman"/>
              </a:rPr>
              <a:t>Три механизма с помощью которых правительство осуществляет экономический контроль: налоги, расходы, регулирование.</a:t>
            </a:r>
          </a:p>
          <a:p>
            <a:pPr lvl="0" rtl="0">
              <a:buClr>
                <a:schemeClr val="dk1"/>
              </a:buClr>
              <a:buSzPct val="78571"/>
              <a:buFont typeface="Wingdings" pitchFamily="2" charset="2"/>
              <a:buChar char="ü"/>
            </a:pPr>
            <a:r>
              <a:rPr lang="ru-RU" dirty="0" smtClean="0">
                <a:solidFill>
                  <a:schemeClr val="bg1">
                    <a:lumMod val="10000"/>
                  </a:schemeClr>
                </a:solidFill>
                <a:latin typeface="Times New Roman"/>
                <a:ea typeface="Times New Roman"/>
                <a:cs typeface="Times New Roman"/>
                <a:sym typeface="Times New Roman"/>
              </a:rPr>
              <a:t>Недостатки рынка</a:t>
            </a:r>
          </a:p>
          <a:p>
            <a:pPr lvl="0" rtl="0">
              <a:buClr>
                <a:schemeClr val="dk1"/>
              </a:buClr>
              <a:buSzPct val="78571"/>
              <a:buFont typeface="Wingdings" pitchFamily="2" charset="2"/>
              <a:buChar char="ü"/>
            </a:pPr>
            <a:r>
              <a:rPr lang="ru-RU" dirty="0" smtClean="0">
                <a:solidFill>
                  <a:schemeClr val="bg1">
                    <a:lumMod val="10000"/>
                  </a:schemeClr>
                </a:solidFill>
                <a:latin typeface="Times New Roman"/>
                <a:ea typeface="Times New Roman"/>
                <a:cs typeface="Times New Roman"/>
                <a:sym typeface="Times New Roman"/>
              </a:rPr>
              <a:t>Теория общественного выбора</a:t>
            </a:r>
          </a:p>
          <a:p>
            <a:pPr lvl="0" rtl="0">
              <a:buClr>
                <a:schemeClr val="dk1"/>
              </a:buClr>
              <a:buSzPct val="78571"/>
              <a:buFont typeface="Wingdings" pitchFamily="2" charset="2"/>
              <a:buChar char="ü"/>
            </a:pPr>
            <a:r>
              <a:rPr lang="ru-RU" dirty="0" smtClean="0">
                <a:solidFill>
                  <a:schemeClr val="bg1">
                    <a:lumMod val="10000"/>
                  </a:schemeClr>
                </a:solidFill>
                <a:latin typeface="Times New Roman"/>
                <a:ea typeface="Times New Roman"/>
                <a:cs typeface="Times New Roman"/>
                <a:sym typeface="Times New Roman"/>
              </a:rPr>
              <a:t>Четыре функции правительства: обеспечение эффективности, распределение,  стабилизация,</a:t>
            </a:r>
          </a:p>
          <a:p>
            <a:pPr lvl="0" rtl="0">
              <a:buClr>
                <a:schemeClr val="dk1"/>
              </a:buClr>
              <a:buSzPct val="78571"/>
            </a:pPr>
            <a:r>
              <a:rPr lang="ru-RU" dirty="0" smtClean="0">
                <a:solidFill>
                  <a:schemeClr val="bg1">
                    <a:lumMod val="10000"/>
                  </a:schemeClr>
                </a:solidFill>
                <a:latin typeface="Times New Roman"/>
                <a:ea typeface="Times New Roman"/>
                <a:cs typeface="Times New Roman"/>
                <a:sym typeface="Times New Roman"/>
              </a:rPr>
              <a:t>                                                           представление страны на международной арене</a:t>
            </a:r>
            <a:endParaRPr lang="ru" dirty="0" smtClean="0">
              <a:solidFill>
                <a:schemeClr val="bg1">
                  <a:lumMod val="10000"/>
                </a:schemeClr>
              </a:solidFill>
              <a:latin typeface="Times New Roman"/>
              <a:ea typeface="Times New Roman"/>
              <a:cs typeface="Times New Roman"/>
              <a:sym typeface="Times New Roman"/>
            </a:endParaRPr>
          </a:p>
          <a:p>
            <a:pPr lvl="0" rtl="0">
              <a:buClr>
                <a:schemeClr val="dk1"/>
              </a:buClr>
              <a:buSzPct val="78571"/>
            </a:pPr>
            <a:r>
              <a:rPr lang="ru" b="1" dirty="0" smtClean="0">
                <a:solidFill>
                  <a:schemeClr val="bg1">
                    <a:lumMod val="10000"/>
                  </a:schemeClr>
                </a:solidFill>
                <a:latin typeface="Times New Roman"/>
                <a:ea typeface="Times New Roman"/>
                <a:cs typeface="Times New Roman"/>
                <a:sym typeface="Times New Roman"/>
              </a:rPr>
              <a:t>Государственные </a:t>
            </a:r>
            <a:r>
              <a:rPr lang="ru" b="1" dirty="0">
                <a:solidFill>
                  <a:schemeClr val="bg1">
                    <a:lumMod val="10000"/>
                  </a:schemeClr>
                </a:solidFill>
                <a:latin typeface="Times New Roman"/>
                <a:ea typeface="Times New Roman"/>
                <a:cs typeface="Times New Roman"/>
                <a:sym typeface="Times New Roman"/>
              </a:rPr>
              <a:t>расходы и финансово-бюджетное распределение</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Фискальный </a:t>
            </a:r>
            <a:r>
              <a:rPr lang="ru" dirty="0">
                <a:solidFill>
                  <a:schemeClr val="bg1">
                    <a:lumMod val="10000"/>
                  </a:schemeClr>
                </a:solidFill>
                <a:latin typeface="Times New Roman"/>
                <a:ea typeface="Times New Roman"/>
                <a:cs typeface="Times New Roman"/>
                <a:sym typeface="Times New Roman"/>
              </a:rPr>
              <a:t>федерализм и местные </a:t>
            </a:r>
            <a:r>
              <a:rPr lang="ru" dirty="0" smtClean="0">
                <a:solidFill>
                  <a:schemeClr val="bg1">
                    <a:lumMod val="10000"/>
                  </a:schemeClr>
                </a:solidFill>
                <a:latin typeface="Times New Roman"/>
                <a:ea typeface="Times New Roman"/>
                <a:cs typeface="Times New Roman"/>
                <a:sym typeface="Times New Roman"/>
              </a:rPr>
              <a:t>общественные блага</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Экономический </a:t>
            </a:r>
            <a:r>
              <a:rPr lang="ru" dirty="0">
                <a:solidFill>
                  <a:schemeClr val="bg1">
                    <a:lumMod val="10000"/>
                  </a:schemeClr>
                </a:solidFill>
                <a:latin typeface="Times New Roman"/>
                <a:ea typeface="Times New Roman"/>
                <a:cs typeface="Times New Roman"/>
                <a:sym typeface="Times New Roman"/>
              </a:rPr>
              <a:t>эффект государственных </a:t>
            </a:r>
            <a:r>
              <a:rPr lang="ru" dirty="0" smtClean="0">
                <a:solidFill>
                  <a:schemeClr val="bg1">
                    <a:lumMod val="10000"/>
                  </a:schemeClr>
                </a:solidFill>
                <a:latin typeface="Times New Roman"/>
                <a:ea typeface="Times New Roman"/>
                <a:cs typeface="Times New Roman"/>
                <a:sym typeface="Times New Roman"/>
              </a:rPr>
              <a:t>расходов</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Принципы получаемой выгоды и платежеспособности</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Горизонтальное </a:t>
            </a:r>
            <a:r>
              <a:rPr lang="ru" dirty="0">
                <a:solidFill>
                  <a:schemeClr val="bg1">
                    <a:lumMod val="10000"/>
                  </a:schemeClr>
                </a:solidFill>
                <a:latin typeface="Times New Roman"/>
                <a:ea typeface="Times New Roman"/>
                <a:cs typeface="Times New Roman"/>
                <a:sym typeface="Times New Roman"/>
              </a:rPr>
              <a:t>и вертикальное </a:t>
            </a:r>
            <a:r>
              <a:rPr lang="ru" dirty="0" smtClean="0">
                <a:solidFill>
                  <a:schemeClr val="bg1">
                    <a:lumMod val="10000"/>
                  </a:schemeClr>
                </a:solidFill>
                <a:latin typeface="Times New Roman"/>
                <a:ea typeface="Times New Roman"/>
                <a:cs typeface="Times New Roman"/>
                <a:sym typeface="Times New Roman"/>
              </a:rPr>
              <a:t>равенство</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Прямые </a:t>
            </a:r>
            <a:r>
              <a:rPr lang="ru" dirty="0">
                <a:solidFill>
                  <a:schemeClr val="bg1">
                    <a:lumMod val="10000"/>
                  </a:schemeClr>
                </a:solidFill>
                <a:latin typeface="Times New Roman"/>
                <a:ea typeface="Times New Roman"/>
                <a:cs typeface="Times New Roman"/>
                <a:sym typeface="Times New Roman"/>
              </a:rPr>
              <a:t>и косвенные </a:t>
            </a:r>
            <a:r>
              <a:rPr lang="ru" dirty="0" smtClean="0">
                <a:solidFill>
                  <a:schemeClr val="bg1">
                    <a:lumMod val="10000"/>
                  </a:schemeClr>
                </a:solidFill>
                <a:latin typeface="Times New Roman"/>
                <a:ea typeface="Times New Roman"/>
                <a:cs typeface="Times New Roman"/>
                <a:sym typeface="Times New Roman"/>
              </a:rPr>
              <a:t>налоги</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Прогрессивные</a:t>
            </a:r>
            <a:r>
              <a:rPr lang="ru" dirty="0">
                <a:solidFill>
                  <a:schemeClr val="bg1">
                    <a:lumMod val="10000"/>
                  </a:schemeClr>
                </a:solidFill>
                <a:latin typeface="Times New Roman"/>
                <a:ea typeface="Times New Roman"/>
                <a:cs typeface="Times New Roman"/>
                <a:sym typeface="Times New Roman"/>
              </a:rPr>
              <a:t>, пропорциональные и регрессивные </a:t>
            </a:r>
            <a:r>
              <a:rPr lang="ru" dirty="0" smtClean="0">
                <a:solidFill>
                  <a:schemeClr val="bg1">
                    <a:lumMod val="10000"/>
                  </a:schemeClr>
                </a:solidFill>
                <a:latin typeface="Times New Roman"/>
                <a:ea typeface="Times New Roman"/>
                <a:cs typeface="Times New Roman"/>
                <a:sym typeface="Times New Roman"/>
              </a:rPr>
              <a:t>налоги</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Распределение </a:t>
            </a:r>
            <a:r>
              <a:rPr lang="ru" dirty="0">
                <a:solidFill>
                  <a:schemeClr val="bg1">
                    <a:lumMod val="10000"/>
                  </a:schemeClr>
                </a:solidFill>
                <a:latin typeface="Times New Roman"/>
                <a:ea typeface="Times New Roman"/>
                <a:cs typeface="Times New Roman"/>
                <a:sym typeface="Times New Roman"/>
              </a:rPr>
              <a:t>налогового бремени и его </a:t>
            </a:r>
            <a:r>
              <a:rPr lang="ru" dirty="0" smtClean="0">
                <a:solidFill>
                  <a:schemeClr val="bg1">
                    <a:lumMod val="10000"/>
                  </a:schemeClr>
                </a:solidFill>
                <a:latin typeface="Times New Roman"/>
                <a:ea typeface="Times New Roman"/>
                <a:cs typeface="Times New Roman"/>
                <a:sym typeface="Times New Roman"/>
              </a:rPr>
              <a:t>перенос</a:t>
            </a:r>
          </a:p>
          <a:p>
            <a:pPr lvl="0" rtl="0">
              <a:spcBef>
                <a:spcPts val="600"/>
              </a:spcBef>
              <a:buClr>
                <a:schemeClr val="dk1"/>
              </a:buClr>
              <a:buSzPct val="78571"/>
              <a:buFont typeface="Wingdings" pitchFamily="2" charset="2"/>
              <a:buChar char="ü"/>
            </a:pPr>
            <a:r>
              <a:rPr lang="ru" dirty="0" smtClean="0">
                <a:solidFill>
                  <a:schemeClr val="bg1">
                    <a:lumMod val="10000"/>
                  </a:schemeClr>
                </a:solidFill>
                <a:latin typeface="Times New Roman"/>
                <a:ea typeface="Times New Roman"/>
                <a:cs typeface="Times New Roman"/>
                <a:sym typeface="Times New Roman"/>
              </a:rPr>
              <a:t>Рэмси и «зеленые налоги</a:t>
            </a:r>
            <a:endParaRPr lang="ru" dirty="0">
              <a:solidFill>
                <a:schemeClr val="bg1">
                  <a:lumMod val="10000"/>
                </a:schemeClr>
              </a:solidFill>
              <a:latin typeface="Times New Roman"/>
              <a:ea typeface="Times New Roman"/>
              <a:cs typeface="Times New Roman"/>
              <a:sym typeface="Times New Roman"/>
            </a:endParaRPr>
          </a:p>
          <a:p>
            <a:pPr lvl="0" rtl="0">
              <a:buClr>
                <a:schemeClr val="dk1"/>
              </a:buClr>
              <a:buSzPct val="78571"/>
            </a:pPr>
            <a:endParaRPr lang="ru" dirty="0">
              <a:solidFill>
                <a:schemeClr val="bg1">
                  <a:lumMod val="10000"/>
                </a:schemeClr>
              </a:solidFill>
              <a:latin typeface="Times New Roman"/>
              <a:ea typeface="Times New Roman"/>
              <a:cs typeface="Times New Roman"/>
              <a:sym typeface="Times New Roman"/>
            </a:endParaRPr>
          </a:p>
          <a:p>
            <a:endParaRPr dirty="0">
              <a:solidFill>
                <a:schemeClr val="bg1">
                  <a:lumMod val="10000"/>
                </a:schemeClr>
              </a:solidFill>
            </a:endParaRPr>
          </a:p>
        </p:txBody>
      </p:sp>
      <p:sp>
        <p:nvSpPr>
          <p:cNvPr id="3" name="TextBox 2"/>
          <p:cNvSpPr txBox="1"/>
          <p:nvPr/>
        </p:nvSpPr>
        <p:spPr>
          <a:xfrm>
            <a:off x="2051720" y="123478"/>
            <a:ext cx="5544616" cy="461665"/>
          </a:xfrm>
          <a:prstGeom prst="rect">
            <a:avLst/>
          </a:prstGeom>
          <a:solidFill>
            <a:schemeClr val="bg1">
              <a:lumMod val="90000"/>
            </a:schemeClr>
          </a:solidFill>
        </p:spPr>
        <p:txBody>
          <a:bodyPr wrap="square" rtlCol="0">
            <a:spAutoFit/>
          </a:bodyPr>
          <a:lstStyle/>
          <a:p>
            <a:pPr lvl="0" algn="ctr"/>
            <a:r>
              <a:rPr lang="ru-RU" sz="2400" b="1" dirty="0" smtClean="0">
                <a:latin typeface="Times New Roman" pitchFamily="18" charset="0"/>
                <a:ea typeface="Times New Roman"/>
                <a:cs typeface="Times New Roman" pitchFamily="18" charset="0"/>
              </a:rPr>
              <a:t>КЛЮЧЕВЫЕ ПОНЯТИЯ</a:t>
            </a:r>
            <a:endParaRPr lang="ru" sz="2400" b="1" dirty="0" smtClean="0">
              <a:solidFill>
                <a:schemeClr val="bg1">
                  <a:lumMod val="10000"/>
                </a:schemeClr>
              </a:solidFill>
              <a:latin typeface="Times New Roman" pitchFamily="18" charset="0"/>
              <a:ea typeface="Times New Roman"/>
              <a:cs typeface="Times New Roman" pitchFamily="18" charset="0"/>
              <a:sym typeface="Times New Roman"/>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9712" y="0"/>
            <a:ext cx="5544616" cy="576064"/>
          </a:xfrm>
          <a:solidFill>
            <a:schemeClr val="bg1">
              <a:lumMod val="90000"/>
            </a:schemeClr>
          </a:solidFill>
        </p:spPr>
        <p:txBody>
          <a:bodyPr/>
          <a:lstStyle/>
          <a:p>
            <a:pPr algn="ctr"/>
            <a:r>
              <a:rPr lang="ru-RU" sz="2400" dirty="0" smtClean="0">
                <a:solidFill>
                  <a:schemeClr val="bg1">
                    <a:lumMod val="10000"/>
                  </a:schemeClr>
                </a:solidFill>
                <a:latin typeface="Times New Roman" pitchFamily="18" charset="0"/>
                <a:cs typeface="Times New Roman" pitchFamily="18" charset="0"/>
              </a:rPr>
              <a:t>ВОПРОСЫ ДЛЯ ОБСУЖДЕНИЯ</a:t>
            </a:r>
            <a:endParaRPr lang="ru-RU" sz="2400" dirty="0">
              <a:solidFill>
                <a:schemeClr val="bg1">
                  <a:lumMod val="10000"/>
                </a:schemeClr>
              </a:solidFill>
              <a:latin typeface="Times New Roman" pitchFamily="18" charset="0"/>
              <a:cs typeface="Times New Roman" pitchFamily="18" charset="0"/>
            </a:endParaRPr>
          </a:p>
        </p:txBody>
      </p:sp>
      <p:sp>
        <p:nvSpPr>
          <p:cNvPr id="3" name="Текст 2"/>
          <p:cNvSpPr>
            <a:spLocks noGrp="1"/>
          </p:cNvSpPr>
          <p:nvPr>
            <p:ph type="body" idx="1"/>
          </p:nvPr>
        </p:nvSpPr>
        <p:spPr>
          <a:xfrm>
            <a:off x="179512" y="895028"/>
            <a:ext cx="8964488" cy="4248472"/>
          </a:xfrm>
        </p:spPr>
        <p:txBody>
          <a:bodyPr/>
          <a:lstStyle/>
          <a:p>
            <a:r>
              <a:rPr lang="ru-RU" sz="1400" dirty="0" smtClean="0">
                <a:solidFill>
                  <a:schemeClr val="bg1">
                    <a:lumMod val="10000"/>
                  </a:schemeClr>
                </a:solidFill>
                <a:latin typeface="Times New Roman" pitchFamily="18" charset="0"/>
                <a:cs typeface="Times New Roman" pitchFamily="18" charset="0"/>
              </a:rPr>
              <a:t>1. Вспомните утверждение судьи Оливера </a:t>
            </a:r>
            <a:r>
              <a:rPr lang="ru-RU" sz="1400" dirty="0" err="1" smtClean="0">
                <a:solidFill>
                  <a:schemeClr val="bg1">
                    <a:lumMod val="10000"/>
                  </a:schemeClr>
                </a:solidFill>
                <a:latin typeface="Times New Roman" pitchFamily="18" charset="0"/>
                <a:cs typeface="Times New Roman" pitchFamily="18" charset="0"/>
              </a:rPr>
              <a:t>Уэнделла</a:t>
            </a:r>
            <a:r>
              <a:rPr lang="ru-RU" sz="1400" dirty="0" smtClean="0">
                <a:solidFill>
                  <a:schemeClr val="bg1">
                    <a:lumMod val="10000"/>
                  </a:schemeClr>
                </a:solidFill>
                <a:latin typeface="Times New Roman" pitchFamily="18" charset="0"/>
                <a:cs typeface="Times New Roman" pitchFamily="18" charset="0"/>
              </a:rPr>
              <a:t> Холмса:» Налоги – это то, чем мы расплачиваемся за цивилизованное общество». Поясните это утверждение, памятуя о том, что  экономике очень важно разобраться в сути денежных потов, чтобы понять, что такое «поток» реальных ресурсов.</a:t>
            </a:r>
          </a:p>
          <a:p>
            <a:r>
              <a:rPr lang="ru-RU" sz="1400" dirty="0" smtClean="0">
                <a:solidFill>
                  <a:schemeClr val="bg1">
                    <a:lumMod val="10000"/>
                  </a:schemeClr>
                </a:solidFill>
                <a:latin typeface="Times New Roman" pitchFamily="18" charset="0"/>
                <a:cs typeface="Times New Roman" pitchFamily="18" charset="0"/>
              </a:rPr>
              <a:t>2. Выбирая, то Вам больше подходит – экономика с неограниченной свободой предпринимательства или </a:t>
            </a:r>
            <a:r>
              <a:rPr lang="ru-RU" sz="1400" dirty="0" err="1" smtClean="0">
                <a:solidFill>
                  <a:schemeClr val="bg1">
                    <a:lumMod val="10000"/>
                  </a:schemeClr>
                </a:solidFill>
                <a:latin typeface="Times New Roman" pitchFamily="18" charset="0"/>
                <a:cs typeface="Times New Roman" pitchFamily="18" charset="0"/>
              </a:rPr>
              <a:t>гос</a:t>
            </a:r>
            <a:r>
              <a:rPr lang="ru-RU" sz="1400" dirty="0" smtClean="0">
                <a:solidFill>
                  <a:schemeClr val="bg1">
                    <a:lumMod val="10000"/>
                  </a:schemeClr>
                </a:solidFill>
                <a:latin typeface="Times New Roman" pitchFamily="18" charset="0"/>
                <a:cs typeface="Times New Roman" pitchFamily="18" charset="0"/>
              </a:rPr>
              <a:t>. регулирование, -обсудите, должно ли государство контролировать такие сферы, как проституция, потребление наркотиков, торговля донорскими органами, ядерным оружием и алкоголем. Обсудите относительные приемущества введения высоких налогов и запретов на указанные товары (вспомните обсуждение проблемы запрета наркотиков в главе 5).</a:t>
            </a:r>
          </a:p>
          <a:p>
            <a:r>
              <a:rPr lang="ru-RU" sz="1400" dirty="0" smtClean="0">
                <a:solidFill>
                  <a:schemeClr val="bg1">
                    <a:lumMod val="10000"/>
                  </a:schemeClr>
                </a:solidFill>
                <a:latin typeface="Times New Roman" pitchFamily="18" charset="0"/>
                <a:cs typeface="Times New Roman" pitchFamily="18" charset="0"/>
              </a:rPr>
              <a:t>3. Критики налоговой системы США полагают, что она снижает стимулы к труду, сбережением и инновациям, и , следовательно, замедляет долгосрочный экономический рост. Можете ли Вы пояснить, почему «зеленые налоги могли бы способствовать экономической эффективности и экономическому росту? Проанализируйте это на примере налогов на выбросы углекислого газа или на утечку нефти из танкеров. Составьте список налогов, которые, как Вы считаете, могли бы способствовать увеличению эффективности, и сравните их эффект с эффектом, который оказывают налоги на трудовые доходы и доход от капитала.</a:t>
            </a:r>
            <a:endParaRPr lang="ru-RU" sz="1400"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07504" y="267494"/>
            <a:ext cx="9036496" cy="3725699"/>
          </a:xfrm>
        </p:spPr>
        <p:txBody>
          <a:bodyPr/>
          <a:lstStyle/>
          <a:p>
            <a:r>
              <a:rPr lang="ru-RU" sz="1300" dirty="0" smtClean="0">
                <a:solidFill>
                  <a:schemeClr val="bg1">
                    <a:lumMod val="10000"/>
                  </a:schemeClr>
                </a:solidFill>
                <a:latin typeface="Times New Roman" pitchFamily="18" charset="0"/>
                <a:cs typeface="Times New Roman" pitchFamily="18" charset="0"/>
              </a:rPr>
              <a:t>4. Специалисты в  сфере налогообложения часто говорят о налогах на собственную сумму доходов, или другими словами, «единых налогах», которые взимаются  с частных лиц независимо от того, чем и насколько удачно они занимаются. Единые налоги не приводят к снижению эффективности или появлению различного рода искажений, поскольку они никак не влияют на стимулы, иначе говоря, они облагают все ресурсы и выпуск продукции </a:t>
            </a:r>
            <a:r>
              <a:rPr lang="ru-RU" sz="1300" i="1" dirty="0" smtClean="0">
                <a:solidFill>
                  <a:schemeClr val="bg1">
                    <a:lumMod val="10000"/>
                  </a:schemeClr>
                </a:solidFill>
                <a:latin typeface="Times New Roman" pitchFamily="18" charset="0"/>
                <a:cs typeface="Times New Roman" pitchFamily="18" charset="0"/>
              </a:rPr>
              <a:t>нулевым</a:t>
            </a:r>
            <a:r>
              <a:rPr lang="ru-RU" sz="1300" dirty="0" smtClean="0">
                <a:solidFill>
                  <a:schemeClr val="bg1">
                    <a:lumMod val="10000"/>
                  </a:schemeClr>
                </a:solidFill>
                <a:latin typeface="Times New Roman" pitchFamily="18" charset="0"/>
                <a:cs typeface="Times New Roman" pitchFamily="18" charset="0"/>
              </a:rPr>
              <a:t> предельным налогом. Допустим, что власти вводят единый налог в размере 200 </a:t>
            </a:r>
            <a:r>
              <a:rPr lang="en-US" sz="1300" dirty="0" smtClean="0">
                <a:solidFill>
                  <a:schemeClr val="bg1">
                    <a:lumMod val="10000"/>
                  </a:schemeClr>
                </a:solidFill>
                <a:latin typeface="Times New Roman" pitchFamily="18" charset="0"/>
                <a:cs typeface="Times New Roman" pitchFamily="18" charset="0"/>
              </a:rPr>
              <a:t>$</a:t>
            </a:r>
            <a:r>
              <a:rPr lang="ru-RU" sz="1300" dirty="0" smtClean="0">
                <a:solidFill>
                  <a:schemeClr val="bg1">
                    <a:lumMod val="10000"/>
                  </a:schemeClr>
                </a:solidFill>
                <a:latin typeface="Times New Roman" pitchFamily="18" charset="0"/>
                <a:cs typeface="Times New Roman" pitchFamily="18" charset="0"/>
              </a:rPr>
              <a:t> с каждого жителя. Покажите на графике спроса и предложения почему такой налог не будет влиять ни на заработную плату, ни на предложения труда. (Вспомните анализ налогов на землю, который проводился Генри Джорджем). </a:t>
            </a:r>
          </a:p>
          <a:p>
            <a:r>
              <a:rPr lang="ru-RU" sz="1300" dirty="0" smtClean="0">
                <a:solidFill>
                  <a:schemeClr val="bg1">
                    <a:lumMod val="10000"/>
                  </a:schemeClr>
                </a:solidFill>
                <a:latin typeface="Times New Roman" pitchFamily="18" charset="0"/>
                <a:cs typeface="Times New Roman" pitchFamily="18" charset="0"/>
              </a:rPr>
              <a:t>Рассуждая о жизни человека, мы можем говорить  динамическом эквиваленте единого налога – «налоги на обеспеченность», которым облагались бы частные лица на основе их </a:t>
            </a:r>
            <a:r>
              <a:rPr lang="ru-RU" sz="1300" i="1" dirty="0" smtClean="0">
                <a:solidFill>
                  <a:schemeClr val="bg1">
                    <a:lumMod val="10000"/>
                  </a:schemeClr>
                </a:solidFill>
                <a:latin typeface="Times New Roman" pitchFamily="18" charset="0"/>
                <a:cs typeface="Times New Roman" pitchFamily="18" charset="0"/>
              </a:rPr>
              <a:t>потенциальных </a:t>
            </a:r>
            <a:r>
              <a:rPr lang="ru-RU" sz="1300" dirty="0" smtClean="0">
                <a:solidFill>
                  <a:schemeClr val="bg1">
                    <a:lumMod val="10000"/>
                  </a:schemeClr>
                </a:solidFill>
                <a:latin typeface="Times New Roman" pitchFamily="18" charset="0"/>
                <a:cs typeface="Times New Roman" pitchFamily="18" charset="0"/>
              </a:rPr>
              <a:t>трудовых доходов. Экономисты </a:t>
            </a:r>
            <a:r>
              <a:rPr lang="ru-RU" sz="1300" dirty="0" err="1" smtClean="0">
                <a:solidFill>
                  <a:schemeClr val="bg1">
                    <a:lumMod val="10000"/>
                  </a:schemeClr>
                </a:solidFill>
                <a:latin typeface="Times New Roman" pitchFamily="18" charset="0"/>
                <a:cs typeface="Times New Roman" pitchFamily="18" charset="0"/>
              </a:rPr>
              <a:t>Фуллертон</a:t>
            </a:r>
            <a:r>
              <a:rPr lang="ru-RU" sz="1300" dirty="0" smtClean="0">
                <a:solidFill>
                  <a:schemeClr val="bg1">
                    <a:lumMod val="10000"/>
                  </a:schemeClr>
                </a:solidFill>
                <a:latin typeface="Times New Roman" pitchFamily="18" charset="0"/>
                <a:cs typeface="Times New Roman" pitchFamily="18" charset="0"/>
              </a:rPr>
              <a:t> и </a:t>
            </a:r>
            <a:r>
              <a:rPr lang="ru-RU" sz="1300" dirty="0" err="1" smtClean="0">
                <a:solidFill>
                  <a:schemeClr val="bg1">
                    <a:lumMod val="10000"/>
                  </a:schemeClr>
                </a:solidFill>
                <a:latin typeface="Times New Roman" pitchFamily="18" charset="0"/>
                <a:cs typeface="Times New Roman" pitchFamily="18" charset="0"/>
              </a:rPr>
              <a:t>Роджерс</a:t>
            </a:r>
            <a:r>
              <a:rPr lang="ru-RU" sz="1300" dirty="0" smtClean="0">
                <a:solidFill>
                  <a:schemeClr val="bg1">
                    <a:lumMod val="10000"/>
                  </a:schemeClr>
                </a:solidFill>
                <a:latin typeface="Times New Roman" pitchFamily="18" charset="0"/>
                <a:cs typeface="Times New Roman" pitchFamily="18" charset="0"/>
              </a:rPr>
              <a:t> пришли к выводу, что совершенный эффективный пропорциональный налог на обеспеченность увеличит уровень среднего жизненного дохода на 1,3 %. Как бы вы отнеслись к такому изменению? Опишите, какие трудности  могут возникнуть при введении такого налога.</a:t>
            </a:r>
          </a:p>
          <a:p>
            <a:r>
              <a:rPr lang="ru-RU" sz="1300" dirty="0" smtClean="0">
                <a:solidFill>
                  <a:schemeClr val="bg1">
                    <a:lumMod val="10000"/>
                  </a:schemeClr>
                </a:solidFill>
                <a:latin typeface="Times New Roman" pitchFamily="18" charset="0"/>
                <a:cs typeface="Times New Roman" pitchFamily="18" charset="0"/>
              </a:rPr>
              <a:t>5.Составьте список различных федеральных налогов, расположив их в порядке возрастания прогрессивности. В случае, если бы федеральное правительство вынуждено было заменить подоходные налоги на налог с оборота или налоги на потребление, каким был бы эффект подобного действия, если брать во внимание прогрессивность налоговой системы в целом? </a:t>
            </a:r>
          </a:p>
          <a:p>
            <a:r>
              <a:rPr lang="ru-RU" sz="1300" dirty="0" smtClean="0">
                <a:solidFill>
                  <a:schemeClr val="bg1">
                    <a:lumMod val="10000"/>
                  </a:schemeClr>
                </a:solidFill>
                <a:latin typeface="Times New Roman" pitchFamily="18" charset="0"/>
                <a:cs typeface="Times New Roman" pitchFamily="18" charset="0"/>
              </a:rPr>
              <a:t>6. Некоторые общественные товары являются «местными» и распространяются в основном среди жителей небольших регионов. Другие же имеют общенациональный характер – их потребляет вся нация. Частный характер – это товар, область распространения которого настолько мала, что ее можно не принимать во внимание. Приведите несколько  примеров частных товаров в «чистом» виде , а также местных, национальных и глобальных общественных товаров. Для каждого из них укажите уровень наиболее эффективного государственного контроля и предложите одну или две действительные меры со стороны государства, направленные на решение соответствующих проблем</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80528" y="0"/>
            <a:ext cx="9324528" cy="3725699"/>
          </a:xfrm>
        </p:spPr>
        <p:txBody>
          <a:bodyPr/>
          <a:lstStyle/>
          <a:p>
            <a:r>
              <a:rPr lang="ru-RU" sz="1300" dirty="0" smtClean="0">
                <a:solidFill>
                  <a:schemeClr val="bg1">
                    <a:lumMod val="10000"/>
                  </a:schemeClr>
                </a:solidFill>
                <a:latin typeface="Times New Roman" pitchFamily="18" charset="0"/>
                <a:cs typeface="Times New Roman" pitchFamily="18" charset="0"/>
              </a:rPr>
              <a:t>7.Ниже приведены некоторые вопросы , отвечая на которые можно использовать понятия «спроса и предложения».</a:t>
            </a:r>
          </a:p>
          <a:p>
            <a:pPr>
              <a:buFont typeface="Arial" pitchFamily="34" charset="0"/>
              <a:buChar char="•"/>
            </a:pPr>
            <a:r>
              <a:rPr lang="ru-RU" sz="1300" dirty="0" smtClean="0">
                <a:solidFill>
                  <a:schemeClr val="bg1">
                    <a:lumMod val="10000"/>
                  </a:schemeClr>
                </a:solidFill>
                <a:latin typeface="Times New Roman" pitchFamily="18" charset="0"/>
                <a:cs typeface="Times New Roman" pitchFamily="18" charset="0"/>
              </a:rPr>
              <a:t> составляя бюджет США на 1993 год, конгресс увеличил федеральные налоги на бензин до 4, 3% за галлон. Допустим, что оптовая цена бензина устанавливается мировым рынком. Каким образом этот налог будет воздействовать на американских производителей и потребителей?</a:t>
            </a:r>
          </a:p>
          <a:p>
            <a:pPr>
              <a:buFont typeface="Arial" pitchFamily="34" charset="0"/>
              <a:buChar char="•"/>
            </a:pPr>
            <a:r>
              <a:rPr lang="ru-RU" sz="1300" dirty="0" smtClean="0">
                <a:solidFill>
                  <a:schemeClr val="bg1">
                    <a:lumMod val="10000"/>
                  </a:schemeClr>
                </a:solidFill>
                <a:latin typeface="Times New Roman" pitchFamily="18" charset="0"/>
                <a:cs typeface="Times New Roman" pitchFamily="18" charset="0"/>
              </a:rPr>
              <a:t>Обычно налоги, связанные с соц.страхованием, взимается с заработанной платы. Какого распределение  бремени этих налогов, при условии, что предложение труда является совершенно неэластичным? А в случае, если кривая предложения труда </a:t>
            </a:r>
            <a:r>
              <a:rPr lang="ru-RU" sz="1300" dirty="0" err="1" smtClean="0">
                <a:solidFill>
                  <a:schemeClr val="bg1">
                    <a:lumMod val="10000"/>
                  </a:schemeClr>
                </a:solidFill>
                <a:latin typeface="Times New Roman" pitchFamily="18" charset="0"/>
                <a:cs typeface="Times New Roman" pitchFamily="18" charset="0"/>
              </a:rPr>
              <a:t>изогнутавлево</a:t>
            </a:r>
            <a:r>
              <a:rPr lang="ru-RU" sz="1300" dirty="0" smtClean="0">
                <a:solidFill>
                  <a:schemeClr val="bg1">
                    <a:lumMod val="10000"/>
                  </a:schemeClr>
                </a:solidFill>
                <a:latin typeface="Times New Roman" pitchFamily="18" charset="0"/>
                <a:cs typeface="Times New Roman" pitchFamily="18" charset="0"/>
              </a:rPr>
              <a:t>?</a:t>
            </a:r>
          </a:p>
          <a:p>
            <a:pPr>
              <a:buFont typeface="Arial" pitchFamily="34" charset="0"/>
              <a:buChar char="•"/>
            </a:pPr>
            <a:r>
              <a:rPr lang="ru-RU" sz="1300" dirty="0" smtClean="0">
                <a:solidFill>
                  <a:schemeClr val="bg1">
                    <a:lumMod val="10000"/>
                  </a:schemeClr>
                </a:solidFill>
                <a:latin typeface="Times New Roman" pitchFamily="18" charset="0"/>
                <a:cs typeface="Times New Roman" pitchFamily="18" charset="0"/>
              </a:rPr>
              <a:t>Если предприятие должно иметь доход( после уплаты налогов) от инвестиции, размер которого устанавливается мировым рынком капитала, как будет распределятся бремя налогов на корпоративный доход в условиях </a:t>
            </a:r>
            <a:r>
              <a:rPr lang="ru-RU" sz="1300" dirty="0" err="1" smtClean="0">
                <a:solidFill>
                  <a:schemeClr val="bg1">
                    <a:lumMod val="10000"/>
                  </a:schemeClr>
                </a:solidFill>
                <a:latin typeface="Times New Roman" pitchFamily="18" charset="0"/>
                <a:cs typeface="Times New Roman" pitchFamily="18" charset="0"/>
              </a:rPr>
              <a:t>малооткрытой</a:t>
            </a:r>
            <a:r>
              <a:rPr lang="ru-RU" sz="1300" dirty="0" smtClean="0">
                <a:solidFill>
                  <a:schemeClr val="bg1">
                    <a:lumMod val="10000"/>
                  </a:schemeClr>
                </a:solidFill>
                <a:latin typeface="Times New Roman" pitchFamily="18" charset="0"/>
                <a:cs typeface="Times New Roman" pitchFamily="18" charset="0"/>
              </a:rPr>
              <a:t> экономики?</a:t>
            </a:r>
          </a:p>
          <a:p>
            <a:r>
              <a:rPr lang="ru-RU" sz="1300" dirty="0" smtClean="0">
                <a:solidFill>
                  <a:schemeClr val="bg1">
                    <a:lumMod val="10000"/>
                  </a:schemeClr>
                </a:solidFill>
                <a:latin typeface="Times New Roman" pitchFamily="18" charset="0"/>
                <a:cs typeface="Times New Roman" pitchFamily="18" charset="0"/>
              </a:rPr>
              <a:t>8. Интересная проблема связанна с, так называемой, с кривой </a:t>
            </a:r>
            <a:r>
              <a:rPr lang="ru-RU" sz="1300" dirty="0" err="1" smtClean="0">
                <a:solidFill>
                  <a:schemeClr val="bg1">
                    <a:lumMod val="10000"/>
                  </a:schemeClr>
                </a:solidFill>
                <a:latin typeface="Times New Roman" pitchFamily="18" charset="0"/>
                <a:cs typeface="Times New Roman" pitchFamily="18" charset="0"/>
              </a:rPr>
              <a:t>Лаффера</a:t>
            </a:r>
            <a:r>
              <a:rPr lang="ru-RU" sz="1300" dirty="0" smtClean="0">
                <a:solidFill>
                  <a:schemeClr val="bg1">
                    <a:lumMod val="10000"/>
                  </a:schemeClr>
                </a:solidFill>
                <a:latin typeface="Times New Roman" pitchFamily="18" charset="0"/>
                <a:cs typeface="Times New Roman" pitchFamily="18" charset="0"/>
              </a:rPr>
              <a:t>, названная в честь калифорнийского экономиста и бывшего кандидата в сенатора Артура </a:t>
            </a:r>
            <a:r>
              <a:rPr lang="ru-RU" sz="1300" dirty="0" err="1" smtClean="0">
                <a:solidFill>
                  <a:schemeClr val="bg1">
                    <a:lumMod val="10000"/>
                  </a:schemeClr>
                </a:solidFill>
                <a:latin typeface="Times New Roman" pitchFamily="18" charset="0"/>
                <a:cs typeface="Times New Roman" pitchFamily="18" charset="0"/>
              </a:rPr>
              <a:t>Лаффера</a:t>
            </a:r>
            <a:r>
              <a:rPr lang="ru-RU" sz="1300" dirty="0" smtClean="0">
                <a:solidFill>
                  <a:schemeClr val="bg1">
                    <a:lumMod val="10000"/>
                  </a:schemeClr>
                </a:solidFill>
                <a:latin typeface="Times New Roman" pitchFamily="18" charset="0"/>
                <a:cs typeface="Times New Roman" pitchFamily="18" charset="0"/>
              </a:rPr>
              <a:t>. Кривая </a:t>
            </a:r>
            <a:r>
              <a:rPr lang="ru-RU" sz="1300" dirty="0" err="1" smtClean="0">
                <a:solidFill>
                  <a:schemeClr val="bg1">
                    <a:lumMod val="10000"/>
                  </a:schemeClr>
                </a:solidFill>
                <a:latin typeface="Times New Roman" pitchFamily="18" charset="0"/>
                <a:cs typeface="Times New Roman" pitchFamily="18" charset="0"/>
              </a:rPr>
              <a:t>Лаффера</a:t>
            </a:r>
            <a:r>
              <a:rPr lang="ru-RU" sz="1300" dirty="0" smtClean="0">
                <a:solidFill>
                  <a:schemeClr val="bg1">
                    <a:lumMod val="10000"/>
                  </a:schemeClr>
                </a:solidFill>
                <a:latin typeface="Times New Roman" pitchFamily="18" charset="0"/>
                <a:cs typeface="Times New Roman" pitchFamily="18" charset="0"/>
              </a:rPr>
              <a:t>, показанная на рисунке 9, демонстрирует, как возрастают доходы при увеличении ставок налога, как они достигают максимума в точке  </a:t>
            </a:r>
            <a:r>
              <a:rPr lang="en-US" sz="1300" dirty="0" smtClean="0">
                <a:solidFill>
                  <a:schemeClr val="bg1">
                    <a:lumMod val="10000"/>
                  </a:schemeClr>
                </a:solidFill>
                <a:latin typeface="Times New Roman" pitchFamily="18" charset="0"/>
                <a:cs typeface="Times New Roman" pitchFamily="18" charset="0"/>
              </a:rPr>
              <a:t>L</a:t>
            </a:r>
            <a:r>
              <a:rPr lang="ru-RU" sz="1300" dirty="0" smtClean="0">
                <a:solidFill>
                  <a:schemeClr val="bg1">
                    <a:lumMod val="10000"/>
                  </a:schemeClr>
                </a:solidFill>
                <a:latin typeface="Times New Roman" pitchFamily="18" charset="0"/>
                <a:cs typeface="Times New Roman" pitchFamily="18" charset="0"/>
              </a:rPr>
              <a:t>, а затем снижаются до 0 при 100% ставке налога, когда экономическая активность полностью подавляется. Точная форма кривой </a:t>
            </a:r>
            <a:r>
              <a:rPr lang="ru-RU" sz="1300" dirty="0" err="1" smtClean="0">
                <a:solidFill>
                  <a:schemeClr val="bg1">
                    <a:lumMod val="10000"/>
                  </a:schemeClr>
                </a:solidFill>
                <a:latin typeface="Times New Roman" pitchFamily="18" charset="0"/>
                <a:cs typeface="Times New Roman" pitchFamily="18" charset="0"/>
              </a:rPr>
              <a:t>Лаффера</a:t>
            </a:r>
            <a:r>
              <a:rPr lang="ru-RU" sz="1300" dirty="0" smtClean="0">
                <a:solidFill>
                  <a:schemeClr val="bg1">
                    <a:lumMod val="10000"/>
                  </a:schemeClr>
                </a:solidFill>
                <a:latin typeface="Times New Roman" pitchFamily="18" charset="0"/>
                <a:cs typeface="Times New Roman" pitchFamily="18" charset="0"/>
              </a:rPr>
              <a:t> для различных налогов является предметом острых дискуссий. </a:t>
            </a:r>
          </a:p>
          <a:p>
            <a:endParaRPr lang="ru-RU" sz="1300" dirty="0" smtClean="0">
              <a:solidFill>
                <a:schemeClr val="bg1">
                  <a:lumMod val="10000"/>
                </a:schemeClr>
              </a:solidFill>
              <a:latin typeface="Times New Roman" pitchFamily="18" charset="0"/>
              <a:cs typeface="Times New Roman" pitchFamily="18" charset="0"/>
            </a:endParaRPr>
          </a:p>
        </p:txBody>
      </p:sp>
      <p:sp>
        <p:nvSpPr>
          <p:cNvPr id="4" name="TextBox 3"/>
          <p:cNvSpPr txBox="1"/>
          <p:nvPr/>
        </p:nvSpPr>
        <p:spPr>
          <a:xfrm>
            <a:off x="6300192" y="3147814"/>
            <a:ext cx="2664296" cy="307777"/>
          </a:xfrm>
          <a:prstGeom prst="rect">
            <a:avLst/>
          </a:prstGeom>
          <a:noFill/>
        </p:spPr>
        <p:txBody>
          <a:bodyPr wrap="square" rtlCol="0">
            <a:spAutoFit/>
          </a:bodyPr>
          <a:lstStyle/>
          <a:p>
            <a:r>
              <a:rPr lang="ru-RU" b="1" dirty="0" smtClean="0">
                <a:solidFill>
                  <a:schemeClr val="bg1">
                    <a:lumMod val="10000"/>
                  </a:schemeClr>
                </a:solidFill>
                <a:latin typeface="Times New Roman" pitchFamily="18" charset="0"/>
                <a:cs typeface="Times New Roman" pitchFamily="18" charset="0"/>
              </a:rPr>
              <a:t>Рис. 9. </a:t>
            </a:r>
            <a:r>
              <a:rPr lang="ru-RU" dirty="0" smtClean="0">
                <a:solidFill>
                  <a:schemeClr val="bg1">
                    <a:lumMod val="10000"/>
                  </a:schemeClr>
                </a:solidFill>
                <a:latin typeface="Times New Roman" pitchFamily="18" charset="0"/>
                <a:cs typeface="Times New Roman" pitchFamily="18" charset="0"/>
              </a:rPr>
              <a:t>Кривая </a:t>
            </a:r>
            <a:r>
              <a:rPr lang="ru-RU" dirty="0" err="1" smtClean="0">
                <a:solidFill>
                  <a:schemeClr val="bg1">
                    <a:lumMod val="10000"/>
                  </a:schemeClr>
                </a:solidFill>
                <a:latin typeface="Times New Roman" pitchFamily="18" charset="0"/>
                <a:cs typeface="Times New Roman" pitchFamily="18" charset="0"/>
              </a:rPr>
              <a:t>Лаффера</a:t>
            </a:r>
            <a:endParaRPr lang="ru-RU" dirty="0">
              <a:solidFill>
                <a:schemeClr val="bg1">
                  <a:lumMod val="10000"/>
                </a:schemeClr>
              </a:solidFill>
              <a:latin typeface="Times New Roman" pitchFamily="18" charset="0"/>
              <a:cs typeface="Times New Roman" pitchFamily="18" charset="0"/>
            </a:endParaRPr>
          </a:p>
        </p:txBody>
      </p:sp>
      <p:sp>
        <p:nvSpPr>
          <p:cNvPr id="5" name="TextBox 4"/>
          <p:cNvSpPr txBox="1"/>
          <p:nvPr/>
        </p:nvSpPr>
        <p:spPr>
          <a:xfrm>
            <a:off x="6804248" y="4659982"/>
            <a:ext cx="2664296" cy="292388"/>
          </a:xfrm>
          <a:prstGeom prst="rect">
            <a:avLst/>
          </a:prstGeom>
          <a:noFill/>
        </p:spPr>
        <p:txBody>
          <a:bodyPr wrap="square" rtlCol="0">
            <a:spAutoFit/>
          </a:bodyPr>
          <a:lstStyle/>
          <a:p>
            <a:r>
              <a:rPr lang="ru-RU" sz="1300" b="1" dirty="0" smtClean="0">
                <a:solidFill>
                  <a:schemeClr val="bg1">
                    <a:lumMod val="10000"/>
                  </a:schemeClr>
                </a:solidFill>
                <a:latin typeface="Times New Roman" pitchFamily="18" charset="0"/>
                <a:cs typeface="Times New Roman" pitchFamily="18" charset="0"/>
              </a:rPr>
              <a:t>Ставка налога (%)</a:t>
            </a:r>
            <a:endParaRPr lang="ru-RU" sz="1300" dirty="0">
              <a:solidFill>
                <a:schemeClr val="bg1">
                  <a:lumMod val="10000"/>
                </a:schemeClr>
              </a:solidFill>
              <a:latin typeface="Times New Roman" pitchFamily="18" charset="0"/>
              <a:cs typeface="Times New Roman" pitchFamily="18" charset="0"/>
            </a:endParaRPr>
          </a:p>
        </p:txBody>
      </p:sp>
      <p:sp>
        <p:nvSpPr>
          <p:cNvPr id="6" name="TextBox 5"/>
          <p:cNvSpPr txBox="1"/>
          <p:nvPr/>
        </p:nvSpPr>
        <p:spPr>
          <a:xfrm flipH="1">
            <a:off x="3203848" y="2499742"/>
            <a:ext cx="384721" cy="2499742"/>
          </a:xfrm>
          <a:prstGeom prst="rect">
            <a:avLst/>
          </a:prstGeom>
          <a:noFill/>
        </p:spPr>
        <p:txBody>
          <a:bodyPr vert="vert270" wrap="square" rtlCol="0">
            <a:spAutoFit/>
          </a:bodyPr>
          <a:lstStyle/>
          <a:p>
            <a:r>
              <a:rPr lang="ru-RU" sz="1300" b="1" dirty="0" smtClean="0">
                <a:solidFill>
                  <a:schemeClr val="bg1">
                    <a:lumMod val="10000"/>
                  </a:schemeClr>
                </a:solidFill>
                <a:latin typeface="Times New Roman" pitchFamily="18" charset="0"/>
                <a:cs typeface="Times New Roman" pitchFamily="18" charset="0"/>
              </a:rPr>
              <a:t>Налоговые поступления</a:t>
            </a:r>
            <a:endParaRPr lang="ru-RU" sz="1300" dirty="0">
              <a:solidFill>
                <a:schemeClr val="bg1">
                  <a:lumMod val="10000"/>
                </a:schemeClr>
              </a:solidFill>
              <a:latin typeface="Times New Roman" pitchFamily="18" charset="0"/>
              <a:cs typeface="Times New Roman" pitchFamily="18" charset="0"/>
            </a:endParaRPr>
          </a:p>
        </p:txBody>
      </p:sp>
      <p:cxnSp>
        <p:nvCxnSpPr>
          <p:cNvPr id="8" name="Прямая соединительная линия 7"/>
          <p:cNvCxnSpPr/>
          <p:nvPr/>
        </p:nvCxnSpPr>
        <p:spPr>
          <a:xfrm>
            <a:off x="3779912" y="4803998"/>
            <a:ext cx="3024336" cy="0"/>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3779912" y="3147814"/>
            <a:ext cx="0" cy="1656184"/>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3779912" y="3147814"/>
            <a:ext cx="3024336" cy="1656184"/>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23" name="Полилиния 22"/>
          <p:cNvSpPr/>
          <p:nvPr/>
        </p:nvSpPr>
        <p:spPr>
          <a:xfrm>
            <a:off x="3784821" y="3310393"/>
            <a:ext cx="2806810" cy="1508097"/>
          </a:xfrm>
          <a:custGeom>
            <a:avLst/>
            <a:gdLst>
              <a:gd name="connsiteX0" fmla="*/ 0 w 2806810"/>
              <a:gd name="connsiteY0" fmla="*/ 1476292 h 1508097"/>
              <a:gd name="connsiteX1" fmla="*/ 580445 w 2806810"/>
              <a:gd name="connsiteY1" fmla="*/ 792480 h 1508097"/>
              <a:gd name="connsiteX2" fmla="*/ 1168842 w 2806810"/>
              <a:gd name="connsiteY2" fmla="*/ 148424 h 1508097"/>
              <a:gd name="connsiteX3" fmla="*/ 1614115 w 2806810"/>
              <a:gd name="connsiteY3" fmla="*/ 13252 h 1508097"/>
              <a:gd name="connsiteX4" fmla="*/ 2059388 w 2806810"/>
              <a:gd name="connsiteY4" fmla="*/ 227937 h 1508097"/>
              <a:gd name="connsiteX5" fmla="*/ 2568271 w 2806810"/>
              <a:gd name="connsiteY5" fmla="*/ 1054873 h 1508097"/>
              <a:gd name="connsiteX6" fmla="*/ 2806810 w 2806810"/>
              <a:gd name="connsiteY6" fmla="*/ 1508097 h 150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6810" h="1508097">
                <a:moveTo>
                  <a:pt x="0" y="1476292"/>
                </a:moveTo>
                <a:cubicBezTo>
                  <a:pt x="192819" y="1245041"/>
                  <a:pt x="385638" y="1013791"/>
                  <a:pt x="580445" y="792480"/>
                </a:cubicBezTo>
                <a:cubicBezTo>
                  <a:pt x="775252" y="571169"/>
                  <a:pt x="996564" y="278295"/>
                  <a:pt x="1168842" y="148424"/>
                </a:cubicBezTo>
                <a:cubicBezTo>
                  <a:pt x="1341120" y="18553"/>
                  <a:pt x="1465691" y="0"/>
                  <a:pt x="1614115" y="13252"/>
                </a:cubicBezTo>
                <a:cubicBezTo>
                  <a:pt x="1762539" y="26504"/>
                  <a:pt x="1900362" y="54334"/>
                  <a:pt x="2059388" y="227937"/>
                </a:cubicBezTo>
                <a:cubicBezTo>
                  <a:pt x="2218414" y="401540"/>
                  <a:pt x="2443701" y="841513"/>
                  <a:pt x="2568271" y="1054873"/>
                </a:cubicBezTo>
                <a:cubicBezTo>
                  <a:pt x="2692841" y="1268233"/>
                  <a:pt x="2760427" y="1372925"/>
                  <a:pt x="2806810" y="1508097"/>
                </a:cubicBezTo>
              </a:path>
            </a:pathLst>
          </a:custGeom>
          <a:ln w="28575">
            <a:solidFill>
              <a:schemeClr val="bg1">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4" name="TextBox 23"/>
          <p:cNvSpPr txBox="1"/>
          <p:nvPr/>
        </p:nvSpPr>
        <p:spPr>
          <a:xfrm>
            <a:off x="3707904" y="4835723"/>
            <a:ext cx="3384376" cy="292388"/>
          </a:xfrm>
          <a:prstGeom prst="rect">
            <a:avLst/>
          </a:prstGeom>
          <a:noFill/>
        </p:spPr>
        <p:txBody>
          <a:bodyPr wrap="square" rtlCol="0">
            <a:spAutoFit/>
          </a:bodyPr>
          <a:lstStyle/>
          <a:p>
            <a:r>
              <a:rPr lang="ru-RU" sz="1300" dirty="0" smtClean="0">
                <a:latin typeface="Times New Roman" pitchFamily="18" charset="0"/>
                <a:cs typeface="Times New Roman" pitchFamily="18" charset="0"/>
              </a:rPr>
              <a:t>0          25            50            75             100</a:t>
            </a:r>
            <a:endParaRPr lang="ru-RU" sz="1300" dirty="0">
              <a:latin typeface="Times New Roman" pitchFamily="18" charset="0"/>
              <a:cs typeface="Times New Roman" pitchFamily="18" charset="0"/>
            </a:endParaRPr>
          </a:p>
        </p:txBody>
      </p:sp>
      <p:cxnSp>
        <p:nvCxnSpPr>
          <p:cNvPr id="26" name="Прямая соединительная линия 25"/>
          <p:cNvCxnSpPr/>
          <p:nvPr/>
        </p:nvCxnSpPr>
        <p:spPr>
          <a:xfrm flipV="1">
            <a:off x="4355976" y="4731990"/>
            <a:ext cx="0" cy="144016"/>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5076056" y="4731990"/>
            <a:ext cx="0" cy="144016"/>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flipV="1">
            <a:off x="5724128" y="4731990"/>
            <a:ext cx="0" cy="144016"/>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23928" y="3867894"/>
            <a:ext cx="216024" cy="307777"/>
          </a:xfrm>
          <a:prstGeom prst="rect">
            <a:avLst/>
          </a:prstGeom>
          <a:noFill/>
        </p:spPr>
        <p:txBody>
          <a:bodyPr wrap="square" rtlCol="0">
            <a:spAutoFit/>
          </a:bodyPr>
          <a:lstStyle/>
          <a:p>
            <a:r>
              <a:rPr lang="ru-RU" dirty="0" smtClean="0">
                <a:latin typeface="Times New Roman" pitchFamily="18" charset="0"/>
                <a:cs typeface="Times New Roman" pitchFamily="18" charset="0"/>
              </a:rPr>
              <a:t>А</a:t>
            </a:r>
            <a:endParaRPr lang="ru-RU" dirty="0">
              <a:latin typeface="Times New Roman" pitchFamily="18" charset="0"/>
              <a:cs typeface="Times New Roman" pitchFamily="18" charset="0"/>
            </a:endParaRPr>
          </a:p>
        </p:txBody>
      </p:sp>
      <p:sp>
        <p:nvSpPr>
          <p:cNvPr id="32" name="TextBox 31"/>
          <p:cNvSpPr txBox="1"/>
          <p:nvPr/>
        </p:nvSpPr>
        <p:spPr>
          <a:xfrm>
            <a:off x="5580112" y="3003798"/>
            <a:ext cx="216024" cy="307777"/>
          </a:xfrm>
          <a:prstGeom prst="rect">
            <a:avLst/>
          </a:prstGeom>
          <a:noFill/>
        </p:spPr>
        <p:txBody>
          <a:bodyPr wrap="square" rtlCol="0">
            <a:spAutoFit/>
          </a:bodyPr>
          <a:lstStyle/>
          <a:p>
            <a:r>
              <a:rPr lang="en-US" dirty="0" smtClean="0">
                <a:latin typeface="Times New Roman" pitchFamily="18" charset="0"/>
                <a:cs typeface="Times New Roman" pitchFamily="18" charset="0"/>
              </a:rPr>
              <a:t>L</a:t>
            </a:r>
            <a:endParaRPr lang="ru-RU" dirty="0">
              <a:latin typeface="Times New Roman" pitchFamily="18" charset="0"/>
              <a:cs typeface="Times New Roman" pitchFamily="18" charset="0"/>
            </a:endParaRPr>
          </a:p>
        </p:txBody>
      </p:sp>
      <p:sp>
        <p:nvSpPr>
          <p:cNvPr id="33" name="TextBox 32"/>
          <p:cNvSpPr txBox="1"/>
          <p:nvPr/>
        </p:nvSpPr>
        <p:spPr>
          <a:xfrm>
            <a:off x="6300192" y="3723878"/>
            <a:ext cx="216024" cy="307777"/>
          </a:xfrm>
          <a:prstGeom prst="rect">
            <a:avLst/>
          </a:prstGeom>
          <a:noFill/>
        </p:spPr>
        <p:txBody>
          <a:bodyPr wrap="square" rtlCol="0">
            <a:spAutoFit/>
          </a:bodyPr>
          <a:lstStyle/>
          <a:p>
            <a:r>
              <a:rPr lang="en-US" dirty="0" smtClean="0">
                <a:latin typeface="Times New Roman" pitchFamily="18" charset="0"/>
                <a:cs typeface="Times New Roman" pitchFamily="18" charset="0"/>
              </a:rPr>
              <a:t>B</a:t>
            </a:r>
            <a:endParaRPr lang="ru-RU" dirty="0">
              <a:latin typeface="Times New Roman" pitchFamily="18" charset="0"/>
              <a:cs typeface="Times New Roman" pitchFamily="18" charset="0"/>
            </a:endParaRPr>
          </a:p>
        </p:txBody>
      </p:sp>
      <p:sp>
        <p:nvSpPr>
          <p:cNvPr id="34" name="Овал 33"/>
          <p:cNvSpPr/>
          <p:nvPr/>
        </p:nvSpPr>
        <p:spPr>
          <a:xfrm>
            <a:off x="4283968" y="4155926"/>
            <a:ext cx="72008" cy="72008"/>
          </a:xfrm>
          <a:prstGeom prst="ellipse">
            <a:avLst/>
          </a:prstGeom>
          <a:solidFill>
            <a:schemeClr val="bg1">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5364088" y="3291830"/>
            <a:ext cx="72008" cy="72008"/>
          </a:xfrm>
          <a:prstGeom prst="ellipse">
            <a:avLst/>
          </a:prstGeom>
          <a:solidFill>
            <a:schemeClr val="bg1">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6084168" y="3939902"/>
            <a:ext cx="72008" cy="72008"/>
          </a:xfrm>
          <a:prstGeom prst="ellipse">
            <a:avLst/>
          </a:prstGeom>
          <a:solidFill>
            <a:schemeClr val="bg1">
              <a:lumMod val="10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2"/>
          <p:cNvSpPr txBox="1">
            <a:spLocks/>
          </p:cNvSpPr>
          <p:nvPr/>
        </p:nvSpPr>
        <p:spPr>
          <a:xfrm>
            <a:off x="0" y="0"/>
            <a:ext cx="9144000" cy="3725699"/>
          </a:xfrm>
          <a:prstGeom prst="rect">
            <a:avLst/>
          </a:prstGeom>
        </p:spPr>
        <p:txBody>
          <a:bodyPr/>
          <a:lstStyle/>
          <a:p>
            <a:pPr>
              <a:buFont typeface="Wingdings" pitchFamily="2" charset="2"/>
              <a:buChar char="ü"/>
            </a:pPr>
            <a:r>
              <a:rPr lang="ru-RU" sz="1200" dirty="0" smtClean="0">
                <a:solidFill>
                  <a:schemeClr val="bg1">
                    <a:lumMod val="10000"/>
                  </a:schemeClr>
                </a:solidFill>
                <a:latin typeface="Times New Roman" pitchFamily="18" charset="0"/>
                <a:cs typeface="Times New Roman" pitchFamily="18" charset="0"/>
              </a:rPr>
              <a:t>      Распространенной ошибкой при обсуждении налогов является логическая ошибка, заключавшееся в том, что временно последовательность событий принимается за причинную зависимость(смотри обсуждение этого вопроса в главе 1). Сторонники снижения налогов часто выдвигают в качестве одного из своих аргументов кривую </a:t>
            </a:r>
            <a:r>
              <a:rPr lang="ru-RU" sz="1200" dirty="0" err="1" smtClean="0">
                <a:solidFill>
                  <a:schemeClr val="bg1">
                    <a:lumMod val="10000"/>
                  </a:schemeClr>
                </a:solidFill>
                <a:latin typeface="Times New Roman" pitchFamily="18" charset="0"/>
                <a:cs typeface="Times New Roman" pitchFamily="18" charset="0"/>
              </a:rPr>
              <a:t>Лаффера</a:t>
            </a:r>
            <a:r>
              <a:rPr lang="ru-RU" sz="1200" dirty="0" smtClean="0">
                <a:solidFill>
                  <a:schemeClr val="bg1">
                    <a:lumMod val="10000"/>
                  </a:schemeClr>
                </a:solidFill>
                <a:latin typeface="Times New Roman" pitchFamily="18" charset="0"/>
                <a:cs typeface="Times New Roman" pitchFamily="18" charset="0"/>
              </a:rPr>
              <a:t>. Они указывают на снижение налогов, приведенные в 60 годы, в качестве доказательства того, что экономия достигается справа от пика на кривой </a:t>
            </a:r>
            <a:r>
              <a:rPr lang="ru-RU" sz="1200" dirty="0" err="1" smtClean="0">
                <a:solidFill>
                  <a:schemeClr val="bg1">
                    <a:lumMod val="10000"/>
                  </a:schemeClr>
                </a:solidFill>
                <a:latin typeface="Times New Roman" pitchFamily="18" charset="0"/>
                <a:cs typeface="Times New Roman" pitchFamily="18" charset="0"/>
              </a:rPr>
              <a:t>Лаффера</a:t>
            </a:r>
            <a:r>
              <a:rPr lang="ru-RU" sz="1200" dirty="0" smtClean="0">
                <a:solidFill>
                  <a:schemeClr val="bg1">
                    <a:lumMod val="10000"/>
                  </a:schemeClr>
                </a:solidFill>
                <a:latin typeface="Times New Roman" pitchFamily="18" charset="0"/>
                <a:cs typeface="Times New Roman" pitchFamily="18" charset="0"/>
              </a:rPr>
              <a:t>, например, в точке В. В сущности, они утверждают следующее: «после снижения налогов, проведенных администрацией </a:t>
            </a:r>
            <a:r>
              <a:rPr lang="ru-RU" sz="1200" dirty="0" err="1" smtClean="0">
                <a:solidFill>
                  <a:schemeClr val="bg1">
                    <a:lumMod val="10000"/>
                  </a:schemeClr>
                </a:solidFill>
                <a:latin typeface="Times New Roman" pitchFamily="18" charset="0"/>
                <a:cs typeface="Times New Roman" pitchFamily="18" charset="0"/>
              </a:rPr>
              <a:t>Кеннеди-Джонсена</a:t>
            </a:r>
            <a:r>
              <a:rPr lang="ru-RU" sz="1200" dirty="0" smtClean="0">
                <a:solidFill>
                  <a:schemeClr val="bg1">
                    <a:lumMod val="10000"/>
                  </a:schemeClr>
                </a:solidFill>
                <a:latin typeface="Times New Roman" pitchFamily="18" charset="0"/>
                <a:cs typeface="Times New Roman" pitchFamily="18" charset="0"/>
              </a:rPr>
              <a:t> в 1964 году, федеральные доходы на самом деле выросли 110млрд.</a:t>
            </a:r>
            <a:r>
              <a:rPr lang="en-US" sz="1200" dirty="0" smtClean="0">
                <a:solidFill>
                  <a:schemeClr val="bg1">
                    <a:lumMod val="10000"/>
                  </a:schemeClr>
                </a:solidFill>
                <a:latin typeface="Times New Roman" pitchFamily="18" charset="0"/>
                <a:cs typeface="Times New Roman" pitchFamily="18" charset="0"/>
              </a:rPr>
              <a:t>$</a:t>
            </a:r>
            <a:r>
              <a:rPr lang="ru-RU" sz="1200" dirty="0" smtClean="0">
                <a:solidFill>
                  <a:schemeClr val="bg1">
                    <a:lumMod val="10000"/>
                  </a:schemeClr>
                </a:solidFill>
                <a:latin typeface="Times New Roman" pitchFamily="18" charset="0"/>
                <a:cs typeface="Times New Roman" pitchFamily="18" charset="0"/>
              </a:rPr>
              <a:t> в 1963 году до 133 млрд.</a:t>
            </a:r>
            <a:r>
              <a:rPr lang="en-US" sz="1200" dirty="0" smtClean="0">
                <a:solidFill>
                  <a:schemeClr val="bg1">
                    <a:lumMod val="10000"/>
                  </a:schemeClr>
                </a:solidFill>
                <a:latin typeface="Times New Roman" pitchFamily="18" charset="0"/>
                <a:cs typeface="Times New Roman" pitchFamily="18" charset="0"/>
              </a:rPr>
              <a:t>$</a:t>
            </a:r>
            <a:r>
              <a:rPr lang="ru-RU" sz="1200" dirty="0" smtClean="0">
                <a:solidFill>
                  <a:schemeClr val="bg1">
                    <a:lumMod val="10000"/>
                  </a:schemeClr>
                </a:solidFill>
                <a:latin typeface="Times New Roman" pitchFamily="18" charset="0"/>
                <a:cs typeface="Times New Roman" pitchFamily="18" charset="0"/>
              </a:rPr>
              <a:t>. В 1966 году. Таким образом, сокращение налогов ведет к повышению гос.доходов». Поясните, почему это вовсе не доказывает, что экономика находила справа от точки </a:t>
            </a:r>
            <a:r>
              <a:rPr lang="en-US" sz="1200" dirty="0" smtClean="0">
                <a:solidFill>
                  <a:schemeClr val="bg1">
                    <a:lumMod val="10000"/>
                  </a:schemeClr>
                </a:solidFill>
                <a:latin typeface="Times New Roman" pitchFamily="18" charset="0"/>
                <a:cs typeface="Times New Roman" pitchFamily="18" charset="0"/>
              </a:rPr>
              <a:t>L</a:t>
            </a:r>
            <a:r>
              <a:rPr lang="ru-RU" sz="1200" dirty="0" smtClean="0">
                <a:solidFill>
                  <a:schemeClr val="bg1">
                    <a:lumMod val="10000"/>
                  </a:schemeClr>
                </a:solidFill>
                <a:latin typeface="Times New Roman" pitchFamily="18" charset="0"/>
                <a:cs typeface="Times New Roman" pitchFamily="18" charset="0"/>
              </a:rPr>
              <a:t>. Поясните также,  почему это утверждение является заблуждением: после этого не значит в следствии этого проанализируете ситуацию.</a:t>
            </a:r>
          </a:p>
          <a:p>
            <a:endParaRPr kumimoji="0" lang="ru-RU" sz="1200" b="0" i="0" u="none" strike="noStrike" kern="0" cap="none" spc="0" normalizeH="0" baseline="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0" cap="none" spc="0" normalizeH="0" baseline="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9. Популярный в 90-е годы вариант финансовой  реформы заключался в так называемом едином налоге, разработанном экономистами Стэндфордского университета Робертом Холлом (</a:t>
            </a:r>
            <a:r>
              <a:rPr kumimoji="0" lang="en-US" sz="1200" b="0" i="0" u="none" strike="noStrike" kern="0" cap="none" spc="0" normalizeH="0" baseline="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Robert Hall)</a:t>
            </a:r>
            <a:r>
              <a:rPr kumimoji="0" lang="en-US" sz="1200" b="0" i="0" u="none" strike="noStrike" kern="0" cap="none" spc="0" normalizeH="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 </a:t>
            </a:r>
            <a:r>
              <a:rPr kumimoji="0" lang="ru-RU" sz="1200" b="0" i="0" u="none" strike="noStrike" kern="0" cap="none" spc="0" normalizeH="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и </a:t>
            </a:r>
            <a:r>
              <a:rPr kumimoji="0" lang="ru-RU" sz="1200" b="0" i="0" u="none" strike="noStrike" kern="0" cap="none" spc="0" normalizeH="0" noProof="0" dirty="0" err="1" smtClean="0">
                <a:ln>
                  <a:noFill/>
                </a:ln>
                <a:solidFill>
                  <a:schemeClr val="bg1">
                    <a:lumMod val="10000"/>
                  </a:schemeClr>
                </a:solidFill>
                <a:effectLst/>
                <a:uLnTx/>
                <a:uFillTx/>
                <a:latin typeface="Times New Roman" pitchFamily="18" charset="0"/>
                <a:ea typeface="Arial"/>
                <a:cs typeface="Times New Roman" pitchFamily="18" charset="0"/>
                <a:sym typeface="Arial"/>
              </a:rPr>
              <a:t>Элвином</a:t>
            </a:r>
            <a:r>
              <a:rPr kumimoji="0" lang="ru-RU" sz="1200" b="0" i="0" u="none" strike="noStrike" kern="0" cap="none" spc="0" normalizeH="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 </a:t>
            </a:r>
            <a:r>
              <a:rPr kumimoji="0" lang="ru-RU" sz="1200" b="0" i="0" u="none" strike="noStrike" kern="0" cap="none" spc="0" normalizeH="0" noProof="0" dirty="0" err="1" smtClean="0">
                <a:ln>
                  <a:noFill/>
                </a:ln>
                <a:solidFill>
                  <a:schemeClr val="bg1">
                    <a:lumMod val="10000"/>
                  </a:schemeClr>
                </a:solidFill>
                <a:effectLst/>
                <a:uLnTx/>
                <a:uFillTx/>
                <a:latin typeface="Times New Roman" pitchFamily="18" charset="0"/>
                <a:ea typeface="Arial"/>
                <a:cs typeface="Times New Roman" pitchFamily="18" charset="0"/>
                <a:sym typeface="Arial"/>
              </a:rPr>
              <a:t>Рабушка</a:t>
            </a:r>
            <a:r>
              <a:rPr kumimoji="0" lang="ru-RU" sz="1200" b="0" i="0" u="none" strike="noStrike" kern="0" cap="none" spc="0" normalizeH="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rPr>
              <a:t> (</a:t>
            </a:r>
            <a:r>
              <a:rPr lang="en-US" sz="1200" dirty="0" smtClean="0">
                <a:solidFill>
                  <a:schemeClr val="bg1">
                    <a:lumMod val="10000"/>
                  </a:schemeClr>
                </a:solidFill>
                <a:latin typeface="Times New Roman" pitchFamily="18" charset="0"/>
                <a:cs typeface="Times New Roman" pitchFamily="18" charset="0"/>
              </a:rPr>
              <a:t>Alvin </a:t>
            </a:r>
            <a:r>
              <a:rPr lang="en-US" sz="1200" dirty="0" err="1" smtClean="0">
                <a:solidFill>
                  <a:schemeClr val="bg1">
                    <a:lumMod val="10000"/>
                  </a:schemeClr>
                </a:solidFill>
                <a:latin typeface="Times New Roman" pitchFamily="18" charset="0"/>
                <a:cs typeface="Times New Roman" pitchFamily="18" charset="0"/>
              </a:rPr>
              <a:t>Rabushka</a:t>
            </a:r>
            <a:r>
              <a:rPr lang="en-US" sz="1200" dirty="0" smtClean="0">
                <a:solidFill>
                  <a:schemeClr val="bg1">
                    <a:lumMod val="10000"/>
                  </a:schemeClr>
                </a:solidFill>
                <a:latin typeface="Times New Roman" pitchFamily="18" charset="0"/>
                <a:cs typeface="Times New Roman" pitchFamily="18" charset="0"/>
              </a:rPr>
              <a:t>)</a:t>
            </a:r>
            <a:r>
              <a:rPr lang="ru-RU" sz="1200" dirty="0" smtClean="0">
                <a:solidFill>
                  <a:schemeClr val="bg1">
                    <a:lumMod val="10000"/>
                  </a:schemeClr>
                </a:solidFill>
                <a:latin typeface="Times New Roman" pitchFamily="18" charset="0"/>
                <a:cs typeface="Times New Roman" pitchFamily="18" charset="0"/>
              </a:rPr>
              <a:t>. Идея единого налога заключалась в однократном обложении налогом всех личных  и корпоративных доходов по единой низкой ставке. В табл. 5 проиллюстрировано возможное действие такого налога. Сравните среднюю и предельную ставки такого пропорционального налога с графиком налога, представленным в табл. 4. Перечислите преимущества и недостатки обоих видов налогообложения. Какой из них является более прогрессивным?</a:t>
            </a:r>
            <a:endParaRPr kumimoji="0" lang="ru-RU" sz="1200" b="0" i="0" u="none" strike="noStrike" kern="0" cap="none" spc="0" normalizeH="0" baseline="0" noProof="0" dirty="0" smtClean="0">
              <a:ln>
                <a:noFill/>
              </a:ln>
              <a:solidFill>
                <a:schemeClr val="bg1">
                  <a:lumMod val="10000"/>
                </a:schemeClr>
              </a:solidFill>
              <a:effectLst/>
              <a:uLnTx/>
              <a:uFillTx/>
              <a:latin typeface="Times New Roman" pitchFamily="18" charset="0"/>
              <a:ea typeface="Arial"/>
              <a:cs typeface="Times New Roman" pitchFamily="18" charset="0"/>
              <a:sym typeface="Arial"/>
            </a:endParaRPr>
          </a:p>
        </p:txBody>
      </p:sp>
      <p:graphicFrame>
        <p:nvGraphicFramePr>
          <p:cNvPr id="4" name="Таблица 3"/>
          <p:cNvGraphicFramePr>
            <a:graphicFrameLocks noGrp="1"/>
          </p:cNvGraphicFramePr>
          <p:nvPr/>
        </p:nvGraphicFramePr>
        <p:xfrm>
          <a:off x="1907704" y="2715766"/>
          <a:ext cx="6480720" cy="2286000"/>
        </p:xfrm>
        <a:graphic>
          <a:graphicData uri="http://schemas.openxmlformats.org/drawingml/2006/table">
            <a:tbl>
              <a:tblPr firstRow="1" bandRow="1">
                <a:tableStyleId>{EDF725DC-A6AE-4CC6-A231-B1DE7CDA4F03}</a:tableStyleId>
              </a:tblPr>
              <a:tblGrid>
                <a:gridCol w="1620180"/>
                <a:gridCol w="1620180"/>
                <a:gridCol w="1620180"/>
                <a:gridCol w="1620180"/>
              </a:tblGrid>
              <a:tr h="437819">
                <a:tc>
                  <a:txBody>
                    <a:bodyPr/>
                    <a:lstStyle/>
                    <a:p>
                      <a:r>
                        <a:rPr lang="ru-RU" sz="1200" b="1" dirty="0" smtClean="0">
                          <a:solidFill>
                            <a:schemeClr val="bg1">
                              <a:lumMod val="10000"/>
                            </a:schemeClr>
                          </a:solidFill>
                          <a:latin typeface="Times New Roman" pitchFamily="18" charset="0"/>
                          <a:cs typeface="Times New Roman" pitchFamily="18" charset="0"/>
                        </a:rPr>
                        <a:t>Регулируемый </a:t>
                      </a:r>
                      <a:r>
                        <a:rPr lang="ru-RU" sz="1200" b="1" dirty="0" err="1" smtClean="0">
                          <a:solidFill>
                            <a:schemeClr val="bg1">
                              <a:lumMod val="10000"/>
                            </a:schemeClr>
                          </a:solidFill>
                          <a:latin typeface="Times New Roman" pitchFamily="18" charset="0"/>
                          <a:cs typeface="Times New Roman" pitchFamily="18" charset="0"/>
                        </a:rPr>
                        <a:t>валовый</a:t>
                      </a:r>
                      <a:r>
                        <a:rPr lang="ru-RU" sz="1200" b="1" dirty="0" smtClean="0">
                          <a:solidFill>
                            <a:schemeClr val="bg1">
                              <a:lumMod val="10000"/>
                            </a:schemeClr>
                          </a:solidFill>
                          <a:latin typeface="Times New Roman" pitchFamily="18" charset="0"/>
                          <a:cs typeface="Times New Roman" pitchFamily="18" charset="0"/>
                        </a:rPr>
                        <a:t> доход (долл.)</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b="1" dirty="0" smtClean="0">
                          <a:solidFill>
                            <a:schemeClr val="bg1">
                              <a:lumMod val="10000"/>
                            </a:schemeClr>
                          </a:solidFill>
                          <a:latin typeface="Times New Roman" pitchFamily="18" charset="0"/>
                          <a:cs typeface="Times New Roman" pitchFamily="18" charset="0"/>
                        </a:rPr>
                        <a:t>Удержания и освобождения</a:t>
                      </a:r>
                      <a:r>
                        <a:rPr lang="ru-RU" sz="1200" b="1" baseline="0" dirty="0" smtClean="0">
                          <a:solidFill>
                            <a:schemeClr val="bg1">
                              <a:lumMod val="10000"/>
                            </a:schemeClr>
                          </a:solidFill>
                          <a:latin typeface="Times New Roman" pitchFamily="18" charset="0"/>
                          <a:cs typeface="Times New Roman" pitchFamily="18" charset="0"/>
                        </a:rPr>
                        <a:t> (долл.)</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b="1" dirty="0" smtClean="0">
                          <a:solidFill>
                            <a:schemeClr val="bg1">
                              <a:lumMod val="10000"/>
                            </a:schemeClr>
                          </a:solidFill>
                          <a:latin typeface="Times New Roman" pitchFamily="18" charset="0"/>
                          <a:cs typeface="Times New Roman" pitchFamily="18" charset="0"/>
                        </a:rPr>
                        <a:t>Налогооблагаемый  доход (долл.)</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b="1" dirty="0" smtClean="0">
                          <a:solidFill>
                            <a:schemeClr val="bg1">
                              <a:lumMod val="10000"/>
                            </a:schemeClr>
                          </a:solidFill>
                          <a:latin typeface="Times New Roman" pitchFamily="18" charset="0"/>
                          <a:cs typeface="Times New Roman" pitchFamily="18" charset="0"/>
                        </a:rPr>
                        <a:t>Налог на индивидуальные</a:t>
                      </a:r>
                      <a:r>
                        <a:rPr lang="ru-RU" sz="1200" b="1" baseline="0" dirty="0" smtClean="0">
                          <a:solidFill>
                            <a:schemeClr val="bg1">
                              <a:lumMod val="10000"/>
                            </a:schemeClr>
                          </a:solidFill>
                          <a:latin typeface="Times New Roman" pitchFamily="18" charset="0"/>
                          <a:cs typeface="Times New Roman" pitchFamily="18" charset="0"/>
                        </a:rPr>
                        <a:t> доходы (долл.)</a:t>
                      </a:r>
                      <a:endParaRPr lang="ru-RU" sz="1200" b="1"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5 000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10 000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20 000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20 000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lumMod val="10000"/>
                            </a:schemeClr>
                          </a:solidFill>
                          <a:latin typeface="Times New Roman" pitchFamily="18" charset="0"/>
                          <a:cs typeface="Times New Roman" pitchFamily="18" charset="0"/>
                        </a:rPr>
                        <a:t>20 000</a:t>
                      </a: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50 000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lumMod val="10000"/>
                            </a:schemeClr>
                          </a:solidFill>
                          <a:latin typeface="Times New Roman" pitchFamily="18" charset="0"/>
                          <a:cs typeface="Times New Roman" pitchFamily="18" charset="0"/>
                        </a:rPr>
                        <a:t>20 000</a:t>
                      </a: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30 000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6 000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100 000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lumMod val="10000"/>
                            </a:schemeClr>
                          </a:solidFill>
                          <a:latin typeface="Times New Roman" pitchFamily="18" charset="0"/>
                          <a:cs typeface="Times New Roman" pitchFamily="18" charset="0"/>
                        </a:rPr>
                        <a:t>20 000</a:t>
                      </a: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80 000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16 000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r h="187637">
                <a:tc>
                  <a:txBody>
                    <a:bodyPr/>
                    <a:lstStyle/>
                    <a:p>
                      <a:r>
                        <a:rPr lang="ru-RU" sz="1200" dirty="0" smtClean="0">
                          <a:solidFill>
                            <a:schemeClr val="bg1">
                              <a:lumMod val="10000"/>
                            </a:schemeClr>
                          </a:solidFill>
                          <a:latin typeface="Times New Roman" pitchFamily="18" charset="0"/>
                          <a:cs typeface="Times New Roman" pitchFamily="18" charset="0"/>
                        </a:rPr>
                        <a:t>1 000 000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bg1">
                              <a:lumMod val="10000"/>
                            </a:schemeClr>
                          </a:solidFill>
                          <a:latin typeface="Times New Roman" pitchFamily="18" charset="0"/>
                          <a:cs typeface="Times New Roman" pitchFamily="18" charset="0"/>
                        </a:rPr>
                        <a:t>20 000</a:t>
                      </a: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980 000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c>
                  <a:txBody>
                    <a:bodyPr/>
                    <a:lstStyle/>
                    <a:p>
                      <a:r>
                        <a:rPr lang="ru-RU" sz="1200" dirty="0" smtClean="0">
                          <a:solidFill>
                            <a:schemeClr val="bg1">
                              <a:lumMod val="10000"/>
                            </a:schemeClr>
                          </a:solidFill>
                          <a:latin typeface="Times New Roman" pitchFamily="18" charset="0"/>
                          <a:cs typeface="Times New Roman" pitchFamily="18" charset="0"/>
                        </a:rPr>
                        <a:t>196 000</a:t>
                      </a:r>
                      <a:endParaRPr lang="ru-RU" sz="1200" dirty="0">
                        <a:solidFill>
                          <a:schemeClr val="bg1">
                            <a:lumMod val="10000"/>
                          </a:schemeClr>
                        </a:solidFill>
                        <a:latin typeface="Times New Roman" pitchFamily="18" charset="0"/>
                        <a:cs typeface="Times New Roman" pitchFamily="18" charset="0"/>
                      </a:endParaRPr>
                    </a:p>
                  </a:txBody>
                  <a:tcPr>
                    <a:solidFill>
                      <a:schemeClr val="bg1">
                        <a:lumMod val="90000"/>
                      </a:schemeClr>
                    </a:solidFill>
                  </a:tcPr>
                </a:tc>
              </a:tr>
            </a:tbl>
          </a:graphicData>
        </a:graphic>
      </p:graphicFrame>
      <p:sp>
        <p:nvSpPr>
          <p:cNvPr id="5" name="TextBox 4"/>
          <p:cNvSpPr txBox="1"/>
          <p:nvPr/>
        </p:nvSpPr>
        <p:spPr>
          <a:xfrm>
            <a:off x="395536" y="3003798"/>
            <a:ext cx="1368152" cy="307777"/>
          </a:xfrm>
          <a:prstGeom prst="rect">
            <a:avLst/>
          </a:prstGeom>
          <a:noFill/>
        </p:spPr>
        <p:txBody>
          <a:bodyPr wrap="square" rtlCol="0">
            <a:spAutoFit/>
          </a:bodyPr>
          <a:lstStyle/>
          <a:p>
            <a:r>
              <a:rPr lang="ru-RU" b="1" dirty="0" smtClean="0">
                <a:latin typeface="Times New Roman" pitchFamily="18" charset="0"/>
                <a:cs typeface="Times New Roman" pitchFamily="18" charset="0"/>
              </a:rPr>
              <a:t>Таблица 5.</a:t>
            </a:r>
            <a:endParaRPr lang="ru-RU"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0" y="195486"/>
            <a:ext cx="9144000" cy="571613"/>
          </a:xfrm>
          <a:prstGeom prst="rect">
            <a:avLst/>
          </a:prstGeom>
          <a:solidFill>
            <a:schemeClr val="bg1">
              <a:lumMod val="90000"/>
            </a:schemeClr>
          </a:solidFill>
        </p:spPr>
        <p:txBody>
          <a:bodyPr lIns="91425" tIns="91425" rIns="91425" bIns="91425" anchor="b" anchorCtr="0">
            <a:noAutofit/>
          </a:bodyPr>
          <a:lstStyle/>
          <a:p>
            <a:pPr>
              <a:buNone/>
            </a:pPr>
            <a:r>
              <a:rPr lang="ru" sz="2400" dirty="0">
                <a:solidFill>
                  <a:schemeClr val="bg1">
                    <a:lumMod val="10000"/>
                  </a:schemeClr>
                </a:solidFill>
                <a:latin typeface="Times New Roman"/>
                <a:ea typeface="Times New Roman"/>
                <a:cs typeface="Times New Roman"/>
                <a:sym typeface="Times New Roman"/>
              </a:rPr>
              <a:t>ИНСТРУМЕНТЫ ГОСУДАРСТВЕННОЙ ПОЛИТИКИ</a:t>
            </a:r>
          </a:p>
        </p:txBody>
      </p:sp>
      <p:sp>
        <p:nvSpPr>
          <p:cNvPr id="61" name="Shape 61"/>
          <p:cNvSpPr txBox="1">
            <a:spLocks noGrp="1"/>
          </p:cNvSpPr>
          <p:nvPr>
            <p:ph type="subTitle" idx="1"/>
          </p:nvPr>
        </p:nvSpPr>
        <p:spPr>
          <a:xfrm>
            <a:off x="0" y="767200"/>
            <a:ext cx="9144000" cy="4376399"/>
          </a:xfrm>
          <a:prstGeom prst="rect">
            <a:avLst/>
          </a:prstGeom>
        </p:spPr>
        <p:txBody>
          <a:bodyPr lIns="91425" tIns="91425" rIns="91425" bIns="91425" anchor="t" anchorCtr="0">
            <a:noAutofit/>
          </a:bodyPr>
          <a:lstStyle/>
          <a:p>
            <a:pPr lvl="0" indent="457200" algn="just" rtl="0">
              <a:lnSpc>
                <a:spcPct val="91000"/>
              </a:lnSpc>
              <a:buClr>
                <a:schemeClr val="dk1"/>
              </a:buClr>
              <a:buSzPct val="78571"/>
              <a:buFont typeface="Arial"/>
              <a:buNone/>
            </a:pPr>
            <a:r>
              <a:rPr lang="ru" sz="1400" dirty="0">
                <a:solidFill>
                  <a:schemeClr val="bg1">
                    <a:lumMod val="10000"/>
                  </a:schemeClr>
                </a:solidFill>
                <a:latin typeface="Times New Roman"/>
                <a:ea typeface="Times New Roman"/>
                <a:cs typeface="Times New Roman"/>
                <a:sym typeface="Times New Roman"/>
              </a:rPr>
              <a:t>Со времен Платона философы ведут споры о роли государства и предлагают различные способы управления страной. Наше исследование начнется в этом разделе с анализа </a:t>
            </a:r>
            <a:r>
              <a:rPr lang="ru" sz="1400" i="1" dirty="0">
                <a:solidFill>
                  <a:schemeClr val="bg1">
                    <a:lumMod val="10000"/>
                  </a:schemeClr>
                </a:solidFill>
                <a:latin typeface="Times New Roman"/>
                <a:ea typeface="Times New Roman"/>
                <a:cs typeface="Times New Roman"/>
                <a:sym typeface="Times New Roman"/>
              </a:rPr>
              <a:t>нормативной</a:t>
            </a:r>
            <a:r>
              <a:rPr lang="ru" sz="1400" dirty="0">
                <a:solidFill>
                  <a:schemeClr val="bg1">
                    <a:lumMod val="10000"/>
                  </a:schemeClr>
                </a:solidFill>
                <a:latin typeface="Times New Roman"/>
                <a:ea typeface="Times New Roman"/>
                <a:cs typeface="Times New Roman"/>
                <a:sym typeface="Times New Roman"/>
              </a:rPr>
              <a:t> роли правительства и с логического обоснования государственного управления экономикой.</a:t>
            </a:r>
          </a:p>
          <a:p>
            <a:pPr marL="0" lvl="0" indent="457200" algn="just" rtl="0">
              <a:lnSpc>
                <a:spcPct val="91000"/>
              </a:lnSpc>
              <a:spcBef>
                <a:spcPts val="100"/>
              </a:spcBef>
              <a:spcAft>
                <a:spcPts val="1000"/>
              </a:spcAft>
              <a:buClr>
                <a:schemeClr val="dk1"/>
              </a:buClr>
              <a:buSzPct val="78571"/>
              <a:buFont typeface="Arial"/>
              <a:buNone/>
            </a:pPr>
            <a:r>
              <a:rPr lang="ru" sz="1400" dirty="0">
                <a:solidFill>
                  <a:schemeClr val="bg1">
                    <a:lumMod val="10000"/>
                  </a:schemeClr>
                </a:solidFill>
                <a:latin typeface="Times New Roman"/>
                <a:ea typeface="Times New Roman"/>
                <a:cs typeface="Times New Roman"/>
                <a:sym typeface="Times New Roman"/>
              </a:rPr>
              <a:t>Все сферы современной промышленно развитой экономики в той или иной степени подвержены влиянию правительства. Можно выделить три главных средства воздействия правительства на частную экономическую </a:t>
            </a:r>
            <a:r>
              <a:rPr lang="ru" sz="1400" dirty="0" smtClean="0">
                <a:solidFill>
                  <a:schemeClr val="bg1">
                    <a:lumMod val="10000"/>
                  </a:schemeClr>
                </a:solidFill>
                <a:latin typeface="Times New Roman"/>
                <a:ea typeface="Times New Roman"/>
                <a:cs typeface="Times New Roman"/>
                <a:sym typeface="Times New Roman"/>
              </a:rPr>
              <a:t>деятельность:</a:t>
            </a:r>
            <a:endParaRPr lang="ru" sz="1400" dirty="0">
              <a:solidFill>
                <a:schemeClr val="bg1">
                  <a:lumMod val="10000"/>
                </a:schemeClr>
              </a:solidFill>
              <a:latin typeface="Times New Roman"/>
              <a:ea typeface="Times New Roman"/>
              <a:cs typeface="Times New Roman"/>
              <a:sym typeface="Times New Roman"/>
            </a:endParaRPr>
          </a:p>
          <a:p>
            <a:pPr marL="457200" lvl="0" indent="-317500" algn="just" rtl="0">
              <a:lnSpc>
                <a:spcPct val="91000"/>
              </a:lnSpc>
              <a:spcAft>
                <a:spcPts val="1000"/>
              </a:spcAft>
              <a:buClr>
                <a:schemeClr val="dk1"/>
              </a:buClr>
              <a:buSzPct val="100000"/>
              <a:buFont typeface="Times New Roman"/>
              <a:buAutoNum type="arabicPeriod"/>
            </a:pPr>
            <a:r>
              <a:rPr lang="ru" sz="1400" i="1" dirty="0">
                <a:solidFill>
                  <a:schemeClr val="tx1">
                    <a:lumMod val="75000"/>
                  </a:schemeClr>
                </a:solidFill>
                <a:latin typeface="Times New Roman"/>
                <a:ea typeface="Times New Roman"/>
                <a:cs typeface="Times New Roman"/>
                <a:sym typeface="Times New Roman"/>
              </a:rPr>
              <a:t>Налоги</a:t>
            </a:r>
            <a:r>
              <a:rPr lang="ru" sz="1400" dirty="0">
                <a:solidFill>
                  <a:schemeClr val="bg1">
                    <a:lumMod val="10000"/>
                  </a:schemeClr>
                </a:solidFill>
                <a:latin typeface="Times New Roman"/>
                <a:ea typeface="Times New Roman"/>
                <a:cs typeface="Times New Roman"/>
                <a:sym typeface="Times New Roman"/>
              </a:rPr>
              <a:t>, которые уменьшают частный доход, а, следовательно, и частные расходы (на автомобили или рестораны) и обеспечивают   ресурсами общественные расходы (постройка мостов, сбор мусора, и т.д.). Налоговая система служит также для подавления одних производств, которые облагаются более высокими налогами (например </a:t>
            </a:r>
            <a:r>
              <a:rPr lang="ru" sz="1400" i="1" dirty="0">
                <a:solidFill>
                  <a:schemeClr val="bg1">
                    <a:lumMod val="10000"/>
                  </a:schemeClr>
                </a:solidFill>
                <a:latin typeface="Times New Roman"/>
                <a:ea typeface="Times New Roman"/>
                <a:cs typeface="Times New Roman"/>
                <a:sym typeface="Times New Roman"/>
              </a:rPr>
              <a:t>—</a:t>
            </a:r>
            <a:r>
              <a:rPr lang="ru" sz="1400" dirty="0">
                <a:solidFill>
                  <a:schemeClr val="bg1">
                    <a:lumMod val="10000"/>
                  </a:schemeClr>
                </a:solidFill>
                <a:latin typeface="Times New Roman"/>
                <a:ea typeface="Times New Roman"/>
                <a:cs typeface="Times New Roman"/>
                <a:sym typeface="Times New Roman"/>
              </a:rPr>
              <a:t> выпуск сигарет), и поощрения других, пользующихся налоговыми льготами (постройка личных домов).</a:t>
            </a:r>
          </a:p>
          <a:p>
            <a:pPr marL="457200" lvl="0" indent="-317500" algn="just" rtl="0">
              <a:lnSpc>
                <a:spcPct val="91000"/>
              </a:lnSpc>
              <a:spcBef>
                <a:spcPts val="100"/>
              </a:spcBef>
              <a:spcAft>
                <a:spcPts val="1000"/>
              </a:spcAft>
              <a:buClr>
                <a:schemeClr val="dk1"/>
              </a:buClr>
              <a:buSzPct val="100000"/>
              <a:buFont typeface="Times New Roman"/>
              <a:buAutoNum type="arabicPeriod"/>
            </a:pPr>
            <a:r>
              <a:rPr lang="ru" sz="1400" i="1" dirty="0">
                <a:solidFill>
                  <a:schemeClr val="tx1">
                    <a:lumMod val="75000"/>
                  </a:schemeClr>
                </a:solidFill>
                <a:latin typeface="Times New Roman"/>
                <a:ea typeface="Times New Roman"/>
                <a:cs typeface="Times New Roman"/>
                <a:sym typeface="Times New Roman"/>
              </a:rPr>
              <a:t>Расходы</a:t>
            </a:r>
            <a:r>
              <a:rPr lang="ru" sz="1400" dirty="0">
                <a:solidFill>
                  <a:schemeClr val="bg1">
                    <a:lumMod val="10000"/>
                  </a:schemeClr>
                </a:solidFill>
                <a:latin typeface="Times New Roman"/>
                <a:ea typeface="Times New Roman"/>
                <a:cs typeface="Times New Roman"/>
                <a:sym typeface="Times New Roman"/>
              </a:rPr>
              <a:t>, побуждающие фирмы или рабочих производить определенные товары и услуги (танки, образование и охрана правопорядка), а также трансфертные платежи (выплаты по социальному обеспечению), обеспечивающие доход частным лицам.</a:t>
            </a:r>
          </a:p>
          <a:p>
            <a:pPr marL="457200" lvl="0" indent="-317500" algn="just" rtl="0">
              <a:lnSpc>
                <a:spcPct val="91000"/>
              </a:lnSpc>
              <a:spcBef>
                <a:spcPts val="100"/>
              </a:spcBef>
              <a:buClr>
                <a:schemeClr val="dk1"/>
              </a:buClr>
              <a:buSzPct val="100000"/>
              <a:buFont typeface="Times New Roman"/>
              <a:buAutoNum type="arabicPeriod"/>
            </a:pPr>
            <a:r>
              <a:rPr lang="ru" sz="1400" i="1" dirty="0">
                <a:solidFill>
                  <a:schemeClr val="tx1">
                    <a:lumMod val="75000"/>
                  </a:schemeClr>
                </a:solidFill>
                <a:latin typeface="Times New Roman"/>
                <a:ea typeface="Times New Roman"/>
                <a:cs typeface="Times New Roman"/>
                <a:sym typeface="Times New Roman"/>
              </a:rPr>
              <a:t>Регулирование</a:t>
            </a:r>
            <a:r>
              <a:rPr lang="ru" sz="1400" dirty="0">
                <a:solidFill>
                  <a:schemeClr val="bg1">
                    <a:lumMod val="10000"/>
                  </a:schemeClr>
                </a:solidFill>
                <a:latin typeface="Times New Roman"/>
                <a:ea typeface="Times New Roman"/>
                <a:cs typeface="Times New Roman"/>
                <a:sym typeface="Times New Roman"/>
              </a:rPr>
              <a:t>, или контроль, которые побуждают людей либо продолжать, либо прекращать определенную деятельность (примерами могут служить ограничения выбросов в окружающую среду, контроль за условиями труда или требование об указании питательной ценности продукта на его упаковке).</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Shape 66"/>
          <p:cNvSpPr txBox="1">
            <a:spLocks noGrp="1"/>
          </p:cNvSpPr>
          <p:nvPr>
            <p:ph type="subTitle" idx="1"/>
          </p:nvPr>
        </p:nvSpPr>
        <p:spPr>
          <a:xfrm>
            <a:off x="0" y="1563638"/>
            <a:ext cx="9144000" cy="4106100"/>
          </a:xfrm>
          <a:prstGeom prst="rect">
            <a:avLst/>
          </a:prstGeom>
        </p:spPr>
        <p:txBody>
          <a:bodyPr lIns="91425" tIns="91425" rIns="91425" bIns="91425" anchor="t" anchorCtr="0">
            <a:noAutofit/>
          </a:bodyPr>
          <a:lstStyle/>
          <a:p>
            <a:pPr lvl="0" indent="457200" algn="just" rtl="0">
              <a:lnSpc>
                <a:spcPct val="100000"/>
              </a:lnSpc>
              <a:buClr>
                <a:srgbClr val="000000"/>
              </a:buClr>
              <a:buSzPct val="78571"/>
              <a:buFont typeface="Wingdings" pitchFamily="2" charset="2"/>
              <a:buChar char="ü"/>
            </a:pPr>
            <a:r>
              <a:rPr lang="ru-RU" sz="1400" dirty="0" smtClean="0">
                <a:solidFill>
                  <a:schemeClr val="bg1">
                    <a:lumMod val="10000"/>
                  </a:schemeClr>
                </a:solidFill>
                <a:latin typeface="Times New Roman"/>
                <a:ea typeface="Times New Roman"/>
                <a:cs typeface="Times New Roman"/>
                <a:sym typeface="Times New Roman"/>
              </a:rPr>
              <a:t>О</a:t>
            </a:r>
            <a:r>
              <a:rPr lang="ru" sz="1400" dirty="0" smtClean="0">
                <a:solidFill>
                  <a:schemeClr val="bg1">
                    <a:lumMod val="10000"/>
                  </a:schemeClr>
                </a:solidFill>
                <a:latin typeface="Times New Roman"/>
                <a:ea typeface="Times New Roman"/>
                <a:cs typeface="Times New Roman"/>
                <a:sym typeface="Times New Roman"/>
              </a:rPr>
              <a:t>писывая историю налогообложения, известный экономист Йозеф Шумпетер рассматривал государственный бюджет в контексте его влияния на экономику. На </a:t>
            </a:r>
            <a:r>
              <a:rPr lang="ru" sz="1400" dirty="0">
                <a:solidFill>
                  <a:schemeClr val="bg1">
                    <a:lumMod val="10000"/>
                  </a:schemeClr>
                </a:solidFill>
                <a:latin typeface="Times New Roman"/>
                <a:ea typeface="Times New Roman"/>
                <a:cs typeface="Times New Roman"/>
                <a:sym typeface="Times New Roman"/>
              </a:rPr>
              <a:t>протяжении более сотни лет национальный доход и производство росли во всех промышленно развитых странах. В то же время в большинстве из них государственные расходы увеличивались гораздо быстрее. Каждый раз при возникновении чрезвычайных ситуаций — будь то война, депрессия или попытка справиться с социальными проблемами, например, бедностью или загрязнением окружающей среды —активность правительства резко возрастала. По прошествии кризиса государственные расходы никогда не возвращались на прежний </a:t>
            </a:r>
            <a:r>
              <a:rPr lang="ru" sz="1400" dirty="0" smtClean="0">
                <a:solidFill>
                  <a:schemeClr val="bg1">
                    <a:lumMod val="10000"/>
                  </a:schemeClr>
                </a:solidFill>
                <a:latin typeface="Times New Roman"/>
                <a:ea typeface="Times New Roman"/>
                <a:cs typeface="Times New Roman"/>
                <a:sym typeface="Times New Roman"/>
              </a:rPr>
              <a:t>уровень.</a:t>
            </a:r>
          </a:p>
          <a:p>
            <a:pPr lvl="0" indent="457200" algn="just" rtl="0">
              <a:lnSpc>
                <a:spcPct val="100000"/>
              </a:lnSpc>
              <a:buClr>
                <a:srgbClr val="000000"/>
              </a:buClr>
              <a:buSzPct val="78571"/>
              <a:buFont typeface="Wingdings" pitchFamily="2" charset="2"/>
              <a:buChar char="ü"/>
            </a:pPr>
            <a:endParaRPr lang="ru" sz="1400" dirty="0" smtClean="0">
              <a:solidFill>
                <a:schemeClr val="bg1">
                  <a:lumMod val="10000"/>
                </a:schemeClr>
              </a:solidFill>
              <a:latin typeface="Times New Roman"/>
              <a:ea typeface="Times New Roman"/>
              <a:cs typeface="Times New Roman"/>
              <a:sym typeface="Times New Roman"/>
            </a:endParaRPr>
          </a:p>
          <a:p>
            <a:pPr lvl="0" indent="457200" algn="just" rtl="0">
              <a:lnSpc>
                <a:spcPct val="100000"/>
              </a:lnSpc>
              <a:buClr>
                <a:srgbClr val="000000"/>
              </a:buClr>
              <a:buSzPct val="78571"/>
              <a:buFont typeface="Wingdings" pitchFamily="2" charset="2"/>
              <a:buChar char="ü"/>
            </a:pPr>
            <a:r>
              <a:rPr lang="ru" sz="1400" dirty="0" smtClean="0">
                <a:solidFill>
                  <a:schemeClr val="bg1">
                    <a:lumMod val="10000"/>
                  </a:schemeClr>
                </a:solidFill>
                <a:latin typeface="Times New Roman"/>
                <a:ea typeface="Times New Roman"/>
                <a:cs typeface="Times New Roman"/>
                <a:sym typeface="Times New Roman"/>
              </a:rPr>
              <a:t>Перед </a:t>
            </a:r>
            <a:r>
              <a:rPr lang="ru" sz="1400" dirty="0">
                <a:solidFill>
                  <a:schemeClr val="bg1">
                    <a:lumMod val="10000"/>
                  </a:schemeClr>
                </a:solidFill>
                <a:latin typeface="Times New Roman"/>
                <a:ea typeface="Times New Roman"/>
                <a:cs typeface="Times New Roman"/>
                <a:sym typeface="Times New Roman"/>
              </a:rPr>
              <a:t>первой мировой войной общие расходы федерального правительства, правительств штатов и местных властей составляли чуть более одной десятой совокупного национального дохода Соединенных Штатов. Во время Второй мировой войны правительство было вынуждено потреблять около половины выпускаемого национального продукта. В начале 1990-х расходы правительства Соединенных Штатов составляли около 35 процентов от валового внутреннего Продукта</a:t>
            </a:r>
            <a:r>
              <a:rPr lang="ru" sz="1400" dirty="0" smtClean="0">
                <a:solidFill>
                  <a:schemeClr val="bg1">
                    <a:lumMod val="10000"/>
                  </a:schemeClr>
                </a:solidFill>
                <a:latin typeface="Times New Roman"/>
                <a:ea typeface="Times New Roman"/>
                <a:cs typeface="Times New Roman"/>
                <a:sym typeface="Times New Roman"/>
              </a:rPr>
              <a:t>.</a:t>
            </a:r>
            <a:endParaRPr lang="ru" sz="1400" dirty="0">
              <a:solidFill>
                <a:schemeClr val="bg1">
                  <a:lumMod val="10000"/>
                </a:schemeClr>
              </a:solidFill>
              <a:latin typeface="Times New Roman"/>
              <a:ea typeface="Times New Roman"/>
              <a:cs typeface="Times New Roman"/>
              <a:sym typeface="Times New Roman"/>
            </a:endParaRPr>
          </a:p>
        </p:txBody>
      </p:sp>
      <p:sp>
        <p:nvSpPr>
          <p:cNvPr id="67" name="Shape 67"/>
          <p:cNvSpPr txBox="1">
            <a:spLocks noGrp="1"/>
          </p:cNvSpPr>
          <p:nvPr>
            <p:ph type="ctrTitle"/>
          </p:nvPr>
        </p:nvSpPr>
        <p:spPr>
          <a:xfrm>
            <a:off x="1043608" y="195486"/>
            <a:ext cx="5040560" cy="954315"/>
          </a:xfrm>
          <a:prstGeom prst="rect">
            <a:avLst/>
          </a:prstGeom>
          <a:solidFill>
            <a:schemeClr val="bg1">
              <a:lumMod val="90000"/>
            </a:schemeClr>
          </a:solidFill>
        </p:spPr>
        <p:txBody>
          <a:bodyPr lIns="91425" tIns="91425" rIns="91425" bIns="91425" anchor="b" anchorCtr="0">
            <a:noAutofit/>
          </a:bodyPr>
          <a:lstStyle/>
          <a:p>
            <a:pPr>
              <a:buNone/>
            </a:pPr>
            <a:r>
              <a:rPr lang="ru" sz="2800" dirty="0">
                <a:solidFill>
                  <a:schemeClr val="bg1">
                    <a:lumMod val="10000"/>
                  </a:schemeClr>
                </a:solidFill>
                <a:latin typeface="Times New Roman"/>
                <a:ea typeface="Times New Roman"/>
                <a:cs typeface="Times New Roman"/>
                <a:sym typeface="Times New Roman"/>
              </a:rPr>
              <a:t>История налогообложения и государственных расходов</a:t>
            </a:r>
          </a:p>
        </p:txBody>
      </p:sp>
      <p:pic>
        <p:nvPicPr>
          <p:cNvPr id="4" name="Рисунок 3" descr="33402653.original.jpg"/>
          <p:cNvPicPr>
            <a:picLocks noChangeAspect="1"/>
          </p:cNvPicPr>
          <p:nvPr/>
        </p:nvPicPr>
        <p:blipFill>
          <a:blip r:embed="rId3"/>
          <a:stretch>
            <a:fillRect/>
          </a:stretch>
        </p:blipFill>
        <p:spPr>
          <a:xfrm>
            <a:off x="6660232" y="123478"/>
            <a:ext cx="1368152" cy="13681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0" y="4011910"/>
            <a:ext cx="9144000" cy="936104"/>
          </a:xfrm>
        </p:spPr>
        <p:txBody>
          <a:bodyPr/>
          <a:lstStyle/>
          <a:p>
            <a:pPr lvl="0"/>
            <a:r>
              <a:rPr lang="ru" sz="1400" dirty="0" smtClean="0">
                <a:solidFill>
                  <a:schemeClr val="bg1">
                    <a:lumMod val="10000"/>
                  </a:schemeClr>
                </a:solidFill>
                <a:latin typeface="Times New Roman"/>
                <a:ea typeface="Times New Roman"/>
                <a:cs typeface="Times New Roman"/>
                <a:sym typeface="Times New Roman"/>
              </a:rPr>
              <a:t>На рис. 1 показано изменение количества собираемых налогов и расходов правительства США. Положительный наклон кривых свидетельствует о том, что доля государственных расходов и собранных налогов постоянно увеличивалась в течение этого столетия. </a:t>
            </a:r>
          </a:p>
          <a:p>
            <a:pPr lvl="0"/>
            <a:endParaRPr lang="ru" sz="1400" dirty="0" smtClean="0">
              <a:solidFill>
                <a:schemeClr val="bg1">
                  <a:lumMod val="10000"/>
                </a:schemeClr>
              </a:solidFill>
              <a:latin typeface="Times New Roman"/>
              <a:ea typeface="Times New Roman"/>
              <a:cs typeface="Times New Roman"/>
              <a:sym typeface="Times New Roman"/>
            </a:endParaRPr>
          </a:p>
          <a:p>
            <a:endParaRPr lang="ru-RU" sz="1400" dirty="0">
              <a:solidFill>
                <a:schemeClr val="bg1">
                  <a:lumMod val="10000"/>
                </a:schemeClr>
              </a:solidFill>
              <a:latin typeface="Times New Roman" pitchFamily="18" charset="0"/>
              <a:cs typeface="Times New Roman" pitchFamily="18" charset="0"/>
            </a:endParaRPr>
          </a:p>
        </p:txBody>
      </p:sp>
      <p:pic>
        <p:nvPicPr>
          <p:cNvPr id="4" name="Shape 78"/>
          <p:cNvPicPr preferRelativeResize="0"/>
          <p:nvPr/>
        </p:nvPicPr>
        <p:blipFill>
          <a:blip r:embed="rId2">
            <a:duotone>
              <a:prstClr val="black"/>
              <a:srgbClr val="D9C3A5">
                <a:tint val="50000"/>
                <a:satMod val="180000"/>
              </a:srgbClr>
            </a:duotone>
            <a:lum bright="-10000" contrast="20000"/>
          </a:blip>
          <a:srcRect l="3297" t="8660"/>
          <a:stretch>
            <a:fillRect/>
          </a:stretch>
        </p:blipFill>
        <p:spPr>
          <a:xfrm>
            <a:off x="1547664" y="555526"/>
            <a:ext cx="6336704" cy="3037973"/>
          </a:xfrm>
          <a:prstGeom prst="rect">
            <a:avLst/>
          </a:prstGeom>
          <a:solidFill>
            <a:schemeClr val="bg1"/>
          </a:solidFill>
          <a:ln>
            <a:solidFill>
              <a:schemeClr val="tx1">
                <a:lumMod val="50000"/>
              </a:schemeClr>
            </a:solidFill>
          </a:ln>
        </p:spPr>
      </p:pic>
      <p:sp>
        <p:nvSpPr>
          <p:cNvPr id="5" name="TextBox 4"/>
          <p:cNvSpPr txBox="1"/>
          <p:nvPr/>
        </p:nvSpPr>
        <p:spPr>
          <a:xfrm>
            <a:off x="1403648" y="3651870"/>
            <a:ext cx="6480720" cy="307777"/>
          </a:xfrm>
          <a:prstGeom prst="rect">
            <a:avLst/>
          </a:prstGeom>
          <a:noFill/>
        </p:spPr>
        <p:txBody>
          <a:bodyPr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Год</a:t>
            </a:r>
            <a:endParaRPr lang="ru-RU" b="1" dirty="0">
              <a:solidFill>
                <a:schemeClr val="bg1">
                  <a:lumMod val="10000"/>
                </a:schemeClr>
              </a:solidFill>
              <a:latin typeface="Times New Roman" pitchFamily="18" charset="0"/>
              <a:cs typeface="Times New Roman" pitchFamily="18" charset="0"/>
            </a:endParaRPr>
          </a:p>
        </p:txBody>
      </p:sp>
      <p:sp>
        <p:nvSpPr>
          <p:cNvPr id="6" name="TextBox 5"/>
          <p:cNvSpPr txBox="1"/>
          <p:nvPr/>
        </p:nvSpPr>
        <p:spPr>
          <a:xfrm>
            <a:off x="1115616" y="411510"/>
            <a:ext cx="400110" cy="3672408"/>
          </a:xfrm>
          <a:prstGeom prst="rect">
            <a:avLst/>
          </a:prstGeom>
          <a:noFill/>
        </p:spPr>
        <p:txBody>
          <a:bodyPr vert="vert270"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Расходы и налоги в % от ВВП</a:t>
            </a:r>
            <a:endParaRPr lang="ru-RU" b="1" dirty="0">
              <a:solidFill>
                <a:schemeClr val="bg1">
                  <a:lumMod val="10000"/>
                </a:schemeClr>
              </a:solidFill>
              <a:latin typeface="Times New Roman" pitchFamily="18" charset="0"/>
              <a:cs typeface="Times New Roman" pitchFamily="18" charset="0"/>
            </a:endParaRPr>
          </a:p>
        </p:txBody>
      </p:sp>
      <p:sp>
        <p:nvSpPr>
          <p:cNvPr id="7" name="TextBox 6"/>
          <p:cNvSpPr txBox="1"/>
          <p:nvPr/>
        </p:nvSpPr>
        <p:spPr>
          <a:xfrm>
            <a:off x="1691680" y="267494"/>
            <a:ext cx="6480720" cy="307777"/>
          </a:xfrm>
          <a:prstGeom prst="rect">
            <a:avLst/>
          </a:prstGeom>
          <a:noFill/>
        </p:spPr>
        <p:txBody>
          <a:bodyPr wrap="square" rtlCol="0">
            <a:spAutoFit/>
          </a:bodyPr>
          <a:lstStyle/>
          <a:p>
            <a:pPr algn="ctr"/>
            <a:r>
              <a:rPr lang="ru-RU" b="1" dirty="0" smtClean="0">
                <a:solidFill>
                  <a:schemeClr val="bg1">
                    <a:lumMod val="10000"/>
                  </a:schemeClr>
                </a:solidFill>
                <a:latin typeface="Times New Roman" pitchFamily="18" charset="0"/>
                <a:cs typeface="Times New Roman" pitchFamily="18" charset="0"/>
              </a:rPr>
              <a:t>Государственные расходы и налоги, 1990-1993 гг.</a:t>
            </a:r>
            <a:endParaRPr lang="ru-RU" b="1"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western">
  <a:themeElements>
    <a:clrScheme name="Custom 424">
      <a:dk1>
        <a:srgbClr val="B0271C"/>
      </a:dk1>
      <a:lt1>
        <a:srgbClr val="FFE8BB"/>
      </a:lt1>
      <a:dk2>
        <a:srgbClr val="374252"/>
      </a:dk2>
      <a:lt2>
        <a:srgbClr val="A5BDC0"/>
      </a:lt2>
      <a:accent1>
        <a:srgbClr val="C0974D"/>
      </a:accent1>
      <a:accent2>
        <a:srgbClr val="E49C5F"/>
      </a:accent2>
      <a:accent3>
        <a:srgbClr val="5D7372"/>
      </a:accent3>
      <a:accent4>
        <a:srgbClr val="B92C00"/>
      </a:accent4>
      <a:accent5>
        <a:srgbClr val="804000"/>
      </a:accent5>
      <a:accent6>
        <a:srgbClr val="A49D80"/>
      </a:accent6>
      <a:hlink>
        <a:srgbClr val="B0271C"/>
      </a:hlink>
      <a:folHlink>
        <a:srgbClr val="5B5F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927</TotalTime>
  <Words>14417</Words>
  <Application>Microsoft Office PowerPoint</Application>
  <PresentationFormat>Экран (16:9)</PresentationFormat>
  <Paragraphs>535</Paragraphs>
  <Slides>69</Slides>
  <Notes>44</Notes>
  <HiddenSlides>0</HiddenSlides>
  <MMClips>0</MMClips>
  <ScaleCrop>false</ScaleCrop>
  <HeadingPairs>
    <vt:vector size="4" baseType="variant">
      <vt:variant>
        <vt:lpstr>Тема</vt:lpstr>
      </vt:variant>
      <vt:variant>
        <vt:i4>1</vt:i4>
      </vt:variant>
      <vt:variant>
        <vt:lpstr>Заголовки слайдов</vt:lpstr>
      </vt:variant>
      <vt:variant>
        <vt:i4>69</vt:i4>
      </vt:variant>
    </vt:vector>
  </HeadingPairs>
  <TitlesOfParts>
    <vt:vector size="70" baseType="lpstr">
      <vt:lpstr>western</vt:lpstr>
      <vt:lpstr>ГОСУДАРСТВЕННЫЕ НАЛОГИ И РАСХОДЫ</vt:lpstr>
      <vt:lpstr>Слайд 2</vt:lpstr>
      <vt:lpstr>Слайд 3</vt:lpstr>
      <vt:lpstr>Слайд 4</vt:lpstr>
      <vt:lpstr>Слайд 5</vt:lpstr>
      <vt:lpstr>ГОСУДАРСТВЕННЫЙ КОНТРОЛЬ ЭКОНОМИКИ</vt:lpstr>
      <vt:lpstr>ИНСТРУМЕНТЫ ГОСУДАРСТВЕННОЙ ПОЛИТИКИ</vt:lpstr>
      <vt:lpstr>История налогообложения и государственных расходов</vt:lpstr>
      <vt:lpstr>Слайд 9</vt:lpstr>
      <vt:lpstr>Слайд 10</vt:lpstr>
      <vt:lpstr>Слайд 11</vt:lpstr>
      <vt:lpstr>Слайд 12</vt:lpstr>
      <vt:lpstr>Возрастание контроля со стороны правительства</vt:lpstr>
      <vt:lpstr>Слайд 14</vt:lpstr>
      <vt:lpstr>ФУНКЦИИ ПРАВИТЕЛЬСТВА</vt:lpstr>
      <vt:lpstr>Слайд 16</vt:lpstr>
      <vt:lpstr>Слайд 17</vt:lpstr>
      <vt:lpstr>Совершенствование распределения дохода</vt:lpstr>
      <vt:lpstr>Слайд 19</vt:lpstr>
      <vt:lpstr>Международная экономическая политика</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lpstr>Слайд 63</vt:lpstr>
      <vt:lpstr>Слайд 64</vt:lpstr>
      <vt:lpstr>Слайд 65</vt:lpstr>
      <vt:lpstr>ВОПРОСЫ ДЛЯ ОБСУЖДЕНИЯ</vt:lpstr>
      <vt:lpstr>Слайд 67</vt:lpstr>
      <vt:lpstr>Слайд 68</vt:lpstr>
      <vt:lpstr>Слайд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ГОСУДАРСТВЕННЫЕ НАЛОГИ И РАСХОДЫ</dc:title>
  <cp:lastModifiedBy>Петрова</cp:lastModifiedBy>
  <cp:revision>103</cp:revision>
  <dcterms:modified xsi:type="dcterms:W3CDTF">2014-05-12T12:41:10Z</dcterms:modified>
</cp:coreProperties>
</file>