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3"/>
  </p:notesMasterIdLst>
  <p:sldIdLst>
    <p:sldId id="256" r:id="rId2"/>
    <p:sldId id="257" r:id="rId3"/>
    <p:sldId id="338" r:id="rId4"/>
    <p:sldId id="258" r:id="rId5"/>
    <p:sldId id="259" r:id="rId6"/>
    <p:sldId id="260" r:id="rId7"/>
    <p:sldId id="365" r:id="rId8"/>
    <p:sldId id="263" r:id="rId9"/>
    <p:sldId id="373" r:id="rId10"/>
    <p:sldId id="364" r:id="rId11"/>
    <p:sldId id="265" r:id="rId12"/>
    <p:sldId id="266" r:id="rId13"/>
    <p:sldId id="267" r:id="rId14"/>
    <p:sldId id="268" r:id="rId15"/>
    <p:sldId id="269" r:id="rId16"/>
    <p:sldId id="270" r:id="rId17"/>
    <p:sldId id="271" r:id="rId18"/>
    <p:sldId id="272" r:id="rId19"/>
    <p:sldId id="346" r:id="rId20"/>
    <p:sldId id="273" r:id="rId21"/>
    <p:sldId id="274" r:id="rId22"/>
    <p:sldId id="275" r:id="rId23"/>
    <p:sldId id="276" r:id="rId24"/>
    <p:sldId id="280" r:id="rId25"/>
    <p:sldId id="277" r:id="rId26"/>
    <p:sldId id="278" r:id="rId27"/>
    <p:sldId id="279" r:id="rId28"/>
    <p:sldId id="281" r:id="rId29"/>
    <p:sldId id="347" r:id="rId30"/>
    <p:sldId id="282" r:id="rId31"/>
    <p:sldId id="283" r:id="rId32"/>
    <p:sldId id="366" r:id="rId33"/>
    <p:sldId id="284" r:id="rId34"/>
    <p:sldId id="285" r:id="rId35"/>
    <p:sldId id="286" r:id="rId36"/>
    <p:sldId id="287" r:id="rId37"/>
    <p:sldId id="288" r:id="rId38"/>
    <p:sldId id="289" r:id="rId39"/>
    <p:sldId id="291" r:id="rId40"/>
    <p:sldId id="349" r:id="rId41"/>
    <p:sldId id="350" r:id="rId42"/>
    <p:sldId id="294" r:id="rId43"/>
    <p:sldId id="296" r:id="rId44"/>
    <p:sldId id="297" r:id="rId45"/>
    <p:sldId id="298" r:id="rId46"/>
    <p:sldId id="299" r:id="rId47"/>
    <p:sldId id="300" r:id="rId48"/>
    <p:sldId id="301" r:id="rId49"/>
    <p:sldId id="302" r:id="rId50"/>
    <p:sldId id="303" r:id="rId51"/>
    <p:sldId id="304" r:id="rId52"/>
    <p:sldId id="305" r:id="rId53"/>
    <p:sldId id="351" r:id="rId54"/>
    <p:sldId id="306" r:id="rId55"/>
    <p:sldId id="367" r:id="rId56"/>
    <p:sldId id="307" r:id="rId57"/>
    <p:sldId id="309" r:id="rId58"/>
    <p:sldId id="370" r:id="rId59"/>
    <p:sldId id="371" r:id="rId60"/>
    <p:sldId id="310" r:id="rId61"/>
    <p:sldId id="369" r:id="rId62"/>
    <p:sldId id="311" r:id="rId63"/>
    <p:sldId id="312" r:id="rId64"/>
    <p:sldId id="318" r:id="rId65"/>
    <p:sldId id="353" r:id="rId66"/>
    <p:sldId id="354" r:id="rId67"/>
    <p:sldId id="320" r:id="rId68"/>
    <p:sldId id="372" r:id="rId69"/>
    <p:sldId id="321" r:id="rId70"/>
    <p:sldId id="322" r:id="rId71"/>
    <p:sldId id="325" r:id="rId72"/>
    <p:sldId id="374" r:id="rId73"/>
    <p:sldId id="375" r:id="rId74"/>
    <p:sldId id="376" r:id="rId75"/>
    <p:sldId id="377" r:id="rId76"/>
    <p:sldId id="326" r:id="rId77"/>
    <p:sldId id="327" r:id="rId78"/>
    <p:sldId id="378" r:id="rId79"/>
    <p:sldId id="355" r:id="rId80"/>
    <p:sldId id="332" r:id="rId81"/>
    <p:sldId id="379" r:id="rId82"/>
    <p:sldId id="334" r:id="rId83"/>
    <p:sldId id="335" r:id="rId84"/>
    <p:sldId id="336" r:id="rId85"/>
    <p:sldId id="337" r:id="rId86"/>
    <p:sldId id="357" r:id="rId87"/>
    <p:sldId id="358" r:id="rId88"/>
    <p:sldId id="359" r:id="rId89"/>
    <p:sldId id="360" r:id="rId90"/>
    <p:sldId id="361" r:id="rId91"/>
    <p:sldId id="363" r:id="rId9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47" autoAdjust="0"/>
    <p:restoredTop sz="94660"/>
  </p:normalViewPr>
  <p:slideViewPr>
    <p:cSldViewPr>
      <p:cViewPr varScale="1">
        <p:scale>
          <a:sx n="68" d="100"/>
          <a:sy n="68" d="100"/>
        </p:scale>
        <p:origin x="-5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B97551-13D8-4EC4-A4BF-943BB247AC66}" type="datetimeFigureOut">
              <a:rPr lang="ru-RU" smtClean="0"/>
              <a:pPr/>
              <a:t>13.05.2014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F39B6-2C6C-4AB1-BCA6-14A075B86E51}" type="slidenum">
              <a:rPr lang="ru-RU" smtClean="0"/>
              <a:pPr/>
              <a:t>‹#›</a:t>
            </a:fld>
            <a:endParaRPr lang="ru-RU"/>
          </a:p>
        </p:txBody>
      </p:sp>
    </p:spTree>
    <p:extLst>
      <p:ext uri="{BB962C8B-B14F-4D97-AF65-F5344CB8AC3E}">
        <p14:creationId xmlns:p14="http://schemas.microsoft.com/office/powerpoint/2010/main" xmlns="" val="713847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04F39B6-2C6C-4AB1-BCA6-14A075B86E51}" type="slidenum">
              <a:rPr lang="ru-RU" smtClean="0"/>
              <a:pPr/>
              <a:t>38</a:t>
            </a:fld>
            <a:endParaRPr lang="ru-RU"/>
          </a:p>
        </p:txBody>
      </p:sp>
    </p:spTree>
    <p:extLst>
      <p:ext uri="{BB962C8B-B14F-4D97-AF65-F5344CB8AC3E}">
        <p14:creationId xmlns:p14="http://schemas.microsoft.com/office/powerpoint/2010/main" xmlns="" val="401220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4853411"/>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fld id="{B4C71EC6-210F-42DE-9C53-41977AD35B3D}" type="datetimeFigureOut">
              <a:rPr lang="ru-RU" smtClean="0"/>
              <a:pPr/>
              <a:t>13.05.2014</a:t>
            </a:fld>
            <a:endParaRPr lang="ru-RU"/>
          </a:p>
        </p:txBody>
      </p:sp>
      <p:sp>
        <p:nvSpPr>
          <p:cNvPr id="2" name="Нижний колонтитул 1"/>
          <p:cNvSpPr>
            <a:spLocks noGrp="1"/>
          </p:cNvSpPr>
          <p:nvPr>
            <p:ph type="ftr" sz="quarter" idx="11"/>
          </p:nvPr>
        </p:nvSpPr>
        <p:spPr/>
        <p:txBody>
          <a:bodyPr/>
          <a:lstStyle/>
          <a:p>
            <a:endParaRPr lang="ru-RU"/>
          </a:p>
        </p:txBody>
      </p:sp>
      <p:sp>
        <p:nvSpPr>
          <p:cNvPr id="15" name="Номер слайда 14"/>
          <p:cNvSpPr>
            <a:spLocks noGrp="1"/>
          </p:cNvSpPr>
          <p:nvPr>
            <p:ph type="sldNum" sz="quarter" idx="12"/>
          </p:nvPr>
        </p:nvSpPr>
        <p:spPr>
          <a:xfrm>
            <a:off x="8229600" y="6473952"/>
            <a:ext cx="758952" cy="246888"/>
          </a:xfrm>
        </p:spPr>
        <p:txBody>
          <a:bodyPr/>
          <a:lstStyle/>
          <a:p>
            <a:fld id="{B19B0651-EE4F-4900-A07F-96A6BFA9D0F0}" type="slidenum">
              <a:rPr lang="ru-RU" smtClean="0"/>
              <a:pPr/>
              <a:t>‹#›</a:t>
            </a:fld>
            <a:endParaRPr lang="ru-RU"/>
          </a:p>
        </p:txBody>
      </p:sp>
    </p:spTree>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pPr/>
              <a:t>13.05.2014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pPr/>
              <a:t>13.05.2014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Объект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B4C71EC6-210F-42DE-9C53-41977AD35B3D}" type="datetimeFigureOut">
              <a:rPr lang="ru-RU" smtClean="0"/>
              <a:pPr/>
              <a:t>13.05.2014</a:t>
            </a:fld>
            <a:endParaRPr lang="ru-RU"/>
          </a:p>
        </p:txBody>
      </p:sp>
      <p:sp>
        <p:nvSpPr>
          <p:cNvPr id="19" name="Нижний колонтитул 18"/>
          <p:cNvSpPr>
            <a:spLocks noGrp="1"/>
          </p:cNvSpPr>
          <p:nvPr>
            <p:ph type="ftr" sz="quarter" idx="11"/>
          </p:nvPr>
        </p:nvSpPr>
        <p:spPr>
          <a:xfrm>
            <a:off x="3581400" y="76200"/>
            <a:ext cx="2895600" cy="288925"/>
          </a:xfrm>
        </p:spPr>
        <p:txBody>
          <a:bodyPr/>
          <a:lstStyle/>
          <a:p>
            <a:endParaRPr lang="ru-RU"/>
          </a:p>
        </p:txBody>
      </p:sp>
      <p:sp>
        <p:nvSpPr>
          <p:cNvPr id="16" name="Номер слайда 15"/>
          <p:cNvSpPr>
            <a:spLocks noGrp="1"/>
          </p:cNvSpPr>
          <p:nvPr>
            <p:ph type="sldNum" sz="quarter" idx="12"/>
          </p:nvPr>
        </p:nvSpPr>
        <p:spPr>
          <a:xfrm>
            <a:off x="8229600" y="6473952"/>
            <a:ext cx="758952" cy="246888"/>
          </a:xfrm>
        </p:spPr>
        <p:txBody>
          <a:bodyPr/>
          <a:lstStyle/>
          <a:p>
            <a:fld id="{B19B0651-EE4F-4900-A07F-96A6BFA9D0F0}" type="slidenum">
              <a:rPr lang="ru-RU" smtClean="0"/>
              <a:pPr/>
              <a:t>‹#›</a:t>
            </a:fld>
            <a:endParaRPr lang="ru-RU"/>
          </a:p>
        </p:txBody>
      </p:sp>
    </p:spTree>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fld id="{B4C71EC6-210F-42DE-9C53-41977AD35B3D}" type="datetimeFigureOut">
              <a:rPr lang="ru-RU" smtClean="0"/>
              <a:pPr/>
              <a:t>13.05.2014</a:t>
            </a:fld>
            <a:endParaRPr lang="ru-RU"/>
          </a:p>
        </p:txBody>
      </p:sp>
      <p:sp>
        <p:nvSpPr>
          <p:cNvPr id="11" name="Нижний колонтитул 10"/>
          <p:cNvSpPr>
            <a:spLocks noGrp="1"/>
          </p:cNvSpPr>
          <p:nvPr>
            <p:ph type="ftr" sz="quarter" idx="11"/>
          </p:nvPr>
        </p:nvSpPr>
        <p:spPr/>
        <p:txBody>
          <a:bodyPr/>
          <a:lstStyle/>
          <a:p>
            <a:endParaRPr lang="ru-RU"/>
          </a:p>
        </p:txBody>
      </p:sp>
      <p:sp>
        <p:nvSpPr>
          <p:cNvPr id="16" name="Номер слайда 15"/>
          <p:cNvSpPr>
            <a:spLocks noGrp="1"/>
          </p:cNvSpPr>
          <p:nvPr>
            <p:ph type="sldNum" sz="quarter" idx="12"/>
          </p:nvPr>
        </p:nvSpPr>
        <p:spPr/>
        <p:txBody>
          <a:bodyPr/>
          <a:lstStyle/>
          <a:p>
            <a:fld id="{B19B0651-EE4F-4900-A07F-96A6BFA9D0F0}" type="slidenum">
              <a:rPr lang="ru-RU" smtClean="0"/>
              <a:pPr/>
              <a:t>‹#›</a:t>
            </a:fld>
            <a:endParaRPr lang="ru-RU"/>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Объект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fld id="{B4C71EC6-210F-42DE-9C53-41977AD35B3D}" type="datetimeFigureOut">
              <a:rPr lang="ru-RU" smtClean="0"/>
              <a:pPr/>
              <a:t>13.05.2014</a:t>
            </a:fld>
            <a:endParaRPr lang="ru-RU"/>
          </a:p>
        </p:txBody>
      </p:sp>
      <p:sp>
        <p:nvSpPr>
          <p:cNvPr id="10" name="Нижний колонтитул 9"/>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0"/>
            <a:ext cx="8610600" cy="882650"/>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Объект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Объект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fld id="{B4C71EC6-210F-42DE-9C53-41977AD35B3D}" type="datetimeFigureOut">
              <a:rPr lang="ru-RU" smtClean="0"/>
              <a:pPr/>
              <a:t>13.05.2014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229600" y="6477000"/>
            <a:ext cx="762000" cy="246888"/>
          </a:xfrm>
        </p:spPr>
        <p:txBody>
          <a:bodyPr/>
          <a:lstStyle/>
          <a:p>
            <a:fld id="{B19B0651-EE4F-4900-A07F-96A6BFA9D0F0}" type="slidenum">
              <a:rPr lang="ru-RU" smtClean="0"/>
              <a:pPr/>
              <a:t>‹#›</a:t>
            </a:fld>
            <a:endParaRPr lang="ru-RU"/>
          </a:p>
        </p:txBody>
      </p:sp>
      <p:sp>
        <p:nvSpPr>
          <p:cNvPr id="11" name="Прямая соединительная линия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B4C71EC6-210F-42DE-9C53-41977AD35B3D}" type="datetimeFigureOut">
              <a:rPr lang="ru-RU" smtClean="0"/>
              <a:pPr/>
              <a:t>13.05.2014</a:t>
            </a:fld>
            <a:endParaRPr lang="ru-RU"/>
          </a:p>
        </p:txBody>
      </p:sp>
      <p:sp>
        <p:nvSpPr>
          <p:cNvPr id="21" name="Нижний колонтитул 20"/>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B4C71EC6-210F-42DE-9C53-41977AD35B3D}" type="datetimeFigureOut">
              <a:rPr lang="ru-RU" smtClean="0"/>
              <a:pPr/>
              <a:t>13.05.2014</a:t>
            </a:fld>
            <a:endParaRPr lang="ru-RU"/>
          </a:p>
        </p:txBody>
      </p:sp>
      <p:sp>
        <p:nvSpPr>
          <p:cNvPr id="24" name="Нижний колонтитул 23"/>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5486400"/>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Объект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B4C71EC6-210F-42DE-9C53-41977AD35B3D}" type="datetimeFigureOut">
              <a:rPr lang="ru-RU" smtClean="0"/>
              <a:pPr/>
              <a:t>13.05.2014</a:t>
            </a:fld>
            <a:endParaRPr lang="ru-RU"/>
          </a:p>
        </p:txBody>
      </p:sp>
      <p:sp>
        <p:nvSpPr>
          <p:cNvPr id="29" name="Нижний колонтитул 28"/>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fld id="{B4C71EC6-210F-42DE-9C53-41977AD35B3D}" type="datetimeFigureOut">
              <a:rPr lang="ru-RU" smtClean="0"/>
              <a:pPr/>
              <a:t>13.05.2014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B19B0651-EE4F-4900-A07F-96A6BFA9D0F0}" type="slidenum">
              <a:rPr lang="ru-RU" smtClean="0"/>
              <a:pPr/>
              <a:t>‹#›</a:t>
            </a:fld>
            <a:endParaRPr lang="ru-RU"/>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4C71EC6-210F-42DE-9C53-41977AD35B3D}" type="datetimeFigureOut">
              <a:rPr lang="ru-RU" smtClean="0"/>
              <a:pPr/>
              <a:t>13.05.2014</a:t>
            </a:fld>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19B0651-EE4F-4900-A07F-96A6BFA9D0F0}" type="slidenum">
              <a:rPr lang="ru-RU" smtClean="0"/>
              <a:pPr/>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268760"/>
            <a:ext cx="7704856" cy="3456384"/>
          </a:xfrm>
        </p:spPr>
        <p:txBody>
          <a:bodyPr/>
          <a:lstStyle/>
          <a:p>
            <a:r>
              <a:rPr lang="ru-RU" dirty="0"/>
              <a:t>ЭФФЕКТИВНОСТЬ ИЛИ </a:t>
            </a:r>
            <a:r>
              <a:rPr lang="ru-RU" dirty="0" smtClean="0"/>
              <a:t>РАВЕНСТВО</a:t>
            </a:r>
            <a:r>
              <a:rPr lang="ru-RU" dirty="0"/>
              <a:t>:</a:t>
            </a:r>
            <a:r>
              <a:rPr lang="ru-RU" dirty="0" smtClean="0"/>
              <a:t> </a:t>
            </a:r>
            <a:r>
              <a:rPr lang="ru-RU" dirty="0"/>
              <a:t>ВЕЛИКИЙ КОМПРОМИСС</a:t>
            </a:r>
          </a:p>
        </p:txBody>
      </p:sp>
    </p:spTree>
    <p:extLst>
      <p:ext uri="{BB962C8B-B14F-4D97-AF65-F5344CB8AC3E}">
        <p14:creationId xmlns:p14="http://schemas.microsoft.com/office/powerpoint/2010/main" xmlns="" val="2688016571"/>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1196752"/>
            <a:ext cx="8686800" cy="4525963"/>
          </a:xfrm>
        </p:spPr>
        <p:txBody>
          <a:bodyPr>
            <a:normAutofit/>
          </a:bodyPr>
          <a:lstStyle/>
          <a:p>
            <a:r>
              <a:rPr lang="ru-RU" sz="2000" dirty="0" smtClean="0"/>
              <a:t>Любое фактическое распределение дохода, как например для 1995 года, будет располагаться между крайними положениями абсолютного равенства и абсолютного неравенства. В табл. 2 колонка 6 представляет данные, полученные на основе первых двух колонок, в удобной для построения кривой Лоренца форме. На рис. 1 кривая Лоренца, построенная на основании этих данных, изображена сплошной линией. Заштрихованная область показывает отклонение от состояния абсолютного равенства, таким образом иллюстрируя степени неравенства распределения дохода. Часто в качестве количественной меры степени неравенства используется </a:t>
            </a:r>
            <a:r>
              <a:rPr lang="ru-RU" sz="2000" dirty="0" err="1" smtClean="0"/>
              <a:t>коэффициэнт</a:t>
            </a:r>
            <a:r>
              <a:rPr lang="ru-RU" sz="2000" dirty="0" smtClean="0"/>
              <a:t> Джини, который в два раза больше заштрихованной области на графике.  </a:t>
            </a:r>
            <a:endParaRPr lang="ru-RU" sz="2000" dirty="0"/>
          </a:p>
        </p:txBody>
      </p:sp>
    </p:spTree>
    <p:extLst>
      <p:ext uri="{BB962C8B-B14F-4D97-AF65-F5344CB8AC3E}">
        <p14:creationId xmlns:p14="http://schemas.microsoft.com/office/powerpoint/2010/main" xmlns="" val="2840399769"/>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171400"/>
            <a:ext cx="6512511" cy="1143000"/>
          </a:xfrm>
        </p:spPr>
        <p:txBody>
          <a:bodyPr/>
          <a:lstStyle/>
          <a:p>
            <a:r>
              <a:rPr lang="ru-RU" sz="3600" dirty="0" smtClean="0"/>
              <a:t>Распределение богатства</a:t>
            </a:r>
            <a:endParaRPr lang="ru-RU" sz="3600" dirty="0"/>
          </a:p>
        </p:txBody>
      </p:sp>
      <p:sp>
        <p:nvSpPr>
          <p:cNvPr id="3" name="Объект 2"/>
          <p:cNvSpPr>
            <a:spLocks noGrp="1"/>
          </p:cNvSpPr>
          <p:nvPr>
            <p:ph idx="1"/>
          </p:nvPr>
        </p:nvSpPr>
        <p:spPr>
          <a:xfrm>
            <a:off x="179512" y="980728"/>
            <a:ext cx="8640960" cy="5760640"/>
          </a:xfrm>
        </p:spPr>
        <p:txBody>
          <a:bodyPr>
            <a:noAutofit/>
          </a:bodyPr>
          <a:lstStyle/>
          <a:p>
            <a:pPr algn="just"/>
            <a:r>
              <a:rPr lang="ru-RU" sz="1500" dirty="0" smtClean="0"/>
              <a:t>Одним из источников неравенства дохода является неравенство владения </a:t>
            </a:r>
            <a:r>
              <a:rPr lang="ru-RU" sz="1500" b="1" i="1" dirty="0" smtClean="0"/>
              <a:t>богатством, </a:t>
            </a:r>
            <a:r>
              <a:rPr lang="ru-RU" sz="1500" dirty="0" smtClean="0"/>
              <a:t>т.е. чистого владения финансовыми средствами и материальным имуществом. Люди, ставшие очень богатыми благодаря наследству , таланту или удаче, располагают доходами, которые в значительной степени превышают уровень дохода средних домашних хозяйств. Лишенные богатства получают недостаточный доход.</a:t>
            </a:r>
          </a:p>
          <a:p>
            <a:pPr algn="just"/>
            <a:r>
              <a:rPr lang="ru-RU" sz="1500" dirty="0" smtClean="0"/>
              <a:t>В условиях рыночной экономики богатство распределяется значительно более неравномерно, чем доход. В США лишь 1% семей владеет почти 40 % всего национального богатства. Исследования, проведенные Эдвардом Вольфом из Нью-Йоркского университета, показали, что распределение богатства стало еще более неравномерным. Вследствие бурного развития фондового рынка доля богатства, </a:t>
            </a:r>
            <a:r>
              <a:rPr lang="ru-RU" sz="1500" dirty="0"/>
              <a:t>к</a:t>
            </a:r>
            <a:r>
              <a:rPr lang="ru-RU" sz="1500" dirty="0" smtClean="0"/>
              <a:t>оторой владеет 1% самых богатых людей, удвоилась за последние два десятилетия. Констатируя резкий рост неравенства в распределении национального богатства, Вольф, наряду с учеными – юристами Брюсом </a:t>
            </a:r>
            <a:r>
              <a:rPr lang="ru-RU" sz="1500" dirty="0" err="1" smtClean="0"/>
              <a:t>Аккерманом</a:t>
            </a:r>
            <a:r>
              <a:rPr lang="ru-RU" sz="1500" dirty="0" smtClean="0"/>
              <a:t> и Энн </a:t>
            </a:r>
            <a:r>
              <a:rPr lang="ru-RU" sz="1500" dirty="0" err="1" smtClean="0"/>
              <a:t>Алстотт</a:t>
            </a:r>
            <a:r>
              <a:rPr lang="ru-RU" sz="1500" dirty="0" smtClean="0"/>
              <a:t>, предлагает правительству США ввести, помимо уже действующего прогрессивного подоходного налога, прогрессивный налог на богатство.</a:t>
            </a:r>
          </a:p>
          <a:p>
            <a:pPr algn="just"/>
            <a:r>
              <a:rPr lang="ru-RU" sz="1500" dirty="0" smtClean="0"/>
              <a:t>Огромные диспропорции во владении богатством заставляют многих радикалов на протяжении уже нескольких столетий предлагать введение высоких налогов на доход от собственности, на богатство и наследство. Сколько  раз революционеры всех мастей агитировали за экспроприацию государством огромных накоплений частной собственности! В последние годы вполне консервативные политические течения выдвигают лозунг перераспределения богатства. Экономисты вынуждены признать , что чрезмерное налогообложение доходов на собственность и богатства гасит стимулы на накопление капитала и может привести к сокращению формирования капитала страны. В мире, где открыты границы между государствами, страны с высокими ставками налога на богатство рано или поздно могут быть поставлены перед фактом </a:t>
            </a:r>
            <a:r>
              <a:rPr lang="en-US" sz="1500" dirty="0" smtClean="0"/>
              <a:t>“</a:t>
            </a:r>
            <a:r>
              <a:rPr lang="ru-RU" sz="1500" dirty="0" smtClean="0"/>
              <a:t>бегства</a:t>
            </a:r>
            <a:r>
              <a:rPr lang="en-US" sz="1500" dirty="0" smtClean="0"/>
              <a:t>”</a:t>
            </a:r>
            <a:r>
              <a:rPr lang="ru-RU" sz="1500" dirty="0" smtClean="0"/>
              <a:t> богатства за границу в страны с более благоприятным экономическим климатом или просто на счета в швейцарских банках.     </a:t>
            </a:r>
            <a:endParaRPr lang="ru-RU" sz="1500" dirty="0"/>
          </a:p>
        </p:txBody>
      </p:sp>
    </p:spTree>
    <p:extLst>
      <p:ext uri="{BB962C8B-B14F-4D97-AF65-F5344CB8AC3E}">
        <p14:creationId xmlns:p14="http://schemas.microsoft.com/office/powerpoint/2010/main" xmlns="" val="2451785141"/>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2406" y="4725144"/>
            <a:ext cx="8856984" cy="1077218"/>
          </a:xfrm>
          <a:prstGeom prst="rect">
            <a:avLst/>
          </a:prstGeom>
        </p:spPr>
        <p:txBody>
          <a:bodyPr wrap="square">
            <a:spAutoFit/>
          </a:bodyPr>
          <a:lstStyle/>
          <a:p>
            <a:pPr algn="just"/>
            <a:r>
              <a:rPr lang="ru-RU" sz="1600" dirty="0"/>
              <a:t>(рис.2) Развитые страны характеризуются более равномерным распределением дохода, чем страны со средним уровнем национального дохода. Несмотря на предсказания социалистов о том; что при капитализме богатый становится богаче, а бедный беднее, время показывает, что смешанная экономика характеризуется возрастающим равенством в доходах.</a:t>
            </a:r>
          </a:p>
        </p:txBody>
      </p:sp>
      <p:sp>
        <p:nvSpPr>
          <p:cNvPr id="5" name="Прямоугольник 4"/>
          <p:cNvSpPr/>
          <p:nvPr/>
        </p:nvSpPr>
        <p:spPr>
          <a:xfrm>
            <a:off x="54588" y="5780782"/>
            <a:ext cx="9061593" cy="1077218"/>
          </a:xfrm>
          <a:prstGeom prst="rect">
            <a:avLst/>
          </a:prstGeom>
        </p:spPr>
        <p:txBody>
          <a:bodyPr wrap="square">
            <a:spAutoFit/>
          </a:bodyPr>
          <a:lstStyle/>
          <a:p>
            <a:pPr algn="just"/>
            <a:r>
              <a:rPr lang="ru-RU" sz="1600" dirty="0"/>
              <a:t>(рис.3) Владение богатством более концентрировано, чем ежегодный доход. Распределение дохода в США и Великобритании примерно одинаково, однако богатство в Великобритании более концентрировано, чем в США. Социалистические страны, например, Китай, отличаются гораздо менее значительной концентрацией частного богатства. </a:t>
            </a:r>
          </a:p>
        </p:txBody>
      </p:sp>
      <p:sp>
        <p:nvSpPr>
          <p:cNvPr id="6" name="Прямоугольник 5"/>
          <p:cNvSpPr/>
          <p:nvPr/>
        </p:nvSpPr>
        <p:spPr>
          <a:xfrm>
            <a:off x="879386" y="17044"/>
            <a:ext cx="7560840" cy="1015663"/>
          </a:xfrm>
          <a:prstGeom prst="rect">
            <a:avLst/>
          </a:prstGeom>
        </p:spPr>
        <p:txBody>
          <a:bodyPr wrap="square">
            <a:spAutoFit/>
          </a:bodyPr>
          <a:lstStyle/>
          <a:p>
            <a:r>
              <a:rPr lang="ru-RU" sz="2000" i="1" dirty="0" smtClean="0"/>
              <a:t>В различных странах уровень неравенства различен, </a:t>
            </a:r>
          </a:p>
          <a:p>
            <a:r>
              <a:rPr lang="ru-RU" sz="2000" i="1" dirty="0" smtClean="0"/>
              <a:t>причем распределение дохода является более неравномерным, чем распределение богатства</a:t>
            </a:r>
            <a:endParaRPr lang="ru-RU" sz="2000" i="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7113" y="1032707"/>
            <a:ext cx="3727635" cy="3348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88024" y="1064689"/>
            <a:ext cx="3652202" cy="33164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Box 9"/>
          <p:cNvSpPr txBox="1"/>
          <p:nvPr/>
        </p:nvSpPr>
        <p:spPr>
          <a:xfrm>
            <a:off x="1865806" y="4358884"/>
            <a:ext cx="795411" cy="369332"/>
          </a:xfrm>
          <a:prstGeom prst="rect">
            <a:avLst/>
          </a:prstGeom>
          <a:noFill/>
        </p:spPr>
        <p:txBody>
          <a:bodyPr wrap="none" rtlCol="0">
            <a:spAutoFit/>
          </a:bodyPr>
          <a:lstStyle/>
          <a:p>
            <a:r>
              <a:rPr lang="ru-RU" dirty="0" smtClean="0"/>
              <a:t>Рис. </a:t>
            </a:r>
            <a:r>
              <a:rPr lang="ru-RU" dirty="0"/>
              <a:t>2</a:t>
            </a:r>
          </a:p>
        </p:txBody>
      </p:sp>
      <p:sp>
        <p:nvSpPr>
          <p:cNvPr id="11" name="TextBox 10"/>
          <p:cNvSpPr txBox="1"/>
          <p:nvPr/>
        </p:nvSpPr>
        <p:spPr>
          <a:xfrm>
            <a:off x="6012160" y="4395548"/>
            <a:ext cx="795411" cy="369332"/>
          </a:xfrm>
          <a:prstGeom prst="rect">
            <a:avLst/>
          </a:prstGeom>
          <a:noFill/>
        </p:spPr>
        <p:txBody>
          <a:bodyPr wrap="none" rtlCol="0">
            <a:spAutoFit/>
          </a:bodyPr>
          <a:lstStyle/>
          <a:p>
            <a:r>
              <a:rPr lang="ru-RU" dirty="0" smtClean="0"/>
              <a:t>Рис. </a:t>
            </a:r>
            <a:r>
              <a:rPr lang="ru-RU" dirty="0"/>
              <a:t>3</a:t>
            </a:r>
          </a:p>
        </p:txBody>
      </p:sp>
    </p:spTree>
    <p:extLst>
      <p:ext uri="{BB962C8B-B14F-4D97-AF65-F5344CB8AC3E}">
        <p14:creationId xmlns:p14="http://schemas.microsoft.com/office/powerpoint/2010/main" xmlns="" val="829973514"/>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260648"/>
            <a:ext cx="6512511" cy="1143000"/>
          </a:xfrm>
        </p:spPr>
        <p:txBody>
          <a:bodyPr/>
          <a:lstStyle/>
          <a:p>
            <a:pPr algn="ctr"/>
            <a:r>
              <a:rPr lang="ru-RU" sz="2800" dirty="0" smtClean="0"/>
              <a:t>Неравенство в разных странах</a:t>
            </a:r>
            <a:endParaRPr lang="ru-RU" sz="2800" dirty="0"/>
          </a:p>
        </p:txBody>
      </p:sp>
      <p:sp>
        <p:nvSpPr>
          <p:cNvPr id="3" name="Объект 2"/>
          <p:cNvSpPr>
            <a:spLocks noGrp="1"/>
          </p:cNvSpPr>
          <p:nvPr>
            <p:ph idx="1"/>
          </p:nvPr>
        </p:nvSpPr>
        <p:spPr>
          <a:xfrm>
            <a:off x="179512" y="1124744"/>
            <a:ext cx="8640960" cy="5400600"/>
          </a:xfrm>
        </p:spPr>
        <p:txBody>
          <a:bodyPr>
            <a:normAutofit fontScale="55000" lnSpcReduction="20000"/>
          </a:bodyPr>
          <a:lstStyle/>
          <a:p>
            <a:pPr algn="just"/>
            <a:r>
              <a:rPr lang="ru-RU" dirty="0"/>
              <a:t>Распределение дохода в различных странах довольно неоднородно, что определяется экономической и социальной структурой каждой страны. На рис. </a:t>
            </a:r>
            <a:r>
              <a:rPr lang="ru-RU" dirty="0" smtClean="0"/>
              <a:t>2 </a:t>
            </a:r>
            <a:r>
              <a:rPr lang="ru-RU" dirty="0"/>
              <a:t>изображены кривые Лоренца для четырех различных стран. Видно, что неравенство дохода в Швеции и Великобритании меньше, чем в США. Причина этого заключается в высоком уровне перераспределяющего налогообложения в европейских странах. Кроме того, в США часть населения, принадлежащая к меньшинствам с низкими доходами, и неполных семей, доход которых относительно невелик, больше, чем в Европе. Среди стран с развитой рыночной экономикой наибольшее равенство дохода наблюдается в Японии и Западной Германии; США, Канада и Франция характеризуются наиболее неравномерным распределением дохода</a:t>
            </a:r>
            <a:r>
              <a:rPr lang="ru-RU" dirty="0" smtClean="0"/>
              <a:t>.</a:t>
            </a:r>
          </a:p>
          <a:p>
            <a:pPr algn="just"/>
            <a:r>
              <a:rPr lang="ru-RU" dirty="0" smtClean="0"/>
              <a:t>Опыт развивающихся стран свидетельствует о наличии  интересной зависимости. Неравенство начинает возрастать на начальных этапах индустриализации стран. Затем неравенство постепенно уменьшается. Крайние степени неравенства- когда непомерная роскошь соседствует с беспросветной нищетой-отмечаются в странах со средним доходом, в частности в таких латиноамериканских странах, как Перу, Бразилия и Венесуэла.</a:t>
            </a:r>
          </a:p>
          <a:p>
            <a:pPr algn="just"/>
            <a:r>
              <a:rPr lang="ru-RU" dirty="0" smtClean="0"/>
              <a:t>В табл.3 показано отношение доходов беднейшей пятой части населения к доходам самой богатой пятой части населения. В этой таблице можно выделить три группы стран</a:t>
            </a:r>
            <a:r>
              <a:rPr lang="en-US" dirty="0" smtClean="0"/>
              <a:t>:</a:t>
            </a:r>
            <a:r>
              <a:rPr lang="ru-RU" dirty="0" smtClean="0"/>
              <a:t> страны с высоким доходом и низкой степенью неравенства( например, Швеция и Япония)</a:t>
            </a:r>
            <a:r>
              <a:rPr lang="en-US" dirty="0" smtClean="0"/>
              <a:t>;</a:t>
            </a:r>
            <a:r>
              <a:rPr lang="ru-RU" dirty="0" smtClean="0"/>
              <a:t>страны с высоким доходом и высокой степенью неравенства( например, США)</a:t>
            </a:r>
            <a:r>
              <a:rPr lang="en-US" dirty="0" smtClean="0"/>
              <a:t>;</a:t>
            </a:r>
            <a:r>
              <a:rPr lang="ru-RU" dirty="0" smtClean="0"/>
              <a:t>и страны со средним доходом и наивысшей степенью неравенства(например, Бразилия).  </a:t>
            </a:r>
          </a:p>
          <a:p>
            <a:pPr algn="just"/>
            <a:endParaRPr lang="ru-RU" dirty="0"/>
          </a:p>
        </p:txBody>
      </p:sp>
    </p:spTree>
    <p:extLst>
      <p:ext uri="{BB962C8B-B14F-4D97-AF65-F5344CB8AC3E}">
        <p14:creationId xmlns:p14="http://schemas.microsoft.com/office/powerpoint/2010/main" xmlns="" val="2076719074"/>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188640"/>
            <a:ext cx="6512511" cy="1143000"/>
          </a:xfrm>
        </p:spPr>
        <p:txBody>
          <a:bodyPr/>
          <a:lstStyle/>
          <a:p>
            <a:pPr algn="l"/>
            <a:r>
              <a:rPr lang="ru-RU" sz="2000" dirty="0" smtClean="0"/>
              <a:t>Таблица № 3: </a:t>
            </a:r>
            <a:r>
              <a:rPr lang="ru-RU" sz="2000" dirty="0" smtClean="0">
                <a:solidFill>
                  <a:srgbClr val="FF0000"/>
                </a:solidFill>
              </a:rPr>
              <a:t>неравенство в разных странах по состоянию на 1993г.:</a:t>
            </a:r>
            <a:endParaRPr lang="ru-RU" sz="2000" dirty="0">
              <a:solidFill>
                <a:srgbClr val="FF0000"/>
              </a:solidFill>
            </a:endParaRPr>
          </a:p>
        </p:txBody>
      </p:sp>
      <p:graphicFrame>
        <p:nvGraphicFramePr>
          <p:cNvPr id="4" name="Таблица 3"/>
          <p:cNvGraphicFramePr>
            <a:graphicFrameLocks noGrp="1"/>
          </p:cNvGraphicFramePr>
          <p:nvPr>
            <p:extLst>
              <p:ext uri="{D42A27DB-BD31-4B8C-83A1-F6EECF244321}">
                <p14:modId xmlns:p14="http://schemas.microsoft.com/office/powerpoint/2010/main" xmlns="" val="2458401466"/>
              </p:ext>
            </p:extLst>
          </p:nvPr>
        </p:nvGraphicFramePr>
        <p:xfrm>
          <a:off x="107504" y="1340768"/>
          <a:ext cx="6096000" cy="4704080"/>
        </p:xfrm>
        <a:graphic>
          <a:graphicData uri="http://schemas.openxmlformats.org/drawingml/2006/table">
            <a:tbl>
              <a:tblPr firstRow="1" bandRow="1">
                <a:tableStyleId>{35758FB7-9AC5-4552-8A53-C91805E547FA}</a:tableStyleId>
              </a:tblPr>
              <a:tblGrid>
                <a:gridCol w="3048000"/>
                <a:gridCol w="3048000"/>
              </a:tblGrid>
              <a:tr h="370840">
                <a:tc>
                  <a:txBody>
                    <a:bodyPr/>
                    <a:lstStyle/>
                    <a:p>
                      <a:r>
                        <a:rPr lang="ru-RU" dirty="0" smtClean="0"/>
                        <a:t>Страна</a:t>
                      </a:r>
                      <a:endParaRPr lang="ru-RU" dirty="0"/>
                    </a:p>
                  </a:txBody>
                  <a:tcPr/>
                </a:tc>
                <a:tc>
                  <a:txBody>
                    <a:bodyPr/>
                    <a:lstStyle/>
                    <a:p>
                      <a:r>
                        <a:rPr lang="ru-RU" dirty="0" smtClean="0"/>
                        <a:t>Средний доход беднейшей пятой части населения, представленный</a:t>
                      </a:r>
                      <a:r>
                        <a:rPr lang="ru-RU" baseline="0" dirty="0" smtClean="0"/>
                        <a:t> в виде процента от среднего дохода самой богатой пятой части населения</a:t>
                      </a:r>
                      <a:endParaRPr lang="ru-RU" dirty="0"/>
                    </a:p>
                  </a:txBody>
                  <a:tcPr/>
                </a:tc>
              </a:tr>
              <a:tr h="370840">
                <a:tc>
                  <a:txBody>
                    <a:bodyPr/>
                    <a:lstStyle/>
                    <a:p>
                      <a:r>
                        <a:rPr lang="ru-RU" dirty="0" smtClean="0"/>
                        <a:t>Бразилия</a:t>
                      </a:r>
                      <a:endParaRPr lang="ru-RU" dirty="0"/>
                    </a:p>
                  </a:txBody>
                  <a:tcPr/>
                </a:tc>
                <a:tc>
                  <a:txBody>
                    <a:bodyPr/>
                    <a:lstStyle/>
                    <a:p>
                      <a:r>
                        <a:rPr lang="ru-RU" dirty="0" smtClean="0"/>
                        <a:t>3</a:t>
                      </a:r>
                      <a:endParaRPr lang="ru-RU" dirty="0"/>
                    </a:p>
                  </a:txBody>
                  <a:tcPr/>
                </a:tc>
              </a:tr>
              <a:tr h="370840">
                <a:tc>
                  <a:txBody>
                    <a:bodyPr/>
                    <a:lstStyle/>
                    <a:p>
                      <a:r>
                        <a:rPr lang="ru-RU" dirty="0" smtClean="0"/>
                        <a:t>Боливия</a:t>
                      </a:r>
                      <a:endParaRPr lang="ru-RU" dirty="0"/>
                    </a:p>
                  </a:txBody>
                  <a:tcPr/>
                </a:tc>
                <a:tc>
                  <a:txBody>
                    <a:bodyPr/>
                    <a:lstStyle/>
                    <a:p>
                      <a:r>
                        <a:rPr lang="ru-RU" dirty="0" smtClean="0"/>
                        <a:t>5</a:t>
                      </a:r>
                      <a:endParaRPr lang="ru-RU" dirty="0"/>
                    </a:p>
                  </a:txBody>
                  <a:tcPr/>
                </a:tc>
              </a:tr>
              <a:tr h="370840">
                <a:tc>
                  <a:txBody>
                    <a:bodyPr/>
                    <a:lstStyle/>
                    <a:p>
                      <a:r>
                        <a:rPr lang="ru-RU" dirty="0" smtClean="0"/>
                        <a:t>Гондурас</a:t>
                      </a:r>
                      <a:endParaRPr lang="ru-RU" dirty="0"/>
                    </a:p>
                  </a:txBody>
                  <a:tcPr/>
                </a:tc>
                <a:tc>
                  <a:txBody>
                    <a:bodyPr/>
                    <a:lstStyle/>
                    <a:p>
                      <a:r>
                        <a:rPr lang="ru-RU" dirty="0" smtClean="0"/>
                        <a:t>7</a:t>
                      </a:r>
                      <a:endParaRPr lang="ru-RU" dirty="0"/>
                    </a:p>
                  </a:txBody>
                  <a:tcPr/>
                </a:tc>
              </a:tr>
              <a:tr h="370840">
                <a:tc>
                  <a:txBody>
                    <a:bodyPr/>
                    <a:lstStyle/>
                    <a:p>
                      <a:r>
                        <a:rPr lang="ru-RU" dirty="0" smtClean="0"/>
                        <a:t>Соединенное</a:t>
                      </a:r>
                      <a:r>
                        <a:rPr lang="ru-RU" baseline="0" dirty="0" smtClean="0"/>
                        <a:t> Королевство</a:t>
                      </a:r>
                      <a:endParaRPr lang="ru-RU" dirty="0"/>
                    </a:p>
                  </a:txBody>
                  <a:tcPr/>
                </a:tc>
                <a:tc>
                  <a:txBody>
                    <a:bodyPr/>
                    <a:lstStyle/>
                    <a:p>
                      <a:r>
                        <a:rPr lang="ru-RU" dirty="0" smtClean="0"/>
                        <a:t>11</a:t>
                      </a:r>
                      <a:endParaRPr lang="ru-RU" dirty="0"/>
                    </a:p>
                  </a:txBody>
                  <a:tcPr/>
                </a:tc>
              </a:tr>
              <a:tr h="370840">
                <a:tc>
                  <a:txBody>
                    <a:bodyPr/>
                    <a:lstStyle/>
                    <a:p>
                      <a:r>
                        <a:rPr lang="ru-RU" dirty="0" smtClean="0"/>
                        <a:t>Соединенные Штаты</a:t>
                      </a:r>
                      <a:endParaRPr lang="ru-RU" dirty="0"/>
                    </a:p>
                  </a:txBody>
                  <a:tcPr/>
                </a:tc>
                <a:tc>
                  <a:txBody>
                    <a:bodyPr/>
                    <a:lstStyle/>
                    <a:p>
                      <a:r>
                        <a:rPr lang="ru-RU" dirty="0" smtClean="0"/>
                        <a:t>14</a:t>
                      </a:r>
                      <a:endParaRPr lang="ru-RU" dirty="0"/>
                    </a:p>
                  </a:txBody>
                  <a:tcPr/>
                </a:tc>
              </a:tr>
              <a:tr h="370840">
                <a:tc>
                  <a:txBody>
                    <a:bodyPr/>
                    <a:lstStyle/>
                    <a:p>
                      <a:r>
                        <a:rPr lang="ru-RU" dirty="0" smtClean="0"/>
                        <a:t>Швеция</a:t>
                      </a:r>
                      <a:endParaRPr lang="ru-RU" dirty="0"/>
                    </a:p>
                  </a:txBody>
                  <a:tcPr/>
                </a:tc>
                <a:tc>
                  <a:txBody>
                    <a:bodyPr/>
                    <a:lstStyle/>
                    <a:p>
                      <a:r>
                        <a:rPr lang="ru-RU" dirty="0" smtClean="0"/>
                        <a:t>22</a:t>
                      </a:r>
                      <a:endParaRPr lang="ru-RU" dirty="0"/>
                    </a:p>
                  </a:txBody>
                  <a:tcPr/>
                </a:tc>
              </a:tr>
              <a:tr h="370840">
                <a:tc>
                  <a:txBody>
                    <a:bodyPr/>
                    <a:lstStyle/>
                    <a:p>
                      <a:r>
                        <a:rPr lang="ru-RU" dirty="0" smtClean="0"/>
                        <a:t>Япония</a:t>
                      </a:r>
                      <a:endParaRPr lang="ru-RU" dirty="0"/>
                    </a:p>
                  </a:txBody>
                  <a:tcPr/>
                </a:tc>
                <a:tc>
                  <a:txBody>
                    <a:bodyPr/>
                    <a:lstStyle/>
                    <a:p>
                      <a:r>
                        <a:rPr lang="ru-RU" dirty="0" smtClean="0"/>
                        <a:t>23</a:t>
                      </a:r>
                      <a:endParaRPr lang="ru-RU" dirty="0"/>
                    </a:p>
                  </a:txBody>
                  <a:tcPr/>
                </a:tc>
              </a:tr>
              <a:tr h="370840">
                <a:tc>
                  <a:txBody>
                    <a:bodyPr/>
                    <a:lstStyle/>
                    <a:p>
                      <a:r>
                        <a:rPr lang="ru-RU" dirty="0" smtClean="0"/>
                        <a:t>Чешская Республика</a:t>
                      </a:r>
                      <a:endParaRPr lang="ru-RU" dirty="0"/>
                    </a:p>
                  </a:txBody>
                  <a:tcPr/>
                </a:tc>
                <a:tc>
                  <a:txBody>
                    <a:bodyPr/>
                    <a:lstStyle/>
                    <a:p>
                      <a:r>
                        <a:rPr lang="ru-RU" dirty="0" smtClean="0"/>
                        <a:t>28</a:t>
                      </a:r>
                      <a:endParaRPr lang="ru-RU" dirty="0"/>
                    </a:p>
                  </a:txBody>
                  <a:tcPr/>
                </a:tc>
              </a:tr>
            </a:tbl>
          </a:graphicData>
        </a:graphic>
      </p:graphicFrame>
      <p:sp>
        <p:nvSpPr>
          <p:cNvPr id="5" name="Объект 2"/>
          <p:cNvSpPr>
            <a:spLocks noGrp="1"/>
          </p:cNvSpPr>
          <p:nvPr>
            <p:ph idx="1"/>
          </p:nvPr>
        </p:nvSpPr>
        <p:spPr>
          <a:xfrm>
            <a:off x="6300192" y="1340768"/>
            <a:ext cx="2736304" cy="5472608"/>
          </a:xfrm>
        </p:spPr>
        <p:txBody>
          <a:bodyPr>
            <a:normAutofit fontScale="47500" lnSpcReduction="20000"/>
          </a:bodyPr>
          <a:lstStyle/>
          <a:p>
            <a:pPr algn="just"/>
            <a:r>
              <a:rPr lang="ru-RU" dirty="0" smtClean="0"/>
              <a:t>Неравенство, представленное в виде отношения доходов беднейшей пятой части населения, достигает наивысших значений в странах со средним доходами богатыми землевладельческой и промышленной элитами. Северная Америка характеризуется средними значениями неравенства. Наивысшие значения равенства отмечаются в странах с низким уровнем иммиграции, однородным населением и мощными программами социальной помощи и перераспределения доходов, характерными для </a:t>
            </a:r>
            <a:r>
              <a:rPr lang="en-US" dirty="0" smtClean="0"/>
              <a:t>“</a:t>
            </a:r>
            <a:r>
              <a:rPr lang="ru-RU" dirty="0" smtClean="0"/>
              <a:t> государства всеобщего благосостояния</a:t>
            </a:r>
            <a:r>
              <a:rPr lang="en-US" dirty="0" smtClean="0"/>
              <a:t>”</a:t>
            </a:r>
            <a:r>
              <a:rPr lang="ru-RU" dirty="0" smtClean="0"/>
              <a:t>  </a:t>
            </a:r>
            <a:endParaRPr lang="ru-RU" dirty="0"/>
          </a:p>
        </p:txBody>
      </p:sp>
    </p:spTree>
    <p:extLst>
      <p:ext uri="{BB962C8B-B14F-4D97-AF65-F5344CB8AC3E}">
        <p14:creationId xmlns:p14="http://schemas.microsoft.com/office/powerpoint/2010/main" xmlns="" val="83724400"/>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260648"/>
            <a:ext cx="6512511" cy="1143000"/>
          </a:xfrm>
        </p:spPr>
        <p:txBody>
          <a:bodyPr>
            <a:normAutofit fontScale="90000"/>
          </a:bodyPr>
          <a:lstStyle/>
          <a:p>
            <a:r>
              <a:rPr lang="ru-RU" sz="3600" dirty="0"/>
              <a:t>НЕРАВЕНСТВО ТРУДОВЫХ ДОХОДОВ</a:t>
            </a:r>
          </a:p>
        </p:txBody>
      </p:sp>
      <p:sp>
        <p:nvSpPr>
          <p:cNvPr id="3" name="Объект 2"/>
          <p:cNvSpPr>
            <a:spLocks noGrp="1"/>
          </p:cNvSpPr>
          <p:nvPr>
            <p:ph idx="1"/>
          </p:nvPr>
        </p:nvSpPr>
        <p:spPr>
          <a:xfrm>
            <a:off x="107504" y="1988840"/>
            <a:ext cx="8568952" cy="4320480"/>
          </a:xfrm>
        </p:spPr>
        <p:txBody>
          <a:bodyPr>
            <a:normAutofit fontScale="85000" lnSpcReduction="10000"/>
          </a:bodyPr>
          <a:lstStyle/>
          <a:p>
            <a:r>
              <a:rPr lang="ru-RU" dirty="0"/>
              <a:t>Что является причиной неравенства? Прежде всего, это трудовые заработки, которые составляют 75% от факторного дохода. Даже в том случае, если бы доходы от частной собственности были распределены равномерно, неравенство все равно оставалось бы на довольно высоком уровне. Существует множество факторов, которые приводят к неравенству заработков, например, различия в способностях и квалификации работников, интенсивности работы, должностях и т.п.</a:t>
            </a:r>
          </a:p>
        </p:txBody>
      </p:sp>
    </p:spTree>
    <p:extLst>
      <p:ext uri="{BB962C8B-B14F-4D97-AF65-F5344CB8AC3E}">
        <p14:creationId xmlns:p14="http://schemas.microsoft.com/office/powerpoint/2010/main" xmlns="" val="2214454293"/>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32656"/>
            <a:ext cx="6512511" cy="1143000"/>
          </a:xfrm>
        </p:spPr>
        <p:txBody>
          <a:bodyPr/>
          <a:lstStyle/>
          <a:p>
            <a:r>
              <a:rPr lang="ru-RU" sz="2800" b="0" dirty="0">
                <a:solidFill>
                  <a:schemeClr val="accent6">
                    <a:lumMod val="50000"/>
                  </a:schemeClr>
                </a:solidFill>
              </a:rPr>
              <a:t>Способности и квалификация</a:t>
            </a:r>
            <a:endParaRPr lang="ru-RU" sz="2800" dirty="0">
              <a:solidFill>
                <a:schemeClr val="accent6">
                  <a:lumMod val="50000"/>
                </a:schemeClr>
              </a:solidFill>
            </a:endParaRPr>
          </a:p>
        </p:txBody>
      </p:sp>
      <p:sp>
        <p:nvSpPr>
          <p:cNvPr id="3" name="Объект 2"/>
          <p:cNvSpPr>
            <a:spLocks noGrp="1"/>
          </p:cNvSpPr>
          <p:nvPr>
            <p:ph idx="1"/>
          </p:nvPr>
        </p:nvSpPr>
        <p:spPr>
          <a:xfrm>
            <a:off x="323528" y="1412776"/>
            <a:ext cx="7992888" cy="4752528"/>
          </a:xfrm>
        </p:spPr>
        <p:txBody>
          <a:bodyPr>
            <a:normAutofit fontScale="62500" lnSpcReduction="20000"/>
          </a:bodyPr>
          <a:lstStyle/>
          <a:p>
            <a:r>
              <a:rPr lang="ru-RU" dirty="0">
                <a:solidFill>
                  <a:schemeClr val="tx1"/>
                </a:solidFill>
              </a:rPr>
              <a:t>Все люди имеют разные способности — физические, умственные, к тому же существуют еще различия в темпераменте. Однако эти индивидуальные различия могут оказать нам мало помощи в понимании загадки экономического неравенства. Физические характеристики (такие как, к примеру, сила, рост или объем талии) и психологические (коэффициент умственных способностей или музыкальный слух) почти ничего не проясняют в вопросе относительно разницы в заработках различных людей.</a:t>
            </a:r>
          </a:p>
          <a:p>
            <a:r>
              <a:rPr lang="ru-RU" dirty="0">
                <a:solidFill>
                  <a:schemeClr val="tx1"/>
                </a:solidFill>
              </a:rPr>
              <a:t>Вместе с тем, это вовсе не означает, что индивидуальные способности человека не имеют никакого значения. Способность выиграть соревнования по бегу или покорить аудиторию значительно повышают шансы человека получать </a:t>
            </a:r>
            <a:r>
              <a:rPr lang="ru-RU" dirty="0" smtClean="0">
                <a:solidFill>
                  <a:schemeClr val="tx1"/>
                </a:solidFill>
              </a:rPr>
              <a:t>высокие </a:t>
            </a:r>
            <a:r>
              <a:rPr lang="ru-RU" dirty="0">
                <a:solidFill>
                  <a:schemeClr val="tx1"/>
                </a:solidFill>
              </a:rPr>
              <a:t>доходы. </a:t>
            </a:r>
            <a:r>
              <a:rPr lang="ru-RU" u="sng" dirty="0">
                <a:solidFill>
                  <a:schemeClr val="tx1"/>
                </a:solidFill>
              </a:rPr>
              <a:t>Но способности, которые ценятся на рынке </a:t>
            </a:r>
            <a:r>
              <a:rPr lang="ru-RU" u="sng" dirty="0" smtClean="0">
                <a:solidFill>
                  <a:schemeClr val="tx1"/>
                </a:solidFill>
              </a:rPr>
              <a:t>сильно </a:t>
            </a:r>
            <a:r>
              <a:rPr lang="ru-RU" u="sng" dirty="0">
                <a:solidFill>
                  <a:schemeClr val="tx1"/>
                </a:solidFill>
              </a:rPr>
              <a:t>варьируются и часто трудно поддаются оценке</a:t>
            </a:r>
            <a:r>
              <a:rPr lang="ru-RU" dirty="0">
                <a:solidFill>
                  <a:schemeClr val="tx1"/>
                </a:solidFill>
              </a:rPr>
              <a:t>. Как правило, на рынке вознаграждается способность рисковать, а </a:t>
            </a:r>
            <a:r>
              <a:rPr lang="ru-RU" dirty="0" smtClean="0">
                <a:solidFill>
                  <a:schemeClr val="tx1"/>
                </a:solidFill>
              </a:rPr>
              <a:t>также </a:t>
            </a:r>
            <a:r>
              <a:rPr lang="ru-RU" dirty="0" err="1">
                <a:solidFill>
                  <a:schemeClr val="tx1"/>
                </a:solidFill>
              </a:rPr>
              <a:t>амбициозность</a:t>
            </a:r>
            <a:r>
              <a:rPr lang="ru-RU" dirty="0">
                <a:solidFill>
                  <a:schemeClr val="tx1"/>
                </a:solidFill>
              </a:rPr>
              <a:t>, удача, умение трезво оценивать ситуацию и трудоспособность — все эти качества не так-то прост» оценить с помощью психологических тестов. </a:t>
            </a:r>
          </a:p>
        </p:txBody>
      </p:sp>
    </p:spTree>
    <p:extLst>
      <p:ext uri="{BB962C8B-B14F-4D97-AF65-F5344CB8AC3E}">
        <p14:creationId xmlns:p14="http://schemas.microsoft.com/office/powerpoint/2010/main" xmlns="" val="3171165856"/>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116632"/>
            <a:ext cx="6512511" cy="1143000"/>
          </a:xfrm>
        </p:spPr>
        <p:txBody>
          <a:bodyPr/>
          <a:lstStyle/>
          <a:p>
            <a:pPr algn="ctr"/>
            <a:r>
              <a:rPr lang="ru-RU" sz="2800" b="0" dirty="0">
                <a:solidFill>
                  <a:schemeClr val="accent6">
                    <a:lumMod val="50000"/>
                  </a:schemeClr>
                </a:solidFill>
              </a:rPr>
              <a:t>Интенсивность работы</a:t>
            </a:r>
            <a:endParaRPr lang="ru-RU" sz="2800" dirty="0">
              <a:solidFill>
                <a:schemeClr val="accent6">
                  <a:lumMod val="50000"/>
                </a:schemeClr>
              </a:solidFill>
            </a:endParaRPr>
          </a:p>
        </p:txBody>
      </p:sp>
      <p:sp>
        <p:nvSpPr>
          <p:cNvPr id="3" name="Объект 2"/>
          <p:cNvSpPr>
            <a:spLocks noGrp="1"/>
          </p:cNvSpPr>
          <p:nvPr>
            <p:ph idx="1"/>
          </p:nvPr>
        </p:nvSpPr>
        <p:spPr>
          <a:xfrm>
            <a:off x="395536" y="1556792"/>
            <a:ext cx="7992888" cy="4896544"/>
          </a:xfrm>
        </p:spPr>
        <p:txBody>
          <a:bodyPr>
            <a:normAutofit/>
          </a:bodyPr>
          <a:lstStyle/>
          <a:p>
            <a:pPr marL="45720" indent="0">
              <a:buNone/>
            </a:pPr>
            <a:r>
              <a:rPr lang="ru-RU" sz="2000" dirty="0"/>
              <a:t>Люди способны работать </a:t>
            </a:r>
            <a:r>
              <a:rPr lang="ru-RU" sz="2000" dirty="0" smtClean="0"/>
              <a:t>по-разному:</a:t>
            </a:r>
          </a:p>
          <a:p>
            <a:r>
              <a:rPr lang="ru-RU" sz="2000" dirty="0" smtClean="0"/>
              <a:t>1)</a:t>
            </a:r>
            <a:r>
              <a:rPr lang="ru-RU" sz="2000" dirty="0" err="1" smtClean="0">
                <a:solidFill>
                  <a:schemeClr val="accent5">
                    <a:lumMod val="75000"/>
                  </a:schemeClr>
                </a:solidFill>
              </a:rPr>
              <a:t>Трудоголики</a:t>
            </a:r>
            <a:r>
              <a:rPr lang="ru-RU" sz="2000" dirty="0" smtClean="0"/>
              <a:t> могут </a:t>
            </a:r>
            <a:r>
              <a:rPr lang="ru-RU" sz="2000" dirty="0"/>
              <a:t>проводить по 70 часов в неделю на работе, никогда не </a:t>
            </a:r>
            <a:r>
              <a:rPr lang="ru-RU" sz="2000" dirty="0" smtClean="0"/>
              <a:t>берут</a:t>
            </a:r>
            <a:r>
              <a:rPr lang="ru-RU" sz="2000" i="1" dirty="0" smtClean="0"/>
              <a:t> </a:t>
            </a:r>
            <a:r>
              <a:rPr lang="ru-RU" sz="2000" dirty="0" smtClean="0"/>
              <a:t>отпуск </a:t>
            </a:r>
            <a:r>
              <a:rPr lang="ru-RU" sz="2000" dirty="0"/>
              <a:t>и все время откладывают срок выхода на </a:t>
            </a:r>
            <a:r>
              <a:rPr lang="ru-RU" sz="2000" dirty="0" smtClean="0"/>
              <a:t>пенсию.</a:t>
            </a:r>
          </a:p>
          <a:p>
            <a:r>
              <a:rPr lang="ru-RU" sz="2000" dirty="0" smtClean="0"/>
              <a:t> 2) </a:t>
            </a:r>
            <a:r>
              <a:rPr lang="ru-RU" sz="2000" dirty="0" smtClean="0">
                <a:solidFill>
                  <a:schemeClr val="accent5">
                    <a:lumMod val="75000"/>
                  </a:schemeClr>
                </a:solidFill>
              </a:rPr>
              <a:t>«Нормальный </a:t>
            </a:r>
            <a:r>
              <a:rPr lang="ru-RU" sz="2000" dirty="0">
                <a:solidFill>
                  <a:schemeClr val="accent5">
                    <a:lumMod val="75000"/>
                  </a:schemeClr>
                </a:solidFill>
              </a:rPr>
              <a:t>человек" </a:t>
            </a:r>
            <a:r>
              <a:rPr lang="ru-RU" sz="2000" dirty="0"/>
              <a:t>работает ровно </a:t>
            </a:r>
            <a:r>
              <a:rPr lang="ru-RU" sz="2000" dirty="0" smtClean="0"/>
              <a:t>  столько</a:t>
            </a:r>
            <a:r>
              <a:rPr lang="ru-RU" sz="2000" dirty="0"/>
              <a:t>, сколько </a:t>
            </a:r>
            <a:r>
              <a:rPr lang="ru-RU" sz="2000" dirty="0" smtClean="0"/>
              <a:t>нужно, чтобы </a:t>
            </a:r>
            <a:r>
              <a:rPr lang="ru-RU" sz="2000" dirty="0"/>
              <a:t>оплатить самое необходимое для жизни. Разница в </a:t>
            </a:r>
            <a:r>
              <a:rPr lang="ru-RU" sz="2000" dirty="0" smtClean="0"/>
              <a:t>уровне доходов </a:t>
            </a:r>
            <a:r>
              <a:rPr lang="ru-RU" sz="2000" dirty="0"/>
              <a:t>может быть большой только из-за того, что </a:t>
            </a:r>
            <a:r>
              <a:rPr lang="ru-RU" sz="2000" dirty="0" smtClean="0"/>
              <a:t>различные </a:t>
            </a:r>
            <a:r>
              <a:rPr lang="ru-RU" sz="2000" dirty="0"/>
              <a:t>усилия, вкладываемые в работу разными людьми, этом </a:t>
            </a:r>
            <a:r>
              <a:rPr lang="ru-RU" sz="2000" u="sng" dirty="0">
                <a:solidFill>
                  <a:schemeClr val="accent3">
                    <a:lumMod val="50000"/>
                  </a:schemeClr>
                </a:solidFill>
              </a:rPr>
              <a:t>никто не может сказать, что их экономические </a:t>
            </a:r>
            <a:r>
              <a:rPr lang="ru-RU" sz="2000" u="sng" dirty="0" smtClean="0">
                <a:solidFill>
                  <a:schemeClr val="accent3">
                    <a:lumMod val="50000"/>
                  </a:schemeClr>
                </a:solidFill>
              </a:rPr>
              <a:t>возможности </a:t>
            </a:r>
            <a:r>
              <a:rPr lang="ru-RU" sz="2000" u="sng" dirty="0">
                <a:solidFill>
                  <a:schemeClr val="accent3">
                    <a:lumMod val="50000"/>
                  </a:schemeClr>
                </a:solidFill>
              </a:rPr>
              <a:t>не являются равными.</a:t>
            </a:r>
          </a:p>
        </p:txBody>
      </p:sp>
    </p:spTree>
    <p:extLst>
      <p:ext uri="{BB962C8B-B14F-4D97-AF65-F5344CB8AC3E}">
        <p14:creationId xmlns:p14="http://schemas.microsoft.com/office/powerpoint/2010/main" xmlns="" val="4000369383"/>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260648"/>
            <a:ext cx="6512511" cy="1143000"/>
          </a:xfrm>
        </p:spPr>
        <p:txBody>
          <a:bodyPr/>
          <a:lstStyle/>
          <a:p>
            <a:pPr algn="ctr"/>
            <a:r>
              <a:rPr lang="ru-RU" sz="2800" b="0" dirty="0"/>
              <a:t>Профессия</a:t>
            </a:r>
            <a:endParaRPr lang="ru-RU" sz="2800" dirty="0"/>
          </a:p>
        </p:txBody>
      </p:sp>
      <p:sp>
        <p:nvSpPr>
          <p:cNvPr id="3" name="Объект 2"/>
          <p:cNvSpPr>
            <a:spLocks noGrp="1"/>
          </p:cNvSpPr>
          <p:nvPr>
            <p:ph idx="1"/>
          </p:nvPr>
        </p:nvSpPr>
        <p:spPr>
          <a:xfrm>
            <a:off x="179512" y="1196752"/>
            <a:ext cx="8784976" cy="5661248"/>
          </a:xfrm>
        </p:spPr>
        <p:txBody>
          <a:bodyPr>
            <a:normAutofit/>
          </a:bodyPr>
          <a:lstStyle/>
          <a:p>
            <a:r>
              <a:rPr lang="ru-RU" sz="2000" dirty="0" smtClean="0">
                <a:solidFill>
                  <a:schemeClr val="tx1"/>
                </a:solidFill>
              </a:rPr>
              <a:t>Главный вопрос - в </a:t>
            </a:r>
            <a:r>
              <a:rPr lang="ru-RU" sz="2000" dirty="0">
                <a:solidFill>
                  <a:schemeClr val="tx1"/>
                </a:solidFill>
              </a:rPr>
              <a:t>чем заключается причина такой значительной разницы в доходах представителей различных </a:t>
            </a:r>
            <a:r>
              <a:rPr lang="ru-RU" sz="2000" dirty="0" smtClean="0">
                <a:solidFill>
                  <a:schemeClr val="tx1"/>
                </a:solidFill>
              </a:rPr>
              <a:t>профессий?</a:t>
            </a:r>
          </a:p>
          <a:p>
            <a:pPr marL="45720" indent="0">
              <a:buNone/>
            </a:pPr>
            <a:r>
              <a:rPr lang="ru-RU" sz="2000" dirty="0" smtClean="0">
                <a:solidFill>
                  <a:schemeClr val="tx1"/>
                </a:solidFill>
              </a:rPr>
              <a:t> </a:t>
            </a:r>
            <a:r>
              <a:rPr lang="ru-RU" sz="2000" dirty="0">
                <a:solidFill>
                  <a:schemeClr val="tx1"/>
                </a:solidFill>
              </a:rPr>
              <a:t>В какой-то мере эта разница зависит от того, сколько лет должен потратить человек для того, чтобы получить профессию врача. Способности также играют определенную роль. Например, при найме на должность инженера предпочтение отдается тем людям, которые имеют математические способности. Кроме того, существуют такие виды работ, за которые платят больше из-за того, что они опасны или непривлекательны. Бывают ситуации, когда предложение труда для определенного вида деятельности лимитировано, например, из-за деятельности профсоюзов или из-за порядка получения лицензии, дающей право заниматься определенным видом деятельности. </a:t>
            </a:r>
            <a:endParaRPr lang="ru-RU" sz="2000" dirty="0" smtClean="0">
              <a:solidFill>
                <a:schemeClr val="tx1"/>
              </a:solidFill>
            </a:endParaRPr>
          </a:p>
          <a:p>
            <a:pPr marL="45720" indent="0">
              <a:buNone/>
            </a:pPr>
            <a:r>
              <a:rPr lang="ru-RU" sz="2000" u="sng" dirty="0" smtClean="0">
                <a:solidFill>
                  <a:schemeClr val="tx1"/>
                </a:solidFill>
              </a:rPr>
              <a:t>Такие </a:t>
            </a:r>
            <a:r>
              <a:rPr lang="ru-RU" sz="2000" u="sng" dirty="0">
                <a:solidFill>
                  <a:schemeClr val="tx1"/>
                </a:solidFill>
              </a:rPr>
              <a:t>ограничения способствуют тому, что заработная плата представителей этих профессий резко </a:t>
            </a:r>
            <a:r>
              <a:rPr lang="ru-RU" sz="2000" u="sng" dirty="0" smtClean="0">
                <a:solidFill>
                  <a:schemeClr val="tx1"/>
                </a:solidFill>
              </a:rPr>
              <a:t>возрастает</a:t>
            </a:r>
            <a:endParaRPr lang="ru-RU" sz="2000" u="sng" dirty="0">
              <a:solidFill>
                <a:schemeClr val="tx1"/>
              </a:solidFill>
            </a:endParaRPr>
          </a:p>
        </p:txBody>
      </p:sp>
    </p:spTree>
    <p:extLst>
      <p:ext uri="{BB962C8B-B14F-4D97-AF65-F5344CB8AC3E}">
        <p14:creationId xmlns:p14="http://schemas.microsoft.com/office/powerpoint/2010/main" xmlns="" val="1660474164"/>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1124744"/>
            <a:ext cx="8659688" cy="5544616"/>
          </a:xfrm>
        </p:spPr>
        <p:txBody>
          <a:bodyPr>
            <a:normAutofit fontScale="47500" lnSpcReduction="20000"/>
          </a:bodyPr>
          <a:lstStyle/>
          <a:p>
            <a:pPr algn="just"/>
            <a:r>
              <a:rPr lang="ru-RU" dirty="0"/>
              <a:t>Профессия людей является одной из важнейших причин неравенства доходов. Такие профессии, как домашняя приму-га, персонал ресторанов быстрого обслуживания и неквалифицированные рабочие располагаются в основании пирамиды доходов. Работающие полный рабочий день мойщики машин или работники ресторана </a:t>
            </a:r>
            <a:r>
              <a:rPr lang="en-US" i="1" dirty="0"/>
              <a:t>McDonald's </a:t>
            </a:r>
            <a:r>
              <a:rPr lang="ru-RU" dirty="0"/>
              <a:t>могут зарабатывать сегодня всего лишь 10 000 долл. в год</a:t>
            </a:r>
            <a:r>
              <a:rPr lang="ru-RU" dirty="0" smtClean="0"/>
              <a:t>.</a:t>
            </a:r>
          </a:p>
          <a:p>
            <a:pPr algn="just"/>
            <a:r>
              <a:rPr lang="en-US" dirty="0" smtClean="0"/>
              <a:t>Ha </a:t>
            </a:r>
            <a:r>
              <a:rPr lang="ru-RU" dirty="0"/>
              <a:t>вершине пирамиды доходом находятся высокооплачиваемые профессионалы. Какая </a:t>
            </a:r>
            <a:r>
              <a:rPr lang="ru-RU" dirty="0" smtClean="0"/>
              <a:t>из профессий по сегодняшний </a:t>
            </a:r>
            <a:r>
              <a:rPr lang="ru-RU" dirty="0"/>
              <a:t>день является самом высокооплачиваемой? В последние годы </a:t>
            </a:r>
            <a:r>
              <a:rPr lang="ru-RU" dirty="0" smtClean="0"/>
              <a:t>вне </a:t>
            </a:r>
            <a:r>
              <a:rPr lang="ru-RU" dirty="0"/>
              <a:t>конкуренции находятся </a:t>
            </a:r>
            <a:r>
              <a:rPr lang="ru-RU" dirty="0" smtClean="0"/>
              <a:t>врачи. </a:t>
            </a:r>
            <a:r>
              <a:rPr lang="ru-RU" dirty="0"/>
              <a:t>В среднем, годовой доход врачей п 1993 году составлял 150 000 долл., что почти на 40% больше, чем в 1986.</a:t>
            </a:r>
          </a:p>
          <a:p>
            <a:pPr algn="just"/>
            <a:r>
              <a:rPr lang="ru-RU" dirty="0"/>
              <a:t>В чем заключается причина такой значительной разницы в доходах представителей различных профессий? В какой-то мере эта разница зависит от того, сколько лет должен потратить человек для того, чтобы получить профессию врача. Способности также играют определенную роль. Например, при найме на должность инженера предпочтение отдается тем людям, которые имеют математические способности. Кроме того, существуют такие в</a:t>
            </a:r>
            <a:r>
              <a:rPr lang="ru-RU" dirty="0" smtClean="0"/>
              <a:t>иды </a:t>
            </a:r>
            <a:r>
              <a:rPr lang="ru-RU" dirty="0"/>
              <a:t>работ, за которые платят больше из-за того, что они опасны или непривлекательны. Бывают ситуации, когда предложение труда для определенного вида деятельности лимитировано, например, из-за деятельности профсоюзов или из-за порядка получения лицензии, дающей право заниматься определенным видом деятельности. Такие ограничения способствуют тому, что заработная плата представителей этих профессий резко возрастает.</a:t>
            </a:r>
          </a:p>
          <a:p>
            <a:pPr algn="just"/>
            <a:r>
              <a:rPr lang="ru-RU" dirty="0"/>
              <a:t>В последнее время наблюдается тенденция более быстрого роста заработной платы клерков (так называемых "белых воротничков"), но сравнению с заработной платой рабочих, занятых в производственной сфере. Данные Бюро статистики груда свидетельствуют, что заработная плата клерков (с поправкой на инфляцию) увеличилась на 6,6% за период с 1981 по </a:t>
            </a:r>
            <a:r>
              <a:rPr lang="ru-RU" dirty="0" smtClean="0"/>
              <a:t>1993 </a:t>
            </a:r>
            <a:r>
              <a:rPr lang="ru-RU" dirty="0"/>
              <a:t>годы, вместе с тем заработная плата </a:t>
            </a:r>
            <a:r>
              <a:rPr lang="ru-RU" dirty="0" smtClean="0"/>
              <a:t>производствен</a:t>
            </a:r>
            <a:r>
              <a:rPr lang="ru-RU" dirty="0"/>
              <a:t>ных рабочих за тот же период снизилась на 4,4%. Это способствовало увеличению неравенства доходов в американском обществе.</a:t>
            </a:r>
          </a:p>
        </p:txBody>
      </p:sp>
    </p:spTree>
    <p:extLst>
      <p:ext uri="{BB962C8B-B14F-4D97-AF65-F5344CB8AC3E}">
        <p14:creationId xmlns:p14="http://schemas.microsoft.com/office/powerpoint/2010/main" xmlns="" val="2900183000"/>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556792"/>
            <a:ext cx="5544616" cy="3474720"/>
          </a:xfrm>
        </p:spPr>
        <p:txBody>
          <a:bodyPr>
            <a:normAutofit fontScale="70000" lnSpcReduction="20000"/>
          </a:bodyPr>
          <a:lstStyle/>
          <a:p>
            <a:pPr algn="just"/>
            <a:r>
              <a:rPr lang="ru-RU" i="1" dirty="0" smtClean="0"/>
              <a:t>«Конфликт, существующий между равенством и эффективностью является нашей главной социально – экономической проблемой, с которой мы постоянно сталкиваемся при осуществлении социальной политики. Нам никак не удается усидеть сразу на двух стульях: эффективности и равенства»</a:t>
            </a:r>
          </a:p>
          <a:p>
            <a:pPr marL="45720" indent="0">
              <a:buNone/>
            </a:pPr>
            <a:r>
              <a:rPr lang="ru-RU" dirty="0" smtClean="0"/>
              <a:t>Артур </a:t>
            </a:r>
            <a:r>
              <a:rPr lang="ru-RU" dirty="0" err="1" smtClean="0"/>
              <a:t>Оукен</a:t>
            </a:r>
            <a:endParaRPr lang="ru-RU" dirty="0"/>
          </a:p>
        </p:txBody>
      </p:sp>
      <p:pic>
        <p:nvPicPr>
          <p:cNvPr id="1026" name="Picture 2" descr="E:\Programs\Dropbox\Институт\7сем\Экономика\Презент\7765_html_m4d74d32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71264" y="1412776"/>
            <a:ext cx="2543175" cy="340995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3268979" y="332656"/>
            <a:ext cx="2002471" cy="584775"/>
          </a:xfrm>
          <a:prstGeom prst="rect">
            <a:avLst/>
          </a:prstGeom>
          <a:noFill/>
        </p:spPr>
        <p:txBody>
          <a:bodyPr wrap="none" rtlCol="0">
            <a:spAutoFit/>
          </a:bodyPr>
          <a:lstStyle/>
          <a:p>
            <a:r>
              <a:rPr lang="ru-RU" sz="3200" dirty="0" smtClean="0"/>
              <a:t>Введение</a:t>
            </a:r>
            <a:endParaRPr lang="ru-RU" sz="3200" dirty="0"/>
          </a:p>
        </p:txBody>
      </p:sp>
    </p:spTree>
    <p:extLst>
      <p:ext uri="{BB962C8B-B14F-4D97-AF65-F5344CB8AC3E}">
        <p14:creationId xmlns:p14="http://schemas.microsoft.com/office/powerpoint/2010/main" xmlns="" val="1850213201"/>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260648"/>
            <a:ext cx="6512511" cy="1143000"/>
          </a:xfrm>
        </p:spPr>
        <p:txBody>
          <a:bodyPr/>
          <a:lstStyle/>
          <a:p>
            <a:pPr algn="ctr"/>
            <a:r>
              <a:rPr lang="ru-RU" sz="2800" dirty="0" smtClean="0"/>
              <a:t>Другие факторы</a:t>
            </a:r>
            <a:endParaRPr lang="ru-RU" sz="2800" dirty="0"/>
          </a:p>
        </p:txBody>
      </p:sp>
      <p:sp>
        <p:nvSpPr>
          <p:cNvPr id="3" name="Объект 2"/>
          <p:cNvSpPr>
            <a:spLocks noGrp="1"/>
          </p:cNvSpPr>
          <p:nvPr>
            <p:ph idx="1"/>
          </p:nvPr>
        </p:nvSpPr>
        <p:spPr>
          <a:xfrm>
            <a:off x="323528" y="1124744"/>
            <a:ext cx="8496944" cy="5472608"/>
          </a:xfrm>
        </p:spPr>
        <p:txBody>
          <a:bodyPr>
            <a:normAutofit fontScale="55000" lnSpcReduction="20000"/>
          </a:bodyPr>
          <a:lstStyle/>
          <a:p>
            <a:r>
              <a:rPr lang="ru-RU" dirty="0" smtClean="0"/>
              <a:t>Кроме способностей, интенсивности работы и профессии, существует множество других факторов, влияющих на неравенство трудовых доходов.</a:t>
            </a:r>
          </a:p>
          <a:p>
            <a:r>
              <a:rPr lang="ru-RU" dirty="0" smtClean="0"/>
              <a:t>Нужно сказать, что домашние условия и окружение, в котором живут дети, оказывают большое влияние на уровень их будущих доходов. Дети из богатых семей, вероятно, сталкиваются с реальной жизнью позже, чем их менее обеспеченные сверстники, но они многое берут из окружения на каждом этапе своей жизни. Ребенок из бедной семьи часто живет в переполненной квартире, плохо питается, посещает непрестижную школу. Судьба многих детей из бедных семей, проживающих в крупных городах, предрешена еще до того, как они достигнут 10 летнего возраста.</a:t>
            </a:r>
          </a:p>
          <a:p>
            <a:r>
              <a:rPr lang="ru-RU" dirty="0" smtClean="0"/>
              <a:t>Некоторые </a:t>
            </a:r>
            <a:r>
              <a:rPr lang="ru-RU" dirty="0"/>
              <a:t>экономисты полагают, </a:t>
            </a:r>
            <a:r>
              <a:rPr lang="ru-RU" dirty="0">
                <a:solidFill>
                  <a:schemeClr val="accent6">
                    <a:lumMod val="50000"/>
                  </a:schemeClr>
                </a:solidFill>
              </a:rPr>
              <a:t>что технологический прогресс, иммиграция, международная торговля и увеличивающееся распространение рынков, работающих по принципу</a:t>
            </a:r>
            <a:r>
              <a:rPr lang="ru-RU" dirty="0"/>
              <a:t> </a:t>
            </a:r>
            <a:r>
              <a:rPr lang="ru-RU" dirty="0">
                <a:solidFill>
                  <a:schemeClr val="accent3">
                    <a:lumMod val="50000"/>
                  </a:schemeClr>
                </a:solidFill>
              </a:rPr>
              <a:t>"победитель получает все", </a:t>
            </a:r>
            <a:r>
              <a:rPr lang="ru-RU" dirty="0"/>
              <a:t>создают значительное неравенство. </a:t>
            </a:r>
            <a:endParaRPr lang="ru-RU" dirty="0" smtClean="0"/>
          </a:p>
          <a:p>
            <a:r>
              <a:rPr lang="ru-RU" dirty="0" smtClean="0"/>
              <a:t>Технологии </a:t>
            </a:r>
            <a:r>
              <a:rPr lang="ru-RU" dirty="0"/>
              <a:t>воздействуют на работу отдельных людей, а </a:t>
            </a:r>
            <a:r>
              <a:rPr lang="ru-RU" dirty="0" smtClean="0"/>
              <a:t>также, это </a:t>
            </a:r>
            <a:r>
              <a:rPr lang="ru-RU" dirty="0"/>
              <a:t>затрагивает все большую и большую часть населения. В результате, в то время как талантливые спортсмены делают гораздо меньше, чем средний работник фабрики, размер премиальных "свободных художников от баскетбола" сегодня приближается к 100 млн долл. Подобные тенденции также имеют место в других видах спорта, в шоу-бизнесе, а также это касается зарплат корпоративных чиновников.</a:t>
            </a:r>
          </a:p>
        </p:txBody>
      </p:sp>
    </p:spTree>
    <p:extLst>
      <p:ext uri="{BB962C8B-B14F-4D97-AF65-F5344CB8AC3E}">
        <p14:creationId xmlns:p14="http://schemas.microsoft.com/office/powerpoint/2010/main" xmlns="" val="384423443"/>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60648"/>
            <a:ext cx="8568952" cy="1143000"/>
          </a:xfrm>
        </p:spPr>
        <p:txBody>
          <a:bodyPr/>
          <a:lstStyle/>
          <a:p>
            <a:pPr algn="ctr"/>
            <a:r>
              <a:rPr lang="ru-RU" sz="4000" dirty="0"/>
              <a:t>ДОХОД ОТ СОБСТВЕННОСТИ</a:t>
            </a:r>
          </a:p>
        </p:txBody>
      </p:sp>
      <p:sp>
        <p:nvSpPr>
          <p:cNvPr id="3" name="Объект 2"/>
          <p:cNvSpPr>
            <a:spLocks noGrp="1"/>
          </p:cNvSpPr>
          <p:nvPr>
            <p:ph idx="1"/>
          </p:nvPr>
        </p:nvSpPr>
        <p:spPr>
          <a:xfrm>
            <a:off x="107504" y="1556792"/>
            <a:ext cx="8640960" cy="3672408"/>
          </a:xfrm>
        </p:spPr>
        <p:txBody>
          <a:bodyPr>
            <a:normAutofit/>
          </a:bodyPr>
          <a:lstStyle/>
          <a:p>
            <a:r>
              <a:rPr lang="ru-RU" sz="2000" dirty="0"/>
              <a:t>Наибольшие различия доходов возникают из-за </a:t>
            </a:r>
            <a:r>
              <a:rPr lang="ru-RU" sz="2000" dirty="0">
                <a:solidFill>
                  <a:schemeClr val="accent3">
                    <a:lumMod val="50000"/>
                  </a:schemeClr>
                </a:solidFill>
              </a:rPr>
              <a:t>разницы </a:t>
            </a:r>
            <a:r>
              <a:rPr lang="ru-RU" sz="2000" dirty="0" smtClean="0">
                <a:solidFill>
                  <a:schemeClr val="accent3">
                    <a:lumMod val="50000"/>
                  </a:schemeClr>
                </a:solidFill>
              </a:rPr>
              <a:t>между унаследованным </a:t>
            </a:r>
            <a:r>
              <a:rPr lang="ru-RU" sz="2000" dirty="0">
                <a:solidFill>
                  <a:schemeClr val="accent3">
                    <a:lumMod val="50000"/>
                  </a:schemeClr>
                </a:solidFill>
              </a:rPr>
              <a:t>и приобретенным богатством</a:t>
            </a:r>
            <a:r>
              <a:rPr lang="ru-RU" sz="2000" dirty="0"/>
              <a:t>. За некоторым исключением, люди, занимающие </a:t>
            </a:r>
            <a:r>
              <a:rPr lang="ru-RU" sz="2000" dirty="0">
                <a:solidFill>
                  <a:schemeClr val="accent1">
                    <a:lumMod val="75000"/>
                  </a:schemeClr>
                </a:solidFill>
              </a:rPr>
              <a:t>верхнее положение на пирамиде </a:t>
            </a:r>
            <a:r>
              <a:rPr lang="ru-RU" sz="2000" dirty="0"/>
              <a:t>доходов, получают большую часть своих денег за счет дохода от собственности. В то же время </a:t>
            </a:r>
            <a:r>
              <a:rPr lang="ru-RU" sz="2000" dirty="0">
                <a:solidFill>
                  <a:schemeClr val="accent1">
                    <a:lumMod val="75000"/>
                  </a:schemeClr>
                </a:solidFill>
              </a:rPr>
              <a:t>бедняки</a:t>
            </a:r>
            <a:r>
              <a:rPr lang="ru-RU" sz="2000" dirty="0"/>
              <a:t> владеют немногими материальными благами и, следовательно, они не получают никакого дохода со своего несуществующего богатства.</a:t>
            </a:r>
          </a:p>
          <a:p>
            <a:r>
              <a:rPr lang="ru-RU" sz="2000" dirty="0"/>
              <a:t>Рассмотрим источники появления разницы в богатстве — сбережения, предпринимательская деятельность и </a:t>
            </a:r>
            <a:r>
              <a:rPr lang="ru-RU" sz="2000" dirty="0" smtClean="0"/>
              <a:t>наследства и</a:t>
            </a:r>
            <a:r>
              <a:rPr lang="ru-RU" sz="2000" dirty="0"/>
              <a:t>, следовательно, </a:t>
            </a:r>
            <a:r>
              <a:rPr lang="ru-RU" sz="2000" dirty="0" smtClean="0"/>
              <a:t>неравенства в доходах от собственности</a:t>
            </a:r>
            <a:r>
              <a:rPr lang="ru-RU" sz="2000" dirty="0"/>
              <a:t>.</a:t>
            </a:r>
          </a:p>
        </p:txBody>
      </p:sp>
    </p:spTree>
    <p:extLst>
      <p:ext uri="{BB962C8B-B14F-4D97-AF65-F5344CB8AC3E}">
        <p14:creationId xmlns:p14="http://schemas.microsoft.com/office/powerpoint/2010/main" xmlns="" val="174792086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764704"/>
            <a:ext cx="6512511" cy="1143000"/>
          </a:xfrm>
        </p:spPr>
        <p:txBody>
          <a:bodyPr/>
          <a:lstStyle/>
          <a:p>
            <a:pPr algn="ctr"/>
            <a:r>
              <a:rPr lang="ru-RU" sz="2800" b="0" dirty="0" smtClean="0"/>
              <a:t>Сбережения</a:t>
            </a:r>
            <a:endParaRPr lang="ru-RU" sz="2800" dirty="0"/>
          </a:p>
        </p:txBody>
      </p:sp>
      <p:sp>
        <p:nvSpPr>
          <p:cNvPr id="3" name="Объект 2"/>
          <p:cNvSpPr>
            <a:spLocks noGrp="1"/>
          </p:cNvSpPr>
          <p:nvPr>
            <p:ph idx="1"/>
          </p:nvPr>
        </p:nvSpPr>
        <p:spPr>
          <a:xfrm>
            <a:off x="0" y="1484784"/>
            <a:ext cx="8748464" cy="5184576"/>
          </a:xfrm>
        </p:spPr>
        <p:txBody>
          <a:bodyPr>
            <a:normAutofit/>
          </a:bodyPr>
          <a:lstStyle/>
          <a:p>
            <a:r>
              <a:rPr lang="ru-RU" sz="2000" dirty="0" smtClean="0"/>
              <a:t>Исследование</a:t>
            </a:r>
            <a:r>
              <a:rPr lang="ru-RU" sz="2000" dirty="0"/>
              <a:t>, проведенное экономистами Лоренсом </a:t>
            </a:r>
            <a:r>
              <a:rPr lang="ru-RU" sz="2000" dirty="0" err="1"/>
              <a:t>Котликовым</a:t>
            </a:r>
            <a:r>
              <a:rPr lang="ru-RU" sz="2000" dirty="0"/>
              <a:t> </a:t>
            </a:r>
            <a:r>
              <a:rPr lang="en-US" sz="2000" dirty="0"/>
              <a:t>(Laurence </a:t>
            </a:r>
            <a:r>
              <a:rPr lang="en-US" sz="2000" dirty="0" err="1"/>
              <a:t>Kotlikoff</a:t>
            </a:r>
            <a:r>
              <a:rPr lang="en-US" sz="2000" dirty="0"/>
              <a:t>) </a:t>
            </a:r>
            <a:r>
              <a:rPr lang="ru-RU" sz="2000" dirty="0"/>
              <a:t>и Лоренсом Саммерсом </a:t>
            </a:r>
            <a:r>
              <a:rPr lang="en-US" sz="2000" dirty="0"/>
              <a:t>(Lawrence Summers), </a:t>
            </a:r>
            <a:r>
              <a:rPr lang="ru-RU" sz="2000" dirty="0"/>
              <a:t>свидетельствует, что только лишь малая часть личного дохода, что-то около 90% </a:t>
            </a:r>
            <a:r>
              <a:rPr lang="ru-RU" sz="2000" dirty="0" smtClean="0"/>
              <a:t>происходит от накоплений сделанных в течение жизни</a:t>
            </a:r>
            <a:r>
              <a:rPr lang="ru-RU" sz="2000" dirty="0"/>
              <a:t>.</a:t>
            </a:r>
          </a:p>
          <a:p>
            <a:r>
              <a:rPr lang="ru-RU" sz="2000" dirty="0"/>
              <a:t>Кроме того, очень трудно, хотя и возможно, скопить большое </a:t>
            </a:r>
            <a:r>
              <a:rPr lang="ru-RU" sz="2000" dirty="0" smtClean="0"/>
              <a:t>состояние, </a:t>
            </a:r>
            <a:r>
              <a:rPr lang="ru-RU" sz="2000" dirty="0"/>
              <a:t>откладывая часть обычной заработной платы. </a:t>
            </a:r>
            <a:endParaRPr lang="ru-RU" sz="2000" dirty="0" smtClean="0"/>
          </a:p>
          <a:p>
            <a:r>
              <a:rPr lang="ru-RU" sz="2000" dirty="0" smtClean="0">
                <a:solidFill>
                  <a:schemeClr val="accent3">
                    <a:lumMod val="50000"/>
                  </a:schemeClr>
                </a:solidFill>
              </a:rPr>
              <a:t>Рассмотрим </a:t>
            </a:r>
            <a:r>
              <a:rPr lang="ru-RU" sz="2000" dirty="0">
                <a:solidFill>
                  <a:schemeClr val="accent3">
                    <a:lumMod val="50000"/>
                  </a:schemeClr>
                </a:solidFill>
              </a:rPr>
              <a:t>такой пример: </a:t>
            </a:r>
            <a:r>
              <a:rPr lang="ru-RU" sz="2000" dirty="0"/>
              <a:t>типичная семья среднего </a:t>
            </a:r>
            <a:r>
              <a:rPr lang="ru-RU" sz="2000" dirty="0" smtClean="0"/>
              <a:t>класса откладывала по </a:t>
            </a:r>
            <a:r>
              <a:rPr lang="ru-RU" sz="2000" dirty="0"/>
              <a:t>2000 долл. в год (5% их дохода) в течение 20 лет. </a:t>
            </a:r>
            <a:r>
              <a:rPr lang="ru-RU" sz="2000" dirty="0" smtClean="0"/>
              <a:t>Допустим, </a:t>
            </a:r>
            <a:r>
              <a:rPr lang="ru-RU" sz="2000" dirty="0"/>
              <a:t>это семейство не просто хранило деньги, </a:t>
            </a:r>
            <a:r>
              <a:rPr lang="ru-RU" sz="2000" dirty="0" smtClean="0"/>
              <a:t>а вложила их в дело</a:t>
            </a:r>
            <a:r>
              <a:rPr lang="ru-RU" sz="2000" dirty="0"/>
              <a:t>. По истечении 20 лет размер сбережений этой семьи достигнет 73 200 долл. — сумма, </a:t>
            </a:r>
            <a:r>
              <a:rPr lang="ru-RU" sz="2000" dirty="0">
                <a:solidFill>
                  <a:schemeClr val="accent5">
                    <a:lumMod val="50000"/>
                  </a:schemeClr>
                </a:solidFill>
              </a:rPr>
              <a:t>равная только одной четвертой среднестатистического уровня богатства</a:t>
            </a:r>
            <a:r>
              <a:rPr lang="ru-RU" sz="2000" dirty="0"/>
              <a:t>.</a:t>
            </a:r>
          </a:p>
        </p:txBody>
      </p:sp>
      <p:sp>
        <p:nvSpPr>
          <p:cNvPr id="4" name="Заголовок 1"/>
          <p:cNvSpPr txBox="1">
            <a:spLocks/>
          </p:cNvSpPr>
          <p:nvPr/>
        </p:nvSpPr>
        <p:spPr>
          <a:xfrm>
            <a:off x="1058596" y="116632"/>
            <a:ext cx="6512511" cy="1143000"/>
          </a:xfrm>
          <a:prstGeom prst="rect">
            <a:avLst/>
          </a:prstGeom>
        </p:spPr>
        <p:txBody>
          <a:bodyPr vert="horz" anchor="ctr">
            <a:norm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ru-RU" sz="2800" smtClean="0"/>
              <a:t>Источники богатства</a:t>
            </a:r>
            <a:endParaRPr lang="ru-RU" sz="2800" dirty="0"/>
          </a:p>
        </p:txBody>
      </p:sp>
    </p:spTree>
    <p:extLst>
      <p:ext uri="{BB962C8B-B14F-4D97-AF65-F5344CB8AC3E}">
        <p14:creationId xmlns:p14="http://schemas.microsoft.com/office/powerpoint/2010/main" xmlns="" val="321667880"/>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60648"/>
            <a:ext cx="6512511" cy="1143000"/>
          </a:xfrm>
        </p:spPr>
        <p:txBody>
          <a:bodyPr/>
          <a:lstStyle/>
          <a:p>
            <a:pPr algn="ctr"/>
            <a:r>
              <a:rPr lang="ru-RU" sz="2800" b="0" dirty="0"/>
              <a:t>Предпринимательство</a:t>
            </a:r>
            <a:endParaRPr lang="ru-RU" sz="2800" dirty="0"/>
          </a:p>
        </p:txBody>
      </p:sp>
      <p:sp>
        <p:nvSpPr>
          <p:cNvPr id="3" name="Объект 2"/>
          <p:cNvSpPr>
            <a:spLocks noGrp="1"/>
          </p:cNvSpPr>
          <p:nvPr>
            <p:ph idx="1"/>
          </p:nvPr>
        </p:nvSpPr>
        <p:spPr>
          <a:xfrm>
            <a:off x="395536" y="1340768"/>
            <a:ext cx="8136904" cy="5184576"/>
          </a:xfrm>
        </p:spPr>
        <p:txBody>
          <a:bodyPr>
            <a:normAutofit/>
          </a:bodyPr>
          <a:lstStyle/>
          <a:p>
            <a:pPr algn="just"/>
            <a:r>
              <a:rPr lang="ru-RU" sz="2000" dirty="0" smtClean="0">
                <a:solidFill>
                  <a:schemeClr val="tx1"/>
                </a:solidFill>
              </a:rPr>
              <a:t>По сравнению со сбережениями, предпринимательство представляет собой гораздо более эффективный способ накопления богатства. </a:t>
            </a:r>
          </a:p>
          <a:p>
            <a:pPr algn="just"/>
            <a:r>
              <a:rPr lang="ru-RU" sz="2000" dirty="0" smtClean="0">
                <a:solidFill>
                  <a:schemeClr val="tx1"/>
                </a:solidFill>
              </a:rPr>
              <a:t>Табл. 4 отображает доходы от различных видов деятельности 100 богатейших людей США в 1996 году. Эти данные свидетельствуют о том, что большинство богатых людей Америки нажило свое состояние благодаря умению рисковать, а также за счет создания нового прибыльного бизнеса, например, компаний по производству компьютерного программного обеспечения, сетей кабельного телевидения и магазинов розничной торговли. Люди, которые изобрели новые товары, услуги или организовали компании, которые вывели их на рынок, обогатились за счет "</a:t>
            </a:r>
            <a:r>
              <a:rPr lang="ru-RU" sz="2000" dirty="0" err="1" smtClean="0">
                <a:solidFill>
                  <a:schemeClr val="tx1"/>
                </a:solidFill>
              </a:rPr>
              <a:t>Шумпетернанской</a:t>
            </a:r>
            <a:r>
              <a:rPr lang="ru-RU" sz="2000" dirty="0" smtClean="0">
                <a:solidFill>
                  <a:schemeClr val="tx1"/>
                </a:solidFill>
              </a:rPr>
              <a:t> прибыли" от этих инноваций. </a:t>
            </a:r>
            <a:endParaRPr lang="ru-RU" sz="2000" dirty="0">
              <a:solidFill>
                <a:schemeClr val="tx1"/>
              </a:solidFill>
            </a:endParaRPr>
          </a:p>
        </p:txBody>
      </p:sp>
    </p:spTree>
    <p:extLst>
      <p:ext uri="{BB962C8B-B14F-4D97-AF65-F5344CB8AC3E}">
        <p14:creationId xmlns:p14="http://schemas.microsoft.com/office/powerpoint/2010/main" xmlns="" val="728033710"/>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260648"/>
            <a:ext cx="4176464" cy="720080"/>
          </a:xfrm>
        </p:spPr>
        <p:txBody>
          <a:bodyPr/>
          <a:lstStyle/>
          <a:p>
            <a:r>
              <a:rPr lang="ru-RU" sz="2800" dirty="0" smtClean="0"/>
              <a:t>Наследство</a:t>
            </a:r>
            <a:endParaRPr lang="ru-RU" dirty="0"/>
          </a:p>
        </p:txBody>
      </p:sp>
      <p:sp>
        <p:nvSpPr>
          <p:cNvPr id="3" name="Объект 2"/>
          <p:cNvSpPr>
            <a:spLocks noGrp="1"/>
          </p:cNvSpPr>
          <p:nvPr>
            <p:ph idx="1"/>
          </p:nvPr>
        </p:nvSpPr>
        <p:spPr>
          <a:xfrm>
            <a:off x="395536" y="1196752"/>
            <a:ext cx="7704856" cy="5112568"/>
          </a:xfrm>
        </p:spPr>
        <p:txBody>
          <a:bodyPr>
            <a:normAutofit/>
          </a:bodyPr>
          <a:lstStyle/>
          <a:p>
            <a:pPr algn="just"/>
            <a:r>
              <a:rPr lang="ru-RU" sz="2000" dirty="0"/>
              <a:t>А как насчет </a:t>
            </a:r>
            <a:r>
              <a:rPr lang="ru-RU" sz="2000" i="1" dirty="0"/>
              <a:t>наследства"? </a:t>
            </a:r>
            <a:r>
              <a:rPr lang="ru-RU" sz="2000" dirty="0"/>
              <a:t>Согласно данным на 1996 год. более одной трети из </a:t>
            </a:r>
            <a:r>
              <a:rPr lang="en-US" sz="2000" dirty="0"/>
              <a:t>1</a:t>
            </a:r>
            <a:r>
              <a:rPr lang="ru-RU" sz="2000" dirty="0"/>
              <a:t>00 богатейших людей Америки унаследовали богатство, а не заработали его сами, но эти данные несколько преуменьшают роль наследства в распределении дохода.</a:t>
            </a:r>
          </a:p>
          <a:p>
            <a:pPr algn="just"/>
            <a:r>
              <a:rPr lang="ru-RU" sz="2000" dirty="0"/>
              <a:t>Исследования показала, что две трети от 1% самых богатых люден США получили значительную часть своей </a:t>
            </a:r>
            <a:r>
              <a:rPr lang="ru-RU" sz="2000" dirty="0" smtClean="0"/>
              <a:t>собственности </a:t>
            </a:r>
            <a:r>
              <a:rPr lang="ru-RU" sz="2000" dirty="0"/>
              <a:t>в наследство. 11 именно эта концентрация </a:t>
            </a:r>
            <a:r>
              <a:rPr lang="ru-RU" sz="2000" dirty="0" smtClean="0"/>
              <a:t>унаследованного </a:t>
            </a:r>
            <a:r>
              <a:rPr lang="ru-RU" sz="2000" dirty="0"/>
              <a:t>богатства в руках небольшого числа людей является причиной самого большого недовольства тех, кто беспокоится о неравномерности распределения </a:t>
            </a:r>
            <a:r>
              <a:rPr lang="ru-RU" sz="2000" dirty="0" smtClean="0"/>
              <a:t>богатства.</a:t>
            </a:r>
            <a:endParaRPr lang="ru-RU" sz="2000" dirty="0"/>
          </a:p>
        </p:txBody>
      </p:sp>
    </p:spTree>
    <p:extLst>
      <p:ext uri="{BB962C8B-B14F-4D97-AF65-F5344CB8AC3E}">
        <p14:creationId xmlns:p14="http://schemas.microsoft.com/office/powerpoint/2010/main" xmlns="" val="3566726691"/>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88640"/>
            <a:ext cx="8424936" cy="936104"/>
          </a:xfrm>
        </p:spPr>
        <p:txBody>
          <a:bodyPr/>
          <a:lstStyle/>
          <a:p>
            <a:pPr algn="ctr"/>
            <a:r>
              <a:rPr lang="ru-RU" sz="2000" dirty="0"/>
              <a:t>Таблица № </a:t>
            </a:r>
            <a:r>
              <a:rPr lang="ru-RU" sz="2000" dirty="0" smtClean="0"/>
              <a:t>4: </a:t>
            </a:r>
            <a:r>
              <a:rPr lang="ru-RU" sz="2000" dirty="0" smtClean="0">
                <a:solidFill>
                  <a:srgbClr val="FF0000"/>
                </a:solidFill>
              </a:rPr>
              <a:t>100 богатейших людей Америки:</a:t>
            </a:r>
            <a:endParaRPr lang="ru-RU" sz="2000" dirty="0"/>
          </a:p>
        </p:txBody>
      </p:sp>
      <p:graphicFrame>
        <p:nvGraphicFramePr>
          <p:cNvPr id="4" name="Таблица 3"/>
          <p:cNvGraphicFramePr>
            <a:graphicFrameLocks noGrp="1"/>
          </p:cNvGraphicFramePr>
          <p:nvPr>
            <p:extLst>
              <p:ext uri="{D42A27DB-BD31-4B8C-83A1-F6EECF244321}">
                <p14:modId xmlns:p14="http://schemas.microsoft.com/office/powerpoint/2010/main" xmlns="" val="1859079763"/>
              </p:ext>
            </p:extLst>
          </p:nvPr>
        </p:nvGraphicFramePr>
        <p:xfrm>
          <a:off x="0" y="1052736"/>
          <a:ext cx="7308304" cy="5102047"/>
        </p:xfrm>
        <a:graphic>
          <a:graphicData uri="http://schemas.openxmlformats.org/drawingml/2006/table">
            <a:tbl>
              <a:tblPr firstRow="1" bandRow="1">
                <a:tableStyleId>{93296810-A885-4BE3-A3E7-6D5BEEA58F35}</a:tableStyleId>
              </a:tblPr>
              <a:tblGrid>
                <a:gridCol w="2699792"/>
                <a:gridCol w="1368152"/>
                <a:gridCol w="1467290"/>
                <a:gridCol w="1773070"/>
              </a:tblGrid>
              <a:tr h="554647">
                <a:tc rowSpan="2">
                  <a:txBody>
                    <a:bodyPr/>
                    <a:lstStyle/>
                    <a:p>
                      <a:r>
                        <a:rPr lang="ru-RU" sz="1800" u="none" strike="noStrike" kern="1200" baseline="0" dirty="0" smtClean="0"/>
                        <a:t>Источник богатства</a:t>
                      </a:r>
                      <a:endParaRPr lang="ru-RU" dirty="0"/>
                    </a:p>
                  </a:txBody>
                  <a:tcPr/>
                </a:tc>
                <a:tc rowSpan="2">
                  <a:txBody>
                    <a:bodyPr/>
                    <a:lstStyle/>
                    <a:p>
                      <a:r>
                        <a:rPr lang="ru-RU" sz="1800" b="0" i="0" u="none" strike="noStrike" kern="1200" baseline="0" dirty="0" smtClean="0">
                          <a:solidFill>
                            <a:schemeClr val="lt1"/>
                          </a:solidFill>
                          <a:latin typeface="+mn-lt"/>
                          <a:ea typeface="+mn-ea"/>
                          <a:cs typeface="+mn-cs"/>
                        </a:rPr>
                        <a:t>Количество человек</a:t>
                      </a:r>
                      <a:endParaRPr lang="ru-RU" dirty="0"/>
                    </a:p>
                  </a:txBody>
                  <a:tcPr/>
                </a:tc>
                <a:tc gridSpan="2">
                  <a:txBody>
                    <a:bodyPr/>
                    <a:lstStyle/>
                    <a:p>
                      <a:r>
                        <a:rPr lang="ru-RU" sz="1800" b="0" i="0" u="none" strike="noStrike" kern="1200" baseline="0" dirty="0" smtClean="0">
                          <a:solidFill>
                            <a:schemeClr val="lt1"/>
                          </a:solidFill>
                          <a:latin typeface="+mn-lt"/>
                          <a:ea typeface="+mn-ea"/>
                          <a:cs typeface="+mn-cs"/>
                        </a:rPr>
                        <a:t>Собственный капитал за вычетом обязательств</a:t>
                      </a:r>
                      <a:endParaRPr lang="ru-RU" dirty="0"/>
                    </a:p>
                  </a:txBody>
                  <a:tcPr/>
                </a:tc>
                <a:tc hMerge="1">
                  <a:txBody>
                    <a:bodyPr/>
                    <a:lstStyle/>
                    <a:p>
                      <a:endParaRPr lang="ru-RU"/>
                    </a:p>
                  </a:txBody>
                  <a:tcPr/>
                </a:tc>
              </a:tr>
              <a:tr h="316941">
                <a:tc vMerge="1">
                  <a:txBody>
                    <a:bodyPr/>
                    <a:lstStyle/>
                    <a:p>
                      <a:endParaRPr lang="ru-RU"/>
                    </a:p>
                  </a:txBody>
                  <a:tcPr/>
                </a:tc>
                <a:tc vMerge="1">
                  <a:txBody>
                    <a:bodyPr/>
                    <a:lstStyle/>
                    <a:p>
                      <a:endParaRPr lang="ru-RU"/>
                    </a:p>
                  </a:txBody>
                  <a:tcPr/>
                </a:tc>
                <a:tc>
                  <a:txBody>
                    <a:bodyPr/>
                    <a:lstStyle/>
                    <a:p>
                      <a:r>
                        <a:rPr lang="ru-RU" sz="1800" b="1" i="0" u="none" strike="noStrike" kern="1200" baseline="0" dirty="0" smtClean="0">
                          <a:solidFill>
                            <a:schemeClr val="dk1"/>
                          </a:solidFill>
                          <a:latin typeface="+mn-lt"/>
                          <a:ea typeface="+mn-ea"/>
                          <a:cs typeface="+mn-cs"/>
                        </a:rPr>
                        <a:t>(млрд </a:t>
                      </a:r>
                      <a:r>
                        <a:rPr lang="ru-RU" sz="1800" b="0" i="0" u="none" strike="noStrike" kern="1200" baseline="0" dirty="0" smtClean="0">
                          <a:solidFill>
                            <a:schemeClr val="dk1"/>
                          </a:solidFill>
                          <a:latin typeface="+mn-lt"/>
                          <a:ea typeface="+mn-ea"/>
                          <a:cs typeface="+mn-cs"/>
                        </a:rPr>
                        <a:t>долл.)</a:t>
                      </a:r>
                      <a:endParaRPr lang="ru-RU" dirty="0"/>
                    </a:p>
                  </a:txBody>
                  <a:tcPr/>
                </a:tc>
                <a:tc>
                  <a:txBody>
                    <a:bodyPr/>
                    <a:lstStyle/>
                    <a:p>
                      <a:r>
                        <a:rPr lang="ru-RU" dirty="0" smtClean="0"/>
                        <a:t>Проценты</a:t>
                      </a:r>
                      <a:endParaRPr lang="ru-RU" dirty="0"/>
                    </a:p>
                  </a:txBody>
                  <a:tcPr/>
                </a:tc>
              </a:tr>
              <a:tr h="316941">
                <a:tc>
                  <a:txBody>
                    <a:bodyPr/>
                    <a:lstStyle/>
                    <a:p>
                      <a:r>
                        <a:rPr lang="ru-RU" sz="1800" b="1" i="0" u="none" strike="noStrike" kern="1200" baseline="0" dirty="0" smtClean="0">
                          <a:solidFill>
                            <a:schemeClr val="dk1"/>
                          </a:solidFill>
                          <a:latin typeface="+mn-lt"/>
                          <a:ea typeface="+mn-ea"/>
                          <a:cs typeface="+mn-cs"/>
                        </a:rPr>
                        <a:t>Наследство</a:t>
                      </a:r>
                      <a:endParaRPr lang="ru-RU" dirty="0"/>
                    </a:p>
                  </a:txBody>
                  <a:tcPr/>
                </a:tc>
                <a:tc>
                  <a:txBody>
                    <a:bodyPr/>
                    <a:lstStyle/>
                    <a:p>
                      <a:r>
                        <a:rPr lang="ru-RU" dirty="0" smtClean="0"/>
                        <a:t>24</a:t>
                      </a:r>
                      <a:endParaRPr lang="ru-RU" dirty="0"/>
                    </a:p>
                  </a:txBody>
                  <a:tcPr/>
                </a:tc>
                <a:tc>
                  <a:txBody>
                    <a:bodyPr/>
                    <a:lstStyle/>
                    <a:p>
                      <a:r>
                        <a:rPr lang="ru-RU" dirty="0" smtClean="0"/>
                        <a:t>58</a:t>
                      </a:r>
                      <a:endParaRPr lang="ru-RU" dirty="0"/>
                    </a:p>
                  </a:txBody>
                  <a:tcPr/>
                </a:tc>
                <a:tc>
                  <a:txBody>
                    <a:bodyPr/>
                    <a:lstStyle/>
                    <a:p>
                      <a:r>
                        <a:rPr lang="ru-RU" dirty="0" smtClean="0"/>
                        <a:t>22</a:t>
                      </a:r>
                      <a:endParaRPr lang="ru-RU" dirty="0"/>
                    </a:p>
                  </a:txBody>
                  <a:tcPr/>
                </a:tc>
              </a:tr>
              <a:tr h="316941">
                <a:tc>
                  <a:txBody>
                    <a:bodyPr/>
                    <a:lstStyle/>
                    <a:p>
                      <a:r>
                        <a:rPr lang="ru-RU" sz="1800" b="0" i="0" u="none" strike="noStrike" kern="1200" baseline="0" dirty="0" smtClean="0">
                          <a:solidFill>
                            <a:schemeClr val="dk1"/>
                          </a:solidFill>
                          <a:latin typeface="+mn-lt"/>
                          <a:ea typeface="+mn-ea"/>
                          <a:cs typeface="+mn-cs"/>
                        </a:rPr>
                        <a:t>Добыча нефти</a:t>
                      </a:r>
                      <a:endParaRPr lang="ru-RU" dirty="0"/>
                    </a:p>
                  </a:txBody>
                  <a:tcPr/>
                </a:tc>
                <a:tc>
                  <a:txBody>
                    <a:bodyPr/>
                    <a:lstStyle/>
                    <a:p>
                      <a:r>
                        <a:rPr lang="ru-RU" dirty="0" smtClean="0"/>
                        <a:t>7</a:t>
                      </a:r>
                      <a:endParaRPr lang="ru-RU" dirty="0"/>
                    </a:p>
                  </a:txBody>
                  <a:tcPr/>
                </a:tc>
                <a:tc>
                  <a:txBody>
                    <a:bodyPr/>
                    <a:lstStyle/>
                    <a:p>
                      <a:r>
                        <a:rPr lang="ru-RU" dirty="0" smtClean="0"/>
                        <a:t>15.9</a:t>
                      </a:r>
                      <a:endParaRPr lang="ru-RU" dirty="0"/>
                    </a:p>
                  </a:txBody>
                  <a:tcPr/>
                </a:tc>
                <a:tc>
                  <a:txBody>
                    <a:bodyPr/>
                    <a:lstStyle/>
                    <a:p>
                      <a:r>
                        <a:rPr lang="ru-RU" dirty="0" smtClean="0"/>
                        <a:t>6</a:t>
                      </a:r>
                      <a:endParaRPr lang="ru-RU" dirty="0"/>
                    </a:p>
                  </a:txBody>
                  <a:tcPr/>
                </a:tc>
              </a:tr>
              <a:tr h="554647">
                <a:tc>
                  <a:txBody>
                    <a:bodyPr/>
                    <a:lstStyle/>
                    <a:p>
                      <a:r>
                        <a:rPr lang="ru-RU" sz="1800" b="0" i="0" u="none" strike="noStrike" kern="1200" baseline="0" dirty="0" smtClean="0">
                          <a:solidFill>
                            <a:schemeClr val="dk1"/>
                          </a:solidFill>
                          <a:latin typeface="+mn-lt"/>
                          <a:ea typeface="+mn-ea"/>
                          <a:cs typeface="+mn-cs"/>
                        </a:rPr>
                        <a:t>Розничная торговля</a:t>
                      </a:r>
                      <a:endParaRPr lang="ru-RU" dirty="0"/>
                    </a:p>
                  </a:txBody>
                  <a:tcPr/>
                </a:tc>
                <a:tc>
                  <a:txBody>
                    <a:bodyPr/>
                    <a:lstStyle/>
                    <a:p>
                      <a:r>
                        <a:rPr lang="ru-RU" dirty="0" smtClean="0"/>
                        <a:t>14</a:t>
                      </a:r>
                      <a:endParaRPr lang="ru-RU" dirty="0"/>
                    </a:p>
                  </a:txBody>
                  <a:tcPr/>
                </a:tc>
                <a:tc>
                  <a:txBody>
                    <a:bodyPr/>
                    <a:lstStyle/>
                    <a:p>
                      <a:r>
                        <a:rPr lang="ru-RU" dirty="0" smtClean="0"/>
                        <a:t>37.7</a:t>
                      </a:r>
                      <a:endParaRPr lang="ru-RU" dirty="0"/>
                    </a:p>
                  </a:txBody>
                  <a:tcPr/>
                </a:tc>
                <a:tc>
                  <a:txBody>
                    <a:bodyPr/>
                    <a:lstStyle/>
                    <a:p>
                      <a:r>
                        <a:rPr lang="ru-RU" dirty="0" smtClean="0"/>
                        <a:t>14</a:t>
                      </a:r>
                      <a:endParaRPr lang="ru-RU" dirty="0"/>
                    </a:p>
                  </a:txBody>
                  <a:tcPr/>
                </a:tc>
              </a:tr>
              <a:tr h="316941">
                <a:tc>
                  <a:txBody>
                    <a:bodyPr/>
                    <a:lstStyle/>
                    <a:p>
                      <a:r>
                        <a:rPr lang="ru-RU" sz="1800" b="0" i="0" u="none" strike="noStrike" kern="1200" baseline="0" dirty="0" smtClean="0">
                          <a:solidFill>
                            <a:schemeClr val="dk1"/>
                          </a:solidFill>
                          <a:latin typeface="+mn-lt"/>
                          <a:ea typeface="+mn-ea"/>
                          <a:cs typeface="+mn-cs"/>
                        </a:rPr>
                        <a:t>Прочее</a:t>
                      </a:r>
                      <a:endParaRPr lang="ru-RU" dirty="0"/>
                    </a:p>
                  </a:txBody>
                  <a:tcPr/>
                </a:tc>
                <a:tc>
                  <a:txBody>
                    <a:bodyPr/>
                    <a:lstStyle/>
                    <a:p>
                      <a:r>
                        <a:rPr lang="ru-RU" dirty="0" smtClean="0"/>
                        <a:t>3</a:t>
                      </a:r>
                      <a:endParaRPr lang="ru-RU" dirty="0"/>
                    </a:p>
                  </a:txBody>
                  <a:tcPr/>
                </a:tc>
                <a:tc>
                  <a:txBody>
                    <a:bodyPr/>
                    <a:lstStyle/>
                    <a:p>
                      <a:r>
                        <a:rPr lang="ru-RU" dirty="0" smtClean="0"/>
                        <a:t>4.4</a:t>
                      </a:r>
                      <a:endParaRPr lang="ru-RU" dirty="0"/>
                    </a:p>
                  </a:txBody>
                  <a:tcPr/>
                </a:tc>
                <a:tc>
                  <a:txBody>
                    <a:bodyPr/>
                    <a:lstStyle/>
                    <a:p>
                      <a:r>
                        <a:rPr lang="ru-RU" dirty="0" smtClean="0"/>
                        <a:t>2</a:t>
                      </a:r>
                      <a:endParaRPr lang="ru-RU" dirty="0"/>
                    </a:p>
                  </a:txBody>
                  <a:tcPr/>
                </a:tc>
              </a:tr>
              <a:tr h="316941">
                <a:tc>
                  <a:txBody>
                    <a:bodyPr/>
                    <a:lstStyle/>
                    <a:p>
                      <a:r>
                        <a:rPr lang="ru-RU" sz="1800" b="1" i="0" u="none" strike="noStrike" kern="1200" baseline="0" dirty="0" smtClean="0">
                          <a:solidFill>
                            <a:schemeClr val="dk1"/>
                          </a:solidFill>
                          <a:latin typeface="+mn-lt"/>
                          <a:ea typeface="+mn-ea"/>
                          <a:cs typeface="+mn-cs"/>
                        </a:rPr>
                        <a:t>Финансы</a:t>
                      </a:r>
                      <a:endParaRPr lang="ru-RU" dirty="0"/>
                    </a:p>
                  </a:txBody>
                  <a:tcPr/>
                </a:tc>
                <a:tc>
                  <a:txBody>
                    <a:bodyPr/>
                    <a:lstStyle/>
                    <a:p>
                      <a:r>
                        <a:rPr lang="ru-RU" dirty="0" smtClean="0"/>
                        <a:t>11</a:t>
                      </a:r>
                      <a:endParaRPr lang="ru-RU" dirty="0"/>
                    </a:p>
                  </a:txBody>
                  <a:tcPr/>
                </a:tc>
                <a:tc>
                  <a:txBody>
                    <a:bodyPr/>
                    <a:lstStyle/>
                    <a:p>
                      <a:r>
                        <a:rPr lang="ru-RU" dirty="0" smtClean="0"/>
                        <a:t>38.7</a:t>
                      </a:r>
                      <a:endParaRPr lang="ru-RU" dirty="0"/>
                    </a:p>
                  </a:txBody>
                  <a:tcPr/>
                </a:tc>
                <a:tc>
                  <a:txBody>
                    <a:bodyPr/>
                    <a:lstStyle/>
                    <a:p>
                      <a:r>
                        <a:rPr lang="ru-RU" dirty="0" smtClean="0"/>
                        <a:t>14</a:t>
                      </a:r>
                      <a:endParaRPr lang="ru-RU" dirty="0"/>
                    </a:p>
                  </a:txBody>
                  <a:tcPr/>
                </a:tc>
              </a:tr>
              <a:tr h="554647">
                <a:tc>
                  <a:txBody>
                    <a:bodyPr/>
                    <a:lstStyle/>
                    <a:p>
                      <a:r>
                        <a:rPr lang="ru-RU" sz="1800" b="1" i="0" u="none" strike="noStrike" kern="1200" baseline="0" dirty="0" smtClean="0">
                          <a:solidFill>
                            <a:schemeClr val="dk1"/>
                          </a:solidFill>
                          <a:latin typeface="+mn-lt"/>
                          <a:ea typeface="+mn-ea"/>
                          <a:cs typeface="+mn-cs"/>
                        </a:rPr>
                        <a:t>Предпринимательство</a:t>
                      </a:r>
                      <a:endParaRPr lang="ru-RU" dirty="0"/>
                    </a:p>
                  </a:txBody>
                  <a:tcPr/>
                </a:tc>
                <a:tc>
                  <a:txBody>
                    <a:bodyPr/>
                    <a:lstStyle/>
                    <a:p>
                      <a:r>
                        <a:rPr lang="ru-RU" dirty="0" smtClean="0"/>
                        <a:t>65</a:t>
                      </a:r>
                      <a:endParaRPr lang="ru-RU" dirty="0"/>
                    </a:p>
                  </a:txBody>
                  <a:tcPr/>
                </a:tc>
                <a:tc>
                  <a:txBody>
                    <a:bodyPr/>
                    <a:lstStyle/>
                    <a:p>
                      <a:r>
                        <a:rPr lang="ru-RU" dirty="0" smtClean="0"/>
                        <a:t>176</a:t>
                      </a:r>
                      <a:endParaRPr lang="ru-RU" dirty="0"/>
                    </a:p>
                  </a:txBody>
                  <a:tcPr/>
                </a:tc>
                <a:tc>
                  <a:txBody>
                    <a:bodyPr/>
                    <a:lstStyle/>
                    <a:p>
                      <a:r>
                        <a:rPr lang="ru-RU" dirty="0" smtClean="0"/>
                        <a:t>64</a:t>
                      </a:r>
                      <a:endParaRPr lang="ru-RU" dirty="0"/>
                    </a:p>
                  </a:txBody>
                  <a:tcPr/>
                </a:tc>
              </a:tr>
              <a:tr h="316941">
                <a:tc>
                  <a:txBody>
                    <a:bodyPr/>
                    <a:lstStyle/>
                    <a:p>
                      <a:r>
                        <a:rPr lang="ru-RU" sz="1800" b="0" i="0" u="none" strike="noStrike" kern="1200" baseline="0" dirty="0" smtClean="0">
                          <a:solidFill>
                            <a:schemeClr val="dk1"/>
                          </a:solidFill>
                          <a:latin typeface="+mn-lt"/>
                          <a:ea typeface="+mn-ea"/>
                          <a:cs typeface="+mn-cs"/>
                        </a:rPr>
                        <a:t>Компьютеры</a:t>
                      </a:r>
                      <a:endParaRPr lang="ru-RU" dirty="0"/>
                    </a:p>
                  </a:txBody>
                  <a:tcPr/>
                </a:tc>
                <a:tc>
                  <a:txBody>
                    <a:bodyPr/>
                    <a:lstStyle/>
                    <a:p>
                      <a:r>
                        <a:rPr lang="ru-RU" dirty="0" smtClean="0"/>
                        <a:t>10</a:t>
                      </a:r>
                      <a:endParaRPr lang="ru-RU" dirty="0"/>
                    </a:p>
                  </a:txBody>
                  <a:tcPr/>
                </a:tc>
                <a:tc>
                  <a:txBody>
                    <a:bodyPr/>
                    <a:lstStyle/>
                    <a:p>
                      <a:r>
                        <a:rPr lang="ru-RU" dirty="0" smtClean="0"/>
                        <a:t>51.7</a:t>
                      </a:r>
                      <a:endParaRPr lang="ru-RU" dirty="0"/>
                    </a:p>
                  </a:txBody>
                  <a:tcPr/>
                </a:tc>
                <a:tc>
                  <a:txBody>
                    <a:bodyPr/>
                    <a:lstStyle/>
                    <a:p>
                      <a:r>
                        <a:rPr lang="ru-RU" dirty="0" smtClean="0"/>
                        <a:t>19</a:t>
                      </a:r>
                      <a:endParaRPr lang="ru-RU" dirty="0"/>
                    </a:p>
                  </a:txBody>
                  <a:tcPr/>
                </a:tc>
              </a:tr>
              <a:tr h="792353">
                <a:tc>
                  <a:txBody>
                    <a:bodyPr/>
                    <a:lstStyle/>
                    <a:p>
                      <a:r>
                        <a:rPr lang="ru-RU" sz="1800" b="0" i="0" u="none" strike="noStrike" kern="1200" baseline="0" dirty="0" smtClean="0">
                          <a:solidFill>
                            <a:schemeClr val="dk1"/>
                          </a:solidFill>
                          <a:latin typeface="+mn-lt"/>
                          <a:ea typeface="+mn-ea"/>
                          <a:cs typeface="+mn-cs"/>
                        </a:rPr>
                        <a:t>Развлечения/средства коммуникации</a:t>
                      </a:r>
                      <a:endParaRPr lang="ru-RU" dirty="0"/>
                    </a:p>
                  </a:txBody>
                  <a:tcPr/>
                </a:tc>
                <a:tc>
                  <a:txBody>
                    <a:bodyPr/>
                    <a:lstStyle/>
                    <a:p>
                      <a:r>
                        <a:rPr lang="ru-RU" dirty="0" smtClean="0"/>
                        <a:t>17</a:t>
                      </a:r>
                      <a:endParaRPr lang="ru-RU" dirty="0"/>
                    </a:p>
                  </a:txBody>
                  <a:tcPr/>
                </a:tc>
                <a:tc>
                  <a:txBody>
                    <a:bodyPr/>
                    <a:lstStyle/>
                    <a:p>
                      <a:r>
                        <a:rPr lang="ru-RU" dirty="0" smtClean="0"/>
                        <a:t>53.1</a:t>
                      </a:r>
                      <a:endParaRPr lang="ru-RU" dirty="0"/>
                    </a:p>
                  </a:txBody>
                  <a:tcPr/>
                </a:tc>
                <a:tc>
                  <a:txBody>
                    <a:bodyPr/>
                    <a:lstStyle/>
                    <a:p>
                      <a:r>
                        <a:rPr lang="ru-RU" dirty="0" smtClean="0"/>
                        <a:t>19</a:t>
                      </a:r>
                      <a:endParaRPr lang="ru-RU" dirty="0"/>
                    </a:p>
                  </a:txBody>
                  <a:tcPr/>
                </a:tc>
              </a:tr>
              <a:tr h="316941">
                <a:tc>
                  <a:txBody>
                    <a:bodyPr/>
                    <a:lstStyle/>
                    <a:p>
                      <a:r>
                        <a:rPr lang="ru-RU" sz="1800" b="0" i="0" u="none" strike="noStrike" kern="1200" baseline="0" dirty="0" smtClean="0">
                          <a:solidFill>
                            <a:schemeClr val="dk1"/>
                          </a:solidFill>
                          <a:latin typeface="+mn-lt"/>
                          <a:ea typeface="+mn-ea"/>
                          <a:cs typeface="+mn-cs"/>
                        </a:rPr>
                        <a:t>Добыча нефти</a:t>
                      </a:r>
                      <a:endParaRPr lang="ru-RU" dirty="0"/>
                    </a:p>
                  </a:txBody>
                  <a:tcPr/>
                </a:tc>
                <a:tc>
                  <a:txBody>
                    <a:bodyPr/>
                    <a:lstStyle/>
                    <a:p>
                      <a:r>
                        <a:rPr lang="ru-RU" dirty="0" smtClean="0"/>
                        <a:t>2</a:t>
                      </a:r>
                      <a:endParaRPr lang="ru-RU" dirty="0"/>
                    </a:p>
                  </a:txBody>
                  <a:tcPr/>
                </a:tc>
                <a:tc>
                  <a:txBody>
                    <a:bodyPr/>
                    <a:lstStyle/>
                    <a:p>
                      <a:r>
                        <a:rPr lang="ru-RU" dirty="0" smtClean="0"/>
                        <a:t>4</a:t>
                      </a:r>
                      <a:endParaRPr lang="ru-RU" dirty="0"/>
                    </a:p>
                  </a:txBody>
                  <a:tcPr/>
                </a:tc>
                <a:tc>
                  <a:txBody>
                    <a:bodyPr/>
                    <a:lstStyle/>
                    <a:p>
                      <a:r>
                        <a:rPr lang="ru-RU" dirty="0" smtClean="0"/>
                        <a:t>1</a:t>
                      </a:r>
                      <a:endParaRPr lang="ru-RU" dirty="0"/>
                    </a:p>
                  </a:txBody>
                  <a:tcPr/>
                </a:tc>
              </a:tr>
            </a:tbl>
          </a:graphicData>
        </a:graphic>
      </p:graphicFrame>
      <p:sp>
        <p:nvSpPr>
          <p:cNvPr id="5" name="Заголовок 1"/>
          <p:cNvSpPr txBox="1">
            <a:spLocks/>
          </p:cNvSpPr>
          <p:nvPr/>
        </p:nvSpPr>
        <p:spPr>
          <a:xfrm>
            <a:off x="6516216" y="1700808"/>
            <a:ext cx="2808312" cy="868660"/>
          </a:xfrm>
          <a:prstGeom prst="rect">
            <a:avLst/>
          </a:prstGeom>
        </p:spPr>
        <p:txBody>
          <a:bodyPr vert="horz" anchor="ctr">
            <a:norm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endParaRPr lang="ru-RU" sz="2800" dirty="0"/>
          </a:p>
        </p:txBody>
      </p:sp>
      <p:sp>
        <p:nvSpPr>
          <p:cNvPr id="6" name="Заголовок 1"/>
          <p:cNvSpPr txBox="1">
            <a:spLocks/>
          </p:cNvSpPr>
          <p:nvPr/>
        </p:nvSpPr>
        <p:spPr>
          <a:xfrm>
            <a:off x="7164288" y="620688"/>
            <a:ext cx="1979712" cy="5544615"/>
          </a:xfrm>
          <a:prstGeom prst="rect">
            <a:avLst/>
          </a:prstGeom>
        </p:spPr>
        <p:txBody>
          <a:bodyPr vert="horz" anchor="ctr">
            <a:no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en-US" sz="1800" cap="none" dirty="0" smtClean="0">
                <a:latin typeface="Calibri" panose="020F0502020204030204" pitchFamily="34" charset="0"/>
              </a:rPr>
              <a:t>C</a:t>
            </a:r>
            <a:r>
              <a:rPr lang="ru-RU" sz="1400" cap="none" dirty="0" err="1" smtClean="0">
                <a:latin typeface="Calibri" panose="020F0502020204030204" pitchFamily="34" charset="0"/>
              </a:rPr>
              <a:t>огласно</a:t>
            </a:r>
            <a:r>
              <a:rPr lang="ru-RU" sz="1400" cap="none" dirty="0" smtClean="0">
                <a:latin typeface="Calibri" panose="020F0502020204030204" pitchFamily="34" charset="0"/>
              </a:rPr>
              <a:t> данным Журнала </a:t>
            </a:r>
            <a:r>
              <a:rPr lang="en-US" sz="1400" cap="none" dirty="0" smtClean="0">
                <a:latin typeface="Calibri" panose="020F0502020204030204" pitchFamily="34" charset="0"/>
              </a:rPr>
              <a:t>FORBES</a:t>
            </a:r>
            <a:r>
              <a:rPr lang="ru-RU" sz="1400" cap="none" dirty="0" smtClean="0">
                <a:latin typeface="Calibri" panose="020F0502020204030204" pitchFamily="34" charset="0"/>
              </a:rPr>
              <a:t>, в 1996 в руках 100 богатейших американцев сосредоточено по меньшей мере  1.1мрд долл.. Большинство заработало свое состояние, занимаясь предпринимательской деятельностью. Примерно одна треть богатых людей стали наследниками хорошо поставленного бизнеса. Остальные получи богатство благодаря удачным финансовым инвестициям.</a:t>
            </a:r>
            <a:endParaRPr lang="ru-RU" sz="1400" cap="none" dirty="0">
              <a:latin typeface="Calibri" panose="020F0502020204030204" pitchFamily="34" charset="0"/>
            </a:endParaRPr>
          </a:p>
        </p:txBody>
      </p:sp>
    </p:spTree>
    <p:extLst>
      <p:ext uri="{BB962C8B-B14F-4D97-AF65-F5344CB8AC3E}">
        <p14:creationId xmlns:p14="http://schemas.microsoft.com/office/powerpoint/2010/main" xmlns="" val="2799808804"/>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323528" y="188640"/>
            <a:ext cx="8424936" cy="936104"/>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2000" dirty="0" smtClean="0"/>
              <a:t>Таблица № 4: </a:t>
            </a:r>
            <a:r>
              <a:rPr lang="ru-RU" sz="2000" dirty="0" smtClean="0">
                <a:solidFill>
                  <a:srgbClr val="FF0000"/>
                </a:solidFill>
              </a:rPr>
              <a:t>100 богатейших людей Америки</a:t>
            </a:r>
          </a:p>
          <a:p>
            <a:pPr algn="ctr"/>
            <a:r>
              <a:rPr lang="ru-RU" sz="2000" dirty="0" smtClean="0">
                <a:solidFill>
                  <a:srgbClr val="FF0000"/>
                </a:solidFill>
              </a:rPr>
              <a:t>(продолжение):</a:t>
            </a:r>
            <a:endParaRPr lang="ru-RU" sz="2000" dirty="0"/>
          </a:p>
        </p:txBody>
      </p:sp>
      <p:graphicFrame>
        <p:nvGraphicFramePr>
          <p:cNvPr id="5" name="Таблица 4"/>
          <p:cNvGraphicFramePr>
            <a:graphicFrameLocks noGrp="1"/>
          </p:cNvGraphicFramePr>
          <p:nvPr>
            <p:extLst>
              <p:ext uri="{D42A27DB-BD31-4B8C-83A1-F6EECF244321}">
                <p14:modId xmlns:p14="http://schemas.microsoft.com/office/powerpoint/2010/main" xmlns="" val="4124318469"/>
              </p:ext>
            </p:extLst>
          </p:nvPr>
        </p:nvGraphicFramePr>
        <p:xfrm>
          <a:off x="287524" y="1628800"/>
          <a:ext cx="8496944" cy="2743200"/>
        </p:xfrm>
        <a:graphic>
          <a:graphicData uri="http://schemas.openxmlformats.org/drawingml/2006/table">
            <a:tbl>
              <a:tblPr firstRow="1" bandRow="1">
                <a:tableStyleId>{93296810-A885-4BE3-A3E7-6D5BEEA58F35}</a:tableStyleId>
              </a:tblPr>
              <a:tblGrid>
                <a:gridCol w="2124236"/>
                <a:gridCol w="2124236"/>
                <a:gridCol w="2124236"/>
                <a:gridCol w="2124236"/>
              </a:tblGrid>
              <a:tr h="586312">
                <a:tc rowSpan="2">
                  <a:txBody>
                    <a:bodyPr/>
                    <a:lstStyle/>
                    <a:p>
                      <a:r>
                        <a:rPr lang="ru-RU" sz="1800" u="none" strike="noStrike" kern="1200" baseline="0" dirty="0" smtClean="0"/>
                        <a:t>Источник богатства</a:t>
                      </a:r>
                      <a:endParaRPr lang="ru-RU" dirty="0"/>
                    </a:p>
                  </a:txBody>
                  <a:tcPr/>
                </a:tc>
                <a:tc rowSpan="2">
                  <a:txBody>
                    <a:bodyPr/>
                    <a:lstStyle/>
                    <a:p>
                      <a:r>
                        <a:rPr lang="ru-RU" sz="1800" b="0" i="0" u="none" strike="noStrike" kern="1200" baseline="0" dirty="0" smtClean="0">
                          <a:solidFill>
                            <a:schemeClr val="lt1"/>
                          </a:solidFill>
                          <a:latin typeface="+mn-lt"/>
                          <a:ea typeface="+mn-ea"/>
                          <a:cs typeface="+mn-cs"/>
                        </a:rPr>
                        <a:t>Количество человек</a:t>
                      </a:r>
                      <a:endParaRPr lang="ru-RU" dirty="0"/>
                    </a:p>
                  </a:txBody>
                  <a:tcPr/>
                </a:tc>
                <a:tc gridSpan="2">
                  <a:txBody>
                    <a:bodyPr/>
                    <a:lstStyle/>
                    <a:p>
                      <a:r>
                        <a:rPr lang="ru-RU" sz="1800" b="0" i="0" u="none" strike="noStrike" kern="1200" baseline="0" dirty="0" smtClean="0">
                          <a:solidFill>
                            <a:schemeClr val="lt1"/>
                          </a:solidFill>
                          <a:latin typeface="+mn-lt"/>
                          <a:ea typeface="+mn-ea"/>
                          <a:cs typeface="+mn-cs"/>
                        </a:rPr>
                        <a:t>Собственный капитал за вычетом обязательств</a:t>
                      </a:r>
                      <a:endParaRPr lang="ru-RU" dirty="0"/>
                    </a:p>
                  </a:txBody>
                  <a:tcPr/>
                </a:tc>
                <a:tc hMerge="1">
                  <a:txBody>
                    <a:bodyPr/>
                    <a:lstStyle/>
                    <a:p>
                      <a:endParaRPr lang="ru-RU"/>
                    </a:p>
                  </a:txBody>
                  <a:tcPr/>
                </a:tc>
              </a:tr>
              <a:tr h="347385">
                <a:tc vMerge="1">
                  <a:txBody>
                    <a:bodyPr/>
                    <a:lstStyle/>
                    <a:p>
                      <a:endParaRPr lang="ru-RU"/>
                    </a:p>
                  </a:txBody>
                  <a:tcPr/>
                </a:tc>
                <a:tc vMerge="1">
                  <a:txBody>
                    <a:bodyPr/>
                    <a:lstStyle/>
                    <a:p>
                      <a:endParaRPr lang="ru-RU"/>
                    </a:p>
                  </a:txBody>
                  <a:tcPr/>
                </a:tc>
                <a:tc>
                  <a:txBody>
                    <a:bodyPr/>
                    <a:lstStyle/>
                    <a:p>
                      <a:r>
                        <a:rPr lang="ru-RU" sz="1800" b="1" i="0" u="none" strike="noStrike" kern="1200" baseline="0" dirty="0" smtClean="0">
                          <a:solidFill>
                            <a:schemeClr val="dk1"/>
                          </a:solidFill>
                          <a:latin typeface="+mn-lt"/>
                          <a:ea typeface="+mn-ea"/>
                          <a:cs typeface="+mn-cs"/>
                        </a:rPr>
                        <a:t>(млрд </a:t>
                      </a:r>
                      <a:r>
                        <a:rPr lang="ru-RU" sz="1800" b="0" i="0" u="none" strike="noStrike" kern="1200" baseline="0" dirty="0" smtClean="0">
                          <a:solidFill>
                            <a:schemeClr val="dk1"/>
                          </a:solidFill>
                          <a:latin typeface="+mn-lt"/>
                          <a:ea typeface="+mn-ea"/>
                          <a:cs typeface="+mn-cs"/>
                        </a:rPr>
                        <a:t>долл.)</a:t>
                      </a:r>
                      <a:endParaRPr lang="ru-RU" dirty="0"/>
                    </a:p>
                  </a:txBody>
                  <a:tcPr/>
                </a:tc>
                <a:tc>
                  <a:txBody>
                    <a:bodyPr/>
                    <a:lstStyle/>
                    <a:p>
                      <a:r>
                        <a:rPr lang="ru-RU" dirty="0" smtClean="0"/>
                        <a:t>Проценты</a:t>
                      </a:r>
                      <a:endParaRPr lang="ru-RU" dirty="0"/>
                    </a:p>
                  </a:txBody>
                  <a:tcPr/>
                </a:tc>
              </a:tr>
              <a:tr h="347385">
                <a:tc>
                  <a:txBody>
                    <a:bodyPr/>
                    <a:lstStyle/>
                    <a:p>
                      <a:r>
                        <a:rPr lang="ru-RU" sz="1800" b="0" i="0" u="none" strike="noStrike" kern="1200" baseline="0" dirty="0" smtClean="0">
                          <a:solidFill>
                            <a:schemeClr val="dk1"/>
                          </a:solidFill>
                          <a:latin typeface="+mn-lt"/>
                          <a:ea typeface="+mn-ea"/>
                          <a:cs typeface="+mn-cs"/>
                        </a:rPr>
                        <a:t>Недвижимость</a:t>
                      </a:r>
                      <a:endParaRPr lang="ru-RU" dirty="0"/>
                    </a:p>
                  </a:txBody>
                  <a:tcPr/>
                </a:tc>
                <a:tc>
                  <a:txBody>
                    <a:bodyPr/>
                    <a:lstStyle/>
                    <a:p>
                      <a:r>
                        <a:rPr lang="ru-RU" dirty="0" smtClean="0"/>
                        <a:t>5</a:t>
                      </a:r>
                      <a:endParaRPr lang="ru-RU" dirty="0"/>
                    </a:p>
                  </a:txBody>
                  <a:tcPr/>
                </a:tc>
                <a:tc>
                  <a:txBody>
                    <a:bodyPr/>
                    <a:lstStyle/>
                    <a:p>
                      <a:r>
                        <a:rPr lang="ru-RU" dirty="0" smtClean="0"/>
                        <a:t>8.8</a:t>
                      </a:r>
                      <a:endParaRPr lang="ru-RU" dirty="0"/>
                    </a:p>
                  </a:txBody>
                  <a:tcPr/>
                </a:tc>
                <a:tc>
                  <a:txBody>
                    <a:bodyPr/>
                    <a:lstStyle/>
                    <a:p>
                      <a:r>
                        <a:rPr lang="ru-RU" dirty="0" smtClean="0"/>
                        <a:t>3</a:t>
                      </a:r>
                      <a:endParaRPr lang="ru-RU" dirty="0"/>
                    </a:p>
                  </a:txBody>
                  <a:tcPr/>
                </a:tc>
              </a:tr>
              <a:tr h="586312">
                <a:tc>
                  <a:txBody>
                    <a:bodyPr/>
                    <a:lstStyle/>
                    <a:p>
                      <a:r>
                        <a:rPr lang="ru-RU" sz="1800" b="0" i="0" u="none" strike="noStrike" kern="1200" baseline="0" dirty="0" smtClean="0">
                          <a:solidFill>
                            <a:schemeClr val="dk1"/>
                          </a:solidFill>
                          <a:latin typeface="+mn-lt"/>
                          <a:ea typeface="+mn-ea"/>
                          <a:cs typeface="+mn-cs"/>
                        </a:rPr>
                        <a:t>Розничная торговля</a:t>
                      </a:r>
                      <a:endParaRPr lang="ru-RU" dirty="0"/>
                    </a:p>
                  </a:txBody>
                  <a:tcPr/>
                </a:tc>
                <a:tc>
                  <a:txBody>
                    <a:bodyPr/>
                    <a:lstStyle/>
                    <a:p>
                      <a:r>
                        <a:rPr lang="ru-RU" dirty="0" smtClean="0"/>
                        <a:t>14</a:t>
                      </a:r>
                      <a:endParaRPr lang="ru-RU" dirty="0"/>
                    </a:p>
                  </a:txBody>
                  <a:tcPr/>
                </a:tc>
                <a:tc>
                  <a:txBody>
                    <a:bodyPr/>
                    <a:lstStyle/>
                    <a:p>
                      <a:r>
                        <a:rPr lang="ru-RU" dirty="0" smtClean="0"/>
                        <a:t>31.9</a:t>
                      </a:r>
                      <a:endParaRPr lang="ru-RU" dirty="0"/>
                    </a:p>
                  </a:txBody>
                  <a:tcPr/>
                </a:tc>
                <a:tc>
                  <a:txBody>
                    <a:bodyPr/>
                    <a:lstStyle/>
                    <a:p>
                      <a:r>
                        <a:rPr lang="ru-RU" dirty="0" smtClean="0"/>
                        <a:t>12</a:t>
                      </a:r>
                      <a:endParaRPr lang="ru-RU" dirty="0"/>
                    </a:p>
                  </a:txBody>
                  <a:tcPr/>
                </a:tc>
              </a:tr>
              <a:tr h="347385">
                <a:tc>
                  <a:txBody>
                    <a:bodyPr/>
                    <a:lstStyle/>
                    <a:p>
                      <a:r>
                        <a:rPr lang="ru-RU" sz="1800" b="0" i="0" u="none" strike="noStrike" kern="1200" baseline="0" dirty="0" smtClean="0">
                          <a:solidFill>
                            <a:schemeClr val="dk1"/>
                          </a:solidFill>
                          <a:latin typeface="+mn-lt"/>
                          <a:ea typeface="+mn-ea"/>
                          <a:cs typeface="+mn-cs"/>
                        </a:rPr>
                        <a:t>Прочее</a:t>
                      </a:r>
                      <a:endParaRPr lang="ru-RU" dirty="0"/>
                    </a:p>
                  </a:txBody>
                  <a:tcPr/>
                </a:tc>
                <a:tc>
                  <a:txBody>
                    <a:bodyPr/>
                    <a:lstStyle/>
                    <a:p>
                      <a:r>
                        <a:rPr lang="ru-RU" dirty="0" smtClean="0"/>
                        <a:t>17</a:t>
                      </a:r>
                      <a:endParaRPr lang="ru-RU" dirty="0"/>
                    </a:p>
                  </a:txBody>
                  <a:tcPr/>
                </a:tc>
                <a:tc>
                  <a:txBody>
                    <a:bodyPr/>
                    <a:lstStyle/>
                    <a:p>
                      <a:r>
                        <a:rPr lang="ru-RU" dirty="0" smtClean="0"/>
                        <a:t>26.5</a:t>
                      </a:r>
                      <a:endParaRPr lang="ru-RU" dirty="0"/>
                    </a:p>
                  </a:txBody>
                  <a:tcPr/>
                </a:tc>
                <a:tc>
                  <a:txBody>
                    <a:bodyPr/>
                    <a:lstStyle/>
                    <a:p>
                      <a:r>
                        <a:rPr lang="ru-RU" dirty="0" smtClean="0"/>
                        <a:t>10</a:t>
                      </a:r>
                      <a:endParaRPr lang="ru-RU" dirty="0"/>
                    </a:p>
                  </a:txBody>
                  <a:tcPr/>
                </a:tc>
              </a:tr>
              <a:tr h="347385">
                <a:tc>
                  <a:txBody>
                    <a:bodyPr/>
                    <a:lstStyle/>
                    <a:p>
                      <a:r>
                        <a:rPr lang="ru-RU" sz="1800" b="0" i="0" u="none" strike="noStrike" kern="1200" baseline="0" dirty="0" smtClean="0">
                          <a:solidFill>
                            <a:schemeClr val="dk1"/>
                          </a:solidFill>
                          <a:latin typeface="+mn-lt"/>
                          <a:ea typeface="+mn-ea"/>
                          <a:cs typeface="+mn-cs"/>
                        </a:rPr>
                        <a:t>Всего:</a:t>
                      </a:r>
                      <a:endParaRPr lang="ru-RU" dirty="0"/>
                    </a:p>
                  </a:txBody>
                  <a:tcPr/>
                </a:tc>
                <a:tc>
                  <a:txBody>
                    <a:bodyPr/>
                    <a:lstStyle/>
                    <a:p>
                      <a:r>
                        <a:rPr lang="ru-RU" dirty="0" smtClean="0"/>
                        <a:t>100</a:t>
                      </a:r>
                      <a:endParaRPr lang="ru-RU" dirty="0"/>
                    </a:p>
                  </a:txBody>
                  <a:tcPr/>
                </a:tc>
                <a:tc>
                  <a:txBody>
                    <a:bodyPr/>
                    <a:lstStyle/>
                    <a:p>
                      <a:r>
                        <a:rPr lang="ru-RU" dirty="0" smtClean="0"/>
                        <a:t>272.7</a:t>
                      </a:r>
                      <a:endParaRPr lang="ru-RU" dirty="0"/>
                    </a:p>
                  </a:txBody>
                  <a:tcPr/>
                </a:tc>
                <a:tc>
                  <a:txBody>
                    <a:bodyPr/>
                    <a:lstStyle/>
                    <a:p>
                      <a:r>
                        <a:rPr lang="ru-RU" dirty="0" smtClean="0"/>
                        <a:t>100</a:t>
                      </a:r>
                      <a:endParaRPr lang="ru-RU" dirty="0"/>
                    </a:p>
                  </a:txBody>
                  <a:tcPr/>
                </a:tc>
              </a:tr>
            </a:tbl>
          </a:graphicData>
        </a:graphic>
      </p:graphicFrame>
    </p:spTree>
    <p:extLst>
      <p:ext uri="{BB962C8B-B14F-4D97-AF65-F5344CB8AC3E}">
        <p14:creationId xmlns:p14="http://schemas.microsoft.com/office/powerpoint/2010/main" xmlns="" val="2457491368"/>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6512511" cy="1143000"/>
          </a:xfrm>
        </p:spPr>
        <p:txBody>
          <a:bodyPr/>
          <a:lstStyle/>
          <a:p>
            <a:r>
              <a:rPr lang="ru-RU" sz="3600" dirty="0" smtClean="0"/>
              <a:t>Бедность в Америке</a:t>
            </a:r>
            <a:endParaRPr lang="ru-RU" sz="3600" dirty="0"/>
          </a:p>
        </p:txBody>
      </p:sp>
      <p:sp>
        <p:nvSpPr>
          <p:cNvPr id="3" name="Объект 2"/>
          <p:cNvSpPr>
            <a:spLocks noGrp="1"/>
          </p:cNvSpPr>
          <p:nvPr>
            <p:ph idx="1"/>
          </p:nvPr>
        </p:nvSpPr>
        <p:spPr>
          <a:xfrm>
            <a:off x="323528" y="1700808"/>
            <a:ext cx="8352928" cy="4104456"/>
          </a:xfrm>
        </p:spPr>
        <p:txBody>
          <a:bodyPr>
            <a:normAutofit/>
          </a:bodyPr>
          <a:lstStyle/>
          <a:p>
            <a:r>
              <a:rPr lang="ru-RU" sz="2000" dirty="0" smtClean="0"/>
              <a:t>Современное общество имеет тенденцию концентрировать свое внимание на </a:t>
            </a:r>
            <a:r>
              <a:rPr lang="ru-RU" sz="2000" dirty="0"/>
              <a:t>определенных группах населения или проблемах. </a:t>
            </a:r>
            <a:r>
              <a:rPr lang="ru-RU" sz="2000" dirty="0" smtClean="0"/>
              <a:t>В 6О-х </a:t>
            </a:r>
            <a:r>
              <a:rPr lang="ru-RU" sz="2000" dirty="0"/>
              <a:t>годах </a:t>
            </a:r>
            <a:r>
              <a:rPr lang="ru-RU" sz="2000" dirty="0" smtClean="0"/>
              <a:t>правительство </a:t>
            </a:r>
            <a:r>
              <a:rPr lang="ru-RU" sz="2000" dirty="0"/>
              <a:t>США </a:t>
            </a:r>
            <a:r>
              <a:rPr lang="ru-RU" sz="2000" dirty="0" smtClean="0"/>
              <a:t>объявило </a:t>
            </a:r>
            <a:r>
              <a:rPr lang="ru-RU" sz="2000" dirty="0" smtClean="0">
                <a:solidFill>
                  <a:schemeClr val="accent6">
                    <a:lumMod val="75000"/>
                  </a:schemeClr>
                </a:solidFill>
              </a:rPr>
              <a:t>«войну бедности», </a:t>
            </a:r>
            <a:r>
              <a:rPr lang="ru-RU" sz="2000" dirty="0" smtClean="0"/>
              <a:t>разработав </a:t>
            </a:r>
            <a:r>
              <a:rPr lang="ru-RU" sz="2000" dirty="0" smtClean="0">
                <a:solidFill>
                  <a:schemeClr val="tx2">
                    <a:lumMod val="60000"/>
                    <a:lumOff val="40000"/>
                  </a:schemeClr>
                </a:solidFill>
              </a:rPr>
              <a:t>амбициозные</a:t>
            </a:r>
            <a:r>
              <a:rPr lang="ru-RU" sz="2000" dirty="0" smtClean="0"/>
              <a:t> </a:t>
            </a:r>
            <a:r>
              <a:rPr lang="ru-RU" sz="2000" dirty="0" smtClean="0">
                <a:solidFill>
                  <a:schemeClr val="tx2">
                    <a:lumMod val="60000"/>
                    <a:lumOff val="40000"/>
                  </a:schemeClr>
                </a:solidFill>
              </a:rPr>
              <a:t>программы</a:t>
            </a:r>
            <a:r>
              <a:rPr lang="ru-RU" sz="2000" dirty="0" smtClean="0"/>
              <a:t> </a:t>
            </a:r>
            <a:r>
              <a:rPr lang="ru-RU" sz="2000" dirty="0"/>
              <a:t>в сфере </a:t>
            </a:r>
            <a:r>
              <a:rPr lang="ru-RU" sz="2000" dirty="0" smtClean="0">
                <a:solidFill>
                  <a:schemeClr val="accent3">
                    <a:lumMod val="50000"/>
                  </a:schemeClr>
                </a:solidFill>
              </a:rPr>
              <a:t>здравоохранения</a:t>
            </a:r>
            <a:r>
              <a:rPr lang="ru-RU" sz="2000" dirty="0" smtClean="0"/>
              <a:t>  </a:t>
            </a:r>
            <a:r>
              <a:rPr lang="ru-RU" sz="2000" dirty="0"/>
              <a:t>и </a:t>
            </a:r>
            <a:r>
              <a:rPr lang="ru-RU" sz="2000" dirty="0" smtClean="0">
                <a:solidFill>
                  <a:schemeClr val="accent3">
                    <a:lumMod val="50000"/>
                  </a:schemeClr>
                </a:solidFill>
              </a:rPr>
              <a:t>обеспечение продуктами </a:t>
            </a:r>
            <a:r>
              <a:rPr lang="ru-RU" sz="2000" dirty="0">
                <a:solidFill>
                  <a:schemeClr val="accent3">
                    <a:lumMod val="50000"/>
                  </a:schemeClr>
                </a:solidFill>
              </a:rPr>
              <a:t>питания</a:t>
            </a:r>
            <a:r>
              <a:rPr lang="ru-RU" sz="2000" dirty="0"/>
              <a:t>, чтобы искоренить недостатки распределения доходом</a:t>
            </a:r>
            <a:r>
              <a:rPr lang="ru-RU" sz="2000" dirty="0" smtClean="0"/>
              <a:t>.</a:t>
            </a:r>
            <a:endParaRPr lang="ru-RU" sz="2000" dirty="0"/>
          </a:p>
        </p:txBody>
      </p:sp>
    </p:spTree>
    <p:extLst>
      <p:ext uri="{BB962C8B-B14F-4D97-AF65-F5344CB8AC3E}">
        <p14:creationId xmlns:p14="http://schemas.microsoft.com/office/powerpoint/2010/main" xmlns="" val="1894092301"/>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116632"/>
            <a:ext cx="5180871" cy="1143000"/>
          </a:xfrm>
        </p:spPr>
        <p:txBody>
          <a:bodyPr/>
          <a:lstStyle/>
          <a:p>
            <a:r>
              <a:rPr lang="ru-RU" sz="2800" b="0" dirty="0"/>
              <a:t>Что такое бедность?</a:t>
            </a:r>
            <a:endParaRPr lang="ru-RU" sz="2800" dirty="0"/>
          </a:p>
        </p:txBody>
      </p:sp>
      <p:sp>
        <p:nvSpPr>
          <p:cNvPr id="3" name="Объект 2"/>
          <p:cNvSpPr>
            <a:spLocks noGrp="1"/>
          </p:cNvSpPr>
          <p:nvPr>
            <p:ph idx="1"/>
          </p:nvPr>
        </p:nvSpPr>
        <p:spPr>
          <a:xfrm>
            <a:off x="395536" y="980728"/>
            <a:ext cx="8424936" cy="5400600"/>
          </a:xfrm>
        </p:spPr>
        <p:txBody>
          <a:bodyPr>
            <a:noAutofit/>
          </a:bodyPr>
          <a:lstStyle/>
          <a:p>
            <a:pPr algn="just"/>
            <a:r>
              <a:rPr lang="ru-RU" sz="2100" dirty="0">
                <a:solidFill>
                  <a:schemeClr val="tx1"/>
                </a:solidFill>
              </a:rPr>
              <a:t>Для разных людей </a:t>
            </a:r>
            <a:r>
              <a:rPr lang="ru-RU" sz="2100" dirty="0" smtClean="0">
                <a:solidFill>
                  <a:schemeClr val="tx1"/>
                </a:solidFill>
              </a:rPr>
              <a:t>слово "бедность" </a:t>
            </a:r>
            <a:r>
              <a:rPr lang="ru-RU" sz="2100" dirty="0">
                <a:solidFill>
                  <a:schemeClr val="tx1"/>
                </a:solidFill>
              </a:rPr>
              <a:t>имеет разное </a:t>
            </a:r>
            <a:r>
              <a:rPr lang="ru-RU" sz="2100" dirty="0" smtClean="0">
                <a:solidFill>
                  <a:schemeClr val="tx1"/>
                </a:solidFill>
              </a:rPr>
              <a:t>значение. Очевидно, </a:t>
            </a:r>
            <a:r>
              <a:rPr lang="ru-RU" sz="2100" dirty="0">
                <a:solidFill>
                  <a:schemeClr val="tx1"/>
                </a:solidFill>
              </a:rPr>
              <a:t>бедностью </a:t>
            </a:r>
            <a:r>
              <a:rPr lang="ru-RU" sz="2100" dirty="0" smtClean="0">
                <a:solidFill>
                  <a:schemeClr val="tx1"/>
                </a:solidFill>
              </a:rPr>
              <a:t>называется </a:t>
            </a:r>
            <a:r>
              <a:rPr lang="ru-RU" sz="2100" dirty="0">
                <a:solidFill>
                  <a:schemeClr val="tx1"/>
                </a:solidFill>
              </a:rPr>
              <a:t>ситуация, в которой люди получают </a:t>
            </a:r>
            <a:r>
              <a:rPr lang="ru-RU" sz="2100" dirty="0" smtClean="0">
                <a:solidFill>
                  <a:schemeClr val="tx1"/>
                </a:solidFill>
              </a:rPr>
              <a:t>неадекватные </a:t>
            </a:r>
            <a:r>
              <a:rPr lang="ru-RU" sz="2100" dirty="0">
                <a:solidFill>
                  <a:schemeClr val="tx1"/>
                </a:solidFill>
              </a:rPr>
              <a:t>доходы, </a:t>
            </a:r>
            <a:r>
              <a:rPr lang="ru-RU" sz="2100" dirty="0" smtClean="0">
                <a:solidFill>
                  <a:schemeClr val="tx1"/>
                </a:solidFill>
              </a:rPr>
              <a:t>однако очень проблематично провести </a:t>
            </a:r>
            <a:r>
              <a:rPr lang="ru-RU" sz="2100" dirty="0">
                <a:solidFill>
                  <a:schemeClr val="tx1"/>
                </a:solidFill>
              </a:rPr>
              <a:t>четкую границу между </a:t>
            </a:r>
            <a:r>
              <a:rPr lang="ru-RU" sz="2100" dirty="0" smtClean="0">
                <a:solidFill>
                  <a:schemeClr val="tx1"/>
                </a:solidFill>
              </a:rPr>
              <a:t>бедным и небедным. В </a:t>
            </a:r>
            <a:r>
              <a:rPr lang="ru-RU" sz="2100" dirty="0">
                <a:solidFill>
                  <a:schemeClr val="tx1"/>
                </a:solidFill>
              </a:rPr>
              <a:t>связи с э</a:t>
            </a:r>
            <a:r>
              <a:rPr lang="ru-RU" sz="2100" dirty="0" smtClean="0">
                <a:solidFill>
                  <a:schemeClr val="tx1"/>
                </a:solidFill>
              </a:rPr>
              <a:t>тим</a:t>
            </a:r>
            <a:r>
              <a:rPr lang="ru-RU" sz="2100" dirty="0">
                <a:solidFill>
                  <a:schemeClr val="tx1"/>
                </a:solidFill>
              </a:rPr>
              <a:t>, специалисты </a:t>
            </a:r>
            <a:r>
              <a:rPr lang="ru-RU" sz="2100" dirty="0" smtClean="0">
                <a:solidFill>
                  <a:schemeClr val="tx1"/>
                </a:solidFill>
              </a:rPr>
              <a:t>в </a:t>
            </a:r>
            <a:r>
              <a:rPr lang="ru-RU" sz="2100" dirty="0">
                <a:solidFill>
                  <a:schemeClr val="tx1"/>
                </a:solidFill>
              </a:rPr>
              <a:t>сфере экономики </a:t>
            </a:r>
            <a:r>
              <a:rPr lang="ru-RU" sz="2100" dirty="0" smtClean="0">
                <a:solidFill>
                  <a:schemeClr val="tx1"/>
                </a:solidFill>
              </a:rPr>
              <a:t>разработали </a:t>
            </a:r>
            <a:r>
              <a:rPr lang="ru-RU" sz="2100" dirty="0">
                <a:solidFill>
                  <a:schemeClr val="tx1"/>
                </a:solidFill>
              </a:rPr>
              <a:t>определенные методы, </a:t>
            </a:r>
            <a:r>
              <a:rPr lang="ru-RU" sz="2100" dirty="0" smtClean="0">
                <a:solidFill>
                  <a:schemeClr val="tx1"/>
                </a:solidFill>
              </a:rPr>
              <a:t>позволяющие </a:t>
            </a:r>
            <a:r>
              <a:rPr lang="ru-RU" sz="2100" dirty="0">
                <a:solidFill>
                  <a:schemeClr val="tx1"/>
                </a:solidFill>
              </a:rPr>
              <a:t>официально определить, что такое бедность.</a:t>
            </a:r>
          </a:p>
          <a:p>
            <a:pPr algn="just"/>
            <a:r>
              <a:rPr lang="ru-RU" sz="2100" dirty="0">
                <a:solidFill>
                  <a:schemeClr val="tx1"/>
                </a:solidFill>
              </a:rPr>
              <a:t>В 60-х годах </a:t>
            </a:r>
            <a:r>
              <a:rPr lang="ru-RU" sz="2100" dirty="0" smtClean="0">
                <a:solidFill>
                  <a:schemeClr val="tx1"/>
                </a:solidFill>
              </a:rPr>
              <a:t>- официально определена </a:t>
            </a:r>
            <a:r>
              <a:rPr lang="ru-RU" sz="2100" dirty="0">
                <a:solidFill>
                  <a:schemeClr val="tx1"/>
                </a:solidFill>
              </a:rPr>
              <a:t>как уровень дохода, недостаточный для того, чтобы поддерживать надлежащий уровень потребления. Этот уровень был рассчитан исходя из семейных </a:t>
            </a:r>
            <a:r>
              <a:rPr lang="ru-RU" sz="2100" dirty="0" smtClean="0">
                <a:solidFill>
                  <a:schemeClr val="tx1"/>
                </a:solidFill>
              </a:rPr>
              <a:t>бюджетов </a:t>
            </a:r>
            <a:r>
              <a:rPr lang="ru-RU" sz="2100" dirty="0">
                <a:solidFill>
                  <a:schemeClr val="tx1"/>
                </a:solidFill>
              </a:rPr>
              <a:t>и был дважды перепроверен при исследовании части доходом, которая </a:t>
            </a:r>
            <a:r>
              <a:rPr lang="ru-RU" sz="2100" dirty="0" smtClean="0">
                <a:solidFill>
                  <a:schemeClr val="tx1"/>
                </a:solidFill>
              </a:rPr>
              <a:t>тратилась на покупку продуктов питания. С того времени он стал с помощью индекса потребительских цен, который отражает изменение прожиточного минимума. Согласно общепринятому определению, прожиточный минимум для семьи из 4 человек в 1995 году составлял 15 569 долл.. Эта цифра представляет собой </a:t>
            </a:r>
            <a:r>
              <a:rPr lang="en-US" sz="2100" dirty="0" smtClean="0">
                <a:solidFill>
                  <a:schemeClr val="tx1"/>
                </a:solidFill>
              </a:rPr>
              <a:t>“</a:t>
            </a:r>
            <a:r>
              <a:rPr lang="ru-RU" sz="2100" dirty="0" smtClean="0">
                <a:solidFill>
                  <a:schemeClr val="tx1"/>
                </a:solidFill>
              </a:rPr>
              <a:t>черту бедности</a:t>
            </a:r>
            <a:r>
              <a:rPr lang="en-US" sz="2100" dirty="0" smtClean="0">
                <a:solidFill>
                  <a:schemeClr val="tx1"/>
                </a:solidFill>
              </a:rPr>
              <a:t>”</a:t>
            </a:r>
            <a:r>
              <a:rPr lang="ru-RU" sz="2100" dirty="0" smtClean="0">
                <a:solidFill>
                  <a:schemeClr val="tx1"/>
                </a:solidFill>
              </a:rPr>
              <a:t> или </a:t>
            </a:r>
            <a:r>
              <a:rPr lang="en-US" sz="2100" dirty="0" smtClean="0">
                <a:solidFill>
                  <a:schemeClr val="tx1"/>
                </a:solidFill>
              </a:rPr>
              <a:t>“</a:t>
            </a:r>
            <a:r>
              <a:rPr lang="ru-RU" sz="2100" dirty="0" smtClean="0">
                <a:solidFill>
                  <a:schemeClr val="tx1"/>
                </a:solidFill>
              </a:rPr>
              <a:t>границу</a:t>
            </a:r>
            <a:r>
              <a:rPr lang="en-US" sz="2100" dirty="0" smtClean="0">
                <a:solidFill>
                  <a:schemeClr val="tx1"/>
                </a:solidFill>
              </a:rPr>
              <a:t>”</a:t>
            </a:r>
            <a:r>
              <a:rPr lang="ru-RU" sz="2100" dirty="0" smtClean="0">
                <a:solidFill>
                  <a:schemeClr val="tx1"/>
                </a:solidFill>
              </a:rPr>
              <a:t> между бедными и небедными. Кроме всего прочего , черта бедности изменяется в зависимости от размера семьи.</a:t>
            </a:r>
            <a:endParaRPr lang="ru-RU" sz="2100" dirty="0">
              <a:solidFill>
                <a:schemeClr val="tx1"/>
              </a:solidFill>
            </a:endParaRPr>
          </a:p>
        </p:txBody>
      </p:sp>
    </p:spTree>
    <p:extLst>
      <p:ext uri="{BB962C8B-B14F-4D97-AF65-F5344CB8AC3E}">
        <p14:creationId xmlns:p14="http://schemas.microsoft.com/office/powerpoint/2010/main" xmlns="" val="1808264092"/>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268760"/>
            <a:ext cx="8731696" cy="5115198"/>
          </a:xfrm>
        </p:spPr>
        <p:txBody>
          <a:bodyPr>
            <a:normAutofit fontScale="70000" lnSpcReduction="20000"/>
          </a:bodyPr>
          <a:lstStyle/>
          <a:p>
            <a:pPr algn="just"/>
            <a:r>
              <a:rPr lang="ru-RU" dirty="0" smtClean="0"/>
              <a:t>Хотя </a:t>
            </a:r>
            <a:r>
              <a:rPr lang="ru-RU" dirty="0"/>
              <a:t>при оценке бедности полезно знать точную цифру, ученые считают, что "бедность" — понятие условное, Такое </a:t>
            </a:r>
            <a:r>
              <a:rPr lang="ru-RU" dirty="0" smtClean="0"/>
              <a:t>понятие</a:t>
            </a:r>
            <a:r>
              <a:rPr lang="ru-RU" dirty="0"/>
              <a:t>, как "прожиточный минимум" включает </a:t>
            </a:r>
            <a:r>
              <a:rPr lang="ru-RU" dirty="0" smtClean="0"/>
              <a:t> </a:t>
            </a:r>
            <a:r>
              <a:rPr lang="ru-RU" dirty="0"/>
              <a:t>оценки вкусов и условии </a:t>
            </a:r>
            <a:r>
              <a:rPr lang="ru-RU" dirty="0" smtClean="0"/>
              <a:t>жизни, </a:t>
            </a:r>
            <a:r>
              <a:rPr lang="ru-RU" dirty="0"/>
              <a:t>Домашние </a:t>
            </a:r>
            <a:r>
              <a:rPr lang="ru-RU" dirty="0" smtClean="0"/>
              <a:t>хозяйства, которые </a:t>
            </a:r>
            <a:r>
              <a:rPr lang="ru-RU" dirty="0"/>
              <a:t>сегодня считаются бедными, часто имеют </a:t>
            </a:r>
            <a:r>
              <a:rPr lang="ru-RU" dirty="0" smtClean="0"/>
              <a:t>приборы </a:t>
            </a:r>
            <a:r>
              <a:rPr lang="ru-RU" dirty="0"/>
              <a:t>и водопроводные системы, которые были недоступны даже миллионерам и главарям преступных группировок </a:t>
            </a:r>
            <a:r>
              <a:rPr lang="ru-RU" dirty="0" smtClean="0"/>
              <a:t>прошлых </a:t>
            </a:r>
            <a:r>
              <a:rPr lang="ru-RU" dirty="0"/>
              <a:t>лет.</a:t>
            </a:r>
          </a:p>
          <a:p>
            <a:pPr algn="just"/>
            <a:r>
              <a:rPr lang="ru-RU" dirty="0"/>
              <a:t>В 1995 году группа экспертов Национальной Академии наук заявила, что определение "бедности" должно быть изменено, чтобы отражать относительный уровень доходов, Специалисты считали, что семья должна считаться бедной в случае, если она потребляет менее 50% потребляемых средней </a:t>
            </a:r>
            <a:r>
              <a:rPr lang="ru-RU" dirty="0" smtClean="0"/>
              <a:t>семьей </a:t>
            </a:r>
            <a:r>
              <a:rPr lang="ru-RU" dirty="0"/>
              <a:t>продуктов питания, одежды и жилья. Б</a:t>
            </a:r>
            <a:r>
              <a:rPr lang="ru-RU" dirty="0" smtClean="0"/>
              <a:t>едность </a:t>
            </a:r>
            <a:r>
              <a:rPr lang="ru-RU" dirty="0"/>
              <a:t>в атом смысле будет падать, когда будет уменьшаться неритмично. граница такой бедности будет неизменной, если экономика процветает и не существует никаких изменений в </a:t>
            </a:r>
            <a:r>
              <a:rPr lang="ru-RU" dirty="0" smtClean="0"/>
              <a:t>распределении </a:t>
            </a:r>
            <a:r>
              <a:rPr lang="ru-RU" dirty="0"/>
              <a:t>дохода или потребления. В таком новом мире "прилив поднимет все лодки", но не увеличит и не </a:t>
            </a:r>
            <a:r>
              <a:rPr lang="ru-RU" dirty="0" smtClean="0"/>
              <a:t>уменьшит </a:t>
            </a:r>
            <a:r>
              <a:rPr lang="ru-RU" dirty="0"/>
              <a:t>долю </a:t>
            </a:r>
            <a:r>
              <a:rPr lang="ru-RU" dirty="0" smtClean="0"/>
              <a:t>населения</a:t>
            </a:r>
            <a:r>
              <a:rPr lang="ru-RU" dirty="0"/>
              <a:t>, которое считается бедным. </a:t>
            </a:r>
          </a:p>
        </p:txBody>
      </p:sp>
    </p:spTree>
    <p:extLst>
      <p:ext uri="{BB962C8B-B14F-4D97-AF65-F5344CB8AC3E}">
        <p14:creationId xmlns:p14="http://schemas.microsoft.com/office/powerpoint/2010/main" xmlns="" val="749912105"/>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0300" y="1124744"/>
            <a:ext cx="8991600" cy="5544616"/>
          </a:xfrm>
        </p:spPr>
        <p:txBody>
          <a:bodyPr>
            <a:normAutofit fontScale="62500" lnSpcReduction="20000"/>
          </a:bodyPr>
          <a:lstStyle/>
          <a:p>
            <a:r>
              <a:rPr lang="ru-RU" dirty="0" smtClean="0"/>
              <a:t>Примерно столетии тому назад многие западные государства начали реализовывать у себя широкий спектр трансфертных программ, целью которых было создание </a:t>
            </a:r>
            <a:r>
              <a:rPr lang="en-US" dirty="0" smtClean="0"/>
              <a:t>“</a:t>
            </a:r>
            <a:r>
              <a:rPr lang="ru-RU" dirty="0" smtClean="0"/>
              <a:t>государства всеобщего благосостояния</a:t>
            </a:r>
            <a:r>
              <a:rPr lang="en-US" dirty="0" smtClean="0"/>
              <a:t>”</a:t>
            </a:r>
            <a:r>
              <a:rPr lang="ru-RU" dirty="0" smtClean="0"/>
              <a:t>. Это государство должно было стать бастионом на пути различного рода социалистических идей. В настоящее время в индустриально развитых странах Европы и Северной Америки широко практикуется финансирование систем пенсионного обеспечения и медицинского обслуживания престарелых людей, организация питания, медицинской помощи и предоставления жилья для немощных людей, пособия по безработице и инвалидности, адресная материальная помощь и субсидии к зарплатам низкооплачиваемых слоев населения. Этим программам во многом удалось снизить остроту социальных проблем. </a:t>
            </a:r>
          </a:p>
          <a:p>
            <a:r>
              <a:rPr lang="ru-RU" dirty="0" smtClean="0"/>
              <a:t>Но за борьбу с бедностью государству пришлось заплатить немалую цену. Солидная и постоянно возрастающая доля государственного бюджета уходит на реализацию программ социальной помощи. На протяжении последних пятидесяти лет неуклонно возрастают налоги. Попытки выровнять доходы весьма неблагоприятно сказываются на эффективности и стимулах к труду. В наши дня люди часто спрашивают</a:t>
            </a:r>
            <a:r>
              <a:rPr lang="en-US" dirty="0" smtClean="0"/>
              <a:t>:”</a:t>
            </a:r>
            <a:r>
              <a:rPr lang="ru-RU" dirty="0" smtClean="0"/>
              <a:t>Какую долю экономического пирога мы можем принести в жертву идее достижения равенства? Какими должны стать программы социальной помощи, чтобы мы продолжали двигаться к нашей цели избавления от нужды и неравенства и, в то же время, не привели страну к банкротству?</a:t>
            </a:r>
            <a:r>
              <a:rPr lang="en-US" dirty="0" smtClean="0"/>
              <a:t>”</a:t>
            </a:r>
            <a:r>
              <a:rPr lang="ru-RU" dirty="0" smtClean="0"/>
              <a:t>  </a:t>
            </a:r>
            <a:endParaRPr lang="ru-RU" dirty="0"/>
          </a:p>
        </p:txBody>
      </p:sp>
    </p:spTree>
    <p:extLst>
      <p:ext uri="{BB962C8B-B14F-4D97-AF65-F5344CB8AC3E}">
        <p14:creationId xmlns:p14="http://schemas.microsoft.com/office/powerpoint/2010/main" xmlns="" val="3101687263"/>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75656" y="260648"/>
            <a:ext cx="5317976" cy="1143000"/>
          </a:xfrm>
        </p:spPr>
        <p:txBody>
          <a:bodyPr/>
          <a:lstStyle/>
          <a:p>
            <a:pPr algn="ctr"/>
            <a:r>
              <a:rPr lang="ru-RU" sz="2800" dirty="0" smtClean="0"/>
              <a:t>Кто такие бедняки?</a:t>
            </a:r>
            <a:endParaRPr lang="ru-RU" sz="2800" dirty="0"/>
          </a:p>
        </p:txBody>
      </p:sp>
      <p:sp>
        <p:nvSpPr>
          <p:cNvPr id="3" name="Объект 2"/>
          <p:cNvSpPr>
            <a:spLocks noGrp="1"/>
          </p:cNvSpPr>
          <p:nvPr>
            <p:ph idx="1"/>
          </p:nvPr>
        </p:nvSpPr>
        <p:spPr>
          <a:xfrm>
            <a:off x="395536" y="1196752"/>
            <a:ext cx="8136904" cy="4824536"/>
          </a:xfrm>
        </p:spPr>
        <p:txBody>
          <a:bodyPr>
            <a:normAutofit fontScale="47500" lnSpcReduction="20000"/>
          </a:bodyPr>
          <a:lstStyle/>
          <a:p>
            <a:r>
              <a:rPr lang="ru-RU" dirty="0" smtClean="0">
                <a:solidFill>
                  <a:schemeClr val="tx1"/>
                </a:solidFill>
              </a:rPr>
              <a:t>Бедность поражает одни группы людей в большей степени, чем другие. В табл. 5 показано распределение количества малоимущих людей по разным группам населения, согласно данным на 1995 год. Около 14% населения в 1995 году жили за чертой бедности, при этом число бедняков среди темнокожего населения было почти в 3 раза больше, чем среди белых.</a:t>
            </a:r>
          </a:p>
          <a:p>
            <a:r>
              <a:rPr lang="ru-RU" dirty="0" smtClean="0">
                <a:solidFill>
                  <a:schemeClr val="tx1"/>
                </a:solidFill>
              </a:rPr>
              <a:t>По всей вероятности, на сегодняшний день самой угрожающей тенденцией является то, что среди населения, живущего за чертой бедности, быстро растет доля семей, возглавляемых женщиной, живущей без супруга. В 1959 году они составляли около 18% от общего количества бедного населения. К 1995 году доля этой группы составляет уже 939% всех бедных семей. Социологи обеспокоены тем, что дети , которые растут в таких семьях. Будут плохо питаться и не смогут получить хорошего образования. Кроме того, им вряд ли удастся избежать бедности, когда они станут взрослыми.</a:t>
            </a:r>
          </a:p>
          <a:p>
            <a:r>
              <a:rPr lang="ru-RU" dirty="0" smtClean="0">
                <a:solidFill>
                  <a:schemeClr val="tx1"/>
                </a:solidFill>
              </a:rPr>
              <a:t>Дискуссия </a:t>
            </a:r>
            <a:r>
              <a:rPr lang="ru-RU" dirty="0">
                <a:solidFill>
                  <a:schemeClr val="tx1"/>
                </a:solidFill>
              </a:rPr>
              <a:t>о бедности не </a:t>
            </a:r>
            <a:r>
              <a:rPr lang="ru-RU" dirty="0" smtClean="0">
                <a:solidFill>
                  <a:schemeClr val="tx1"/>
                </a:solidFill>
              </a:rPr>
              <a:t>может быть решена без анализа </a:t>
            </a:r>
            <a:r>
              <a:rPr lang="ru-RU" dirty="0">
                <a:solidFill>
                  <a:schemeClr val="tx1"/>
                </a:solidFill>
              </a:rPr>
              <a:t>положения меньшинств. Около трети афро-американских, </a:t>
            </a:r>
            <a:r>
              <a:rPr lang="ru-RU" dirty="0" smtClean="0">
                <a:solidFill>
                  <a:schemeClr val="tx1"/>
                </a:solidFill>
              </a:rPr>
              <a:t>латино-неамериканских </a:t>
            </a:r>
            <a:r>
              <a:rPr lang="ru-RU" dirty="0">
                <a:solidFill>
                  <a:schemeClr val="tx1"/>
                </a:solidFill>
              </a:rPr>
              <a:t>и индейских семей </a:t>
            </a:r>
            <a:r>
              <a:rPr lang="ru-RU" dirty="0" smtClean="0">
                <a:solidFill>
                  <a:schemeClr val="tx1"/>
                </a:solidFill>
              </a:rPr>
              <a:t>живут </a:t>
            </a:r>
            <a:r>
              <a:rPr lang="ru-RU" dirty="0">
                <a:solidFill>
                  <a:schemeClr val="tx1"/>
                </a:solidFill>
              </a:rPr>
              <a:t>на чертой </a:t>
            </a:r>
            <a:r>
              <a:rPr lang="ru-RU" dirty="0" smtClean="0">
                <a:solidFill>
                  <a:schemeClr val="tx1"/>
                </a:solidFill>
              </a:rPr>
              <a:t>бедности.</a:t>
            </a:r>
            <a:endParaRPr lang="ru-RU" dirty="0">
              <a:solidFill>
                <a:schemeClr val="tx1"/>
              </a:solidFill>
            </a:endParaRPr>
          </a:p>
          <a:p>
            <a:r>
              <a:rPr lang="ru-RU" dirty="0">
                <a:solidFill>
                  <a:schemeClr val="tx1"/>
                </a:solidFill>
              </a:rPr>
              <a:t>Почему же так высок процент малоимущих среди </a:t>
            </a:r>
            <a:r>
              <a:rPr lang="ru-RU" dirty="0" smtClean="0">
                <a:solidFill>
                  <a:schemeClr val="tx1"/>
                </a:solidFill>
              </a:rPr>
              <a:t>одиноких </a:t>
            </a:r>
            <a:r>
              <a:rPr lang="ru-RU" dirty="0">
                <a:solidFill>
                  <a:schemeClr val="tx1"/>
                </a:solidFill>
              </a:rPr>
              <a:t>матерей и темнокожего населения? Какую роль здесь играет дискриминация'? Специалисты считают, что явная </a:t>
            </a:r>
            <a:r>
              <a:rPr lang="ru-RU" dirty="0" smtClean="0">
                <a:solidFill>
                  <a:schemeClr val="tx1"/>
                </a:solidFill>
              </a:rPr>
              <a:t>расовая </a:t>
            </a:r>
            <a:r>
              <a:rPr lang="ru-RU" dirty="0">
                <a:solidFill>
                  <a:schemeClr val="tx1"/>
                </a:solidFill>
              </a:rPr>
              <a:t>или половая дискриминация, при которой предприятия платят меньше женщинам и представителям </a:t>
            </a:r>
            <a:r>
              <a:rPr lang="ru-RU" dirty="0" smtClean="0">
                <a:solidFill>
                  <a:schemeClr val="tx1"/>
                </a:solidFill>
              </a:rPr>
              <a:t>меньшинств, сегодня </a:t>
            </a:r>
            <a:r>
              <a:rPr lang="ru-RU" dirty="0">
                <a:solidFill>
                  <a:schemeClr val="tx1"/>
                </a:solidFill>
              </a:rPr>
              <a:t>практически не существует. Но несмотря </a:t>
            </a:r>
            <a:r>
              <a:rPr lang="ru-RU" dirty="0" smtClean="0">
                <a:solidFill>
                  <a:schemeClr val="tx1"/>
                </a:solidFill>
              </a:rPr>
              <a:t>на </a:t>
            </a:r>
            <a:r>
              <a:rPr lang="ru-RU" dirty="0">
                <a:solidFill>
                  <a:schemeClr val="tx1"/>
                </a:solidFill>
              </a:rPr>
              <a:t>это, относительная бедность среди женщин и темнокожего населения растет. Как же связаны эти две противоположные тенденции? Главным фактором в данном случае служит увеличивающийся разрыв между заработной платой квалифицированных работников с высшим образованием и тех, кто не имеет квалификации и менее образован. За последние 25 лет разница в оплате труда этих двух групп резко </a:t>
            </a:r>
            <a:r>
              <a:rPr lang="ru-RU" dirty="0" smtClean="0">
                <a:solidFill>
                  <a:schemeClr val="tx1"/>
                </a:solidFill>
              </a:rPr>
              <a:t>возросла.</a:t>
            </a:r>
            <a:endParaRPr lang="ru-RU" dirty="0">
              <a:solidFill>
                <a:schemeClr val="tx1"/>
              </a:solidFill>
            </a:endParaRPr>
          </a:p>
        </p:txBody>
      </p:sp>
    </p:spTree>
    <p:extLst>
      <p:ext uri="{BB962C8B-B14F-4D97-AF65-F5344CB8AC3E}">
        <p14:creationId xmlns:p14="http://schemas.microsoft.com/office/powerpoint/2010/main" xmlns="" val="234048114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63688" y="188640"/>
            <a:ext cx="4525888" cy="1143000"/>
          </a:xfrm>
        </p:spPr>
        <p:txBody>
          <a:bodyPr/>
          <a:lstStyle/>
          <a:p>
            <a:r>
              <a:rPr lang="ru-RU" sz="2800" b="0" dirty="0"/>
              <a:t>Тенденции неравенства</a:t>
            </a:r>
            <a:endParaRPr lang="ru-RU" sz="2800" dirty="0"/>
          </a:p>
        </p:txBody>
      </p:sp>
      <p:sp>
        <p:nvSpPr>
          <p:cNvPr id="3" name="Объект 2"/>
          <p:cNvSpPr>
            <a:spLocks noGrp="1"/>
          </p:cNvSpPr>
          <p:nvPr>
            <p:ph idx="1"/>
          </p:nvPr>
        </p:nvSpPr>
        <p:spPr>
          <a:xfrm>
            <a:off x="179512" y="1052736"/>
            <a:ext cx="8712968" cy="5877272"/>
          </a:xfrm>
        </p:spPr>
        <p:txBody>
          <a:bodyPr>
            <a:normAutofit fontScale="40000" lnSpcReduction="20000"/>
          </a:bodyPr>
          <a:lstStyle/>
          <a:p>
            <a:pPr marL="0" indent="0" algn="just">
              <a:buNone/>
            </a:pPr>
            <a:r>
              <a:rPr lang="ru-RU" dirty="0" smtClean="0"/>
              <a:t>	</a:t>
            </a:r>
            <a:r>
              <a:rPr lang="ru-RU" sz="3500" dirty="0" smtClean="0"/>
              <a:t>Уменьшение </a:t>
            </a:r>
            <a:r>
              <a:rPr lang="ru-RU" sz="3500" dirty="0"/>
              <a:t>неравенства: 1929-1975 годы. В этом периоде но всем показателям малоимущие "вкушали плоды" экономического роста наравне с остальными более богатыми группами населения. Исторические исследования показали, что реальный доход группы самого бедного населения постоянно увеличивался с конца 20-х до середины 70-х годов, не отставая от темпов роста экономики. В результате доля общего дохода, приходящаяся на самую бедную группу населения, возросла с 3,8% до </a:t>
            </a:r>
            <a:r>
              <a:rPr lang="ru-RU" sz="3500" i="1" dirty="0" smtClean="0"/>
              <a:t>5% </a:t>
            </a:r>
            <a:r>
              <a:rPr lang="ru-RU" sz="3500" dirty="0"/>
              <a:t>в период с 1929 по 1975 год</a:t>
            </a:r>
            <a:r>
              <a:rPr lang="ru-RU" sz="3500" dirty="0" smtClean="0"/>
              <a:t>. Почему </a:t>
            </a:r>
            <a:r>
              <a:rPr lang="ru-RU" sz="3500" dirty="0"/>
              <a:t>же неравенство сократилось именно в этот </a:t>
            </a:r>
            <a:r>
              <a:rPr lang="ru-RU" sz="3500" dirty="0" smtClean="0"/>
              <a:t>период . Частично </a:t>
            </a:r>
            <a:r>
              <a:rPr lang="ru-RU" sz="3500" dirty="0"/>
              <a:t>это произошло из-за уменьшения неравенства в                                                     </a:t>
            </a:r>
            <a:r>
              <a:rPr lang="ru-RU" sz="3500" dirty="0" smtClean="0"/>
              <a:t>уровне </a:t>
            </a:r>
            <a:r>
              <a:rPr lang="ru-RU" sz="3500" dirty="0"/>
              <a:t>заработной платы. С повышением уровня </a:t>
            </a:r>
            <a:r>
              <a:rPr lang="ru-RU" sz="3500" dirty="0" smtClean="0"/>
              <a:t>образования среди </a:t>
            </a:r>
            <a:r>
              <a:rPr lang="ru-RU" sz="3500" dirty="0"/>
              <a:t>бедных групп населения и вовлечения рабочих в профсоюзы разрыв уменьшился. Программы правительства, направленные </a:t>
            </a:r>
            <a:r>
              <a:rPr lang="ru-RU" sz="3500" dirty="0" smtClean="0"/>
              <a:t>на создание </a:t>
            </a:r>
            <a:r>
              <a:rPr lang="ru-RU" sz="3500" dirty="0"/>
              <a:t>системы социального обеспечения, существенно изменили жизнь пожилых людей, в то время как денежная помощь и талоны на питание для нуждающихся и страхование от безработицы повысили доходы другой группы населения. Более того, прогрессивная система налогообложения в США. при которой большие доходы облагаются большим налогом, также способствовала снижению степени </a:t>
            </a:r>
            <a:r>
              <a:rPr lang="ru-RU" sz="3500" dirty="0" smtClean="0"/>
              <a:t>неравенства. Увеличение </a:t>
            </a:r>
            <a:r>
              <a:rPr lang="ru-RU" sz="3500" dirty="0"/>
              <a:t>разрыва: 1975-1996 годы. В течение последних двадцати лет некоторые тенденции из описанных выше-несколько изменились. Доля совокупного дохода, поступающего группе населения с низким уровнем доходов, резко сократилась в 80-х годы, снизившись с 5.4% в 1975 году до 4.1% в 1995 году. Сегодня средние реальные доходы самых бедных семей намного ниже уровня времен экономического подъема. Доля бедного населения снова достигает 13.8%. несмотря на продолжительный бум экономики в США в 90-х годах.</a:t>
            </a:r>
          </a:p>
          <a:p>
            <a:pPr algn="just"/>
            <a:r>
              <a:rPr lang="ru-RU" sz="3500" dirty="0"/>
              <a:t>В то же время, когда бедное население становилось еще беднее, доля дохода богатейших американцев стремительно возрастала. С 1979 по 1989 годы доля совокупного дохода, приходящаяся на самые богатые 5% домашних хозяйств, увеличилась с 16,9% до 18,9%. Действительно, последние исследования свидетельствуют о том, что большая часть этого дохода направлялась на самую верхушку пирамиды доходов, к верхним 0.1% налогоплательщиков.</a:t>
            </a:r>
          </a:p>
          <a:p>
            <a:pPr algn="just"/>
            <a:r>
              <a:rPr lang="ru-RU" sz="3500" dirty="0"/>
              <a:t>Почему же неравенство снова начало внезапно расти? После многолетних ожесточенных споров на эту тему специалисты в области экономики определили несколько причин роста неравенства. Одна из них — изменение государственной политики в начале 80-х годов: программы помощи бедным были урезаны, в то же время богатые выиграли от снижения налогов, осуществленного сторонниками "экономики предложения" в 80-х. Но меры правительства — это лишь часть этой истории. За последние двадцать лет заработная плата руководителей высшего ранга и лиц свободных профессий резко возросла, </a:t>
            </a:r>
            <a:r>
              <a:rPr lang="ru-RU" sz="3500" dirty="0" smtClean="0"/>
              <a:t>в то </a:t>
            </a:r>
            <a:r>
              <a:rPr lang="ru-RU" sz="3500" dirty="0"/>
              <a:t>время как увеличилось число неполных семей, а, как известно, именно они составляют большую часть бедных семей</a:t>
            </a:r>
            <a:r>
              <a:rPr lang="ru-RU" sz="3500" dirty="0" smtClean="0"/>
              <a:t>.</a:t>
            </a:r>
            <a:endParaRPr lang="ru-RU" sz="3500" dirty="0"/>
          </a:p>
        </p:txBody>
      </p:sp>
    </p:spTree>
    <p:extLst>
      <p:ext uri="{BB962C8B-B14F-4D97-AF65-F5344CB8AC3E}">
        <p14:creationId xmlns:p14="http://schemas.microsoft.com/office/powerpoint/2010/main" xmlns="" val="446621069"/>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124744"/>
            <a:ext cx="8686800" cy="5184576"/>
          </a:xfrm>
        </p:spPr>
        <p:txBody>
          <a:bodyPr>
            <a:normAutofit fontScale="40000" lnSpcReduction="20000"/>
          </a:bodyPr>
          <a:lstStyle/>
          <a:p>
            <a:r>
              <a:rPr lang="ru-RU" sz="3500" dirty="0" smtClean="0"/>
              <a:t>Возможно самой важной причиной роста неравенства является то , что высококвалифицированные рабочие(т.е. рабочие с высоким уровнем образования) зарабатывали в 80-е годы намного больше, чем из менее квалифицированные коллеги. Экономисты внимательно проанализировали разницу в зарплате у выпускников колледжа и выпускников обычной средней школы по аналогичным профессиям и пришли к выводу, что за последнее десятилетие эта разница резко возросла. В</a:t>
            </a:r>
            <a:r>
              <a:rPr lang="en-US" sz="3500" dirty="0" smtClean="0"/>
              <a:t> </a:t>
            </a:r>
            <a:r>
              <a:rPr lang="ru-RU" sz="3500" dirty="0" smtClean="0"/>
              <a:t>соответствии с </a:t>
            </a:r>
            <a:r>
              <a:rPr lang="en-US" sz="3500" dirty="0" smtClean="0"/>
              <a:t>“</a:t>
            </a:r>
            <a:r>
              <a:rPr lang="ru-RU" sz="3500" dirty="0" smtClean="0"/>
              <a:t>Экономическим отчетом Президента</a:t>
            </a:r>
            <a:r>
              <a:rPr lang="en-US" sz="3500" dirty="0" smtClean="0"/>
              <a:t>”</a:t>
            </a:r>
            <a:r>
              <a:rPr lang="ru-RU" sz="3500" dirty="0" smtClean="0"/>
              <a:t> за 1994 год, в 1981 году выпускники колледжей зарабатывали примерно на 45% больше, чем выпускники обычной средней школы. Но уже к 1992 году эта разница достигла почти 65%. Поскольку рабочие , закончившие колледж, и без того  получали больше, увеличившаяся разница в оплате создала эффект расширения </a:t>
            </a:r>
            <a:r>
              <a:rPr lang="en-US" sz="3500" dirty="0" smtClean="0"/>
              <a:t>“</a:t>
            </a:r>
            <a:r>
              <a:rPr lang="ru-RU" sz="3500" dirty="0" smtClean="0"/>
              <a:t>вилки</a:t>
            </a:r>
            <a:r>
              <a:rPr lang="en-US" sz="3500" dirty="0" smtClean="0"/>
              <a:t>”</a:t>
            </a:r>
            <a:r>
              <a:rPr lang="ru-RU" sz="3500" dirty="0" smtClean="0"/>
              <a:t> между крайними величинами доходов.</a:t>
            </a:r>
          </a:p>
          <a:p>
            <a:r>
              <a:rPr lang="ru-RU" sz="3500" dirty="0" smtClean="0"/>
              <a:t>Почему же в 80-е годы наблюдалось увеличение </a:t>
            </a:r>
            <a:r>
              <a:rPr lang="en-US" sz="3500" dirty="0" smtClean="0"/>
              <a:t>“</a:t>
            </a:r>
            <a:r>
              <a:rPr lang="ru-RU" sz="3500" dirty="0" smtClean="0"/>
              <a:t>прибыли на образование</a:t>
            </a:r>
            <a:r>
              <a:rPr lang="en-US" sz="3500" dirty="0" smtClean="0"/>
              <a:t>”</a:t>
            </a:r>
            <a:r>
              <a:rPr lang="ru-RU" sz="3500" dirty="0" smtClean="0"/>
              <a:t>? В качестве одной из причин называют всплеск иммиграции и рост конкуренции со стороны зарубежных товаров. Обе эти тенденции ощутимее всего сказались на наименее квалифицированных рабочих, которые в прежние годы имели возможность неплохо зарабатывать на автомобильных, сталелитейных и подобных им предприятиях. В 80-е годы эти высокооплачиваемые рабочие места для людей, не имеющих специального технического образования, стали постепенно исчезать. Кроме того, активизация процессов </a:t>
            </a:r>
            <a:r>
              <a:rPr lang="ru-RU" sz="3500" dirty="0" err="1" smtClean="0"/>
              <a:t>дерегулирования</a:t>
            </a:r>
            <a:r>
              <a:rPr lang="ru-RU" sz="3500" dirty="0" smtClean="0"/>
              <a:t> и рост конкуренции со стороны импортных товаров приводили к ослаблению влияния профсоюзов, понижая относительные заработки высокооплачиваемых работников. Состоящих в профсоюзе. В то же время многие новые рабочие места, которые начали создаваться в это время, требовали относительно высоких уровней квалификации и образования. Более использование компьютеров на рабочих местах предъявляют повышенные требования к грамотности и аналитическим способностям работников. Все это привело к резкому росту неравенства в США и большинстве стран с высоким доходом.</a:t>
            </a:r>
          </a:p>
          <a:p>
            <a:r>
              <a:rPr lang="ru-RU" sz="3500" dirty="0" smtClean="0"/>
              <a:t>Мы можем указать по крайней мере на один фактор, который не привел к росту неравенства. Не наблюдалось снижения доли трудовых доходов в национальном доходе. Доля общих доходов, формируемая зарплатами и всевозможными компенсациями, в 1996 году была почти такой же, как и четверть века назад.</a:t>
            </a:r>
          </a:p>
          <a:p>
            <a:pPr marL="0" indent="0">
              <a:buNone/>
            </a:pPr>
            <a:endParaRPr lang="ru-RU" dirty="0" smtClean="0"/>
          </a:p>
        </p:txBody>
      </p:sp>
    </p:spTree>
    <p:extLst>
      <p:ext uri="{BB962C8B-B14F-4D97-AF65-F5344CB8AC3E}">
        <p14:creationId xmlns:p14="http://schemas.microsoft.com/office/powerpoint/2010/main" xmlns="" val="305799755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16632"/>
            <a:ext cx="8784976" cy="792088"/>
          </a:xfrm>
        </p:spPr>
        <p:txBody>
          <a:bodyPr>
            <a:normAutofit fontScale="90000"/>
          </a:bodyPr>
          <a:lstStyle/>
          <a:p>
            <a:pPr algn="ctr"/>
            <a:r>
              <a:rPr lang="ru-RU" dirty="0" smtClean="0"/>
              <a:t/>
            </a:r>
            <a:br>
              <a:rPr lang="ru-RU" dirty="0" smtClean="0"/>
            </a:br>
            <a:r>
              <a:rPr lang="ru-RU" dirty="0" smtClean="0"/>
              <a:t>Стратегии борьбы с бедностью</a:t>
            </a:r>
            <a:endParaRPr lang="ru-RU" dirty="0"/>
          </a:p>
        </p:txBody>
      </p:sp>
      <p:sp>
        <p:nvSpPr>
          <p:cNvPr id="3" name="Объект 2"/>
          <p:cNvSpPr>
            <a:spLocks noGrp="1"/>
          </p:cNvSpPr>
          <p:nvPr>
            <p:ph idx="1"/>
          </p:nvPr>
        </p:nvSpPr>
        <p:spPr>
          <a:xfrm>
            <a:off x="539552" y="1340768"/>
            <a:ext cx="8280920" cy="4320480"/>
          </a:xfrm>
        </p:spPr>
        <p:txBody>
          <a:bodyPr>
            <a:normAutofit fontScale="55000" lnSpcReduction="20000"/>
          </a:bodyPr>
          <a:lstStyle/>
          <a:p>
            <a:pPr algn="just"/>
            <a:r>
              <a:rPr lang="ru-RU" dirty="0">
                <a:solidFill>
                  <a:schemeClr val="tx1"/>
                </a:solidFill>
              </a:rPr>
              <a:t>Все страны принимают меры, </a:t>
            </a:r>
            <a:r>
              <a:rPr lang="ru-RU" dirty="0" smtClean="0">
                <a:solidFill>
                  <a:schemeClr val="tx1"/>
                </a:solidFill>
              </a:rPr>
              <a:t>направленные </a:t>
            </a:r>
            <a:r>
              <a:rPr lang="ru-RU" dirty="0">
                <a:solidFill>
                  <a:schemeClr val="tx1"/>
                </a:solidFill>
              </a:rPr>
              <a:t>на защиту своих беднейших граждан. </a:t>
            </a:r>
            <a:r>
              <a:rPr lang="ru-RU" dirty="0" smtClean="0">
                <a:solidFill>
                  <a:schemeClr val="tx1"/>
                </a:solidFill>
              </a:rPr>
              <a:t>Но все, </a:t>
            </a:r>
            <a:r>
              <a:rPr lang="ru-RU" dirty="0">
                <a:solidFill>
                  <a:schemeClr val="tx1"/>
                </a:solidFill>
              </a:rPr>
              <a:t>что </a:t>
            </a:r>
            <a:r>
              <a:rPr lang="ru-RU" dirty="0" smtClean="0">
                <a:solidFill>
                  <a:schemeClr val="tx1"/>
                </a:solidFill>
              </a:rPr>
              <a:t>дается </a:t>
            </a:r>
            <a:r>
              <a:rPr lang="ru-RU" dirty="0">
                <a:solidFill>
                  <a:schemeClr val="tx1"/>
                </a:solidFill>
              </a:rPr>
              <a:t>бедным, нужно </a:t>
            </a:r>
            <a:r>
              <a:rPr lang="ru-RU" dirty="0" smtClean="0">
                <a:solidFill>
                  <a:schemeClr val="tx1"/>
                </a:solidFill>
              </a:rPr>
              <a:t>сна-чала отобрать у других групп населения</a:t>
            </a:r>
            <a:r>
              <a:rPr lang="ru-RU" dirty="0">
                <a:solidFill>
                  <a:schemeClr val="tx1"/>
                </a:solidFill>
              </a:rPr>
              <a:t>, </a:t>
            </a:r>
            <a:r>
              <a:rPr lang="ru-RU" dirty="0" smtClean="0">
                <a:solidFill>
                  <a:schemeClr val="tx1"/>
                </a:solidFill>
              </a:rPr>
              <a:t>а </a:t>
            </a:r>
            <a:r>
              <a:rPr lang="ru-RU" dirty="0">
                <a:solidFill>
                  <a:schemeClr val="tx1"/>
                </a:solidFill>
              </a:rPr>
              <a:t>именно это является главным камнем преткновения в </a:t>
            </a:r>
            <a:r>
              <a:rPr lang="ru-RU" dirty="0" smtClean="0">
                <a:solidFill>
                  <a:schemeClr val="tx1"/>
                </a:solidFill>
              </a:rPr>
              <a:t>реализации </a:t>
            </a:r>
            <a:r>
              <a:rPr lang="ru-RU" dirty="0">
                <a:solidFill>
                  <a:schemeClr val="tx1"/>
                </a:solidFill>
              </a:rPr>
              <a:t>любой программы перераспределения дохода. </a:t>
            </a:r>
            <a:r>
              <a:rPr lang="ru-RU" dirty="0" smtClean="0">
                <a:solidFill>
                  <a:schemeClr val="tx1"/>
                </a:solidFill>
              </a:rPr>
              <a:t>Кроме того</a:t>
            </a:r>
            <a:r>
              <a:rPr lang="ru-RU" dirty="0">
                <a:solidFill>
                  <a:schemeClr val="tx1"/>
                </a:solidFill>
              </a:rPr>
              <a:t>, экономисты выражают тревогу по поводу влияния, которое оказывает такое перераспределение на эффективность экономики и моральный климат государства. Эти проблемы приобретают еще большую </a:t>
            </a:r>
            <a:r>
              <a:rPr lang="ru-RU" dirty="0" smtClean="0">
                <a:solidFill>
                  <a:schemeClr val="tx1"/>
                </a:solidFill>
              </a:rPr>
              <a:t>важность по  мере накопления </a:t>
            </a:r>
            <a:r>
              <a:rPr lang="ru-RU" dirty="0">
                <a:solidFill>
                  <a:schemeClr val="tx1"/>
                </a:solidFill>
              </a:rPr>
              <a:t>дефицита бюджета и </a:t>
            </a:r>
            <a:r>
              <a:rPr lang="ru-RU" dirty="0" smtClean="0">
                <a:solidFill>
                  <a:schemeClr val="tx1"/>
                </a:solidFill>
              </a:rPr>
              <a:t>ужесточения </a:t>
            </a:r>
            <a:r>
              <a:rPr lang="ru-RU" dirty="0">
                <a:solidFill>
                  <a:schemeClr val="tx1"/>
                </a:solidFill>
              </a:rPr>
              <a:t>сопротивления любым попыткам повышения </a:t>
            </a:r>
            <a:r>
              <a:rPr lang="ru-RU" dirty="0" smtClean="0">
                <a:solidFill>
                  <a:schemeClr val="tx1"/>
                </a:solidFill>
              </a:rPr>
              <a:t>налогов.</a:t>
            </a:r>
            <a:r>
              <a:rPr lang="ru-RU" dirty="0">
                <a:solidFill>
                  <a:schemeClr val="tx1"/>
                </a:solidFill>
              </a:rPr>
              <a:t> Столкнувшись с проблемой существования бедности на фоне всеобщего изобилия, все страны предпринимают меры для помощи малоимущим гражданам. Однако все, что поступает к бедным, должно быть отнято у богатых, и это, без сомнений, является основной причиной сопротивления введению перераспределяющего налогообложения. Кроме того, философы и экономисты выражают беспокойство по поводу влияния перераспределения дохода на эффективность и моральные устои страны. В этом разделе мы рассмотрим затраты на перераспределение дохода и современную систему поддержки доходов.</a:t>
            </a:r>
          </a:p>
        </p:txBody>
      </p:sp>
    </p:spTree>
    <p:extLst>
      <p:ext uri="{BB962C8B-B14F-4D97-AF65-F5344CB8AC3E}">
        <p14:creationId xmlns:p14="http://schemas.microsoft.com/office/powerpoint/2010/main" xmlns="" val="3081287591"/>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260648"/>
            <a:ext cx="6512511" cy="1143000"/>
          </a:xfrm>
        </p:spPr>
        <p:txBody>
          <a:bodyPr/>
          <a:lstStyle/>
          <a:p>
            <a:pPr algn="ctr"/>
            <a:r>
              <a:rPr lang="ru-RU" sz="2800" dirty="0" smtClean="0"/>
              <a:t> «Государство всеобщего благосостояния» </a:t>
            </a:r>
            <a:endParaRPr lang="ru-RU" sz="2800" dirty="0"/>
          </a:p>
        </p:txBody>
      </p:sp>
      <p:sp>
        <p:nvSpPr>
          <p:cNvPr id="3" name="Объект 2"/>
          <p:cNvSpPr>
            <a:spLocks noGrp="1"/>
          </p:cNvSpPr>
          <p:nvPr>
            <p:ph idx="1"/>
          </p:nvPr>
        </p:nvSpPr>
        <p:spPr>
          <a:xfrm>
            <a:off x="179512" y="1412776"/>
            <a:ext cx="8424936" cy="5328592"/>
          </a:xfrm>
        </p:spPr>
        <p:txBody>
          <a:bodyPr>
            <a:normAutofit fontScale="47500" lnSpcReduction="20000"/>
          </a:bodyPr>
          <a:lstStyle/>
          <a:p>
            <a:pPr algn="just"/>
            <a:r>
              <a:rPr lang="ru-RU" dirty="0" smtClean="0"/>
              <a:t>Раньше экономисты, сторонники классической школы, полагали, что распределение дохода не поддается изменениям. Они считали, что попытки справиться с бедностью с помощью вмешательства государства в экономику </a:t>
            </a:r>
            <a:r>
              <a:rPr lang="ru-RU" dirty="0"/>
              <a:t>б</a:t>
            </a:r>
            <a:r>
              <a:rPr lang="ru-RU" dirty="0" smtClean="0"/>
              <a:t>ыли глупыми и могли просто привести к снижению общего национального дохода. Эту точку зрения  отстаивал английский экономист и философ Джон Стюарт Милль. Предостерегая против вмешательства в рыночные процессы, он красноречиво доказывал, что политика правительства может усугубить неравенство.</a:t>
            </a:r>
          </a:p>
          <a:p>
            <a:pPr algn="just"/>
            <a:r>
              <a:rPr lang="ru-RU" dirty="0" smtClean="0"/>
              <a:t>К </a:t>
            </a:r>
            <a:r>
              <a:rPr lang="ru-RU" dirty="0"/>
              <a:t>концу </a:t>
            </a:r>
            <a:r>
              <a:rPr lang="en-US" dirty="0"/>
              <a:t>XIX </a:t>
            </a:r>
            <a:r>
              <a:rPr lang="ru-RU" dirty="0"/>
              <a:t>века, политические лидеры Западной Европы предприняли шаги, которые позволили по-новому оценить экономическую роль государства. Бисмарк в Германии. </a:t>
            </a:r>
            <a:r>
              <a:rPr lang="ru-RU" dirty="0" err="1"/>
              <a:t>Глэдстоун</a:t>
            </a:r>
            <a:r>
              <a:rPr lang="ru-RU" dirty="0"/>
              <a:t> и </a:t>
            </a:r>
            <a:r>
              <a:rPr lang="ru-RU" dirty="0" smtClean="0"/>
              <a:t>Дизраэли </a:t>
            </a:r>
            <a:r>
              <a:rPr lang="ru-RU" dirty="0"/>
              <a:t>в Великобритании, а затем Франклин Рузвельт в США сформулировали новую концепцию "ответственности правительства за благосостояние нации".</a:t>
            </a:r>
          </a:p>
          <a:p>
            <a:pPr algn="just"/>
            <a:r>
              <a:rPr lang="ru-RU" i="1" dirty="0" smtClean="0"/>
              <a:t>Это ознаменовало возникновение </a:t>
            </a:r>
            <a:r>
              <a:rPr lang="ru-RU" i="1" dirty="0"/>
              <a:t>государства всеобщего благосостояния, в котором власти изменяют направление действия рыночных сия, чтобы защитить людей от определенных непредвиденных обстоятельств и </a:t>
            </a:r>
            <a:r>
              <a:rPr lang="ru-RU" i="1" dirty="0" smtClean="0"/>
              <a:t>гарантировать минимальный </a:t>
            </a:r>
            <a:r>
              <a:rPr lang="ru-RU" i="1" dirty="0"/>
              <a:t>уровень жизни. </a:t>
            </a:r>
            <a:r>
              <a:rPr lang="ru-RU" dirty="0"/>
              <a:t>Важными составляющими существования государства всеобщего благосостояния являются: государственные пенсии, программы по обеспечению продуктами питания и жильем, страхование от </a:t>
            </a:r>
            <a:r>
              <a:rPr lang="ru-RU" dirty="0" smtClean="0"/>
              <a:t>несчастных </a:t>
            </a:r>
            <a:r>
              <a:rPr lang="ru-RU" dirty="0"/>
              <a:t>случаев и болезней, страхование </a:t>
            </a:r>
            <a:r>
              <a:rPr lang="ru-RU" dirty="0" smtClean="0"/>
              <a:t>от безработицы</a:t>
            </a:r>
            <a:r>
              <a:rPr lang="ru-RU" dirty="0"/>
              <a:t>. пособия малоимущим семьям и поддержка доходов определенных групп населения. Эти меры осуществлялись поэтапно, начиная с 1880 года и до наших дней. В США формирование государства всеобщего благосостояния началось позднее, в 30-х годах, с введением страхования от безработицы и программы социального обеспечения. В 60-х годах в Америке было введено бесплатное медицинское обслуживание для стариков и -малоимущих. Многочисленные попытки ввести всеобщее бесплатное медицинское обслуживание в США проваливались вплоть до прихода к власти Клинтона</a:t>
            </a:r>
            <a:endParaRPr lang="ru-RU" i="1" dirty="0" smtClean="0">
              <a:solidFill>
                <a:schemeClr val="accent1">
                  <a:lumMod val="75000"/>
                </a:schemeClr>
              </a:solidFill>
            </a:endParaRPr>
          </a:p>
        </p:txBody>
      </p:sp>
    </p:spTree>
    <p:extLst>
      <p:ext uri="{BB962C8B-B14F-4D97-AF65-F5344CB8AC3E}">
        <p14:creationId xmlns:p14="http://schemas.microsoft.com/office/powerpoint/2010/main" xmlns="" val="60268762"/>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1412776"/>
            <a:ext cx="7920880" cy="4824536"/>
          </a:xfrm>
        </p:spPr>
        <p:txBody>
          <a:bodyPr>
            <a:normAutofit/>
          </a:bodyPr>
          <a:lstStyle/>
          <a:p>
            <a:r>
              <a:rPr lang="ru-RU" sz="2000" dirty="0" smtClean="0"/>
              <a:t>Важными составляющими существования такого государства являются:</a:t>
            </a:r>
          </a:p>
          <a:p>
            <a:pPr marL="502920" indent="-457200">
              <a:buAutoNum type="arabicParenR"/>
            </a:pPr>
            <a:r>
              <a:rPr lang="ru-RU" sz="2000" dirty="0" smtClean="0"/>
              <a:t>Государственная пенсия</a:t>
            </a:r>
          </a:p>
          <a:p>
            <a:pPr marL="502920" indent="-457200">
              <a:buAutoNum type="arabicParenR"/>
            </a:pPr>
            <a:r>
              <a:rPr lang="ru-RU" sz="2000" dirty="0" smtClean="0"/>
              <a:t>Программы по обеспечению продуктами питания и жильем</a:t>
            </a:r>
          </a:p>
          <a:p>
            <a:pPr marL="502920" indent="-457200">
              <a:buAutoNum type="arabicParenR"/>
            </a:pPr>
            <a:r>
              <a:rPr lang="ru-RU" sz="2000" dirty="0" smtClean="0"/>
              <a:t>Страхование от несчастных случаев и болезней</a:t>
            </a:r>
          </a:p>
          <a:p>
            <a:pPr marL="502920" indent="-457200">
              <a:buAutoNum type="arabicParenR"/>
            </a:pPr>
            <a:r>
              <a:rPr lang="ru-RU" sz="2000" dirty="0" smtClean="0"/>
              <a:t>Страхование от безработицы</a:t>
            </a:r>
          </a:p>
          <a:p>
            <a:pPr marL="502920" indent="-457200">
              <a:buAutoNum type="arabicParenR"/>
            </a:pPr>
            <a:r>
              <a:rPr lang="ru-RU" sz="2000" dirty="0" smtClean="0"/>
              <a:t>Пособия малоимущим семьям</a:t>
            </a:r>
          </a:p>
          <a:p>
            <a:pPr marL="502920" indent="-457200">
              <a:buAutoNum type="arabicParenR"/>
            </a:pPr>
            <a:r>
              <a:rPr lang="ru-RU" sz="2000" dirty="0" smtClean="0"/>
              <a:t>Поддержка доходов определенных групп граждан</a:t>
            </a:r>
            <a:endParaRPr lang="ru-RU" sz="2000" dirty="0"/>
          </a:p>
        </p:txBody>
      </p:sp>
    </p:spTree>
    <p:extLst>
      <p:ext uri="{BB962C8B-B14F-4D97-AF65-F5344CB8AC3E}">
        <p14:creationId xmlns:p14="http://schemas.microsoft.com/office/powerpoint/2010/main" xmlns="" val="1810122295"/>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60648"/>
            <a:ext cx="8496944" cy="1080120"/>
          </a:xfrm>
        </p:spPr>
        <p:txBody>
          <a:bodyPr/>
          <a:lstStyle/>
          <a:p>
            <a:pPr algn="ctr"/>
            <a:r>
              <a:rPr lang="ru-RU" sz="3200" dirty="0" smtClean="0"/>
              <a:t>Издержки перераспределения дохода</a:t>
            </a:r>
            <a:endParaRPr lang="ru-RU" sz="3200" dirty="0"/>
          </a:p>
        </p:txBody>
      </p:sp>
      <p:sp>
        <p:nvSpPr>
          <p:cNvPr id="3" name="Объект 2"/>
          <p:cNvSpPr>
            <a:spLocks noGrp="1"/>
          </p:cNvSpPr>
          <p:nvPr>
            <p:ph idx="1"/>
          </p:nvPr>
        </p:nvSpPr>
        <p:spPr>
          <a:xfrm>
            <a:off x="395536" y="1412776"/>
            <a:ext cx="8496944" cy="5256584"/>
          </a:xfrm>
        </p:spPr>
        <p:txBody>
          <a:bodyPr>
            <a:normAutofit fontScale="47500" lnSpcReduction="20000"/>
          </a:bodyPr>
          <a:lstStyle/>
          <a:p>
            <a:pPr algn="just"/>
            <a:r>
              <a:rPr lang="ru-RU" dirty="0"/>
              <a:t>В течение многих лет политические философы спорят о том, каким должно быть равенство. Демократические страны заявляют об установлении принципа равенства </a:t>
            </a:r>
            <a:r>
              <a:rPr lang="ru-RU" i="1" dirty="0" smtClean="0"/>
              <a:t>политических прав. </a:t>
            </a:r>
            <a:r>
              <a:rPr lang="ru-RU" dirty="0" smtClean="0"/>
              <a:t>Соединенные </a:t>
            </a:r>
            <a:r>
              <a:rPr lang="ru-RU" dirty="0"/>
              <a:t>Штаты гарантируют право голоса, суда присяжных, свободу слова и совести, а также другие конституционные права.</a:t>
            </a:r>
          </a:p>
          <a:p>
            <a:pPr algn="just"/>
            <a:r>
              <a:rPr lang="ru-RU" dirty="0"/>
              <a:t>В 1960-х гг. возникла теория о том, что люди должны обладать равными </a:t>
            </a:r>
            <a:r>
              <a:rPr lang="ru-RU" i="1" dirty="0"/>
              <a:t>экономическими возможностями.</a:t>
            </a:r>
            <a:r>
              <a:rPr lang="ru-RU" dirty="0"/>
              <a:t> Другими словами, все люди должны играть по одинаковым правилам на одном игровом поле. Доступ к лучшим учебным заведениям и высокооплачиваемой работе должен быть равным для всех. Если эти условия будут выполнены, то дискриминация по половому, расовому или религиозному признаку исчезнет. Для обеспечения большей степени равенства были предприняты многочисленные меры, но с неравенством возможностей справиться оказалось чрезвычайно трудно. Даже Америка 1990-х годов не может похвастать тем, что экономические возможности для ее </a:t>
            </a:r>
            <a:r>
              <a:rPr lang="ru-RU" dirty="0" smtClean="0"/>
              <a:t>жителей-абсолютно </a:t>
            </a:r>
            <a:r>
              <a:rPr lang="ru-RU" dirty="0"/>
              <a:t>равны.</a:t>
            </a:r>
          </a:p>
          <a:p>
            <a:pPr algn="just"/>
            <a:r>
              <a:rPr lang="ru-RU" dirty="0"/>
              <a:t>Третий, наиболее трудно достижимый идеал — это идеал равенства </a:t>
            </a:r>
            <a:r>
              <a:rPr lang="ru-RU" i="1" dirty="0"/>
              <a:t>экономического результата.</a:t>
            </a:r>
            <a:r>
              <a:rPr lang="ru-RU" dirty="0"/>
              <a:t> В идеальном обществе люди обладают одинаковым уровнем потребления независимо оттого, умны они или глупы, энергичны или ленивы, удачливы или невезучи. Заработная плата будет одинаковой у врача и сиделки, у адвоката и секретаря. «От каждого по способностям, каждому по потребностям» — вот основной принцип этой философии.</a:t>
            </a:r>
          </a:p>
          <a:p>
            <a:pPr algn="just"/>
            <a:r>
              <a:rPr lang="ru-RU" dirty="0"/>
              <a:t>Сегодня даже самые радикальные социалисты осознают, что для того, чтобы экономика функционировала эффективно, необходимы различия в экономическом результате. Если не будет разницы в оплате разной работы, как мы добьемся того, что люди будут выполнять неприятную работу так же хорошо, как и приятную, что они так же эффективно будут трудиться на нефтяных вышках, как в прекрасных парках? Равенство результатов значительно затруднило бы функционирование экономики.</a:t>
            </a:r>
          </a:p>
        </p:txBody>
      </p:sp>
    </p:spTree>
    <p:extLst>
      <p:ext uri="{BB962C8B-B14F-4D97-AF65-F5344CB8AC3E}">
        <p14:creationId xmlns:p14="http://schemas.microsoft.com/office/powerpoint/2010/main" xmlns="" val="248644861"/>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260648"/>
            <a:ext cx="6512511" cy="1143000"/>
          </a:xfrm>
        </p:spPr>
        <p:txBody>
          <a:bodyPr/>
          <a:lstStyle/>
          <a:p>
            <a:pPr algn="ctr"/>
            <a:r>
              <a:rPr lang="ru-RU" sz="2800" dirty="0" smtClean="0"/>
              <a:t>Концепции равенства</a:t>
            </a:r>
            <a:endParaRPr lang="ru-RU" sz="2800" dirty="0"/>
          </a:p>
        </p:txBody>
      </p:sp>
      <p:sp>
        <p:nvSpPr>
          <p:cNvPr id="3" name="Объект 2"/>
          <p:cNvSpPr>
            <a:spLocks noGrp="1"/>
          </p:cNvSpPr>
          <p:nvPr>
            <p:ph idx="1"/>
          </p:nvPr>
        </p:nvSpPr>
        <p:spPr>
          <a:xfrm>
            <a:off x="395536" y="1268760"/>
            <a:ext cx="7704856" cy="4392488"/>
          </a:xfrm>
        </p:spPr>
        <p:txBody>
          <a:bodyPr>
            <a:normAutofit/>
          </a:bodyPr>
          <a:lstStyle/>
          <a:p>
            <a:r>
              <a:rPr lang="ru-RU" sz="2000" dirty="0" smtClean="0"/>
              <a:t>1) </a:t>
            </a:r>
            <a:r>
              <a:rPr lang="ru-RU" sz="2000" dirty="0" smtClean="0">
                <a:solidFill>
                  <a:schemeClr val="accent6">
                    <a:lumMod val="75000"/>
                  </a:schemeClr>
                </a:solidFill>
              </a:rPr>
              <a:t>Принцип равенства политических прав </a:t>
            </a:r>
            <a:r>
              <a:rPr lang="ru-RU" sz="2000" dirty="0" smtClean="0"/>
              <a:t>– право голоса, суд присяжных, свобода слова и совести</a:t>
            </a:r>
          </a:p>
          <a:p>
            <a:r>
              <a:rPr lang="ru-RU" sz="2000" dirty="0" smtClean="0"/>
              <a:t>2) </a:t>
            </a:r>
            <a:r>
              <a:rPr lang="ru-RU" sz="2000" dirty="0" smtClean="0">
                <a:solidFill>
                  <a:schemeClr val="accent6">
                    <a:lumMod val="75000"/>
                  </a:schemeClr>
                </a:solidFill>
              </a:rPr>
              <a:t>Принцип равных экономических возможностей </a:t>
            </a:r>
            <a:r>
              <a:rPr lang="ru-RU" sz="2000" dirty="0" smtClean="0"/>
              <a:t>– все люди должны иметь равный доступ к лучшим учебным заведениям, к высокооплачиваемой работе – это приведет к устранению дискриминации по половому, расовому и религиозному признаку</a:t>
            </a:r>
          </a:p>
          <a:p>
            <a:r>
              <a:rPr lang="ru-RU" sz="2000" dirty="0" smtClean="0"/>
              <a:t>3) </a:t>
            </a:r>
            <a:r>
              <a:rPr lang="ru-RU" sz="2000" dirty="0" smtClean="0">
                <a:solidFill>
                  <a:schemeClr val="accent6">
                    <a:lumMod val="75000"/>
                  </a:schemeClr>
                </a:solidFill>
              </a:rPr>
              <a:t>Принцип равенства экономического результата </a:t>
            </a:r>
            <a:r>
              <a:rPr lang="ru-RU" sz="2000" dirty="0" smtClean="0"/>
              <a:t>– в идеальном обществе граждане должны иметь одинаковый уровень потребления, независимо от того умны они или глупы, энергичны или ленивы, удачливы или невезучи. В таком обществе зарплата будет одинаковой у всех. </a:t>
            </a:r>
            <a:endParaRPr lang="ru-RU" sz="2000" dirty="0"/>
          </a:p>
        </p:txBody>
      </p:sp>
    </p:spTree>
    <p:extLst>
      <p:ext uri="{BB962C8B-B14F-4D97-AF65-F5344CB8AC3E}">
        <p14:creationId xmlns:p14="http://schemas.microsoft.com/office/powerpoint/2010/main" xmlns="" val="134502455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0"/>
            <a:ext cx="6512511" cy="1143000"/>
          </a:xfrm>
        </p:spPr>
        <p:txBody>
          <a:bodyPr/>
          <a:lstStyle/>
          <a:p>
            <a:pPr algn="ctr"/>
            <a:r>
              <a:rPr lang="ru-RU" sz="2800" dirty="0" smtClean="0"/>
              <a:t>Равенство и эффективность</a:t>
            </a:r>
            <a:endParaRPr lang="ru-RU" sz="2800" dirty="0"/>
          </a:p>
        </p:txBody>
      </p:sp>
      <p:sp>
        <p:nvSpPr>
          <p:cNvPr id="3" name="Объект 2"/>
          <p:cNvSpPr>
            <a:spLocks noGrp="1"/>
          </p:cNvSpPr>
          <p:nvPr>
            <p:ph idx="1"/>
          </p:nvPr>
        </p:nvSpPr>
        <p:spPr>
          <a:xfrm>
            <a:off x="179512" y="1052736"/>
            <a:ext cx="8424936" cy="5616624"/>
          </a:xfrm>
        </p:spPr>
        <p:txBody>
          <a:bodyPr>
            <a:normAutofit fontScale="62500" lnSpcReduction="20000"/>
          </a:bodyPr>
          <a:lstStyle/>
          <a:p>
            <a:pPr algn="just"/>
            <a:r>
              <a:rPr lang="ru-RU" dirty="0">
                <a:solidFill>
                  <a:schemeClr val="tx1"/>
                </a:solidFill>
              </a:rPr>
              <a:t>Предпринимая </a:t>
            </a:r>
            <a:r>
              <a:rPr lang="ru-RU" dirty="0" smtClean="0">
                <a:solidFill>
                  <a:schemeClr val="tx1"/>
                </a:solidFill>
              </a:rPr>
              <a:t>шаги </a:t>
            </a:r>
            <a:r>
              <a:rPr lang="ru-RU" dirty="0">
                <a:solidFill>
                  <a:schemeClr val="tx1"/>
                </a:solidFill>
              </a:rPr>
              <a:t>по перераспределению дохода от </a:t>
            </a:r>
            <a:r>
              <a:rPr lang="ru-RU" dirty="0" smtClean="0">
                <a:solidFill>
                  <a:schemeClr val="tx1"/>
                </a:solidFill>
              </a:rPr>
              <a:t>богатых </a:t>
            </a:r>
            <a:r>
              <a:rPr lang="ru-RU" dirty="0">
                <a:solidFill>
                  <a:schemeClr val="tx1"/>
                </a:solidFill>
              </a:rPr>
              <a:t>к бедным, правительство может нанести вред </a:t>
            </a:r>
            <a:r>
              <a:rPr lang="ru-RU" dirty="0" smtClean="0">
                <a:solidFill>
                  <a:schemeClr val="tx1"/>
                </a:solidFill>
              </a:rPr>
              <a:t>экономической эффективности </a:t>
            </a:r>
            <a:r>
              <a:rPr lang="ru-RU" dirty="0">
                <a:solidFill>
                  <a:schemeClr val="tx1"/>
                </a:solidFill>
              </a:rPr>
              <a:t>и </a:t>
            </a:r>
            <a:r>
              <a:rPr lang="ru-RU" dirty="0" smtClean="0">
                <a:solidFill>
                  <a:schemeClr val="tx1"/>
                </a:solidFill>
              </a:rPr>
              <a:t>снизить </a:t>
            </a:r>
            <a:r>
              <a:rPr lang="ru-RU" dirty="0">
                <a:solidFill>
                  <a:schemeClr val="tx1"/>
                </a:solidFill>
              </a:rPr>
              <a:t>величину национального </a:t>
            </a:r>
            <a:r>
              <a:rPr lang="ru-RU" dirty="0" smtClean="0">
                <a:solidFill>
                  <a:schemeClr val="tx1"/>
                </a:solidFill>
              </a:rPr>
              <a:t>дохода, </a:t>
            </a:r>
            <a:r>
              <a:rPr lang="ru-RU" dirty="0">
                <a:solidFill>
                  <a:schemeClr val="tx1"/>
                </a:solidFill>
              </a:rPr>
              <a:t>доступную для распределения. Однако, если равенство </a:t>
            </a:r>
            <a:r>
              <a:rPr lang="ru-RU" dirty="0" smtClean="0">
                <a:solidFill>
                  <a:schemeClr val="tx1"/>
                </a:solidFill>
              </a:rPr>
              <a:t>определяет </a:t>
            </a:r>
            <a:r>
              <a:rPr lang="ru-RU" dirty="0">
                <a:solidFill>
                  <a:schemeClr val="tx1"/>
                </a:solidFill>
              </a:rPr>
              <a:t>собой общественное благо, оно стоит того, чтобы </a:t>
            </a:r>
            <a:r>
              <a:rPr lang="ru-RU" dirty="0" smtClean="0">
                <a:solidFill>
                  <a:schemeClr val="tx1"/>
                </a:solidFill>
              </a:rPr>
              <a:t>за него </a:t>
            </a:r>
            <a:r>
              <a:rPr lang="ru-RU" dirty="0">
                <a:solidFill>
                  <a:schemeClr val="tx1"/>
                </a:solidFill>
              </a:rPr>
              <a:t>платили.</a:t>
            </a:r>
          </a:p>
          <a:p>
            <a:pPr algn="just"/>
            <a:r>
              <a:rPr lang="ru-RU" dirty="0" smtClean="0">
                <a:solidFill>
                  <a:schemeClr val="tx1"/>
                </a:solidFill>
              </a:rPr>
              <a:t>Вопрос о </a:t>
            </a:r>
            <a:r>
              <a:rPr lang="ru-RU" dirty="0">
                <a:solidFill>
                  <a:schemeClr val="tx1"/>
                </a:solidFill>
              </a:rPr>
              <a:t>том, насколько мы готовы к снижению эффективности, для обеспечения большего равенства, был поставлен экономистом </a:t>
            </a:r>
            <a:r>
              <a:rPr lang="ru-RU" i="1" dirty="0">
                <a:solidFill>
                  <a:schemeClr val="tx1"/>
                </a:solidFill>
              </a:rPr>
              <a:t>Артуром </a:t>
            </a:r>
            <a:r>
              <a:rPr lang="ru-RU" i="1" dirty="0" err="1">
                <a:solidFill>
                  <a:schemeClr val="tx1"/>
                </a:solidFill>
              </a:rPr>
              <a:t>Оукеном</a:t>
            </a:r>
            <a:r>
              <a:rPr lang="ru-RU" i="1" dirty="0">
                <a:solidFill>
                  <a:schemeClr val="tx1"/>
                </a:solidFill>
              </a:rPr>
              <a:t> </a:t>
            </a:r>
            <a:r>
              <a:rPr lang="en-US" i="1" dirty="0">
                <a:solidFill>
                  <a:schemeClr val="tx1"/>
                </a:solidFill>
              </a:rPr>
              <a:t>(Arthur </a:t>
            </a:r>
            <a:r>
              <a:rPr lang="en-US" i="1" dirty="0" err="1">
                <a:solidFill>
                  <a:schemeClr val="tx1"/>
                </a:solidFill>
              </a:rPr>
              <a:t>Okun</a:t>
            </a:r>
            <a:r>
              <a:rPr lang="en-US" i="1" dirty="0">
                <a:solidFill>
                  <a:schemeClr val="tx1"/>
                </a:solidFill>
              </a:rPr>
              <a:t>)</a:t>
            </a:r>
            <a:r>
              <a:rPr lang="en-US" dirty="0">
                <a:solidFill>
                  <a:schemeClr val="tx1"/>
                </a:solidFill>
              </a:rPr>
              <a:t>. </a:t>
            </a:r>
            <a:r>
              <a:rPr lang="ru-RU" dirty="0">
                <a:solidFill>
                  <a:schemeClr val="tx1"/>
                </a:solidFill>
              </a:rPr>
              <a:t>Он проделал </a:t>
            </a:r>
            <a:r>
              <a:rPr lang="ru-RU" dirty="0" smtClean="0">
                <a:solidFill>
                  <a:schemeClr val="tx1"/>
                </a:solidFill>
              </a:rPr>
              <a:t>эксперимент, </a:t>
            </a:r>
            <a:r>
              <a:rPr lang="ru-RU" dirty="0">
                <a:solidFill>
                  <a:schemeClr val="tx1"/>
                </a:solidFill>
              </a:rPr>
              <a:t>который назывался "дырявое ведро". </a:t>
            </a:r>
            <a:r>
              <a:rPr lang="ru-RU" dirty="0" err="1">
                <a:solidFill>
                  <a:schemeClr val="tx1"/>
                </a:solidFill>
              </a:rPr>
              <a:t>Оукен</a:t>
            </a:r>
            <a:r>
              <a:rPr lang="ru-RU" dirty="0">
                <a:solidFill>
                  <a:schemeClr val="tx1"/>
                </a:solidFill>
              </a:rPr>
              <a:t> отмечал, что если мы так ценим равенство , то будем </a:t>
            </a:r>
            <a:r>
              <a:rPr lang="ru-RU" dirty="0" err="1" smtClean="0">
                <a:solidFill>
                  <a:schemeClr val="tx1"/>
                </a:solidFill>
              </a:rPr>
              <a:t>приветствоать</a:t>
            </a:r>
            <a:r>
              <a:rPr lang="ru-RU" dirty="0" smtClean="0">
                <a:solidFill>
                  <a:schemeClr val="tx1"/>
                </a:solidFill>
              </a:rPr>
              <a:t> </a:t>
            </a:r>
            <a:r>
              <a:rPr lang="ru-RU" dirty="0">
                <a:solidFill>
                  <a:schemeClr val="tx1"/>
                </a:solidFill>
              </a:rPr>
              <a:t>ситуацию, когда у самого богатого отбирают доллар и передают его </a:t>
            </a:r>
            <a:r>
              <a:rPr lang="ru-RU" dirty="0" smtClean="0">
                <a:solidFill>
                  <a:schemeClr val="tx1"/>
                </a:solidFill>
              </a:rPr>
              <a:t>«в </a:t>
            </a:r>
            <a:r>
              <a:rPr lang="ru-RU" dirty="0">
                <a:solidFill>
                  <a:schemeClr val="tx1"/>
                </a:solidFill>
              </a:rPr>
              <a:t>в</a:t>
            </a:r>
            <a:r>
              <a:rPr lang="ru-RU" dirty="0" smtClean="0">
                <a:solidFill>
                  <a:schemeClr val="tx1"/>
                </a:solidFill>
              </a:rPr>
              <a:t>едре</a:t>
            </a:r>
            <a:r>
              <a:rPr lang="ru-RU" dirty="0">
                <a:solidFill>
                  <a:schemeClr val="tx1"/>
                </a:solidFill>
              </a:rPr>
              <a:t>" самому бедному. Допустим, что ведро перераспределения прохудилось, поэтому только лишь часть, быть может, половина каждого доллара, уплаченного богатым </a:t>
            </a:r>
            <a:r>
              <a:rPr lang="ru-RU" dirty="0" smtClean="0">
                <a:solidFill>
                  <a:schemeClr val="tx1"/>
                </a:solidFill>
              </a:rPr>
              <a:t>в виде </a:t>
            </a:r>
            <a:r>
              <a:rPr lang="ru-RU" dirty="0">
                <a:solidFill>
                  <a:schemeClr val="tx1"/>
                </a:solidFill>
              </a:rPr>
              <a:t>налога, доходит до бедняка. Такое перераспределение </a:t>
            </a:r>
            <a:r>
              <a:rPr lang="ru-RU" dirty="0" smtClean="0">
                <a:solidFill>
                  <a:schemeClr val="tx1"/>
                </a:solidFill>
              </a:rPr>
              <a:t>во </a:t>
            </a:r>
            <a:r>
              <a:rPr lang="ru-RU" dirty="0">
                <a:solidFill>
                  <a:schemeClr val="tx1"/>
                </a:solidFill>
              </a:rPr>
              <a:t>имя равенства происходит в ущерб экономической эффективности."</a:t>
            </a:r>
          </a:p>
          <a:p>
            <a:pPr algn="just"/>
            <a:r>
              <a:rPr lang="ru-RU" dirty="0">
                <a:solidFill>
                  <a:schemeClr val="tx1"/>
                </a:solidFill>
              </a:rPr>
              <a:t>По всей видимости, меры по перераспределению, такие как прогрессивный подоходный </a:t>
            </a:r>
            <a:r>
              <a:rPr lang="ru-RU" dirty="0" smtClean="0">
                <a:solidFill>
                  <a:schemeClr val="tx1"/>
                </a:solidFill>
              </a:rPr>
              <a:t>налог, </a:t>
            </a:r>
            <a:r>
              <a:rPr lang="ru-RU" dirty="0">
                <a:solidFill>
                  <a:schemeClr val="tx1"/>
                </a:solidFill>
              </a:rPr>
              <a:t>уменьшат реальный выпуск, снизив стимулы к работе и сбережениям. Р</a:t>
            </a:r>
            <a:r>
              <a:rPr lang="ru-RU" dirty="0" smtClean="0">
                <a:solidFill>
                  <a:schemeClr val="tx1"/>
                </a:solidFill>
              </a:rPr>
              <a:t>ассматривая </a:t>
            </a:r>
            <a:r>
              <a:rPr lang="ru-RU" dirty="0">
                <a:solidFill>
                  <a:schemeClr val="tx1"/>
                </a:solidFill>
              </a:rPr>
              <a:t>предлагаемую ей </a:t>
            </a:r>
            <a:r>
              <a:rPr lang="ru-RU" dirty="0" smtClean="0">
                <a:solidFill>
                  <a:schemeClr val="tx1"/>
                </a:solidFill>
              </a:rPr>
              <a:t>политику </a:t>
            </a:r>
            <a:r>
              <a:rPr lang="ru-RU" dirty="0">
                <a:solidFill>
                  <a:schemeClr val="tx1"/>
                </a:solidFill>
              </a:rPr>
              <a:t>распределения дохода, страна обязательно должна сравнить выгоды от большего равенства и издержки, возникающие в результате уменьшения национального дохода</a:t>
            </a:r>
            <a:r>
              <a:rPr lang="ru-RU" dirty="0" smtClean="0">
                <a:solidFill>
                  <a:schemeClr val="tx1"/>
                </a:solidFill>
              </a:rPr>
              <a:t>.</a:t>
            </a:r>
            <a:endParaRPr lang="ru-RU" dirty="0">
              <a:solidFill>
                <a:schemeClr val="tx1"/>
              </a:solidFill>
            </a:endParaRPr>
          </a:p>
        </p:txBody>
      </p:sp>
    </p:spTree>
    <p:extLst>
      <p:ext uri="{BB962C8B-B14F-4D97-AF65-F5344CB8AC3E}">
        <p14:creationId xmlns:p14="http://schemas.microsoft.com/office/powerpoint/2010/main" xmlns="" val="453313051"/>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124744"/>
            <a:ext cx="8280920" cy="5904656"/>
          </a:xfrm>
        </p:spPr>
        <p:txBody>
          <a:bodyPr>
            <a:normAutofit fontScale="70000" lnSpcReduction="20000"/>
          </a:bodyPr>
          <a:lstStyle/>
          <a:p>
            <a:pPr algn="just"/>
            <a:r>
              <a:rPr lang="ru-RU" dirty="0" smtClean="0"/>
              <a:t>Мы </a:t>
            </a:r>
            <a:r>
              <a:rPr lang="ru-RU" dirty="0"/>
              <a:t>можем проиллюстрировать идею </a:t>
            </a:r>
            <a:r>
              <a:rPr lang="ru-RU" dirty="0" err="1"/>
              <a:t>Оукена</a:t>
            </a:r>
            <a:r>
              <a:rPr lang="ru-RU" dirty="0"/>
              <a:t>, используя </a:t>
            </a:r>
            <a:r>
              <a:rPr lang="ru-RU" i="1" dirty="0" smtClean="0">
                <a:solidFill>
                  <a:schemeClr val="accent6">
                    <a:lumMod val="50000"/>
                  </a:schemeClr>
                </a:solidFill>
              </a:rPr>
              <a:t>кривую</a:t>
            </a:r>
            <a:r>
              <a:rPr lang="en-US" i="1" dirty="0" smtClean="0">
                <a:solidFill>
                  <a:schemeClr val="accent6">
                    <a:lumMod val="50000"/>
                  </a:schemeClr>
                </a:solidFill>
              </a:rPr>
              <a:t> </a:t>
            </a:r>
            <a:r>
              <a:rPr lang="ru-RU" i="1" dirty="0">
                <a:solidFill>
                  <a:schemeClr val="accent6">
                    <a:lumMod val="50000"/>
                  </a:schemeClr>
                </a:solidFill>
              </a:rPr>
              <a:t>возможного уровня дохода </a:t>
            </a:r>
            <a:r>
              <a:rPr lang="ru-RU" dirty="0">
                <a:solidFill>
                  <a:schemeClr val="accent6">
                    <a:lumMod val="50000"/>
                  </a:schemeClr>
                </a:solidFill>
              </a:rPr>
              <a:t>(рис. 4</a:t>
            </a:r>
            <a:r>
              <a:rPr lang="ru-RU" dirty="0" smtClean="0">
                <a:solidFill>
                  <a:schemeClr val="accent6">
                    <a:lumMod val="50000"/>
                  </a:schemeClr>
                </a:solidFill>
              </a:rPr>
              <a:t>). </a:t>
            </a:r>
            <a:r>
              <a:rPr lang="ru-RU" dirty="0"/>
              <a:t>На этом графике </a:t>
            </a:r>
            <a:r>
              <a:rPr lang="ru-RU" dirty="0" smtClean="0">
                <a:solidFill>
                  <a:schemeClr val="accent6">
                    <a:lumMod val="50000"/>
                  </a:schemeClr>
                </a:solidFill>
              </a:rPr>
              <a:t>показаны </a:t>
            </a:r>
            <a:r>
              <a:rPr lang="ru-RU" dirty="0">
                <a:solidFill>
                  <a:schemeClr val="accent6">
                    <a:lumMod val="50000"/>
                  </a:schemeClr>
                </a:solidFill>
              </a:rPr>
              <a:t>доходы различных групп</a:t>
            </a:r>
            <a:r>
              <a:rPr lang="ru-RU" dirty="0"/>
              <a:t> при осуществлении государственных программ </a:t>
            </a:r>
            <a:r>
              <a:rPr lang="ru-RU" dirty="0">
                <a:solidFill>
                  <a:schemeClr val="accent6">
                    <a:lumMod val="50000"/>
                  </a:schemeClr>
                </a:solidFill>
              </a:rPr>
              <a:t>перераспределения дохода</a:t>
            </a:r>
            <a:r>
              <a:rPr lang="ru-RU" dirty="0" smtClean="0"/>
              <a:t>.</a:t>
            </a:r>
          </a:p>
          <a:p>
            <a:pPr algn="just"/>
            <a:r>
              <a:rPr lang="ru-RU" dirty="0"/>
              <a:t>Надо отметить, что в точке А богатая половина населения получает намного больше денег, чем малоимущая. Люди могут пытаться установить равенство, вводя налоговые и трансфертные программы, в надежде приблизиться к точке Е, в которой доходы равны. При условии, что такие меры могут быть предприняты без нанесения ущерба для национального выпуска, экономика страны будет двигаться по прямой линии от точки А к точке Е. Угол наклона кривой ЕА равен 45°; и это отражает теоретическое предположение о том, что "ведро перераспределения" не имеет "дыр", поэтому каждый доллар, предназначенный для бедных, увеличивает их доход ровно на 1 долл. Вдоль всей кривой с наклоном 45° валовой национальный доход будет постоянным, что свидетельствует об отсутствии влияния на него перераспределяющих программ</a:t>
            </a:r>
          </a:p>
        </p:txBody>
      </p:sp>
      <p:sp>
        <p:nvSpPr>
          <p:cNvPr id="4" name="Заголовок 1"/>
          <p:cNvSpPr>
            <a:spLocks noGrp="1"/>
          </p:cNvSpPr>
          <p:nvPr>
            <p:ph type="title"/>
          </p:nvPr>
        </p:nvSpPr>
        <p:spPr>
          <a:xfrm>
            <a:off x="1115616" y="0"/>
            <a:ext cx="6512511" cy="1143000"/>
          </a:xfrm>
        </p:spPr>
        <p:txBody>
          <a:bodyPr/>
          <a:lstStyle/>
          <a:p>
            <a:pPr algn="ctr"/>
            <a:r>
              <a:rPr lang="ru-RU" sz="2800" dirty="0" smtClean="0"/>
              <a:t>Экономические издержки перераспределения в графиках</a:t>
            </a:r>
            <a:endParaRPr lang="ru-RU" sz="2800" dirty="0"/>
          </a:p>
        </p:txBody>
      </p:sp>
    </p:spTree>
    <p:extLst>
      <p:ext uri="{BB962C8B-B14F-4D97-AF65-F5344CB8AC3E}">
        <p14:creationId xmlns:p14="http://schemas.microsoft.com/office/powerpoint/2010/main" xmlns="" val="1858586954"/>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332656"/>
            <a:ext cx="6512511" cy="1143000"/>
          </a:xfrm>
        </p:spPr>
        <p:txBody>
          <a:bodyPr>
            <a:normAutofit fontScale="90000"/>
          </a:bodyPr>
          <a:lstStyle/>
          <a:p>
            <a:pPr algn="ctr"/>
            <a:r>
              <a:rPr lang="en-US" u="sng" dirty="0" smtClean="0"/>
              <a:t/>
            </a:r>
            <a:br>
              <a:rPr lang="en-US" u="sng" dirty="0" smtClean="0"/>
            </a:br>
            <a:r>
              <a:rPr lang="ru-RU" u="sng" dirty="0" smtClean="0"/>
              <a:t>Оценка неравенства</a:t>
            </a:r>
            <a:endParaRPr lang="ru-RU" u="sng" dirty="0"/>
          </a:p>
        </p:txBody>
      </p:sp>
      <p:sp>
        <p:nvSpPr>
          <p:cNvPr id="3" name="Объект 2"/>
          <p:cNvSpPr>
            <a:spLocks noGrp="1"/>
          </p:cNvSpPr>
          <p:nvPr>
            <p:ph idx="1"/>
          </p:nvPr>
        </p:nvSpPr>
        <p:spPr>
          <a:xfrm>
            <a:off x="611560" y="1988840"/>
            <a:ext cx="7632848" cy="4320480"/>
          </a:xfrm>
        </p:spPr>
        <p:txBody>
          <a:bodyPr>
            <a:normAutofit/>
          </a:bodyPr>
          <a:lstStyle/>
          <a:p>
            <a:pPr algn="just"/>
            <a:r>
              <a:rPr lang="ru-RU" sz="2000" dirty="0"/>
              <a:t>Для того, чтобы оценить неравенство в контроле над экономическими ресурсами, нужно выяснить, чем обусловлена разница доходов и богатства разных людей. Вспомним, что </a:t>
            </a:r>
            <a:r>
              <a:rPr lang="ru-RU" sz="2000" dirty="0" smtClean="0"/>
              <a:t>под </a:t>
            </a:r>
            <a:r>
              <a:rPr lang="ru-RU" sz="2000" b="1" dirty="0" smtClean="0"/>
              <a:t>личным</a:t>
            </a:r>
            <a:r>
              <a:rPr lang="ru-RU" sz="2000" dirty="0"/>
              <a:t> доходом мы понимаем общую сумму денег, заработанных человеком или домашним хозяйством за определенный период времени (обычно за год). Основными составляющими личного дохода являются трудовые заработки, заработки от собственности (рента, проценты или дивиденды), а также государственные трансфертные платежи. </a:t>
            </a:r>
            <a:r>
              <a:rPr lang="ru-RU" sz="2000" b="1" dirty="0"/>
              <a:t>Располагаемый личный</a:t>
            </a:r>
            <a:r>
              <a:rPr lang="ru-RU" sz="2000" dirty="0"/>
              <a:t> доход получается, когда из личного дохода вычитаются налоги. Богатство, или «чистая ценность», состоит из ценности (в долларах) финансовых и материальных активов, за вычетом </a:t>
            </a:r>
            <a:r>
              <a:rPr lang="ru-RU" sz="2000" dirty="0" smtClean="0"/>
              <a:t>долгов </a:t>
            </a:r>
            <a:r>
              <a:rPr lang="ru-RU" sz="2000" dirty="0"/>
              <a:t>банкам или другим кредиторам.</a:t>
            </a:r>
          </a:p>
        </p:txBody>
      </p:sp>
    </p:spTree>
    <p:extLst>
      <p:ext uri="{BB962C8B-B14F-4D97-AF65-F5344CB8AC3E}">
        <p14:creationId xmlns:p14="http://schemas.microsoft.com/office/powerpoint/2010/main" xmlns="" val="36907087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268760"/>
            <a:ext cx="8587680" cy="5115198"/>
          </a:xfrm>
        </p:spPr>
        <p:txBody>
          <a:bodyPr>
            <a:normAutofit fontScale="62500" lnSpcReduction="20000"/>
          </a:bodyPr>
          <a:lstStyle/>
          <a:p>
            <a:pPr algn="just"/>
            <a:r>
              <a:rPr lang="ru-RU" dirty="0" smtClean="0"/>
              <a:t>Разделим </a:t>
            </a:r>
            <a:r>
              <a:rPr lang="ru-RU" dirty="0"/>
              <a:t>население на две части; реальный доход группы с низкими доходами откладывается по вертикальной оси графика на </a:t>
            </a:r>
            <a:r>
              <a:rPr lang="ru-RU" dirty="0" smtClean="0"/>
              <a:t>рис.4, </a:t>
            </a:r>
            <a:r>
              <a:rPr lang="ru-RU" dirty="0"/>
              <a:t>а реальный доход группы с более высокими доходами — на горизонтальной оси. В точке А. или точке до введения программы перераспределения, нет ни налогов ни трансфертных платежей, таким образом люди живут на свои рыночные доходы. В условиях конкурентной экономики точка А является эффективной и не нужно никакой перераспределяющей политики для того, чтобы максимизировать общий национальный доход.</a:t>
            </a:r>
          </a:p>
          <a:p>
            <a:pPr algn="just"/>
            <a:r>
              <a:rPr lang="ru-RU" dirty="0" smtClean="0"/>
              <a:t>Если </a:t>
            </a:r>
            <a:r>
              <a:rPr lang="ru-RU" dirty="0"/>
              <a:t>страна перераспределяет доход, вводя высокие налоги для самых богатых граждан, их сбережения и затраты труда могут уменьшиться или обрести иное—неэффективное—русло, что, в результате, снизит общий национальный выпуск. Богатые граждане могут потратить больше денег на юристов, которые Помогут им избежать уплаты налогов, и сохранить меньше средств для своей пенсии или вкладывать меньше денег в рискованные нововведения. Кроме того, если общество обеспечит гарантированную помощь бедным, жало бедности будет уже не таким страшным, и бедняки будут трудиться менее интенсивно. Все эти факторы в результате снизят общую величину реального национального дохода.</a:t>
            </a:r>
          </a:p>
          <a:p>
            <a:endParaRPr lang="ru-RU" dirty="0"/>
          </a:p>
        </p:txBody>
      </p:sp>
    </p:spTree>
    <p:extLst>
      <p:ext uri="{BB962C8B-B14F-4D97-AF65-F5344CB8AC3E}">
        <p14:creationId xmlns:p14="http://schemas.microsoft.com/office/powerpoint/2010/main" xmlns="" val="2423222005"/>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849221" y="1091904"/>
            <a:ext cx="5292080" cy="6453336"/>
          </a:xfrm>
        </p:spPr>
        <p:txBody>
          <a:bodyPr>
            <a:normAutofit fontScale="25000" lnSpcReduction="20000"/>
          </a:bodyPr>
          <a:lstStyle/>
          <a:p>
            <a:pPr algn="just"/>
            <a:r>
              <a:rPr lang="ru-RU" sz="5600" dirty="0"/>
              <a:t>В условиях эксперимента </a:t>
            </a:r>
            <a:r>
              <a:rPr lang="ru-RU" sz="5600" dirty="0" err="1"/>
              <a:t>Оукена</a:t>
            </a:r>
            <a:r>
              <a:rPr lang="ru-RU" sz="5600" dirty="0"/>
              <a:t> мы можем обнаружить, что из каждых 100 долл., взятых у богатого в виде налога, лишь 50 долл. доходят до бедняка, а остальная часть уходит на бесполезные растраты или административные расходы. Ведро перераспределения оказалось с большой дырой. Дорогое </a:t>
            </a:r>
            <a:r>
              <a:rPr lang="ru-RU" sz="5600" dirty="0" smtClean="0"/>
              <a:t>перераспределение</a:t>
            </a:r>
            <a:r>
              <a:rPr lang="ru-RU" sz="5600" dirty="0"/>
              <a:t> </a:t>
            </a:r>
            <a:r>
              <a:rPr lang="ru-RU" sz="5600" dirty="0" smtClean="0"/>
              <a:t>изображено </a:t>
            </a:r>
            <a:r>
              <a:rPr lang="ru-RU" sz="5600" dirty="0"/>
              <a:t>с помощью кривой ABZ на рис. </a:t>
            </a:r>
            <a:r>
              <a:rPr lang="ru-RU" sz="5600" dirty="0" smtClean="0"/>
              <a:t>4. </a:t>
            </a:r>
            <a:r>
              <a:rPr lang="ru-RU" sz="5600" dirty="0"/>
              <a:t>Здесь гипотетическая граница реального дохода отклоняется от линии с наклоном 45°, так как налоги и трансферты способствуют возникновению неэффективности.</a:t>
            </a:r>
          </a:p>
          <a:p>
            <a:pPr algn="just"/>
            <a:r>
              <a:rPr lang="ru-RU" sz="5600" dirty="0"/>
              <a:t>Опыт показывает, что в некоторых случаях искажения, обусловленные государственным вмешательством, могут быть настолько большими, что попытка помочь одному классу за счет другого может привести к нанесению ущерба им обоим. Или, в противоположном случае, действие, которое на первый взгляд приносит пользу богатым, в действительности может принести пользу всем и каждому.</a:t>
            </a:r>
          </a:p>
          <a:p>
            <a:pPr algn="just"/>
            <a:r>
              <a:rPr lang="ru-RU" sz="5600" dirty="0"/>
              <a:t>Практика социалистических стран демонстрирует, что попытка уравнять доходы с помощью экспроприации собственности у богатых в конечном счете может принести вред всему обществу. Запрещая частную собственность на средства производства, социалистическое государство уменьшало неравенство, возникающее из-за больших доходов от собственности. Однако снижение стимулов к труду, накоплению капитала и нововведениям нанесло урон этому эксперименту, главным принципом которого был «каждому по потребностям», и привело к тому, что целые страны оказались в нищете. К 1990 г. разница в уровне жизни между Западом и Востоком убедила многие социалистические страны в том, что частная собственность на средства производства будет способствовать повышению жизненного уровня и рабочих, и капиталистов.</a:t>
            </a:r>
          </a:p>
          <a:p>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520" y="1143796"/>
            <a:ext cx="3816424" cy="3509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Прямоугольник 1"/>
          <p:cNvSpPr/>
          <p:nvPr/>
        </p:nvSpPr>
        <p:spPr>
          <a:xfrm>
            <a:off x="90656" y="4629887"/>
            <a:ext cx="4121304" cy="2292935"/>
          </a:xfrm>
          <a:prstGeom prst="rect">
            <a:avLst/>
          </a:prstGeom>
        </p:spPr>
        <p:txBody>
          <a:bodyPr wrap="square">
            <a:spAutoFit/>
          </a:bodyPr>
          <a:lstStyle/>
          <a:p>
            <a:pPr algn="just"/>
            <a:r>
              <a:rPr lang="ru-RU" sz="1300" dirty="0"/>
              <a:t>Точка </a:t>
            </a:r>
            <a:r>
              <a:rPr lang="ru-RU" sz="1300" i="1" dirty="0"/>
              <a:t>А—</a:t>
            </a:r>
            <a:r>
              <a:rPr lang="ru-RU" sz="1300" dirty="0"/>
              <a:t>точка наиболее эффективного результата, когда национальный выпуск максимален. Если бы общество могло распределить доход, не снижая при этом эффективности, экономика сместилась бы по направлению к точке </a:t>
            </a:r>
            <a:r>
              <a:rPr lang="ru-RU" sz="1300" i="1" dirty="0"/>
              <a:t>Е. </a:t>
            </a:r>
            <a:r>
              <a:rPr lang="ru-RU" sz="1300" dirty="0"/>
              <a:t>Но поскольку перераспределяющие программы довольно часто приводят к искажениям и снижению эффективности, перераспределение может пройти по линии </a:t>
            </a:r>
            <a:r>
              <a:rPr lang="en-US" sz="1300" i="1" dirty="0"/>
              <a:t>ABZ. </a:t>
            </a:r>
            <a:r>
              <a:rPr lang="ru-RU" sz="1300" dirty="0"/>
              <a:t>Общество должно принять решение о том, какой частью эффективности она может пожертвовать ради большего равенства.</a:t>
            </a:r>
          </a:p>
        </p:txBody>
      </p:sp>
      <p:sp>
        <p:nvSpPr>
          <p:cNvPr id="4" name="Прямоугольник 3"/>
          <p:cNvSpPr/>
          <p:nvPr/>
        </p:nvSpPr>
        <p:spPr>
          <a:xfrm>
            <a:off x="218064" y="320681"/>
            <a:ext cx="5106654" cy="646331"/>
          </a:xfrm>
          <a:prstGeom prst="rect">
            <a:avLst/>
          </a:prstGeom>
        </p:spPr>
        <p:txBody>
          <a:bodyPr wrap="none">
            <a:spAutoFit/>
          </a:bodyPr>
          <a:lstStyle/>
          <a:p>
            <a:r>
              <a:rPr lang="ru-RU" dirty="0"/>
              <a:t>Рисунок № </a:t>
            </a:r>
            <a:r>
              <a:rPr lang="ru-RU" dirty="0" smtClean="0"/>
              <a:t>4. Перераспределение дохода может </a:t>
            </a:r>
          </a:p>
          <a:p>
            <a:r>
              <a:rPr lang="ru-RU" dirty="0" smtClean="0"/>
              <a:t>нанести вред экономической эффективности</a:t>
            </a:r>
            <a:endParaRPr lang="ru-RU" dirty="0"/>
          </a:p>
        </p:txBody>
      </p:sp>
    </p:spTree>
    <p:extLst>
      <p:ext uri="{BB962C8B-B14F-4D97-AF65-F5344CB8AC3E}">
        <p14:creationId xmlns:p14="http://schemas.microsoft.com/office/powerpoint/2010/main" xmlns="" val="2254231420"/>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188640"/>
            <a:ext cx="6512511" cy="1143000"/>
          </a:xfrm>
        </p:spPr>
        <p:txBody>
          <a:bodyPr/>
          <a:lstStyle/>
          <a:p>
            <a:pPr algn="ctr"/>
            <a:r>
              <a:rPr lang="ru-RU" sz="2800" dirty="0" smtClean="0"/>
              <a:t>Насколько велики дыры?</a:t>
            </a:r>
            <a:endParaRPr lang="ru-RU" sz="2800" dirty="0"/>
          </a:p>
        </p:txBody>
      </p:sp>
      <p:sp>
        <p:nvSpPr>
          <p:cNvPr id="3" name="Объект 2"/>
          <p:cNvSpPr>
            <a:spLocks noGrp="1"/>
          </p:cNvSpPr>
          <p:nvPr>
            <p:ph idx="1"/>
          </p:nvPr>
        </p:nvSpPr>
        <p:spPr>
          <a:xfrm>
            <a:off x="2312389" y="1052736"/>
            <a:ext cx="6831611" cy="4896544"/>
          </a:xfrm>
        </p:spPr>
        <p:txBody>
          <a:bodyPr>
            <a:normAutofit/>
          </a:bodyPr>
          <a:lstStyle/>
          <a:p>
            <a:pPr algn="just"/>
            <a:r>
              <a:rPr lang="ru-RU" sz="2000" dirty="0"/>
              <a:t>Артур </a:t>
            </a:r>
            <a:r>
              <a:rPr lang="ru-RU" sz="2000" dirty="0" err="1"/>
              <a:t>Оукен</a:t>
            </a:r>
            <a:r>
              <a:rPr lang="ru-RU" sz="2000" dirty="0"/>
              <a:t> сравнивал нашу систему перераспределения налогов и трансфертов с "</a:t>
            </a:r>
            <a:r>
              <a:rPr lang="ru-RU" sz="2000" dirty="0">
                <a:solidFill>
                  <a:schemeClr val="accent6">
                    <a:lumMod val="50000"/>
                  </a:schemeClr>
                </a:solidFill>
              </a:rPr>
              <a:t>дырявым ведром</a:t>
            </a:r>
            <a:r>
              <a:rPr lang="ru-RU" sz="2000" dirty="0"/>
              <a:t>". Но насколько </a:t>
            </a:r>
            <a:r>
              <a:rPr lang="ru-RU" sz="2000" dirty="0" smtClean="0"/>
              <a:t>велики </a:t>
            </a:r>
            <a:r>
              <a:rPr lang="ru-RU" sz="2000" dirty="0"/>
              <a:t>"</a:t>
            </a:r>
            <a:r>
              <a:rPr lang="ru-RU" sz="2000" dirty="0">
                <a:solidFill>
                  <a:schemeClr val="accent6">
                    <a:lumMod val="50000"/>
                  </a:schemeClr>
                </a:solidFill>
              </a:rPr>
              <a:t>дыры</a:t>
            </a:r>
            <a:r>
              <a:rPr lang="ru-RU" sz="2000" dirty="0"/>
              <a:t>" в американской экономике? Приблизилась ли </a:t>
            </a:r>
            <a:r>
              <a:rPr lang="ru-RU" sz="2000" dirty="0" smtClean="0"/>
              <a:t>страна </a:t>
            </a:r>
            <a:r>
              <a:rPr lang="ru-RU" sz="2000" dirty="0"/>
              <a:t>к точке А</a:t>
            </a:r>
            <a:r>
              <a:rPr lang="ru-RU" sz="2000" dirty="0" smtClean="0"/>
              <a:t> </a:t>
            </a:r>
            <a:r>
              <a:rPr lang="ru-RU" sz="2000" dirty="0"/>
              <a:t>на рис. 4</a:t>
            </a:r>
            <a:r>
              <a:rPr lang="ru-RU" sz="2000" dirty="0" smtClean="0"/>
              <a:t>, в которой </a:t>
            </a:r>
            <a:r>
              <a:rPr lang="ru-RU" sz="2000" dirty="0"/>
              <a:t>"</a:t>
            </a:r>
            <a:r>
              <a:rPr lang="ru-RU" sz="2000" dirty="0">
                <a:solidFill>
                  <a:schemeClr val="accent6">
                    <a:lumMod val="50000"/>
                  </a:schemeClr>
                </a:solidFill>
              </a:rPr>
              <a:t>дыры</a:t>
            </a:r>
            <a:r>
              <a:rPr lang="ru-RU" sz="2000" dirty="0"/>
              <a:t>" </a:t>
            </a:r>
            <a:r>
              <a:rPr lang="ru-RU" sz="2000" dirty="0" smtClean="0"/>
              <a:t>почти незаметны</a:t>
            </a:r>
            <a:r>
              <a:rPr lang="ru-RU" sz="2000" dirty="0"/>
              <a:t>? Или она приближается к точке </a:t>
            </a:r>
            <a:r>
              <a:rPr lang="ru-RU" sz="2000" i="1" dirty="0"/>
              <a:t>В, </a:t>
            </a:r>
            <a:r>
              <a:rPr lang="ru-RU" sz="2000" dirty="0"/>
              <a:t>где дыры более существенны? Или к точке </a:t>
            </a:r>
            <a:r>
              <a:rPr lang="en-US" sz="2000" dirty="0"/>
              <a:t>Z, </a:t>
            </a:r>
            <a:r>
              <a:rPr lang="ru-RU" sz="2000" dirty="0"/>
              <a:t>где "</a:t>
            </a:r>
            <a:r>
              <a:rPr lang="ru-RU" sz="2000" dirty="0">
                <a:solidFill>
                  <a:schemeClr val="accent6">
                    <a:lumMod val="50000"/>
                  </a:schemeClr>
                </a:solidFill>
              </a:rPr>
              <a:t>перераспределяющее ведро</a:t>
            </a:r>
            <a:r>
              <a:rPr lang="ru-RU" sz="2000" dirty="0"/>
              <a:t>" уже стало похоже на сито? Чтобы найти ответ на этот вопрос, мы должны рассмотреть основные недостатки, порожденные высокими налоговыми ставками и щедрыми программами поддержки доходов: </a:t>
            </a:r>
            <a:r>
              <a:rPr lang="ru-RU" sz="2000" dirty="0">
                <a:solidFill>
                  <a:schemeClr val="accent5">
                    <a:lumMod val="50000"/>
                  </a:schemeClr>
                </a:solidFill>
              </a:rPr>
              <a:t>административные издержки, ущерб, нанесенный стимулам к труду и сбережениям, и </a:t>
            </a:r>
            <a:r>
              <a:rPr lang="ru-RU" sz="2000" dirty="0" err="1" smtClean="0">
                <a:solidFill>
                  <a:schemeClr val="accent5">
                    <a:lumMod val="50000"/>
                  </a:schemeClr>
                </a:solidFill>
              </a:rPr>
              <a:t>социо-экономичекие</a:t>
            </a:r>
            <a:r>
              <a:rPr lang="ru-RU" sz="2000" dirty="0" smtClean="0">
                <a:solidFill>
                  <a:schemeClr val="accent5">
                    <a:lumMod val="50000"/>
                  </a:schemeClr>
                </a:solidFill>
              </a:rPr>
              <a:t> </a:t>
            </a:r>
            <a:r>
              <a:rPr lang="ru-RU" sz="2000" dirty="0">
                <a:solidFill>
                  <a:schemeClr val="accent5">
                    <a:lumMod val="50000"/>
                  </a:schemeClr>
                </a:solidFill>
              </a:rPr>
              <a:t>издержки</a:t>
            </a:r>
            <a:r>
              <a:rPr lang="ru-RU" sz="2000" dirty="0"/>
              <a: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03" y="1628800"/>
            <a:ext cx="2554418" cy="2348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Прямоугольник 6"/>
          <p:cNvSpPr/>
          <p:nvPr/>
        </p:nvSpPr>
        <p:spPr>
          <a:xfrm>
            <a:off x="395536" y="1196752"/>
            <a:ext cx="1475084" cy="369332"/>
          </a:xfrm>
          <a:prstGeom prst="rect">
            <a:avLst/>
          </a:prstGeom>
        </p:spPr>
        <p:txBody>
          <a:bodyPr wrap="none">
            <a:spAutoFit/>
          </a:bodyPr>
          <a:lstStyle/>
          <a:p>
            <a:r>
              <a:rPr lang="ru-RU" dirty="0"/>
              <a:t>Рисунок № 4</a:t>
            </a:r>
          </a:p>
        </p:txBody>
      </p:sp>
    </p:spTree>
    <p:extLst>
      <p:ext uri="{BB962C8B-B14F-4D97-AF65-F5344CB8AC3E}">
        <p14:creationId xmlns:p14="http://schemas.microsoft.com/office/powerpoint/2010/main" xmlns="" val="3110959934"/>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85772" y="2996952"/>
            <a:ext cx="7560840" cy="3549935"/>
          </a:xfrm>
        </p:spPr>
        <p:txBody>
          <a:bodyPr>
            <a:normAutofit fontScale="92500" lnSpcReduction="10000"/>
          </a:bodyPr>
          <a:lstStyle/>
          <a:p>
            <a:pPr algn="just"/>
            <a:r>
              <a:rPr lang="ru-RU" sz="1800" i="1" dirty="0" smtClean="0"/>
              <a:t>  </a:t>
            </a:r>
            <a:r>
              <a:rPr lang="ru-RU" sz="1800" i="1" dirty="0" smtClean="0">
                <a:solidFill>
                  <a:schemeClr val="accent5">
                    <a:lumMod val="50000"/>
                  </a:schemeClr>
                </a:solidFill>
              </a:rPr>
              <a:t>Так </a:t>
            </a:r>
            <a:r>
              <a:rPr lang="ru-RU" sz="1800" i="1" dirty="0">
                <a:solidFill>
                  <a:schemeClr val="accent5">
                    <a:lumMod val="50000"/>
                  </a:schemeClr>
                </a:solidFill>
              </a:rPr>
              <a:t>как сборщик налогов отбирает все большую и большую часть моего дохода, может ли это привести к тому, что, расстроившись, я стану работать менее интенсивно? Предположительно, налоговая ставка может быть так высока, что общий доход государства будет в действительности меньше, чем он мог бы быть при более "скромной" ставке налога. Однако проведенные исследования говорят о том. что ущерб интенсивности труда, который может быть нанесен налогами, не так уж велик. Для нескольких групп кривая предложения труда может изгибаться в обратном направлении, показывая, что налог на заработную плату может скорее увеличить, чем уменьшить усилия, затрачиваемые на работу. Многие ученые пришли к выводу что налоги незначительно влияют на затрать, </a:t>
            </a:r>
            <a:r>
              <a:rPr lang="ru-RU" sz="1800" i="1" dirty="0" smtClean="0">
                <a:solidFill>
                  <a:schemeClr val="accent5">
                    <a:lumMod val="50000"/>
                  </a:schemeClr>
                </a:solidFill>
              </a:rPr>
              <a:t>труда рабочих, </a:t>
            </a:r>
            <a:r>
              <a:rPr lang="ru-RU" sz="1800" i="1" dirty="0">
                <a:solidFill>
                  <a:schemeClr val="accent5">
                    <a:lumMod val="50000"/>
                  </a:schemeClr>
                </a:solidFill>
              </a:rPr>
              <a:t>получающих средние и высокие доходы. Но что касается малоимущей части населения, влияние налогов и трансфертов </a:t>
            </a:r>
            <a:r>
              <a:rPr lang="ru-RU" sz="1800" i="1" dirty="0" smtClean="0">
                <a:solidFill>
                  <a:schemeClr val="accent5">
                    <a:lumMod val="50000"/>
                  </a:schemeClr>
                </a:solidFill>
              </a:rPr>
              <a:t>на</a:t>
            </a:r>
            <a:r>
              <a:rPr lang="en-US" sz="1800" i="1" dirty="0" smtClean="0">
                <a:solidFill>
                  <a:schemeClr val="accent5">
                    <a:lumMod val="50000"/>
                  </a:schemeClr>
                </a:solidFill>
              </a:rPr>
              <a:t> </a:t>
            </a:r>
            <a:r>
              <a:rPr lang="ru-RU" sz="1800" i="1" dirty="0">
                <a:solidFill>
                  <a:schemeClr val="accent5">
                    <a:lumMod val="50000"/>
                  </a:schemeClr>
                </a:solidFill>
              </a:rPr>
              <a:t>поведение </a:t>
            </a:r>
            <a:r>
              <a:rPr lang="ru-RU" sz="1800" i="1" dirty="0" smtClean="0">
                <a:solidFill>
                  <a:schemeClr val="accent5">
                    <a:lumMod val="50000"/>
                  </a:schemeClr>
                </a:solidFill>
              </a:rPr>
              <a:t>бедняков может </a:t>
            </a:r>
            <a:r>
              <a:rPr lang="ru-RU" sz="1800" i="1" dirty="0">
                <a:solidFill>
                  <a:schemeClr val="accent5">
                    <a:lumMod val="50000"/>
                  </a:schemeClr>
                </a:solidFill>
              </a:rPr>
              <a:t>быть довольно </a:t>
            </a:r>
            <a:r>
              <a:rPr lang="ru-RU" sz="1800" i="1" dirty="0" smtClean="0">
                <a:solidFill>
                  <a:schemeClr val="accent5">
                    <a:lumMod val="50000"/>
                  </a:schemeClr>
                </a:solidFill>
              </a:rPr>
              <a:t>ощутимым</a:t>
            </a:r>
            <a:endParaRPr lang="ru-RU" sz="1800" i="1" dirty="0">
              <a:solidFill>
                <a:schemeClr val="accent5">
                  <a:lumMod val="50000"/>
                </a:schemeClr>
              </a:solidFill>
            </a:endParaRPr>
          </a:p>
        </p:txBody>
      </p:sp>
      <p:sp>
        <p:nvSpPr>
          <p:cNvPr id="4" name="Объект 2"/>
          <p:cNvSpPr txBox="1">
            <a:spLocks/>
          </p:cNvSpPr>
          <p:nvPr/>
        </p:nvSpPr>
        <p:spPr>
          <a:xfrm>
            <a:off x="557780" y="1268760"/>
            <a:ext cx="7416824" cy="1529808"/>
          </a:xfrm>
          <a:prstGeom prst="rect">
            <a:avLst/>
          </a:prstGeom>
        </p:spPr>
        <p:txBody>
          <a:bodyPr vert="horz">
            <a:no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ru-RU" sz="1700" dirty="0" smtClean="0"/>
              <a:t>  </a:t>
            </a:r>
            <a:r>
              <a:rPr lang="ru-RU" sz="1700" i="1" dirty="0" smtClean="0">
                <a:solidFill>
                  <a:schemeClr val="accent5">
                    <a:lumMod val="50000"/>
                  </a:schemeClr>
                </a:solidFill>
              </a:rPr>
              <a:t>Власти должны нанимать сборщиков налогов, чтобы увеличить поступления в бюджет, и бухгалтеров для системы социального обеспечения для того, чтобы расплачиваться за нее. Здесь налицо явная неэффективность или суровая необходимость, но ее цена очень мала: налоговое управление тратит на содержание своего аппарата лишь полцента с каждого собранного доллара.</a:t>
            </a:r>
            <a:endParaRPr lang="ru-RU" sz="1700" i="1" dirty="0">
              <a:solidFill>
                <a:schemeClr val="accent5">
                  <a:lumMod val="50000"/>
                </a:schemeClr>
              </a:solidFill>
            </a:endParaRPr>
          </a:p>
        </p:txBody>
      </p:sp>
    </p:spTree>
    <p:extLst>
      <p:ext uri="{BB962C8B-B14F-4D97-AF65-F5344CB8AC3E}">
        <p14:creationId xmlns:p14="http://schemas.microsoft.com/office/powerpoint/2010/main" xmlns="" val="161046721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11560" y="1124744"/>
            <a:ext cx="7704856" cy="5505792"/>
          </a:xfrm>
        </p:spPr>
        <p:txBody>
          <a:bodyPr>
            <a:normAutofit fontScale="62500" lnSpcReduction="20000"/>
          </a:bodyPr>
          <a:lstStyle/>
          <a:p>
            <a:pPr algn="just"/>
            <a:r>
              <a:rPr lang="ru-RU" i="1" dirty="0" smtClean="0">
                <a:solidFill>
                  <a:schemeClr val="accent5">
                    <a:lumMod val="50000"/>
                  </a:schemeClr>
                </a:solidFill>
              </a:rPr>
              <a:t> </a:t>
            </a:r>
            <a:r>
              <a:rPr lang="ru-RU" i="1" dirty="0">
                <a:solidFill>
                  <a:schemeClr val="accent5">
                    <a:lumMod val="50000"/>
                  </a:schemeClr>
                </a:solidFill>
              </a:rPr>
              <a:t>Вероятно, сбережения представляют собой наиболее </a:t>
            </a:r>
            <a:r>
              <a:rPr lang="ru-RU" i="1" dirty="0" smtClean="0">
                <a:solidFill>
                  <a:schemeClr val="accent5">
                    <a:lumMod val="50000"/>
                  </a:schemeClr>
                </a:solidFill>
              </a:rPr>
              <a:t>важную </a:t>
            </a:r>
            <a:r>
              <a:rPr lang="ru-RU" i="1" dirty="0">
                <a:solidFill>
                  <a:schemeClr val="accent5">
                    <a:lumMod val="50000"/>
                  </a:schemeClr>
                </a:solidFill>
              </a:rPr>
              <a:t>потенциальную "дыру ведра с доходом". Многие </a:t>
            </a:r>
            <a:r>
              <a:rPr lang="ru-RU" i="1" dirty="0" smtClean="0">
                <a:solidFill>
                  <a:schemeClr val="accent5">
                    <a:lumMod val="50000"/>
                  </a:schemeClr>
                </a:solidFill>
              </a:rPr>
              <a:t>экономисты </a:t>
            </a:r>
            <a:r>
              <a:rPr lang="ru-RU" i="1" dirty="0">
                <a:solidFill>
                  <a:schemeClr val="accent5">
                    <a:lumMod val="50000"/>
                  </a:schemeClr>
                </a:solidFill>
              </a:rPr>
              <a:t>считают, что высокие налоговые ставки </a:t>
            </a:r>
            <a:r>
              <a:rPr lang="ru-RU" i="1" dirty="0" smtClean="0">
                <a:solidFill>
                  <a:schemeClr val="accent5">
                    <a:lumMod val="50000"/>
                  </a:schemeClr>
                </a:solidFill>
              </a:rPr>
              <a:t>понижают </a:t>
            </a:r>
            <a:r>
              <a:rPr lang="ru-RU" i="1" dirty="0">
                <a:solidFill>
                  <a:schemeClr val="accent5">
                    <a:lumMod val="50000"/>
                  </a:schemeClr>
                </a:solidFill>
              </a:rPr>
              <a:t>уровень инвестиций и сбережений. Они обеспокоены </a:t>
            </a:r>
            <a:r>
              <a:rPr lang="ru-RU" i="1" dirty="0" smtClean="0">
                <a:solidFill>
                  <a:schemeClr val="accent5">
                    <a:lumMod val="50000"/>
                  </a:schemeClr>
                </a:solidFill>
              </a:rPr>
              <a:t>тем</a:t>
            </a:r>
            <a:r>
              <a:rPr lang="ru-RU" i="1" dirty="0">
                <a:solidFill>
                  <a:schemeClr val="accent5">
                    <a:lumMod val="50000"/>
                  </a:schemeClr>
                </a:solidFill>
              </a:rPr>
              <a:t>, что уровень национальных сбережений резко </a:t>
            </a:r>
            <a:r>
              <a:rPr lang="ru-RU" i="1" dirty="0" smtClean="0">
                <a:solidFill>
                  <a:schemeClr val="accent5">
                    <a:lumMod val="50000"/>
                  </a:schemeClr>
                </a:solidFill>
              </a:rPr>
              <a:t>сокращается </a:t>
            </a:r>
            <a:r>
              <a:rPr lang="ru-RU" i="1" dirty="0">
                <a:solidFill>
                  <a:schemeClr val="accent5">
                    <a:lumMod val="50000"/>
                  </a:schemeClr>
                </a:solidFill>
              </a:rPr>
              <a:t>из-за "щедрых" социальных программ - в особенности таких, как социальное обеспечение и медицинское </a:t>
            </a:r>
            <a:r>
              <a:rPr lang="ru-RU" i="1" dirty="0" smtClean="0">
                <a:solidFill>
                  <a:schemeClr val="accent5">
                    <a:lumMod val="50000"/>
                  </a:schemeClr>
                </a:solidFill>
              </a:rPr>
              <a:t>обслуживание</a:t>
            </a:r>
            <a:r>
              <a:rPr lang="ru-RU" i="1" dirty="0">
                <a:solidFill>
                  <a:schemeClr val="accent5">
                    <a:lumMod val="50000"/>
                  </a:schemeClr>
                </a:solidFill>
              </a:rPr>
              <a:t>, - поскольку это снижает необходимость откладывать деньги на обеспечение в старости и на непредвиденные проблемы со здоровьем. Экономисты </a:t>
            </a:r>
            <a:r>
              <a:rPr lang="ru-RU" i="1" dirty="0" smtClean="0">
                <a:solidFill>
                  <a:schemeClr val="accent5">
                    <a:lumMod val="50000"/>
                  </a:schemeClr>
                </a:solidFill>
              </a:rPr>
              <a:t>указывают </a:t>
            </a:r>
            <a:r>
              <a:rPr lang="ru-RU" i="1" dirty="0">
                <a:solidFill>
                  <a:schemeClr val="accent5">
                    <a:lumMod val="50000"/>
                  </a:schemeClr>
                </a:solidFill>
              </a:rPr>
              <a:t>на то, что снижающийся в течение последних </a:t>
            </a:r>
            <a:r>
              <a:rPr lang="ru-RU" i="1" dirty="0" smtClean="0">
                <a:solidFill>
                  <a:schemeClr val="accent5">
                    <a:lumMod val="50000"/>
                  </a:schemeClr>
                </a:solidFill>
              </a:rPr>
              <a:t>двадцати лет </a:t>
            </a:r>
            <a:r>
              <a:rPr lang="ru-RU" i="1" dirty="0">
                <a:solidFill>
                  <a:schemeClr val="accent5">
                    <a:lumMod val="50000"/>
                  </a:schemeClr>
                </a:solidFill>
              </a:rPr>
              <a:t>уровень национальных сбережений </a:t>
            </a:r>
            <a:r>
              <a:rPr lang="ru-RU" i="1" dirty="0" smtClean="0">
                <a:solidFill>
                  <a:schemeClr val="accent5">
                    <a:lumMod val="50000"/>
                  </a:schemeClr>
                </a:solidFill>
              </a:rPr>
              <a:t>является следствием </a:t>
            </a:r>
            <a:r>
              <a:rPr lang="ru-RU" i="1" dirty="0">
                <a:solidFill>
                  <a:schemeClr val="accent5">
                    <a:lumMod val="50000"/>
                  </a:schemeClr>
                </a:solidFill>
              </a:rPr>
              <a:t>воздействия правительственных программ. На протяжении большей части послевоенного периода уровень национальных сбережений достигал примерно </a:t>
            </a:r>
            <a:r>
              <a:rPr lang="ru-RU" i="1" dirty="0" smtClean="0">
                <a:solidFill>
                  <a:schemeClr val="accent5">
                    <a:lumMod val="50000"/>
                  </a:schemeClr>
                </a:solidFill>
              </a:rPr>
              <a:t>8% </a:t>
            </a:r>
            <a:r>
              <a:rPr lang="ru-RU" i="1" dirty="0">
                <a:solidFill>
                  <a:schemeClr val="accent5">
                    <a:lumMod val="50000"/>
                  </a:schemeClr>
                </a:solidFill>
              </a:rPr>
              <a:t>от размера валового национального продукта. За последние пять лет это число снизилось до 3%. Даже те экономисты, которые не согласны с тем, что правительственные программы перераспределения вызывают снижение уровня национальных сбережений, сегодня изучают, какие шаги могут быть предприняты властями, чтобы </a:t>
            </a:r>
            <a:r>
              <a:rPr lang="ru-RU" i="1" dirty="0" smtClean="0">
                <a:solidFill>
                  <a:schemeClr val="accent5">
                    <a:lumMod val="50000"/>
                  </a:schemeClr>
                </a:solidFill>
              </a:rPr>
              <a:t>изменить </a:t>
            </a:r>
            <a:r>
              <a:rPr lang="ru-RU" i="1" dirty="0">
                <a:solidFill>
                  <a:schemeClr val="accent5">
                    <a:lumMod val="50000"/>
                  </a:schemeClr>
                </a:solidFill>
              </a:rPr>
              <a:t>эту тенденцию.</a:t>
            </a:r>
          </a:p>
        </p:txBody>
      </p:sp>
    </p:spTree>
    <p:extLst>
      <p:ext uri="{BB962C8B-B14F-4D97-AF65-F5344CB8AC3E}">
        <p14:creationId xmlns:p14="http://schemas.microsoft.com/office/powerpoint/2010/main" xmlns="" val="358562605"/>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3568" y="1196752"/>
            <a:ext cx="7488832" cy="3417560"/>
          </a:xfrm>
        </p:spPr>
        <p:txBody>
          <a:bodyPr>
            <a:normAutofit/>
          </a:bodyPr>
          <a:lstStyle/>
          <a:p>
            <a:pPr algn="just"/>
            <a:r>
              <a:rPr lang="ru-RU" sz="2000" i="1" dirty="0" smtClean="0">
                <a:solidFill>
                  <a:schemeClr val="accent6">
                    <a:lumMod val="50000"/>
                  </a:schemeClr>
                </a:solidFill>
              </a:rPr>
              <a:t> Некоторые </a:t>
            </a:r>
            <a:r>
              <a:rPr lang="ru-RU" sz="2000" i="1" dirty="0">
                <a:solidFill>
                  <a:schemeClr val="accent6">
                    <a:lumMod val="50000"/>
                  </a:schemeClr>
                </a:solidFill>
              </a:rPr>
              <a:t>специалисты считают, что "дыры" невозможно обнаружить, используя статистику издержек; издержки равенства более ярко проявляются не в долларах, а в отношении к труду. Не приуменьшена ли роль этики бизнеса? Неужели молодое поколение так боится перспективы уплаты высоких налогов, что начинает употреблять наркотики и бездельничать? Неужели "государство всеобщего благосостояния" приводит к возникновению общества людей, которые </a:t>
            </a:r>
            <a:r>
              <a:rPr lang="ru-RU" sz="2000" i="1" dirty="0" smtClean="0">
                <a:solidFill>
                  <a:schemeClr val="accent6">
                    <a:lumMod val="50000"/>
                  </a:schemeClr>
                </a:solidFill>
              </a:rPr>
              <a:t>развращены </a:t>
            </a:r>
            <a:r>
              <a:rPr lang="ru-RU" sz="2000" i="1" dirty="0">
                <a:solidFill>
                  <a:schemeClr val="accent6">
                    <a:lumMod val="50000"/>
                  </a:schemeClr>
                </a:solidFill>
              </a:rPr>
              <a:t>культурой иждивенчества?</a:t>
            </a:r>
          </a:p>
        </p:txBody>
      </p:sp>
    </p:spTree>
    <p:extLst>
      <p:ext uri="{BB962C8B-B14F-4D97-AF65-F5344CB8AC3E}">
        <p14:creationId xmlns:p14="http://schemas.microsoft.com/office/powerpoint/2010/main" xmlns="" val="1558106854"/>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1124744"/>
            <a:ext cx="7776864" cy="5433784"/>
          </a:xfrm>
        </p:spPr>
        <p:txBody>
          <a:bodyPr>
            <a:normAutofit fontScale="70000" lnSpcReduction="20000"/>
          </a:bodyPr>
          <a:lstStyle/>
          <a:p>
            <a:pPr algn="just"/>
            <a:r>
              <a:rPr lang="ru-RU" i="1" dirty="0" smtClean="0">
                <a:solidFill>
                  <a:schemeClr val="accent6">
                    <a:lumMod val="50000"/>
                  </a:schemeClr>
                </a:solidFill>
              </a:rPr>
              <a:t>Многие </a:t>
            </a:r>
            <a:r>
              <a:rPr lang="ru-RU" i="1" dirty="0">
                <a:solidFill>
                  <a:schemeClr val="accent6">
                    <a:lumMod val="50000"/>
                  </a:schemeClr>
                </a:solidFill>
              </a:rPr>
              <a:t>люди критикуют само понятие "издержек перераспределения", утверждая следующее: бедность уходит своими корнями в недоедание в детстве, неполные семьи, неграмотность, низкий уровень образования и отсутствие профессиональных навыков. Бедность, в свою очередь, порождает бедность; порочный круг недоедания, плохого образования, наркотической зависимости, низкой производительности и низких уровней доходов вызывает появление нового поколения бедных семей. Программы, касающиеся обеспечения бедных семей медицинскими услугами и нормальным питанием, способствуют росту производительности и эффективности, а не сокращению выпуска продукции. Разорвав сегодня этот порочный круг бедности, завтра мы сможем повысить квалификацию рабочих Увеличить человеческий капитал. Программы, </a:t>
            </a:r>
            <a:r>
              <a:rPr lang="ru-RU" i="1" dirty="0" smtClean="0">
                <a:solidFill>
                  <a:schemeClr val="accent6">
                    <a:lumMod val="50000"/>
                  </a:schemeClr>
                </a:solidFill>
              </a:rPr>
              <a:t>которые создаются </a:t>
            </a:r>
            <a:r>
              <a:rPr lang="ru-RU" i="1" dirty="0">
                <a:solidFill>
                  <a:schemeClr val="accent6">
                    <a:lumMod val="50000"/>
                  </a:schemeClr>
                </a:solidFill>
              </a:rPr>
              <a:t>для того, чтобы разорвать порочный круг </a:t>
            </a:r>
            <a:r>
              <a:rPr lang="ru-RU" i="1" dirty="0" smtClean="0">
                <a:solidFill>
                  <a:schemeClr val="accent6">
                    <a:lumMod val="50000"/>
                  </a:schemeClr>
                </a:solidFill>
              </a:rPr>
              <a:t>бедности</a:t>
            </a:r>
            <a:r>
              <a:rPr lang="ru-RU" i="1" dirty="0">
                <a:solidFill>
                  <a:schemeClr val="accent6">
                    <a:lumMod val="50000"/>
                  </a:schemeClr>
                </a:solidFill>
              </a:rPr>
              <a:t>, представляют собой инвестиции, требующие </a:t>
            </a:r>
            <a:r>
              <a:rPr lang="ru-RU" i="1" dirty="0" smtClean="0">
                <a:solidFill>
                  <a:schemeClr val="accent6">
                    <a:lumMod val="50000"/>
                  </a:schemeClr>
                </a:solidFill>
              </a:rPr>
              <a:t>ресурсов сегодня </a:t>
            </a:r>
            <a:r>
              <a:rPr lang="ru-RU" i="1" dirty="0">
                <a:solidFill>
                  <a:schemeClr val="accent6">
                    <a:lumMod val="50000"/>
                  </a:schemeClr>
                </a:solidFill>
              </a:rPr>
              <a:t>для того, чтобы увеличить </a:t>
            </a:r>
            <a:r>
              <a:rPr lang="ru-RU" i="1" dirty="0" smtClean="0">
                <a:solidFill>
                  <a:schemeClr val="accent6">
                    <a:lumMod val="50000"/>
                  </a:schemeClr>
                </a:solidFill>
              </a:rPr>
              <a:t>производительность </a:t>
            </a:r>
            <a:r>
              <a:rPr lang="ru-RU" i="1" dirty="0">
                <a:solidFill>
                  <a:schemeClr val="accent6">
                    <a:lumMod val="50000"/>
                  </a:schemeClr>
                </a:solidFill>
              </a:rPr>
              <a:t>завтра.</a:t>
            </a:r>
          </a:p>
        </p:txBody>
      </p:sp>
    </p:spTree>
    <p:extLst>
      <p:ext uri="{BB962C8B-B14F-4D97-AF65-F5344CB8AC3E}">
        <p14:creationId xmlns:p14="http://schemas.microsoft.com/office/powerpoint/2010/main" xmlns="" val="579505410"/>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116632"/>
            <a:ext cx="6512511" cy="1143000"/>
          </a:xfrm>
        </p:spPr>
        <p:txBody>
          <a:bodyPr/>
          <a:lstStyle/>
          <a:p>
            <a:pPr algn="ctr"/>
            <a:r>
              <a:rPr lang="ru-RU" sz="2800" dirty="0" smtClean="0"/>
              <a:t>Подсчитывая «дыры»</a:t>
            </a:r>
            <a:endParaRPr lang="ru-RU" sz="2800" dirty="0"/>
          </a:p>
        </p:txBody>
      </p:sp>
      <p:sp>
        <p:nvSpPr>
          <p:cNvPr id="3" name="Объект 2"/>
          <p:cNvSpPr>
            <a:spLocks noGrp="1"/>
          </p:cNvSpPr>
          <p:nvPr>
            <p:ph idx="1"/>
          </p:nvPr>
        </p:nvSpPr>
        <p:spPr>
          <a:xfrm>
            <a:off x="107504" y="1340768"/>
            <a:ext cx="8784976" cy="5517232"/>
          </a:xfrm>
        </p:spPr>
        <p:txBody>
          <a:bodyPr>
            <a:normAutofit fontScale="62500" lnSpcReduction="20000"/>
          </a:bodyPr>
          <a:lstStyle/>
          <a:p>
            <a:pPr algn="just"/>
            <a:r>
              <a:rPr lang="ru-RU" dirty="0">
                <a:solidFill>
                  <a:schemeClr val="tx1"/>
                </a:solidFill>
              </a:rPr>
              <a:t>Е</a:t>
            </a:r>
            <a:r>
              <a:rPr lang="ru-RU" dirty="0" smtClean="0">
                <a:solidFill>
                  <a:schemeClr val="tx1"/>
                </a:solidFill>
              </a:rPr>
              <a:t>сли </a:t>
            </a:r>
            <a:r>
              <a:rPr lang="ru-RU" dirty="0">
                <a:solidFill>
                  <a:schemeClr val="tx1"/>
                </a:solidFill>
              </a:rPr>
              <a:t>объединить все дыры, насколько они будут </a:t>
            </a:r>
            <a:r>
              <a:rPr lang="ru-RU" dirty="0" smtClean="0">
                <a:solidFill>
                  <a:schemeClr val="tx1"/>
                </a:solidFill>
              </a:rPr>
              <a:t>большими? Артур </a:t>
            </a:r>
            <a:r>
              <a:rPr lang="ru-RU" dirty="0" err="1">
                <a:solidFill>
                  <a:schemeClr val="tx1"/>
                </a:solidFill>
              </a:rPr>
              <a:t>Оукен</a:t>
            </a:r>
            <a:r>
              <a:rPr lang="ru-RU" dirty="0">
                <a:solidFill>
                  <a:schemeClr val="tx1"/>
                </a:solidFill>
              </a:rPr>
              <a:t> полагал, что они будут не очень велики </a:t>
            </a:r>
            <a:r>
              <a:rPr lang="ru-RU" dirty="0" smtClean="0">
                <a:solidFill>
                  <a:schemeClr val="tx1"/>
                </a:solidFill>
              </a:rPr>
              <a:t>особенно </a:t>
            </a:r>
            <a:r>
              <a:rPr lang="ru-RU" dirty="0">
                <a:solidFill>
                  <a:schemeClr val="tx1"/>
                </a:solidFill>
              </a:rPr>
              <a:t>когда средства для перераспределяющих программ </a:t>
            </a:r>
            <a:r>
              <a:rPr lang="ru-RU" dirty="0" smtClean="0">
                <a:solidFill>
                  <a:schemeClr val="tx1"/>
                </a:solidFill>
              </a:rPr>
              <a:t>берутся из </a:t>
            </a:r>
            <a:r>
              <a:rPr lang="ru-RU" dirty="0">
                <a:solidFill>
                  <a:schemeClr val="tx1"/>
                </a:solidFill>
              </a:rPr>
              <a:t>различных видов подоходного налога. </a:t>
            </a:r>
            <a:r>
              <a:rPr lang="ru-RU" dirty="0" smtClean="0">
                <a:solidFill>
                  <a:schemeClr val="tx1"/>
                </a:solidFill>
              </a:rPr>
              <a:t>Другие  экономисты </a:t>
            </a:r>
            <a:r>
              <a:rPr lang="ru-RU" dirty="0">
                <a:solidFill>
                  <a:schemeClr val="tx1"/>
                </a:solidFill>
              </a:rPr>
              <a:t>не разделяют его </a:t>
            </a:r>
            <a:r>
              <a:rPr lang="ru-RU" dirty="0" smtClean="0">
                <a:solidFill>
                  <a:schemeClr val="tx1"/>
                </a:solidFill>
              </a:rPr>
              <a:t>точку зрения, утверждая, что высокие предельные </a:t>
            </a:r>
            <a:r>
              <a:rPr lang="ru-RU" dirty="0">
                <a:solidFill>
                  <a:schemeClr val="tx1"/>
                </a:solidFill>
              </a:rPr>
              <a:t>с</a:t>
            </a:r>
            <a:r>
              <a:rPr lang="ru-RU" dirty="0" smtClean="0">
                <a:solidFill>
                  <a:schemeClr val="tx1"/>
                </a:solidFill>
              </a:rPr>
              <a:t>авки </a:t>
            </a:r>
            <a:r>
              <a:rPr lang="ru-RU" dirty="0">
                <a:solidFill>
                  <a:schemeClr val="tx1"/>
                </a:solidFill>
              </a:rPr>
              <a:t>налогов или чрезмерно щедрые трансфертные программы снижают экономическую эффективность.</a:t>
            </a:r>
          </a:p>
          <a:p>
            <a:pPr algn="just"/>
            <a:r>
              <a:rPr lang="ru-RU" dirty="0" smtClean="0">
                <a:solidFill>
                  <a:schemeClr val="tx1"/>
                </a:solidFill>
              </a:rPr>
              <a:t>На основе многих  </a:t>
            </a:r>
            <a:r>
              <a:rPr lang="ru-RU" dirty="0">
                <a:solidFill>
                  <a:schemeClr val="tx1"/>
                </a:solidFill>
              </a:rPr>
              <a:t>исследований можно лишь сделать осторожный вывод: существуют незначительные потери экономической эффективности, вызванные программами перераспределения дохода, популярными сегодня и Америке. Но э</a:t>
            </a:r>
            <a:r>
              <a:rPr lang="ru-RU" dirty="0" smtClean="0">
                <a:solidFill>
                  <a:schemeClr val="tx1"/>
                </a:solidFill>
              </a:rPr>
              <a:t>ти </a:t>
            </a:r>
            <a:r>
              <a:rPr lang="ru-RU" dirty="0">
                <a:solidFill>
                  <a:schemeClr val="tx1"/>
                </a:solidFill>
              </a:rPr>
              <a:t>потери выглядят довольно скромными, если сравнивать с экономическими издержками бедности, которые проявляются в недоедании, плохом здоровье, потерянной квалификации и человеческом страдании. Однако в некоторых странах, например в Швеции или Нидерландах, которые обеспечивают социальную защиту своих граждан с момента рождения и до самой смерти, в настоящее время наблюдается рост безработицы и увеличение дефицита бюджета.</a:t>
            </a:r>
          </a:p>
          <a:p>
            <a:pPr algn="just"/>
            <a:r>
              <a:rPr lang="ru-RU" i="1" dirty="0">
                <a:solidFill>
                  <a:schemeClr val="tx1"/>
                </a:solidFill>
              </a:rPr>
              <a:t>Страны должны очень тщательно разрабатывать свои политические программы, чтобы избежать как ярко выраженного неравенства, так и существенного снижения эффективности.</a:t>
            </a:r>
          </a:p>
        </p:txBody>
      </p:sp>
    </p:spTree>
    <p:extLst>
      <p:ext uri="{BB962C8B-B14F-4D97-AF65-F5344CB8AC3E}">
        <p14:creationId xmlns:p14="http://schemas.microsoft.com/office/powerpoint/2010/main" xmlns="" val="147214405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445" y="116632"/>
            <a:ext cx="8964487" cy="1143000"/>
          </a:xfrm>
        </p:spPr>
        <p:txBody>
          <a:bodyPr>
            <a:normAutofit fontScale="90000"/>
          </a:bodyPr>
          <a:lstStyle/>
          <a:p>
            <a:pPr algn="ctr"/>
            <a:r>
              <a:rPr lang="ru-RU" sz="3600" dirty="0"/>
              <a:t>СТРАТЕГИИ БОРЬБЫ С БЕДНОСТЬЮ: ПРОГРАММЫ И ИХ КРИТИКА</a:t>
            </a:r>
          </a:p>
        </p:txBody>
      </p:sp>
      <p:sp>
        <p:nvSpPr>
          <p:cNvPr id="3" name="Объект 2"/>
          <p:cNvSpPr>
            <a:spLocks noGrp="1"/>
          </p:cNvSpPr>
          <p:nvPr>
            <p:ph idx="1"/>
          </p:nvPr>
        </p:nvSpPr>
        <p:spPr>
          <a:xfrm>
            <a:off x="251520" y="1628800"/>
            <a:ext cx="8496944" cy="4824536"/>
          </a:xfrm>
        </p:spPr>
        <p:txBody>
          <a:bodyPr>
            <a:normAutofit fontScale="62500" lnSpcReduction="20000"/>
          </a:bodyPr>
          <a:lstStyle/>
          <a:p>
            <a:pPr algn="just"/>
            <a:r>
              <a:rPr lang="ru-RU" dirty="0">
                <a:solidFill>
                  <a:schemeClr val="tx1"/>
                </a:solidFill>
              </a:rPr>
              <a:t>Любое общество стремится заботиться о своих престарелых, юных и больных гражданах. Иногда такая поддержка исходит от отдельных семей или религиозных организаций. Однако за последнее столетие основной источник этой помощи практически в каждом государстве все больше смещается в сторону государственной власти. Что же касается самого правительства, то оно, осознавая свою возросшую ответственность за </a:t>
            </a:r>
            <a:r>
              <a:rPr lang="ru-RU" dirty="0" smtClean="0">
                <a:solidFill>
                  <a:schemeClr val="tx1"/>
                </a:solidFill>
              </a:rPr>
              <a:t>судьбы малоимущих граждан, неуклонно </a:t>
            </a:r>
            <a:r>
              <a:rPr lang="ru-RU" dirty="0">
                <a:solidFill>
                  <a:schemeClr val="tx1"/>
                </a:solidFill>
              </a:rPr>
              <a:t>повышает налоговое </a:t>
            </a:r>
            <a:r>
              <a:rPr lang="ru-RU" dirty="0" smtClean="0">
                <a:solidFill>
                  <a:schemeClr val="tx1"/>
                </a:solidFill>
              </a:rPr>
              <a:t>бремя</a:t>
            </a:r>
            <a:r>
              <a:rPr lang="ru-RU" dirty="0">
                <a:solidFill>
                  <a:schemeClr val="tx1"/>
                </a:solidFill>
              </a:rPr>
              <a:t>, на основе которого и выполняются любые трансфертные программы. В наши дни большинство стран с высокими доходами сталкиваются с необходимостью повышения налогов для финансирования программ общественного здравоохранения и помощи престарелым, а также программ поддержки доходов, рассчитанных на беднейшие слои населения. Такое увеличение налогового бремени спровоцировало (в частности, в Соединенных Штатах) резкую ответную реакцию, направленную против "программ социального обеспечения". Давайте рассмотрим важнейшие программы борьбы с бедностью и проведенные недавно реформы.</a:t>
            </a:r>
          </a:p>
        </p:txBody>
      </p:sp>
    </p:spTree>
    <p:extLst>
      <p:ext uri="{BB962C8B-B14F-4D97-AF65-F5344CB8AC3E}">
        <p14:creationId xmlns:p14="http://schemas.microsoft.com/office/powerpoint/2010/main" xmlns="" val="342105179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188640"/>
            <a:ext cx="6512511" cy="1143000"/>
          </a:xfrm>
        </p:spPr>
        <p:txBody>
          <a:bodyPr/>
          <a:lstStyle/>
          <a:p>
            <a:pPr algn="ctr"/>
            <a:r>
              <a:rPr lang="ru-RU" sz="2800" b="0" dirty="0"/>
              <a:t>Программы поддержки доходов</a:t>
            </a:r>
            <a:endParaRPr lang="ru-RU" sz="2800" dirty="0"/>
          </a:p>
        </p:txBody>
      </p:sp>
      <p:sp>
        <p:nvSpPr>
          <p:cNvPr id="3" name="Объект 2"/>
          <p:cNvSpPr>
            <a:spLocks noGrp="1"/>
          </p:cNvSpPr>
          <p:nvPr>
            <p:ph idx="1"/>
          </p:nvPr>
        </p:nvSpPr>
        <p:spPr>
          <a:xfrm>
            <a:off x="467544" y="1124744"/>
            <a:ext cx="8064896" cy="5328592"/>
          </a:xfrm>
        </p:spPr>
        <p:txBody>
          <a:bodyPr>
            <a:normAutofit fontScale="62500" lnSpcReduction="20000"/>
          </a:bodyPr>
          <a:lstStyle/>
          <a:p>
            <a:pPr algn="just"/>
            <a:r>
              <a:rPr lang="ru-RU" dirty="0">
                <a:solidFill>
                  <a:schemeClr val="tx1"/>
                </a:solidFill>
              </a:rPr>
              <a:t>Программы, которые направлены на поддержку малоимущих семей, разрабатываются федеральными властями, правительствами штатов и отдельных городов. Примерами таких программ могут служить денежная помощь, субсидии на индивидуальные расходы (такие как талоны на питание, которые обеспечивают малоимущие семьи купонами, позволяющими купить продукты питания по цене, гораздо ниже рыночной стоимости), программы, подобные </a:t>
            </a:r>
            <a:r>
              <a:rPr lang="en-US" dirty="0">
                <a:solidFill>
                  <a:schemeClr val="tx1"/>
                </a:solidFill>
              </a:rPr>
              <a:t>Medicaid, </a:t>
            </a:r>
            <a:r>
              <a:rPr lang="ru-RU" dirty="0">
                <a:solidFill>
                  <a:schemeClr val="tx1"/>
                </a:solidFill>
              </a:rPr>
              <a:t>которые предоставляют семьям бедняков право на бесплатное медицинское обслуживание. На протяжении последних двадцати лет количество программ для малоимущих резко сокращается.</a:t>
            </a:r>
          </a:p>
          <a:p>
            <a:pPr algn="just"/>
            <a:r>
              <a:rPr lang="ru-RU" dirty="0">
                <a:solidFill>
                  <a:schemeClr val="tx1"/>
                </a:solidFill>
              </a:rPr>
              <a:t>Программа денежной помощи бедным семьям с детьми была, пожалуй, самой противоречивой программой. В 1996 году она была в корне </a:t>
            </a:r>
            <a:r>
              <a:rPr lang="ru-RU" dirty="0" smtClean="0">
                <a:solidFill>
                  <a:schemeClr val="tx1"/>
                </a:solidFill>
              </a:rPr>
              <a:t>преобразована. Какую </a:t>
            </a:r>
            <a:r>
              <a:rPr lang="ru-RU" dirty="0">
                <a:solidFill>
                  <a:schemeClr val="tx1"/>
                </a:solidFill>
              </a:rPr>
              <a:t>долю бюджетных расходов составляют все федеральные программы? </a:t>
            </a:r>
            <a:r>
              <a:rPr lang="ru-RU" dirty="0" smtClean="0">
                <a:solidFill>
                  <a:schemeClr val="tx1"/>
                </a:solidFill>
              </a:rPr>
              <a:t>Табл.6 </a:t>
            </a:r>
            <a:r>
              <a:rPr lang="ru-RU" dirty="0">
                <a:solidFill>
                  <a:schemeClr val="tx1"/>
                </a:solidFill>
              </a:rPr>
              <a:t>показывает уровень федеральных расходов на программы поддержки доходов для населения в целом и для малоимущих. На сегодняшний день все программы федерального правительства составляют 15% общего федерального бюджета.</a:t>
            </a:r>
          </a:p>
        </p:txBody>
      </p:sp>
    </p:spTree>
    <p:extLst>
      <p:ext uri="{BB962C8B-B14F-4D97-AF65-F5344CB8AC3E}">
        <p14:creationId xmlns:p14="http://schemas.microsoft.com/office/powerpoint/2010/main" xmlns="" val="562445341"/>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5576" y="260648"/>
            <a:ext cx="6512511" cy="1143000"/>
          </a:xfrm>
        </p:spPr>
        <p:txBody>
          <a:bodyPr>
            <a:normAutofit fontScale="90000"/>
          </a:bodyPr>
          <a:lstStyle/>
          <a:p>
            <a:r>
              <a:rPr lang="ru-RU" sz="3600" dirty="0" smtClean="0"/>
              <a:t>Распределение доходов и богатство</a:t>
            </a:r>
            <a:endParaRPr lang="ru-RU" sz="3600" dirty="0"/>
          </a:p>
        </p:txBody>
      </p:sp>
      <p:sp>
        <p:nvSpPr>
          <p:cNvPr id="3" name="Объект 2"/>
          <p:cNvSpPr>
            <a:spLocks noGrp="1"/>
          </p:cNvSpPr>
          <p:nvPr>
            <p:ph idx="1"/>
          </p:nvPr>
        </p:nvSpPr>
        <p:spPr>
          <a:xfrm>
            <a:off x="4437" y="1556388"/>
            <a:ext cx="8820472" cy="5301208"/>
          </a:xfrm>
        </p:spPr>
        <p:txBody>
          <a:bodyPr>
            <a:noAutofit/>
          </a:bodyPr>
          <a:lstStyle/>
          <a:p>
            <a:r>
              <a:rPr lang="ru-RU" sz="1400" dirty="0" smtClean="0"/>
              <a:t>Согласно статистическим данным, в 1995 году средний доход американских семей составлял 30 786 долл., это означает, что одна половина всех американских семей получила меньше среднего дохода, а другая-больше.</a:t>
            </a:r>
          </a:p>
          <a:p>
            <a:r>
              <a:rPr lang="en-US" sz="1400" dirty="0" smtClean="0"/>
              <a:t>“</a:t>
            </a:r>
            <a:r>
              <a:rPr lang="ru-RU" sz="1400" dirty="0" smtClean="0"/>
              <a:t>Распределение</a:t>
            </a:r>
            <a:r>
              <a:rPr lang="en-US" sz="1400" dirty="0" smtClean="0"/>
              <a:t>”</a:t>
            </a:r>
            <a:r>
              <a:rPr lang="ru-RU" sz="1400" dirty="0" smtClean="0"/>
              <a:t> дохода является очень важным понятием, которое показывает изменчивость или дисперсию дохода. Для того, чтобы понять эту ситуацию, проведем следующий эксперимент</a:t>
            </a:r>
            <a:r>
              <a:rPr lang="en-US" sz="1400" dirty="0" smtClean="0"/>
              <a:t>:</a:t>
            </a:r>
            <a:r>
              <a:rPr lang="ru-RU" sz="1400" dirty="0" smtClean="0"/>
              <a:t> допустим, что один человек из каждого домашнего хозяйства пишет на открытке свой размер ежегодного дохода. Мы можем рассортировать эти открытки по уровню доходов. В одну группу будут входить открытки с доходом менее14 400 долл. в год(20</a:t>
            </a:r>
            <a:r>
              <a:rPr lang="en-US" sz="1400" dirty="0" smtClean="0"/>
              <a:t>%</a:t>
            </a:r>
            <a:r>
              <a:rPr lang="ru-RU" sz="1400" dirty="0" smtClean="0"/>
              <a:t>)</a:t>
            </a:r>
            <a:r>
              <a:rPr lang="en-US" sz="1400" dirty="0" smtClean="0"/>
              <a:t>;</a:t>
            </a:r>
            <a:r>
              <a:rPr lang="ru-RU" sz="1400" dirty="0" smtClean="0"/>
              <a:t> другая группа </a:t>
            </a:r>
            <a:r>
              <a:rPr lang="en-US" sz="1400" dirty="0" smtClean="0"/>
              <a:t>(5%)</a:t>
            </a:r>
            <a:r>
              <a:rPr lang="ru-RU" sz="1400" dirty="0" smtClean="0"/>
              <a:t> будет содержать открытки с доходом более 113 000 долл. </a:t>
            </a:r>
            <a:r>
              <a:rPr lang="ru-RU" sz="1400" dirty="0"/>
              <a:t>в</a:t>
            </a:r>
            <a:r>
              <a:rPr lang="ru-RU" sz="1400" dirty="0" smtClean="0"/>
              <a:t> год. </a:t>
            </a:r>
          </a:p>
          <a:p>
            <a:r>
              <a:rPr lang="ru-RU" sz="1400" dirty="0" smtClean="0"/>
              <a:t>Действительное </a:t>
            </a:r>
            <a:r>
              <a:rPr lang="ru-RU" sz="1400" dirty="0"/>
              <a:t>распределение дохода американских домашних хозяйств показано в табл. </a:t>
            </a:r>
            <a:r>
              <a:rPr lang="ru-RU" sz="1400" dirty="0" smtClean="0"/>
              <a:t>1</a:t>
            </a:r>
            <a:r>
              <a:rPr lang="ru-RU" sz="1400" dirty="0"/>
              <a:t>, по данным на </a:t>
            </a:r>
            <a:r>
              <a:rPr lang="ru-RU" sz="1400" dirty="0" smtClean="0"/>
              <a:t>1995 </a:t>
            </a:r>
            <a:r>
              <a:rPr lang="ru-RU" sz="1400" dirty="0"/>
              <a:t>г. В колонке [1] перечислены различные группы домашних хозяйств, или квинты, плюс 5% домашних хозяйств с высокими доходами. В колонке [2] показаны пределы, в которых находятся доходы каждой группы. Колонка [3] показывает, сколько процентов населения относится к каждому классу, а колонка [4]—какой процент общего национального до хода поступает в домашние хозяйства каждой категории.</a:t>
            </a:r>
          </a:p>
          <a:p>
            <a:r>
              <a:rPr lang="ru-RU" sz="1400" dirty="0"/>
              <a:t>Табл. </a:t>
            </a:r>
            <a:r>
              <a:rPr lang="ru-RU" sz="1400" dirty="0" smtClean="0"/>
              <a:t>1 </a:t>
            </a:r>
            <a:r>
              <a:rPr lang="ru-RU" sz="1400" dirty="0"/>
              <a:t>позволяет нам охватить все многообразие доходов в американской экономике. Наиболее бедная часть населения располагает доходом менее </a:t>
            </a:r>
            <a:r>
              <a:rPr lang="ru-RU" sz="1400" dirty="0" smtClean="0"/>
              <a:t>14 400 </a:t>
            </a:r>
            <a:r>
              <a:rPr lang="ru-RU" sz="1400" dirty="0"/>
              <a:t>долл., в то время как верхние 20% имеют доход более </a:t>
            </a:r>
            <a:r>
              <a:rPr lang="ru-RU" sz="1400" dirty="0" smtClean="0"/>
              <a:t>65 100 </a:t>
            </a:r>
            <a:r>
              <a:rPr lang="ru-RU" sz="1400" dirty="0"/>
              <a:t>долл. Доход 5% домашних хозяйств превышает </a:t>
            </a:r>
            <a:r>
              <a:rPr lang="ru-RU" sz="1400" dirty="0" smtClean="0"/>
              <a:t>113 000 </a:t>
            </a:r>
            <a:r>
              <a:rPr lang="ru-RU" sz="1400" dirty="0"/>
              <a:t>долл. в год. Доход некоторых людей превышает и эту цифру, однако по мере того, как вы будете двигаться вверх по пирамиде доходов, процентная часть таких людей будет становиться все меньше и меньше. Если мы построим пирамиду доходов из детских кубиков, причем каждый слой будет соответствовать 500 долл. дохода, пик этой пирамиды будет намного выше Эвереста, однако большинство людей</a:t>
            </a:r>
            <a:r>
              <a:rPr lang="ru-RU" sz="1400" b="1" dirty="0"/>
              <a:t> не</a:t>
            </a:r>
            <a:r>
              <a:rPr lang="ru-RU" sz="1400" dirty="0"/>
              <a:t> поднимутся выше первых нескольких футов.</a:t>
            </a:r>
          </a:p>
        </p:txBody>
      </p:sp>
    </p:spTree>
    <p:extLst>
      <p:ext uri="{BB962C8B-B14F-4D97-AF65-F5344CB8AC3E}">
        <p14:creationId xmlns:p14="http://schemas.microsoft.com/office/powerpoint/2010/main" xmlns="" val="4076297812"/>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315416"/>
            <a:ext cx="6512511" cy="1143000"/>
          </a:xfrm>
        </p:spPr>
        <p:txBody>
          <a:bodyPr>
            <a:normAutofit fontScale="90000"/>
          </a:bodyPr>
          <a:lstStyle/>
          <a:p>
            <a:pPr algn="ctr"/>
            <a:r>
              <a:rPr lang="ru-RU" sz="2000" b="0" dirty="0"/>
              <a:t>	</a:t>
            </a:r>
            <a:br>
              <a:rPr lang="ru-RU" sz="2000" b="0" dirty="0"/>
            </a:b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t>
            </a:r>
            <a:br>
              <a:rPr lang="ru-RU" sz="2000" b="0" dirty="0"/>
            </a:b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t>
            </a:r>
            <a:br>
              <a:rPr lang="ru-RU" sz="2000" b="0" dirty="0"/>
            </a:b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t>
            </a:r>
            <a:br>
              <a:rPr lang="ru-RU" sz="2000" b="0" dirty="0"/>
            </a:b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t>
            </a:r>
            <a:br>
              <a:rPr lang="ru-RU" sz="2000" b="0" dirty="0"/>
            </a:b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t>
            </a:r>
            <a:br>
              <a:rPr lang="ru-RU" sz="2000" b="0" dirty="0"/>
            </a:b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t>
            </a:r>
            <a:br>
              <a:rPr lang="ru-RU" sz="2000" b="0" dirty="0"/>
            </a:b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t>
            </a:r>
            <a:br>
              <a:rPr lang="ru-RU" sz="2000" b="0" dirty="0"/>
            </a:br>
            <a:r>
              <a:rPr lang="ru-RU" sz="2000" cap="none" dirty="0" smtClean="0"/>
              <a:t>Таблица №6.Большая часть федеральных расходов на поддержку доходов направляется на проведение общих программ, таких как социальное обеспечение.</a:t>
            </a: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t>
            </a:r>
            <a:br>
              <a:rPr lang="ru-RU" sz="2000" b="0" dirty="0"/>
            </a:b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t>
            </a:r>
            <a:br>
              <a:rPr lang="ru-RU" sz="2000" b="0" dirty="0"/>
            </a:b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t>
            </a:r>
            <a:br>
              <a:rPr lang="ru-RU" sz="2000" b="0" dirty="0"/>
            </a:b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t>
            </a:r>
            <a:br>
              <a:rPr lang="ru-RU" sz="2000" b="0" dirty="0"/>
            </a:b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r>
            <a:br>
              <a:rPr lang="ru-RU" sz="2000" b="0" dirty="0"/>
            </a:b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t>
            </a:r>
            <a:br>
              <a:rPr lang="ru-RU" sz="2000" b="0" dirty="0"/>
            </a:br>
            <a:r>
              <a:rPr lang="ru-RU" sz="2000" b="0" dirty="0"/>
              <a:t/>
            </a:r>
            <a:br>
              <a:rPr lang="ru-RU" sz="2000" b="0" dirty="0"/>
            </a:br>
            <a:r>
              <a:rPr lang="ru-RU" sz="2000" b="0" dirty="0"/>
              <a:t>	</a:t>
            </a:r>
            <a:br>
              <a:rPr lang="ru-RU" sz="2000" b="0" dirty="0"/>
            </a:br>
            <a:r>
              <a:rPr lang="ru-RU" sz="2000" b="0" dirty="0"/>
              <a:t>	</a:t>
            </a:r>
            <a:br>
              <a:rPr lang="ru-RU" sz="2000" b="0" dirty="0"/>
            </a:br>
            <a:r>
              <a:rPr lang="ru-RU" sz="2000" b="0" dirty="0"/>
              <a:t>	</a:t>
            </a:r>
            <a:br>
              <a:rPr lang="ru-RU" sz="2000" b="0" dirty="0"/>
            </a:br>
            <a:r>
              <a:rPr lang="ru-RU" sz="2000" dirty="0" smtClean="0"/>
              <a:t> </a:t>
            </a:r>
            <a:endParaRPr lang="ru-RU" sz="2000" dirty="0"/>
          </a:p>
        </p:txBody>
      </p:sp>
      <p:graphicFrame>
        <p:nvGraphicFramePr>
          <p:cNvPr id="4" name="Таблица 3"/>
          <p:cNvGraphicFramePr>
            <a:graphicFrameLocks noGrp="1"/>
          </p:cNvGraphicFramePr>
          <p:nvPr>
            <p:extLst>
              <p:ext uri="{D42A27DB-BD31-4B8C-83A1-F6EECF244321}">
                <p14:modId xmlns:p14="http://schemas.microsoft.com/office/powerpoint/2010/main" xmlns="" val="1897136277"/>
              </p:ext>
            </p:extLst>
          </p:nvPr>
        </p:nvGraphicFramePr>
        <p:xfrm>
          <a:off x="395537" y="1124744"/>
          <a:ext cx="6624735" cy="5191063"/>
        </p:xfrm>
        <a:graphic>
          <a:graphicData uri="http://schemas.openxmlformats.org/drawingml/2006/table">
            <a:tbl>
              <a:tblPr firstRow="1" bandRow="1">
                <a:tableStyleId>{08FB837D-C827-4EFA-A057-4D05807E0F7C}</a:tableStyleId>
              </a:tblPr>
              <a:tblGrid>
                <a:gridCol w="2208245"/>
                <a:gridCol w="2208245"/>
                <a:gridCol w="2208245"/>
              </a:tblGrid>
              <a:tr h="909085">
                <a:tc>
                  <a:txBody>
                    <a:bodyPr/>
                    <a:lstStyle/>
                    <a:p>
                      <a:r>
                        <a:rPr lang="ru-RU" sz="1800" u="none" strike="noStrike" kern="1200" baseline="0" dirty="0" smtClean="0"/>
                        <a:t>Программа</a:t>
                      </a:r>
                      <a:endParaRPr lang="ru-RU" dirty="0"/>
                    </a:p>
                  </a:txBody>
                  <a:tcPr/>
                </a:tc>
                <a:tc>
                  <a:txBody>
                    <a:bodyPr/>
                    <a:lstStyle/>
                    <a:p>
                      <a:r>
                        <a:rPr lang="ru-RU" sz="1800" u="none" strike="noStrike" kern="1200" baseline="0" dirty="0" smtClean="0"/>
                        <a:t>Сумма (млрд долл.)</a:t>
                      </a:r>
                      <a:endParaRPr lang="ru-RU" dirty="0"/>
                    </a:p>
                  </a:txBody>
                  <a:tcPr/>
                </a:tc>
                <a:tc>
                  <a:txBody>
                    <a:bodyPr/>
                    <a:lstStyle/>
                    <a:p>
                      <a:r>
                        <a:rPr lang="ru-RU" sz="1800" u="none" strike="noStrike" kern="1200" baseline="0" dirty="0" smtClean="0"/>
                        <a:t>Процент от общих федеральных расходов</a:t>
                      </a:r>
                      <a:endParaRPr lang="ru-RU" dirty="0"/>
                    </a:p>
                  </a:txBody>
                  <a:tcPr/>
                </a:tc>
              </a:tr>
              <a:tr h="636359">
                <a:tc>
                  <a:txBody>
                    <a:bodyPr/>
                    <a:lstStyle/>
                    <a:p>
                      <a:r>
                        <a:rPr lang="ru-RU" sz="1800" u="none" strike="noStrike" kern="1200" baseline="0" dirty="0" smtClean="0"/>
                        <a:t>Все программы поддержки доходов</a:t>
                      </a:r>
                      <a:endParaRPr lang="ru-RU" dirty="0"/>
                    </a:p>
                  </a:txBody>
                  <a:tcPr/>
                </a:tc>
                <a:tc>
                  <a:txBody>
                    <a:bodyPr/>
                    <a:lstStyle/>
                    <a:p>
                      <a:r>
                        <a:rPr lang="ru-RU" sz="1800" u="none" strike="noStrike" kern="1200" baseline="0" dirty="0" smtClean="0"/>
                        <a:t>826,3</a:t>
                      </a:r>
                      <a:endParaRPr lang="ru-RU" dirty="0"/>
                    </a:p>
                  </a:txBody>
                  <a:tcPr/>
                </a:tc>
                <a:tc>
                  <a:txBody>
                    <a:bodyPr/>
                    <a:lstStyle/>
                    <a:p>
                      <a:r>
                        <a:rPr lang="ru-RU" sz="1800" u="none" strike="noStrike" kern="1200" baseline="0" dirty="0" smtClean="0"/>
                        <a:t>53,0</a:t>
                      </a:r>
                      <a:endParaRPr lang="ru-RU" dirty="0"/>
                    </a:p>
                  </a:txBody>
                  <a:tcPr/>
                </a:tc>
              </a:tr>
              <a:tr h="392730">
                <a:tc>
                  <a:txBody>
                    <a:bodyPr/>
                    <a:lstStyle/>
                    <a:p>
                      <a:r>
                        <a:rPr lang="ru-RU" sz="1800" u="none" strike="noStrike" kern="1200" baseline="0" dirty="0" smtClean="0"/>
                        <a:t>Общие программы</a:t>
                      </a:r>
                      <a:endParaRPr lang="ru-RU" dirty="0"/>
                    </a:p>
                  </a:txBody>
                  <a:tcPr/>
                </a:tc>
                <a:tc>
                  <a:txBody>
                    <a:bodyPr/>
                    <a:lstStyle/>
                    <a:p>
                      <a:r>
                        <a:rPr lang="ru-RU" sz="1800" u="none" strike="noStrike" kern="1200" baseline="0" dirty="0" smtClean="0"/>
                        <a:t>592,7</a:t>
                      </a:r>
                      <a:endParaRPr lang="ru-RU" dirty="0"/>
                    </a:p>
                  </a:txBody>
                  <a:tcPr/>
                </a:tc>
                <a:tc>
                  <a:txBody>
                    <a:bodyPr/>
                    <a:lstStyle/>
                    <a:p>
                      <a:r>
                        <a:rPr lang="ru-RU" sz="1800" u="none" strike="noStrike" kern="1200" baseline="0" dirty="0" smtClean="0"/>
                        <a:t>38,0</a:t>
                      </a:r>
                      <a:endParaRPr lang="ru-RU" dirty="0"/>
                    </a:p>
                  </a:txBody>
                  <a:tcPr/>
                </a:tc>
              </a:tr>
              <a:tr h="636359">
                <a:tc>
                  <a:txBody>
                    <a:bodyPr/>
                    <a:lstStyle/>
                    <a:p>
                      <a:r>
                        <a:rPr lang="ru-RU" sz="1800" u="none" strike="noStrike" kern="1200" baseline="0" dirty="0" smtClean="0"/>
                        <a:t>Социальное обеспечение</a:t>
                      </a:r>
                      <a:endParaRPr lang="ru-RU" dirty="0"/>
                    </a:p>
                  </a:txBody>
                  <a:tcPr/>
                </a:tc>
                <a:tc>
                  <a:txBody>
                    <a:bodyPr/>
                    <a:lstStyle/>
                    <a:p>
                      <a:r>
                        <a:rPr lang="ru-RU" sz="1800" u="none" strike="noStrike" kern="1200" baseline="0" dirty="0" smtClean="0"/>
                        <a:t>350,2</a:t>
                      </a:r>
                      <a:endParaRPr lang="ru-RU" dirty="0"/>
                    </a:p>
                  </a:txBody>
                  <a:tcPr/>
                </a:tc>
                <a:tc>
                  <a:txBody>
                    <a:bodyPr/>
                    <a:lstStyle/>
                    <a:p>
                      <a:r>
                        <a:rPr lang="ru-RU" sz="1800" u="none" strike="noStrike" kern="1200" baseline="0" dirty="0" smtClean="0"/>
                        <a:t>22,4</a:t>
                      </a:r>
                      <a:endParaRPr lang="ru-RU" dirty="0"/>
                    </a:p>
                  </a:txBody>
                  <a:tcPr/>
                </a:tc>
              </a:tr>
              <a:tr h="392730">
                <a:tc>
                  <a:txBody>
                    <a:bodyPr/>
                    <a:lstStyle/>
                    <a:p>
                      <a:r>
                        <a:rPr lang="en-US" sz="1800" u="none" strike="noStrike" kern="1200" baseline="0" dirty="0" smtClean="0"/>
                        <a:t>Medicare</a:t>
                      </a:r>
                      <a:endParaRPr lang="ru-RU" dirty="0"/>
                    </a:p>
                  </a:txBody>
                  <a:tcPr/>
                </a:tc>
                <a:tc>
                  <a:txBody>
                    <a:bodyPr/>
                    <a:lstStyle/>
                    <a:p>
                      <a:r>
                        <a:rPr lang="ru-RU" sz="1800" u="none" strike="noStrike" kern="1200" baseline="0" dirty="0" smtClean="0"/>
                        <a:t>174,2</a:t>
                      </a:r>
                      <a:endParaRPr lang="ru-RU" dirty="0"/>
                    </a:p>
                  </a:txBody>
                  <a:tcPr/>
                </a:tc>
                <a:tc>
                  <a:txBody>
                    <a:bodyPr/>
                    <a:lstStyle/>
                    <a:p>
                      <a:r>
                        <a:rPr lang="ru-RU" sz="1800" u="none" strike="noStrike" kern="1200" baseline="0" dirty="0" smtClean="0"/>
                        <a:t>11,2</a:t>
                      </a:r>
                      <a:endParaRPr lang="ru-RU" dirty="0"/>
                    </a:p>
                  </a:txBody>
                  <a:tcPr/>
                </a:tc>
              </a:tr>
              <a:tr h="636359">
                <a:tc>
                  <a:txBody>
                    <a:bodyPr/>
                    <a:lstStyle/>
                    <a:p>
                      <a:r>
                        <a:rPr lang="ru-RU" sz="1800" u="none" strike="noStrike" kern="1200" baseline="0" dirty="0" smtClean="0"/>
                        <a:t>Другие (ветераны и прочие пенсионеры)</a:t>
                      </a:r>
                      <a:endParaRPr lang="ru-RU" dirty="0"/>
                    </a:p>
                  </a:txBody>
                  <a:tcPr/>
                </a:tc>
                <a:tc>
                  <a:txBody>
                    <a:bodyPr/>
                    <a:lstStyle/>
                    <a:p>
                      <a:r>
                        <a:rPr lang="ru-RU" sz="1800" u="none" strike="noStrike" kern="1200" baseline="0" dirty="0" smtClean="0"/>
                        <a:t>43,4</a:t>
                      </a:r>
                      <a:endParaRPr lang="ru-RU" dirty="0"/>
                    </a:p>
                  </a:txBody>
                  <a:tcPr/>
                </a:tc>
                <a:tc>
                  <a:txBody>
                    <a:bodyPr/>
                    <a:lstStyle/>
                    <a:p>
                      <a:r>
                        <a:rPr lang="ru-RU" sz="1800" u="none" strike="noStrike" kern="1200" baseline="0" dirty="0" smtClean="0"/>
                        <a:t>2,8</a:t>
                      </a:r>
                      <a:endParaRPr lang="ru-RU" dirty="0"/>
                    </a:p>
                  </a:txBody>
                  <a:tcPr/>
                </a:tc>
              </a:tr>
              <a:tr h="636359">
                <a:tc>
                  <a:txBody>
                    <a:bodyPr/>
                    <a:lstStyle/>
                    <a:p>
                      <a:r>
                        <a:rPr lang="ru-RU" sz="1800" u="none" strike="noStrike" kern="1200" baseline="0" dirty="0" smtClean="0"/>
                        <a:t>Пособия по безработице</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u="none" strike="noStrike" kern="1200" baseline="0" dirty="0" smtClean="0"/>
                        <a:t>24,9</a:t>
                      </a:r>
                      <a:endParaRPr lang="ru-RU" dirty="0" smtClean="0"/>
                    </a:p>
                  </a:txBody>
                  <a:tcPr/>
                </a:tc>
                <a:tc>
                  <a:txBody>
                    <a:bodyPr/>
                    <a:lstStyle/>
                    <a:p>
                      <a:r>
                        <a:rPr lang="ru-RU" sz="1800" u="none" strike="noStrike" kern="1200" baseline="0" dirty="0" smtClean="0"/>
                        <a:t>1,6</a:t>
                      </a:r>
                      <a:endParaRPr lang="ru-RU" dirty="0"/>
                    </a:p>
                  </a:txBody>
                  <a:tcPr/>
                </a:tc>
              </a:tr>
              <a:tr h="656563">
                <a:tc>
                  <a:txBody>
                    <a:bodyPr/>
                    <a:lstStyle/>
                    <a:p>
                      <a:r>
                        <a:rPr lang="ru-RU" sz="1800" u="none" strike="noStrike" kern="1200" baseline="0" dirty="0" smtClean="0"/>
                        <a:t>Программы для бедных</a:t>
                      </a:r>
                      <a:endParaRPr lang="ru-RU" dirty="0"/>
                    </a:p>
                  </a:txBody>
                  <a:tcPr/>
                </a:tc>
                <a:tc>
                  <a:txBody>
                    <a:bodyPr/>
                    <a:lstStyle/>
                    <a:p>
                      <a:r>
                        <a:rPr lang="ru-RU" sz="1800" u="none" strike="noStrike" kern="1200" baseline="0" dirty="0" smtClean="0"/>
                        <a:t>233,6</a:t>
                      </a:r>
                      <a:endParaRPr lang="ru-RU" dirty="0"/>
                    </a:p>
                  </a:txBody>
                  <a:tcPr/>
                </a:tc>
                <a:tc>
                  <a:txBody>
                    <a:bodyPr/>
                    <a:lstStyle/>
                    <a:p>
                      <a:r>
                        <a:rPr lang="ru-RU" sz="1800" u="none" strike="noStrike" kern="1200" baseline="0" dirty="0" smtClean="0"/>
                        <a:t>15,0</a:t>
                      </a:r>
                      <a:endParaRPr lang="ru-RU" dirty="0"/>
                    </a:p>
                  </a:txBody>
                  <a:tcPr/>
                </a:tc>
              </a:tr>
            </a:tbl>
          </a:graphicData>
        </a:graphic>
      </p:graphicFrame>
      <p:sp>
        <p:nvSpPr>
          <p:cNvPr id="3" name="Прямоугольник 2"/>
          <p:cNvSpPr/>
          <p:nvPr/>
        </p:nvSpPr>
        <p:spPr>
          <a:xfrm>
            <a:off x="7092280" y="1124744"/>
            <a:ext cx="2051720" cy="5355312"/>
          </a:xfrm>
          <a:prstGeom prst="rect">
            <a:avLst/>
          </a:prstGeom>
        </p:spPr>
        <p:txBody>
          <a:bodyPr wrap="square">
            <a:spAutoFit/>
          </a:bodyPr>
          <a:lstStyle/>
          <a:p>
            <a:r>
              <a:rPr lang="ru-RU" dirty="0" smtClean="0"/>
              <a:t>Федеральные программы поддержки доходов направлены </a:t>
            </a:r>
            <a:r>
              <a:rPr lang="ru-RU" dirty="0"/>
              <a:t>на все население, а не </a:t>
            </a:r>
            <a:r>
              <a:rPr lang="ru-RU" dirty="0" smtClean="0"/>
              <a:t>только на </a:t>
            </a:r>
            <a:r>
              <a:rPr lang="ru-RU" dirty="0"/>
              <a:t>малоимущих. Обратите внимание на высокие затраты программ по обеспечению медицинской помощи как для обеспеченных слоев населения, так и </a:t>
            </a:r>
            <a:r>
              <a:rPr lang="ru-RU" dirty="0" smtClean="0"/>
              <a:t>для малоимущих </a:t>
            </a:r>
            <a:endParaRPr lang="ru-RU" dirty="0"/>
          </a:p>
        </p:txBody>
      </p:sp>
    </p:spTree>
    <p:extLst>
      <p:ext uri="{BB962C8B-B14F-4D97-AF65-F5344CB8AC3E}">
        <p14:creationId xmlns:p14="http://schemas.microsoft.com/office/powerpoint/2010/main" xmlns="" val="3144413479"/>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xmlns="" val="1885354984"/>
              </p:ext>
            </p:extLst>
          </p:nvPr>
        </p:nvGraphicFramePr>
        <p:xfrm>
          <a:off x="467544" y="764704"/>
          <a:ext cx="8136903" cy="4227878"/>
        </p:xfrm>
        <a:graphic>
          <a:graphicData uri="http://schemas.openxmlformats.org/drawingml/2006/table">
            <a:tbl>
              <a:tblPr firstRow="1" bandRow="1">
                <a:tableStyleId>{08FB837D-C827-4EFA-A057-4D05807E0F7C}</a:tableStyleId>
              </a:tblPr>
              <a:tblGrid>
                <a:gridCol w="2736304"/>
                <a:gridCol w="2688298"/>
                <a:gridCol w="2712301"/>
              </a:tblGrid>
              <a:tr h="720080">
                <a:tc>
                  <a:txBody>
                    <a:bodyPr/>
                    <a:lstStyle/>
                    <a:p>
                      <a:r>
                        <a:rPr lang="ru-RU" sz="1800" u="none" strike="noStrike" kern="1200" baseline="0" dirty="0" smtClean="0"/>
                        <a:t>Программа</a:t>
                      </a:r>
                      <a:endParaRPr lang="ru-RU" dirty="0"/>
                    </a:p>
                  </a:txBody>
                  <a:tcPr/>
                </a:tc>
                <a:tc>
                  <a:txBody>
                    <a:bodyPr/>
                    <a:lstStyle/>
                    <a:p>
                      <a:r>
                        <a:rPr lang="ru-RU" sz="1800" u="none" strike="noStrike" kern="1200" baseline="0" dirty="0" smtClean="0"/>
                        <a:t>Сумма (млрд долл.)</a:t>
                      </a:r>
                      <a:endParaRPr lang="ru-RU" dirty="0"/>
                    </a:p>
                  </a:txBody>
                  <a:tcPr/>
                </a:tc>
                <a:tc>
                  <a:txBody>
                    <a:bodyPr/>
                    <a:lstStyle/>
                    <a:p>
                      <a:r>
                        <a:rPr lang="ru-RU" sz="1800" u="none" strike="noStrike" kern="1200" baseline="0" dirty="0" smtClean="0"/>
                        <a:t>Процент от общих федеральных расходов</a:t>
                      </a:r>
                      <a:endParaRPr lang="ru-RU" dirty="0"/>
                    </a:p>
                  </a:txBody>
                  <a:tcPr/>
                </a:tc>
              </a:tr>
              <a:tr h="529186">
                <a:tc>
                  <a:txBody>
                    <a:bodyPr/>
                    <a:lstStyle/>
                    <a:p>
                      <a:r>
                        <a:rPr lang="en-US" sz="1800" u="none" strike="noStrike" kern="1200" baseline="0" dirty="0" smtClean="0"/>
                        <a:t>Medicaid</a:t>
                      </a:r>
                      <a:endParaRPr lang="ru-RU" dirty="0"/>
                    </a:p>
                  </a:txBody>
                  <a:tcPr/>
                </a:tc>
                <a:tc>
                  <a:txBody>
                    <a:bodyPr/>
                    <a:lstStyle/>
                    <a:p>
                      <a:r>
                        <a:rPr lang="ru-RU" sz="1800" u="none" strike="noStrike" kern="1200" baseline="0" dirty="0" smtClean="0"/>
                        <a:t>82,1</a:t>
                      </a:r>
                      <a:endParaRPr lang="ru-RU" dirty="0"/>
                    </a:p>
                  </a:txBody>
                  <a:tcPr/>
                </a:tc>
                <a:tc>
                  <a:txBody>
                    <a:bodyPr/>
                    <a:lstStyle/>
                    <a:p>
                      <a:r>
                        <a:rPr lang="ru-RU" sz="1800" u="none" strike="noStrike" kern="1200" baseline="0" dirty="0" smtClean="0"/>
                        <a:t>5,3</a:t>
                      </a:r>
                      <a:endParaRPr lang="ru-RU" dirty="0"/>
                    </a:p>
                  </a:txBody>
                  <a:tcPr/>
                </a:tc>
              </a:tr>
              <a:tr h="529186">
                <a:tc>
                  <a:txBody>
                    <a:bodyPr/>
                    <a:lstStyle/>
                    <a:p>
                      <a:r>
                        <a:rPr lang="ru-RU" sz="1800" u="none" strike="noStrike" kern="1200" baseline="0" dirty="0" smtClean="0"/>
                        <a:t>Другие программы по поддержке доходов</a:t>
                      </a:r>
                      <a:endParaRPr lang="ru-RU" dirty="0"/>
                    </a:p>
                  </a:txBody>
                  <a:tcPr/>
                </a:tc>
                <a:tc>
                  <a:txBody>
                    <a:bodyPr/>
                    <a:lstStyle/>
                    <a:p>
                      <a:r>
                        <a:rPr lang="ru-RU" sz="1800" u="none" strike="noStrike" kern="1200" baseline="0" dirty="0" smtClean="0"/>
                        <a:t>64,3</a:t>
                      </a:r>
                      <a:endParaRPr lang="ru-RU" dirty="0"/>
                    </a:p>
                  </a:txBody>
                  <a:tcPr/>
                </a:tc>
                <a:tc>
                  <a:txBody>
                    <a:bodyPr/>
                    <a:lstStyle/>
                    <a:p>
                      <a:r>
                        <a:rPr lang="ru-RU" sz="1800" u="none" strike="noStrike" kern="1200" baseline="0" dirty="0" smtClean="0"/>
                        <a:t>4,1</a:t>
                      </a:r>
                      <a:endParaRPr lang="ru-RU" dirty="0"/>
                    </a:p>
                  </a:txBody>
                  <a:tcPr/>
                </a:tc>
              </a:tr>
              <a:tr h="529186">
                <a:tc>
                  <a:txBody>
                    <a:bodyPr/>
                    <a:lstStyle/>
                    <a:p>
                      <a:r>
                        <a:rPr lang="ru-RU" sz="1800" u="none" strike="noStrike" kern="1200" baseline="0" dirty="0" smtClean="0"/>
                        <a:t>Продукты питания</a:t>
                      </a:r>
                      <a:endParaRPr lang="ru-RU" dirty="0"/>
                    </a:p>
                  </a:txBody>
                  <a:tcPr/>
                </a:tc>
                <a:tc>
                  <a:txBody>
                    <a:bodyPr/>
                    <a:lstStyle/>
                    <a:p>
                      <a:r>
                        <a:rPr lang="ru-RU" sz="1800" u="none" strike="noStrike" kern="1200" baseline="0" dirty="0" smtClean="0"/>
                        <a:t>40,4</a:t>
                      </a:r>
                      <a:endParaRPr lang="ru-RU" dirty="0"/>
                    </a:p>
                  </a:txBody>
                  <a:tcPr/>
                </a:tc>
                <a:tc>
                  <a:txBody>
                    <a:bodyPr/>
                    <a:lstStyle/>
                    <a:p>
                      <a:r>
                        <a:rPr lang="ru-RU" sz="1800" u="none" strike="noStrike" kern="1200" baseline="0" dirty="0" smtClean="0"/>
                        <a:t>2,6</a:t>
                      </a:r>
                      <a:endParaRPr lang="ru-RU" dirty="0"/>
                    </a:p>
                  </a:txBody>
                  <a:tcPr/>
                </a:tc>
              </a:tr>
              <a:tr h="529186">
                <a:tc>
                  <a:txBody>
                    <a:bodyPr/>
                    <a:lstStyle/>
                    <a:p>
                      <a:r>
                        <a:rPr lang="ru-RU" sz="1800" u="none" strike="noStrike" kern="1200" baseline="0" dirty="0" smtClean="0"/>
                        <a:t>Обеспечение жильем</a:t>
                      </a:r>
                      <a:endParaRPr lang="ru-RU" dirty="0"/>
                    </a:p>
                  </a:txBody>
                  <a:tcPr/>
                </a:tc>
                <a:tc>
                  <a:txBody>
                    <a:bodyPr/>
                    <a:lstStyle/>
                    <a:p>
                      <a:r>
                        <a:rPr lang="ru-RU" sz="1800" u="none" strike="noStrike" kern="1200" baseline="0" dirty="0" smtClean="0"/>
                        <a:t>16,4</a:t>
                      </a:r>
                      <a:endParaRPr lang="ru-RU" dirty="0"/>
                    </a:p>
                  </a:txBody>
                  <a:tcPr/>
                </a:tc>
                <a:tc>
                  <a:txBody>
                    <a:bodyPr/>
                    <a:lstStyle/>
                    <a:p>
                      <a:r>
                        <a:rPr lang="ru-RU" sz="1800" u="none" strike="noStrike" kern="1200" baseline="0" dirty="0" smtClean="0"/>
                        <a:t>1,1</a:t>
                      </a:r>
                      <a:endParaRPr lang="ru-RU" dirty="0"/>
                    </a:p>
                  </a:txBody>
                  <a:tcPr/>
                </a:tc>
              </a:tr>
              <a:tr h="529186">
                <a:tc>
                  <a:txBody>
                    <a:bodyPr/>
                    <a:lstStyle/>
                    <a:p>
                      <a:r>
                        <a:rPr lang="ru-RU" sz="1800" u="none" strike="noStrike" kern="1200" baseline="0" dirty="0" smtClean="0"/>
                        <a:t>Скидка при уплате налога на зарплату</a:t>
                      </a:r>
                      <a:endParaRPr lang="ru-RU" dirty="0"/>
                    </a:p>
                  </a:txBody>
                  <a:tcPr/>
                </a:tc>
                <a:tc>
                  <a:txBody>
                    <a:bodyPr/>
                    <a:lstStyle/>
                    <a:p>
                      <a:r>
                        <a:rPr lang="ru-RU" sz="1800" u="none" strike="noStrike" kern="1200" baseline="0" dirty="0" smtClean="0"/>
                        <a:t>24,3</a:t>
                      </a:r>
                      <a:endParaRPr lang="ru-RU" dirty="0"/>
                    </a:p>
                  </a:txBody>
                  <a:tcPr/>
                </a:tc>
                <a:tc>
                  <a:txBody>
                    <a:bodyPr/>
                    <a:lstStyle/>
                    <a:p>
                      <a:r>
                        <a:rPr lang="ru-RU" sz="1800" u="none" strike="noStrike" kern="1200" baseline="0" dirty="0" smtClean="0"/>
                        <a:t>1,6</a:t>
                      </a:r>
                      <a:endParaRPr lang="ru-RU" dirty="0"/>
                    </a:p>
                  </a:txBody>
                  <a:tcPr/>
                </a:tc>
              </a:tr>
              <a:tr h="529186">
                <a:tc>
                  <a:txBody>
                    <a:bodyPr/>
                    <a:lstStyle/>
                    <a:p>
                      <a:r>
                        <a:rPr lang="ru-RU" sz="1800" u="none" strike="noStrike" kern="1200" baseline="0" dirty="0" smtClean="0"/>
                        <a:t>Международное развитие и помощь</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u="none" strike="noStrike" kern="1200" baseline="0" dirty="0" smtClean="0"/>
                        <a:t>6,1</a:t>
                      </a:r>
                      <a:endParaRPr lang="ru-RU" dirty="0" smtClean="0"/>
                    </a:p>
                  </a:txBody>
                  <a:tcPr/>
                </a:tc>
                <a:tc>
                  <a:txBody>
                    <a:bodyPr/>
                    <a:lstStyle/>
                    <a:p>
                      <a:r>
                        <a:rPr lang="ru-RU" sz="1800" u="none" strike="noStrike" kern="1200" baseline="0" dirty="0" smtClean="0"/>
                        <a:t>0,4</a:t>
                      </a:r>
                      <a:endParaRPr lang="ru-RU" dirty="0"/>
                    </a:p>
                  </a:txBody>
                  <a:tcPr/>
                </a:tc>
              </a:tr>
            </a:tbl>
          </a:graphicData>
        </a:graphic>
      </p:graphicFrame>
      <p:sp>
        <p:nvSpPr>
          <p:cNvPr id="2" name="Прямоугольник 1"/>
          <p:cNvSpPr/>
          <p:nvPr/>
        </p:nvSpPr>
        <p:spPr>
          <a:xfrm>
            <a:off x="2699792" y="240639"/>
            <a:ext cx="2900987" cy="369332"/>
          </a:xfrm>
          <a:prstGeom prst="rect">
            <a:avLst/>
          </a:prstGeom>
        </p:spPr>
        <p:txBody>
          <a:bodyPr wrap="none">
            <a:spAutoFit/>
          </a:bodyPr>
          <a:lstStyle/>
          <a:p>
            <a:r>
              <a:rPr lang="ru-RU" dirty="0"/>
              <a:t>Таблица №</a:t>
            </a:r>
            <a:r>
              <a:rPr lang="ru-RU" dirty="0" smtClean="0"/>
              <a:t>6(Продолжение)</a:t>
            </a:r>
            <a:endParaRPr lang="ru-RU" dirty="0"/>
          </a:p>
        </p:txBody>
      </p:sp>
    </p:spTree>
    <p:extLst>
      <p:ext uri="{BB962C8B-B14F-4D97-AF65-F5344CB8AC3E}">
        <p14:creationId xmlns:p14="http://schemas.microsoft.com/office/powerpoint/2010/main" xmlns="" val="4185557888"/>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260648"/>
            <a:ext cx="6512511" cy="1143000"/>
          </a:xfrm>
        </p:spPr>
        <p:txBody>
          <a:bodyPr/>
          <a:lstStyle/>
          <a:p>
            <a:pPr algn="ctr"/>
            <a:r>
              <a:rPr lang="ru-RU" sz="2800" dirty="0" smtClean="0"/>
              <a:t>Сти</a:t>
            </a:r>
            <a:r>
              <a:rPr lang="ru-RU" sz="2800" dirty="0"/>
              <a:t>м</a:t>
            </a:r>
            <a:r>
              <a:rPr lang="ru-RU" sz="2800" dirty="0" smtClean="0"/>
              <a:t>улы для бедных </a:t>
            </a:r>
            <a:endParaRPr lang="ru-RU" sz="2800" dirty="0"/>
          </a:p>
        </p:txBody>
      </p:sp>
      <p:sp>
        <p:nvSpPr>
          <p:cNvPr id="3" name="Объект 2"/>
          <p:cNvSpPr>
            <a:spLocks noGrp="1"/>
          </p:cNvSpPr>
          <p:nvPr>
            <p:ph idx="1"/>
          </p:nvPr>
        </p:nvSpPr>
        <p:spPr>
          <a:xfrm>
            <a:off x="107504" y="1251088"/>
            <a:ext cx="8856984" cy="5589240"/>
          </a:xfrm>
        </p:spPr>
        <p:txBody>
          <a:bodyPr>
            <a:normAutofit fontScale="47500" lnSpcReduction="20000"/>
          </a:bodyPr>
          <a:lstStyle/>
          <a:p>
            <a:pPr algn="just"/>
            <a:r>
              <a:rPr lang="ru-RU" dirty="0"/>
              <a:t>Одно из главных препятствий, с которыми сталкиваются бедные семьи, состоит в том, что современная «система благосостояния» значительно уменьшает стимулы поиска работы для взрослых людей с низкими доходами. Если человек, получающий пособие, найдет работу, государство больше не будет обеспечивать его талонами на продукты и пособием, а также субсидировать жилье. Можно сказать, что предельные «ставки налогов» (или, точнее, «норма уменьшения пособия</a:t>
            </a:r>
            <a:r>
              <a:rPr lang="ru-RU" dirty="0" smtClean="0"/>
              <a:t>»)</a:t>
            </a:r>
            <a:r>
              <a:rPr lang="ru-RU" dirty="0"/>
              <a:t> </a:t>
            </a:r>
            <a:r>
              <a:rPr lang="ru-RU" dirty="0" smtClean="0"/>
              <a:t>для </a:t>
            </a:r>
            <a:r>
              <a:rPr lang="ru-RU" dirty="0"/>
              <a:t>бедных очень высоки, так как пособия резко падают по мере роста заработков.</a:t>
            </a:r>
          </a:p>
          <a:p>
            <a:pPr algn="just"/>
            <a:r>
              <a:rPr lang="ru-RU" dirty="0"/>
              <a:t>Для иллюстрации проблемы рассмотрим ситуацию семьи из трех человек (мать и двое детей), живущую в Пенсильвании. Мы выбрали Пенсильванию, так как пособия AF DC в этом штате близки к средним показателям по стране. В 1987 г., если у матери нет работы, семья получала бы пособие в размере 4584 долл. и талоны на продукты питания на сумму 1549 долл.; всего располагаемый доход этой семьи составил бы 6133 долл. Предположим, что мать нашла работу на полный рабочий день с заработной платой 8000 долл. в год. При этом она теряет все пособия, но продолжает получать талоны на питание (1306 долл.). За вычетом расходов на уход за детьми и связанных с работой, располагаемый доход этой семьи составляет 6906 долл.</a:t>
            </a:r>
          </a:p>
          <a:p>
            <a:pPr algn="just"/>
            <a:r>
              <a:rPr lang="ru-RU" dirty="0"/>
              <a:t>Чистые выгоды от получения работы с заработной платой 8000 долл. в год будут равна 733 долл. в год;</a:t>
            </a:r>
          </a:p>
          <a:p>
            <a:pPr algn="just"/>
            <a:r>
              <a:rPr lang="ru-RU" dirty="0"/>
              <a:t>таким образом увеличение располагаемого дохода составит лишь 9,7% от увеличения заработков. Если рассматривать уменьшение пособия как своеобразный «налог», ставка налога для работающих бедняков составит 90%, что намного выше ставок налогов для богатейших американцев. Этот факт значительно тормозит активный поиск работы.</a:t>
            </a:r>
          </a:p>
          <a:p>
            <a:pPr algn="just"/>
            <a:r>
              <a:rPr lang="ru-RU" dirty="0"/>
              <a:t>Одним из самых значительных недостатков современной «системы благосостояния» является тот факт, что эта система способствует распаду семьи, в то время как полные семьи — и так достаточно редкое явление. Большая часть штатов не предоставляет помощи семьям, в которых есть оба родителя, обосновывая это тем, что второй родитель может заниматься детьми. В подобных случаях один из родителей (обычно отец) в семье, живущей на пособие, может ее покинуть, так как в этом случае доход этой семьи резко возрастет. Только если семья распадется, его жена и дети смогут получить поддержку правительства.</a:t>
            </a:r>
          </a:p>
          <a:p>
            <a:pPr algn="just"/>
            <a:endParaRPr lang="ru-RU" dirty="0"/>
          </a:p>
        </p:txBody>
      </p:sp>
    </p:spTree>
    <p:extLst>
      <p:ext uri="{BB962C8B-B14F-4D97-AF65-F5344CB8AC3E}">
        <p14:creationId xmlns:p14="http://schemas.microsoft.com/office/powerpoint/2010/main" xmlns="" val="2799425292"/>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b="1" dirty="0">
                <a:effectLst/>
              </a:rPr>
              <a:t>Пополнение доходов для бедных</a:t>
            </a:r>
            <a:endParaRPr lang="ru-RU" sz="2800" dirty="0"/>
          </a:p>
        </p:txBody>
      </p:sp>
      <p:sp>
        <p:nvSpPr>
          <p:cNvPr id="3" name="Объект 2"/>
          <p:cNvSpPr>
            <a:spLocks noGrp="1"/>
          </p:cNvSpPr>
          <p:nvPr>
            <p:ph idx="1"/>
          </p:nvPr>
        </p:nvSpPr>
        <p:spPr>
          <a:xfrm>
            <a:off x="0" y="1340768"/>
            <a:ext cx="8964488" cy="5303838"/>
          </a:xfrm>
        </p:spPr>
        <p:txBody>
          <a:bodyPr>
            <a:normAutofit fontScale="47500" lnSpcReduction="20000"/>
          </a:bodyPr>
          <a:lstStyle/>
          <a:p>
            <a:pPr algn="just"/>
            <a:r>
              <a:rPr lang="ru-RU" dirty="0"/>
              <a:t>Рассмотрев плачевные результаты воздействия современной системы благосостояния на экономическую эффективность и социальную структуру страны, экономисты различных политических взглядов пришли к заключению, что система благосостояния нуждается в фундаментальной реформе. Консерваторы, такие как Милтон </a:t>
            </a:r>
            <a:r>
              <a:rPr lang="ru-RU" dirty="0" err="1"/>
              <a:t>Фридмен</a:t>
            </a:r>
            <a:r>
              <a:rPr lang="ru-RU" dirty="0"/>
              <a:t> из Чикаго и либералы, например, Джеймс </a:t>
            </a:r>
            <a:r>
              <a:rPr lang="ru-RU" dirty="0" err="1"/>
              <a:t>Тобин</a:t>
            </a:r>
            <a:r>
              <a:rPr lang="ru-RU" dirty="0"/>
              <a:t> из Йельского университета, согласились, что будет гораздо дешевле и гуманнее заменить или дополнить набор программ по обеспечению дохода одной целостной программой по денежной помощи.</a:t>
            </a:r>
          </a:p>
          <a:p>
            <a:pPr algn="just"/>
            <a:r>
              <a:rPr lang="ru-RU" dirty="0"/>
              <a:t>Одно из предложений называется</a:t>
            </a:r>
            <a:r>
              <a:rPr lang="ru-RU" b="1" dirty="0"/>
              <a:t> отрицательным подоходным налогом.</a:t>
            </a:r>
            <a:r>
              <a:rPr lang="ru-RU" dirty="0"/>
              <a:t> Основа проста: если я зарабатываю 50000 долл. в год, я плачу положительный </a:t>
            </a:r>
            <a:r>
              <a:rPr lang="ru-RU" dirty="0" smtClean="0"/>
              <a:t>подоходный налог. </a:t>
            </a:r>
            <a:r>
              <a:rPr lang="ru-RU" dirty="0"/>
              <a:t>Если я зарабатываю лишнюю тысячу долларов, я плачу дополнительный налога 160 долл., при этом у меня остается 840 долл. дополнительного располагаемого дохода. Таким образом, стимул к увеличению заработков сохранен.</a:t>
            </a:r>
          </a:p>
          <a:p>
            <a:pPr algn="just"/>
            <a:r>
              <a:rPr lang="ru-RU" dirty="0"/>
              <a:t>Теперь возьмем заработки бедной семьи, скажем 8000 долл. в 1990 г. Конгресс может решить, что такая семья заслуживает большего, особенно если эти 8000 долл. заработаны за счет труда и в семье есть маленькие дети. Правительство планирует предоставить финансовую поддержку такой семье. Иными словами, семья не должна платить налоги со своего дохода, и к тому же, получает отрицательный подоходный налог в форме дополнительного дохода.</a:t>
            </a:r>
          </a:p>
          <a:p>
            <a:pPr algn="just"/>
            <a:r>
              <a:rPr lang="ru-RU" dirty="0"/>
              <a:t>Проблема состоит в том, как продолжать обеспечение государственной поддержки доходов, но при этом не наносить вреда стимулам к труду. Один из способов достичь этого заключается в обеспечении базового пособия, с разрешением сохранять значительную часть заработанных денег. Семья может получать 8000 долл. базового пособия и платить налог 50% с каждого дополнительного дохода. Подобно тому, как люди с высокими доходами могут сохранить большую долю заработанных денег, если их заработки все увеличиваются и увеличиваются, так и бедная семья может повысить свое материальное благосостояние за счет дополнительных заработков, если кто-либо из ее членов получает работу.</a:t>
            </a:r>
          </a:p>
          <a:p>
            <a:endParaRPr lang="ru-RU" dirty="0"/>
          </a:p>
        </p:txBody>
      </p:sp>
    </p:spTree>
    <p:extLst>
      <p:ext uri="{BB962C8B-B14F-4D97-AF65-F5344CB8AC3E}">
        <p14:creationId xmlns:p14="http://schemas.microsoft.com/office/powerpoint/2010/main" xmlns="" val="2843113714"/>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188640"/>
            <a:ext cx="6512511" cy="1143000"/>
          </a:xfrm>
        </p:spPr>
        <p:txBody>
          <a:bodyPr/>
          <a:lstStyle/>
          <a:p>
            <a:pPr algn="ctr"/>
            <a:r>
              <a:rPr lang="ru-RU" sz="2800" dirty="0" smtClean="0"/>
              <a:t>Налоговые льготы на заработную плату</a:t>
            </a:r>
            <a:endParaRPr lang="ru-RU" sz="2800" dirty="0"/>
          </a:p>
        </p:txBody>
      </p:sp>
      <p:sp>
        <p:nvSpPr>
          <p:cNvPr id="3" name="Объект 2"/>
          <p:cNvSpPr>
            <a:spLocks noGrp="1"/>
          </p:cNvSpPr>
          <p:nvPr>
            <p:ph idx="1"/>
          </p:nvPr>
        </p:nvSpPr>
        <p:spPr>
          <a:xfrm>
            <a:off x="395536" y="1628800"/>
            <a:ext cx="8064896" cy="4320480"/>
          </a:xfrm>
        </p:spPr>
        <p:txBody>
          <a:bodyPr>
            <a:normAutofit/>
          </a:bodyPr>
          <a:lstStyle/>
          <a:p>
            <a:pPr algn="just"/>
            <a:r>
              <a:rPr lang="ru-RU" sz="1800" dirty="0"/>
              <a:t>Одной из наиболее популярных и быстро </a:t>
            </a:r>
            <a:r>
              <a:rPr lang="ru-RU" sz="1800" dirty="0" smtClean="0"/>
              <a:t>развивающихся </a:t>
            </a:r>
            <a:r>
              <a:rPr lang="ru-RU" sz="1800" dirty="0"/>
              <a:t>программ, предназначенных для </a:t>
            </a:r>
            <a:r>
              <a:rPr lang="ru-RU" sz="1800" dirty="0" smtClean="0"/>
              <a:t>низкооплачиваемых рабочих</a:t>
            </a:r>
            <a:r>
              <a:rPr lang="ru-RU" sz="1800" dirty="0"/>
              <a:t>, являются налоговые</a:t>
            </a:r>
            <a:r>
              <a:rPr lang="ru-RU" sz="1800" i="1" dirty="0"/>
              <a:t> </a:t>
            </a:r>
            <a:r>
              <a:rPr lang="ru-RU" sz="1800" dirty="0" smtClean="0"/>
              <a:t>льготы</a:t>
            </a:r>
            <a:r>
              <a:rPr lang="ru-RU" sz="1800" i="1" dirty="0" smtClean="0"/>
              <a:t>,   </a:t>
            </a:r>
            <a:r>
              <a:rPr lang="ru-RU" sz="1800" dirty="0" smtClean="0"/>
              <a:t>предоставляемые получателям заработной </a:t>
            </a:r>
            <a:r>
              <a:rPr lang="ru-RU" sz="1800" dirty="0"/>
              <a:t>платы и жалованья</a:t>
            </a:r>
            <a:r>
              <a:rPr lang="ru-RU" sz="1800" i="1" dirty="0"/>
              <a:t>. </a:t>
            </a:r>
            <a:r>
              <a:rPr lang="ru-RU" sz="1800" dirty="0"/>
              <a:t>Эти льготы </a:t>
            </a:r>
            <a:r>
              <a:rPr lang="ru-RU" sz="1800" dirty="0" smtClean="0"/>
              <a:t>применяются </a:t>
            </a:r>
            <a:r>
              <a:rPr lang="ru-RU" sz="1800" dirty="0"/>
              <a:t>к </a:t>
            </a:r>
            <a:r>
              <a:rPr lang="ru-RU" sz="1800" dirty="0" smtClean="0"/>
              <a:t>трудовым </a:t>
            </a:r>
            <a:r>
              <a:rPr lang="ru-RU" sz="1800" dirty="0"/>
              <a:t>доходам и являются, в сущности, </a:t>
            </a:r>
            <a:r>
              <a:rPr lang="ru-RU" sz="1800" dirty="0" smtClean="0"/>
              <a:t>добавкой к заработной </a:t>
            </a:r>
            <a:r>
              <a:rPr lang="ru-RU" sz="1800" dirty="0"/>
              <a:t>плате. В 1996 году эта льгота добавляла </a:t>
            </a:r>
            <a:r>
              <a:rPr lang="ru-RU" sz="1800" dirty="0" smtClean="0"/>
              <a:t>к заработанному доходу порядка </a:t>
            </a:r>
            <a:r>
              <a:rPr lang="ru-RU" sz="1800" dirty="0"/>
              <a:t>40 % (максимум 3556 долл.), а затем постепенно </a:t>
            </a:r>
            <a:r>
              <a:rPr lang="ru-RU" sz="1800" dirty="0" smtClean="0"/>
              <a:t>сходила "на </a:t>
            </a:r>
            <a:r>
              <a:rPr lang="ru-RU" sz="1800" dirty="0"/>
              <a:t>нет" для доходов свыше 11650 долл. </a:t>
            </a:r>
          </a:p>
        </p:txBody>
      </p:sp>
    </p:spTree>
    <p:extLst>
      <p:ext uri="{BB962C8B-B14F-4D97-AF65-F5344CB8AC3E}">
        <p14:creationId xmlns:p14="http://schemas.microsoft.com/office/powerpoint/2010/main" xmlns="" val="1049346619"/>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251520" y="1196752"/>
            <a:ext cx="8803704" cy="5403230"/>
          </a:xfrm>
          <a:prstGeom prst="rect">
            <a:avLst/>
          </a:prstGeom>
        </p:spPr>
        <p:txBody>
          <a:bodyPr vert="horz">
            <a:normAutofit fontScale="40000" lnSpcReduction="200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ru-RU" sz="3500" i="1" dirty="0" smtClean="0"/>
              <a:t>Налоговая скидка на заработанный доход.</a:t>
            </a:r>
            <a:r>
              <a:rPr lang="ru-RU" sz="3500" dirty="0" smtClean="0"/>
              <a:t> Рассмотрев различные предложения. Соединенные Штаты остановились на разновидности отрицательного подоходного налога, которая называется так: </a:t>
            </a:r>
            <a:r>
              <a:rPr lang="ru-RU" sz="3500" i="1" dirty="0" smtClean="0"/>
              <a:t>налоговая скидка на заработанный доход.</a:t>
            </a:r>
            <a:r>
              <a:rPr lang="ru-RU" sz="3500" dirty="0" smtClean="0"/>
              <a:t> Эта льгота, впервые появившаяся в 1975 г., применяется в отношении трудовых доходов и по сути является доплатой к заработной плате. Согласно решению от 1993 г., она составляет от 18 до 20% от заработанного дохода, максимум 1511 долл., и равна нулю для доходов выше 23050 долл. Эта скидка известна как «налоговая премия», так как она в действительности выплачивается налогоплательщику (в виде отрицательного налога) тогда, когда он не должен платить никаких налогов.</a:t>
            </a:r>
          </a:p>
          <a:p>
            <a:pPr algn="just"/>
            <a:r>
              <a:rPr lang="ru-RU" sz="3500" dirty="0" smtClean="0"/>
              <a:t>Данные табл. 7 показывают, какова налоговая скидка на заработанный доход для семей с различными доходами. Очевидно, что государство может одновременно оказывать поддержку наиболее бедным семьям и стимулировать стремление людей искать выгодную работу. Сравните этот подход с существующей системой благосостояния, описанной выше, и вы увидите, как современная система разрушает стимулы, в то время как отрицательный подоходный налог поощряет поиск работы.</a:t>
            </a:r>
          </a:p>
          <a:p>
            <a:pPr algn="just"/>
            <a:r>
              <a:rPr lang="ru-RU" sz="3500" dirty="0" smtClean="0"/>
              <a:t>При анализе различных систем поддержки доходов малоимущих основная дилемма состоит в там, </a:t>
            </a:r>
            <a:r>
              <a:rPr lang="ru-RU" sz="3500" dirty="0" err="1" smtClean="0"/>
              <a:t>чтонужно</a:t>
            </a:r>
            <a:r>
              <a:rPr lang="ru-RU" sz="3500" dirty="0" smtClean="0"/>
              <a:t> повышать: стимулы к работе или жизненный уровень самых нуждающихся. На одном полюсе находится система, предоставляющая очень щедрое пособие нуждающимся семьям, а затем отбирающая средства назад в виде высоких налогов с заработанных денег. При такой системе предельные ставки налогов составляют 100% и даже более (см. выше). На другом полюсе -налоговая скидка на заработанный доход (см. табл. 7), при котором предельная ставка подоходного налога составляет </a:t>
            </a:r>
            <a:r>
              <a:rPr lang="ru-RU" sz="3500" i="1" dirty="0" smtClean="0"/>
              <a:t>минус 15%.</a:t>
            </a:r>
            <a:endParaRPr lang="ru-RU" sz="3500" dirty="0" smtClean="0"/>
          </a:p>
          <a:p>
            <a:pPr algn="just"/>
            <a:r>
              <a:rPr lang="ru-RU" sz="3500" dirty="0" smtClean="0"/>
              <a:t>В процессе создания программ поддержки доходов возникает множество экономических и социальных вопросов: должны ли программы охватывать одиноких людей наряду с семьями? Нужно ли требовать, чтобы человек, которому оказывается поддержка, работал? Предоставлять ли пособия студентам??!, что наиболее важно, должна ли поддержка быть минимальной, обеспечивая скудную помощь, что почти не повлияет на стимулы к труду и не обременит бюджет? Или отрицательный подоходный налог должен быть щедрым, значительно повышая уровень дохода (до или выше черты бедности), но порождая риск снижения стимулов к труду и повышая затраты? Эти вопросы остро стоят перед правительствами многих стран,</a:t>
            </a:r>
          </a:p>
          <a:p>
            <a:pPr algn="just"/>
            <a:r>
              <a:rPr lang="ru-RU" sz="3500" b="1" i="1" dirty="0" smtClean="0"/>
              <a:t>Экспериментальные доказательства.</a:t>
            </a:r>
            <a:r>
              <a:rPr lang="ru-RU" sz="3500" dirty="0" smtClean="0"/>
              <a:t> Каким образом рассмотренные изменения в системе поддержки доходов могут повлиять на экономику? Для того, чтобы ответить на этот вопрос, экономисты провели ряд экспериментов с тем, чтобы оценить воздействие альтернативных подходов на поведение людей.</a:t>
            </a:r>
          </a:p>
          <a:p>
            <a:pPr algn="just"/>
            <a:endParaRPr lang="ru-RU" sz="3500" dirty="0" smtClean="0"/>
          </a:p>
          <a:p>
            <a:endParaRPr lang="ru-RU" dirty="0"/>
          </a:p>
        </p:txBody>
      </p:sp>
    </p:spTree>
    <p:extLst>
      <p:ext uri="{BB962C8B-B14F-4D97-AF65-F5344CB8AC3E}">
        <p14:creationId xmlns:p14="http://schemas.microsoft.com/office/powerpoint/2010/main" xmlns="" val="1268899546"/>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08212" y="16204"/>
            <a:ext cx="6512511" cy="1143000"/>
          </a:xfrm>
        </p:spPr>
        <p:txBody>
          <a:bodyPr/>
          <a:lstStyle/>
          <a:p>
            <a:r>
              <a:rPr lang="ru-RU" sz="2000" dirty="0"/>
              <a:t>Таблица № </a:t>
            </a:r>
            <a:r>
              <a:rPr lang="ru-RU" sz="2000" dirty="0" smtClean="0">
                <a:solidFill>
                  <a:schemeClr val="tx1"/>
                </a:solidFill>
              </a:rPr>
              <a:t>7</a:t>
            </a:r>
            <a:r>
              <a:rPr lang="ru-RU" sz="2000" dirty="0" smtClean="0">
                <a:solidFill>
                  <a:schemeClr val="accent6">
                    <a:lumMod val="75000"/>
                  </a:schemeClr>
                </a:solidFill>
              </a:rPr>
              <a:t>:современная структура налоговых льгот на заработную плату, 1996 год</a:t>
            </a:r>
            <a:endParaRPr lang="ru-RU" sz="2000" dirty="0"/>
          </a:p>
        </p:txBody>
      </p:sp>
      <p:graphicFrame>
        <p:nvGraphicFramePr>
          <p:cNvPr id="4" name="Таблица 3"/>
          <p:cNvGraphicFramePr>
            <a:graphicFrameLocks noGrp="1"/>
          </p:cNvGraphicFramePr>
          <p:nvPr>
            <p:extLst>
              <p:ext uri="{D42A27DB-BD31-4B8C-83A1-F6EECF244321}">
                <p14:modId xmlns:p14="http://schemas.microsoft.com/office/powerpoint/2010/main" xmlns="" val="810561"/>
              </p:ext>
            </p:extLst>
          </p:nvPr>
        </p:nvGraphicFramePr>
        <p:xfrm>
          <a:off x="251520" y="1628800"/>
          <a:ext cx="5616624" cy="4968550"/>
        </p:xfrm>
        <a:graphic>
          <a:graphicData uri="http://schemas.openxmlformats.org/drawingml/2006/table">
            <a:tbl>
              <a:tblPr firstRow="1" bandRow="1">
                <a:tableStyleId>{5C22544A-7EE6-4342-B048-85BDC9FD1C3A}</a:tableStyleId>
              </a:tblPr>
              <a:tblGrid>
                <a:gridCol w="1872208"/>
                <a:gridCol w="1872208"/>
                <a:gridCol w="1872208"/>
              </a:tblGrid>
              <a:tr h="2178520">
                <a:tc>
                  <a:txBody>
                    <a:bodyPr/>
                    <a:lstStyle/>
                    <a:p>
                      <a:r>
                        <a:rPr lang="ru-RU" dirty="0" smtClean="0"/>
                        <a:t>Рыночные заработки</a:t>
                      </a:r>
                    </a:p>
                    <a:p>
                      <a:r>
                        <a:rPr lang="ru-RU" dirty="0" smtClean="0"/>
                        <a:t>(долл.)</a:t>
                      </a:r>
                      <a:endParaRPr lang="ru-RU" dirty="0"/>
                    </a:p>
                  </a:txBody>
                  <a:tcPr/>
                </a:tc>
                <a:tc>
                  <a:txBody>
                    <a:bodyPr/>
                    <a:lstStyle/>
                    <a:p>
                      <a:r>
                        <a:rPr lang="ru-RU" dirty="0" smtClean="0"/>
                        <a:t>Алгебраический налог (+, если налог</a:t>
                      </a:r>
                      <a:r>
                        <a:rPr lang="en-US" dirty="0" smtClean="0"/>
                        <a:t>;</a:t>
                      </a:r>
                      <a:r>
                        <a:rPr lang="ru-RU" baseline="0" dirty="0" smtClean="0"/>
                        <a:t> -,если получена прибыль</a:t>
                      </a:r>
                    </a:p>
                    <a:p>
                      <a:r>
                        <a:rPr lang="ru-RU" baseline="0" dirty="0" smtClean="0"/>
                        <a:t>(долл.)</a:t>
                      </a:r>
                      <a:endParaRPr lang="ru-RU" dirty="0"/>
                    </a:p>
                  </a:txBody>
                  <a:tcPr/>
                </a:tc>
                <a:tc>
                  <a:txBody>
                    <a:bodyPr/>
                    <a:lstStyle/>
                    <a:p>
                      <a:r>
                        <a:rPr lang="ru-RU" dirty="0" smtClean="0"/>
                        <a:t>Доход после</a:t>
                      </a:r>
                      <a:r>
                        <a:rPr lang="ru-RU" baseline="0" dirty="0" smtClean="0"/>
                        <a:t> уплаты налога и получения льгот</a:t>
                      </a:r>
                    </a:p>
                    <a:p>
                      <a:r>
                        <a:rPr lang="ru-RU" baseline="0" dirty="0" smtClean="0"/>
                        <a:t>(долл.)</a:t>
                      </a:r>
                      <a:endParaRPr lang="ru-RU" dirty="0"/>
                    </a:p>
                  </a:txBody>
                  <a:tcPr/>
                </a:tc>
              </a:tr>
              <a:tr h="465005">
                <a:tc>
                  <a:txBody>
                    <a:bodyPr/>
                    <a:lstStyle/>
                    <a:p>
                      <a:r>
                        <a:rPr lang="ru-RU" dirty="0" smtClean="0"/>
                        <a:t>0</a:t>
                      </a:r>
                      <a:endParaRPr lang="ru-RU" dirty="0"/>
                    </a:p>
                  </a:txBody>
                  <a:tcPr/>
                </a:tc>
                <a:tc>
                  <a:txBody>
                    <a:bodyPr/>
                    <a:lstStyle/>
                    <a:p>
                      <a:r>
                        <a:rPr lang="ru-RU" dirty="0" smtClean="0"/>
                        <a:t>0</a:t>
                      </a:r>
                      <a:endParaRPr lang="ru-RU" dirty="0"/>
                    </a:p>
                  </a:txBody>
                  <a:tcPr/>
                </a:tc>
                <a:tc>
                  <a:txBody>
                    <a:bodyPr/>
                    <a:lstStyle/>
                    <a:p>
                      <a:r>
                        <a:rPr lang="ru-RU" dirty="0" smtClean="0"/>
                        <a:t>0</a:t>
                      </a:r>
                      <a:endParaRPr lang="ru-RU" dirty="0"/>
                    </a:p>
                  </a:txBody>
                  <a:tcPr/>
                </a:tc>
              </a:tr>
              <a:tr h="465005">
                <a:tc>
                  <a:txBody>
                    <a:bodyPr/>
                    <a:lstStyle/>
                    <a:p>
                      <a:r>
                        <a:rPr lang="ru-RU" sz="1800" b="0" i="0" u="none" strike="noStrike" kern="1200" baseline="0" dirty="0" smtClean="0">
                          <a:solidFill>
                            <a:schemeClr val="dk1"/>
                          </a:solidFill>
                          <a:latin typeface="+mn-lt"/>
                          <a:ea typeface="+mn-ea"/>
                          <a:cs typeface="+mn-cs"/>
                        </a:rPr>
                        <a:t>4000</a:t>
                      </a:r>
                      <a:endParaRPr lang="ru-RU" dirty="0"/>
                    </a:p>
                  </a:txBody>
                  <a:tcPr/>
                </a:tc>
                <a:tc>
                  <a:txBody>
                    <a:bodyPr/>
                    <a:lstStyle/>
                    <a:p>
                      <a:r>
                        <a:rPr lang="ru-RU" sz="1800" b="0" i="0" u="none" strike="noStrike" kern="1200" baseline="0" dirty="0" smtClean="0">
                          <a:solidFill>
                            <a:schemeClr val="dk1"/>
                          </a:solidFill>
                          <a:latin typeface="+mn-lt"/>
                          <a:ea typeface="+mn-ea"/>
                          <a:cs typeface="+mn-cs"/>
                        </a:rPr>
                        <a:t>-1610</a:t>
                      </a:r>
                      <a:endParaRPr lang="ru-RU" dirty="0"/>
                    </a:p>
                  </a:txBody>
                  <a:tcPr/>
                </a:tc>
                <a:tc>
                  <a:txBody>
                    <a:bodyPr/>
                    <a:lstStyle/>
                    <a:p>
                      <a:r>
                        <a:rPr lang="ru-RU" sz="1800" b="0" i="0" u="none" strike="noStrike" kern="1200" baseline="0" dirty="0" smtClean="0">
                          <a:solidFill>
                            <a:schemeClr val="dk1"/>
                          </a:solidFill>
                          <a:latin typeface="+mn-lt"/>
                          <a:ea typeface="+mn-ea"/>
                          <a:cs typeface="+mn-cs"/>
                        </a:rPr>
                        <a:t>5 610</a:t>
                      </a:r>
                      <a:endParaRPr lang="ru-RU" dirty="0"/>
                    </a:p>
                  </a:txBody>
                  <a:tcPr/>
                </a:tc>
              </a:tr>
              <a:tr h="465005">
                <a:tc>
                  <a:txBody>
                    <a:bodyPr/>
                    <a:lstStyle/>
                    <a:p>
                      <a:r>
                        <a:rPr lang="ru-RU" sz="1800" b="0" i="0" u="none" strike="noStrike" kern="1200" baseline="0" dirty="0" smtClean="0">
                          <a:solidFill>
                            <a:schemeClr val="dk1"/>
                          </a:solidFill>
                          <a:latin typeface="+mn-lt"/>
                          <a:ea typeface="+mn-ea"/>
                          <a:cs typeface="+mn-cs"/>
                        </a:rPr>
                        <a:t>8 000</a:t>
                      </a:r>
                      <a:endParaRPr lang="ru-RU" dirty="0"/>
                    </a:p>
                  </a:txBody>
                  <a:tcPr/>
                </a:tc>
                <a:tc>
                  <a:txBody>
                    <a:bodyPr/>
                    <a:lstStyle/>
                    <a:p>
                      <a:r>
                        <a:rPr lang="ru-RU" sz="1800" b="0" i="0" u="none" strike="noStrike" kern="1200" baseline="0" dirty="0" smtClean="0">
                          <a:solidFill>
                            <a:schemeClr val="dk1"/>
                          </a:solidFill>
                          <a:latin typeface="+mn-lt"/>
                          <a:ea typeface="+mn-ea"/>
                          <a:cs typeface="+mn-cs"/>
                        </a:rPr>
                        <a:t>-3 210</a:t>
                      </a:r>
                      <a:endParaRPr lang="ru-RU" dirty="0"/>
                    </a:p>
                  </a:txBody>
                  <a:tcPr/>
                </a:tc>
                <a:tc>
                  <a:txBody>
                    <a:bodyPr/>
                    <a:lstStyle/>
                    <a:p>
                      <a:r>
                        <a:rPr lang="ru-RU" sz="1800" b="0" i="0" u="none" strike="noStrike" kern="1200" baseline="0" dirty="0" smtClean="0">
                          <a:solidFill>
                            <a:schemeClr val="dk1"/>
                          </a:solidFill>
                          <a:latin typeface="+mn-lt"/>
                          <a:ea typeface="+mn-ea"/>
                          <a:cs typeface="+mn-cs"/>
                        </a:rPr>
                        <a:t>11210</a:t>
                      </a:r>
                      <a:endParaRPr lang="ru-RU" dirty="0"/>
                    </a:p>
                  </a:txBody>
                  <a:tcPr/>
                </a:tc>
              </a:tr>
              <a:tr h="465005">
                <a:tc>
                  <a:txBody>
                    <a:bodyPr/>
                    <a:lstStyle/>
                    <a:p>
                      <a:r>
                        <a:rPr lang="ru-RU" sz="1800" b="0" i="0" u="none" strike="noStrike" kern="1200" baseline="0" dirty="0" smtClean="0">
                          <a:solidFill>
                            <a:schemeClr val="dk1"/>
                          </a:solidFill>
                          <a:latin typeface="+mn-lt"/>
                          <a:ea typeface="+mn-ea"/>
                          <a:cs typeface="+mn-cs"/>
                        </a:rPr>
                        <a:t>12 000</a:t>
                      </a:r>
                      <a:endParaRPr lang="ru-RU" dirty="0"/>
                    </a:p>
                  </a:txBody>
                  <a:tcPr/>
                </a:tc>
                <a:tc>
                  <a:txBody>
                    <a:bodyPr/>
                    <a:lstStyle/>
                    <a:p>
                      <a:r>
                        <a:rPr lang="ru-RU" sz="1800" b="0" i="0" u="none" strike="noStrike" kern="1200" baseline="0" dirty="0" smtClean="0">
                          <a:solidFill>
                            <a:schemeClr val="dk1"/>
                          </a:solidFill>
                          <a:latin typeface="+mn-lt"/>
                          <a:ea typeface="+mn-ea"/>
                          <a:cs typeface="+mn-cs"/>
                        </a:rPr>
                        <a:t> -3 469</a:t>
                      </a:r>
                      <a:endParaRPr lang="ru-RU" dirty="0"/>
                    </a:p>
                  </a:txBody>
                  <a:tcPr/>
                </a:tc>
                <a:tc>
                  <a:txBody>
                    <a:bodyPr/>
                    <a:lstStyle/>
                    <a:p>
                      <a:r>
                        <a:rPr lang="ru-RU" sz="1800" b="0" i="0" u="none" strike="noStrike" kern="1200" baseline="0" dirty="0" smtClean="0">
                          <a:solidFill>
                            <a:schemeClr val="dk1"/>
                          </a:solidFill>
                          <a:latin typeface="+mn-lt"/>
                          <a:ea typeface="+mn-ea"/>
                          <a:cs typeface="+mn-cs"/>
                        </a:rPr>
                        <a:t>15 469</a:t>
                      </a:r>
                      <a:endParaRPr lang="ru-RU" dirty="0"/>
                    </a:p>
                  </a:txBody>
                  <a:tcPr/>
                </a:tc>
              </a:tr>
              <a:tr h="465005">
                <a:tc>
                  <a:txBody>
                    <a:bodyPr/>
                    <a:lstStyle/>
                    <a:p>
                      <a:r>
                        <a:rPr lang="ru-RU" sz="1800" b="0" i="0" u="none" strike="noStrike" kern="1200" baseline="0" dirty="0" smtClean="0">
                          <a:solidFill>
                            <a:schemeClr val="dk1"/>
                          </a:solidFill>
                          <a:latin typeface="+mn-lt"/>
                          <a:ea typeface="+mn-ea"/>
                          <a:cs typeface="+mn-cs"/>
                        </a:rPr>
                        <a:t>24 000</a:t>
                      </a:r>
                      <a:endParaRPr lang="ru-RU" dirty="0"/>
                    </a:p>
                  </a:txBody>
                  <a:tcPr/>
                </a:tc>
                <a:tc>
                  <a:txBody>
                    <a:bodyPr/>
                    <a:lstStyle/>
                    <a:p>
                      <a:r>
                        <a:rPr lang="ru-RU" sz="1800" b="0" i="0" u="none" strike="noStrike" kern="1200" baseline="0" dirty="0" smtClean="0">
                          <a:solidFill>
                            <a:schemeClr val="dk1"/>
                          </a:solidFill>
                          <a:latin typeface="+mn-lt"/>
                          <a:ea typeface="+mn-ea"/>
                          <a:cs typeface="+mn-cs"/>
                        </a:rPr>
                        <a:t> -941</a:t>
                      </a:r>
                      <a:endParaRPr lang="ru-RU" dirty="0"/>
                    </a:p>
                  </a:txBody>
                  <a:tcPr/>
                </a:tc>
                <a:tc>
                  <a:txBody>
                    <a:bodyPr/>
                    <a:lstStyle/>
                    <a:p>
                      <a:r>
                        <a:rPr lang="ru-RU" sz="1800" b="0" i="0" u="none" strike="noStrike" kern="1200" baseline="0" dirty="0" smtClean="0">
                          <a:solidFill>
                            <a:schemeClr val="dk1"/>
                          </a:solidFill>
                          <a:latin typeface="+mn-lt"/>
                          <a:ea typeface="+mn-ea"/>
                          <a:cs typeface="+mn-cs"/>
                        </a:rPr>
                        <a:t>24 941</a:t>
                      </a:r>
                      <a:endParaRPr lang="ru-RU" dirty="0"/>
                    </a:p>
                  </a:txBody>
                  <a:tcPr/>
                </a:tc>
              </a:tr>
              <a:tr h="465005">
                <a:tc>
                  <a:txBody>
                    <a:bodyPr/>
                    <a:lstStyle/>
                    <a:p>
                      <a:r>
                        <a:rPr lang="ru-RU" sz="1800" b="0" i="0" u="none" strike="noStrike" kern="1200" baseline="0" dirty="0" smtClean="0">
                          <a:solidFill>
                            <a:schemeClr val="dk1"/>
                          </a:solidFill>
                          <a:latin typeface="+mn-lt"/>
                          <a:ea typeface="+mn-ea"/>
                          <a:cs typeface="+mn-cs"/>
                        </a:rPr>
                        <a:t>28 000</a:t>
                      </a:r>
                      <a:endParaRPr lang="ru-RU" dirty="0"/>
                    </a:p>
                  </a:txBody>
                  <a:tcPr/>
                </a:tc>
                <a:tc>
                  <a:txBody>
                    <a:bodyPr/>
                    <a:lstStyle/>
                    <a:p>
                      <a:r>
                        <a:rPr lang="ru-RU" sz="1800" b="0" i="0" u="none" strike="noStrike" kern="1200" baseline="0" dirty="0" smtClean="0">
                          <a:solidFill>
                            <a:schemeClr val="dk1"/>
                          </a:solidFill>
                          <a:latin typeface="+mn-lt"/>
                          <a:ea typeface="+mn-ea"/>
                          <a:cs typeface="+mn-cs"/>
                        </a:rPr>
                        <a:t> -99</a:t>
                      </a:r>
                      <a:endParaRPr lang="ru-RU" dirty="0"/>
                    </a:p>
                  </a:txBody>
                  <a:tcPr/>
                </a:tc>
                <a:tc>
                  <a:txBody>
                    <a:bodyPr/>
                    <a:lstStyle/>
                    <a:p>
                      <a:r>
                        <a:rPr lang="ru-RU" sz="1800" b="0" i="0" u="none" strike="noStrike" kern="1200" baseline="0" dirty="0" smtClean="0">
                          <a:solidFill>
                            <a:schemeClr val="dk1"/>
                          </a:solidFill>
                          <a:latin typeface="+mn-lt"/>
                          <a:ea typeface="+mn-ea"/>
                          <a:cs typeface="+mn-cs"/>
                        </a:rPr>
                        <a:t>28 099</a:t>
                      </a:r>
                      <a:endParaRPr lang="ru-RU" dirty="0"/>
                    </a:p>
                  </a:txBody>
                  <a:tcPr/>
                </a:tc>
              </a:tr>
            </a:tbl>
          </a:graphicData>
        </a:graphic>
      </p:graphicFrame>
      <p:sp>
        <p:nvSpPr>
          <p:cNvPr id="3" name="Прямоугольник 2"/>
          <p:cNvSpPr/>
          <p:nvPr/>
        </p:nvSpPr>
        <p:spPr>
          <a:xfrm>
            <a:off x="5868144" y="1598820"/>
            <a:ext cx="3168352" cy="2862322"/>
          </a:xfrm>
          <a:prstGeom prst="rect">
            <a:avLst/>
          </a:prstGeom>
        </p:spPr>
        <p:txBody>
          <a:bodyPr wrap="square">
            <a:spAutoFit/>
          </a:bodyPr>
          <a:lstStyle/>
          <a:p>
            <a:r>
              <a:rPr lang="ru-RU" dirty="0" smtClean="0">
                <a:solidFill>
                  <a:schemeClr val="accent6">
                    <a:lumMod val="75000"/>
                  </a:schemeClr>
                </a:solidFill>
              </a:rPr>
              <a:t>При текущих налоговых льготах на заработную плату трудовые доходы возрастают на величину доплаты до 40%(максимум 3556 долл.), а затем постепенно сходят </a:t>
            </a:r>
            <a:r>
              <a:rPr lang="en-US" dirty="0" smtClean="0">
                <a:solidFill>
                  <a:schemeClr val="accent6">
                    <a:lumMod val="75000"/>
                  </a:schemeClr>
                </a:solidFill>
              </a:rPr>
              <a:t>“</a:t>
            </a:r>
            <a:r>
              <a:rPr lang="ru-RU" dirty="0" smtClean="0">
                <a:solidFill>
                  <a:schemeClr val="accent6">
                    <a:lumMod val="75000"/>
                  </a:schemeClr>
                </a:solidFill>
              </a:rPr>
              <a:t>на нет</a:t>
            </a:r>
            <a:r>
              <a:rPr lang="en-US" dirty="0" smtClean="0">
                <a:solidFill>
                  <a:schemeClr val="accent6">
                    <a:lumMod val="75000"/>
                  </a:schemeClr>
                </a:solidFill>
              </a:rPr>
              <a:t>”</a:t>
            </a:r>
            <a:r>
              <a:rPr lang="ru-RU" dirty="0" smtClean="0">
                <a:solidFill>
                  <a:schemeClr val="accent6">
                    <a:lumMod val="75000"/>
                  </a:schemeClr>
                </a:solidFill>
              </a:rPr>
              <a:t>. Это обеспечивает </a:t>
            </a:r>
            <a:r>
              <a:rPr lang="en-US" dirty="0" smtClean="0">
                <a:solidFill>
                  <a:schemeClr val="accent6">
                    <a:lumMod val="75000"/>
                  </a:schemeClr>
                </a:solidFill>
              </a:rPr>
              <a:t>“</a:t>
            </a:r>
            <a:r>
              <a:rPr lang="ru-RU" dirty="0" smtClean="0">
                <a:solidFill>
                  <a:schemeClr val="accent6">
                    <a:lumMod val="75000"/>
                  </a:schemeClr>
                </a:solidFill>
              </a:rPr>
              <a:t>отрицательные налоги</a:t>
            </a:r>
            <a:r>
              <a:rPr lang="en-US" dirty="0" smtClean="0">
                <a:solidFill>
                  <a:schemeClr val="accent6">
                    <a:lumMod val="75000"/>
                  </a:schemeClr>
                </a:solidFill>
              </a:rPr>
              <a:t>”</a:t>
            </a:r>
            <a:r>
              <a:rPr lang="ru-RU" dirty="0" smtClean="0">
                <a:solidFill>
                  <a:schemeClr val="accent6">
                    <a:lumMod val="75000"/>
                  </a:schemeClr>
                </a:solidFill>
              </a:rPr>
              <a:t> для самых низкооплачиваемых рабочих. </a:t>
            </a:r>
            <a:endParaRPr lang="ru-RU" dirty="0"/>
          </a:p>
        </p:txBody>
      </p:sp>
    </p:spTree>
    <p:extLst>
      <p:ext uri="{BB962C8B-B14F-4D97-AF65-F5344CB8AC3E}">
        <p14:creationId xmlns:p14="http://schemas.microsoft.com/office/powerpoint/2010/main" xmlns="" val="1238742894"/>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88640"/>
            <a:ext cx="8198296" cy="1143000"/>
          </a:xfrm>
        </p:spPr>
        <p:txBody>
          <a:bodyPr>
            <a:normAutofit fontScale="90000"/>
          </a:bodyPr>
          <a:lstStyle/>
          <a:p>
            <a:pPr algn="ctr"/>
            <a:r>
              <a:rPr lang="ru-RU" sz="3600" b="0" dirty="0"/>
              <a:t>БАТАЛИИ ПО ПОВОДУ РЕФОРМЫ СИСТЕМЫ СОЦИАЛЬНОГО ОБЕСПЕЧЕНИЯ</a:t>
            </a:r>
            <a:endParaRPr lang="ru-RU" sz="3600" dirty="0"/>
          </a:p>
        </p:txBody>
      </p:sp>
      <p:sp>
        <p:nvSpPr>
          <p:cNvPr id="3" name="Объект 2"/>
          <p:cNvSpPr>
            <a:spLocks noGrp="1"/>
          </p:cNvSpPr>
          <p:nvPr>
            <p:ph idx="1"/>
          </p:nvPr>
        </p:nvSpPr>
        <p:spPr>
          <a:xfrm>
            <a:off x="539552" y="2276872"/>
            <a:ext cx="8208912" cy="4104456"/>
          </a:xfrm>
        </p:spPr>
        <p:txBody>
          <a:bodyPr>
            <a:normAutofit/>
          </a:bodyPr>
          <a:lstStyle/>
          <a:p>
            <a:pPr algn="just"/>
            <a:r>
              <a:rPr lang="ru-RU" sz="2000" i="1" dirty="0">
                <a:solidFill>
                  <a:schemeClr val="tx1"/>
                </a:solidFill>
              </a:rPr>
              <a:t>У </a:t>
            </a:r>
            <a:r>
              <a:rPr lang="ru-RU" sz="2000" dirty="0">
                <a:solidFill>
                  <a:schemeClr val="tx1"/>
                </a:solidFill>
              </a:rPr>
              <a:t>современной системы социального обеспечения не так </a:t>
            </a:r>
            <a:r>
              <a:rPr lang="ru-RU" sz="2000" dirty="0" smtClean="0">
                <a:solidFill>
                  <a:schemeClr val="tx1"/>
                </a:solidFill>
              </a:rPr>
              <a:t>много </a:t>
            </a:r>
            <a:r>
              <a:rPr lang="ru-RU" sz="2000" dirty="0">
                <a:solidFill>
                  <a:schemeClr val="tx1"/>
                </a:solidFill>
              </a:rPr>
              <a:t>защитником. Кто-то хочет полностью </a:t>
            </a:r>
            <a:r>
              <a:rPr lang="ru-RU" sz="2000" dirty="0" smtClean="0">
                <a:solidFill>
                  <a:schemeClr val="tx1"/>
                </a:solidFill>
              </a:rPr>
              <a:t>демонтировать ее</a:t>
            </a:r>
            <a:r>
              <a:rPr lang="ru-RU" sz="2000" dirty="0">
                <a:solidFill>
                  <a:schemeClr val="tx1"/>
                </a:solidFill>
              </a:rPr>
              <a:t>, кто-то - слегка усовершенствовать. Кто-то хотел бы переложить ответственность за поддержку доходов на штаты, </a:t>
            </a:r>
            <a:r>
              <a:rPr lang="ru-RU" sz="2000" dirty="0" smtClean="0">
                <a:solidFill>
                  <a:schemeClr val="tx1"/>
                </a:solidFill>
              </a:rPr>
              <a:t>«местные органы </a:t>
            </a:r>
            <a:r>
              <a:rPr lang="ru-RU" sz="2000" dirty="0">
                <a:solidFill>
                  <a:schemeClr val="tx1"/>
                </a:solidFill>
              </a:rPr>
              <a:t>власти или даже семью, другие желали </a:t>
            </a:r>
            <a:r>
              <a:rPr lang="ru-RU" sz="2000" dirty="0" smtClean="0">
                <a:solidFill>
                  <a:schemeClr val="tx1"/>
                </a:solidFill>
              </a:rPr>
              <a:t>бы усилить роль федерального правительства в </a:t>
            </a:r>
            <a:r>
              <a:rPr lang="ru-RU" sz="2000" dirty="0">
                <a:solidFill>
                  <a:schemeClr val="tx1"/>
                </a:solidFill>
              </a:rPr>
              <a:t>этом деле. Эти </a:t>
            </a:r>
            <a:r>
              <a:rPr lang="ru-RU" sz="2000" dirty="0" smtClean="0">
                <a:solidFill>
                  <a:schemeClr val="tx1"/>
                </a:solidFill>
              </a:rPr>
              <a:t>взаимоисключающие </a:t>
            </a:r>
            <a:r>
              <a:rPr lang="ru-RU" sz="2000" dirty="0">
                <a:solidFill>
                  <a:schemeClr val="tx1"/>
                </a:solidFill>
              </a:rPr>
              <a:t>подходы отражают противоположные точки </a:t>
            </a:r>
            <a:r>
              <a:rPr lang="ru-RU" sz="2000" dirty="0" smtClean="0">
                <a:solidFill>
                  <a:schemeClr val="tx1"/>
                </a:solidFill>
              </a:rPr>
              <a:t>зрения </a:t>
            </a:r>
            <a:r>
              <a:rPr lang="ru-RU" sz="2000" dirty="0">
                <a:solidFill>
                  <a:schemeClr val="tx1"/>
                </a:solidFill>
              </a:rPr>
              <a:t>на бедность и порождают совершенно разные предложения по борьбе с ней.</a:t>
            </a:r>
          </a:p>
        </p:txBody>
      </p:sp>
    </p:spTree>
    <p:extLst>
      <p:ext uri="{BB962C8B-B14F-4D97-AF65-F5344CB8AC3E}">
        <p14:creationId xmlns:p14="http://schemas.microsoft.com/office/powerpoint/2010/main" xmlns="" val="1331691968"/>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cap="none" dirty="0" smtClean="0"/>
              <a:t>Два взгляда на бедность</a:t>
            </a:r>
            <a:endParaRPr lang="ru-RU" cap="none" dirty="0"/>
          </a:p>
        </p:txBody>
      </p:sp>
      <p:sp>
        <p:nvSpPr>
          <p:cNvPr id="3" name="Объект 2"/>
          <p:cNvSpPr>
            <a:spLocks noGrp="1"/>
          </p:cNvSpPr>
          <p:nvPr>
            <p:ph idx="1"/>
          </p:nvPr>
        </p:nvSpPr>
        <p:spPr/>
        <p:txBody>
          <a:bodyPr>
            <a:normAutofit fontScale="55000" lnSpcReduction="20000"/>
          </a:bodyPr>
          <a:lstStyle/>
          <a:p>
            <a:r>
              <a:rPr lang="ru-RU" dirty="0" smtClean="0"/>
              <a:t>Ученые, работающие в социальной сфере, выдвигают множество теорий относительно того, как можно побороть бедность. Часто разные подходы являются отражением разных взглядов на причины бедности. Сторонники активных действий правительства считают бедность результатом социальных и экономических условий, с которыми бедные слои населения не в силах справиться. Они отстаивают точку зрения, согласно которой недоедание, плохое образование, неполные семьи, дискриминация, отсутствие возможности работать и опасное окружение представляют собой определяющие факторы бедности. </a:t>
            </a:r>
            <a:endParaRPr lang="ru-RU" dirty="0"/>
          </a:p>
          <a:p>
            <a:r>
              <a:rPr lang="ru-RU" dirty="0" smtClean="0"/>
              <a:t>Другая точка зрения заключается в том, что источником бедности является неадекватное поведение человека-поведение, ответственность за которое лежит на самом бедняке. Раньше сторонники доктрины невмешательства государства указывали на то, что бедняки ленивы, безынициативны, много выпивают. Около столетия назад работник благотворительного общества писал</a:t>
            </a:r>
            <a:r>
              <a:rPr lang="en-US" dirty="0" smtClean="0"/>
              <a:t>:”</a:t>
            </a:r>
            <a:r>
              <a:rPr lang="ru-RU" dirty="0" smtClean="0"/>
              <a:t>Желание получить работу часто (вызвано) желанием выпить</a:t>
            </a:r>
            <a:r>
              <a:rPr lang="en-US" dirty="0" smtClean="0"/>
              <a:t>”</a:t>
            </a:r>
            <a:r>
              <a:rPr lang="ru-RU" dirty="0" smtClean="0"/>
              <a:t>. Иногда правительство обвиняют в том, что оно прививает малоимущим зависимость от разнообразных программ помощи, которые подавляют личную инициативу человека. Критики считают, что власти должны урезать программы пособий для того, чтобы люди развивали свои собственные способности.  </a:t>
            </a:r>
            <a:endParaRPr lang="ru-RU" dirty="0"/>
          </a:p>
        </p:txBody>
      </p:sp>
    </p:spTree>
    <p:extLst>
      <p:ext uri="{BB962C8B-B14F-4D97-AF65-F5344CB8AC3E}">
        <p14:creationId xmlns:p14="http://schemas.microsoft.com/office/powerpoint/2010/main" xmlns="" val="1873702832"/>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r>
              <a:rPr lang="ru-RU" sz="2000" dirty="0" smtClean="0"/>
              <a:t>Краткие итоги дебатов по поводу бедности подвел известный социолог </a:t>
            </a:r>
            <a:r>
              <a:rPr lang="ru-RU" sz="2000" b="1" dirty="0"/>
              <a:t>У</a:t>
            </a:r>
            <a:r>
              <a:rPr lang="ru-RU" sz="2000" b="1" dirty="0" smtClean="0"/>
              <a:t>ильям Уилсон</a:t>
            </a:r>
            <a:r>
              <a:rPr lang="ru-RU" sz="2000" dirty="0" smtClean="0"/>
              <a:t>.</a:t>
            </a:r>
          </a:p>
          <a:p>
            <a:pPr lvl="1"/>
            <a:r>
              <a:rPr lang="ru-RU" sz="1800" i="1" dirty="0" smtClean="0"/>
              <a:t>Либералы постоянно указывали на то, как бедственное положение малообеспеченных групп населения может быть соотнесено с проблемами, которые имеют место в обществе в целом, включая проблемы дискриминации и субординации общественных классов… В отличие от либералов, консерваторы традиционно подчеркивают значение ценностей различных групп и конкурентных ресурсов в объяснении положения малообеспеченных.</a:t>
            </a:r>
            <a:endParaRPr lang="ru-RU" sz="1800" i="1" dirty="0"/>
          </a:p>
        </p:txBody>
      </p:sp>
    </p:spTree>
    <p:extLst>
      <p:ext uri="{BB962C8B-B14F-4D97-AF65-F5344CB8AC3E}">
        <p14:creationId xmlns:p14="http://schemas.microsoft.com/office/powerpoint/2010/main" xmlns="" val="732936733"/>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xmlns="" val="1704843397"/>
              </p:ext>
            </p:extLst>
          </p:nvPr>
        </p:nvGraphicFramePr>
        <p:xfrm>
          <a:off x="143508" y="720080"/>
          <a:ext cx="8856984" cy="4252178"/>
        </p:xfrm>
        <a:graphic>
          <a:graphicData uri="http://schemas.openxmlformats.org/drawingml/2006/table">
            <a:tbl>
              <a:tblPr firstRow="1" bandRow="1">
                <a:tableStyleId>{5C22544A-7EE6-4342-B048-85BDC9FD1C3A}</a:tableStyleId>
              </a:tblPr>
              <a:tblGrid>
                <a:gridCol w="2214246"/>
                <a:gridCol w="2214246"/>
                <a:gridCol w="2214246"/>
                <a:gridCol w="2214246"/>
              </a:tblGrid>
              <a:tr h="1124087">
                <a:tc>
                  <a:txBody>
                    <a:bodyPr/>
                    <a:lstStyle/>
                    <a:p>
                      <a:r>
                        <a:rPr lang="ru-RU" sz="1800" b="1" i="0" u="none" strike="noStrike" kern="1200" baseline="0" dirty="0" smtClean="0">
                          <a:solidFill>
                            <a:schemeClr val="lt1"/>
                          </a:solidFill>
                          <a:latin typeface="+mn-lt"/>
                          <a:ea typeface="+mn-ea"/>
                          <a:cs typeface="+mn-cs"/>
                        </a:rPr>
                        <a:t>Группы домашних хозяйств</a:t>
                      </a:r>
                      <a:endParaRPr lang="ru-RU" dirty="0"/>
                    </a:p>
                  </a:txBody>
                  <a:tcPr/>
                </a:tc>
                <a:tc>
                  <a:txBody>
                    <a:bodyPr/>
                    <a:lstStyle/>
                    <a:p>
                      <a:r>
                        <a:rPr lang="ru-RU" sz="1800" b="1" i="0" u="none" strike="noStrike" kern="1200" baseline="0" dirty="0" smtClean="0">
                          <a:solidFill>
                            <a:schemeClr val="lt1"/>
                          </a:solidFill>
                          <a:latin typeface="+mn-lt"/>
                          <a:ea typeface="+mn-ea"/>
                          <a:cs typeface="+mn-cs"/>
                        </a:rPr>
                        <a:t>Уровень доходов</a:t>
                      </a:r>
                      <a:endParaRPr lang="ru-RU" sz="1800" b="0" i="0" u="none" strike="noStrike" kern="1200" baseline="0" dirty="0" smtClean="0">
                        <a:solidFill>
                          <a:schemeClr val="lt1"/>
                        </a:solidFill>
                        <a:latin typeface="+mn-lt"/>
                        <a:ea typeface="+mn-ea"/>
                        <a:cs typeface="+mn-cs"/>
                      </a:endParaRPr>
                    </a:p>
                    <a:p>
                      <a:r>
                        <a:rPr lang="ru-RU" sz="1800" b="1" i="0" u="none" strike="noStrike" kern="1200" baseline="0" dirty="0" smtClean="0">
                          <a:solidFill>
                            <a:schemeClr val="lt1"/>
                          </a:solidFill>
                          <a:latin typeface="+mn-lt"/>
                          <a:ea typeface="+mn-ea"/>
                          <a:cs typeface="+mn-cs"/>
                        </a:rPr>
                        <a:t>(долл.)</a:t>
                      </a:r>
                      <a:endParaRPr lang="ru-RU" dirty="0"/>
                    </a:p>
                  </a:txBody>
                  <a:tcPr/>
                </a:tc>
                <a:tc>
                  <a:txBody>
                    <a:bodyPr/>
                    <a:lstStyle/>
                    <a:p>
                      <a:r>
                        <a:rPr lang="ru-RU" sz="1800" b="1" i="0" u="none" strike="noStrike" kern="1200" baseline="0" dirty="0" smtClean="0">
                          <a:solidFill>
                            <a:schemeClr val="lt1"/>
                          </a:solidFill>
                          <a:latin typeface="+mn-lt"/>
                          <a:ea typeface="+mn-ea"/>
                          <a:cs typeface="+mn-cs"/>
                        </a:rPr>
                        <a:t>Процент домашних хозяйств данного класса</a:t>
                      </a:r>
                      <a:endParaRPr lang="ru-RU" dirty="0"/>
                    </a:p>
                  </a:txBody>
                  <a:tcPr/>
                </a:tc>
                <a:tc>
                  <a:txBody>
                    <a:bodyPr/>
                    <a:lstStyle/>
                    <a:p>
                      <a:r>
                        <a:rPr lang="ru-RU" sz="1800" b="1" i="0" u="none" strike="noStrike" kern="1200" baseline="0" dirty="0" smtClean="0">
                          <a:solidFill>
                            <a:schemeClr val="lt1"/>
                          </a:solidFill>
                          <a:latin typeface="+mn-lt"/>
                          <a:ea typeface="+mn-ea"/>
                          <a:cs typeface="+mn-cs"/>
                        </a:rPr>
                        <a:t>Процент общего дохода, получаемый домашними хозяйствами данного </a:t>
                      </a:r>
                      <a:r>
                        <a:rPr lang="ru-RU" sz="1800" b="0" i="0" u="none" strike="noStrike" kern="1200" baseline="0" dirty="0" smtClean="0">
                          <a:solidFill>
                            <a:schemeClr val="lt1"/>
                          </a:solidFill>
                          <a:latin typeface="+mn-lt"/>
                          <a:ea typeface="+mn-ea"/>
                          <a:cs typeface="+mn-cs"/>
                        </a:rPr>
                        <a:t>класса</a:t>
                      </a:r>
                      <a:endParaRPr lang="ru-RU" dirty="0"/>
                    </a:p>
                  </a:txBody>
                  <a:tcPr/>
                </a:tc>
              </a:tr>
              <a:tr h="411698">
                <a:tc>
                  <a:txBody>
                    <a:bodyPr/>
                    <a:lstStyle/>
                    <a:p>
                      <a:r>
                        <a:rPr lang="ru-RU" dirty="0" smtClean="0"/>
                        <a:t>Нижняя пятая часть </a:t>
                      </a:r>
                      <a:endParaRPr lang="ru-RU" dirty="0"/>
                    </a:p>
                  </a:txBody>
                  <a:tcPr/>
                </a:tc>
                <a:tc>
                  <a:txBody>
                    <a:bodyPr/>
                    <a:lstStyle/>
                    <a:p>
                      <a:r>
                        <a:rPr lang="ru-RU" dirty="0" smtClean="0"/>
                        <a:t>Менее 14 399 </a:t>
                      </a:r>
                      <a:endParaRPr lang="ru-RU" dirty="0"/>
                    </a:p>
                  </a:txBody>
                  <a:tcPr/>
                </a:tc>
                <a:tc>
                  <a:txBody>
                    <a:bodyPr/>
                    <a:lstStyle/>
                    <a:p>
                      <a:r>
                        <a:rPr lang="ru-RU" dirty="0" smtClean="0"/>
                        <a:t>20</a:t>
                      </a:r>
                      <a:endParaRPr lang="ru-RU" dirty="0"/>
                    </a:p>
                  </a:txBody>
                  <a:tcPr/>
                </a:tc>
                <a:tc>
                  <a:txBody>
                    <a:bodyPr/>
                    <a:lstStyle/>
                    <a:p>
                      <a:r>
                        <a:rPr lang="ru-RU" dirty="0" smtClean="0"/>
                        <a:t>3,7</a:t>
                      </a:r>
                      <a:endParaRPr lang="ru-RU" dirty="0"/>
                    </a:p>
                  </a:txBody>
                  <a:tcPr/>
                </a:tc>
              </a:tr>
              <a:tr h="300629">
                <a:tc>
                  <a:txBody>
                    <a:bodyPr/>
                    <a:lstStyle/>
                    <a:p>
                      <a:r>
                        <a:rPr lang="ru-RU" dirty="0" smtClean="0"/>
                        <a:t>Вторая пятая часть </a:t>
                      </a:r>
                      <a:endParaRPr lang="ru-RU" dirty="0"/>
                    </a:p>
                  </a:txBody>
                  <a:tcPr/>
                </a:tc>
                <a:tc>
                  <a:txBody>
                    <a:bodyPr/>
                    <a:lstStyle/>
                    <a:p>
                      <a:r>
                        <a:rPr lang="ru-RU" dirty="0" smtClean="0"/>
                        <a:t>14 400-26899</a:t>
                      </a:r>
                      <a:endParaRPr lang="ru-RU" dirty="0"/>
                    </a:p>
                  </a:txBody>
                  <a:tcPr/>
                </a:tc>
                <a:tc>
                  <a:txBody>
                    <a:bodyPr/>
                    <a:lstStyle/>
                    <a:p>
                      <a:r>
                        <a:rPr lang="ru-RU" dirty="0" smtClean="0"/>
                        <a:t>20</a:t>
                      </a:r>
                      <a:endParaRPr lang="ru-RU" dirty="0"/>
                    </a:p>
                  </a:txBody>
                  <a:tcPr/>
                </a:tc>
                <a:tc>
                  <a:txBody>
                    <a:bodyPr/>
                    <a:lstStyle/>
                    <a:p>
                      <a:r>
                        <a:rPr lang="ru-RU" dirty="0" smtClean="0"/>
                        <a:t>9,1</a:t>
                      </a:r>
                      <a:endParaRPr lang="ru-RU" dirty="0"/>
                    </a:p>
                  </a:txBody>
                  <a:tcPr/>
                </a:tc>
              </a:tr>
              <a:tr h="281022">
                <a:tc>
                  <a:txBody>
                    <a:bodyPr/>
                    <a:lstStyle/>
                    <a:p>
                      <a:r>
                        <a:rPr lang="ru-RU" dirty="0" smtClean="0"/>
                        <a:t>Третья пятая часть</a:t>
                      </a:r>
                      <a:endParaRPr lang="ru-RU" dirty="0"/>
                    </a:p>
                  </a:txBody>
                  <a:tcPr/>
                </a:tc>
                <a:tc>
                  <a:txBody>
                    <a:bodyPr/>
                    <a:lstStyle/>
                    <a:p>
                      <a:r>
                        <a:rPr lang="ru-RU" dirty="0" smtClean="0"/>
                        <a:t>26 900-41999 </a:t>
                      </a:r>
                      <a:endParaRPr lang="ru-RU" dirty="0"/>
                    </a:p>
                  </a:txBody>
                  <a:tcPr/>
                </a:tc>
                <a:tc>
                  <a:txBody>
                    <a:bodyPr/>
                    <a:lstStyle/>
                    <a:p>
                      <a:r>
                        <a:rPr lang="ru-RU" dirty="0" smtClean="0"/>
                        <a:t>20</a:t>
                      </a:r>
                      <a:endParaRPr lang="ru-RU" dirty="0"/>
                    </a:p>
                  </a:txBody>
                  <a:tcPr/>
                </a:tc>
                <a:tc>
                  <a:txBody>
                    <a:bodyPr/>
                    <a:lstStyle/>
                    <a:p>
                      <a:r>
                        <a:rPr lang="ru-RU" dirty="0" smtClean="0"/>
                        <a:t>15,2</a:t>
                      </a:r>
                      <a:endParaRPr lang="ru-RU" dirty="0"/>
                    </a:p>
                  </a:txBody>
                  <a:tcPr/>
                </a:tc>
              </a:tr>
              <a:tr h="491788">
                <a:tc>
                  <a:txBody>
                    <a:bodyPr/>
                    <a:lstStyle/>
                    <a:p>
                      <a:r>
                        <a:rPr lang="ru-RU" dirty="0" smtClean="0"/>
                        <a:t>Четвертая пятая часть</a:t>
                      </a:r>
                      <a:endParaRPr lang="ru-RU" dirty="0"/>
                    </a:p>
                  </a:txBody>
                  <a:tcPr/>
                </a:tc>
                <a:tc>
                  <a:txBody>
                    <a:bodyPr/>
                    <a:lstStyle/>
                    <a:p>
                      <a:r>
                        <a:rPr lang="ru-RU" dirty="0" smtClean="0"/>
                        <a:t>42 000-65099</a:t>
                      </a:r>
                      <a:endParaRPr lang="ru-RU" dirty="0"/>
                    </a:p>
                  </a:txBody>
                  <a:tcPr/>
                </a:tc>
                <a:tc>
                  <a:txBody>
                    <a:bodyPr/>
                    <a:lstStyle/>
                    <a:p>
                      <a:r>
                        <a:rPr lang="ru-RU" dirty="0" smtClean="0"/>
                        <a:t>20</a:t>
                      </a:r>
                      <a:endParaRPr lang="ru-RU" dirty="0"/>
                    </a:p>
                  </a:txBody>
                  <a:tcPr/>
                </a:tc>
                <a:tc>
                  <a:txBody>
                    <a:bodyPr/>
                    <a:lstStyle/>
                    <a:p>
                      <a:r>
                        <a:rPr lang="ru-RU" dirty="0" smtClean="0"/>
                        <a:t>23,3</a:t>
                      </a:r>
                      <a:endParaRPr lang="ru-RU" dirty="0"/>
                    </a:p>
                  </a:txBody>
                  <a:tcPr/>
                </a:tc>
              </a:tr>
              <a:tr h="281022">
                <a:tc>
                  <a:txBody>
                    <a:bodyPr/>
                    <a:lstStyle/>
                    <a:p>
                      <a:r>
                        <a:rPr lang="ru-RU" dirty="0" smtClean="0"/>
                        <a:t>Пятая </a:t>
                      </a:r>
                      <a:r>
                        <a:rPr lang="ru-RU" dirty="0" err="1" smtClean="0"/>
                        <a:t>пятая</a:t>
                      </a:r>
                      <a:r>
                        <a:rPr lang="ru-RU" dirty="0" smtClean="0"/>
                        <a:t> часть</a:t>
                      </a:r>
                      <a:endParaRPr lang="ru-RU" dirty="0"/>
                    </a:p>
                  </a:txBody>
                  <a:tcPr/>
                </a:tc>
                <a:tc>
                  <a:txBody>
                    <a:bodyPr/>
                    <a:lstStyle/>
                    <a:p>
                      <a:r>
                        <a:rPr lang="ru-RU" dirty="0" smtClean="0"/>
                        <a:t>65 100 и выше </a:t>
                      </a:r>
                      <a:endParaRPr lang="ru-RU" dirty="0"/>
                    </a:p>
                  </a:txBody>
                  <a:tcPr/>
                </a:tc>
                <a:tc>
                  <a:txBody>
                    <a:bodyPr/>
                    <a:lstStyle/>
                    <a:p>
                      <a:r>
                        <a:rPr lang="ru-RU" dirty="0" smtClean="0"/>
                        <a:t>20</a:t>
                      </a:r>
                      <a:endParaRPr lang="ru-RU" dirty="0"/>
                    </a:p>
                  </a:txBody>
                  <a:tcPr/>
                </a:tc>
                <a:tc>
                  <a:txBody>
                    <a:bodyPr/>
                    <a:lstStyle/>
                    <a:p>
                      <a:r>
                        <a:rPr lang="ru-RU" dirty="0" smtClean="0"/>
                        <a:t>48,7</a:t>
                      </a:r>
                      <a:endParaRPr lang="ru-RU" dirty="0"/>
                    </a:p>
                  </a:txBody>
                  <a:tcPr/>
                </a:tc>
              </a:tr>
              <a:tr h="491788">
                <a:tc>
                  <a:txBody>
                    <a:bodyPr/>
                    <a:lstStyle/>
                    <a:p>
                      <a:r>
                        <a:rPr lang="ru-RU" u="none" dirty="0" smtClean="0"/>
                        <a:t>Верхние 5%</a:t>
                      </a:r>
                      <a:endParaRPr lang="ru-RU"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113 000 и выше</a:t>
                      </a:r>
                    </a:p>
                    <a:p>
                      <a:endParaRPr lang="ru-RU" dirty="0"/>
                    </a:p>
                  </a:txBody>
                  <a:tcPr/>
                </a:tc>
                <a:tc>
                  <a:txBody>
                    <a:bodyPr/>
                    <a:lstStyle/>
                    <a:p>
                      <a:r>
                        <a:rPr lang="ru-RU" dirty="0" smtClean="0"/>
                        <a:t>5</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i="0" u="none" dirty="0" smtClean="0"/>
                        <a:t>21,0</a:t>
                      </a:r>
                    </a:p>
                    <a:p>
                      <a:endParaRPr lang="ru-RU" dirty="0"/>
                    </a:p>
                  </a:txBody>
                  <a:tcPr/>
                </a:tc>
              </a:tr>
            </a:tbl>
          </a:graphicData>
        </a:graphic>
      </p:graphicFrame>
      <p:sp>
        <p:nvSpPr>
          <p:cNvPr id="9" name="Прямоугольник 8"/>
          <p:cNvSpPr/>
          <p:nvPr/>
        </p:nvSpPr>
        <p:spPr>
          <a:xfrm>
            <a:off x="886590" y="116632"/>
            <a:ext cx="6264696" cy="369332"/>
          </a:xfrm>
          <a:prstGeom prst="rect">
            <a:avLst/>
          </a:prstGeom>
        </p:spPr>
        <p:txBody>
          <a:bodyPr wrap="square">
            <a:spAutoFit/>
          </a:bodyPr>
          <a:lstStyle/>
          <a:p>
            <a:r>
              <a:rPr lang="ru-RU" dirty="0"/>
              <a:t> </a:t>
            </a:r>
            <a:endParaRPr lang="ru-RU" dirty="0">
              <a:solidFill>
                <a:srgbClr val="FF0000"/>
              </a:solidFill>
            </a:endParaRPr>
          </a:p>
        </p:txBody>
      </p:sp>
      <p:sp>
        <p:nvSpPr>
          <p:cNvPr id="10" name="Заголовок 1"/>
          <p:cNvSpPr txBox="1">
            <a:spLocks/>
          </p:cNvSpPr>
          <p:nvPr/>
        </p:nvSpPr>
        <p:spPr>
          <a:xfrm>
            <a:off x="1115616" y="0"/>
            <a:ext cx="6912768" cy="72008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000" dirty="0"/>
              <a:t>Таблица №1 : </a:t>
            </a:r>
            <a:r>
              <a:rPr lang="ru-RU" sz="2000" dirty="0">
                <a:solidFill>
                  <a:srgbClr val="FF0000"/>
                </a:solidFill>
              </a:rPr>
              <a:t>действительное распределение дохода американских домашних хозяйств в 1995:</a:t>
            </a:r>
          </a:p>
        </p:txBody>
      </p:sp>
      <p:sp>
        <p:nvSpPr>
          <p:cNvPr id="2" name="Прямоугольник 1"/>
          <p:cNvSpPr/>
          <p:nvPr/>
        </p:nvSpPr>
        <p:spPr>
          <a:xfrm>
            <a:off x="179512" y="4941168"/>
            <a:ext cx="8640960" cy="1815882"/>
          </a:xfrm>
          <a:prstGeom prst="rect">
            <a:avLst/>
          </a:prstGeom>
        </p:spPr>
        <p:txBody>
          <a:bodyPr wrap="square">
            <a:spAutoFit/>
          </a:bodyPr>
          <a:lstStyle/>
          <a:p>
            <a:pPr algn="just"/>
            <a:r>
              <a:rPr lang="ru-RU" sz="1400" dirty="0"/>
              <a:t>Табл. 1 дает нам возможность увидеть все многообразие доходов в экономике Соединенных Штатов Америки. </a:t>
            </a:r>
            <a:r>
              <a:rPr lang="ru-RU" sz="1400" u="sng" dirty="0"/>
              <a:t>Самая бедная часть населения имеет доход менее 14 400 долл., </a:t>
            </a:r>
            <a:r>
              <a:rPr lang="ru-RU" sz="1400" dirty="0"/>
              <a:t>в то время как верхние 20% имеют доход более 65 100 долл. </a:t>
            </a:r>
            <a:r>
              <a:rPr lang="ru-RU" sz="1400" u="sng" dirty="0"/>
              <a:t>Около 5% домашних хозяйств имеют доход, превышающий 113 000 долл. в год. </a:t>
            </a:r>
            <a:r>
              <a:rPr lang="ru-RU" sz="1400" dirty="0"/>
              <a:t>Некоторые люди имеют доход, который превышает и эту цифру, однако по мере того, как вы будете двигаться вверх по пирамиде доходов, число таких людей будет постепенно уменьшаться. </a:t>
            </a:r>
          </a:p>
          <a:p>
            <a:pPr algn="just"/>
            <a:r>
              <a:rPr lang="ru-RU" sz="1400" dirty="0"/>
              <a:t>Если мы построим пирамиду доходов из детских кубиков, причем каждый слой будет соответствовать 500 долл. дохода, то верхушка этой пирамиды будет намного выше пика Эвереста, однако большая часть людей не поднимется выше первых нескольких футов</a:t>
            </a:r>
          </a:p>
        </p:txBody>
      </p:sp>
    </p:spTree>
    <p:extLst>
      <p:ext uri="{BB962C8B-B14F-4D97-AF65-F5344CB8AC3E}">
        <p14:creationId xmlns:p14="http://schemas.microsoft.com/office/powerpoint/2010/main" xmlns="" val="1837502138"/>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260648"/>
            <a:ext cx="6512511" cy="1143000"/>
          </a:xfrm>
        </p:spPr>
        <p:txBody>
          <a:bodyPr/>
          <a:lstStyle/>
          <a:p>
            <a:pPr algn="ctr"/>
            <a:r>
              <a:rPr lang="ru-RU" sz="2800" b="0" dirty="0"/>
              <a:t>Возрастание роли государства: отрицательный подоходный налог</a:t>
            </a:r>
            <a:endParaRPr lang="ru-RU" sz="2800" dirty="0"/>
          </a:p>
        </p:txBody>
      </p:sp>
      <p:sp>
        <p:nvSpPr>
          <p:cNvPr id="3" name="Объект 2"/>
          <p:cNvSpPr>
            <a:spLocks noGrp="1"/>
          </p:cNvSpPr>
          <p:nvPr>
            <p:ph idx="1"/>
          </p:nvPr>
        </p:nvSpPr>
        <p:spPr>
          <a:xfrm>
            <a:off x="395536" y="1700808"/>
            <a:ext cx="7848872" cy="4176464"/>
          </a:xfrm>
        </p:spPr>
        <p:txBody>
          <a:bodyPr>
            <a:normAutofit lnSpcReduction="10000"/>
          </a:bodyPr>
          <a:lstStyle/>
          <a:p>
            <a:pPr algn="just"/>
            <a:r>
              <a:rPr lang="ru-RU" sz="2000" dirty="0"/>
              <a:t>Проанализировав плачевные результаты воздействия современной системы социального обеспечения на экономическую эффективность и социальную структуру страны, экономисты, придерживающиеся различных политических взглядов, пришли к выводу, что эта система нуждается в радикальной реформе</a:t>
            </a:r>
            <a:r>
              <a:rPr lang="ru-RU" sz="2000" dirty="0" smtClean="0"/>
              <a:t>.</a:t>
            </a:r>
          </a:p>
          <a:p>
            <a:pPr algn="just"/>
            <a:r>
              <a:rPr lang="ru-RU" sz="2000" dirty="0"/>
              <a:t>Одно из предложений по реформированию носит название </a:t>
            </a:r>
            <a:r>
              <a:rPr lang="ru-RU" sz="2000" dirty="0">
                <a:solidFill>
                  <a:schemeClr val="accent5">
                    <a:lumMod val="75000"/>
                  </a:schemeClr>
                </a:solidFill>
              </a:rPr>
              <a:t>отрицательный подоходный налог</a:t>
            </a:r>
            <a:r>
              <a:rPr lang="ru-RU" sz="2000" dirty="0"/>
              <a:t>. Идея довольно проста: в том случае, если я зарабатываю 50 000 долл. ежегодно, </a:t>
            </a:r>
            <a:r>
              <a:rPr lang="ru-RU" sz="2000" dirty="0" smtClean="0"/>
              <a:t>я</a:t>
            </a:r>
            <a:r>
              <a:rPr lang="ru-RU" sz="2000" dirty="0"/>
              <a:t> плачу положительный подоходный </a:t>
            </a:r>
            <a:r>
              <a:rPr lang="ru-RU" sz="2000" dirty="0" smtClean="0"/>
              <a:t>налог. </a:t>
            </a:r>
            <a:r>
              <a:rPr lang="ru-RU" sz="2000" dirty="0"/>
              <a:t>Когда я зарабатываю лишнюю тысячу долларов, я плачу дополнительный налог в размере 160 долл., и при этом у меня </a:t>
            </a:r>
            <a:r>
              <a:rPr lang="ru-RU" sz="2000" dirty="0" smtClean="0"/>
              <a:t>остается 840 долл. Дополнительного располагаемого дохода. Следовательно – стимул зарабатывать сохраняется.</a:t>
            </a:r>
            <a:endParaRPr lang="ru-RU" sz="2000" dirty="0"/>
          </a:p>
        </p:txBody>
      </p:sp>
    </p:spTree>
    <p:extLst>
      <p:ext uri="{BB962C8B-B14F-4D97-AF65-F5344CB8AC3E}">
        <p14:creationId xmlns:p14="http://schemas.microsoft.com/office/powerpoint/2010/main" xmlns="" val="644528269"/>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a:spLocks noGrp="1"/>
          </p:cNvSpPr>
          <p:nvPr>
            <p:ph idx="1"/>
          </p:nvPr>
        </p:nvSpPr>
        <p:spPr>
          <a:xfrm>
            <a:off x="0" y="1340768"/>
            <a:ext cx="8964488" cy="4680520"/>
          </a:xfrm>
        </p:spPr>
        <p:txBody>
          <a:bodyPr>
            <a:normAutofit fontScale="62500" lnSpcReduction="20000"/>
          </a:bodyPr>
          <a:lstStyle/>
          <a:p>
            <a:pPr algn="just"/>
            <a:r>
              <a:rPr lang="ru-RU" dirty="0" smtClean="0"/>
              <a:t>Теперь возьмем заработки бедной семьи, скажем 8000 долл. в 1996 г. Конгресс может решить, что такая семья заслуживает большего, особенно если эти 8000 долл. заработаны за счет труда и в семье есть маленькие дети. Правительство планирует предоставить финансовую поддержку такой семье. Иными словами, семья не должна платить налоги со своего дохода, и к тому же, получает отрицательный подоходный налог в форме дополнительного дохода.</a:t>
            </a:r>
          </a:p>
          <a:p>
            <a:pPr algn="just"/>
            <a:r>
              <a:rPr lang="ru-RU" dirty="0" smtClean="0"/>
              <a:t>Проблема </a:t>
            </a:r>
            <a:r>
              <a:rPr lang="ru-RU" dirty="0"/>
              <a:t>состоит в том, как продолжать обеспечение государственной поддержки доходов, но при этом не наносить вреда стимулам к труду. Один из способов достичь этого заключается в обеспечении базового пособия, с разрешением сохранять значительную часть заработанных денег. Семья может получать 8000 долл. базового пособия и платить налог 50% с каждого дополнительного дохода. Подобно тому, как люди с высокими доходами могут сохранить большую долю заработанных денег, если их заработки все увеличиваются и увеличиваются, так и бедная семья может повысить свое материальное благосостояние за счет дополнительных заработков, если кто-либо из ее членов получает работу.</a:t>
            </a:r>
          </a:p>
          <a:p>
            <a:endParaRPr lang="ru-RU" dirty="0"/>
          </a:p>
        </p:txBody>
      </p:sp>
    </p:spTree>
    <p:extLst>
      <p:ext uri="{BB962C8B-B14F-4D97-AF65-F5344CB8AC3E}">
        <p14:creationId xmlns:p14="http://schemas.microsoft.com/office/powerpoint/2010/main" xmlns="" val="969653379"/>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188640"/>
            <a:ext cx="6512511" cy="1143000"/>
          </a:xfrm>
        </p:spPr>
        <p:txBody>
          <a:bodyPr/>
          <a:lstStyle/>
          <a:p>
            <a:pPr algn="ctr"/>
            <a:r>
              <a:rPr lang="ru-RU" sz="2800" b="0" dirty="0"/>
              <a:t>Реформа системы социального обеспечения в США: "стиль 1996"</a:t>
            </a:r>
            <a:endParaRPr lang="ru-RU" sz="2800" dirty="0"/>
          </a:p>
        </p:txBody>
      </p:sp>
      <p:sp>
        <p:nvSpPr>
          <p:cNvPr id="3" name="Объект 2"/>
          <p:cNvSpPr>
            <a:spLocks noGrp="1"/>
          </p:cNvSpPr>
          <p:nvPr>
            <p:ph idx="1"/>
          </p:nvPr>
        </p:nvSpPr>
        <p:spPr>
          <a:xfrm>
            <a:off x="467544" y="1268760"/>
            <a:ext cx="7848872" cy="5328592"/>
          </a:xfrm>
        </p:spPr>
        <p:txBody>
          <a:bodyPr>
            <a:normAutofit fontScale="55000" lnSpcReduction="20000"/>
          </a:bodyPr>
          <a:lstStyle/>
          <a:p>
            <a:pPr algn="just"/>
            <a:r>
              <a:rPr lang="ru-RU" dirty="0"/>
              <a:t>В "битве за реформирование" системы социального обеспечения последний шаг был сделан в 1996 году после введения радикальной реформы федеральной прямой денежной помощи. Прямая денежная помощь беднейшим семьям, о которой впервые было объявлено еще в 30-е годы, предоставлялась в рамках программы "Помощь семьям с детьми-иждивенцами". Это была программа, выполняемая на основе законодательно закрепленных статей бюджетных расходов на федеральном уровне и на уровне штатов. В этой программе подразумевалось, что каждый, кто удовлетворяет определенным критериям, имеет право получать льготы на законных основаниях.</a:t>
            </a:r>
          </a:p>
          <a:p>
            <a:pPr algn="just"/>
            <a:r>
              <a:rPr lang="ru-RU" dirty="0"/>
              <a:t>В 1996 году необычный альянс </a:t>
            </a:r>
            <a:r>
              <a:rPr lang="ru-RU" dirty="0" smtClean="0"/>
              <a:t>президента -демократа</a:t>
            </a:r>
            <a:r>
              <a:rPr lang="ru-RU" dirty="0"/>
              <a:t>, предвыборная платформа которого строилась на обещании реформировать действующую систему социального обеспечения, и резко консервативного республиканского Конгресса полностью поменял правила оказания прямой денежной </a:t>
            </a:r>
            <a:r>
              <a:rPr lang="ru-RU" dirty="0" smtClean="0"/>
              <a:t>помощи</a:t>
            </a:r>
            <a:r>
              <a:rPr lang="en-US" dirty="0" smtClean="0"/>
              <a:t>. </a:t>
            </a:r>
            <a:r>
              <a:rPr lang="ru-RU" dirty="0"/>
              <a:t>Вместо старой программы появился Закон 1996 </a:t>
            </a:r>
            <a:r>
              <a:rPr lang="ru-RU" dirty="0" smtClean="0"/>
              <a:t>года под </a:t>
            </a:r>
            <a:r>
              <a:rPr lang="ru-RU" dirty="0"/>
              <a:t>названием </a:t>
            </a:r>
            <a:r>
              <a:rPr lang="ru-RU" dirty="0" smtClean="0"/>
              <a:t>«Временная </a:t>
            </a:r>
            <a:r>
              <a:rPr lang="ru-RU" dirty="0"/>
              <a:t>помощь </a:t>
            </a:r>
            <a:r>
              <a:rPr lang="ru-RU" dirty="0" smtClean="0"/>
              <a:t>нуждающимся» </a:t>
            </a:r>
            <a:r>
              <a:rPr lang="en-US" dirty="0"/>
              <a:t>(Temporary Assistance for Needy Families </a:t>
            </a:r>
            <a:r>
              <a:rPr lang="ru-RU" dirty="0"/>
              <a:t>— </a:t>
            </a:r>
            <a:r>
              <a:rPr lang="en-US" dirty="0"/>
              <a:t>TANF). </a:t>
            </a:r>
            <a:r>
              <a:rPr lang="ru-RU" dirty="0" smtClean="0"/>
              <a:t>Этот закон предусматривал </a:t>
            </a:r>
            <a:r>
              <a:rPr lang="ru-RU" dirty="0"/>
              <a:t>ликвидацию статей бюджетных </a:t>
            </a:r>
            <a:r>
              <a:rPr lang="ru-RU" dirty="0" smtClean="0"/>
              <a:t>расходов связанных </a:t>
            </a:r>
            <a:r>
              <a:rPr lang="ru-RU" dirty="0"/>
              <a:t>с прямой денежной помощью </a:t>
            </a:r>
            <a:r>
              <a:rPr lang="ru-RU" dirty="0" smtClean="0"/>
              <a:t>на федеральном уровне, </a:t>
            </a:r>
            <a:r>
              <a:rPr lang="ru-RU" dirty="0"/>
              <a:t>и их передачу на уровень штатов. </a:t>
            </a:r>
          </a:p>
        </p:txBody>
      </p:sp>
    </p:spTree>
    <p:extLst>
      <p:ext uri="{BB962C8B-B14F-4D97-AF65-F5344CB8AC3E}">
        <p14:creationId xmlns:p14="http://schemas.microsoft.com/office/powerpoint/2010/main" xmlns="" val="1739985180"/>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188640"/>
            <a:ext cx="6512511" cy="1143000"/>
          </a:xfrm>
        </p:spPr>
        <p:txBody>
          <a:bodyPr/>
          <a:lstStyle/>
          <a:p>
            <a:pPr algn="ctr"/>
            <a:r>
              <a:rPr lang="ru-RU" sz="3200" dirty="0"/>
              <a:t>Основные </a:t>
            </a:r>
            <a:r>
              <a:rPr lang="ru-RU" sz="3200" dirty="0" smtClean="0"/>
              <a:t>положения новой программы</a:t>
            </a:r>
            <a:endParaRPr lang="ru-RU" sz="3200" dirty="0"/>
          </a:p>
        </p:txBody>
      </p:sp>
      <p:sp>
        <p:nvSpPr>
          <p:cNvPr id="3" name="Объект 2"/>
          <p:cNvSpPr>
            <a:spLocks noGrp="1"/>
          </p:cNvSpPr>
          <p:nvPr>
            <p:ph idx="1"/>
          </p:nvPr>
        </p:nvSpPr>
        <p:spPr>
          <a:xfrm>
            <a:off x="611560" y="1412776"/>
            <a:ext cx="7992888" cy="5328592"/>
          </a:xfrm>
        </p:spPr>
        <p:txBody>
          <a:bodyPr>
            <a:normAutofit fontScale="55000" lnSpcReduction="20000"/>
          </a:bodyPr>
          <a:lstStyle/>
          <a:p>
            <a:pPr algn="just"/>
            <a:r>
              <a:rPr lang="ru-RU" dirty="0"/>
              <a:t>■    </a:t>
            </a:r>
            <a:r>
              <a:rPr lang="ru-RU" i="1" dirty="0">
                <a:solidFill>
                  <a:schemeClr val="tx1"/>
                </a:solidFill>
              </a:rPr>
              <a:t>Для финансирования федеральной части прямой </a:t>
            </a:r>
            <a:r>
              <a:rPr lang="ru-RU" i="1" dirty="0" smtClean="0">
                <a:solidFill>
                  <a:schemeClr val="tx1"/>
                </a:solidFill>
              </a:rPr>
              <a:t>денежной </a:t>
            </a:r>
            <a:r>
              <a:rPr lang="ru-RU" i="1" dirty="0">
                <a:solidFill>
                  <a:schemeClr val="tx1"/>
                </a:solidFill>
              </a:rPr>
              <a:t>помощи штатам выделялся так называемый "</a:t>
            </a:r>
            <a:r>
              <a:rPr lang="ru-RU" i="1" dirty="0" smtClean="0">
                <a:solidFill>
                  <a:schemeClr val="tx1"/>
                </a:solidFill>
              </a:rPr>
              <a:t>блочный грант</a:t>
            </a:r>
            <a:r>
              <a:rPr lang="ru-RU" i="1" dirty="0">
                <a:solidFill>
                  <a:schemeClr val="tx1"/>
                </a:solidFill>
              </a:rPr>
              <a:t>" — фиксированный объем федерального </a:t>
            </a:r>
            <a:r>
              <a:rPr lang="ru-RU" i="1" dirty="0" smtClean="0">
                <a:solidFill>
                  <a:schemeClr val="tx1"/>
                </a:solidFill>
              </a:rPr>
              <a:t>финансирования. </a:t>
            </a:r>
            <a:r>
              <a:rPr lang="ru-RU" i="1" dirty="0">
                <a:solidFill>
                  <a:schemeClr val="tx1"/>
                </a:solidFill>
              </a:rPr>
              <a:t>Он был призван заменить старую </a:t>
            </a:r>
            <a:r>
              <a:rPr lang="ru-RU" i="1" dirty="0" smtClean="0">
                <a:solidFill>
                  <a:schemeClr val="tx1"/>
                </a:solidFill>
              </a:rPr>
              <a:t>систему, при которой </a:t>
            </a:r>
            <a:r>
              <a:rPr lang="ru-RU" i="1" dirty="0">
                <a:solidFill>
                  <a:schemeClr val="tx1"/>
                </a:solidFill>
              </a:rPr>
              <a:t>федеральное правительство финансировало    </a:t>
            </a:r>
            <a:r>
              <a:rPr lang="ru-RU" i="1" dirty="0" smtClean="0">
                <a:solidFill>
                  <a:schemeClr val="tx1"/>
                </a:solidFill>
              </a:rPr>
              <a:t>свыше 50</a:t>
            </a:r>
            <a:r>
              <a:rPr lang="ru-RU" i="1" dirty="0">
                <a:solidFill>
                  <a:schemeClr val="tx1"/>
                </a:solidFill>
              </a:rPr>
              <a:t>% расходов, осуществляемых правительством </a:t>
            </a:r>
            <a:r>
              <a:rPr lang="ru-RU" i="1" dirty="0" smtClean="0">
                <a:solidFill>
                  <a:schemeClr val="tx1"/>
                </a:solidFill>
              </a:rPr>
              <a:t>штата</a:t>
            </a:r>
          </a:p>
          <a:p>
            <a:pPr algn="just"/>
            <a:r>
              <a:rPr lang="ru-RU" dirty="0"/>
              <a:t>■ </a:t>
            </a:r>
            <a:r>
              <a:rPr lang="ru-RU" dirty="0" smtClean="0"/>
              <a:t>	</a:t>
            </a:r>
            <a:r>
              <a:rPr lang="ru-RU" i="1" dirty="0" smtClean="0">
                <a:solidFill>
                  <a:schemeClr val="tx1"/>
                </a:solidFill>
              </a:rPr>
              <a:t>В </a:t>
            </a:r>
            <a:r>
              <a:rPr lang="ru-RU" i="1" dirty="0">
                <a:solidFill>
                  <a:schemeClr val="tx1"/>
                </a:solidFill>
              </a:rPr>
              <a:t>соответствии с </a:t>
            </a:r>
            <a:r>
              <a:rPr lang="en-US" i="1" dirty="0">
                <a:solidFill>
                  <a:schemeClr val="tx1"/>
                </a:solidFill>
              </a:rPr>
              <a:t>TANF </a:t>
            </a:r>
            <a:r>
              <a:rPr lang="ru-RU" i="1" dirty="0">
                <a:solidFill>
                  <a:schemeClr val="tx1"/>
                </a:solidFill>
              </a:rPr>
              <a:t>ликвидировались статьи бюджетных расходов, связанные с прямой денежной помощью  на</a:t>
            </a:r>
            <a:r>
              <a:rPr lang="en-US" i="1" dirty="0">
                <a:solidFill>
                  <a:schemeClr val="tx1"/>
                </a:solidFill>
              </a:rPr>
              <a:t> </a:t>
            </a:r>
            <a:r>
              <a:rPr lang="ru-RU" i="1" dirty="0">
                <a:solidFill>
                  <a:schemeClr val="tx1"/>
                </a:solidFill>
              </a:rPr>
              <a:t>федеральном </a:t>
            </a:r>
            <a:r>
              <a:rPr lang="ru-RU" i="1" dirty="0" smtClean="0">
                <a:solidFill>
                  <a:schemeClr val="tx1"/>
                </a:solidFill>
              </a:rPr>
              <a:t>уровне</a:t>
            </a:r>
          </a:p>
          <a:p>
            <a:pPr algn="just"/>
            <a:r>
              <a:rPr lang="ru-RU" dirty="0"/>
              <a:t>■    </a:t>
            </a:r>
            <a:r>
              <a:rPr lang="ru-RU" i="1" dirty="0">
                <a:solidFill>
                  <a:schemeClr val="tx1"/>
                </a:solidFill>
              </a:rPr>
              <a:t>Каждой семье предоставлялась возможность пользоваться льготами в соответствии с программой федерального уровня в течение не более 5 лет. По истечении 5 лет фонды </a:t>
            </a:r>
            <a:r>
              <a:rPr lang="en-US" i="1" dirty="0">
                <a:solidFill>
                  <a:schemeClr val="tx1"/>
                </a:solidFill>
              </a:rPr>
              <a:t>TANF  </a:t>
            </a:r>
            <a:r>
              <a:rPr lang="ru-RU" i="1" dirty="0">
                <a:solidFill>
                  <a:schemeClr val="tx1"/>
                </a:solidFill>
              </a:rPr>
              <a:t>уже нельзя использовать для поддержки данной семьи, даже если она переберется в другой штат или в течение ряда лет</a:t>
            </a:r>
            <a:r>
              <a:rPr lang="en-US" i="1" dirty="0">
                <a:solidFill>
                  <a:schemeClr val="tx1"/>
                </a:solidFill>
              </a:rPr>
              <a:t> </a:t>
            </a:r>
            <a:r>
              <a:rPr lang="ru-RU" i="1" dirty="0">
                <a:solidFill>
                  <a:schemeClr val="tx1"/>
                </a:solidFill>
              </a:rPr>
              <a:t>вообще не будет пользоваться никакими </a:t>
            </a:r>
            <a:r>
              <a:rPr lang="ru-RU" i="1" dirty="0" smtClean="0">
                <a:solidFill>
                  <a:schemeClr val="tx1"/>
                </a:solidFill>
              </a:rPr>
              <a:t>пособиями</a:t>
            </a:r>
          </a:p>
          <a:p>
            <a:pPr algn="just"/>
            <a:r>
              <a:rPr lang="ru-RU" dirty="0"/>
              <a:t>■    </a:t>
            </a:r>
            <a:r>
              <a:rPr lang="ru-RU" i="1" dirty="0"/>
              <a:t>Взрослые, которых охватывает данная программа, должны обязательно поступить на работу, после того как в течение 2 лет они пользовались льготами</a:t>
            </a:r>
            <a:r>
              <a:rPr lang="ru-RU" i="1" dirty="0" smtClean="0"/>
              <a:t>.</a:t>
            </a:r>
          </a:p>
          <a:p>
            <a:pPr algn="just"/>
            <a:r>
              <a:rPr lang="ru-RU" i="1" dirty="0"/>
              <a:t>■</a:t>
            </a:r>
            <a:r>
              <a:rPr lang="ru-RU" i="1" dirty="0">
                <a:solidFill>
                  <a:srgbClr val="C00000"/>
                </a:solidFill>
              </a:rPr>
              <a:t>    </a:t>
            </a:r>
            <a:r>
              <a:rPr lang="ru-RU" i="1" dirty="0"/>
              <a:t>Легальные иммигранты могут быть исключены из получателей льгот, предусмотренных </a:t>
            </a:r>
            <a:r>
              <a:rPr lang="en-US" i="1" dirty="0" smtClean="0"/>
              <a:t>TANF</a:t>
            </a:r>
            <a:endParaRPr lang="ru-RU" i="1" dirty="0" smtClean="0"/>
          </a:p>
          <a:p>
            <a:pPr algn="just"/>
            <a:r>
              <a:rPr lang="ru-RU" dirty="0"/>
              <a:t>■    </a:t>
            </a:r>
            <a:r>
              <a:rPr lang="ru-RU" i="1" dirty="0"/>
              <a:t>Другие важнейшие программы поддержки семей с низкими доходами в основном остаются без изменений</a:t>
            </a:r>
          </a:p>
          <a:p>
            <a:pPr algn="just"/>
            <a:endParaRPr lang="ru-RU" i="1" dirty="0"/>
          </a:p>
          <a:p>
            <a:pPr algn="just"/>
            <a:endParaRPr lang="ru-RU" i="1" dirty="0"/>
          </a:p>
          <a:p>
            <a:pPr algn="just"/>
            <a:endParaRPr lang="ru-RU" i="1" dirty="0" smtClean="0">
              <a:solidFill>
                <a:schemeClr val="tx1"/>
              </a:solidFill>
            </a:endParaRPr>
          </a:p>
          <a:p>
            <a:pPr algn="just"/>
            <a:endParaRPr lang="ru-RU" i="1" dirty="0">
              <a:solidFill>
                <a:schemeClr val="tx1"/>
              </a:solidFill>
            </a:endParaRPr>
          </a:p>
          <a:p>
            <a:pPr algn="just"/>
            <a:endParaRPr lang="ru-RU" i="1" dirty="0">
              <a:solidFill>
                <a:schemeClr val="tx1"/>
              </a:solidFill>
            </a:endParaRPr>
          </a:p>
        </p:txBody>
      </p:sp>
    </p:spTree>
    <p:extLst>
      <p:ext uri="{BB962C8B-B14F-4D97-AF65-F5344CB8AC3E}">
        <p14:creationId xmlns:p14="http://schemas.microsoft.com/office/powerpoint/2010/main" xmlns="" val="3231859845"/>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340768"/>
            <a:ext cx="8352928" cy="5184576"/>
          </a:xfrm>
        </p:spPr>
        <p:txBody>
          <a:bodyPr>
            <a:normAutofit fontScale="47500" lnSpcReduction="20000"/>
          </a:bodyPr>
          <a:lstStyle/>
          <a:p>
            <a:pPr algn="just"/>
            <a:r>
              <a:rPr lang="ru-RU" dirty="0">
                <a:solidFill>
                  <a:schemeClr val="tx1"/>
                </a:solidFill>
              </a:rPr>
              <a:t>Большинство экономистов согласны с тем, что реформа системы социального обеспечения 1996 года явилась радикальным экспериментом в социальной политике, которая будет иметь множество непредсказуемых последствий в </a:t>
            </a:r>
            <a:r>
              <a:rPr lang="ru-RU" dirty="0" smtClean="0">
                <a:solidFill>
                  <a:schemeClr val="tx1"/>
                </a:solidFill>
              </a:rPr>
              <a:t>предстоящие </a:t>
            </a:r>
            <a:r>
              <a:rPr lang="ru-RU" dirty="0">
                <a:solidFill>
                  <a:schemeClr val="tx1"/>
                </a:solidFill>
              </a:rPr>
              <a:t>годы. Перечисленные выше положения будут </a:t>
            </a:r>
            <a:r>
              <a:rPr lang="ru-RU" dirty="0" smtClean="0">
                <a:solidFill>
                  <a:schemeClr val="tx1"/>
                </a:solidFill>
              </a:rPr>
              <a:t>реализовываться </a:t>
            </a:r>
            <a:r>
              <a:rPr lang="ru-RU" dirty="0">
                <a:solidFill>
                  <a:schemeClr val="tx1"/>
                </a:solidFill>
              </a:rPr>
              <a:t>постепенно, на протяжении нескольких последующих лет. Многие нюансы этой программы в настоящее время мало понятны не только получателям пособий, но и самому правительству. В той мере, в какой утрата льгот заставит людей искать работу, увеличится предложение относительно малообразованной и низкоквалифицированной рабочей силы. Этот достаточно большой рост предложения должен привести к снижению зарплат самых низкооплачиваемых рабочих и увеличению неравенства в доходах (в основном так же, как недавний резкий рост иммиграции привел к снижению зарплат низкоквалифицированной рабочей силы за последние два десятилетия). Если равновесные зарплаты некоторых рабочих падают ниже минимальной зарплаты, это может также привести к увеличению безработицы среди соответствующих категорий </a:t>
            </a:r>
            <a:r>
              <a:rPr lang="ru-RU" dirty="0" smtClean="0">
                <a:solidFill>
                  <a:schemeClr val="tx1"/>
                </a:solidFill>
              </a:rPr>
              <a:t>рабочих.</a:t>
            </a:r>
          </a:p>
          <a:p>
            <a:pPr algn="just"/>
            <a:r>
              <a:rPr lang="ru-RU" dirty="0" smtClean="0">
                <a:solidFill>
                  <a:schemeClr val="tx1"/>
                </a:solidFill>
              </a:rPr>
              <a:t>Одно из важных особенностей нового закона является передача ответственности за прямую денежную помощь на уровень штатов. Это положение представляет собой резкий контраст с философией, лежащей в основе программ централизованной поддержки доходов. Многие экономисты полагают, что передача штату </a:t>
            </a:r>
            <a:r>
              <a:rPr lang="en-US" dirty="0" smtClean="0">
                <a:solidFill>
                  <a:schemeClr val="tx1"/>
                </a:solidFill>
              </a:rPr>
              <a:t>“</a:t>
            </a:r>
            <a:r>
              <a:rPr lang="ru-RU" dirty="0" smtClean="0">
                <a:solidFill>
                  <a:schemeClr val="tx1"/>
                </a:solidFill>
              </a:rPr>
              <a:t>блочного гранта</a:t>
            </a:r>
            <a:r>
              <a:rPr lang="en-US" dirty="0" smtClean="0">
                <a:solidFill>
                  <a:schemeClr val="tx1"/>
                </a:solidFill>
              </a:rPr>
              <a:t>”</a:t>
            </a:r>
            <a:r>
              <a:rPr lang="ru-RU" dirty="0" smtClean="0">
                <a:solidFill>
                  <a:schemeClr val="tx1"/>
                </a:solidFill>
              </a:rPr>
              <a:t>, или паушальной суммы (без дифференцирования составляющих частей), и перекладывание на штаты ответственности за принятие решений , касающихся льгот для мобильного населения, заставит штаты упорядочить предоставление льгот с целью сокращения расходов и снижения бремени для населения с низкими доходами. Э то получило название </a:t>
            </a:r>
            <a:r>
              <a:rPr lang="en-US" dirty="0" smtClean="0">
                <a:solidFill>
                  <a:schemeClr val="tx1"/>
                </a:solidFill>
              </a:rPr>
              <a:t>“</a:t>
            </a:r>
            <a:r>
              <a:rPr lang="ru-RU" dirty="0" smtClean="0">
                <a:solidFill>
                  <a:schemeClr val="tx1"/>
                </a:solidFill>
              </a:rPr>
              <a:t> бега по наклонной плоскости</a:t>
            </a:r>
            <a:r>
              <a:rPr lang="en-US" dirty="0" smtClean="0">
                <a:solidFill>
                  <a:schemeClr val="tx1"/>
                </a:solidFill>
              </a:rPr>
              <a:t>”</a:t>
            </a:r>
            <a:r>
              <a:rPr lang="ru-RU" dirty="0" smtClean="0">
                <a:solidFill>
                  <a:schemeClr val="tx1"/>
                </a:solidFill>
              </a:rPr>
              <a:t>, когда равновесие означает для штатов, в сущности, минимизацию льгот. Пока неясно, являлся ли такой результат главной целью реформы системы социального обеспечения 1996 года, но, похоже, что он будет основной движущей силой в социальной политике на предстоящие годы</a:t>
            </a:r>
            <a:endParaRPr lang="ru-RU" dirty="0">
              <a:solidFill>
                <a:schemeClr val="tx1"/>
              </a:solidFill>
            </a:endParaRPr>
          </a:p>
        </p:txBody>
      </p:sp>
    </p:spTree>
    <p:extLst>
      <p:ext uri="{BB962C8B-B14F-4D97-AF65-F5344CB8AC3E}">
        <p14:creationId xmlns:p14="http://schemas.microsoft.com/office/powerpoint/2010/main" xmlns="" val="3259437049"/>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1554162"/>
            <a:ext cx="8515672" cy="4611142"/>
          </a:xfrm>
        </p:spPr>
        <p:txBody>
          <a:bodyPr>
            <a:normAutofit fontScale="47500" lnSpcReduction="20000"/>
          </a:bodyPr>
          <a:lstStyle/>
          <a:p>
            <a:pPr algn="just"/>
            <a:r>
              <a:rPr lang="ru-RU" dirty="0"/>
              <a:t>Каждое поколение активно отстаивает свою точку зрения на проблему "государства всеобщего благосостояния". Предыдущие десятилетия отмечены дебатами но поводу налогов на доходы, пенсий для пожилых людей и </a:t>
            </a:r>
            <a:r>
              <a:rPr lang="ru-RU" dirty="0" err="1"/>
              <a:t>перераспределительного</a:t>
            </a:r>
            <a:r>
              <a:rPr lang="ru-RU" dirty="0"/>
              <a:t> налогообложения. В начале 90-х американцы начали дискуссию на предмет способа организации и финансирования здравоохранения. Администрация Клинтона поставила на карту-свое политическое будущее, утвердив в 1993 году единое и всестороннее медицинское страхование. Эта попытка закончилась неудачей — в 1994 году это страхование было отменено, и на выборах Конгресса республиканцы выступили с инициативой, получившей название "Контракт с Америкой", в котором настаивали на уменьшении роли правительства и частного сектора в здравоохранении.</a:t>
            </a:r>
          </a:p>
          <a:p>
            <a:pPr algn="just"/>
            <a:r>
              <a:rPr lang="ru-RU" dirty="0"/>
              <a:t>Несмотря на все имевшие место дебаты, рынок здравоохранения претерпевал изменения под воздействием тенденции, известной под названием "управляемая конкуренция". Эта тенденция проявлялась в том, что все больше людей вступали в организации, поддерживающие национальное здравоохранение </a:t>
            </a:r>
            <a:r>
              <a:rPr lang="en-US" dirty="0"/>
              <a:t>(HMO — Health Maintaining Organization)</a:t>
            </a:r>
            <a:r>
              <a:rPr lang="ru-RU" dirty="0"/>
              <a:t>, которые практикуют различные виды контроля над стоимостью и доступом к медицинским услугам и предпринимают усилия по преобразованию медицинских учреждений в ориентированные на получение прибыли предприятия.</a:t>
            </a:r>
          </a:p>
          <a:p>
            <a:pPr algn="just"/>
            <a:r>
              <a:rPr lang="ru-RU" dirty="0"/>
              <a:t>Оставшаяся часть главы посвящена обзору экономики здравоохранения. Это не просто важный сектор национального хозяйства, но и чрезвычайно интересная область вообще. Помимо всего прочего, анализ здравоохранения позволит нам разобраться в конфликте между принципами эффективности и справедливости и покажет важность таких побочных эффектов и рыночных недостатков, как неадекватная информация. Здесь мы видим множество вопросов, которые возникают в связи с решением проблемы степени государственного вмешательства в экономик)' и проблемы </a:t>
            </a:r>
            <a:r>
              <a:rPr lang="ru-RU" dirty="0" err="1"/>
              <a:t>реконструирования</a:t>
            </a:r>
            <a:r>
              <a:rPr lang="ru-RU" dirty="0"/>
              <a:t> "государства всеобщего благосостояния".</a:t>
            </a:r>
          </a:p>
        </p:txBody>
      </p:sp>
      <p:sp>
        <p:nvSpPr>
          <p:cNvPr id="4" name="Заголовок 1"/>
          <p:cNvSpPr>
            <a:spLocks noGrp="1"/>
          </p:cNvSpPr>
          <p:nvPr>
            <p:ph type="title"/>
          </p:nvPr>
        </p:nvSpPr>
        <p:spPr>
          <a:xfrm>
            <a:off x="1259632" y="0"/>
            <a:ext cx="6512511" cy="1143000"/>
          </a:xfrm>
        </p:spPr>
        <p:txBody>
          <a:bodyPr>
            <a:normAutofit fontScale="90000"/>
          </a:bodyPr>
          <a:lstStyle/>
          <a:p>
            <a:pPr algn="ctr"/>
            <a:r>
              <a:rPr lang="ru-RU" dirty="0" smtClean="0"/>
              <a:t/>
            </a:r>
            <a:br>
              <a:rPr lang="ru-RU" dirty="0" smtClean="0"/>
            </a:br>
            <a:r>
              <a:rPr lang="ru-RU" dirty="0" smtClean="0"/>
              <a:t>Здравоохранение : проблемы, требующие решения</a:t>
            </a:r>
            <a:endParaRPr lang="ru-RU" dirty="0"/>
          </a:p>
        </p:txBody>
      </p:sp>
    </p:spTree>
    <p:extLst>
      <p:ext uri="{BB962C8B-B14F-4D97-AF65-F5344CB8AC3E}">
        <p14:creationId xmlns:p14="http://schemas.microsoft.com/office/powerpoint/2010/main" xmlns="" val="457318092"/>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5576" y="260648"/>
            <a:ext cx="8686800" cy="838200"/>
          </a:xfrm>
        </p:spPr>
        <p:txBody>
          <a:bodyPr>
            <a:normAutofit/>
          </a:bodyPr>
          <a:lstStyle/>
          <a:p>
            <a:r>
              <a:rPr lang="ru-RU" sz="2800" b="1" dirty="0"/>
              <a:t>ЗДРАВООХРАНЕНИЕ: ИСТОРИЯ ДЕБАТОВ</a:t>
            </a:r>
            <a:endParaRPr lang="ru-RU" sz="2800" dirty="0"/>
          </a:p>
        </p:txBody>
      </p:sp>
      <p:sp>
        <p:nvSpPr>
          <p:cNvPr id="3" name="Объект 2"/>
          <p:cNvSpPr>
            <a:spLocks noGrp="1"/>
          </p:cNvSpPr>
          <p:nvPr>
            <p:ph idx="1"/>
          </p:nvPr>
        </p:nvSpPr>
        <p:spPr/>
        <p:txBody>
          <a:bodyPr>
            <a:normAutofit fontScale="47500" lnSpcReduction="20000"/>
          </a:bodyPr>
          <a:lstStyle/>
          <a:p>
            <a:pPr algn="just"/>
            <a:r>
              <a:rPr lang="ru-RU" dirty="0"/>
              <a:t>В чем суть дебатов по поводу системы здравоохранения? В Соединенных Штатах система здравоохранения представляет собой своего рода партнерский союз между рыночной системой и государством. Еще недавно эта система демонстрировала всему миру ряд выдающихся достижений Одержана победа над такими ужасными заболеваниями, как оспа и полиомиелит. Средняя продолжительность жизни, один из важнейших показателей здоровья населения, за период с 1950 по 1990 год увеличилась в развивающихся странах больше, чем за всю известную нам историю этих народов. Достижения медицины, от </a:t>
            </a:r>
            <a:r>
              <a:rPr lang="ru-RU" dirty="0" err="1"/>
              <a:t>артроскопической</a:t>
            </a:r>
            <a:r>
              <a:rPr lang="ru-RU" dirty="0"/>
              <a:t> хирургии колена до сложных антираковых препаратов, дали возможность многим людям жить полноценной и не приносящей физических страданий жизнью.</a:t>
            </a:r>
          </a:p>
          <a:p>
            <a:pPr algn="just"/>
            <a:r>
              <a:rPr lang="ru-RU" dirty="0"/>
              <a:t>Однако даже с учетом этих несомненных достижений многие серьезные проблемы здравоохранения оставались в начале 90-х годов нерешенными и в Соединенных Штатах. Детская смертность была выше, чем во многих странах с более низкими доходами; 15% американцев не были охвачены системой медицинского страхования; существовали огромные диспропорции между уровнем медицинского обслуживания богатых и бедных людей; продолжалось угрожающее распространение болезней, передаваемых от человека к человеку (например, СПИД и туберкулез).</a:t>
            </a:r>
          </a:p>
          <a:p>
            <a:pPr algn="just"/>
            <a:r>
              <a:rPr lang="ru-RU" dirty="0"/>
              <a:t>Однако вопросом, который больше всего волновал общественность, предпринимательские крути и политических лидеров, был резкий рост затрат на медицинское обслуживание. Затраты на медицинское обслуживание выросли с 4% от валового внутреннего продукта в 1940 году до 7% в 1970 году и достигли 14 % в 1993 году. Практически все согласны с тем, что система здравоохранения в США внесла огромный вклад в здоровье нации, но многие выражают опасение, что содержать такую систему стране становится не по карману.</a:t>
            </a:r>
          </a:p>
        </p:txBody>
      </p:sp>
    </p:spTree>
    <p:extLst>
      <p:ext uri="{BB962C8B-B14F-4D97-AF65-F5344CB8AC3E}">
        <p14:creationId xmlns:p14="http://schemas.microsoft.com/office/powerpoint/2010/main" xmlns="" val="12002993"/>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260648"/>
            <a:ext cx="6512511" cy="1143000"/>
          </a:xfrm>
        </p:spPr>
        <p:txBody>
          <a:bodyPr/>
          <a:lstStyle/>
          <a:p>
            <a:pPr algn="ctr"/>
            <a:r>
              <a:rPr lang="ru-RU" sz="2800" b="0" dirty="0"/>
              <a:t>Экономические особенности системы здравоохранения</a:t>
            </a:r>
            <a:endParaRPr lang="ru-RU" sz="2800" dirty="0"/>
          </a:p>
        </p:txBody>
      </p:sp>
      <p:sp>
        <p:nvSpPr>
          <p:cNvPr id="3" name="Объект 2"/>
          <p:cNvSpPr>
            <a:spLocks noGrp="1"/>
          </p:cNvSpPr>
          <p:nvPr>
            <p:ph idx="1"/>
          </p:nvPr>
        </p:nvSpPr>
        <p:spPr>
          <a:xfrm>
            <a:off x="755576" y="1484784"/>
            <a:ext cx="7920880" cy="5256584"/>
          </a:xfrm>
        </p:spPr>
        <p:txBody>
          <a:bodyPr>
            <a:normAutofit fontScale="55000" lnSpcReduction="20000"/>
          </a:bodyPr>
          <a:lstStyle/>
          <a:p>
            <a:r>
              <a:rPr lang="ru-RU" dirty="0">
                <a:solidFill>
                  <a:schemeClr val="tx1"/>
                </a:solidFill>
              </a:rPr>
              <a:t>Здоровье нации — важная составляющая экономического благосостояния страны, и ее значение возрастает по мере увеличения дохода людей. Система здравоохранения США имеет три характеристики, которые вносят свой вклад в рост этого сектора в последние годы: высокая эластичность спроса по доходу, быстрый технологический прогресс и растущая изоляция потребителей от цен.</a:t>
            </a:r>
          </a:p>
          <a:p>
            <a:r>
              <a:rPr lang="ru-RU" dirty="0">
                <a:solidFill>
                  <a:schemeClr val="tx1"/>
                </a:solidFill>
              </a:rPr>
              <a:t>Здравоохранение демонстрирует высокую эластичность спроса по доходу, показывая, что обеспечение долгой и здоровой жизни приобретает всевозрастающее значение, если люди в состоянии удовлетворить (оплатить) другие насущные потребности. Товары, спрос на которые отличается высокой эластичностью по доходу, составляют все большую часть потребительских расходов.</a:t>
            </a:r>
          </a:p>
          <a:p>
            <a:r>
              <a:rPr lang="ru-RU" dirty="0">
                <a:solidFill>
                  <a:schemeClr val="tx1"/>
                </a:solidFill>
              </a:rPr>
              <a:t>Наряду с высокой эластичностью спроса по </a:t>
            </a:r>
            <a:r>
              <a:rPr lang="ru-RU" dirty="0" smtClean="0">
                <a:solidFill>
                  <a:schemeClr val="tx1"/>
                </a:solidFill>
              </a:rPr>
              <a:t>доходу, </a:t>
            </a:r>
            <a:r>
              <a:rPr lang="ru-RU" dirty="0">
                <a:solidFill>
                  <a:schemeClr val="tx1"/>
                </a:solidFill>
              </a:rPr>
              <a:t>наблюдается значительный прогресс медицинских технологий, который имел место в течение всего нашего столетия. Достижения в фундаментальных биомедицинских знаниях, открытие и применение разнообразных вакцин и других медицинских препаратов прогресс в понимании принципов распространения вирусных заболеваний и растущее осознание обществом роли индивидуального поведения в отношении курения, спиртных напитков и вождения автомобилей - все эти факторы внесли свой вклад в заметное улучшение состояния здоровья американцев.</a:t>
            </a:r>
          </a:p>
        </p:txBody>
      </p:sp>
    </p:spTree>
    <p:extLst>
      <p:ext uri="{BB962C8B-B14F-4D97-AF65-F5344CB8AC3E}">
        <p14:creationId xmlns:p14="http://schemas.microsoft.com/office/powerpoint/2010/main" xmlns="" val="3662890799"/>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1340768"/>
            <a:ext cx="8686800" cy="4739357"/>
          </a:xfrm>
        </p:spPr>
        <p:txBody>
          <a:bodyPr>
            <a:normAutofit fontScale="47500" lnSpcReduction="20000"/>
          </a:bodyPr>
          <a:lstStyle/>
          <a:p>
            <a:r>
              <a:rPr lang="ru-RU" sz="3400" dirty="0" smtClean="0"/>
              <a:t>Эти достижения оказали необычайное стимулирующее воздействие на рост расходов в секторе здравоохранения. Причина заключается в том, что новые технологии являются следствием новых открытий, т.е. таких открытий, которые создают новые или улучшенные продукты, и таким образом открывают новые рынки. Например, открытие пенициллина создало совершенно новый рынок и послужило основанием для новой статьи расходов в секторе здравоохранения.</a:t>
            </a:r>
          </a:p>
          <a:p>
            <a:r>
              <a:rPr lang="ru-RU" sz="3400" dirty="0" smtClean="0"/>
              <a:t>Еще одна особенность индустрии здравоохранения заключается в стимулировании быстрого роста расходов за счет растущей изоляции потребителей от цен на медицинские </a:t>
            </a:r>
            <a:r>
              <a:rPr lang="ru-RU" sz="3400" dirty="0"/>
              <a:t>у</a:t>
            </a:r>
            <a:r>
              <a:rPr lang="ru-RU" sz="3400" dirty="0" smtClean="0"/>
              <a:t>слуги. Эти расходы покрываются в США в основном работодателями в форме дополнительных льгот, не облагаемых налогом. Услуги, получившие статус свободных от налогов, стали таковыми благодаря государственным субсидиям. Если в 1960 году большую часть расходов на медицинские услуги несли непосредственные потребители , то к 1990 году они оплачивали напрямую только 23% таких расходов. В самом деле, лечение в больницах на 95 % оплачивается третьей стороной, например в лице НМО или государства, и на 5% - непосредственно населением. Этот феномен иногда называют </a:t>
            </a:r>
            <a:r>
              <a:rPr lang="en-US" sz="3400" dirty="0" smtClean="0"/>
              <a:t>“</a:t>
            </a:r>
            <a:r>
              <a:rPr lang="ru-RU" sz="3400" dirty="0" smtClean="0"/>
              <a:t>синдром платежей третьей стороны</a:t>
            </a:r>
            <a:r>
              <a:rPr lang="en-US" sz="3400" dirty="0" smtClean="0"/>
              <a:t>”</a:t>
            </a:r>
            <a:r>
              <a:rPr lang="ru-RU" sz="3400" dirty="0" smtClean="0"/>
              <a:t>, подразумевая тот факт, что когда счета оплачиваются третьей стороной, потребитель часто становится </a:t>
            </a:r>
            <a:r>
              <a:rPr lang="en-US" sz="3400" dirty="0" smtClean="0"/>
              <a:t>“</a:t>
            </a:r>
            <a:r>
              <a:rPr lang="ru-RU" sz="3400" dirty="0" smtClean="0"/>
              <a:t>нечувствительным</a:t>
            </a:r>
            <a:r>
              <a:rPr lang="en-US" sz="3400" dirty="0" smtClean="0"/>
              <a:t>”</a:t>
            </a:r>
            <a:r>
              <a:rPr lang="ru-RU" sz="3400" dirty="0" smtClean="0"/>
              <a:t> к расходам</a:t>
            </a:r>
          </a:p>
          <a:p>
            <a:r>
              <a:rPr lang="ru-RU" sz="3400" dirty="0" smtClean="0"/>
              <a:t>Все вышеперечисленные три фактора(высокая эластичность спроса по доходу, разработка новых технологий и возрастающий масштаб платежей за счет третьей стороны) плюс другие(такие как возраст населения) вносят вклад в быстрый рост расходов на медицинские услуги.</a:t>
            </a:r>
          </a:p>
          <a:p>
            <a:endParaRPr lang="ru-RU" dirty="0"/>
          </a:p>
        </p:txBody>
      </p:sp>
    </p:spTree>
    <p:extLst>
      <p:ext uri="{BB962C8B-B14F-4D97-AF65-F5344CB8AC3E}">
        <p14:creationId xmlns:p14="http://schemas.microsoft.com/office/powerpoint/2010/main" xmlns="" val="372105044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260648"/>
            <a:ext cx="6512511" cy="1143000"/>
          </a:xfrm>
        </p:spPr>
        <p:txBody>
          <a:bodyPr/>
          <a:lstStyle/>
          <a:p>
            <a:pPr algn="ctr"/>
            <a:r>
              <a:rPr lang="ru-RU" sz="2800" dirty="0"/>
              <a:t>ПРАВИТЕЛЬСТВО</a:t>
            </a:r>
            <a:r>
              <a:rPr lang="ru-RU" sz="2800" b="0" dirty="0"/>
              <a:t/>
            </a:r>
            <a:br>
              <a:rPr lang="ru-RU" sz="2800" b="0" dirty="0"/>
            </a:br>
            <a:r>
              <a:rPr lang="ru-RU" sz="2800" dirty="0"/>
              <a:t>И ЗДРАВООХРАНЕНИЕ</a:t>
            </a:r>
          </a:p>
        </p:txBody>
      </p:sp>
      <p:sp>
        <p:nvSpPr>
          <p:cNvPr id="3" name="Объект 2"/>
          <p:cNvSpPr>
            <a:spLocks noGrp="1"/>
          </p:cNvSpPr>
          <p:nvPr>
            <p:ph idx="1"/>
          </p:nvPr>
        </p:nvSpPr>
        <p:spPr>
          <a:xfrm>
            <a:off x="323528" y="1556792"/>
            <a:ext cx="8064896" cy="4968552"/>
          </a:xfrm>
        </p:spPr>
        <p:txBody>
          <a:bodyPr>
            <a:normAutofit fontScale="55000" lnSpcReduction="20000"/>
          </a:bodyPr>
          <a:lstStyle/>
          <a:p>
            <a:pPr algn="just"/>
            <a:r>
              <a:rPr lang="ru-RU" dirty="0">
                <a:solidFill>
                  <a:schemeClr val="tx1"/>
                </a:solidFill>
              </a:rPr>
              <a:t>Возрастающий уровень расходов на здравоохранение не может служить достаточным основанием для жесткого государственного регулирования, поскольку он просто указывает на высокие темпы развития этой отрасли (так же, как, например, производство компьютеров). Каковы же причины государственной интервенции в индустрию здравоохранения? По существу, политикой государства в этом вопросе движут как соображения эффективности, так и справедливости.</a:t>
            </a:r>
          </a:p>
          <a:p>
            <a:pPr algn="just"/>
            <a:r>
              <a:rPr lang="ru-RU" dirty="0">
                <a:solidFill>
                  <a:schemeClr val="tx1"/>
                </a:solidFill>
              </a:rPr>
              <a:t>Одним из оснований служит тот факт, что контроль над заразными болезнями и развитие соответствующей научной базы являются общественными благами, которые рынок не в состоянии обеспечить должным образом. Напомним, что </a:t>
            </a:r>
            <a:r>
              <a:rPr lang="ru-RU" i="1" dirty="0">
                <a:solidFill>
                  <a:schemeClr val="tx1"/>
                </a:solidFill>
              </a:rPr>
              <a:t>общественные блага </a:t>
            </a:r>
            <a:r>
              <a:rPr lang="ru-RU" dirty="0">
                <a:solidFill>
                  <a:schemeClr val="tx1"/>
                </a:solidFill>
              </a:rPr>
              <a:t>— это блага, польза которых распространяется на все общество в целом, независимо от того, покупают ли их отдельные члены общества. И наоборот, </a:t>
            </a:r>
            <a:r>
              <a:rPr lang="ru-RU" i="1" dirty="0">
                <a:solidFill>
                  <a:schemeClr val="tx1"/>
                </a:solidFill>
              </a:rPr>
              <a:t>частные блага — </a:t>
            </a:r>
            <a:r>
              <a:rPr lang="ru-RU" dirty="0">
                <a:solidFill>
                  <a:schemeClr val="tx1"/>
                </a:solidFill>
              </a:rPr>
              <a:t>это блага, которые не связаны с внешними издержками или льготами. Искоренение оспы стало благом для миллионов потенциальных жертв, хотя ни одна компания не получила и малой доли от этой пользы. </a:t>
            </a:r>
            <a:r>
              <a:rPr lang="ru-RU" dirty="0" smtClean="0">
                <a:solidFill>
                  <a:schemeClr val="tx1"/>
                </a:solidFill>
              </a:rPr>
              <a:t>Происхождение </a:t>
            </a:r>
            <a:r>
              <a:rPr lang="ru-RU" dirty="0">
                <a:solidFill>
                  <a:schemeClr val="tx1"/>
                </a:solidFill>
              </a:rPr>
              <a:t>этой системы, обеспечиваемой за счет работодателей, весьма показательно. </a:t>
            </a:r>
          </a:p>
        </p:txBody>
      </p:sp>
    </p:spTree>
    <p:extLst>
      <p:ext uri="{BB962C8B-B14F-4D97-AF65-F5344CB8AC3E}">
        <p14:creationId xmlns:p14="http://schemas.microsoft.com/office/powerpoint/2010/main" xmlns="" val="244028634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Классы доходов</a:t>
            </a:r>
          </a:p>
        </p:txBody>
      </p:sp>
      <p:sp>
        <p:nvSpPr>
          <p:cNvPr id="3" name="Объект 2"/>
          <p:cNvSpPr>
            <a:spLocks noGrp="1"/>
          </p:cNvSpPr>
          <p:nvPr>
            <p:ph idx="1"/>
          </p:nvPr>
        </p:nvSpPr>
        <p:spPr/>
        <p:txBody>
          <a:bodyPr>
            <a:normAutofit/>
          </a:bodyPr>
          <a:lstStyle/>
          <a:p>
            <a:r>
              <a:rPr lang="ru-RU" sz="2000" dirty="0" smtClean="0"/>
              <a:t>Как можно измерить степень неравенства доходов? С одной стороны, если бы доходы распределялись абсолютно равномерно , не существовало бы никакой разницы между первыми и последними 20</a:t>
            </a:r>
            <a:r>
              <a:rPr lang="en-US" sz="2000" dirty="0" smtClean="0"/>
              <a:t>%</a:t>
            </a:r>
            <a:r>
              <a:rPr lang="ru-RU" sz="2000" dirty="0" smtClean="0"/>
              <a:t> пирамиды доходов</a:t>
            </a:r>
            <a:r>
              <a:rPr lang="en-US" sz="2000" dirty="0" smtClean="0"/>
              <a:t>:</a:t>
            </a:r>
            <a:r>
              <a:rPr lang="ru-RU" sz="2000" dirty="0" smtClean="0"/>
              <a:t> каждая группа получала бы ровно 20</a:t>
            </a:r>
            <a:r>
              <a:rPr lang="en-US" sz="2000" dirty="0" smtClean="0"/>
              <a:t>%</a:t>
            </a:r>
            <a:r>
              <a:rPr lang="ru-RU" sz="2000" dirty="0" smtClean="0"/>
              <a:t> от общего дохода. Это и есть абсолютное равенство.</a:t>
            </a:r>
          </a:p>
          <a:p>
            <a:r>
              <a:rPr lang="ru-RU" sz="2000" dirty="0" smtClean="0"/>
              <a:t>Но разумеется, реальность далека от этой идеально схемы. Первые 20 </a:t>
            </a:r>
            <a:r>
              <a:rPr lang="en-US" sz="2000" dirty="0" smtClean="0"/>
              <a:t>%</a:t>
            </a:r>
            <a:r>
              <a:rPr lang="ru-RU" sz="2000" dirty="0" smtClean="0"/>
              <a:t> домашних хозяйств получают лишь 4</a:t>
            </a:r>
            <a:r>
              <a:rPr lang="en-US" sz="2000" dirty="0" smtClean="0"/>
              <a:t>%</a:t>
            </a:r>
            <a:r>
              <a:rPr lang="ru-RU" sz="2000" dirty="0" smtClean="0"/>
              <a:t> от совокупного национального дохода. Почти диаметрально противоположная ситуация наблюдается среди верхушки – 5% людей получают 20% совокупного национального дохода .</a:t>
            </a:r>
          </a:p>
          <a:p>
            <a:r>
              <a:rPr lang="ru-RU" sz="2000" dirty="0" smtClean="0"/>
              <a:t>Чтобы изобразить степень неравенства, мы можем воспользоваться графиком, известным как кривая Лоренца, который широко используется для анализа неравенства доходов и богатства.</a:t>
            </a:r>
            <a:endParaRPr lang="ru-RU" sz="2000" dirty="0"/>
          </a:p>
        </p:txBody>
      </p:sp>
    </p:spTree>
    <p:extLst>
      <p:ext uri="{BB962C8B-B14F-4D97-AF65-F5344CB8AC3E}">
        <p14:creationId xmlns:p14="http://schemas.microsoft.com/office/powerpoint/2010/main" xmlns="" val="315975071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268760"/>
            <a:ext cx="8496944" cy="5184576"/>
          </a:xfrm>
        </p:spPr>
        <p:txBody>
          <a:bodyPr>
            <a:normAutofit fontScale="40000" lnSpcReduction="20000"/>
          </a:bodyPr>
          <a:lstStyle/>
          <a:p>
            <a:pPr algn="just"/>
            <a:r>
              <a:rPr lang="ru-RU" sz="4000" dirty="0">
                <a:solidFill>
                  <a:schemeClr val="tx1"/>
                </a:solidFill>
              </a:rPr>
              <a:t>Второй источник рыночной несостоятельности </a:t>
            </a:r>
            <a:r>
              <a:rPr lang="ru-RU" sz="4000" dirty="0" smtClean="0">
                <a:solidFill>
                  <a:schemeClr val="tx1"/>
                </a:solidFill>
              </a:rPr>
              <a:t>возникает </a:t>
            </a:r>
            <a:r>
              <a:rPr lang="ru-RU" sz="4000" dirty="0">
                <a:solidFill>
                  <a:schemeClr val="tx1"/>
                </a:solidFill>
              </a:rPr>
              <a:t>ввиду неопределенности и недостатков в деятельности ков страхования. Значительной проблемой является </a:t>
            </a:r>
            <a:r>
              <a:rPr lang="ru-RU" sz="4000" dirty="0" smtClean="0">
                <a:solidFill>
                  <a:schemeClr val="tx1"/>
                </a:solidFill>
              </a:rPr>
              <a:t>асимметричная информация среди </a:t>
            </a:r>
            <a:r>
              <a:rPr lang="ru-RU" sz="4000" dirty="0">
                <a:solidFill>
                  <a:schemeClr val="tx1"/>
                </a:solidFill>
              </a:rPr>
              <a:t>пациентов, врачей и страховых </a:t>
            </a:r>
            <a:r>
              <a:rPr lang="ru-RU" sz="4000" dirty="0" smtClean="0">
                <a:solidFill>
                  <a:schemeClr val="tx1"/>
                </a:solidFill>
              </a:rPr>
              <a:t>компаний</a:t>
            </a:r>
            <a:r>
              <a:rPr lang="ru-RU" sz="4000" dirty="0">
                <a:solidFill>
                  <a:schemeClr val="tx1"/>
                </a:solidFill>
              </a:rPr>
              <a:t>. Условия лечения часто приводят к изоляции пациент от окружающего мира и он часто полностью зависит от </a:t>
            </a:r>
            <a:r>
              <a:rPr lang="ru-RU" sz="4000" dirty="0" smtClean="0">
                <a:solidFill>
                  <a:schemeClr val="tx1"/>
                </a:solidFill>
              </a:rPr>
              <a:t>рекомендаций врача</a:t>
            </a:r>
            <a:r>
              <a:rPr lang="ru-RU" sz="4000" dirty="0">
                <a:solidFill>
                  <a:schemeClr val="tx1"/>
                </a:solidFill>
              </a:rPr>
              <a:t>, которые выдаются на основании </a:t>
            </a:r>
            <a:r>
              <a:rPr lang="ru-RU" sz="4000" dirty="0" smtClean="0">
                <a:solidFill>
                  <a:schemeClr val="tx1"/>
                </a:solidFill>
              </a:rPr>
              <a:t>имеющегося </a:t>
            </a:r>
            <a:r>
              <a:rPr lang="ru-RU" sz="4000" dirty="0">
                <a:solidFill>
                  <a:schemeClr val="tx1"/>
                </a:solidFill>
              </a:rPr>
              <a:t>доступа к медицинским услугам. </a:t>
            </a:r>
            <a:r>
              <a:rPr lang="ru-RU" sz="4000" dirty="0" smtClean="0">
                <a:solidFill>
                  <a:schemeClr val="tx1"/>
                </a:solidFill>
              </a:rPr>
              <a:t>В </a:t>
            </a:r>
            <a:r>
              <a:rPr lang="ru-RU" sz="4000" dirty="0">
                <a:solidFill>
                  <a:schemeClr val="tx1"/>
                </a:solidFill>
              </a:rPr>
              <a:t>связи с этим встает вопрос о необходимости специальных механизмов защиты от навязывания пациенту ненужных, низкокачественных или дорогих услуг</a:t>
            </a:r>
            <a:r>
              <a:rPr lang="ru-RU" sz="4000" dirty="0" smtClean="0">
                <a:solidFill>
                  <a:schemeClr val="tx1"/>
                </a:solidFill>
              </a:rPr>
              <a:t>.</a:t>
            </a:r>
          </a:p>
          <a:p>
            <a:pPr algn="just"/>
            <a:r>
              <a:rPr lang="ru-RU" sz="4000" dirty="0">
                <a:solidFill>
                  <a:schemeClr val="tx1"/>
                </a:solidFill>
              </a:rPr>
              <a:t>Еще одна проблема связана с асимметричностью информации между пациентами и третьей стороной, которая оплачивает медицинские услуги, например страховой компанией. Страховка обычно оценивается на основе средних, а не предельных затрат на услуги. Этот способ оценки неэффективен, поскольку люди, как правило, более осведомлены о состоянии своего здоровья, нежели их страховые компании. Столкнувшись со страховым взносом, назначаемым на основе средних затрат, клиенты в стремлении избежать лишних расходов, могут и вовсе отказаться от страховки (речь идет о людях с хорошим здоровьем). Эти обстоятельства приводят к </a:t>
            </a:r>
            <a:r>
              <a:rPr lang="ru-RU" sz="4000" i="1" dirty="0">
                <a:solidFill>
                  <a:schemeClr val="tx1"/>
                </a:solidFill>
              </a:rPr>
              <a:t>неблагоприятному выбору, </a:t>
            </a:r>
            <a:r>
              <a:rPr lang="ru-RU" sz="4000" dirty="0">
                <a:solidFill>
                  <a:schemeClr val="tx1"/>
                </a:solidFill>
              </a:rPr>
              <a:t>повышая среднюю степень риска и стоимость для остальных застрахованных. Неудивительно, что двадцатилетние практически здоровые люди составляют группу, которая, как правило, остается незастрахованной.</a:t>
            </a:r>
          </a:p>
          <a:p>
            <a:pPr algn="just"/>
            <a:endParaRPr lang="ru-RU" sz="4000" dirty="0" smtClean="0">
              <a:solidFill>
                <a:schemeClr val="tx1"/>
              </a:solidFill>
            </a:endParaRPr>
          </a:p>
          <a:p>
            <a:pPr algn="just"/>
            <a:r>
              <a:rPr lang="ru-RU" sz="4000" dirty="0">
                <a:solidFill>
                  <a:schemeClr val="tx1"/>
                </a:solidFill>
              </a:rPr>
              <a:t>Дополнительные сложности при страховании возникают в связи с </a:t>
            </a:r>
            <a:r>
              <a:rPr lang="ru-RU" sz="4000" i="1" dirty="0">
                <a:solidFill>
                  <a:schemeClr val="tx1"/>
                </a:solidFill>
              </a:rPr>
              <a:t>моральным риском, </a:t>
            </a:r>
            <a:r>
              <a:rPr lang="ru-RU" sz="4000" dirty="0">
                <a:solidFill>
                  <a:schemeClr val="tx1"/>
                </a:solidFill>
              </a:rPr>
              <a:t>обусловленным тем, что, будучи застрахованными, люди не стремятся избежать риска и больших расходов, предполагающих их благоразумное поведение. </a:t>
            </a:r>
          </a:p>
          <a:p>
            <a:pPr algn="just"/>
            <a:endParaRPr lang="ru-RU" dirty="0">
              <a:solidFill>
                <a:schemeClr val="tx1"/>
              </a:solidFill>
            </a:endParaRPr>
          </a:p>
        </p:txBody>
      </p:sp>
    </p:spTree>
    <p:extLst>
      <p:ext uri="{BB962C8B-B14F-4D97-AF65-F5344CB8AC3E}">
        <p14:creationId xmlns:p14="http://schemas.microsoft.com/office/powerpoint/2010/main" xmlns="" val="1554178170"/>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260648"/>
            <a:ext cx="6512511" cy="1143000"/>
          </a:xfrm>
        </p:spPr>
        <p:txBody>
          <a:bodyPr>
            <a:normAutofit fontScale="90000"/>
          </a:bodyPr>
          <a:lstStyle/>
          <a:p>
            <a:pPr algn="ctr"/>
            <a:r>
              <a:rPr lang="ru-RU" sz="3600" b="0" dirty="0"/>
              <a:t>Альтернативные подходы к реформе системы здравоохранения</a:t>
            </a:r>
            <a:endParaRPr lang="ru-RU" sz="3600" dirty="0"/>
          </a:p>
        </p:txBody>
      </p:sp>
      <p:sp>
        <p:nvSpPr>
          <p:cNvPr id="3" name="Объект 2"/>
          <p:cNvSpPr>
            <a:spLocks noGrp="1"/>
          </p:cNvSpPr>
          <p:nvPr>
            <p:ph idx="1"/>
          </p:nvPr>
        </p:nvSpPr>
        <p:spPr>
          <a:xfrm>
            <a:off x="395536" y="1916832"/>
            <a:ext cx="7920880" cy="4104456"/>
          </a:xfrm>
        </p:spPr>
        <p:txBody>
          <a:bodyPr>
            <a:normAutofit fontScale="55000" lnSpcReduction="20000"/>
          </a:bodyPr>
          <a:lstStyle/>
          <a:p>
            <a:pPr algn="just"/>
            <a:r>
              <a:rPr lang="ru-RU" dirty="0"/>
              <a:t>Все описанные выше неблагоприятные факторы, включая растущие расходы, увеличивающееся число людей, не имеющих медицинских страховок, и не очень хорошее состояние здоровья, привели к тому, что сегодня повсюду раздаются призывы к фундаментальной реорганизации системы здравоохранения в США. Какие же варианты этой реформы </a:t>
            </a:r>
            <a:r>
              <a:rPr lang="ru-RU" dirty="0" smtClean="0"/>
              <a:t>предлагаются? </a:t>
            </a:r>
            <a:r>
              <a:rPr lang="ru-RU" dirty="0"/>
              <a:t>Одним из самых экстремальных является вариант </a:t>
            </a:r>
            <a:r>
              <a:rPr lang="ru-RU" i="1" dirty="0"/>
              <a:t>чистого рынка. </a:t>
            </a:r>
            <a:r>
              <a:rPr lang="ru-RU" dirty="0"/>
              <a:t>В соответствии с этим подходом, широко распространенным до нашего века, каждая семья должна оплачивать все 100% своих расходов, связанных с лечением, и не предусмотрено никаких государственных программ, которые обеспечивали бы общественные блага или взяли на себя все бремя забот по лечению бедных. Как показано в табл. </a:t>
            </a:r>
            <a:r>
              <a:rPr lang="ru-RU" dirty="0" smtClean="0"/>
              <a:t>8</a:t>
            </a:r>
            <a:r>
              <a:rPr lang="ru-RU" dirty="0"/>
              <a:t>, </a:t>
            </a:r>
            <a:r>
              <a:rPr lang="ru-RU" dirty="0" smtClean="0"/>
              <a:t>вариант чистого </a:t>
            </a:r>
            <a:r>
              <a:rPr lang="ru-RU" dirty="0"/>
              <a:t>рынка решает все проблемы с неблагоприятным выбором и моральным риском, однако это достигается за счет слишком высоких затрат, которые несет население. Однако еще большее беспокойство вызывает тот факт, что этот вариант не предоставляет никаких общественных благ в виде научной </a:t>
            </a:r>
            <a:r>
              <a:rPr lang="ru-RU" dirty="0" smtClean="0"/>
              <a:t>базы или </a:t>
            </a:r>
            <a:r>
              <a:rPr lang="ru-RU" dirty="0"/>
              <a:t>защиты от вирусных заболеваний. С учетом этих недостатков этот подход находит не так уж много сторонников среди экономистов и политиков.</a:t>
            </a:r>
          </a:p>
        </p:txBody>
      </p:sp>
    </p:spTree>
    <p:extLst>
      <p:ext uri="{BB962C8B-B14F-4D97-AF65-F5344CB8AC3E}">
        <p14:creationId xmlns:p14="http://schemas.microsoft.com/office/powerpoint/2010/main" xmlns="" val="4112945581"/>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1187623" y="188640"/>
            <a:ext cx="6512511" cy="1143000"/>
          </a:xfrm>
          <a:prstGeom prst="rect">
            <a:avLst/>
          </a:prstGeom>
        </p:spPr>
        <p:txBody>
          <a:bodyPr vert="horz" anchor="ctr">
            <a:norm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ru-RU" sz="2000" dirty="0" smtClean="0"/>
              <a:t>Таблица №8</a:t>
            </a:r>
            <a:r>
              <a:rPr lang="ru-RU" sz="2000" dirty="0" smtClean="0">
                <a:solidFill>
                  <a:schemeClr val="accent6">
                    <a:lumMod val="75000"/>
                  </a:schemeClr>
                </a:solidFill>
              </a:rPr>
              <a:t>: альтернативные решения проблемы несостоятельности рынка здравоохранения</a:t>
            </a:r>
            <a:endParaRPr lang="ru-RU" sz="2000" dirty="0">
              <a:solidFill>
                <a:schemeClr val="accent6">
                  <a:lumMod val="75000"/>
                </a:schemeClr>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xmlns="" val="3906919841"/>
              </p:ext>
            </p:extLst>
          </p:nvPr>
        </p:nvGraphicFramePr>
        <p:xfrm>
          <a:off x="611560" y="1484784"/>
          <a:ext cx="8280921" cy="4397112"/>
        </p:xfrm>
        <a:graphic>
          <a:graphicData uri="http://schemas.openxmlformats.org/drawingml/2006/table">
            <a:tbl>
              <a:tblPr firstRow="1" bandRow="1">
                <a:tableStyleId>{5C22544A-7EE6-4342-B048-85BDC9FD1C3A}</a:tableStyleId>
              </a:tblPr>
              <a:tblGrid>
                <a:gridCol w="2088232"/>
                <a:gridCol w="1871000"/>
                <a:gridCol w="1440563"/>
                <a:gridCol w="1440563"/>
                <a:gridCol w="1440563"/>
              </a:tblGrid>
              <a:tr h="648072">
                <a:tc rowSpan="2">
                  <a:txBody>
                    <a:bodyPr/>
                    <a:lstStyle/>
                    <a:p>
                      <a:r>
                        <a:rPr lang="ru-RU" sz="1800" b="1" i="0" u="none" strike="noStrike" kern="1200" baseline="0" dirty="0" smtClean="0">
                          <a:solidFill>
                            <a:schemeClr val="lt1"/>
                          </a:solidFill>
                          <a:latin typeface="+mn-lt"/>
                          <a:ea typeface="+mn-ea"/>
                          <a:cs typeface="+mn-cs"/>
                        </a:rPr>
                        <a:t>Проблема</a:t>
                      </a:r>
                      <a:endParaRPr lang="ru-RU" dirty="0"/>
                    </a:p>
                  </a:txBody>
                  <a:tcPr/>
                </a:tc>
                <a:tc rowSpan="2">
                  <a:txBody>
                    <a:bodyPr/>
                    <a:lstStyle/>
                    <a:p>
                      <a:r>
                        <a:rPr lang="ru-RU" sz="1800" b="0" i="0" u="none" strike="noStrike" kern="1200" baseline="0" dirty="0" smtClean="0">
                          <a:solidFill>
                            <a:schemeClr val="lt1"/>
                          </a:solidFill>
                          <a:latin typeface="+mn-lt"/>
                          <a:ea typeface="+mn-ea"/>
                          <a:cs typeface="+mn-cs"/>
                        </a:rPr>
                        <a:t>Действующий подход</a:t>
                      </a:r>
                      <a:endParaRPr lang="ru-RU" dirty="0"/>
                    </a:p>
                  </a:txBody>
                  <a:tcPr/>
                </a:tc>
                <a:tc gridSpan="3">
                  <a:txBody>
                    <a:bodyPr/>
                    <a:lstStyle/>
                    <a:p>
                      <a:r>
                        <a:rPr lang="ru-RU" sz="1800" b="1" i="0" u="sng" strike="noStrike" kern="1200" baseline="0" dirty="0" smtClean="0">
                          <a:solidFill>
                            <a:schemeClr val="lt1"/>
                          </a:solidFill>
                          <a:latin typeface="+mn-lt"/>
                          <a:ea typeface="+mn-ea"/>
                          <a:cs typeface="+mn-cs"/>
                        </a:rPr>
                        <a:t>Альтернатива</a:t>
                      </a:r>
                      <a:endParaRPr lang="ru-RU" dirty="0"/>
                    </a:p>
                  </a:txBody>
                  <a:tcPr/>
                </a:tc>
                <a:tc hMerge="1">
                  <a:txBody>
                    <a:bodyPr/>
                    <a:lstStyle/>
                    <a:p>
                      <a:endParaRPr lang="ru-RU"/>
                    </a:p>
                  </a:txBody>
                  <a:tcPr/>
                </a:tc>
                <a:tc hMerge="1">
                  <a:txBody>
                    <a:bodyPr/>
                    <a:lstStyle/>
                    <a:p>
                      <a:endParaRPr lang="ru-RU"/>
                    </a:p>
                  </a:txBody>
                  <a:tcPr/>
                </a:tc>
              </a:tr>
              <a:tr h="648072">
                <a:tc vMerge="1">
                  <a:txBody>
                    <a:bodyPr/>
                    <a:lstStyle/>
                    <a:p>
                      <a:endParaRPr lang="ru-RU"/>
                    </a:p>
                  </a:txBody>
                  <a:tcPr/>
                </a:tc>
                <a:tc vMerge="1">
                  <a:txBody>
                    <a:bodyPr/>
                    <a:lstStyle/>
                    <a:p>
                      <a:endParaRPr lang="ru-RU"/>
                    </a:p>
                  </a:txBody>
                  <a:tcPr/>
                </a:tc>
                <a:tc>
                  <a:txBody>
                    <a:bodyPr/>
                    <a:lstStyle/>
                    <a:p>
                      <a:r>
                        <a:rPr lang="ru-RU" sz="1800" b="1" i="0" u="none" strike="noStrike" kern="1200" baseline="0" dirty="0" smtClean="0">
                          <a:solidFill>
                            <a:schemeClr val="dk1"/>
                          </a:solidFill>
                          <a:latin typeface="+mn-lt"/>
                          <a:ea typeface="+mn-ea"/>
                          <a:cs typeface="+mn-cs"/>
                        </a:rPr>
                        <a:t>Чистый рынок</a:t>
                      </a:r>
                      <a:endParaRPr lang="ru-RU" dirty="0"/>
                    </a:p>
                  </a:txBody>
                  <a:tcPr/>
                </a:tc>
                <a:tc>
                  <a:txBody>
                    <a:bodyPr/>
                    <a:lstStyle/>
                    <a:p>
                      <a:r>
                        <a:rPr lang="ru-RU" sz="1800" b="1" i="0" u="none" strike="noStrike" kern="1200" baseline="0" dirty="0" smtClean="0">
                          <a:solidFill>
                            <a:schemeClr val="dk1"/>
                          </a:solidFill>
                          <a:latin typeface="+mn-lt"/>
                          <a:ea typeface="+mn-ea"/>
                          <a:cs typeface="+mn-cs"/>
                        </a:rPr>
                        <a:t>Национализированное медицинское обслуживание</a:t>
                      </a:r>
                      <a:endParaRPr lang="ru-RU" dirty="0"/>
                    </a:p>
                  </a:txBody>
                  <a:tcPr/>
                </a:tc>
                <a:tc>
                  <a:txBody>
                    <a:bodyPr/>
                    <a:lstStyle/>
                    <a:p>
                      <a:r>
                        <a:rPr lang="en-US" sz="1800" b="1" i="0" u="none" strike="noStrike" kern="1200" baseline="0" dirty="0" err="1" smtClean="0">
                          <a:solidFill>
                            <a:schemeClr val="dk1"/>
                          </a:solidFill>
                          <a:latin typeface="+mn-lt"/>
                          <a:ea typeface="+mn-ea"/>
                          <a:cs typeface="+mn-cs"/>
                        </a:rPr>
                        <a:t>Fedicare</a:t>
                      </a:r>
                      <a:r>
                        <a:rPr lang="en-US" sz="1800" b="1" i="0" u="none" strike="noStrike" kern="1200" baseline="0" dirty="0" smtClean="0">
                          <a:solidFill>
                            <a:schemeClr val="dk1"/>
                          </a:solidFill>
                          <a:latin typeface="+mn-lt"/>
                          <a:ea typeface="+mn-ea"/>
                          <a:cs typeface="+mn-cs"/>
                        </a:rPr>
                        <a:t> </a:t>
                      </a:r>
                      <a:endParaRPr lang="ru-RU" dirty="0"/>
                    </a:p>
                  </a:txBody>
                  <a:tcPr/>
                </a:tc>
              </a:tr>
              <a:tr h="648072">
                <a:tc>
                  <a:txBody>
                    <a:bodyPr/>
                    <a:lstStyle/>
                    <a:p>
                      <a:r>
                        <a:rPr lang="ru-RU" sz="1800" b="1" i="0" u="none" strike="noStrike" kern="1200" baseline="0" dirty="0" smtClean="0">
                          <a:solidFill>
                            <a:schemeClr val="dk1"/>
                          </a:solidFill>
                          <a:latin typeface="+mn-lt"/>
                          <a:ea typeface="+mn-ea"/>
                          <a:cs typeface="+mn-cs"/>
                        </a:rPr>
                        <a:t>Общественные блага</a:t>
                      </a:r>
                      <a:endParaRPr lang="ru-RU" sz="1800" b="0" i="0" u="none" strike="noStrike" kern="1200" baseline="0" dirty="0" smtClean="0">
                        <a:solidFill>
                          <a:schemeClr val="dk1"/>
                        </a:solidFill>
                        <a:latin typeface="+mn-lt"/>
                        <a:ea typeface="+mn-ea"/>
                        <a:cs typeface="+mn-cs"/>
                      </a:endParaRPr>
                    </a:p>
                    <a:p>
                      <a:r>
                        <a:rPr lang="ru-RU" sz="1800" b="0" i="0" u="none" strike="noStrike" kern="1200" baseline="0" dirty="0" smtClean="0">
                          <a:solidFill>
                            <a:schemeClr val="dk1"/>
                          </a:solidFill>
                          <a:latin typeface="+mn-lt"/>
                          <a:ea typeface="+mn-ea"/>
                          <a:cs typeface="+mn-cs"/>
                        </a:rPr>
                        <a:t>(инфекционные болезни, научные исследования, потребительская </a:t>
                      </a:r>
                      <a:r>
                        <a:rPr lang="en-US" sz="1800" b="0" i="0" u="none" strike="noStrike" kern="1200" baseline="0" dirty="0" smtClean="0">
                          <a:solidFill>
                            <a:schemeClr val="dk1"/>
                          </a:solidFill>
                          <a:latin typeface="+mn-lt"/>
                          <a:ea typeface="+mn-ea"/>
                          <a:cs typeface="+mn-cs"/>
                        </a:rPr>
                        <a:t> </a:t>
                      </a:r>
                      <a:r>
                        <a:rPr lang="ru-RU" sz="1800" b="0" i="0" u="none" strike="noStrike" kern="1200" baseline="0" dirty="0" smtClean="0">
                          <a:solidFill>
                            <a:schemeClr val="dk1"/>
                          </a:solidFill>
                          <a:latin typeface="+mn-lt"/>
                          <a:ea typeface="+mn-ea"/>
                          <a:cs typeface="+mn-cs"/>
                        </a:rPr>
                        <a:t>информация)</a:t>
                      </a:r>
                      <a:endParaRPr lang="ru-RU" dirty="0"/>
                    </a:p>
                  </a:txBody>
                  <a:tcPr/>
                </a:tc>
                <a:tc>
                  <a:txBody>
                    <a:bodyPr/>
                    <a:lstStyle/>
                    <a:p>
                      <a:r>
                        <a:rPr lang="ru-RU" sz="1800" b="0" i="0" u="none" strike="noStrike" kern="1200" baseline="0" dirty="0" smtClean="0">
                          <a:solidFill>
                            <a:schemeClr val="dk1"/>
                          </a:solidFill>
                          <a:latin typeface="+mn-lt"/>
                          <a:ea typeface="+mn-ea"/>
                          <a:cs typeface="+mn-cs"/>
                        </a:rPr>
                        <a:t>С помощью общественного  здравоохранения</a:t>
                      </a:r>
                      <a:endParaRPr lang="ru-RU" dirty="0"/>
                    </a:p>
                  </a:txBody>
                  <a:tcPr/>
                </a:tc>
                <a:tc>
                  <a:txBody>
                    <a:bodyPr/>
                    <a:lstStyle/>
                    <a:p>
                      <a:r>
                        <a:rPr lang="ru-RU" sz="1800" b="0" i="0" u="none" strike="noStrike" kern="1200" baseline="0" dirty="0" smtClean="0">
                          <a:solidFill>
                            <a:schemeClr val="dk1"/>
                          </a:solidFill>
                          <a:latin typeface="+mn-lt"/>
                          <a:ea typeface="+mn-ea"/>
                          <a:cs typeface="+mn-cs"/>
                        </a:rPr>
                        <a:t>Не обеспечивает общественных благ</a:t>
                      </a:r>
                      <a:endParaRPr lang="ru-RU" dirty="0"/>
                    </a:p>
                  </a:txBody>
                  <a:tcPr/>
                </a:tc>
                <a:tc>
                  <a:txBody>
                    <a:bodyPr/>
                    <a:lstStyle/>
                    <a:p>
                      <a:r>
                        <a:rPr lang="ru-RU" sz="1800" b="0" i="0" u="none" strike="noStrike" kern="1200" baseline="0" dirty="0" smtClean="0">
                          <a:solidFill>
                            <a:schemeClr val="dk1"/>
                          </a:solidFill>
                          <a:latin typeface="+mn-lt"/>
                          <a:ea typeface="+mn-ea"/>
                          <a:cs typeface="+mn-cs"/>
                        </a:rPr>
                        <a:t>С помощью государственного здравоохранения </a:t>
                      </a:r>
                      <a:endParaRPr lang="ru-RU" dirty="0"/>
                    </a:p>
                  </a:txBody>
                  <a:tcPr/>
                </a:tc>
                <a:tc>
                  <a:txBody>
                    <a:bodyPr/>
                    <a:lstStyle/>
                    <a:p>
                      <a:r>
                        <a:rPr lang="ru-RU" sz="1800" b="0" i="0" u="none" strike="noStrike" kern="1200" baseline="0" dirty="0" smtClean="0">
                          <a:solidFill>
                            <a:schemeClr val="dk1"/>
                          </a:solidFill>
                          <a:latin typeface="+mn-lt"/>
                          <a:ea typeface="+mn-ea"/>
                          <a:cs typeface="+mn-cs"/>
                        </a:rPr>
                        <a:t>За счет общественного  здравоохранения</a:t>
                      </a:r>
                      <a:endParaRPr lang="ru-RU" dirty="0"/>
                    </a:p>
                  </a:txBody>
                  <a:tcPr/>
                </a:tc>
              </a:tr>
            </a:tbl>
          </a:graphicData>
        </a:graphic>
      </p:graphicFrame>
    </p:spTree>
    <p:extLst>
      <p:ext uri="{BB962C8B-B14F-4D97-AF65-F5344CB8AC3E}">
        <p14:creationId xmlns:p14="http://schemas.microsoft.com/office/powerpoint/2010/main" xmlns="" val="3527833398"/>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Объект 3"/>
          <p:cNvGraphicFramePr>
            <a:graphicFrameLocks noGrp="1"/>
          </p:cNvGraphicFramePr>
          <p:nvPr>
            <p:ph idx="1"/>
            <p:extLst>
              <p:ext uri="{D42A27DB-BD31-4B8C-83A1-F6EECF244321}">
                <p14:modId xmlns:p14="http://schemas.microsoft.com/office/powerpoint/2010/main" xmlns="" val="2951145941"/>
              </p:ext>
            </p:extLst>
          </p:nvPr>
        </p:nvGraphicFramePr>
        <p:xfrm>
          <a:off x="323528" y="1268760"/>
          <a:ext cx="8424936" cy="4572000"/>
        </p:xfrm>
        <a:graphic>
          <a:graphicData uri="http://schemas.openxmlformats.org/drawingml/2006/table">
            <a:tbl>
              <a:tblPr firstRow="1" bandRow="1">
                <a:tableStyleId>{5C22544A-7EE6-4342-B048-85BDC9FD1C3A}</a:tableStyleId>
              </a:tblPr>
              <a:tblGrid>
                <a:gridCol w="1047951"/>
                <a:gridCol w="2788982"/>
                <a:gridCol w="1552543"/>
                <a:gridCol w="1552543"/>
                <a:gridCol w="1482917"/>
              </a:tblGrid>
              <a:tr h="362523">
                <a:tc gridSpan="5">
                  <a:txBody>
                    <a:bodyPr/>
                    <a:lstStyle/>
                    <a:p>
                      <a:r>
                        <a:rPr lang="ru-RU" dirty="0" smtClean="0"/>
                        <a:t>       Таблица</a:t>
                      </a:r>
                      <a:r>
                        <a:rPr lang="ru-RU" baseline="0" dirty="0" smtClean="0"/>
                        <a:t> № 8 – продолжение - </a:t>
                      </a:r>
                      <a:r>
                        <a:rPr lang="ru-RU" sz="1800" b="1" i="0" u="none" strike="noStrike" kern="1200" baseline="0" dirty="0" smtClean="0">
                          <a:solidFill>
                            <a:schemeClr val="lt1"/>
                          </a:solidFill>
                          <a:latin typeface="+mn-lt"/>
                          <a:ea typeface="+mn-ea"/>
                          <a:cs typeface="+mn-cs"/>
                        </a:rPr>
                        <a:t>недостатки рынка</a:t>
                      </a:r>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a:p>
                  </a:txBody>
                  <a:tcPr/>
                </a:tc>
                <a:tc hMerge="1">
                  <a:txBody>
                    <a:bodyPr/>
                    <a:lstStyle/>
                    <a:p>
                      <a:endParaRPr lang="ru-RU" dirty="0"/>
                    </a:p>
                  </a:txBody>
                  <a:tcPr/>
                </a:tc>
              </a:tr>
              <a:tr h="4169015">
                <a:tc>
                  <a:txBody>
                    <a:bodyPr/>
                    <a:lstStyle/>
                    <a:p>
                      <a:r>
                        <a:rPr lang="ru-RU" sz="1800" b="1" i="0" u="none" strike="noStrike" kern="1200" baseline="0" dirty="0" smtClean="0">
                          <a:solidFill>
                            <a:schemeClr val="dk1"/>
                          </a:solidFill>
                          <a:latin typeface="+mn-lt"/>
                          <a:ea typeface="+mn-ea"/>
                          <a:cs typeface="+mn-cs"/>
                        </a:rPr>
                        <a:t>Моральный     риск</a:t>
                      </a:r>
                      <a:endParaRPr lang="ru-RU" dirty="0"/>
                    </a:p>
                  </a:txBody>
                  <a:tcPr/>
                </a:tc>
                <a:tc>
                  <a:txBody>
                    <a:bodyPr/>
                    <a:lstStyle/>
                    <a:p>
                      <a:r>
                        <a:rPr lang="ru-RU" dirty="0" smtClean="0"/>
                        <a:t>Основной источник возрастания</a:t>
                      </a:r>
                      <a:r>
                        <a:rPr lang="ru-RU" baseline="0" dirty="0" smtClean="0"/>
                        <a:t> затрат и их расточительности по причине слабого контроля</a:t>
                      </a:r>
                      <a:endParaRPr lang="ru-RU" dirty="0"/>
                    </a:p>
                  </a:txBody>
                  <a:tcPr/>
                </a:tc>
                <a:tc>
                  <a:txBody>
                    <a:bodyPr/>
                    <a:lstStyle/>
                    <a:p>
                      <a:r>
                        <a:rPr lang="ru-RU" sz="1800" b="0" i="0" u="none" strike="noStrike" kern="1200" baseline="0" dirty="0" smtClean="0">
                          <a:solidFill>
                            <a:schemeClr val="dk1"/>
                          </a:solidFill>
                          <a:latin typeface="+mn-lt"/>
                          <a:ea typeface="+mn-ea"/>
                          <a:cs typeface="+mn-cs"/>
                        </a:rPr>
                        <a:t> Не существует, так как потребители сами  оплачивают медицинские услуги</a:t>
                      </a:r>
                      <a:endParaRPr lang="ru-RU" dirty="0"/>
                    </a:p>
                  </a:txBody>
                  <a:tcPr/>
                </a:tc>
                <a:tc>
                  <a:txBody>
                    <a:bodyPr/>
                    <a:lstStyle/>
                    <a:p>
                      <a:r>
                        <a:rPr lang="ru-RU" sz="1800" b="0" i="0" u="none" strike="noStrike" kern="1200" baseline="0" dirty="0" smtClean="0">
                          <a:solidFill>
                            <a:schemeClr val="dk1"/>
                          </a:solidFill>
                          <a:latin typeface="+mn-lt"/>
                          <a:ea typeface="+mn-ea"/>
                          <a:cs typeface="+mn-cs"/>
                        </a:rPr>
                        <a:t>Очень высок, так как все услуги бесплатны. Может быть снижен при условии нормирования и создания очередей на получение услуг</a:t>
                      </a:r>
                      <a:endParaRPr lang="ru-RU" dirty="0"/>
                    </a:p>
                  </a:txBody>
                  <a:tcPr/>
                </a:tc>
                <a:tc>
                  <a:txBody>
                    <a:bodyPr/>
                    <a:lstStyle/>
                    <a:p>
                      <a:r>
                        <a:rPr lang="ru-RU" sz="1800" b="0" i="0" u="none" strike="noStrike" kern="1200" baseline="0" dirty="0" smtClean="0">
                          <a:solidFill>
                            <a:schemeClr val="dk1"/>
                          </a:solidFill>
                          <a:latin typeface="+mn-lt"/>
                          <a:ea typeface="+mn-ea"/>
                          <a:cs typeface="+mn-cs"/>
                        </a:rPr>
                        <a:t>Потенциально высокий в отсутствие платы за услуги. Может быть сокращен за счет совместных платежей и взаимного исключения налогов из облагаемого дохода</a:t>
                      </a:r>
                      <a:endParaRPr lang="ru-RU" dirty="0"/>
                    </a:p>
                  </a:txBody>
                  <a:tcPr/>
                </a:tc>
              </a:tr>
            </a:tbl>
          </a:graphicData>
        </a:graphic>
      </p:graphicFrame>
    </p:spTree>
    <p:extLst>
      <p:ext uri="{BB962C8B-B14F-4D97-AF65-F5344CB8AC3E}">
        <p14:creationId xmlns:p14="http://schemas.microsoft.com/office/powerpoint/2010/main" xmlns="" val="814623074"/>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xmlns="" val="2810636742"/>
              </p:ext>
            </p:extLst>
          </p:nvPr>
        </p:nvGraphicFramePr>
        <p:xfrm>
          <a:off x="107504" y="1124745"/>
          <a:ext cx="8640960" cy="3749040"/>
        </p:xfrm>
        <a:graphic>
          <a:graphicData uri="http://schemas.openxmlformats.org/drawingml/2006/table">
            <a:tbl>
              <a:tblPr firstRow="1" bandRow="1">
                <a:tableStyleId>{5C22544A-7EE6-4342-B048-85BDC9FD1C3A}</a:tableStyleId>
              </a:tblPr>
              <a:tblGrid>
                <a:gridCol w="2016224"/>
                <a:gridCol w="2041271"/>
                <a:gridCol w="1127081"/>
                <a:gridCol w="1728192"/>
                <a:gridCol w="1728192"/>
              </a:tblGrid>
              <a:tr h="360039">
                <a:tc gridSpan="5">
                  <a:txBody>
                    <a:bodyPr/>
                    <a:lstStyle/>
                    <a:p>
                      <a:endParaRPr lang="ru-RU"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3249141">
                <a:tc>
                  <a:txBody>
                    <a:bodyPr/>
                    <a:lstStyle/>
                    <a:p>
                      <a:r>
                        <a:rPr lang="ru-RU" sz="1800" b="1" i="0" u="none" strike="noStrike" kern="1200" baseline="0" dirty="0" smtClean="0">
                          <a:solidFill>
                            <a:schemeClr val="dk1"/>
                          </a:solidFill>
                          <a:latin typeface="+mn-lt"/>
                          <a:ea typeface="+mn-ea"/>
                          <a:cs typeface="+mn-cs"/>
                        </a:rPr>
                        <a:t>Неблагоприятный  выбор</a:t>
                      </a:r>
                      <a:endParaRPr lang="ru-RU" dirty="0"/>
                    </a:p>
                  </a:txBody>
                  <a:tcPr/>
                </a:tc>
                <a:tc>
                  <a:txBody>
                    <a:bodyPr/>
                    <a:lstStyle/>
                    <a:p>
                      <a:r>
                        <a:rPr lang="ru-RU" sz="1800" b="0" i="0" u="none" strike="noStrike" kern="1200" baseline="0" dirty="0" smtClean="0">
                          <a:solidFill>
                            <a:schemeClr val="dk1"/>
                          </a:solidFill>
                          <a:latin typeface="+mn-lt"/>
                          <a:ea typeface="+mn-ea"/>
                          <a:cs typeface="+mn-cs"/>
                        </a:rPr>
                        <a:t>Велик среди </a:t>
                      </a:r>
                      <a:r>
                        <a:rPr lang="ru-RU" sz="1800" b="0" i="0" u="none" strike="noStrike" kern="1200" baseline="0" dirty="0" err="1" smtClean="0">
                          <a:solidFill>
                            <a:schemeClr val="dk1"/>
                          </a:solidFill>
                          <a:latin typeface="+mn-lt"/>
                          <a:ea typeface="+mn-ea"/>
                          <a:cs typeface="+mn-cs"/>
                        </a:rPr>
                        <a:t>незастрахованно</a:t>
                      </a:r>
                      <a:r>
                        <a:rPr lang="ru-RU" sz="1800" b="0" i="0" u="none" strike="noStrike" kern="1200" baseline="0" dirty="0" smtClean="0">
                          <a:solidFill>
                            <a:schemeClr val="dk1"/>
                          </a:solidFill>
                          <a:latin typeface="+mn-lt"/>
                          <a:ea typeface="+mn-ea"/>
                          <a:cs typeface="+mn-cs"/>
                        </a:rPr>
                        <a:t>                     </a:t>
                      </a:r>
                      <a:r>
                        <a:rPr lang="ru-RU" sz="1800" b="0" i="0" u="none" strike="noStrike" kern="1200" baseline="0" dirty="0" err="1" smtClean="0">
                          <a:solidFill>
                            <a:schemeClr val="dk1"/>
                          </a:solidFill>
                          <a:latin typeface="+mn-lt"/>
                          <a:ea typeface="+mn-ea"/>
                          <a:cs typeface="+mn-cs"/>
                        </a:rPr>
                        <a:t>го</a:t>
                      </a:r>
                      <a:r>
                        <a:rPr lang="ru-RU" sz="1800" b="0" i="0" u="none" strike="noStrike" kern="1200" baseline="0" dirty="0" smtClean="0">
                          <a:solidFill>
                            <a:schemeClr val="dk1"/>
                          </a:solidFill>
                          <a:latin typeface="+mn-lt"/>
                          <a:ea typeface="+mn-ea"/>
                          <a:cs typeface="+mn-cs"/>
                        </a:rPr>
                        <a:t> населения</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u="none" strike="noStrike" kern="1200" baseline="0" dirty="0" smtClean="0">
                          <a:solidFill>
                            <a:schemeClr val="dk1"/>
                          </a:solidFill>
                          <a:latin typeface="+mn-lt"/>
                          <a:ea typeface="+mn-ea"/>
                          <a:cs typeface="+mn-cs"/>
                        </a:rPr>
                        <a:t>Не существует, так как потребители сами  оплачивают медицинские услуги</a:t>
                      </a:r>
                      <a:endParaRPr lang="ru-RU" dirty="0" smtClean="0"/>
                    </a:p>
                    <a:p>
                      <a:endParaRPr lang="ru-RU" dirty="0"/>
                    </a:p>
                  </a:txBody>
                  <a:tcPr/>
                </a:tc>
                <a:tc>
                  <a:txBody>
                    <a:bodyPr/>
                    <a:lstStyle/>
                    <a:p>
                      <a:r>
                        <a:rPr lang="ru-RU" sz="1800" b="0" i="0" u="none" strike="noStrike" kern="1200" baseline="0" dirty="0" smtClean="0">
                          <a:solidFill>
                            <a:schemeClr val="dk1"/>
                          </a:solidFill>
                          <a:latin typeface="+mn-lt"/>
                          <a:ea typeface="+mn-ea"/>
                          <a:cs typeface="+mn-cs"/>
                        </a:rPr>
                        <a:t>Не является проблемой в связи со всеобщим страхованием</a:t>
                      </a:r>
                      <a:endParaRPr lang="ru-RU" dirty="0"/>
                    </a:p>
                  </a:txBody>
                  <a:tcPr/>
                </a:tc>
                <a:tc>
                  <a:txBody>
                    <a:bodyPr/>
                    <a:lstStyle/>
                    <a:p>
                      <a:r>
                        <a:rPr lang="ru-RU" sz="1800" b="0" i="0" u="none" strike="noStrike" kern="1200" baseline="0" dirty="0" smtClean="0">
                          <a:solidFill>
                            <a:schemeClr val="dk1"/>
                          </a:solidFill>
                          <a:latin typeface="+mn-lt"/>
                          <a:ea typeface="+mn-ea"/>
                          <a:cs typeface="+mn-cs"/>
                        </a:rPr>
                        <a:t>Не представляет проблемы в условиях всеобщего медицинского обслуживания</a:t>
                      </a:r>
                      <a:endParaRPr lang="ru-RU" dirty="0"/>
                    </a:p>
                  </a:txBody>
                  <a:tcPr/>
                </a:tc>
              </a:tr>
            </a:tbl>
          </a:graphicData>
        </a:graphic>
      </p:graphicFrame>
    </p:spTree>
    <p:extLst>
      <p:ext uri="{BB962C8B-B14F-4D97-AF65-F5344CB8AC3E}">
        <p14:creationId xmlns:p14="http://schemas.microsoft.com/office/powerpoint/2010/main" xmlns="" val="4058283068"/>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xmlns="" val="3409842216"/>
              </p:ext>
            </p:extLst>
          </p:nvPr>
        </p:nvGraphicFramePr>
        <p:xfrm>
          <a:off x="251520" y="980728"/>
          <a:ext cx="8640960" cy="5669280"/>
        </p:xfrm>
        <a:graphic>
          <a:graphicData uri="http://schemas.openxmlformats.org/drawingml/2006/table">
            <a:tbl>
              <a:tblPr firstRow="1" bandRow="1">
                <a:tableStyleId>{5C22544A-7EE6-4342-B048-85BDC9FD1C3A}</a:tableStyleId>
              </a:tblPr>
              <a:tblGrid>
                <a:gridCol w="1872207"/>
                <a:gridCol w="1584177"/>
                <a:gridCol w="1728192"/>
                <a:gridCol w="1728192"/>
                <a:gridCol w="1728192"/>
              </a:tblGrid>
              <a:tr h="364679">
                <a:tc gridSpan="5">
                  <a:txBody>
                    <a:bodyPr/>
                    <a:lstStyle/>
                    <a:p>
                      <a:endParaRPr lang="ru-RU"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46758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Несправедливое распределение медицинских услуг</a:t>
                      </a:r>
                    </a:p>
                    <a:p>
                      <a:endParaRPr lang="ru-RU" dirty="0"/>
                    </a:p>
                  </a:txBody>
                  <a:tcPr/>
                </a:tc>
                <a:tc>
                  <a:txBody>
                    <a:bodyPr/>
                    <a:lstStyle/>
                    <a:p>
                      <a:r>
                        <a:rPr lang="ru-RU" sz="1800" b="0" i="0" u="none" strike="noStrike" kern="1200" baseline="0" dirty="0" smtClean="0">
                          <a:solidFill>
                            <a:schemeClr val="dk1"/>
                          </a:solidFill>
                          <a:latin typeface="+mn-lt"/>
                          <a:ea typeface="+mn-ea"/>
                          <a:cs typeface="+mn-cs"/>
                        </a:rPr>
                        <a:t>Проблема состоит в том, что ' люди, имеющие работу, мало обеспеченные и старики могут получать медицинскую помощь. Работающие бедняки и безработные имеют меньше доступа к качественному мед. </a:t>
                      </a:r>
                      <a:r>
                        <a:rPr lang="ru-RU" sz="1800" b="0" i="0" u="none" strike="noStrike" kern="1200" baseline="0" dirty="0" err="1" smtClean="0">
                          <a:solidFill>
                            <a:schemeClr val="dk1"/>
                          </a:solidFill>
                          <a:latin typeface="+mn-lt"/>
                          <a:ea typeface="+mn-ea"/>
                          <a:cs typeface="+mn-cs"/>
                        </a:rPr>
                        <a:t>Обс</a:t>
                      </a:r>
                      <a:r>
                        <a:rPr lang="ru-RU" sz="1800" b="0" i="0" u="none" strike="noStrike" kern="1200" baseline="0" dirty="0" smtClean="0">
                          <a:solidFill>
                            <a:schemeClr val="dk1"/>
                          </a:solidFill>
                          <a:latin typeface="+mn-lt"/>
                          <a:ea typeface="+mn-ea"/>
                          <a:cs typeface="+mn-cs"/>
                        </a:rPr>
                        <a:t>.</a:t>
                      </a:r>
                      <a:endParaRPr lang="ru-RU" dirty="0"/>
                    </a:p>
                  </a:txBody>
                  <a:tcPr/>
                </a:tc>
                <a:tc>
                  <a:txBody>
                    <a:bodyPr/>
                    <a:lstStyle/>
                    <a:p>
                      <a:r>
                        <a:rPr lang="ru-RU" dirty="0" smtClean="0"/>
                        <a:t>Очень</a:t>
                      </a:r>
                      <a:r>
                        <a:rPr lang="ru-RU" baseline="0" dirty="0" smtClean="0"/>
                        <a:t> неравномерно: распределение медицинских услуг определяется рынком</a:t>
                      </a:r>
                      <a:endParaRPr lang="ru-RU" dirty="0"/>
                    </a:p>
                  </a:txBody>
                  <a:tcPr/>
                </a:tc>
                <a:tc>
                  <a:txBody>
                    <a:bodyPr/>
                    <a:lstStyle/>
                    <a:p>
                      <a:r>
                        <a:rPr lang="ru-RU" sz="1800" b="0" i="0" u="none" strike="noStrike" kern="1200" baseline="0" dirty="0" smtClean="0">
                          <a:solidFill>
                            <a:schemeClr val="dk1"/>
                          </a:solidFill>
                          <a:latin typeface="+mn-lt"/>
                          <a:ea typeface="+mn-ea"/>
                          <a:cs typeface="+mn-cs"/>
                        </a:rPr>
                        <a:t>Все имеют возможность пользоваться медицинскими услугами, хотя люди с высокими доходами могут «купить» себе лучшее обслуживание</a:t>
                      </a:r>
                      <a:endParaRPr lang="ru-RU" dirty="0"/>
                    </a:p>
                  </a:txBody>
                  <a:tcPr/>
                </a:tc>
                <a:tc>
                  <a:txBody>
                    <a:bodyPr/>
                    <a:lstStyle/>
                    <a:p>
                      <a:r>
                        <a:rPr lang="ru-RU" sz="1800" b="0" i="0" u="none" strike="noStrike" kern="1200" baseline="0" dirty="0" smtClean="0">
                          <a:solidFill>
                            <a:schemeClr val="dk1"/>
                          </a:solidFill>
                          <a:latin typeface="+mn-lt"/>
                          <a:ea typeface="+mn-ea"/>
                          <a:cs typeface="+mn-cs"/>
                        </a:rPr>
                        <a:t>Всеобщее и равное</a:t>
                      </a:r>
                      <a:endParaRPr lang="ru-RU" dirty="0"/>
                    </a:p>
                  </a:txBody>
                  <a:tcPr/>
                </a:tc>
              </a:tr>
            </a:tbl>
          </a:graphicData>
        </a:graphic>
      </p:graphicFrame>
    </p:spTree>
    <p:extLst>
      <p:ext uri="{BB962C8B-B14F-4D97-AF65-F5344CB8AC3E}">
        <p14:creationId xmlns:p14="http://schemas.microsoft.com/office/powerpoint/2010/main" xmlns="" val="1023253473"/>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124744"/>
            <a:ext cx="8568952" cy="5433784"/>
          </a:xfrm>
        </p:spPr>
        <p:txBody>
          <a:bodyPr>
            <a:normAutofit fontScale="62500" lnSpcReduction="20000"/>
          </a:bodyPr>
          <a:lstStyle/>
          <a:p>
            <a:pPr algn="just"/>
            <a:r>
              <a:rPr lang="ru-RU" dirty="0"/>
              <a:t>Другим экстремальным вариантом является </a:t>
            </a:r>
            <a:r>
              <a:rPr lang="ru-RU" i="1" dirty="0">
                <a:solidFill>
                  <a:schemeClr val="accent6">
                    <a:lumMod val="75000"/>
                  </a:schemeClr>
                </a:solidFill>
              </a:rPr>
              <a:t>национализированная медицинская служба</a:t>
            </a:r>
            <a:r>
              <a:rPr lang="ru-RU" i="1" dirty="0"/>
              <a:t>, </a:t>
            </a:r>
            <a:r>
              <a:rPr lang="ru-RU" dirty="0"/>
              <a:t>которая предоставляет всем членам общества одинаковые услуги на равной основе. Этот подход, лежащий в основе системы </a:t>
            </a:r>
            <a:r>
              <a:rPr lang="en-US" dirty="0">
                <a:solidFill>
                  <a:schemeClr val="accent6">
                    <a:lumMod val="75000"/>
                  </a:schemeClr>
                </a:solidFill>
              </a:rPr>
              <a:t>Medicare</a:t>
            </a:r>
            <a:r>
              <a:rPr lang="en-US" dirty="0"/>
              <a:t>, </a:t>
            </a:r>
            <a:r>
              <a:rPr lang="ru-RU" dirty="0"/>
              <a:t>предназначенной для людей пожилого возраста в Соединенных Штатах, также решает целый ряд проблем рыночной несостоятельности. В связи с универсальностью формы обслуживания не возникает вопроса неблагоприятного выбора, и государство способно обеспечить общественные блага в виде информации и профилактических мероприятий. Однако критики этой системы указывают на ряд объективных ее недостатков. </a:t>
            </a:r>
            <a:r>
              <a:rPr lang="ru-RU" dirty="0">
                <a:solidFill>
                  <a:schemeClr val="accent3">
                    <a:lumMod val="50000"/>
                  </a:schemeClr>
                </a:solidFill>
              </a:rPr>
              <a:t>Во-первых</a:t>
            </a:r>
            <a:r>
              <a:rPr lang="ru-RU" dirty="0"/>
              <a:t>, медицинское обслуживание оплачивалось бы за счет налогов или обязательных взносов, что неминуемо привело бы к повышению издержек и нанесло бы вред стимулам к труду и сбережениям. </a:t>
            </a:r>
            <a:r>
              <a:rPr lang="ru-RU" dirty="0">
                <a:solidFill>
                  <a:schemeClr val="accent3">
                    <a:lumMod val="50000"/>
                  </a:schemeClr>
                </a:solidFill>
              </a:rPr>
              <a:t>Во-вторых</a:t>
            </a:r>
            <a:r>
              <a:rPr lang="ru-RU" dirty="0"/>
              <a:t>, поскольку такое обслуживание было бы бесплатным, по определению, это привело бы к увеличению морального риска, поскольку лишило бы потребителей стимулов к ограничению использования этого вида услуг; в итоге расходы на здравоохранение росли бы еще более высокими темпами, чем при действующей ныне системе.</a:t>
            </a:r>
          </a:p>
        </p:txBody>
      </p:sp>
    </p:spTree>
    <p:extLst>
      <p:ext uri="{BB962C8B-B14F-4D97-AF65-F5344CB8AC3E}">
        <p14:creationId xmlns:p14="http://schemas.microsoft.com/office/powerpoint/2010/main" xmlns="" val="2018875826"/>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99592" y="1196752"/>
            <a:ext cx="7344816" cy="5400600"/>
          </a:xfrm>
        </p:spPr>
        <p:txBody>
          <a:bodyPr>
            <a:noAutofit/>
          </a:bodyPr>
          <a:lstStyle/>
          <a:p>
            <a:pPr algn="just"/>
            <a:r>
              <a:rPr lang="ru-RU" sz="1600" dirty="0"/>
              <a:t>Национализированные системы имеют и другой недостаток. При подобных системах устанавливается потолок цен и доходов врачей и ограничивается выбор имеющихся услуг. Комбинация указанных факторов — ценового потолка и субсидирования услуг — ведет к хроническом)' избытку спроса на многих медицинских рынках. Защита медицинского рынка от действия рыночных сил создала бы предпосылки для возникновения дефицита, в результате которого часть спроса могла бы остаться неудовлетворенной. Этот феномен известен как </a:t>
            </a:r>
            <a:r>
              <a:rPr lang="ru-RU" sz="1600" i="1" dirty="0"/>
              <a:t>неценовое нормирование, </a:t>
            </a:r>
            <a:r>
              <a:rPr lang="ru-RU" sz="1600" dirty="0"/>
              <a:t>обычно оно принимает форму очередей за услугами. В других случаях предоставляющая обслуживание сторона решает, кто из ее пациентов больше всего нуждается в том или ином дефицитном обслуживании. Примеры неценового нормирования можно найти сегодня в национальной системе здравоохранения Великобритании и Канады, где приходится долго ждать хирургических операций. Поскольку центральные отделения неотложной помощи в США предлагают наряд)' с экстренной помощью бесплатные услуги для малообеспеченных, здесь нередки скопления большого количества больных в очередях, где помимо людей, явившихся </a:t>
            </a:r>
            <a:r>
              <a:rPr lang="ru-RU" sz="1600" dirty="0" smtClean="0"/>
              <a:t>по тривиальному </a:t>
            </a:r>
            <a:r>
              <a:rPr lang="ru-RU" sz="1600" dirty="0"/>
              <a:t>поводу, находятся люди в критическом </a:t>
            </a:r>
            <a:r>
              <a:rPr lang="ru-RU" sz="1600" dirty="0" smtClean="0"/>
              <a:t>состоянии. Чем </a:t>
            </a:r>
            <a:r>
              <a:rPr lang="ru-RU" sz="1600" dirty="0"/>
              <a:t>это объяснить? Поскольку мы не можем повысить цены, чтобы уравновесить спрос и предложение, дел </a:t>
            </a:r>
            <a:r>
              <a:rPr lang="ru-RU" sz="1600" i="1" dirty="0"/>
              <a:t>того, </a:t>
            </a:r>
            <a:r>
              <a:rPr lang="ru-RU" sz="1600" dirty="0"/>
              <a:t>чтобы сбалансировать рынок, следует обратиться к пояску других механизмов</a:t>
            </a:r>
            <a:r>
              <a:rPr lang="ru-RU" sz="1600" dirty="0" smtClean="0"/>
              <a:t>.</a:t>
            </a:r>
            <a:endParaRPr lang="ru-RU" sz="1600" dirty="0"/>
          </a:p>
        </p:txBody>
      </p:sp>
    </p:spTree>
    <p:extLst>
      <p:ext uri="{BB962C8B-B14F-4D97-AF65-F5344CB8AC3E}">
        <p14:creationId xmlns:p14="http://schemas.microsoft.com/office/powerpoint/2010/main" xmlns="" val="3242877152"/>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04048" y="1844824"/>
            <a:ext cx="3563888" cy="31190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6444208" y="5003884"/>
            <a:ext cx="936104" cy="369332"/>
          </a:xfrm>
          <a:prstGeom prst="rect">
            <a:avLst/>
          </a:prstGeom>
          <a:noFill/>
        </p:spPr>
        <p:txBody>
          <a:bodyPr wrap="square" rtlCol="0">
            <a:spAutoFit/>
          </a:bodyPr>
          <a:lstStyle/>
          <a:p>
            <a:r>
              <a:rPr lang="ru-RU" dirty="0" smtClean="0"/>
              <a:t>Рис.5</a:t>
            </a:r>
            <a:endParaRPr lang="ru-RU" dirty="0"/>
          </a:p>
        </p:txBody>
      </p:sp>
      <p:sp>
        <p:nvSpPr>
          <p:cNvPr id="6" name="TextBox 5"/>
          <p:cNvSpPr txBox="1"/>
          <p:nvPr/>
        </p:nvSpPr>
        <p:spPr>
          <a:xfrm>
            <a:off x="251520" y="1340768"/>
            <a:ext cx="4320480" cy="4801314"/>
          </a:xfrm>
          <a:prstGeom prst="rect">
            <a:avLst/>
          </a:prstGeom>
          <a:noFill/>
        </p:spPr>
        <p:txBody>
          <a:bodyPr wrap="square" rtlCol="0">
            <a:spAutoFit/>
          </a:bodyPr>
          <a:lstStyle/>
          <a:p>
            <a:r>
              <a:rPr lang="ru-RU" dirty="0" smtClean="0"/>
              <a:t>Неценовое нормирование на медицинском рынке показано на рис.5. Существует только определенное количество доступных единиц медицинских услуг(</a:t>
            </a:r>
            <a:r>
              <a:rPr lang="en-US" dirty="0" smtClean="0"/>
              <a:t>Q</a:t>
            </a:r>
            <a:r>
              <a:rPr lang="ru-RU" sz="1000" dirty="0"/>
              <a:t>0</a:t>
            </a:r>
            <a:r>
              <a:rPr lang="en-US" dirty="0" smtClean="0"/>
              <a:t>)</a:t>
            </a:r>
            <a:r>
              <a:rPr lang="ru-RU" dirty="0" smtClean="0"/>
              <a:t>. Состояние, соответствующее равновесной цене, находится в точке С, где величина предложения равна величине спроса. Однако государство оплачивает 80% всех расходов. Поскольку остальные 20% выплачиваются потребителем, объем спроса соответствует точке  </a:t>
            </a:r>
            <a:r>
              <a:rPr lang="en-US" dirty="0" smtClean="0"/>
              <a:t>Q</a:t>
            </a:r>
            <a:r>
              <a:rPr lang="ru-RU" dirty="0" smtClean="0"/>
              <a:t>. Отрезок от А до В отражает неудовлетворенный спрос, который и является объектом неценового нормирования</a:t>
            </a:r>
            <a:r>
              <a:rPr lang="en-US" dirty="0" smtClean="0"/>
              <a:t>:</a:t>
            </a:r>
            <a:r>
              <a:rPr lang="ru-RU" dirty="0" smtClean="0"/>
              <a:t> чем больше субсидии, тем большая доля неценового нормирования будет использована.</a:t>
            </a:r>
            <a:endParaRPr lang="ru-RU" dirty="0"/>
          </a:p>
        </p:txBody>
      </p:sp>
    </p:spTree>
    <p:extLst>
      <p:ext uri="{BB962C8B-B14F-4D97-AF65-F5344CB8AC3E}">
        <p14:creationId xmlns:p14="http://schemas.microsoft.com/office/powerpoint/2010/main" xmlns="" val="294002381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Autofit/>
          </a:bodyPr>
          <a:lstStyle/>
          <a:p>
            <a:pPr algn="just"/>
            <a:r>
              <a:rPr lang="ru-RU" sz="1800" dirty="0"/>
              <a:t> Интересный пример нормирования можно наблюдать в военное время, когда медики занимаются сортировкой. Эта практика берет свое начало из французской военной медицинской службы периода первой мировой войны, когда раненных делили на три категории: те, ком)' можно помочь посредством медицинского лечения: те. кто не нуждался в особом внимании со стороны врачей для выздоровления; и те, кто был обречен, независимо оттого, </a:t>
            </a:r>
            <a:r>
              <a:rPr lang="ru-RU" sz="1800" dirty="0" smtClean="0"/>
              <a:t>какое лечение </a:t>
            </a:r>
            <a:r>
              <a:rPr lang="ru-RU" sz="1800" dirty="0"/>
              <a:t>ему назначат. В результате больше всего медицинских услуг получала первая категория раненых. Можете ли вы объяснить, почему эта жестокая стратегия была эффективна по издержкам в плане максимального числа сохраненных жизнен"- Такая же стратегия была предложена Мировым банком в 1993 год)'в его Отчете о мировом развитии. Мировой банк рекомендует сосредоточить усилия медицины на тех способах лечения, которые дают самое большое число дополнительных "трудоспособных лет" на один доллар расходов. Этот подход аналогичен подходу потребителей, стремящихся к максимальной степени удовлетворения, или компаний, стремящихся к максимальной прибыли. Некоторые штаты США предлагают нормирование здравоохранения по такому же принципу.</a:t>
            </a:r>
          </a:p>
        </p:txBody>
      </p:sp>
    </p:spTree>
    <p:extLst>
      <p:ext uri="{BB962C8B-B14F-4D97-AF65-F5344CB8AC3E}">
        <p14:creationId xmlns:p14="http://schemas.microsoft.com/office/powerpoint/2010/main" xmlns="" val="180073766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60648"/>
            <a:ext cx="6912768" cy="720080"/>
          </a:xfrm>
        </p:spPr>
        <p:txBody>
          <a:bodyPr/>
          <a:lstStyle/>
          <a:p>
            <a:pPr algn="ctr"/>
            <a:r>
              <a:rPr lang="ru-RU" sz="2000" dirty="0" smtClean="0"/>
              <a:t>Таблица № 2: </a:t>
            </a:r>
            <a:r>
              <a:rPr lang="ru-RU" sz="2000" dirty="0" smtClean="0">
                <a:solidFill>
                  <a:srgbClr val="FF0000"/>
                </a:solidFill>
              </a:rPr>
              <a:t>фактические и гипотетические случаи неравенства:</a:t>
            </a:r>
            <a:endParaRPr lang="ru-RU" sz="2000" dirty="0">
              <a:solidFill>
                <a:srgbClr val="FF0000"/>
              </a:solidFill>
            </a:endParaRPr>
          </a:p>
        </p:txBody>
      </p:sp>
      <p:graphicFrame>
        <p:nvGraphicFramePr>
          <p:cNvPr id="7" name="Таблица 6"/>
          <p:cNvGraphicFramePr>
            <a:graphicFrameLocks noGrp="1"/>
          </p:cNvGraphicFramePr>
          <p:nvPr>
            <p:extLst>
              <p:ext uri="{D42A27DB-BD31-4B8C-83A1-F6EECF244321}">
                <p14:modId xmlns:p14="http://schemas.microsoft.com/office/powerpoint/2010/main" xmlns="" val="2628756603"/>
              </p:ext>
            </p:extLst>
          </p:nvPr>
        </p:nvGraphicFramePr>
        <p:xfrm>
          <a:off x="251520" y="1340768"/>
          <a:ext cx="8496948" cy="4155135"/>
        </p:xfrm>
        <a:graphic>
          <a:graphicData uri="http://schemas.openxmlformats.org/drawingml/2006/table">
            <a:tbl>
              <a:tblPr firstRow="1" bandRow="1">
                <a:tableStyleId>{93296810-A885-4BE3-A3E7-6D5BEEA58F35}</a:tableStyleId>
              </a:tblPr>
              <a:tblGrid>
                <a:gridCol w="1416158"/>
                <a:gridCol w="1416158"/>
                <a:gridCol w="1416158"/>
                <a:gridCol w="1416158"/>
                <a:gridCol w="1416158"/>
                <a:gridCol w="1416158"/>
              </a:tblGrid>
              <a:tr h="634900">
                <a:tc rowSpan="2">
                  <a:txBody>
                    <a:bodyPr/>
                    <a:lstStyle/>
                    <a:p>
                      <a:r>
                        <a:rPr lang="ru-RU" dirty="0" smtClean="0"/>
                        <a:t>Группы домашних хозяйств</a:t>
                      </a:r>
                      <a:endParaRPr lang="ru-RU" dirty="0"/>
                    </a:p>
                  </a:txBody>
                  <a:tcPr/>
                </a:tc>
                <a:tc rowSpan="2">
                  <a:txBody>
                    <a:bodyPr/>
                    <a:lstStyle/>
                    <a:p>
                      <a:r>
                        <a:rPr lang="ru-RU" dirty="0" smtClean="0"/>
                        <a:t>Процент национального дохода, полученный данной</a:t>
                      </a:r>
                      <a:r>
                        <a:rPr lang="ru-RU" baseline="0" dirty="0" smtClean="0"/>
                        <a:t> группой</a:t>
                      </a:r>
                      <a:endParaRPr lang="ru-RU" dirty="0"/>
                    </a:p>
                  </a:txBody>
                  <a:tcPr/>
                </a:tc>
                <a:tc rowSpan="2">
                  <a:txBody>
                    <a:bodyPr/>
                    <a:lstStyle/>
                    <a:p>
                      <a:r>
                        <a:rPr lang="ru-RU" dirty="0" smtClean="0"/>
                        <a:t>Процент домашних хозяйств в данной и нижней по отношению</a:t>
                      </a:r>
                      <a:r>
                        <a:rPr lang="ru-RU" baseline="0" dirty="0" smtClean="0"/>
                        <a:t> к ней группе</a:t>
                      </a:r>
                      <a:endParaRPr lang="ru-RU" dirty="0"/>
                    </a:p>
                  </a:txBody>
                  <a:tcPr/>
                </a:tc>
                <a:tc gridSpan="3">
                  <a:txBody>
                    <a:bodyPr/>
                    <a:lstStyle/>
                    <a:p>
                      <a:r>
                        <a:rPr lang="ru-RU" dirty="0" smtClean="0"/>
                        <a:t>Процент национального дохода, полученного</a:t>
                      </a:r>
                      <a:r>
                        <a:rPr lang="ru-RU" baseline="0" dirty="0" smtClean="0"/>
                        <a:t> данной и нижней по отношению к нему группой</a:t>
                      </a:r>
                      <a:endParaRPr lang="ru-RU" dirty="0"/>
                    </a:p>
                  </a:txBody>
                  <a:tcPr/>
                </a:tc>
                <a:tc hMerge="1">
                  <a:txBody>
                    <a:bodyPr/>
                    <a:lstStyle/>
                    <a:p>
                      <a:endParaRPr lang="ru-RU"/>
                    </a:p>
                  </a:txBody>
                  <a:tcPr/>
                </a:tc>
                <a:tc hMerge="1">
                  <a:txBody>
                    <a:bodyPr/>
                    <a:lstStyle/>
                    <a:p>
                      <a:endParaRPr lang="ru-RU"/>
                    </a:p>
                  </a:txBody>
                  <a:tcPr/>
                </a:tc>
              </a:tr>
              <a:tr h="952349">
                <a:tc vMerge="1">
                  <a:txBody>
                    <a:bodyPr/>
                    <a:lstStyle/>
                    <a:p>
                      <a:endParaRPr lang="ru-RU" dirty="0"/>
                    </a:p>
                  </a:txBody>
                  <a:tcPr/>
                </a:tc>
                <a:tc vMerge="1">
                  <a:txBody>
                    <a:bodyPr/>
                    <a:lstStyle/>
                    <a:p>
                      <a:endParaRPr lang="ru-RU" dirty="0"/>
                    </a:p>
                  </a:txBody>
                  <a:tcPr/>
                </a:tc>
                <a:tc vMerge="1">
                  <a:txBody>
                    <a:bodyPr/>
                    <a:lstStyle/>
                    <a:p>
                      <a:endParaRPr lang="ru-RU" dirty="0"/>
                    </a:p>
                  </a:txBody>
                  <a:tcPr/>
                </a:tc>
                <a:tc>
                  <a:txBody>
                    <a:bodyPr/>
                    <a:lstStyle/>
                    <a:p>
                      <a:r>
                        <a:rPr lang="ru-RU" dirty="0" smtClean="0"/>
                        <a:t>Абсолютное равенство</a:t>
                      </a:r>
                      <a:endParaRPr lang="ru-RU" dirty="0"/>
                    </a:p>
                  </a:txBody>
                  <a:tcPr/>
                </a:tc>
                <a:tc>
                  <a:txBody>
                    <a:bodyPr/>
                    <a:lstStyle/>
                    <a:p>
                      <a:r>
                        <a:rPr lang="ru-RU" dirty="0" smtClean="0"/>
                        <a:t>Абсолютное неравенство</a:t>
                      </a:r>
                      <a:endParaRPr lang="ru-RU" dirty="0"/>
                    </a:p>
                  </a:txBody>
                  <a:tcPr/>
                </a:tc>
                <a:tc>
                  <a:txBody>
                    <a:bodyPr/>
                    <a:lstStyle/>
                    <a:p>
                      <a:r>
                        <a:rPr lang="ru-RU" dirty="0" smtClean="0"/>
                        <a:t>Фактическое распределение</a:t>
                      </a:r>
                      <a:endParaRPr lang="ru-RU" dirty="0"/>
                    </a:p>
                  </a:txBody>
                  <a:tcPr/>
                </a:tc>
              </a:tr>
              <a:tr h="373827">
                <a:tc>
                  <a:txBody>
                    <a:bodyPr/>
                    <a:lstStyle/>
                    <a:p>
                      <a:r>
                        <a:rPr lang="ru-RU" dirty="0" smtClean="0"/>
                        <a:t>Первая</a:t>
                      </a:r>
                      <a:endParaRPr lang="ru-RU" dirty="0"/>
                    </a:p>
                  </a:txBody>
                  <a:tcPr/>
                </a:tc>
                <a:tc>
                  <a:txBody>
                    <a:bodyPr/>
                    <a:lstStyle/>
                    <a:p>
                      <a:r>
                        <a:rPr lang="ru-RU" dirty="0" smtClean="0"/>
                        <a:t>3,7</a:t>
                      </a:r>
                      <a:endParaRPr lang="ru-RU" dirty="0"/>
                    </a:p>
                  </a:txBody>
                  <a:tcPr/>
                </a:tc>
                <a:tc>
                  <a:txBody>
                    <a:bodyPr/>
                    <a:lstStyle/>
                    <a:p>
                      <a:r>
                        <a:rPr lang="ru-RU" dirty="0" smtClean="0"/>
                        <a:t>20</a:t>
                      </a:r>
                      <a:endParaRPr lang="ru-RU" dirty="0"/>
                    </a:p>
                  </a:txBody>
                  <a:tcPr/>
                </a:tc>
                <a:tc>
                  <a:txBody>
                    <a:bodyPr/>
                    <a:lstStyle/>
                    <a:p>
                      <a:r>
                        <a:rPr lang="ru-RU" dirty="0" smtClean="0"/>
                        <a:t>20</a:t>
                      </a:r>
                      <a:endParaRPr lang="ru-RU" dirty="0"/>
                    </a:p>
                  </a:txBody>
                  <a:tcPr/>
                </a:tc>
                <a:tc>
                  <a:txBody>
                    <a:bodyPr/>
                    <a:lstStyle/>
                    <a:p>
                      <a:r>
                        <a:rPr lang="ru-RU" dirty="0" smtClean="0"/>
                        <a:t>0</a:t>
                      </a:r>
                      <a:endParaRPr lang="ru-RU" dirty="0"/>
                    </a:p>
                  </a:txBody>
                  <a:tcPr/>
                </a:tc>
                <a:tc>
                  <a:txBody>
                    <a:bodyPr/>
                    <a:lstStyle/>
                    <a:p>
                      <a:r>
                        <a:rPr lang="ru-RU" dirty="0" smtClean="0"/>
                        <a:t>3,7</a:t>
                      </a:r>
                      <a:endParaRPr lang="ru-RU" dirty="0"/>
                    </a:p>
                  </a:txBody>
                  <a:tcPr/>
                </a:tc>
              </a:tr>
              <a:tr h="373827">
                <a:tc>
                  <a:txBody>
                    <a:bodyPr/>
                    <a:lstStyle/>
                    <a:p>
                      <a:r>
                        <a:rPr lang="ru-RU" dirty="0" smtClean="0"/>
                        <a:t>Вторая</a:t>
                      </a:r>
                      <a:endParaRPr lang="ru-RU" dirty="0"/>
                    </a:p>
                  </a:txBody>
                  <a:tcPr/>
                </a:tc>
                <a:tc>
                  <a:txBody>
                    <a:bodyPr/>
                    <a:lstStyle/>
                    <a:p>
                      <a:r>
                        <a:rPr lang="ru-RU" dirty="0" smtClean="0"/>
                        <a:t>9,1</a:t>
                      </a:r>
                      <a:endParaRPr lang="ru-RU" dirty="0"/>
                    </a:p>
                  </a:txBody>
                  <a:tcPr/>
                </a:tc>
                <a:tc>
                  <a:txBody>
                    <a:bodyPr/>
                    <a:lstStyle/>
                    <a:p>
                      <a:r>
                        <a:rPr lang="ru-RU" dirty="0" smtClean="0"/>
                        <a:t>40</a:t>
                      </a:r>
                      <a:endParaRPr lang="ru-RU" dirty="0"/>
                    </a:p>
                  </a:txBody>
                  <a:tcPr/>
                </a:tc>
                <a:tc>
                  <a:txBody>
                    <a:bodyPr/>
                    <a:lstStyle/>
                    <a:p>
                      <a:r>
                        <a:rPr lang="ru-RU" dirty="0" smtClean="0"/>
                        <a:t>40</a:t>
                      </a:r>
                      <a:endParaRPr lang="ru-RU" dirty="0"/>
                    </a:p>
                  </a:txBody>
                  <a:tcPr/>
                </a:tc>
                <a:tc>
                  <a:txBody>
                    <a:bodyPr/>
                    <a:lstStyle/>
                    <a:p>
                      <a:r>
                        <a:rPr lang="ru-RU" dirty="0" smtClean="0"/>
                        <a:t>0</a:t>
                      </a:r>
                      <a:endParaRPr lang="ru-RU" dirty="0"/>
                    </a:p>
                  </a:txBody>
                  <a:tcPr/>
                </a:tc>
                <a:tc>
                  <a:txBody>
                    <a:bodyPr/>
                    <a:lstStyle/>
                    <a:p>
                      <a:r>
                        <a:rPr lang="ru-RU" dirty="0" smtClean="0"/>
                        <a:t>12,8</a:t>
                      </a:r>
                      <a:endParaRPr lang="ru-RU" dirty="0"/>
                    </a:p>
                  </a:txBody>
                  <a:tcPr/>
                </a:tc>
              </a:tr>
              <a:tr h="373827">
                <a:tc>
                  <a:txBody>
                    <a:bodyPr/>
                    <a:lstStyle/>
                    <a:p>
                      <a:r>
                        <a:rPr lang="ru-RU" dirty="0" smtClean="0"/>
                        <a:t>Третья</a:t>
                      </a:r>
                      <a:endParaRPr lang="ru-RU" dirty="0"/>
                    </a:p>
                  </a:txBody>
                  <a:tcPr/>
                </a:tc>
                <a:tc>
                  <a:txBody>
                    <a:bodyPr/>
                    <a:lstStyle/>
                    <a:p>
                      <a:r>
                        <a:rPr lang="ru-RU" dirty="0" smtClean="0"/>
                        <a:t>15,2</a:t>
                      </a:r>
                      <a:endParaRPr lang="ru-RU" dirty="0"/>
                    </a:p>
                  </a:txBody>
                  <a:tcPr/>
                </a:tc>
                <a:tc>
                  <a:txBody>
                    <a:bodyPr/>
                    <a:lstStyle/>
                    <a:p>
                      <a:r>
                        <a:rPr lang="ru-RU" dirty="0" smtClean="0"/>
                        <a:t>60</a:t>
                      </a:r>
                      <a:endParaRPr lang="ru-RU" dirty="0"/>
                    </a:p>
                  </a:txBody>
                  <a:tcPr/>
                </a:tc>
                <a:tc>
                  <a:txBody>
                    <a:bodyPr/>
                    <a:lstStyle/>
                    <a:p>
                      <a:r>
                        <a:rPr lang="ru-RU" dirty="0" smtClean="0"/>
                        <a:t>60</a:t>
                      </a:r>
                      <a:endParaRPr lang="ru-RU" dirty="0"/>
                    </a:p>
                  </a:txBody>
                  <a:tcPr/>
                </a:tc>
                <a:tc>
                  <a:txBody>
                    <a:bodyPr/>
                    <a:lstStyle/>
                    <a:p>
                      <a:r>
                        <a:rPr lang="ru-RU" dirty="0" smtClean="0"/>
                        <a:t>0</a:t>
                      </a:r>
                      <a:endParaRPr lang="ru-RU" dirty="0"/>
                    </a:p>
                  </a:txBody>
                  <a:tcPr/>
                </a:tc>
                <a:tc>
                  <a:txBody>
                    <a:bodyPr/>
                    <a:lstStyle/>
                    <a:p>
                      <a:r>
                        <a:rPr lang="ru-RU" dirty="0" smtClean="0"/>
                        <a:t>28</a:t>
                      </a:r>
                      <a:endParaRPr lang="ru-RU" dirty="0"/>
                    </a:p>
                  </a:txBody>
                  <a:tcPr/>
                </a:tc>
              </a:tr>
              <a:tr h="373827">
                <a:tc>
                  <a:txBody>
                    <a:bodyPr/>
                    <a:lstStyle/>
                    <a:p>
                      <a:r>
                        <a:rPr lang="ru-RU" dirty="0" smtClean="0"/>
                        <a:t>Четвертая</a:t>
                      </a:r>
                      <a:endParaRPr lang="ru-RU" dirty="0"/>
                    </a:p>
                  </a:txBody>
                  <a:tcPr/>
                </a:tc>
                <a:tc>
                  <a:txBody>
                    <a:bodyPr/>
                    <a:lstStyle/>
                    <a:p>
                      <a:r>
                        <a:rPr lang="ru-RU" dirty="0" smtClean="0"/>
                        <a:t>23,3</a:t>
                      </a:r>
                      <a:endParaRPr lang="ru-RU" dirty="0"/>
                    </a:p>
                  </a:txBody>
                  <a:tcPr/>
                </a:tc>
                <a:tc>
                  <a:txBody>
                    <a:bodyPr/>
                    <a:lstStyle/>
                    <a:p>
                      <a:r>
                        <a:rPr lang="ru-RU" dirty="0" smtClean="0"/>
                        <a:t>80</a:t>
                      </a:r>
                      <a:endParaRPr lang="ru-RU" dirty="0"/>
                    </a:p>
                  </a:txBody>
                  <a:tcPr/>
                </a:tc>
                <a:tc>
                  <a:txBody>
                    <a:bodyPr/>
                    <a:lstStyle/>
                    <a:p>
                      <a:r>
                        <a:rPr lang="ru-RU" dirty="0" smtClean="0"/>
                        <a:t>80</a:t>
                      </a:r>
                      <a:endParaRPr lang="ru-RU" dirty="0"/>
                    </a:p>
                  </a:txBody>
                  <a:tcPr/>
                </a:tc>
                <a:tc>
                  <a:txBody>
                    <a:bodyPr/>
                    <a:lstStyle/>
                    <a:p>
                      <a:r>
                        <a:rPr lang="ru-RU" dirty="0" smtClean="0"/>
                        <a:t>0</a:t>
                      </a:r>
                      <a:endParaRPr lang="ru-RU" dirty="0"/>
                    </a:p>
                  </a:txBody>
                  <a:tcPr/>
                </a:tc>
                <a:tc>
                  <a:txBody>
                    <a:bodyPr/>
                    <a:lstStyle/>
                    <a:p>
                      <a:r>
                        <a:rPr lang="ru-RU" dirty="0" smtClean="0"/>
                        <a:t>51,3</a:t>
                      </a:r>
                      <a:endParaRPr lang="ru-RU" dirty="0"/>
                    </a:p>
                  </a:txBody>
                  <a:tcPr/>
                </a:tc>
              </a:tr>
              <a:tr h="373827">
                <a:tc>
                  <a:txBody>
                    <a:bodyPr/>
                    <a:lstStyle/>
                    <a:p>
                      <a:r>
                        <a:rPr lang="ru-RU" dirty="0" smtClean="0"/>
                        <a:t>Пятая</a:t>
                      </a:r>
                      <a:endParaRPr lang="ru-RU" dirty="0"/>
                    </a:p>
                  </a:txBody>
                  <a:tcPr/>
                </a:tc>
                <a:tc>
                  <a:txBody>
                    <a:bodyPr/>
                    <a:lstStyle/>
                    <a:p>
                      <a:r>
                        <a:rPr lang="ru-RU" dirty="0" smtClean="0"/>
                        <a:t>48,7</a:t>
                      </a:r>
                      <a:endParaRPr lang="ru-RU" dirty="0"/>
                    </a:p>
                  </a:txBody>
                  <a:tcPr/>
                </a:tc>
                <a:tc>
                  <a:txBody>
                    <a:bodyPr/>
                    <a:lstStyle/>
                    <a:p>
                      <a:r>
                        <a:rPr lang="ru-RU" dirty="0" smtClean="0"/>
                        <a:t>100</a:t>
                      </a:r>
                      <a:endParaRPr lang="ru-RU" dirty="0"/>
                    </a:p>
                  </a:txBody>
                  <a:tcPr/>
                </a:tc>
                <a:tc>
                  <a:txBody>
                    <a:bodyPr/>
                    <a:lstStyle/>
                    <a:p>
                      <a:r>
                        <a:rPr lang="ru-RU" dirty="0" smtClean="0"/>
                        <a:t>100</a:t>
                      </a:r>
                      <a:endParaRPr lang="ru-RU" dirty="0"/>
                    </a:p>
                  </a:txBody>
                  <a:tcPr/>
                </a:tc>
                <a:tc>
                  <a:txBody>
                    <a:bodyPr/>
                    <a:lstStyle/>
                    <a:p>
                      <a:r>
                        <a:rPr lang="ru-RU" dirty="0" smtClean="0"/>
                        <a:t>100</a:t>
                      </a:r>
                      <a:endParaRPr lang="ru-RU" dirty="0"/>
                    </a:p>
                  </a:txBody>
                  <a:tcPr/>
                </a:tc>
                <a:tc>
                  <a:txBody>
                    <a:bodyPr/>
                    <a:lstStyle/>
                    <a:p>
                      <a:r>
                        <a:rPr lang="ru-RU" dirty="0" smtClean="0"/>
                        <a:t>100</a:t>
                      </a:r>
                      <a:endParaRPr lang="ru-RU" dirty="0"/>
                    </a:p>
                  </a:txBody>
                  <a:tcPr/>
                </a:tc>
              </a:tr>
            </a:tbl>
          </a:graphicData>
        </a:graphic>
      </p:graphicFrame>
      <p:sp>
        <p:nvSpPr>
          <p:cNvPr id="3" name="Прямоугольник 2"/>
          <p:cNvSpPr/>
          <p:nvPr/>
        </p:nvSpPr>
        <p:spPr>
          <a:xfrm>
            <a:off x="107504" y="5589240"/>
            <a:ext cx="8748464" cy="1200329"/>
          </a:xfrm>
          <a:prstGeom prst="rect">
            <a:avLst/>
          </a:prstGeom>
        </p:spPr>
        <p:txBody>
          <a:bodyPr wrap="square">
            <a:spAutoFit/>
          </a:bodyPr>
          <a:lstStyle/>
          <a:p>
            <a:pPr algn="just"/>
            <a:r>
              <a:rPr lang="ru-RU" dirty="0"/>
              <a:t>Данные столбца (4) табл. 2 соответствуют </a:t>
            </a:r>
            <a:r>
              <a:rPr lang="ru-RU" dirty="0">
                <a:solidFill>
                  <a:schemeClr val="accent6">
                    <a:lumMod val="75000"/>
                  </a:schemeClr>
                </a:solidFill>
              </a:rPr>
              <a:t>состоянию абсолютного равенств</a:t>
            </a:r>
            <a:r>
              <a:rPr lang="ru-RU" dirty="0"/>
              <a:t>а. На другом полюсе находится гипотетическое состояние абсолютного неравенства, когда один человек получает </a:t>
            </a:r>
            <a:r>
              <a:rPr lang="ru-RU" i="1" dirty="0">
                <a:solidFill>
                  <a:schemeClr val="accent6">
                    <a:lumMod val="75000"/>
                  </a:schemeClr>
                </a:solidFill>
              </a:rPr>
              <a:t>весь</a:t>
            </a:r>
            <a:r>
              <a:rPr lang="ru-RU" i="1" dirty="0"/>
              <a:t> </a:t>
            </a:r>
            <a:r>
              <a:rPr lang="ru-RU" dirty="0"/>
              <a:t>доход. Абсолютное неравенство показано в столбце (5) табл. 2, и ему соответствует самая нижняя кривая на графике Лоренца.</a:t>
            </a:r>
          </a:p>
        </p:txBody>
      </p:sp>
    </p:spTree>
    <p:extLst>
      <p:ext uri="{BB962C8B-B14F-4D97-AF65-F5344CB8AC3E}">
        <p14:creationId xmlns:p14="http://schemas.microsoft.com/office/powerpoint/2010/main" xmlns="" val="3671585499"/>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116632"/>
            <a:ext cx="6512511" cy="1143000"/>
          </a:xfrm>
        </p:spPr>
        <p:txBody>
          <a:bodyPr/>
          <a:lstStyle/>
          <a:p>
            <a:pPr algn="ctr"/>
            <a:r>
              <a:rPr lang="en-US" sz="2800" b="0" dirty="0" err="1"/>
              <a:t>Fedicare</a:t>
            </a:r>
            <a:r>
              <a:rPr lang="en-US" sz="2800" b="0" dirty="0"/>
              <a:t>: </a:t>
            </a:r>
            <a:r>
              <a:rPr lang="ru-RU" sz="2800" b="0" dirty="0"/>
              <a:t>курс на рынок</a:t>
            </a:r>
            <a:endParaRPr lang="ru-RU" sz="2800" dirty="0"/>
          </a:p>
        </p:txBody>
      </p:sp>
      <p:sp>
        <p:nvSpPr>
          <p:cNvPr id="3" name="Объект 2"/>
          <p:cNvSpPr>
            <a:spLocks noGrp="1"/>
          </p:cNvSpPr>
          <p:nvPr>
            <p:ph idx="1"/>
          </p:nvPr>
        </p:nvSpPr>
        <p:spPr>
          <a:xfrm>
            <a:off x="323528" y="1124744"/>
            <a:ext cx="8424936" cy="5400600"/>
          </a:xfrm>
        </p:spPr>
        <p:txBody>
          <a:bodyPr>
            <a:noAutofit/>
          </a:bodyPr>
          <a:lstStyle/>
          <a:p>
            <a:pPr algn="just"/>
            <a:r>
              <a:rPr lang="ru-RU" sz="1600" dirty="0"/>
              <a:t>Практически все единодушны в том, что </a:t>
            </a:r>
            <a:r>
              <a:rPr lang="ru-RU" sz="1600" dirty="0" smtClean="0"/>
              <a:t>действующая ныне </a:t>
            </a:r>
            <a:r>
              <a:rPr lang="ru-RU" sz="1600" dirty="0"/>
              <a:t>система расточительная и дорогая, однако в том, что </a:t>
            </a:r>
            <a:r>
              <a:rPr lang="ru-RU" sz="1600" dirty="0" smtClean="0"/>
              <a:t>касается </a:t>
            </a:r>
            <a:r>
              <a:rPr lang="ru-RU" sz="1600" dirty="0"/>
              <a:t>проведения соответствующей реформы такого </a:t>
            </a:r>
            <a:r>
              <a:rPr lang="ru-RU" sz="1600" dirty="0" smtClean="0"/>
              <a:t>единодушия </a:t>
            </a:r>
            <a:r>
              <a:rPr lang="ru-RU" sz="1600" dirty="0"/>
              <a:t>нет. Мы не будем здесь представлять все </a:t>
            </a:r>
            <a:r>
              <a:rPr lang="ru-RU" sz="1600" dirty="0" smtClean="0"/>
              <a:t>разнообразие</a:t>
            </a:r>
            <a:r>
              <a:rPr lang="ru-RU" sz="1600" baseline="30000" dirty="0" smtClean="0"/>
              <a:t> </a:t>
            </a:r>
            <a:r>
              <a:rPr lang="ru-RU" sz="1600" dirty="0" smtClean="0"/>
              <a:t>предложений </a:t>
            </a:r>
            <a:r>
              <a:rPr lang="ru-RU" sz="1600" dirty="0"/>
              <a:t>по этому поводу, а сосредоточим внимание </a:t>
            </a:r>
            <a:r>
              <a:rPr lang="ru-RU" sz="1600" dirty="0" smtClean="0"/>
              <a:t>только на одном </a:t>
            </a:r>
            <a:r>
              <a:rPr lang="ru-RU" sz="1600" dirty="0"/>
              <a:t>проекте, который мы назвали </a:t>
            </a:r>
            <a:r>
              <a:rPr lang="en-US" sz="1600" dirty="0" err="1" smtClean="0">
                <a:solidFill>
                  <a:schemeClr val="accent6">
                    <a:lumMod val="75000"/>
                  </a:schemeClr>
                </a:solidFill>
              </a:rPr>
              <a:t>Fedicare</a:t>
            </a:r>
            <a:r>
              <a:rPr lang="ru-RU" sz="1600" dirty="0"/>
              <a:t> </a:t>
            </a:r>
            <a:r>
              <a:rPr lang="ru-RU" sz="1600" dirty="0" smtClean="0"/>
              <a:t>– система по существу исключает мед налог на доход. </a:t>
            </a:r>
            <a:r>
              <a:rPr lang="ru-RU" sz="1600" dirty="0"/>
              <a:t>Основная идея </a:t>
            </a:r>
            <a:r>
              <a:rPr lang="en-US" sz="1600" dirty="0" err="1">
                <a:solidFill>
                  <a:schemeClr val="accent6">
                    <a:lumMod val="75000"/>
                  </a:schemeClr>
                </a:solidFill>
              </a:rPr>
              <a:t>Fedicare</a:t>
            </a:r>
            <a:r>
              <a:rPr lang="en-US" sz="1600" dirty="0" smtClean="0"/>
              <a:t> </a:t>
            </a:r>
            <a:r>
              <a:rPr lang="ru-RU" sz="1600" dirty="0"/>
              <a:t>заключается в предоставлении </a:t>
            </a:r>
            <a:r>
              <a:rPr lang="ru-RU" sz="1600" dirty="0" smtClean="0"/>
              <a:t>всему населению </a:t>
            </a:r>
            <a:r>
              <a:rPr lang="ru-RU" sz="1600" dirty="0"/>
              <a:t>единых медицинских услуг посредством субсидируемого медицинского страхования. Важная особенность этого </a:t>
            </a:r>
            <a:r>
              <a:rPr lang="ru-RU" sz="1600" dirty="0" smtClean="0"/>
              <a:t>проекта  </a:t>
            </a:r>
            <a:r>
              <a:rPr lang="ru-RU" sz="1600" dirty="0"/>
              <a:t>состоит в разрыве сняли страхования здоровья с занятостью, благодаря чему можно положить конец </a:t>
            </a:r>
            <a:r>
              <a:rPr lang="ru-RU" sz="1600" dirty="0" smtClean="0"/>
              <a:t>такому распределению, </a:t>
            </a:r>
            <a:r>
              <a:rPr lang="ru-RU" sz="1600" dirty="0"/>
              <a:t>которое ведет к росту числа незастрахованных людей </a:t>
            </a:r>
            <a:r>
              <a:rPr lang="ru-RU" sz="1600" dirty="0" smtClean="0"/>
              <a:t>случайной </a:t>
            </a:r>
            <a:r>
              <a:rPr lang="ru-RU" sz="1600" dirty="0"/>
              <a:t>работы или работы на неполную ставку. Согласно плану, государство определяет минимальный пакет медицинских благ (лечение в стационаре, услуги терапевтов, психиатров и т.п.). Этот набор услуг может быть меньше или больше в зависимости от бюджета страны, выделенного для субсидирования здравоохранения. Например, стандартный набор медицинских услуг может быть оценен в 2 тыс. долл. на человека ежегодно.</a:t>
            </a:r>
          </a:p>
          <a:p>
            <a:pPr algn="just"/>
            <a:r>
              <a:rPr lang="ru-RU" sz="1600" dirty="0"/>
              <a:t>Малообеспеченные </a:t>
            </a:r>
            <a:r>
              <a:rPr lang="ru-RU" sz="1600" dirty="0" smtClean="0"/>
              <a:t>семьи</a:t>
            </a:r>
            <a:r>
              <a:rPr lang="en-US" sz="1600" dirty="0" smtClean="0"/>
              <a:t> </a:t>
            </a:r>
            <a:r>
              <a:rPr lang="ru-RU" sz="1600" dirty="0"/>
              <a:t>будут освобождены от оплаты взносов по </a:t>
            </a:r>
            <a:r>
              <a:rPr lang="ru-RU" sz="1600" dirty="0" smtClean="0"/>
              <a:t>страховке. </a:t>
            </a:r>
            <a:r>
              <a:rPr lang="ru-RU" sz="1600" dirty="0"/>
              <a:t>С ростом же доходов семья будет платить </a:t>
            </a:r>
            <a:r>
              <a:rPr lang="ru-RU" sz="1600" dirty="0" smtClean="0"/>
              <a:t>долю</a:t>
            </a:r>
            <a:r>
              <a:rPr lang="ru-RU" sz="1600" dirty="0"/>
              <a:t>, предусмотренную планом. Например семьи и:» четырех человек начинает платить за страховку, когда со доход </a:t>
            </a:r>
            <a:r>
              <a:rPr lang="ru-RU" sz="1600" dirty="0" smtClean="0"/>
              <a:t>снижает 10 </a:t>
            </a:r>
            <a:r>
              <a:rPr lang="ru-RU" sz="1600" dirty="0"/>
              <a:t>тыс. долл. с учетом 20%-</a:t>
            </a:r>
            <a:r>
              <a:rPr lang="ru-RU" sz="1600" dirty="0" err="1"/>
              <a:t>ных</a:t>
            </a:r>
            <a:r>
              <a:rPr lang="ru-RU" sz="1600" dirty="0"/>
              <a:t> налоговых </a:t>
            </a:r>
            <a:r>
              <a:rPr lang="ru-RU" sz="1600" dirty="0" smtClean="0"/>
              <a:t>отщеплений, </a:t>
            </a:r>
            <a:r>
              <a:rPr lang="en-US" sz="1600" dirty="0" err="1"/>
              <a:t>Fedicare</a:t>
            </a:r>
            <a:r>
              <a:rPr lang="en-US" sz="1600" dirty="0"/>
              <a:t> </a:t>
            </a:r>
            <a:r>
              <a:rPr lang="ru-RU" sz="1600" dirty="0"/>
              <a:t>не будет ничего стоить семье при ее доходе в 10 000 долл., 1400 долларов при доходе в 17 000 долл., 2000 долл. при доходе в 20 000 долл. и т.д. При таком подходе платежи за медицинские услуги осуществляются скорее за счет государства н отдельных граждан, нежели за счет отчислений с заработной платы</a:t>
            </a:r>
            <a:r>
              <a:rPr lang="ru-RU" sz="1600" dirty="0" smtClean="0"/>
              <a:t>.</a:t>
            </a:r>
            <a:endParaRPr lang="ru-RU" sz="1600" dirty="0"/>
          </a:p>
        </p:txBody>
      </p:sp>
    </p:spTree>
    <p:extLst>
      <p:ext uri="{BB962C8B-B14F-4D97-AF65-F5344CB8AC3E}">
        <p14:creationId xmlns:p14="http://schemas.microsoft.com/office/powerpoint/2010/main" xmlns="" val="154060939"/>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340768"/>
            <a:ext cx="8640960" cy="4247317"/>
          </a:xfrm>
          <a:prstGeom prst="rect">
            <a:avLst/>
          </a:prstGeom>
        </p:spPr>
        <p:txBody>
          <a:bodyPr wrap="square">
            <a:spAutoFit/>
          </a:bodyPr>
          <a:lstStyle/>
          <a:p>
            <a:pPr algn="just"/>
            <a:r>
              <a:rPr lang="ru-RU" dirty="0"/>
              <a:t>Подобная программа могла бы решить часть проблем, присущих действующей системе, и помочь преодолеть недостатки, характерные для национализированного здравоохранения или системы, свободной от какого-либо вмешательства со стороны государства. Это позволило бы решить проблему неблагоприятного выбора и диспропорции в распределении медицинских услуг посредством всеобщего охвата. При использовании для оплаты медицинских услуг совместных платежей такая система могла бы смягчить синдром платежей за счет третьей стороны. А при постоянном стимулировании частного обеспечения здравоохранения описываемый проект способствовал бы быстрому технологическому прогрессу, который мы наблюдаем в течение нескольких десятилетий.</a:t>
            </a:r>
          </a:p>
          <a:p>
            <a:pPr algn="just"/>
            <a:r>
              <a:rPr lang="ru-RU" dirty="0"/>
              <a:t>В зависимости от проекта на начальных стадиях не исключено увеличение государственных расходов на систему здравоохранения. В будущем же за счет явного </a:t>
            </a:r>
            <a:r>
              <a:rPr lang="ru-RU" dirty="0" err="1"/>
              <a:t>лимитирования</a:t>
            </a:r>
            <a:r>
              <a:rPr lang="ru-RU" dirty="0"/>
              <a:t> медицинских услуг и взаимного исключения налогов из облагаемого дохода, долгосрочные затраты были бы меньше тех. что имеют место сегодня.</a:t>
            </a:r>
          </a:p>
        </p:txBody>
      </p:sp>
    </p:spTree>
    <p:extLst>
      <p:ext uri="{BB962C8B-B14F-4D97-AF65-F5344CB8AC3E}">
        <p14:creationId xmlns:p14="http://schemas.microsoft.com/office/powerpoint/2010/main" xmlns="" val="2423370166"/>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27584" y="188640"/>
            <a:ext cx="6512511" cy="1143000"/>
          </a:xfrm>
        </p:spPr>
        <p:txBody>
          <a:bodyPr/>
          <a:lstStyle/>
          <a:p>
            <a:pPr algn="ctr"/>
            <a:r>
              <a:rPr lang="ru-RU" dirty="0" smtClean="0"/>
              <a:t>Резюме</a:t>
            </a:r>
            <a:endParaRPr lang="ru-RU" dirty="0"/>
          </a:p>
        </p:txBody>
      </p:sp>
      <p:sp>
        <p:nvSpPr>
          <p:cNvPr id="3" name="Объект 2"/>
          <p:cNvSpPr>
            <a:spLocks noGrp="1"/>
          </p:cNvSpPr>
          <p:nvPr>
            <p:ph idx="1"/>
          </p:nvPr>
        </p:nvSpPr>
        <p:spPr>
          <a:xfrm>
            <a:off x="467544" y="1124744"/>
            <a:ext cx="8208912" cy="5301208"/>
          </a:xfrm>
        </p:spPr>
        <p:txBody>
          <a:bodyPr>
            <a:noAutofit/>
          </a:bodyPr>
          <a:lstStyle/>
          <a:p>
            <a:pPr algn="just"/>
            <a:r>
              <a:rPr lang="ru-RU" sz="1400" dirty="0"/>
              <a:t>Оценка неравенства</a:t>
            </a:r>
          </a:p>
          <a:p>
            <a:pPr algn="just"/>
            <a:r>
              <a:rPr lang="ru-RU" sz="1400" dirty="0"/>
              <a:t>1. Представители классической экономической школы прошлого века полагали, что неравенство является незыблемой истиной, которую государственная политика не в силах изменить. Время показало несостоятельность этих взглядов. Бедность "сдала" свои позиции в начале этого века, и абсолютные </a:t>
            </a:r>
            <a:r>
              <a:rPr lang="ru-RU" sz="1400" dirty="0" smtClean="0"/>
              <a:t>доходы </a:t>
            </a:r>
            <a:r>
              <a:rPr lang="ru-RU" sz="1400" dirty="0"/>
              <a:t>самой бедной части населения резко увеличились. С начала 70-х годов, однако, эта тенденция изменила свое направление, в результате сегодня неравенство вновь увеличивается.</a:t>
            </a:r>
          </a:p>
          <a:p>
            <a:pPr algn="just"/>
            <a:r>
              <a:rPr lang="ru-RU" sz="1400" dirty="0"/>
              <a:t>2. Кривая Лоренца служит полезным инструментом хм измерения распределения неравенства доходов. Она показывает, какой процент совокупного дохода приходится на ]%, 10% и 95% и т.д. населения.</a:t>
            </a:r>
            <a:endParaRPr lang="ru-RU" sz="1400" dirty="0" smtClean="0"/>
          </a:p>
          <a:p>
            <a:pPr algn="just"/>
            <a:endParaRPr lang="ru-RU" sz="1400" dirty="0"/>
          </a:p>
          <a:p>
            <a:pPr algn="just"/>
            <a:r>
              <a:rPr lang="ru-RU" sz="1400" dirty="0"/>
              <a:t>3</a:t>
            </a:r>
            <a:r>
              <a:rPr lang="ru-RU" sz="1400" dirty="0" smtClean="0"/>
              <a:t>.   </a:t>
            </a:r>
            <a:r>
              <a:rPr lang="ru-RU" sz="1400" dirty="0"/>
              <a:t>Бедность является понятием относительным. В США уровень бедности оценивался по состоянию доходов в начале 60-х. За последние десять лет в соответствии с такой оценкой в этой области достигнут весьма незначительный прогресс.</a:t>
            </a:r>
          </a:p>
          <a:p>
            <a:pPr algn="just"/>
            <a:r>
              <a:rPr lang="ru-RU" sz="1400" dirty="0"/>
              <a:t>4</a:t>
            </a:r>
            <a:r>
              <a:rPr lang="ru-RU" sz="1400" dirty="0" smtClean="0"/>
              <a:t>.   </a:t>
            </a:r>
            <a:r>
              <a:rPr lang="ru-RU" sz="1400" dirty="0"/>
              <a:t>Распределение доходов в Америке сегодня представляется более равномерным по сравнению с началом века или по сравнению с развивающимися странами. Тем не менее, в последние два десятилетия неравенство все еще наблюдается и даже имеет тенденцию к увеличению. При этом богатство распределяется еще более неравномерно, нежели доход как в Соединенных Штатах, так и в других капиталистических странах</a:t>
            </a:r>
            <a:r>
              <a:rPr lang="ru-RU" sz="1400" dirty="0" smtClean="0"/>
              <a:t>.</a:t>
            </a:r>
          </a:p>
        </p:txBody>
      </p:sp>
    </p:spTree>
    <p:extLst>
      <p:ext uri="{BB962C8B-B14F-4D97-AF65-F5344CB8AC3E}">
        <p14:creationId xmlns:p14="http://schemas.microsoft.com/office/powerpoint/2010/main" xmlns="" val="2503816061"/>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267" y="1052736"/>
            <a:ext cx="9144000" cy="5649808"/>
          </a:xfrm>
        </p:spPr>
        <p:txBody>
          <a:bodyPr>
            <a:noAutofit/>
          </a:bodyPr>
          <a:lstStyle/>
          <a:p>
            <a:pPr algn="just"/>
            <a:r>
              <a:rPr lang="ru-RU" sz="1400" dirty="0"/>
              <a:t>5.   Для объяснения неравномерности в распределении доходов следует различать трудовые доходы и доходы от собственности. Трудовые заработки различаются ввиду разницы в способностях и интенсивности труда (как по затраченному времени, так и по усилиям), а также ввиду разницы в оплате по специальности, обусловленной различиями в человеческом капитале и в других факторах.</a:t>
            </a:r>
          </a:p>
          <a:p>
            <a:pPr algn="just"/>
            <a:r>
              <a:rPr lang="ru-RU" sz="1400" dirty="0"/>
              <a:t>6.   Доходы от собственности распределяются более неравномерно, чем трудовые заработки, преимущественно в связи с огромной степенью неравенства в распределении богатства. Наследство обеспечивает лучшую "стартовую площадку" детям из состоятельных семей по сравнению с детьми из семей со средним достатком; лишь небольшая часть американского благосостояния может быть отнесена на счет сбережений, отложенных в течение жизни</a:t>
            </a:r>
            <a:r>
              <a:rPr lang="ru-RU" sz="1400" dirty="0" smtClean="0"/>
              <a:t>.</a:t>
            </a:r>
          </a:p>
          <a:p>
            <a:pPr algn="ctr"/>
            <a:r>
              <a:rPr lang="ru-RU" sz="1400" dirty="0" smtClean="0"/>
              <a:t>Стратегии </a:t>
            </a:r>
            <a:r>
              <a:rPr lang="ru-RU" sz="1400" dirty="0"/>
              <a:t>борьбы с бедностью</a:t>
            </a:r>
          </a:p>
          <a:p>
            <a:r>
              <a:rPr lang="ru-RU" sz="1400" dirty="0"/>
              <a:t>5</a:t>
            </a:r>
            <a:r>
              <a:rPr lang="ru-RU" sz="1400" dirty="0" smtClean="0"/>
              <a:t>.   </a:t>
            </a:r>
            <a:r>
              <a:rPr lang="ru-RU" sz="1400" dirty="0"/>
              <a:t>Политики различают три вида равенства: равенство политических прав, например права голоса; равенство возможностей, обусловливающее равные права в отношении получения работы, образования и прочих социальных благ; и равенство результата, когда людям гарантированы равный доход и распределение. Если первые два вида равенства становятся все более приемлемы для таких прогрессивных демократических стран, как США, равенство результата признано практически нереальным и слишком вредным для экономической эффективности.</a:t>
            </a:r>
          </a:p>
          <a:p>
            <a:r>
              <a:rPr lang="ru-RU" sz="1400" dirty="0"/>
              <a:t>6</a:t>
            </a:r>
            <a:r>
              <a:rPr lang="ru-RU" sz="1400" dirty="0" smtClean="0"/>
              <a:t>.   </a:t>
            </a:r>
            <a:r>
              <a:rPr lang="ru-RU" sz="1400" dirty="0"/>
              <a:t>Равенству свойственны как издержки, так и преимущества. Издержки похожи на утечку из "дырявого ведра". Иными словами, попытки уменьшить неравенство в доходах за счет прогрессивного налогообложения и выплат всевозможных пособий могут уничтожить экономические стимулы для производительного труда и сбережений и, таким образом, снизить объем валового внутреннего продукта. Потенциальными утечками являются административные расходы и сокращение часов работы или нормы сбережений.</a:t>
            </a:r>
          </a:p>
          <a:p>
            <a:r>
              <a:rPr lang="ru-RU" sz="1400" dirty="0"/>
              <a:t>7</a:t>
            </a:r>
            <a:r>
              <a:rPr lang="ru-RU" sz="1400" dirty="0" smtClean="0"/>
              <a:t>.   </a:t>
            </a:r>
            <a:r>
              <a:rPr lang="ru-RU" sz="1400" dirty="0"/>
              <a:t>Основными программами борьбы с бедностью являются пособия для малообеспеченных, талоны на продукты питания, система </a:t>
            </a:r>
            <a:r>
              <a:rPr lang="en-US" sz="1400" dirty="0"/>
              <a:t>Medicaid </a:t>
            </a:r>
            <a:r>
              <a:rPr lang="ru-RU" sz="1400" dirty="0"/>
              <a:t>и ряд других небольших или узкоцелевых программ. В целом эти программы подвергаются критике, поскольку в них предусмотрена высокая норма уменьшения пособия (предельные ставки "налога") для семей с низким доходом, когда они начинают получать зарплату или другие доходы.</a:t>
            </a:r>
          </a:p>
        </p:txBody>
      </p:sp>
    </p:spTree>
    <p:extLst>
      <p:ext uri="{BB962C8B-B14F-4D97-AF65-F5344CB8AC3E}">
        <p14:creationId xmlns:p14="http://schemas.microsoft.com/office/powerpoint/2010/main" xmlns="" val="2618309099"/>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3568" y="1124744"/>
            <a:ext cx="7920880" cy="5865832"/>
          </a:xfrm>
        </p:spPr>
        <p:txBody>
          <a:bodyPr>
            <a:normAutofit fontScale="40000" lnSpcReduction="20000"/>
          </a:bodyPr>
          <a:lstStyle/>
          <a:p>
            <a:pPr algn="just"/>
            <a:r>
              <a:rPr lang="ru-RU" dirty="0" smtClean="0"/>
              <a:t>7.Политики </a:t>
            </a:r>
            <a:r>
              <a:rPr lang="ru-RU" dirty="0"/>
              <a:t>различают три вида равенств;»: равенство политических прав, например права голоса; равенство возможностей, обусловливающее равные права в отношении получения работы, образования и прочих социальных благ: и равен </a:t>
            </a:r>
            <a:r>
              <a:rPr lang="ru-RU" dirty="0" err="1"/>
              <a:t>ство</a:t>
            </a:r>
            <a:r>
              <a:rPr lang="ru-RU" dirty="0"/>
              <a:t> результата, когда людям гарантированы равный доход и распределение. Если первые два вида равенства становятся все более приемлемы для таких прогрессивных демократических стран, как США. равенство результата признано практически нереальным и слишком вредным для экономической эффективности</a:t>
            </a:r>
            <a:r>
              <a:rPr lang="ru-RU" dirty="0" smtClean="0"/>
              <a:t>.</a:t>
            </a:r>
          </a:p>
          <a:p>
            <a:pPr algn="just"/>
            <a:r>
              <a:rPr lang="ru-RU" dirty="0"/>
              <a:t>8.   Равенству свойственны как издержки, так и преимуществ;!. Издержки похожи на утечку из "дырявого ведра". Иными </a:t>
            </a:r>
            <a:r>
              <a:rPr lang="ru-RU" dirty="0" smtClean="0"/>
              <a:t>словами</a:t>
            </a:r>
            <a:r>
              <a:rPr lang="ru-RU" dirty="0"/>
              <a:t>, попытки уменьшить неравенство в доходах ла счет прогрессивного налогообложения и выплат всевозможных пособий могут уничтожить экономические стимулы для производительного труда и сбережений и, таким образом, снизить объем валового внутреннего продукта. Потенциальными утечками являются административные расходы и сокращение часов работы или нормы сбережений</a:t>
            </a:r>
            <a:r>
              <a:rPr lang="ru-RU" dirty="0" smtClean="0"/>
              <a:t>.</a:t>
            </a:r>
          </a:p>
          <a:p>
            <a:pPr algn="just"/>
            <a:r>
              <a:rPr lang="ru-RU" dirty="0" smtClean="0"/>
              <a:t>9. Основными </a:t>
            </a:r>
            <a:r>
              <a:rPr lang="ru-RU" dirty="0"/>
              <a:t>программами борьбы с бедностью </a:t>
            </a:r>
            <a:r>
              <a:rPr lang="ru-RU" dirty="0" smtClean="0"/>
              <a:t>являются </a:t>
            </a:r>
            <a:r>
              <a:rPr lang="ru-RU" dirty="0"/>
              <a:t>пособия для малообеспеченных, талоны на продукты питания, система </a:t>
            </a:r>
            <a:r>
              <a:rPr lang="en-US" dirty="0"/>
              <a:t>Medicaid </a:t>
            </a:r>
            <a:r>
              <a:rPr lang="ru-RU" dirty="0"/>
              <a:t>и ряд других небольших </a:t>
            </a:r>
            <a:r>
              <a:rPr lang="ru-RU" dirty="0" smtClean="0"/>
              <a:t>программ</a:t>
            </a:r>
            <a:r>
              <a:rPr lang="ru-RU" dirty="0"/>
              <a:t>. В целом эти программы подвергаются критике, поскольку в них предусмотрена высокая норма уменьшения пособия (предельные ставки "налога") для семей с низким доходом, когда они начинают получать зарплату или другие доходы.</a:t>
            </a:r>
          </a:p>
          <a:p>
            <a:pPr algn="just"/>
            <a:r>
              <a:rPr lang="ru-RU" dirty="0" smtClean="0"/>
              <a:t>10. </a:t>
            </a:r>
            <a:r>
              <a:rPr lang="ru-RU" dirty="0"/>
              <a:t>Существует расхождение во взглядах на проблему усовершенствования действующей системы поддержки доходов. </a:t>
            </a:r>
            <a:r>
              <a:rPr lang="ru-RU" dirty="0" smtClean="0"/>
              <a:t>Одно из </a:t>
            </a:r>
            <a:r>
              <a:rPr lang="ru-RU" dirty="0"/>
              <a:t>предложений, названное отрицательным </a:t>
            </a:r>
            <a:r>
              <a:rPr lang="ru-RU" dirty="0" smtClean="0"/>
              <a:t>налогом на ,доход</a:t>
            </a:r>
            <a:r>
              <a:rPr lang="ru-RU" dirty="0"/>
              <a:t>, могло бы заменить все прочие программы единым </a:t>
            </a:r>
            <a:r>
              <a:rPr lang="ru-RU" dirty="0" smtClean="0"/>
              <a:t>центральным  </a:t>
            </a:r>
            <a:r>
              <a:rPr lang="ru-RU" dirty="0"/>
              <a:t>дополнительным наличным доходом. Эта </a:t>
            </a:r>
            <a:r>
              <a:rPr lang="ru-RU" dirty="0" smtClean="0"/>
              <a:t>поддержка была </a:t>
            </a:r>
            <a:r>
              <a:rPr lang="ru-RU" dirty="0"/>
              <a:t>бы сокращена (т.е. с дохода как бы был получен </a:t>
            </a:r>
            <a:r>
              <a:rPr lang="ru-RU" dirty="0" smtClean="0"/>
              <a:t>налог) до </a:t>
            </a:r>
            <a:r>
              <a:rPr lang="ru-RU" dirty="0"/>
              <a:t>среднего уровня (скажем, до одной трети или </a:t>
            </a:r>
            <a:r>
              <a:rPr lang="ru-RU" dirty="0" smtClean="0"/>
              <a:t>половины), таким </a:t>
            </a:r>
            <a:r>
              <a:rPr lang="ru-RU" dirty="0"/>
              <a:t>образом у семей с небольшим доходом </a:t>
            </a:r>
            <a:r>
              <a:rPr lang="ru-RU" dirty="0" smtClean="0"/>
              <a:t>появились бы </a:t>
            </a:r>
            <a:r>
              <a:rPr lang="ru-RU" dirty="0"/>
              <a:t>значительные стимулы к поиску работы. В США принят </a:t>
            </a:r>
            <a:r>
              <a:rPr lang="ru-RU" dirty="0" smtClean="0"/>
              <a:t>вариант</a:t>
            </a:r>
            <a:r>
              <a:rPr lang="ru-RU" dirty="0"/>
              <a:t>, известный как налоговая скидка на </a:t>
            </a:r>
            <a:r>
              <a:rPr lang="ru-RU" dirty="0" smtClean="0"/>
              <a:t>заработанный доход</a:t>
            </a:r>
            <a:r>
              <a:rPr lang="ru-RU" dirty="0"/>
              <a:t> </a:t>
            </a:r>
            <a:r>
              <a:rPr lang="ru-RU" dirty="0" smtClean="0"/>
              <a:t>в </a:t>
            </a:r>
            <a:r>
              <a:rPr lang="ru-RU" dirty="0"/>
              <a:t>рамках которой семьям с низкими доходами </a:t>
            </a:r>
            <a:r>
              <a:rPr lang="ru-RU" dirty="0" smtClean="0"/>
              <a:t>предлагается финансовая </a:t>
            </a:r>
            <a:r>
              <a:rPr lang="ru-RU" dirty="0"/>
              <a:t>поддержка.</a:t>
            </a:r>
          </a:p>
          <a:p>
            <a:pPr algn="just"/>
            <a:r>
              <a:rPr lang="ru-RU" dirty="0" smtClean="0"/>
              <a:t>11. </a:t>
            </a:r>
            <a:r>
              <a:rPr lang="ru-RU" dirty="0"/>
              <a:t>Второй подход отражен в американской программе 1996 </a:t>
            </a:r>
            <a:r>
              <a:rPr lang="ru-RU" dirty="0" smtClean="0"/>
              <a:t>года под </a:t>
            </a:r>
            <a:r>
              <a:rPr lang="ru-RU" dirty="0"/>
              <a:t>названием "Временная помощь нуждающимся семьям" </a:t>
            </a:r>
            <a:r>
              <a:rPr lang="en-US" dirty="0"/>
              <a:t>(Temporary Assistance for Needy Families </a:t>
            </a:r>
            <a:r>
              <a:rPr lang="ru-RU" dirty="0"/>
              <a:t>- </a:t>
            </a:r>
            <a:r>
              <a:rPr lang="en-US" dirty="0"/>
              <a:t>TANF). </a:t>
            </a:r>
            <a:r>
              <a:rPr lang="ru-RU" dirty="0" smtClean="0"/>
              <a:t>Цель этого</a:t>
            </a:r>
            <a:r>
              <a:rPr lang="ru-RU" baseline="-25000" dirty="0" smtClean="0"/>
              <a:t> </a:t>
            </a:r>
            <a:r>
              <a:rPr lang="ru-RU" dirty="0"/>
              <a:t>подхода состоит в сокращении зависимости от долгосрочных пособий путем установления </a:t>
            </a:r>
            <a:r>
              <a:rPr lang="ru-RU" dirty="0" smtClean="0"/>
              <a:t>временных </a:t>
            </a:r>
            <a:r>
              <a:rPr lang="ru-RU" dirty="0"/>
              <a:t>ограничений на пользование льготами и передачи права принятия решений на уровень штатов. Многие экономисты полагают, что </a:t>
            </a:r>
            <a:r>
              <a:rPr lang="ru-RU" dirty="0" smtClean="0"/>
              <a:t>результатом </a:t>
            </a:r>
            <a:r>
              <a:rPr lang="ru-RU" dirty="0"/>
              <a:t>этого нововведения станет "бег по наклонной плоскости", когда штаты, сокращая льготы, будут соревноваться друг с другом за право оказаться самым непривлекательным для потенциальных получателей льгот.</a:t>
            </a:r>
          </a:p>
        </p:txBody>
      </p:sp>
    </p:spTree>
    <p:extLst>
      <p:ext uri="{BB962C8B-B14F-4D97-AF65-F5344CB8AC3E}">
        <p14:creationId xmlns:p14="http://schemas.microsoft.com/office/powerpoint/2010/main" xmlns="" val="2691607041"/>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1124744"/>
            <a:ext cx="7920880" cy="5577800"/>
          </a:xfrm>
        </p:spPr>
        <p:txBody>
          <a:bodyPr>
            <a:normAutofit fontScale="47500" lnSpcReduction="20000"/>
          </a:bodyPr>
          <a:lstStyle/>
          <a:p>
            <a:pPr algn="ctr"/>
            <a:r>
              <a:rPr lang="ru-RU" dirty="0"/>
              <a:t>Здравоохранение: проблемы, требующие разрешения</a:t>
            </a:r>
          </a:p>
          <a:p>
            <a:pPr algn="just"/>
            <a:r>
              <a:rPr lang="ru-RU" dirty="0" smtClean="0"/>
              <a:t>12. </a:t>
            </a:r>
            <a:r>
              <a:rPr lang="ru-RU" dirty="0"/>
              <a:t>Здравоохранение является одним из крупнейших и быстро растущих секторов экономики. Он характеризуется множеством рыночных недостатков, что вынуждает государство прибегать к мощной интервенции во многих случаях. Система медицинской помощи имеет ряд побочных эффектов, в том числе предупреждение вирусных заболеваний и разработка новых биомедицинских знаний. Помимо этого, рыночная несостоятельность проявляется в виде асимметричной информации между врачами и пациентами и между пациентами и страховыми компаниями. Эта асимметрия приводит к неблагоприятному выбору при покупке страховых полисов и к </a:t>
            </a:r>
            <a:r>
              <a:rPr lang="ru-RU" dirty="0" smtClean="0"/>
              <a:t>моральному </a:t>
            </a:r>
            <a:r>
              <a:rPr lang="ru-RU" dirty="0"/>
              <a:t>риску (или синдрому платежей за счет третьей стороны), в результате чего наблюдается избыточное потребление </a:t>
            </a:r>
            <a:r>
              <a:rPr lang="ru-RU" dirty="0" smtClean="0"/>
              <a:t>медицинских </a:t>
            </a:r>
            <a:r>
              <a:rPr lang="ru-RU" dirty="0"/>
              <a:t>услуг. Наконец, ввиду того, что здоровье является критическим фактором благосостояния и продуктивности труда. правительство прилагает усилия в плане обеспечения минимального уровня медицинского обслуживания населения.</a:t>
            </a:r>
          </a:p>
          <a:p>
            <a:pPr algn="just"/>
            <a:r>
              <a:rPr lang="ru-RU" dirty="0" smtClean="0"/>
              <a:t>13. </a:t>
            </a:r>
            <a:r>
              <a:rPr lang="ru-RU" dirty="0"/>
              <a:t>Действующая в США система здравоохранения подвергается критике в связи с ростом расходов, увеличением числа людей, не имеющих медицинской страховки, и ухудшением общего состояния здоровья нации, особенно среди малообеспеченных категорий населения и национальных меньшинств. Сторонников системы чистого рынка сегодня немного, ввиду негативного влияния этой системы на здоровье населения и развитие новых биомедицинских знаний. Национализированная система могла бы обеспечить всеобщее медицинское обслуживание, однако нормированный порядок привел бы к длинным очередям за медицинскими услугами. Самым перспективным подходом представляется создание системы </a:t>
            </a:r>
            <a:r>
              <a:rPr lang="en-US" dirty="0" err="1" smtClean="0"/>
              <a:t>Fedicare</a:t>
            </a:r>
            <a:r>
              <a:rPr lang="en-US" dirty="0"/>
              <a:t>, </a:t>
            </a:r>
            <a:r>
              <a:rPr lang="ru-RU" dirty="0"/>
              <a:t>или медицинского отрицательного налога на доход, которая предусматривает стандартный набор льгот. Цена пакета была бы нулевой для семей с низким доходом и </a:t>
            </a:r>
            <a:r>
              <a:rPr lang="ru-RU" dirty="0" smtClean="0"/>
              <a:t>увеличивалась </a:t>
            </a:r>
            <a:r>
              <a:rPr lang="ru-RU" dirty="0"/>
              <a:t>бы пропорционально росту дохода семьи.</a:t>
            </a:r>
          </a:p>
        </p:txBody>
      </p:sp>
    </p:spTree>
    <p:extLst>
      <p:ext uri="{BB962C8B-B14F-4D97-AF65-F5344CB8AC3E}">
        <p14:creationId xmlns:p14="http://schemas.microsoft.com/office/powerpoint/2010/main" xmlns="" val="3356127147"/>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200" dirty="0" smtClean="0"/>
              <a:t>Ключевые понятия</a:t>
            </a:r>
            <a:endParaRPr lang="ru-RU" sz="3200" dirty="0"/>
          </a:p>
        </p:txBody>
      </p:sp>
      <p:sp>
        <p:nvSpPr>
          <p:cNvPr id="3" name="Объект 2"/>
          <p:cNvSpPr>
            <a:spLocks noGrp="1"/>
          </p:cNvSpPr>
          <p:nvPr>
            <p:ph idx="1"/>
          </p:nvPr>
        </p:nvSpPr>
        <p:spPr>
          <a:xfrm>
            <a:off x="107504" y="1196752"/>
            <a:ext cx="9036496" cy="5661248"/>
          </a:xfrm>
        </p:spPr>
        <p:txBody>
          <a:bodyPr>
            <a:normAutofit fontScale="40000" lnSpcReduction="20000"/>
          </a:bodyPr>
          <a:lstStyle/>
          <a:p>
            <a:r>
              <a:rPr lang="ru-RU" sz="3500" dirty="0"/>
              <a:t>Анализ и политика борьбы с </a:t>
            </a:r>
            <a:r>
              <a:rPr lang="ru-RU" sz="3500" dirty="0" smtClean="0"/>
              <a:t>бедностью</a:t>
            </a:r>
          </a:p>
          <a:p>
            <a:r>
              <a:rPr lang="ru-RU" sz="3500" dirty="0" smtClean="0"/>
              <a:t>Тенденция в распределении доходов</a:t>
            </a:r>
          </a:p>
          <a:p>
            <a:r>
              <a:rPr lang="ru-RU" sz="3500" dirty="0" smtClean="0"/>
              <a:t>Кривая Лоренца дохода и богатства</a:t>
            </a:r>
          </a:p>
          <a:p>
            <a:r>
              <a:rPr lang="ru-RU" sz="3500" dirty="0" smtClean="0"/>
              <a:t>Трудовые доходы и доходы от собственности</a:t>
            </a:r>
            <a:endParaRPr lang="ru-RU" sz="3500" dirty="0"/>
          </a:p>
          <a:p>
            <a:r>
              <a:rPr lang="ru-RU" sz="3500" dirty="0"/>
              <a:t>бедность государство благосостояния</a:t>
            </a:r>
          </a:p>
          <a:p>
            <a:r>
              <a:rPr lang="ru-RU" sz="3500" dirty="0"/>
              <a:t>равенство: политическое, равенство возможностей, равенство результата</a:t>
            </a:r>
          </a:p>
          <a:p>
            <a:r>
              <a:rPr lang="ru-RU" sz="3500" dirty="0"/>
              <a:t>«дырявое ведро» </a:t>
            </a:r>
            <a:r>
              <a:rPr lang="ru-RU" sz="3500" dirty="0" err="1" smtClean="0"/>
              <a:t>Оукена</a:t>
            </a:r>
            <a:r>
              <a:rPr lang="ru-RU" sz="3500" dirty="0"/>
              <a:t> </a:t>
            </a:r>
          </a:p>
          <a:p>
            <a:r>
              <a:rPr lang="ru-RU" sz="3500" dirty="0"/>
              <a:t>равенство или эффективность программы поддержки доходов</a:t>
            </a:r>
          </a:p>
          <a:p>
            <a:r>
              <a:rPr lang="ru-RU" sz="3500" dirty="0"/>
              <a:t>кривая возможностей дохода:</a:t>
            </a:r>
          </a:p>
          <a:p>
            <a:r>
              <a:rPr lang="ru-RU" sz="3500" dirty="0"/>
              <a:t>идеальный и реальный случаи</a:t>
            </a:r>
          </a:p>
          <a:p>
            <a:r>
              <a:rPr lang="ru-RU" sz="3500" dirty="0"/>
              <a:t>отрицательный подоходный налог:</a:t>
            </a:r>
          </a:p>
          <a:p>
            <a:r>
              <a:rPr lang="ru-RU" sz="3500" dirty="0"/>
              <a:t>базовое пособие, ставка налога</a:t>
            </a:r>
          </a:p>
          <a:p>
            <a:r>
              <a:rPr lang="ru-RU" sz="3500" dirty="0"/>
              <a:t>норма уменьшения пособий (предельная ставка налога)</a:t>
            </a:r>
          </a:p>
          <a:p>
            <a:r>
              <a:rPr lang="ru-RU" sz="3500" dirty="0"/>
              <a:t>налоговая скидка на заработанный </a:t>
            </a:r>
            <a:r>
              <a:rPr lang="ru-RU" sz="3500" dirty="0" smtClean="0"/>
              <a:t>доход</a:t>
            </a:r>
          </a:p>
          <a:p>
            <a:r>
              <a:rPr lang="ru-RU" sz="3500" dirty="0"/>
              <a:t>Равенство:</a:t>
            </a:r>
          </a:p>
          <a:p>
            <a:r>
              <a:rPr lang="ru-RU" sz="3500" dirty="0"/>
              <a:t>политическое,</a:t>
            </a:r>
          </a:p>
          <a:p>
            <a:r>
              <a:rPr lang="ru-RU" sz="3500" dirty="0"/>
              <a:t>возможностей</a:t>
            </a:r>
          </a:p>
          <a:p>
            <a:r>
              <a:rPr lang="ru-RU" sz="3500" dirty="0"/>
              <a:t>результата</a:t>
            </a:r>
          </a:p>
          <a:p>
            <a:r>
              <a:rPr lang="ru-RU" sz="3500" dirty="0"/>
              <a:t>Равенство и эффективность п</a:t>
            </a:r>
            <a:r>
              <a:rPr lang="ru-RU" sz="3500" dirty="0" smtClean="0"/>
              <a:t>рограммы </a:t>
            </a:r>
            <a:r>
              <a:rPr lang="ru-RU" sz="3500" dirty="0"/>
              <a:t>поддержки доходов Кривая возможностей дохода: идеальный и реальный случаи</a:t>
            </a:r>
          </a:p>
          <a:p>
            <a:r>
              <a:rPr lang="ru-RU" sz="3500" dirty="0"/>
              <a:t>Налоговая скидка на заработанный доход, отрицательный подоходный налог Реформа </a:t>
            </a:r>
            <a:r>
              <a:rPr lang="ru-RU" sz="3500" i="1" dirty="0"/>
              <a:t>пособий для </a:t>
            </a:r>
            <a:r>
              <a:rPr lang="ru-RU" sz="3500" dirty="0"/>
              <a:t>малообеспеченных 1996 год </a:t>
            </a:r>
            <a:r>
              <a:rPr lang="en-US" sz="3500" dirty="0"/>
              <a:t>(TANK</a:t>
            </a:r>
            <a:r>
              <a:rPr lang="en-US" sz="3500" dirty="0" smtClean="0"/>
              <a:t>)</a:t>
            </a:r>
            <a:r>
              <a:rPr lang="ru-RU" sz="3500" dirty="0"/>
              <a:t> Экономика здравоохранения</a:t>
            </a:r>
          </a:p>
          <a:p>
            <a:r>
              <a:rPr lang="ru-RU" sz="3500" dirty="0"/>
              <a:t>Общественные блага в виде новых </a:t>
            </a:r>
            <a:r>
              <a:rPr lang="ru-RU" sz="3500" dirty="0" smtClean="0"/>
              <a:t>знаний, </a:t>
            </a:r>
            <a:r>
              <a:rPr lang="ru-RU" sz="3500" dirty="0"/>
              <a:t>предупреждения вирусных заболеваний</a:t>
            </a:r>
          </a:p>
          <a:p>
            <a:r>
              <a:rPr lang="ru-RU" sz="3500" dirty="0"/>
              <a:t>Недостатки системы страхования в </a:t>
            </a:r>
            <a:r>
              <a:rPr lang="ru-RU" sz="3500" dirty="0" smtClean="0"/>
              <a:t>виде неблагоприятного </a:t>
            </a:r>
            <a:r>
              <a:rPr lang="ru-RU" sz="3500" dirty="0"/>
              <a:t>выбора и </a:t>
            </a:r>
            <a:r>
              <a:rPr lang="ru-RU" sz="3500" dirty="0" smtClean="0"/>
              <a:t>морального</a:t>
            </a:r>
            <a:r>
              <a:rPr lang="ru-RU" sz="3500" i="1" dirty="0" smtClean="0"/>
              <a:t> </a:t>
            </a:r>
            <a:r>
              <a:rPr lang="ru-RU" sz="3500" dirty="0"/>
              <a:t>риска</a:t>
            </a:r>
          </a:p>
          <a:p>
            <a:r>
              <a:rPr lang="ru-RU" sz="3500" dirty="0"/>
              <a:t>Альтернативные подходы к </a:t>
            </a:r>
            <a:r>
              <a:rPr lang="ru-RU" sz="3500" dirty="0" smtClean="0"/>
              <a:t>реформированию </a:t>
            </a:r>
            <a:r>
              <a:rPr lang="ru-RU" sz="3500" dirty="0"/>
              <a:t>системы здравоохранения: чистый рынок,</a:t>
            </a:r>
          </a:p>
          <a:p>
            <a:r>
              <a:rPr lang="ru-RU" sz="3500" dirty="0"/>
              <a:t>национализированная система, медицинский отрицательный подоходный налог </a:t>
            </a:r>
            <a:r>
              <a:rPr lang="en-US" sz="3500" dirty="0"/>
              <a:t>(</a:t>
            </a:r>
            <a:r>
              <a:rPr lang="en-US" sz="3500" dirty="0" err="1"/>
              <a:t>Fedicare</a:t>
            </a:r>
            <a:r>
              <a:rPr lang="en-US" sz="3500" dirty="0"/>
              <a:t>)</a:t>
            </a:r>
            <a:endParaRPr lang="ru-RU" sz="3500" dirty="0"/>
          </a:p>
          <a:p>
            <a:endParaRPr lang="ru-RU" dirty="0"/>
          </a:p>
        </p:txBody>
      </p:sp>
    </p:spTree>
    <p:extLst>
      <p:ext uri="{BB962C8B-B14F-4D97-AF65-F5344CB8AC3E}">
        <p14:creationId xmlns:p14="http://schemas.microsoft.com/office/powerpoint/2010/main" xmlns="" val="2566413075"/>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2800" dirty="0" smtClean="0"/>
              <a:t>Вопросы для обсуждения</a:t>
            </a:r>
            <a:endParaRPr lang="ru-RU" sz="2800" dirty="0"/>
          </a:p>
        </p:txBody>
      </p:sp>
      <p:sp>
        <p:nvSpPr>
          <p:cNvPr id="3" name="Объект 2"/>
          <p:cNvSpPr>
            <a:spLocks noGrp="1"/>
          </p:cNvSpPr>
          <p:nvPr>
            <p:ph idx="1"/>
          </p:nvPr>
        </p:nvSpPr>
        <p:spPr>
          <a:xfrm>
            <a:off x="323528" y="1124744"/>
            <a:ext cx="8686800" cy="4525963"/>
          </a:xfrm>
        </p:spPr>
        <p:txBody>
          <a:bodyPr>
            <a:noAutofit/>
          </a:bodyPr>
          <a:lstStyle/>
          <a:p>
            <a:pPr algn="just"/>
            <a:r>
              <a:rPr lang="ru-RU" sz="1400" dirty="0"/>
              <a:t>1.   П</a:t>
            </a:r>
            <a:r>
              <a:rPr lang="ru-RU" sz="1400" dirty="0" smtClean="0"/>
              <a:t>редоставьте каждому </a:t>
            </a:r>
            <a:r>
              <a:rPr lang="ru-RU" sz="1400" dirty="0"/>
              <a:t>учащемуся в анонимном порядке написать на карточке цифру, в которую он оценивает годовой доход своей </a:t>
            </a:r>
            <a:r>
              <a:rPr lang="ru-RU" sz="1400" dirty="0" smtClean="0"/>
              <a:t>семьи</a:t>
            </a:r>
            <a:r>
              <a:rPr lang="ru-RU" sz="1400" dirty="0"/>
              <a:t>. Исходя из этих цифр начертите таблицу частот, отражающую распределение доходов. Каков средний доход? Какова медиана дохода?</a:t>
            </a:r>
          </a:p>
          <a:p>
            <a:pPr algn="just"/>
            <a:r>
              <a:rPr lang="ru-RU" sz="1400" dirty="0"/>
              <a:t>2.   Какой э</a:t>
            </a:r>
            <a:r>
              <a:rPr lang="ru-RU" sz="1400" dirty="0" smtClean="0"/>
              <a:t>ффект </a:t>
            </a:r>
            <a:r>
              <a:rPr lang="ru-RU" sz="1400" dirty="0"/>
              <a:t>на кривую Лоренца, описывающую доходы за вычетом налогов, окажут следующие налоги? (Представьте, что налоги потрачены государством на в</a:t>
            </a:r>
            <a:r>
              <a:rPr lang="ru-RU" sz="1400" dirty="0" smtClean="0"/>
              <a:t>ыпуск </a:t>
            </a:r>
            <a:r>
              <a:rPr lang="ru-RU" sz="1400" dirty="0"/>
              <a:t>какой-то части ВВП.)</a:t>
            </a:r>
          </a:p>
          <a:p>
            <a:pPr algn="just"/>
            <a:r>
              <a:rPr lang="ru-RU" sz="1400" dirty="0"/>
              <a:t>•  Пропорциональный подоходный налог (т.е. все доходы облагаются налогом но одной налоговой ставке).</a:t>
            </a:r>
          </a:p>
          <a:p>
            <a:pPr algn="just"/>
            <a:r>
              <a:rPr lang="ru-RU" sz="1400" dirty="0"/>
              <a:t>•  Прогрессивный подоходный налог (т.е. налог для высоких доходов больше, чем для низких).</a:t>
            </a:r>
          </a:p>
          <a:p>
            <a:pPr algn="just"/>
            <a:r>
              <a:rPr lang="ru-RU" sz="1400" dirty="0"/>
              <a:t>•  Резкое повышение налогов па сигареты и продукты питания.</a:t>
            </a:r>
          </a:p>
          <a:p>
            <a:pPr algn="just"/>
            <a:r>
              <a:rPr lang="ru-RU" sz="1400" dirty="0"/>
              <a:t>Нарисуйте четыре кривых Лоренца для иллюстрации первоначального распределения доходов и распределения доходов в связи с введением каждого из перечисленных выше налогов.</a:t>
            </a:r>
          </a:p>
          <a:p>
            <a:pPr algn="just"/>
            <a:r>
              <a:rPr lang="ru-RU" sz="1400" dirty="0"/>
              <a:t>3.   Рассмотрите три вида равенства. Почему равенство возможностей не приводит к равенству результатов? Должны ли людям разных способностей быть предоставлены равные права при получении работы или поступлении на учебу? Каким образом это могло бы привести к экономической неэффективности?</a:t>
            </a:r>
          </a:p>
          <a:p>
            <a:pPr algn="just"/>
            <a:r>
              <a:rPr lang="ru-RU" sz="1400" dirty="0"/>
              <a:t>4.   Рассмотрите дна способа поддержки доходов для малообеспеченных: денежная помощь (скажем, 300 долл. в месяц) и целевые пособия, например на продукты питания и медицинское обслуживание. Назовите все "за" и "против" использования каждого подхода. Можете ли вы объяснить, почему в США преимущественно применяется второй подход? Согласны ли вы с ним?</a:t>
            </a:r>
          </a:p>
          <a:p>
            <a:pPr algn="just"/>
            <a:r>
              <a:rPr lang="ru-RU" sz="1400" dirty="0"/>
              <a:t>5.   Вместо использования кривой Лоренца для оценки неравенства вычислите площадь между кривой фактического неравенства и кривой равных доходов (т.е. заштрихованную площадь на рис. 19.1). Это значение, умноженное на два, называется коэффициентом Джини.</a:t>
            </a:r>
          </a:p>
          <a:p>
            <a:pPr algn="just"/>
            <a:r>
              <a:rPr lang="ru-RU" sz="1400" dirty="0"/>
              <a:t>Каким будет этот коэффициент для общества с абсолютным равенством доходов? Для общества, где весь доход принадлежит одному человеку? Вычислите коэффициенты Джини для различных кривых Лоренца на </a:t>
            </a:r>
            <a:r>
              <a:rPr lang="ru-RU" sz="1400" dirty="0" smtClean="0"/>
              <a:t>рис.2.</a:t>
            </a:r>
            <a:endParaRPr lang="ru-RU" sz="1400" dirty="0"/>
          </a:p>
        </p:txBody>
      </p:sp>
    </p:spTree>
    <p:extLst>
      <p:ext uri="{BB962C8B-B14F-4D97-AF65-F5344CB8AC3E}">
        <p14:creationId xmlns:p14="http://schemas.microsoft.com/office/powerpoint/2010/main" xmlns="" val="1763883349"/>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124744"/>
            <a:ext cx="9036496" cy="5733256"/>
          </a:xfrm>
        </p:spPr>
        <p:txBody>
          <a:bodyPr>
            <a:normAutofit fontScale="40000" lnSpcReduction="20000"/>
          </a:bodyPr>
          <a:lstStyle/>
          <a:p>
            <a:pPr algn="just"/>
            <a:r>
              <a:rPr lang="ru-RU" sz="3500" dirty="0"/>
              <a:t>6.   В вымышленной стране под названием </a:t>
            </a:r>
            <a:r>
              <a:rPr lang="ru-RU" sz="3500" dirty="0" err="1"/>
              <a:t>Эконолапдия</a:t>
            </a:r>
            <a:r>
              <a:rPr lang="ru-RU" sz="3500" dirty="0"/>
              <a:t> население составляет </a:t>
            </a:r>
            <a:r>
              <a:rPr lang="en-US" sz="3500" dirty="0"/>
              <a:t>1</a:t>
            </a:r>
            <a:r>
              <a:rPr lang="ru-RU" sz="3500" dirty="0"/>
              <a:t>0 человек. Их доход равен соответственно 3, 6, 2, </a:t>
            </a:r>
            <a:r>
              <a:rPr lang="ru-RU" sz="3500" dirty="0" smtClean="0"/>
              <a:t>8,4</a:t>
            </a:r>
            <a:r>
              <a:rPr lang="ru-RU" sz="3500" dirty="0"/>
              <a:t>, 9, 1, 5 и 7 тыс. долл. Постойте таблицу для этой страны, подобную табл. </a:t>
            </a:r>
            <a:r>
              <a:rPr lang="ru-RU" sz="3500" dirty="0" smtClean="0"/>
              <a:t>2</a:t>
            </a:r>
            <a:r>
              <a:rPr lang="ru-RU" sz="3500" dirty="0"/>
              <a:t>. Изобразите кривую Лоренца. Вычислите коэффициент Джини, определение которого мы дали в п.5.</a:t>
            </a:r>
          </a:p>
          <a:p>
            <a:pPr algn="just"/>
            <a:r>
              <a:rPr lang="ru-RU" sz="3500" dirty="0"/>
              <a:t>7.   Многие продолжают спорить о том, какой должна быть помощь бедным. Одни предлагают "дать людям деньги и предоставить им возможность покупать необходимые продукты питания и оплачивать медицинские услуги". Существует и другая точка зрения: "Если дать деньги людям, они могут потратить их на пиво и наркотики. Ваши деньги принесут больше пользы, если будут выделяться целенаправленно на определенные нужды. Доллары, которые зарабатываете вы, можете тратить по своему усмотрению, но доллары, предназначенные для поддержки доходов общества, являются средствами, которые общество имеет право распределять непосредственно в соответствии с конкретными целями".</a:t>
            </a:r>
          </a:p>
          <a:p>
            <a:pPr algn="just"/>
            <a:r>
              <a:rPr lang="ru-RU" sz="3500" dirty="0"/>
              <a:t>Аргумент первых основан на теории спроса: предоставить каждому домохозяйству решать, как извлечь максимальную пользу из ограниченного бюджета. В главе 5 показано, что этот аргумент может иметь смысл. Но что, если с точки зрения родителей, под пользой понимается прежде всего пиво и лотерейные билеты, а не молоко и одежда для детей? На основе вашего личного опыта или прочитанного, какому аргументы вы бы отдали предпочтение? Обоснуйте свой выбор.</a:t>
            </a:r>
          </a:p>
          <a:p>
            <a:pPr algn="just"/>
            <a:r>
              <a:rPr lang="ru-RU" sz="3500" dirty="0" smtClean="0"/>
              <a:t>8.   Долгосрочный уход за престарелыми означает оказание помощи людям преклонного возраста в выполнении действий, которые им уже не под силу (например, мытье в ванне, одевание, отправление естественных потребностей). Как общество справлялось с подобными проблемами столетие тому назад? Объясните, почему страхование по долгосрочном)' уходу за престарелыми оказывается в наши дни столь дорогостоящим делом, что лишь немногие могут позволить себе это. Примите во внимание моральные издержки людей, обеспечивающих такой уход.</a:t>
            </a:r>
          </a:p>
          <a:p>
            <a:pPr algn="just"/>
            <a:r>
              <a:rPr lang="ru-RU" sz="3500" dirty="0" smtClean="0"/>
              <a:t>9.   В табл. 9 в качестве иллюстрации работы системы </a:t>
            </a:r>
            <a:r>
              <a:rPr lang="en-US" sz="3500" dirty="0" err="1" smtClean="0"/>
              <a:t>Fedicare</a:t>
            </a:r>
            <a:r>
              <a:rPr lang="en-US" sz="3500" dirty="0" smtClean="0"/>
              <a:t> </a:t>
            </a:r>
            <a:r>
              <a:rPr lang="ru-RU" sz="3500" dirty="0" smtClean="0"/>
              <a:t>приведены некоторые расчеты. Восполните пробелы в таблице недостающими цифрами. Сравните эту систему с системой невмешательства государства и национализированной системой здравоохранения, финансируемой за счет налогов с продаж. Какое воздействие окажут различные уровни доходов на предельную ставку налога? </a:t>
            </a:r>
          </a:p>
          <a:p>
            <a:pPr algn="just"/>
            <a:r>
              <a:rPr lang="ru-RU" sz="3500" dirty="0" smtClean="0"/>
              <a:t>10. Политика считается "эффективной по издержкам", если она обеспечивает производство заданного объема выпуска с меньшими издержками или максимизирует объем выпуска при тех же затратах. Представим себе ситуацию в военное время с неадекватным предложением медицинского обслуживания. Допустим, имеется 100 единиц медицинских средств (медикаментов) и 400 пациентов, поделенных на 8 групп по 50 человек. В табл. 10 указана вероятность выживания при наличии и в отсутствие одной единицы медикаментов.</a:t>
            </a:r>
          </a:p>
          <a:p>
            <a:pPr algn="just"/>
            <a:endParaRPr lang="ru-RU" dirty="0"/>
          </a:p>
        </p:txBody>
      </p:sp>
    </p:spTree>
    <p:extLst>
      <p:ext uri="{BB962C8B-B14F-4D97-AF65-F5344CB8AC3E}">
        <p14:creationId xmlns:p14="http://schemas.microsoft.com/office/powerpoint/2010/main" xmlns="" val="349276606"/>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xmlns="" val="3153449802"/>
              </p:ext>
            </p:extLst>
          </p:nvPr>
        </p:nvGraphicFramePr>
        <p:xfrm>
          <a:off x="304800" y="1554163"/>
          <a:ext cx="8686800" cy="2865120"/>
        </p:xfrm>
        <a:graphic>
          <a:graphicData uri="http://schemas.openxmlformats.org/drawingml/2006/table">
            <a:tbl>
              <a:tblPr firstRow="1" bandRow="1">
                <a:tableStyleId>{5C22544A-7EE6-4342-B048-85BDC9FD1C3A}</a:tableStyleId>
              </a:tblPr>
              <a:tblGrid>
                <a:gridCol w="2895600"/>
                <a:gridCol w="2895600"/>
                <a:gridCol w="2895600"/>
              </a:tblGrid>
              <a:tr h="370840">
                <a:tc>
                  <a:txBody>
                    <a:bodyPr/>
                    <a:lstStyle/>
                    <a:p>
                      <a:r>
                        <a:rPr lang="ru-RU" dirty="0" smtClean="0"/>
                        <a:t>Доход (долл.)</a:t>
                      </a:r>
                      <a:endParaRPr lang="ru-RU" dirty="0"/>
                    </a:p>
                  </a:txBody>
                  <a:tcPr/>
                </a:tc>
                <a:tc>
                  <a:txBody>
                    <a:bodyPr/>
                    <a:lstStyle/>
                    <a:p>
                      <a:r>
                        <a:rPr kumimoji="0" lang="ru-RU" sz="1800" b="0" i="0" u="none" strike="noStrike" kern="1200" baseline="0" dirty="0" smtClean="0">
                          <a:solidFill>
                            <a:schemeClr val="lt1"/>
                          </a:solidFill>
                          <a:latin typeface="+mn-lt"/>
                          <a:ea typeface="+mn-ea"/>
                          <a:cs typeface="+mn-cs"/>
                        </a:rPr>
                        <a:t>Пособия на ряд медицинских услуг (долл.)</a:t>
                      </a:r>
                      <a:endParaRPr lang="ru-RU" dirty="0"/>
                    </a:p>
                  </a:txBody>
                  <a:tcPr/>
                </a:tc>
                <a:tc>
                  <a:txBody>
                    <a:bodyPr/>
                    <a:lstStyle/>
                    <a:p>
                      <a:r>
                        <a:rPr kumimoji="0" lang="ru-RU" sz="1800" b="0" i="0" u="none" strike="noStrike" kern="1200" baseline="0" dirty="0" smtClean="0">
                          <a:solidFill>
                            <a:schemeClr val="lt1"/>
                          </a:solidFill>
                          <a:latin typeface="+mn-lt"/>
                          <a:ea typeface="+mn-ea"/>
                          <a:cs typeface="+mn-cs"/>
                        </a:rPr>
                        <a:t>Доход после выплаты</a:t>
                      </a:r>
                      <a:r>
                        <a:rPr kumimoji="0" lang="ru-RU" sz="1800" b="1" i="0" u="none" strike="noStrike" kern="1200" baseline="0" dirty="0" smtClean="0">
                          <a:solidFill>
                            <a:schemeClr val="lt1"/>
                          </a:solidFill>
                          <a:latin typeface="+mn-lt"/>
                          <a:ea typeface="+mn-ea"/>
                          <a:cs typeface="+mn-cs"/>
                        </a:rPr>
                        <a:t> </a:t>
                      </a:r>
                      <a:r>
                        <a:rPr kumimoji="0" lang="ru-RU" sz="1800" b="0" i="0" u="none" strike="noStrike" kern="1200" baseline="0" dirty="0" smtClean="0">
                          <a:solidFill>
                            <a:schemeClr val="lt1"/>
                          </a:solidFill>
                          <a:latin typeface="+mn-lt"/>
                          <a:ea typeface="+mn-ea"/>
                          <a:cs typeface="+mn-cs"/>
                        </a:rPr>
                        <a:t>пособия	</a:t>
                      </a:r>
                      <a:endParaRPr lang="ru-RU" dirty="0"/>
                    </a:p>
                  </a:txBody>
                  <a:tcPr/>
                </a:tc>
              </a:tr>
              <a:tr h="370840">
                <a:tc>
                  <a:txBody>
                    <a:bodyPr/>
                    <a:lstStyle/>
                    <a:p>
                      <a:r>
                        <a:rPr kumimoji="0" lang="ru-RU" sz="1800" b="0" i="0" u="none" strike="noStrike" kern="1200" baseline="0" dirty="0" smtClean="0">
                          <a:solidFill>
                            <a:schemeClr val="dk1"/>
                          </a:solidFill>
                          <a:latin typeface="+mn-lt"/>
                          <a:ea typeface="+mn-ea"/>
                          <a:cs typeface="+mn-cs"/>
                        </a:rPr>
                        <a:t>0</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a:t>
                      </a:r>
                      <a:endParaRPr lang="ru-RU" dirty="0"/>
                    </a:p>
                  </a:txBody>
                  <a:tcPr/>
                </a:tc>
              </a:tr>
              <a:tr h="370840">
                <a:tc>
                  <a:txBody>
                    <a:bodyPr/>
                    <a:lstStyle/>
                    <a:p>
                      <a:r>
                        <a:rPr kumimoji="0" lang="ru-RU" sz="1800" b="0" i="0" u="none" strike="noStrike" kern="1200" baseline="0" dirty="0" smtClean="0">
                          <a:solidFill>
                            <a:schemeClr val="dk1"/>
                          </a:solidFill>
                          <a:latin typeface="+mn-lt"/>
                          <a:ea typeface="+mn-ea"/>
                          <a:cs typeface="+mn-cs"/>
                        </a:rPr>
                        <a:t>10 000</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baseline="0" dirty="0" smtClean="0">
                          <a:solidFill>
                            <a:schemeClr val="dk1"/>
                          </a:solidFill>
                          <a:latin typeface="+mn-lt"/>
                          <a:ea typeface="+mn-ea"/>
                          <a:cs typeface="+mn-cs"/>
                        </a:rPr>
                        <a:t>—</a:t>
                      </a:r>
                      <a:endParaRPr lang="ru-RU" dirty="0" smtClean="0"/>
                    </a:p>
                  </a:txBody>
                  <a:tcPr/>
                </a:tc>
              </a:tr>
              <a:tr h="370840">
                <a:tc>
                  <a:txBody>
                    <a:bodyPr/>
                    <a:lstStyle/>
                    <a:p>
                      <a:r>
                        <a:rPr kumimoji="0" lang="ru-RU" sz="1800" b="0" i="0" u="none" strike="noStrike" kern="1200" baseline="0" dirty="0" smtClean="0">
                          <a:solidFill>
                            <a:schemeClr val="dk1"/>
                          </a:solidFill>
                          <a:latin typeface="+mn-lt"/>
                          <a:ea typeface="+mn-ea"/>
                          <a:cs typeface="+mn-cs"/>
                        </a:rPr>
                        <a:t>20 000</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2 000</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baseline="0" dirty="0" smtClean="0">
                          <a:solidFill>
                            <a:schemeClr val="dk1"/>
                          </a:solidFill>
                          <a:latin typeface="+mn-lt"/>
                          <a:ea typeface="+mn-ea"/>
                          <a:cs typeface="+mn-cs"/>
                        </a:rPr>
                        <a:t>—</a:t>
                      </a:r>
                      <a:endParaRPr lang="ru-RU" dirty="0" smtClean="0"/>
                    </a:p>
                  </a:txBody>
                  <a:tcPr/>
                </a:tc>
              </a:tr>
              <a:tr h="370840">
                <a:tc>
                  <a:txBody>
                    <a:bodyPr/>
                    <a:lstStyle/>
                    <a:p>
                      <a:r>
                        <a:rPr kumimoji="0" lang="ru-RU" sz="1800" b="0" i="0" u="none" strike="noStrike" kern="1200" baseline="0" dirty="0" smtClean="0">
                          <a:solidFill>
                            <a:schemeClr val="dk1"/>
                          </a:solidFill>
                          <a:latin typeface="+mn-lt"/>
                          <a:ea typeface="+mn-ea"/>
                          <a:cs typeface="+mn-cs"/>
                        </a:rPr>
                        <a:t>30 000</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baseline="0" dirty="0" smtClean="0">
                          <a:solidFill>
                            <a:schemeClr val="dk1"/>
                          </a:solidFill>
                          <a:latin typeface="+mn-lt"/>
                          <a:ea typeface="+mn-ea"/>
                          <a:cs typeface="+mn-cs"/>
                        </a:rPr>
                        <a:t>26 000</a:t>
                      </a:r>
                      <a:endParaRPr lang="ru-RU" dirty="0" smtClean="0"/>
                    </a:p>
                  </a:txBody>
                  <a:tcPr/>
                </a:tc>
              </a:tr>
              <a:tr h="370840">
                <a:tc>
                  <a:txBody>
                    <a:bodyPr/>
                    <a:lstStyle/>
                    <a:p>
                      <a:r>
                        <a:rPr kumimoji="0" lang="ru-RU" sz="1800" b="0" i="0" u="none" strike="noStrike" kern="1200" baseline="0" dirty="0" smtClean="0">
                          <a:solidFill>
                            <a:schemeClr val="dk1"/>
                          </a:solidFill>
                          <a:latin typeface="+mn-lt"/>
                          <a:ea typeface="+mn-ea"/>
                          <a:cs typeface="+mn-cs"/>
                        </a:rPr>
                        <a:t>40 000</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baseline="0" dirty="0" smtClean="0">
                          <a:solidFill>
                            <a:schemeClr val="dk1"/>
                          </a:solidFill>
                          <a:latin typeface="+mn-lt"/>
                          <a:ea typeface="+mn-ea"/>
                          <a:cs typeface="+mn-cs"/>
                        </a:rPr>
                        <a:t>—</a:t>
                      </a:r>
                      <a:endParaRPr lang="ru-RU" dirty="0" smtClean="0"/>
                    </a:p>
                  </a:txBody>
                  <a:tcPr/>
                </a:tc>
              </a:tr>
              <a:tr h="370840">
                <a:tc>
                  <a:txBody>
                    <a:bodyPr/>
                    <a:lstStyle/>
                    <a:p>
                      <a:r>
                        <a:rPr kumimoji="0" lang="ru-RU" sz="1800" b="0" i="0" u="none" strike="noStrike" kern="1200" baseline="0" dirty="0" smtClean="0">
                          <a:solidFill>
                            <a:schemeClr val="dk1"/>
                          </a:solidFill>
                          <a:latin typeface="+mn-lt"/>
                          <a:ea typeface="+mn-ea"/>
                          <a:cs typeface="+mn-cs"/>
                        </a:rPr>
                        <a:t>100 000</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8 000</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baseline="0" dirty="0" smtClean="0">
                          <a:solidFill>
                            <a:schemeClr val="dk1"/>
                          </a:solidFill>
                          <a:latin typeface="+mn-lt"/>
                          <a:ea typeface="+mn-ea"/>
                          <a:cs typeface="+mn-cs"/>
                        </a:rPr>
                        <a:t>—</a:t>
                      </a:r>
                      <a:endParaRPr lang="ru-RU" dirty="0" smtClean="0"/>
                    </a:p>
                  </a:txBody>
                  <a:tcPr/>
                </a:tc>
              </a:tr>
            </a:tbl>
          </a:graphicData>
        </a:graphic>
      </p:graphicFrame>
      <p:sp>
        <p:nvSpPr>
          <p:cNvPr id="6" name="Прямоугольник 5"/>
          <p:cNvSpPr/>
          <p:nvPr/>
        </p:nvSpPr>
        <p:spPr>
          <a:xfrm>
            <a:off x="1475656" y="332656"/>
            <a:ext cx="6408712" cy="646331"/>
          </a:xfrm>
          <a:prstGeom prst="rect">
            <a:avLst/>
          </a:prstGeom>
        </p:spPr>
        <p:txBody>
          <a:bodyPr wrap="square">
            <a:spAutoFit/>
          </a:bodyPr>
          <a:lstStyle/>
          <a:p>
            <a:r>
              <a:rPr lang="ru-RU" b="1" dirty="0"/>
              <a:t>Таблица </a:t>
            </a:r>
            <a:r>
              <a:rPr lang="ru-RU" b="1" dirty="0" smtClean="0"/>
              <a:t>9</a:t>
            </a:r>
            <a:r>
              <a:rPr lang="ru-RU" b="1" dirty="0"/>
              <a:t>. Субсидии могут обеспечить </a:t>
            </a:r>
            <a:r>
              <a:rPr lang="ru-RU" dirty="0"/>
              <a:t>всеобщее </a:t>
            </a:r>
            <a:r>
              <a:rPr lang="ru-RU" b="1" dirty="0"/>
              <a:t>медицинское </a:t>
            </a:r>
            <a:r>
              <a:rPr lang="ru-RU" dirty="0"/>
              <a:t>обслуживание</a:t>
            </a:r>
          </a:p>
        </p:txBody>
      </p:sp>
      <p:sp>
        <p:nvSpPr>
          <p:cNvPr id="2" name="Прямоугольник 1"/>
          <p:cNvSpPr/>
          <p:nvPr/>
        </p:nvSpPr>
        <p:spPr>
          <a:xfrm>
            <a:off x="467544" y="4797152"/>
            <a:ext cx="8424936" cy="1477328"/>
          </a:xfrm>
          <a:prstGeom prst="rect">
            <a:avLst/>
          </a:prstGeom>
        </p:spPr>
        <p:txBody>
          <a:bodyPr wrap="square">
            <a:spAutoFit/>
          </a:bodyPr>
          <a:lstStyle/>
          <a:p>
            <a:pPr algn="just"/>
            <a:r>
              <a:rPr lang="ru-RU" dirty="0"/>
              <a:t>Согласно приведенной субсидируемой системе здравоохранения, семья из четырех человек платила бы 20 центов на каждый доллар дохода, составляющего свыше 10 000 долл. Максимальное пособие, которое равно стоимости страховки, — 8 000 долл. Заполните пропущенные ячейки таблицы соответствующими цифрами.</a:t>
            </a:r>
          </a:p>
        </p:txBody>
      </p:sp>
    </p:spTree>
    <p:extLst>
      <p:ext uri="{BB962C8B-B14F-4D97-AF65-F5344CB8AC3E}">
        <p14:creationId xmlns:p14="http://schemas.microsoft.com/office/powerpoint/2010/main" xmlns="" val="78393768"/>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251520" y="1470290"/>
            <a:ext cx="4176464" cy="4320480"/>
          </a:xfrm>
          <a:prstGeom prst="rect">
            <a:avLst/>
          </a:prstGeom>
        </p:spPr>
        <p:txBody>
          <a:bodyPr vert="horz">
            <a:normAutofit fontScale="62500" lnSpcReduction="200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ru-RU" dirty="0" smtClean="0"/>
              <a:t>Представляя данные из таблицы 2 в графической форме, мы видим, что сплошная  кривая фактического распределения дохода находится между двумя кривыми, изображающими крайние случаи абсолютного равенства и абсолютного неравенства. Заштрихованная область(в процентах от площади треугольника) является мерой относительного неравенства дохода.</a:t>
            </a:r>
            <a:endParaRPr lang="ru-RU" dirty="0"/>
          </a:p>
        </p:txBody>
      </p:sp>
      <p:sp>
        <p:nvSpPr>
          <p:cNvPr id="5" name="TextBox 4"/>
          <p:cNvSpPr txBox="1"/>
          <p:nvPr/>
        </p:nvSpPr>
        <p:spPr>
          <a:xfrm>
            <a:off x="5580112" y="4885755"/>
            <a:ext cx="2574744" cy="369332"/>
          </a:xfrm>
          <a:prstGeom prst="rect">
            <a:avLst/>
          </a:prstGeom>
          <a:noFill/>
        </p:spPr>
        <p:txBody>
          <a:bodyPr wrap="none" rtlCol="0">
            <a:spAutoFit/>
          </a:bodyPr>
          <a:lstStyle/>
          <a:p>
            <a:r>
              <a:rPr lang="ru-RU" dirty="0" smtClean="0"/>
              <a:t>Рис. 1. Кривая Лоренца</a:t>
            </a:r>
            <a:endParaRPr lang="ru-RU" dirty="0"/>
          </a:p>
        </p:txBody>
      </p:sp>
      <p:pic>
        <p:nvPicPr>
          <p:cNvPr id="6" name="Picture 4" descr="C:\Users\Alienware 18\Desktop\Клиент Mystic\546901_html_m63af7b07.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69913" y="1340768"/>
            <a:ext cx="4217207" cy="35025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56478214"/>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196752"/>
            <a:ext cx="8686800" cy="4525963"/>
          </a:xfrm>
        </p:spPr>
        <p:txBody>
          <a:bodyPr>
            <a:normAutofit fontScale="92500" lnSpcReduction="10000"/>
          </a:bodyPr>
          <a:lstStyle/>
          <a:p>
            <a:pPr algn="just"/>
            <a:r>
              <a:rPr lang="ru-RU" sz="1800" dirty="0" smtClean="0"/>
              <a:t>Вам </a:t>
            </a:r>
            <a:r>
              <a:rPr lang="ru-RU" sz="1800" dirty="0"/>
              <a:t>поручено произвести "сортировку" раненных. Ваша цель при этом достичь максимально возможного количества случаев выживания (равное сумме вероятности выживания, умноженной на количество пациентов: </a:t>
            </a:r>
            <a:r>
              <a:rPr lang="en-US" sz="1800" i="1" dirty="0" err="1"/>
              <a:t>p</a:t>
            </a:r>
            <a:r>
              <a:rPr lang="en-US" sz="1800" i="1" baseline="-25000" dirty="0" err="1"/>
              <a:t>y</a:t>
            </a:r>
            <a:r>
              <a:rPr lang="en-US" sz="1800" i="1" dirty="0" err="1"/>
              <a:t>N</a:t>
            </a:r>
            <a:r>
              <a:rPr lang="en-US" sz="1800" i="1" dirty="0"/>
              <a:t>^ </a:t>
            </a:r>
            <a:r>
              <a:rPr lang="ru-RU" sz="1800" i="1" dirty="0"/>
              <a:t>+ ... + </a:t>
            </a:r>
            <a:r>
              <a:rPr lang="en-US" sz="1800" i="1" dirty="0" err="1"/>
              <a:t>p</a:t>
            </a:r>
            <a:r>
              <a:rPr lang="en-US" sz="1800" i="1" baseline="-25000" dirty="0" err="1"/>
              <a:t>s</a:t>
            </a:r>
            <a:r>
              <a:rPr lang="en-US" sz="1800" i="1" dirty="0" err="1"/>
              <a:t>N</a:t>
            </a:r>
            <a:r>
              <a:rPr lang="en-US" sz="1800" i="1" baseline="-25000" dirty="0" err="1"/>
              <a:t>s</a:t>
            </a:r>
            <a:r>
              <a:rPr lang="en-US" sz="1800" i="1" dirty="0"/>
              <a:t>, </a:t>
            </a:r>
            <a:r>
              <a:rPr lang="ru-RU" sz="1800" dirty="0"/>
              <a:t>где </a:t>
            </a:r>
            <a:r>
              <a:rPr lang="ru-RU" sz="1800" i="1" dirty="0"/>
              <a:t>р, </a:t>
            </a:r>
            <a:r>
              <a:rPr lang="ru-RU" sz="1800" dirty="0"/>
              <a:t>— это вероятность выживания при полученном медицинском лечении, </a:t>
            </a:r>
            <a:r>
              <a:rPr lang="en-US" sz="1800" dirty="0"/>
              <a:t>a </a:t>
            </a:r>
            <a:r>
              <a:rPr lang="en-US" sz="1800" i="1" dirty="0" err="1"/>
              <a:t>N</a:t>
            </a:r>
            <a:r>
              <a:rPr lang="en-US" sz="1800" i="1" baseline="-25000" dirty="0" err="1"/>
              <a:t>t</a:t>
            </a:r>
            <a:r>
              <a:rPr lang="en-US" sz="1800" i="1" dirty="0"/>
              <a:t>— </a:t>
            </a:r>
            <a:r>
              <a:rPr lang="ru-RU" sz="1800" dirty="0"/>
              <a:t>количество пациентов).</a:t>
            </a:r>
          </a:p>
          <a:p>
            <a:pPr algn="just"/>
            <a:r>
              <a:rPr lang="ru-RU" sz="1800" dirty="0"/>
              <a:t>• Примените правило сортировки в соответствии с примечанием 6 к разделу "Альтернативные подходы к реформе системы здравоохранения". Какие две группы попадут в категорию, которая получит лечение</a:t>
            </a:r>
            <a:r>
              <a:rPr lang="ru-RU" sz="1800" dirty="0" smtClean="0"/>
              <a:t>?</a:t>
            </a:r>
          </a:p>
          <a:p>
            <a:r>
              <a:rPr lang="ru-RU" sz="1800" dirty="0"/>
              <a:t>•   Подсчитайте предполагаемое число выживших пациентов в случае применения вашего правила. Можете ли вы объяснить, почему этот подход является эффективны по издержкам ввиду того, что дает максимальное число случаев выживания? </a:t>
            </a:r>
          </a:p>
          <a:p>
            <a:r>
              <a:rPr lang="ru-RU" sz="1800" dirty="0"/>
              <a:t>•   Рассмотрите правило, в соответствии с которым лечение должно быть предоставлено самым «бесперспективным» пациентам (т.е. тем, кто имеет меньше всего шанс на выживание без лечения). Почему этот подход нельзя   назвать эффективным с точки зрения издержек? </a:t>
            </a:r>
          </a:p>
          <a:p>
            <a:r>
              <a:rPr lang="ru-RU" sz="1800" dirty="0"/>
              <a:t>•  Предположим, количество единиц медицинских увеличилось до 200. Почему ваше правило сортировки  больных не подходит в этом случае? Можете ли вы предложить общее правило в этой ситуации?</a:t>
            </a:r>
          </a:p>
          <a:p>
            <a:pPr algn="just"/>
            <a:endParaRPr lang="ru-RU" sz="1800" dirty="0"/>
          </a:p>
        </p:txBody>
      </p:sp>
    </p:spTree>
    <p:extLst>
      <p:ext uri="{BB962C8B-B14F-4D97-AF65-F5344CB8AC3E}">
        <p14:creationId xmlns:p14="http://schemas.microsoft.com/office/powerpoint/2010/main" xmlns="" val="2205227220"/>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xmlns="" val="2746975731"/>
              </p:ext>
            </p:extLst>
          </p:nvPr>
        </p:nvGraphicFramePr>
        <p:xfrm>
          <a:off x="251520" y="1196752"/>
          <a:ext cx="8686800" cy="5461000"/>
        </p:xfrm>
        <a:graphic>
          <a:graphicData uri="http://schemas.openxmlformats.org/drawingml/2006/table">
            <a:tbl>
              <a:tblPr firstRow="1" bandRow="1">
                <a:tableStyleId>{5C22544A-7EE6-4342-B048-85BDC9FD1C3A}</a:tableStyleId>
              </a:tblPr>
              <a:tblGrid>
                <a:gridCol w="2895600"/>
                <a:gridCol w="2895600"/>
                <a:gridCol w="2895600"/>
              </a:tblGrid>
              <a:tr h="370840">
                <a:tc rowSpan="2">
                  <a:txBody>
                    <a:bodyPr/>
                    <a:lstStyle/>
                    <a:p>
                      <a:r>
                        <a:rPr kumimoji="0" lang="ru-RU" sz="1800" b="0" i="0" u="none" strike="noStrike" kern="1200" baseline="0" dirty="0" smtClean="0">
                          <a:solidFill>
                            <a:schemeClr val="lt1"/>
                          </a:solidFill>
                          <a:latin typeface="+mn-lt"/>
                          <a:ea typeface="+mn-ea"/>
                          <a:cs typeface="+mn-cs"/>
                        </a:rPr>
                        <a:t>Группа пациентов</a:t>
                      </a:r>
                      <a:endParaRPr lang="ru-RU" dirty="0"/>
                    </a:p>
                  </a:txBody>
                  <a:tcPr/>
                </a:tc>
                <a:tc gridSpan="2">
                  <a:txBody>
                    <a:bodyPr/>
                    <a:lstStyle/>
                    <a:p>
                      <a:pPr algn="ctr"/>
                      <a:r>
                        <a:rPr kumimoji="0" lang="ru-RU" sz="1800" b="0" i="0" u="none" strike="noStrike" kern="1200" baseline="0" dirty="0" smtClean="0">
                          <a:solidFill>
                            <a:schemeClr val="lt1"/>
                          </a:solidFill>
                          <a:latin typeface="+mn-lt"/>
                          <a:ea typeface="+mn-ea"/>
                          <a:cs typeface="+mn-cs"/>
                        </a:rPr>
                        <a:t>Вероятность выживания</a:t>
                      </a:r>
                      <a:endParaRPr lang="ru-RU" dirty="0"/>
                    </a:p>
                  </a:txBody>
                  <a:tcPr/>
                </a:tc>
                <a:tc hMerge="1">
                  <a:txBody>
                    <a:bodyPr/>
                    <a:lstStyle/>
                    <a:p>
                      <a:endParaRPr lang="ru-RU"/>
                    </a:p>
                  </a:txBody>
                  <a:tcPr/>
                </a:tc>
              </a:tr>
              <a:tr h="370840">
                <a:tc vMerge="1">
                  <a:txBody>
                    <a:bodyPr/>
                    <a:lstStyle/>
                    <a:p>
                      <a:endParaRPr lang="ru-RU"/>
                    </a:p>
                  </a:txBody>
                  <a:tcPr/>
                </a:tc>
                <a:tc>
                  <a:txBody>
                    <a:bodyPr/>
                    <a:lstStyle/>
                    <a:p>
                      <a:r>
                        <a:rPr kumimoji="0" lang="ru-RU" sz="1800" b="0" i="0" u="none" strike="noStrike" kern="1200" baseline="0" dirty="0" smtClean="0">
                          <a:solidFill>
                            <a:schemeClr val="dk1"/>
                          </a:solidFill>
                          <a:latin typeface="+mn-lt"/>
                          <a:ea typeface="+mn-ea"/>
                          <a:cs typeface="+mn-cs"/>
                        </a:rPr>
                        <a:t>При лечении</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Без леченая</a:t>
                      </a:r>
                      <a:endParaRPr lang="ru-RU" dirty="0"/>
                    </a:p>
                  </a:txBody>
                  <a:tcPr/>
                </a:tc>
              </a:tr>
              <a:tr h="370840">
                <a:tc gridSpan="3">
                  <a:txBody>
                    <a:bodyPr/>
                    <a:lstStyle/>
                    <a:p>
                      <a:pPr algn="ctr"/>
                      <a:r>
                        <a:rPr kumimoji="0" lang="ru-RU" sz="1800" b="0" i="0" u="none" strike="noStrike" kern="1200" baseline="0" dirty="0" smtClean="0">
                          <a:solidFill>
                            <a:schemeClr val="dk1"/>
                          </a:solidFill>
                          <a:latin typeface="+mn-lt"/>
                          <a:ea typeface="+mn-ea"/>
                          <a:cs typeface="+mn-cs"/>
                        </a:rPr>
                        <a:t>               Травмы, полученные при авариях</a:t>
                      </a:r>
                      <a:endParaRPr lang="ru-RU" dirty="0"/>
                    </a:p>
                  </a:txBody>
                  <a:tcPr/>
                </a:tc>
                <a:tc hMerge="1">
                  <a:txBody>
                    <a:bodyPr/>
                    <a:lstStyle/>
                    <a:p>
                      <a:endParaRPr lang="ru-RU"/>
                    </a:p>
                  </a:txBody>
                  <a:tcPr/>
                </a:tc>
                <a:tc hMerge="1">
                  <a:txBody>
                    <a:bodyPr/>
                    <a:lstStyle/>
                    <a:p>
                      <a:endParaRPr lang="ru-RU" dirty="0"/>
                    </a:p>
                  </a:txBody>
                  <a:tcPr/>
                </a:tc>
              </a:tr>
              <a:tr h="370840">
                <a:tc>
                  <a:txBody>
                    <a:bodyPr/>
                    <a:lstStyle/>
                    <a:p>
                      <a:r>
                        <a:rPr kumimoji="0" lang="ru-RU" sz="1800" b="0" i="0" u="none" strike="noStrike" kern="1200" baseline="0" dirty="0" smtClean="0">
                          <a:solidFill>
                            <a:schemeClr val="dk1"/>
                          </a:solidFill>
                          <a:latin typeface="+mn-lt"/>
                          <a:ea typeface="+mn-ea"/>
                          <a:cs typeface="+mn-cs"/>
                        </a:rPr>
                        <a:t>перелом ног</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0,99</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0,98</a:t>
                      </a:r>
                      <a:endParaRPr lang="ru-RU" dirty="0"/>
                    </a:p>
                  </a:txBody>
                  <a:tcPr/>
                </a:tc>
              </a:tr>
              <a:tr h="370840">
                <a:tc>
                  <a:txBody>
                    <a:bodyPr/>
                    <a:lstStyle/>
                    <a:p>
                      <a:r>
                        <a:rPr kumimoji="0" lang="ru-RU" sz="1800" b="0" i="0" u="none" strike="noStrike" kern="1200" baseline="0" dirty="0" smtClean="0">
                          <a:solidFill>
                            <a:schemeClr val="dk1"/>
                          </a:solidFill>
                          <a:latin typeface="+mn-lt"/>
                          <a:ea typeface="+mn-ea"/>
                          <a:cs typeface="+mn-cs"/>
                        </a:rPr>
                        <a:t>сильные ожоги</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0,41</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0,39</a:t>
                      </a:r>
                      <a:endParaRPr lang="ru-RU" dirty="0"/>
                    </a:p>
                  </a:txBody>
                  <a:tcPr/>
                </a:tc>
              </a:tr>
              <a:tr h="370840">
                <a:tc gridSpan="3">
                  <a:txBody>
                    <a:bodyPr/>
                    <a:lstStyle/>
                    <a:p>
                      <a:pPr algn="ctr"/>
                      <a:r>
                        <a:rPr kumimoji="0" lang="ru-RU" sz="1800" b="0" i="0" u="none" strike="noStrike" kern="1200" baseline="0" dirty="0" smtClean="0">
                          <a:solidFill>
                            <a:schemeClr val="dk1"/>
                          </a:solidFill>
                          <a:latin typeface="+mn-lt"/>
                          <a:ea typeface="+mn-ea"/>
                          <a:cs typeface="+mn-cs"/>
                        </a:rPr>
                        <a:t>Осколочные ранения:</a:t>
                      </a:r>
                      <a:endParaRPr lang="ru-RU" dirty="0"/>
                    </a:p>
                  </a:txBody>
                  <a:tcPr/>
                </a:tc>
                <a:tc hMerge="1">
                  <a:txBody>
                    <a:bodyPr/>
                    <a:lstStyle/>
                    <a:p>
                      <a:endParaRPr lang="ru-RU"/>
                    </a:p>
                  </a:txBody>
                  <a:tcPr/>
                </a:tc>
                <a:tc hMerge="1">
                  <a:txBody>
                    <a:bodyPr/>
                    <a:lstStyle/>
                    <a:p>
                      <a:endParaRPr lang="ru-RU"/>
                    </a:p>
                  </a:txBody>
                  <a:tcPr/>
                </a:tc>
              </a:tr>
              <a:tr h="370840">
                <a:tc>
                  <a:txBody>
                    <a:bodyPr/>
                    <a:lstStyle/>
                    <a:p>
                      <a:r>
                        <a:rPr kumimoji="0" lang="ru-RU" sz="1800" b="0" i="0" u="none" strike="noStrike" kern="1200" baseline="0" dirty="0" smtClean="0">
                          <a:solidFill>
                            <a:schemeClr val="dk1"/>
                          </a:solidFill>
                          <a:latin typeface="+mn-lt"/>
                          <a:ea typeface="+mn-ea"/>
                          <a:cs typeface="+mn-cs"/>
                        </a:rPr>
                        <a:t>конечностей</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0,90</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0,30</a:t>
                      </a:r>
                      <a:endParaRPr lang="ru-RU" dirty="0"/>
                    </a:p>
                  </a:txBody>
                  <a:tcPr/>
                </a:tc>
              </a:tr>
              <a:tr h="370840">
                <a:tc>
                  <a:txBody>
                    <a:bodyPr/>
                    <a:lstStyle/>
                    <a:p>
                      <a:r>
                        <a:rPr kumimoji="0" lang="ru-RU" sz="1800" b="0" i="0" u="none" strike="noStrike" kern="1200" baseline="0" dirty="0" smtClean="0">
                          <a:solidFill>
                            <a:schemeClr val="dk1"/>
                          </a:solidFill>
                          <a:latin typeface="+mn-lt"/>
                          <a:ea typeface="+mn-ea"/>
                          <a:cs typeface="+mn-cs"/>
                        </a:rPr>
                        <a:t>головы</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0,05</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0,02</a:t>
                      </a:r>
                      <a:endParaRPr lang="ru-RU" dirty="0"/>
                    </a:p>
                  </a:txBody>
                  <a:tcPr/>
                </a:tc>
              </a:tr>
              <a:tr h="370840">
                <a:tc gridSpan="3">
                  <a:txBody>
                    <a:bodyPr/>
                    <a:lstStyle/>
                    <a:p>
                      <a:pPr algn="ctr"/>
                      <a:r>
                        <a:rPr kumimoji="0" lang="ru-RU" sz="1800" b="0" i="0" u="none" strike="noStrike" kern="1200" baseline="0" dirty="0" smtClean="0">
                          <a:solidFill>
                            <a:schemeClr val="dk1"/>
                          </a:solidFill>
                          <a:latin typeface="+mn-lt"/>
                          <a:ea typeface="+mn-ea"/>
                          <a:cs typeface="+mn-cs"/>
                        </a:rPr>
                        <a:t>Пулевые ранения:</a:t>
                      </a:r>
                      <a:endParaRPr lang="ru-RU" dirty="0"/>
                    </a:p>
                  </a:txBody>
                  <a:tcPr/>
                </a:tc>
                <a:tc hMerge="1">
                  <a:txBody>
                    <a:bodyPr/>
                    <a:lstStyle/>
                    <a:p>
                      <a:endParaRPr lang="ru-RU" dirty="0"/>
                    </a:p>
                  </a:txBody>
                  <a:tcPr/>
                </a:tc>
                <a:tc hMerge="1">
                  <a:txBody>
                    <a:bodyPr/>
                    <a:lstStyle/>
                    <a:p>
                      <a:endParaRPr lang="ru-RU" dirty="0"/>
                    </a:p>
                  </a:txBody>
                  <a:tcPr/>
                </a:tc>
              </a:tr>
              <a:tr h="370840">
                <a:tc>
                  <a:txBody>
                    <a:bodyPr/>
                    <a:lstStyle/>
                    <a:p>
                      <a:r>
                        <a:rPr kumimoji="0" lang="ru-RU" sz="1800" b="0" i="0" u="none" strike="noStrike" kern="1200" baseline="0" dirty="0" smtClean="0">
                          <a:solidFill>
                            <a:schemeClr val="dk1"/>
                          </a:solidFill>
                          <a:latin typeface="+mn-lt"/>
                          <a:ea typeface="+mn-ea"/>
                          <a:cs typeface="+mn-cs"/>
                        </a:rPr>
                        <a:t>конечностей</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0,88</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0,85</a:t>
                      </a:r>
                      <a:endParaRPr lang="ru-RU" dirty="0"/>
                    </a:p>
                  </a:txBody>
                  <a:tcPr/>
                </a:tc>
              </a:tr>
              <a:tr h="370840">
                <a:tc>
                  <a:txBody>
                    <a:bodyPr/>
                    <a:lstStyle/>
                    <a:p>
                      <a:r>
                        <a:rPr kumimoji="0" lang="ru-RU" sz="1800" b="0" i="0" u="none" strike="noStrike" kern="1200" baseline="0" dirty="0" smtClean="0">
                          <a:solidFill>
                            <a:schemeClr val="dk1"/>
                          </a:solidFill>
                          <a:latin typeface="+mn-lt"/>
                          <a:ea typeface="+mn-ea"/>
                          <a:cs typeface="+mn-cs"/>
                        </a:rPr>
                        <a:t>головы</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0,10</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0,08</a:t>
                      </a:r>
                      <a:endParaRPr lang="ru-RU" dirty="0"/>
                    </a:p>
                  </a:txBody>
                  <a:tcPr/>
                </a:tc>
              </a:tr>
              <a:tr h="370840">
                <a:tc gridSpan="3">
                  <a:txBody>
                    <a:bodyPr/>
                    <a:lstStyle/>
                    <a:p>
                      <a:pPr algn="ctr"/>
                      <a:r>
                        <a:rPr kumimoji="0" lang="ru-RU" sz="1800" b="0" i="0" u="none" strike="noStrike" kern="1200" baseline="0" dirty="0" smtClean="0">
                          <a:solidFill>
                            <a:schemeClr val="dk1"/>
                          </a:solidFill>
                          <a:latin typeface="+mn-lt"/>
                          <a:ea typeface="+mn-ea"/>
                          <a:cs typeface="+mn-cs"/>
                        </a:rPr>
                        <a:t>Инфекции:</a:t>
                      </a:r>
                      <a:endParaRPr lang="ru-RU" dirty="0"/>
                    </a:p>
                  </a:txBody>
                  <a:tcPr/>
                </a:tc>
                <a:tc hMerge="1">
                  <a:txBody>
                    <a:bodyPr/>
                    <a:lstStyle/>
                    <a:p>
                      <a:endParaRPr lang="ru-RU" dirty="0"/>
                    </a:p>
                  </a:txBody>
                  <a:tcPr/>
                </a:tc>
                <a:tc hMerge="1">
                  <a:txBody>
                    <a:bodyPr/>
                    <a:lstStyle/>
                    <a:p>
                      <a:endParaRPr lang="ru-RU" dirty="0"/>
                    </a:p>
                  </a:txBody>
                  <a:tcPr/>
                </a:tc>
              </a:tr>
              <a:tr h="370840">
                <a:tc>
                  <a:txBody>
                    <a:bodyPr/>
                    <a:lstStyle/>
                    <a:p>
                      <a:r>
                        <a:rPr kumimoji="0" lang="ru-RU" sz="1800" b="0" i="0" u="none" strike="noStrike" kern="1200" baseline="0" dirty="0" smtClean="0">
                          <a:solidFill>
                            <a:schemeClr val="dk1"/>
                          </a:solidFill>
                          <a:latin typeface="+mn-lt"/>
                          <a:ea typeface="+mn-ea"/>
                          <a:cs typeface="+mn-cs"/>
                        </a:rPr>
                        <a:t>бактериологические</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0,98</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0,30</a:t>
                      </a:r>
                      <a:endParaRPr lang="ru-RU" dirty="0"/>
                    </a:p>
                  </a:txBody>
                  <a:tcPr/>
                </a:tc>
              </a:tr>
              <a:tr h="370840">
                <a:tc>
                  <a:txBody>
                    <a:bodyPr/>
                    <a:lstStyle/>
                    <a:p>
                      <a:r>
                        <a:rPr kumimoji="0" lang="ru-RU" sz="1800" b="0" i="0" u="none" strike="noStrike" kern="1200" baseline="0" dirty="0" smtClean="0">
                          <a:solidFill>
                            <a:schemeClr val="dk1"/>
                          </a:solidFill>
                          <a:latin typeface="+mn-lt"/>
                          <a:ea typeface="+mn-ea"/>
                          <a:cs typeface="+mn-cs"/>
                        </a:rPr>
                        <a:t>неизвестного происхождения</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0,60</a:t>
                      </a:r>
                      <a:endParaRPr lang="ru-RU" dirty="0"/>
                    </a:p>
                  </a:txBody>
                  <a:tcPr/>
                </a:tc>
                <a:tc>
                  <a:txBody>
                    <a:bodyPr/>
                    <a:lstStyle/>
                    <a:p>
                      <a:r>
                        <a:rPr kumimoji="0" lang="ru-RU" sz="1800" b="0" i="0" u="none" strike="noStrike" kern="1200" baseline="0" dirty="0" smtClean="0">
                          <a:solidFill>
                            <a:schemeClr val="dk1"/>
                          </a:solidFill>
                          <a:latin typeface="+mn-lt"/>
                          <a:ea typeface="+mn-ea"/>
                          <a:cs typeface="+mn-cs"/>
                        </a:rPr>
                        <a:t>0,59</a:t>
                      </a:r>
                      <a:endParaRPr lang="ru-RU" dirty="0"/>
                    </a:p>
                  </a:txBody>
                  <a:tcPr/>
                </a:tc>
              </a:tr>
            </a:tbl>
          </a:graphicData>
        </a:graphic>
      </p:graphicFrame>
      <p:sp>
        <p:nvSpPr>
          <p:cNvPr id="6" name="Прямоугольник 5"/>
          <p:cNvSpPr/>
          <p:nvPr/>
        </p:nvSpPr>
        <p:spPr>
          <a:xfrm>
            <a:off x="3635896" y="476672"/>
            <a:ext cx="1309782" cy="369332"/>
          </a:xfrm>
          <a:prstGeom prst="rect">
            <a:avLst/>
          </a:prstGeom>
        </p:spPr>
        <p:txBody>
          <a:bodyPr wrap="none">
            <a:spAutoFit/>
          </a:bodyPr>
          <a:lstStyle/>
          <a:p>
            <a:r>
              <a:rPr lang="ru-RU" dirty="0"/>
              <a:t>Таблица </a:t>
            </a:r>
            <a:r>
              <a:rPr lang="ru-RU" dirty="0" smtClean="0"/>
              <a:t>10</a:t>
            </a:r>
            <a:endParaRPr lang="ru-RU" dirty="0"/>
          </a:p>
        </p:txBody>
      </p:sp>
    </p:spTree>
    <p:extLst>
      <p:ext uri="{BB962C8B-B14F-4D97-AF65-F5344CB8AC3E}">
        <p14:creationId xmlns:p14="http://schemas.microsoft.com/office/powerpoint/2010/main" xmlns="" val="4192835482"/>
      </p:ext>
    </p:extLst>
  </p:cSld>
  <p:clrMapOvr>
    <a:masterClrMapping/>
  </p:clrMapOvr>
  <mc:AlternateContent xmlns:mc="http://schemas.openxmlformats.org/markup-compatibility/2006">
    <mc:Choice xmlns:p14="http://schemas.microsoft.com/office/powerpoint/2010/main" xmlns="" Requires="p14">
      <p:transition spd="slow" p14:dur="5000">
        <p:circle/>
      </p:transition>
    </mc:Choice>
    <mc:Fallback>
      <p:transition spd="slow" advTm="0">
        <p:circl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1448</TotalTime>
  <Words>13782</Words>
  <Application>Microsoft Office PowerPoint</Application>
  <PresentationFormat>Экран (4:3)</PresentationFormat>
  <Paragraphs>608</Paragraphs>
  <Slides>91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91</vt:i4>
      </vt:variant>
    </vt:vector>
  </HeadingPairs>
  <TitlesOfParts>
    <vt:vector size="92" baseType="lpstr">
      <vt:lpstr>Трек</vt:lpstr>
      <vt:lpstr>ЭФФЕКТИВНОСТЬ ИЛИ РАВЕНСТВО: ВЕЛИКИЙ КОМПРОМИСС</vt:lpstr>
      <vt:lpstr>Слайд 2</vt:lpstr>
      <vt:lpstr>Слайд 3</vt:lpstr>
      <vt:lpstr> Оценка неравенства</vt:lpstr>
      <vt:lpstr>Распределение доходов и богатство</vt:lpstr>
      <vt:lpstr>Слайд 6</vt:lpstr>
      <vt:lpstr>Классы доходов</vt:lpstr>
      <vt:lpstr>Таблица № 2: фактические и гипотетические случаи неравенства:</vt:lpstr>
      <vt:lpstr>Слайд 9</vt:lpstr>
      <vt:lpstr>Слайд 10</vt:lpstr>
      <vt:lpstr>Распределение богатства</vt:lpstr>
      <vt:lpstr>Слайд 12</vt:lpstr>
      <vt:lpstr>Неравенство в разных странах</vt:lpstr>
      <vt:lpstr>Таблица № 3: неравенство в разных странах по состоянию на 1993г.:</vt:lpstr>
      <vt:lpstr>НЕРАВЕНСТВО ТРУДОВЫХ ДОХОДОВ</vt:lpstr>
      <vt:lpstr>Способности и квалификация</vt:lpstr>
      <vt:lpstr>Интенсивность работы</vt:lpstr>
      <vt:lpstr>Профессия</vt:lpstr>
      <vt:lpstr>Слайд 19</vt:lpstr>
      <vt:lpstr>Другие факторы</vt:lpstr>
      <vt:lpstr>ДОХОД ОТ СОБСТВЕННОСТИ</vt:lpstr>
      <vt:lpstr>Сбережения</vt:lpstr>
      <vt:lpstr>Предпринимательство</vt:lpstr>
      <vt:lpstr>Наследство</vt:lpstr>
      <vt:lpstr>Таблица № 4: 100 богатейших людей Америки:</vt:lpstr>
      <vt:lpstr>Слайд 26</vt:lpstr>
      <vt:lpstr>Бедность в Америке</vt:lpstr>
      <vt:lpstr>Что такое бедность?</vt:lpstr>
      <vt:lpstr>Слайд 29</vt:lpstr>
      <vt:lpstr>Кто такие бедняки?</vt:lpstr>
      <vt:lpstr>Тенденции неравенства</vt:lpstr>
      <vt:lpstr>Слайд 32</vt:lpstr>
      <vt:lpstr> Стратегии борьбы с бедностью</vt:lpstr>
      <vt:lpstr> «Государство всеобщего благосостояния» </vt:lpstr>
      <vt:lpstr>Слайд 35</vt:lpstr>
      <vt:lpstr>Издержки перераспределения дохода</vt:lpstr>
      <vt:lpstr>Концепции равенства</vt:lpstr>
      <vt:lpstr>Равенство и эффективность</vt:lpstr>
      <vt:lpstr>Экономические издержки перераспределения в графиках</vt:lpstr>
      <vt:lpstr>Слайд 40</vt:lpstr>
      <vt:lpstr>Слайд 41</vt:lpstr>
      <vt:lpstr>Насколько велики дыры?</vt:lpstr>
      <vt:lpstr>Слайд 43</vt:lpstr>
      <vt:lpstr>Слайд 44</vt:lpstr>
      <vt:lpstr>Слайд 45</vt:lpstr>
      <vt:lpstr>Слайд 46</vt:lpstr>
      <vt:lpstr>Подсчитывая «дыры»</vt:lpstr>
      <vt:lpstr>СТРАТЕГИИ БОРЬБЫ С БЕДНОСТЬЮ: ПРОГРАММЫ И ИХ КРИТИКА</vt:lpstr>
      <vt:lpstr>Программы поддержки доходов</vt:lpstr>
      <vt:lpstr>                                                   Таблица №6.Большая часть федеральных расходов на поддержку доходов направляется на проведение общих программ, таких как социальное обеспечение.                                                 </vt:lpstr>
      <vt:lpstr>Слайд 51</vt:lpstr>
      <vt:lpstr>Стимулы для бедных </vt:lpstr>
      <vt:lpstr>Пополнение доходов для бедных</vt:lpstr>
      <vt:lpstr>Налоговые льготы на заработную плату</vt:lpstr>
      <vt:lpstr>Слайд 55</vt:lpstr>
      <vt:lpstr>Таблица № 7:современная структура налоговых льгот на заработную плату, 1996 год</vt:lpstr>
      <vt:lpstr>БАТАЛИИ ПО ПОВОДУ РЕФОРМЫ СИСТЕМЫ СОЦИАЛЬНОГО ОБЕСПЕЧЕНИЯ</vt:lpstr>
      <vt:lpstr>Два взгляда на бедность</vt:lpstr>
      <vt:lpstr>Слайд 59</vt:lpstr>
      <vt:lpstr>Возрастание роли государства: отрицательный подоходный налог</vt:lpstr>
      <vt:lpstr>Слайд 61</vt:lpstr>
      <vt:lpstr>Реформа системы социального обеспечения в США: "стиль 1996"</vt:lpstr>
      <vt:lpstr>Основные положения новой программы</vt:lpstr>
      <vt:lpstr>Слайд 64</vt:lpstr>
      <vt:lpstr> Здравоохранение : проблемы, требующие решения</vt:lpstr>
      <vt:lpstr>ЗДРАВООХРАНЕНИЕ: ИСТОРИЯ ДЕБАТОВ</vt:lpstr>
      <vt:lpstr>Экономические особенности системы здравоохранения</vt:lpstr>
      <vt:lpstr>Слайд 68</vt:lpstr>
      <vt:lpstr>ПРАВИТЕЛЬСТВО И ЗДРАВООХРАНЕНИЕ</vt:lpstr>
      <vt:lpstr>Слайд 70</vt:lpstr>
      <vt:lpstr>Альтернативные подходы к реформе системы здравоохранения</vt:lpstr>
      <vt:lpstr>Слайд 72</vt:lpstr>
      <vt:lpstr>Слайд 73</vt:lpstr>
      <vt:lpstr>Слайд 74</vt:lpstr>
      <vt:lpstr>Слайд 75</vt:lpstr>
      <vt:lpstr>Слайд 76</vt:lpstr>
      <vt:lpstr>Слайд 77</vt:lpstr>
      <vt:lpstr>Слайд 78</vt:lpstr>
      <vt:lpstr>Слайд 79</vt:lpstr>
      <vt:lpstr>Fedicare: курс на рынок</vt:lpstr>
      <vt:lpstr>Слайд 81</vt:lpstr>
      <vt:lpstr>Резюме</vt:lpstr>
      <vt:lpstr>Слайд 83</vt:lpstr>
      <vt:lpstr>Слайд 84</vt:lpstr>
      <vt:lpstr>Слайд 85</vt:lpstr>
      <vt:lpstr>Ключевые понятия</vt:lpstr>
      <vt:lpstr>Вопросы для обсуждения</vt:lpstr>
      <vt:lpstr>Слайд 88</vt:lpstr>
      <vt:lpstr>Слайд 89</vt:lpstr>
      <vt:lpstr>Слайд 90</vt:lpstr>
      <vt:lpstr>Слайд 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ЭФФЕКТИВНОСТЬ ИЛИ РАВЕНСТВО: ВЕЛИКИЙ КОМПРОМИСС</dc:title>
  <dc:creator>Alienware 18</dc:creator>
  <cp:lastModifiedBy>Пользователь</cp:lastModifiedBy>
  <cp:revision>139</cp:revision>
  <dcterms:created xsi:type="dcterms:W3CDTF">2013-12-12T00:00:58Z</dcterms:created>
  <dcterms:modified xsi:type="dcterms:W3CDTF">2014-05-13T11:27:11Z</dcterms:modified>
</cp:coreProperties>
</file>