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9"/>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6" r:id="rId18"/>
    <p:sldId id="273" r:id="rId19"/>
    <p:sldId id="275" r:id="rId20"/>
    <p:sldId id="274" r:id="rId21"/>
    <p:sldId id="281" r:id="rId22"/>
    <p:sldId id="280" r:id="rId23"/>
    <p:sldId id="279" r:id="rId24"/>
    <p:sldId id="278" r:id="rId25"/>
    <p:sldId id="284" r:id="rId26"/>
    <p:sldId id="277" r:id="rId27"/>
    <p:sldId id="283" r:id="rId28"/>
    <p:sldId id="282" r:id="rId29"/>
    <p:sldId id="285" r:id="rId30"/>
    <p:sldId id="286" r:id="rId31"/>
    <p:sldId id="287" r:id="rId32"/>
    <p:sldId id="288" r:id="rId33"/>
    <p:sldId id="304" r:id="rId34"/>
    <p:sldId id="303" r:id="rId35"/>
    <p:sldId id="302" r:id="rId36"/>
    <p:sldId id="301" r:id="rId37"/>
    <p:sldId id="300" r:id="rId38"/>
    <p:sldId id="299" r:id="rId39"/>
    <p:sldId id="298" r:id="rId40"/>
    <p:sldId id="296" r:id="rId41"/>
    <p:sldId id="258" r:id="rId42"/>
    <p:sldId id="297" r:id="rId43"/>
    <p:sldId id="294" r:id="rId44"/>
    <p:sldId id="295" r:id="rId45"/>
    <p:sldId id="292" r:id="rId46"/>
    <p:sldId id="293" r:id="rId47"/>
    <p:sldId id="289" r:id="rId48"/>
    <p:sldId id="291" r:id="rId49"/>
    <p:sldId id="290" r:id="rId50"/>
    <p:sldId id="306" r:id="rId51"/>
    <p:sldId id="307" r:id="rId52"/>
    <p:sldId id="308" r:id="rId53"/>
    <p:sldId id="309" r:id="rId54"/>
    <p:sldId id="315" r:id="rId55"/>
    <p:sldId id="314" r:id="rId56"/>
    <p:sldId id="313" r:id="rId57"/>
    <p:sldId id="310" r:id="rId58"/>
    <p:sldId id="311" r:id="rId59"/>
    <p:sldId id="312" r:id="rId60"/>
    <p:sldId id="316" r:id="rId61"/>
    <p:sldId id="328" r:id="rId62"/>
    <p:sldId id="318" r:id="rId63"/>
    <p:sldId id="317" r:id="rId64"/>
    <p:sldId id="319" r:id="rId65"/>
    <p:sldId id="320" r:id="rId66"/>
    <p:sldId id="321" r:id="rId67"/>
    <p:sldId id="322" r:id="rId68"/>
    <p:sldId id="323" r:id="rId69"/>
    <p:sldId id="324" r:id="rId70"/>
    <p:sldId id="325" r:id="rId71"/>
    <p:sldId id="337" r:id="rId72"/>
    <p:sldId id="331" r:id="rId73"/>
    <p:sldId id="339" r:id="rId74"/>
    <p:sldId id="340" r:id="rId75"/>
    <p:sldId id="341" r:id="rId76"/>
    <p:sldId id="342" r:id="rId77"/>
    <p:sldId id="343" r:id="rId78"/>
    <p:sldId id="330" r:id="rId79"/>
    <p:sldId id="329" r:id="rId80"/>
    <p:sldId id="332" r:id="rId81"/>
    <p:sldId id="333" r:id="rId82"/>
    <p:sldId id="334" r:id="rId83"/>
    <p:sldId id="335" r:id="rId84"/>
    <p:sldId id="348" r:id="rId85"/>
    <p:sldId id="305" r:id="rId86"/>
    <p:sldId id="367" r:id="rId87"/>
    <p:sldId id="350" r:id="rId88"/>
    <p:sldId id="351" r:id="rId89"/>
    <p:sldId id="344" r:id="rId90"/>
    <p:sldId id="345" r:id="rId91"/>
    <p:sldId id="346" r:id="rId92"/>
    <p:sldId id="347" r:id="rId93"/>
    <p:sldId id="356" r:id="rId94"/>
    <p:sldId id="355" r:id="rId95"/>
    <p:sldId id="354" r:id="rId96"/>
    <p:sldId id="359" r:id="rId97"/>
    <p:sldId id="357" r:id="rId98"/>
    <p:sldId id="358" r:id="rId99"/>
    <p:sldId id="362" r:id="rId100"/>
    <p:sldId id="361" r:id="rId101"/>
    <p:sldId id="360" r:id="rId102"/>
    <p:sldId id="353" r:id="rId103"/>
    <p:sldId id="365" r:id="rId104"/>
    <p:sldId id="363" r:id="rId105"/>
    <p:sldId id="364" r:id="rId106"/>
    <p:sldId id="366" r:id="rId107"/>
    <p:sldId id="352" r:id="rId10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70" autoAdjust="0"/>
    <p:restoredTop sz="94660"/>
  </p:normalViewPr>
  <p:slideViewPr>
    <p:cSldViewPr>
      <p:cViewPr varScale="1">
        <p:scale>
          <a:sx n="103" d="100"/>
          <a:sy n="103" d="100"/>
        </p:scale>
        <p:origin x="-186" y="-8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213C84-0706-4DC3-A57C-30CB31200857}" type="datetimeFigureOut">
              <a:rPr lang="ru-RU" smtClean="0"/>
              <a:pPr/>
              <a:t>23.12.2013</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43E427-1FBE-45C4-A787-52E03A31F2C3}" type="slidenum">
              <a:rPr lang="ru-RU" smtClean="0"/>
              <a:pPr/>
              <a:t>‹#›</a:t>
            </a:fld>
            <a:endParaRPr lang="ru-RU"/>
          </a:p>
        </p:txBody>
      </p:sp>
    </p:spTree>
    <p:extLst>
      <p:ext uri="{BB962C8B-B14F-4D97-AF65-F5344CB8AC3E}">
        <p14:creationId xmlns="" xmlns:p14="http://schemas.microsoft.com/office/powerpoint/2010/main" val="3902518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D943E427-1FBE-45C4-A787-52E03A31F2C3}" type="slidenum">
              <a:rPr lang="ru-RU" smtClean="0"/>
              <a:pPr/>
              <a:t>29</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9785" y="4650640"/>
            <a:ext cx="7772400" cy="1470025"/>
          </a:xfrm>
        </p:spPr>
        <p:txBody>
          <a:bodyPr/>
          <a:lstStyle>
            <a:lvl1pPr algn="r">
              <a:defRPr>
                <a:solidFill>
                  <a:schemeClr val="bg1"/>
                </a:solidFill>
                <a:effectLst>
                  <a:outerShdw blurRad="38100" dist="38100" dir="2700000" algn="tl">
                    <a:srgbClr val="000000">
                      <a:alpha val="43137"/>
                    </a:srgbClr>
                  </a:outerShdw>
                </a:effectLst>
              </a:defRPr>
            </a:lvl1pPr>
          </a:lstStyle>
          <a:p>
            <a:r>
              <a:rPr lang="en-US" smtClean="0"/>
              <a:t>Click to edit Master title style</a:t>
            </a:r>
            <a:endParaRPr lang="en-US"/>
          </a:p>
        </p:txBody>
      </p:sp>
      <p:sp>
        <p:nvSpPr>
          <p:cNvPr id="3" name="Subtitle 2"/>
          <p:cNvSpPr>
            <a:spLocks noGrp="1"/>
          </p:cNvSpPr>
          <p:nvPr>
            <p:ph type="subTitle" idx="1"/>
          </p:nvPr>
        </p:nvSpPr>
        <p:spPr>
          <a:xfrm>
            <a:off x="2434130" y="4039820"/>
            <a:ext cx="6400800" cy="610820"/>
          </a:xfrm>
        </p:spPr>
        <p:txBody>
          <a:bodyPr/>
          <a:lstStyle>
            <a:lvl1pPr marL="0" indent="0" algn="r">
              <a:buNone/>
              <a:defRPr>
                <a:solidFill>
                  <a:schemeClr val="bg1"/>
                </a:solidFill>
                <a:effectLst>
                  <a:outerShdw blurRad="38100" dist="38100" dir="2700000" algn="tl">
                    <a:srgbClr val="000000">
                      <a:alpha val="43137"/>
                    </a:srgb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E6E41E-DBF7-4B97-87FE-B8644DFA5591}" type="datetimeFigureOut">
              <a:rPr lang="en-US" smtClean="0"/>
              <a:pPr/>
              <a:t>12/23/2013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DC6AB-18A1-47C6-9F54-B25CBD471116}" type="slidenum">
              <a:rPr lang="en-US" smtClean="0"/>
              <a:pPr/>
              <a:t>‹#›</a:t>
            </a:fld>
            <a:endParaRPr lang="en-US"/>
          </a:p>
        </p:txBody>
      </p:sp>
    </p:spTree>
    <p:extLst>
      <p:ext uri="{BB962C8B-B14F-4D97-AF65-F5344CB8AC3E}">
        <p14:creationId xmlns="" xmlns:p14="http://schemas.microsoft.com/office/powerpoint/2010/main" val="750725223"/>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E6E41E-DBF7-4B97-87FE-B8644DFA5591}" type="datetimeFigureOut">
              <a:rPr lang="en-US" smtClean="0"/>
              <a:pPr/>
              <a:t>12/23/2013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DC6AB-18A1-47C6-9F54-B25CBD471116}" type="slidenum">
              <a:rPr lang="en-US" smtClean="0"/>
              <a:pPr/>
              <a:t>‹#›</a:t>
            </a:fld>
            <a:endParaRPr lang="en-US"/>
          </a:p>
        </p:txBody>
      </p:sp>
    </p:spTree>
    <p:extLst>
      <p:ext uri="{BB962C8B-B14F-4D97-AF65-F5344CB8AC3E}">
        <p14:creationId xmlns="" xmlns:p14="http://schemas.microsoft.com/office/powerpoint/2010/main" val="3438234984"/>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E6E41E-DBF7-4B97-87FE-B8644DFA5591}" type="datetimeFigureOut">
              <a:rPr lang="en-US" smtClean="0"/>
              <a:pPr/>
              <a:t>12/23/2013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DC6AB-18A1-47C6-9F54-B25CBD471116}" type="slidenum">
              <a:rPr lang="en-US" smtClean="0"/>
              <a:pPr/>
              <a:t>‹#›</a:t>
            </a:fld>
            <a:endParaRPr lang="en-US"/>
          </a:p>
        </p:txBody>
      </p:sp>
    </p:spTree>
    <p:extLst>
      <p:ext uri="{BB962C8B-B14F-4D97-AF65-F5344CB8AC3E}">
        <p14:creationId xmlns="" xmlns:p14="http://schemas.microsoft.com/office/powerpoint/2010/main" val="2112873325"/>
      </p:ext>
    </p:extLst>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E6E41E-DBF7-4B97-87FE-B8644DFA5591}" type="datetimeFigureOut">
              <a:rPr lang="en-US" smtClean="0"/>
              <a:pPr/>
              <a:t>12/23/2013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DC6AB-18A1-47C6-9F54-B25CBD471116}" type="slidenum">
              <a:rPr lang="en-US" smtClean="0"/>
              <a:pPr/>
              <a:t>‹#›</a:t>
            </a:fld>
            <a:endParaRPr lang="en-US"/>
          </a:p>
        </p:txBody>
      </p:sp>
    </p:spTree>
    <p:extLst>
      <p:ext uri="{BB962C8B-B14F-4D97-AF65-F5344CB8AC3E}">
        <p14:creationId xmlns="" xmlns:p14="http://schemas.microsoft.com/office/powerpoint/2010/main" val="3060880323"/>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E6E41E-DBF7-4B97-87FE-B8644DFA5591}" type="datetimeFigureOut">
              <a:rPr lang="en-US" smtClean="0"/>
              <a:pPr/>
              <a:t>12/23/2013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DC6AB-18A1-47C6-9F54-B25CBD471116}" type="slidenum">
              <a:rPr lang="en-US" smtClean="0"/>
              <a:pPr/>
              <a:t>‹#›</a:t>
            </a:fld>
            <a:endParaRPr lang="en-US"/>
          </a:p>
        </p:txBody>
      </p:sp>
    </p:spTree>
    <p:extLst>
      <p:ext uri="{BB962C8B-B14F-4D97-AF65-F5344CB8AC3E}">
        <p14:creationId xmlns="" xmlns:p14="http://schemas.microsoft.com/office/powerpoint/2010/main" val="3110345884"/>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E6E41E-DBF7-4B97-87FE-B8644DFA5591}" type="datetimeFigureOut">
              <a:rPr lang="en-US" smtClean="0"/>
              <a:pPr/>
              <a:t>12/23/2013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DC6AB-18A1-47C6-9F54-B25CBD471116}" type="slidenum">
              <a:rPr lang="en-US" smtClean="0"/>
              <a:pPr/>
              <a:t>‹#›</a:t>
            </a:fld>
            <a:endParaRPr lang="en-US"/>
          </a:p>
        </p:txBody>
      </p:sp>
    </p:spTree>
    <p:extLst>
      <p:ext uri="{BB962C8B-B14F-4D97-AF65-F5344CB8AC3E}">
        <p14:creationId xmlns="" xmlns:p14="http://schemas.microsoft.com/office/powerpoint/2010/main" val="1982489874"/>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E6E41E-DBF7-4B97-87FE-B8644DFA5591}" type="datetimeFigureOut">
              <a:rPr lang="en-US" smtClean="0"/>
              <a:pPr/>
              <a:t>12/23/2013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DC6AB-18A1-47C6-9F54-B25CBD471116}" type="slidenum">
              <a:rPr lang="en-US" smtClean="0"/>
              <a:pPr/>
              <a:t>‹#›</a:t>
            </a:fld>
            <a:endParaRPr lang="en-US"/>
          </a:p>
        </p:txBody>
      </p:sp>
    </p:spTree>
    <p:extLst>
      <p:ext uri="{BB962C8B-B14F-4D97-AF65-F5344CB8AC3E}">
        <p14:creationId xmlns="" xmlns:p14="http://schemas.microsoft.com/office/powerpoint/2010/main" val="4169597440"/>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E6E41E-DBF7-4B97-87FE-B8644DFA5591}" type="datetimeFigureOut">
              <a:rPr lang="en-US" smtClean="0"/>
              <a:pPr/>
              <a:t>12/23/2013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DC6AB-18A1-47C6-9F54-B25CBD471116}" type="slidenum">
              <a:rPr lang="en-US" smtClean="0"/>
              <a:pPr/>
              <a:t>‹#›</a:t>
            </a:fld>
            <a:endParaRPr lang="en-US"/>
          </a:p>
        </p:txBody>
      </p:sp>
    </p:spTree>
    <p:extLst>
      <p:ext uri="{BB962C8B-B14F-4D97-AF65-F5344CB8AC3E}">
        <p14:creationId xmlns="" xmlns:p14="http://schemas.microsoft.com/office/powerpoint/2010/main" val="3431326010"/>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E6E41E-DBF7-4B97-87FE-B8644DFA5591}" type="datetimeFigureOut">
              <a:rPr lang="en-US" smtClean="0"/>
              <a:pPr/>
              <a:t>12/23/2013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5DC6AB-18A1-47C6-9F54-B25CBD471116}" type="slidenum">
              <a:rPr lang="en-US" smtClean="0"/>
              <a:pPr/>
              <a:t>‹#›</a:t>
            </a:fld>
            <a:endParaRPr lang="en-US"/>
          </a:p>
        </p:txBody>
      </p:sp>
    </p:spTree>
    <p:extLst>
      <p:ext uri="{BB962C8B-B14F-4D97-AF65-F5344CB8AC3E}">
        <p14:creationId xmlns="" xmlns:p14="http://schemas.microsoft.com/office/powerpoint/2010/main" val="644268752"/>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E6E41E-DBF7-4B97-87FE-B8644DFA5591}" type="datetimeFigureOut">
              <a:rPr lang="en-US" smtClean="0"/>
              <a:pPr/>
              <a:t>12/23/2013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5DC6AB-18A1-47C6-9F54-B25CBD471116}" type="slidenum">
              <a:rPr lang="en-US" smtClean="0"/>
              <a:pPr/>
              <a:t>‹#›</a:t>
            </a:fld>
            <a:endParaRPr lang="en-US"/>
          </a:p>
        </p:txBody>
      </p:sp>
    </p:spTree>
    <p:extLst>
      <p:ext uri="{BB962C8B-B14F-4D97-AF65-F5344CB8AC3E}">
        <p14:creationId xmlns="" xmlns:p14="http://schemas.microsoft.com/office/powerpoint/2010/main" val="1223335765"/>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E6E41E-DBF7-4B97-87FE-B8644DFA5591}" type="datetimeFigureOut">
              <a:rPr lang="en-US" smtClean="0"/>
              <a:pPr/>
              <a:t>12/23/2013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5DC6AB-18A1-47C6-9F54-B25CBD471116}" type="slidenum">
              <a:rPr lang="en-US" smtClean="0"/>
              <a:pPr/>
              <a:t>‹#›</a:t>
            </a:fld>
            <a:endParaRPr lang="en-US"/>
          </a:p>
        </p:txBody>
      </p:sp>
    </p:spTree>
    <p:extLst>
      <p:ext uri="{BB962C8B-B14F-4D97-AF65-F5344CB8AC3E}">
        <p14:creationId xmlns="" xmlns:p14="http://schemas.microsoft.com/office/powerpoint/2010/main" val="2172197748"/>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E6E41E-DBF7-4B97-87FE-B8644DFA5591}" type="datetimeFigureOut">
              <a:rPr lang="en-US" smtClean="0"/>
              <a:pPr/>
              <a:t>12/23/2013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DC6AB-18A1-47C6-9F54-B25CBD471116}" type="slidenum">
              <a:rPr lang="en-US" smtClean="0"/>
              <a:pPr/>
              <a:t>‹#›</a:t>
            </a:fld>
            <a:endParaRPr lang="en-US"/>
          </a:p>
        </p:txBody>
      </p:sp>
    </p:spTree>
    <p:extLst>
      <p:ext uri="{BB962C8B-B14F-4D97-AF65-F5344CB8AC3E}">
        <p14:creationId xmlns="" xmlns:p14="http://schemas.microsoft.com/office/powerpoint/2010/main" val="2144405969"/>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E6E41E-DBF7-4B97-87FE-B8644DFA5591}" type="datetimeFigureOut">
              <a:rPr lang="en-US" smtClean="0"/>
              <a:pPr/>
              <a:t>12/23/2013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5DC6AB-18A1-47C6-9F54-B25CBD471116}" type="slidenum">
              <a:rPr lang="en-US" smtClean="0"/>
              <a:pPr/>
              <a:t>‹#›</a:t>
            </a:fld>
            <a:endParaRPr lang="en-US"/>
          </a:p>
        </p:txBody>
      </p:sp>
    </p:spTree>
    <p:extLst>
      <p:ext uri="{BB962C8B-B14F-4D97-AF65-F5344CB8AC3E}">
        <p14:creationId xmlns="" xmlns:p14="http://schemas.microsoft.com/office/powerpoint/2010/main" val="843092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zoom/>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audio" Target="file:///C:\Users\mrGreen\Desktop\&#1087;&#1088;&#1077;&#1079;&#1077;&#1085;&#1090;&#1072;&#1094;&#1103;\myzuka.ru_01_fly.mp3"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96260" y="4650640"/>
            <a:ext cx="8688631" cy="1470025"/>
          </a:xfrm>
        </p:spPr>
        <p:txBody>
          <a:bodyPr>
            <a:normAutofit/>
          </a:bodyPr>
          <a:lstStyle/>
          <a:p>
            <a:r>
              <a:rPr lang="ru-RU" sz="3600" b="1" dirty="0" smtClean="0"/>
              <a:t>ГОСУДАРСТВО И РЫНОК: СФЕРЫ ВЛИЯНИЯ</a:t>
            </a:r>
            <a:r>
              <a:rPr lang="ru-RU" sz="3600" dirty="0" smtClean="0"/>
              <a:t/>
            </a:r>
            <a:br>
              <a:rPr lang="ru-RU" sz="3600" dirty="0" smtClean="0"/>
            </a:br>
            <a:endParaRPr lang="en-US" sz="3600" dirty="0"/>
          </a:p>
        </p:txBody>
      </p:sp>
      <p:sp>
        <p:nvSpPr>
          <p:cNvPr id="4100" name="Rectangle 4"/>
          <p:cNvSpPr>
            <a:spLocks noChangeArrowheads="1"/>
          </p:cNvSpPr>
          <p:nvPr/>
        </p:nvSpPr>
        <p:spPr bwMode="auto">
          <a:xfrm>
            <a:off x="1471977" y="5566870"/>
            <a:ext cx="7486730"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Для государства очень важно не столько делать (чуть лучше или чуть хуже) то, что простые граждане уже и без</a:t>
            </a:r>
          </a:p>
          <a:p>
            <a:pPr marL="0" marR="0" lvl="0" indent="0" algn="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того делают, а заниматься тем, чем в данный момент вообще никто не занимается.</a:t>
            </a:r>
            <a:endParaRPr kumimoji="0" lang="ru-RU"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ru-RU" sz="1200" b="0" i="1"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Джон Мэйнард Кейнс (</a:t>
            </a:r>
            <a:r>
              <a:rPr kumimoji="0" lang="en-US" sz="1200" b="0" i="1"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John Maynard Keynes</a:t>
            </a:r>
            <a:r>
              <a:rPr kumimoji="0" lang="ru-RU" sz="1200" b="0" i="1"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4"/>
          <p:cNvSpPr>
            <a:spLocks noChangeArrowheads="1"/>
          </p:cNvSpPr>
          <p:nvPr/>
        </p:nvSpPr>
        <p:spPr bwMode="auto">
          <a:xfrm>
            <a:off x="5220072" y="4365104"/>
            <a:ext cx="3654462"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Иванов В., Джанмамедов Т., Конов М., Дрейманис Я.</a:t>
            </a:r>
          </a:p>
          <a:p>
            <a:pPr marL="0" marR="0" lvl="0" indent="0" algn="r" defTabSz="914400" rtl="0" eaLnBrk="1" fontAlgn="base" latinLnBrk="0" hangingPunct="1">
              <a:lnSpc>
                <a:spcPct val="100000"/>
              </a:lnSpc>
              <a:spcBef>
                <a:spcPct val="0"/>
              </a:spcBef>
              <a:spcAft>
                <a:spcPct val="0"/>
              </a:spcAft>
              <a:buClrTx/>
              <a:buSzTx/>
              <a:buFontTx/>
              <a:buNone/>
              <a:tabLst/>
            </a:pPr>
            <a:r>
              <a:rPr lang="ru-RU" sz="1200" dirty="0" smtClean="0">
                <a:latin typeface="Calibri" pitchFamily="34" charset="0"/>
                <a:ea typeface="Calibri" pitchFamily="34" charset="0"/>
                <a:cs typeface="Times New Roman" pitchFamily="18" charset="0"/>
              </a:rPr>
              <a:t>Группа Э2-72</a:t>
            </a:r>
            <a:r>
              <a:rPr kumimoji="0" lang="ru-RU"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6" name="myzuka.ru_01_fly.mp3">
            <a:hlinkClick r:id="" action="ppaction://media"/>
          </p:cNvPr>
          <p:cNvPicPr>
            <a:picLocks noRot="1" noChangeAspect="1"/>
          </p:cNvPicPr>
          <p:nvPr>
            <a:audioFile r:link="rId1"/>
          </p:nvPr>
        </p:nvPicPr>
        <p:blipFill>
          <a:blip r:embed="rId4" cstate="print"/>
          <a:stretch>
            <a:fillRect/>
          </a:stretch>
        </p:blipFill>
        <p:spPr>
          <a:xfrm>
            <a:off x="8443664" y="4077072"/>
            <a:ext cx="304800" cy="296416"/>
          </a:xfrm>
          <a:prstGeom prst="rect">
            <a:avLst/>
          </a:prstGeom>
        </p:spPr>
      </p:pic>
    </p:spTree>
    <p:extLst>
      <p:ext uri="{BB962C8B-B14F-4D97-AF65-F5344CB8AC3E}">
        <p14:creationId xmlns="" xmlns:p14="http://schemas.microsoft.com/office/powerpoint/2010/main" val="4249231125"/>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numSld="999">
                <p:cTn id="7" repeatCount="indefinite"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48965" y="69490"/>
            <a:ext cx="8229600" cy="1143000"/>
          </a:xfrm>
        </p:spPr>
        <p:txBody>
          <a:bodyPr>
            <a:normAutofit/>
          </a:bodyPr>
          <a:lstStyle/>
          <a:p>
            <a:r>
              <a:rPr lang="ru-RU" sz="3200" b="1" dirty="0" smtClean="0"/>
              <a:t>Рыночный механизм</a:t>
            </a:r>
            <a:r>
              <a:rPr lang="ru-RU" sz="3200" dirty="0" smtClean="0"/>
              <a:t/>
            </a:r>
            <a:br>
              <a:rPr lang="ru-RU" sz="3200" dirty="0" smtClean="0"/>
            </a:br>
            <a:endParaRPr lang="ru-RU" sz="3200" dirty="0"/>
          </a:p>
        </p:txBody>
      </p:sp>
      <p:sp>
        <p:nvSpPr>
          <p:cNvPr id="3" name="Содержимое 2"/>
          <p:cNvSpPr>
            <a:spLocks noGrp="1"/>
          </p:cNvSpPr>
          <p:nvPr>
            <p:ph idx="1"/>
          </p:nvPr>
        </p:nvSpPr>
        <p:spPr>
          <a:xfrm>
            <a:off x="296260" y="680310"/>
            <a:ext cx="8229600" cy="4525963"/>
          </a:xfrm>
        </p:spPr>
        <p:txBody>
          <a:bodyPr>
            <a:normAutofit fontScale="70000" lnSpcReduction="20000"/>
          </a:bodyPr>
          <a:lstStyle/>
          <a:p>
            <a:pPr>
              <a:buNone/>
            </a:pPr>
            <a:r>
              <a:rPr lang="ru-RU" dirty="0" smtClean="0"/>
              <a:t>         Рыночная экономика представляет собой сложный механизм, объединяющий людей, различные виды деятельности и производств, с помощью системы цен и рынков. Это связующий механизм, объединяющий знания и действия миллиардов людей, живущих в различных уголках мира. Не имея единого мозгового центра, не проводя специальных расчётов, рынок решает проблемы производства и распределения миллиардов неизвестных переменных и связей – проблем, которые пока не могут разрешить даже самые быстрые современные суперкомпьютеры. Никто не трудился специально над созданием рынка, он не является гениальным открытием человечества, или результатов самоотверженного труда какого-то учёного, и всё же он великолепно работает. В рыночной экономике ни один человек, ни одна организация не несут ответственности за производство, потребление, распределение и ценообразование.</a:t>
            </a:r>
          </a:p>
          <a:p>
            <a:endParaRPr lang="ru-RU" dirty="0"/>
          </a:p>
        </p:txBody>
      </p:sp>
    </p:spTree>
  </p:cSld>
  <p:clrMapOvr>
    <a:masterClrMapping/>
  </p:clrMapOvr>
  <p:transition>
    <p:zoom/>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01670" y="833015"/>
            <a:ext cx="8229600" cy="3817625"/>
          </a:xfrm>
        </p:spPr>
        <p:txBody>
          <a:bodyPr>
            <a:normAutofit fontScale="70000" lnSpcReduction="20000"/>
          </a:bodyPr>
          <a:lstStyle/>
          <a:p>
            <a:pPr marL="0" indent="0">
              <a:buNone/>
            </a:pPr>
            <a:r>
              <a:rPr lang="ru-RU" dirty="0" smtClean="0"/>
              <a:t>   10</a:t>
            </a:r>
            <a:r>
              <a:rPr lang="ru-RU" dirty="0"/>
              <a:t>. С появлением макроэкономики в 30-х годах государство взяло ни себя еще одну функцию — функцию использования фиска­льной политики (налогообложение и бюджетные расходы) и кредитно-денежной политики (условия кредитования и про­центные ставки) для поддержания долгосрочного экономиче­ского роста, эффективности и для борьбы с негативными последствиями инфляции и безработицы, вызванными экономическими циклами. Начиная с 1980 года, поклонники сме­шанной экономики и так называемого «государства всеобще­го благосостояния» вынуждены были занять оборонительную позицию в вечной борьбе за передел сфер влияния государст­ва и рынка.</a:t>
            </a:r>
          </a:p>
          <a:p>
            <a:pPr marL="0" indent="0">
              <a:buNone/>
            </a:pPr>
            <a:r>
              <a:rPr lang="ru-RU" b="1" dirty="0"/>
              <a:t> </a:t>
            </a:r>
            <a:endParaRPr lang="ru-RU" dirty="0"/>
          </a:p>
          <a:p>
            <a:endParaRPr lang="ru-RU" dirty="0"/>
          </a:p>
        </p:txBody>
      </p:sp>
    </p:spTree>
    <p:extLst>
      <p:ext uri="{BB962C8B-B14F-4D97-AF65-F5344CB8AC3E}">
        <p14:creationId xmlns="" xmlns:p14="http://schemas.microsoft.com/office/powerpoint/2010/main" val="2236724887"/>
      </p:ext>
    </p:extLst>
  </p:cSld>
  <p:clrMapOvr>
    <a:masterClrMapping/>
  </p:clrMapOvr>
  <p:transition>
    <p:zoom/>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48965" y="374900"/>
            <a:ext cx="8229600" cy="558377"/>
          </a:xfrm>
        </p:spPr>
        <p:txBody>
          <a:bodyPr>
            <a:normAutofit fontScale="90000"/>
          </a:bodyPr>
          <a:lstStyle/>
          <a:p>
            <a:r>
              <a:rPr lang="ru-RU" sz="2800" b="1" dirty="0"/>
              <a:t>КЛЮЧЕВЫЕ ПОНЯТИЯ</a:t>
            </a:r>
            <a:r>
              <a:rPr lang="ru-RU" sz="2800" dirty="0"/>
              <a:t/>
            </a:r>
            <a:br>
              <a:rPr lang="ru-RU" sz="2800" dirty="0"/>
            </a:br>
            <a:endParaRPr lang="ru-RU" sz="2800" dirty="0"/>
          </a:p>
        </p:txBody>
      </p:sp>
      <p:sp>
        <p:nvSpPr>
          <p:cNvPr id="3" name="Объект 2"/>
          <p:cNvSpPr>
            <a:spLocks noGrp="1"/>
          </p:cNvSpPr>
          <p:nvPr>
            <p:ph idx="1"/>
          </p:nvPr>
        </p:nvSpPr>
        <p:spPr>
          <a:xfrm>
            <a:off x="601670" y="833015"/>
            <a:ext cx="8229600" cy="4525963"/>
          </a:xfrm>
        </p:spPr>
        <p:txBody>
          <a:bodyPr>
            <a:normAutofit fontScale="55000" lnSpcReduction="20000"/>
          </a:bodyPr>
          <a:lstStyle/>
          <a:p>
            <a:pPr marL="0" indent="0">
              <a:buNone/>
            </a:pPr>
            <a:r>
              <a:rPr lang="ru-RU" b="1" dirty="0" smtClean="0"/>
              <a:t>Рыночный </a:t>
            </a:r>
            <a:r>
              <a:rPr lang="ru-RU" b="1" dirty="0"/>
              <a:t>механизм </a:t>
            </a:r>
            <a:endParaRPr lang="ru-RU" dirty="0"/>
          </a:p>
          <a:p>
            <a:r>
              <a:rPr lang="ru-RU" dirty="0" smtClean="0"/>
              <a:t>Рынок, </a:t>
            </a:r>
            <a:r>
              <a:rPr lang="ru-RU" dirty="0"/>
              <a:t>рыночный механизм </a:t>
            </a:r>
          </a:p>
          <a:p>
            <a:r>
              <a:rPr lang="ru-RU" dirty="0"/>
              <a:t>Рынка товаров и факторов производства </a:t>
            </a:r>
          </a:p>
          <a:p>
            <a:r>
              <a:rPr lang="ru-RU" dirty="0"/>
              <a:t>Цены как сигналы Рыночное равновесие </a:t>
            </a:r>
          </a:p>
          <a:p>
            <a:r>
              <a:rPr lang="ru-RU" dirty="0"/>
              <a:t>Совершенная и несовершенная конку­ренция</a:t>
            </a:r>
          </a:p>
          <a:p>
            <a:r>
              <a:rPr lang="ru-RU" dirty="0"/>
              <a:t>Идея Адама Смита о </a:t>
            </a:r>
            <a:r>
              <a:rPr lang="ru-RU" dirty="0" smtClean="0"/>
              <a:t>«невидимой руке»</a:t>
            </a:r>
            <a:endParaRPr lang="ru-RU" dirty="0"/>
          </a:p>
          <a:p>
            <a:pPr marL="0" indent="0">
              <a:buNone/>
            </a:pPr>
            <a:r>
              <a:rPr lang="ru-RU" b="1" dirty="0"/>
              <a:t>Свойства современной экономики</a:t>
            </a:r>
            <a:r>
              <a:rPr lang="ru-RU" dirty="0"/>
              <a:t> </a:t>
            </a:r>
          </a:p>
          <a:p>
            <a:r>
              <a:rPr lang="ru-RU" dirty="0"/>
              <a:t>Специализация и разделение труда Деньги</a:t>
            </a:r>
          </a:p>
          <a:p>
            <a:r>
              <a:rPr lang="ru-RU" dirty="0"/>
              <a:t>Факторы производства (земля, труд, капитал)</a:t>
            </a:r>
          </a:p>
          <a:p>
            <a:r>
              <a:rPr lang="ru-RU" dirty="0"/>
              <a:t>Капитал, частная собственность и права собственности</a:t>
            </a:r>
          </a:p>
          <a:p>
            <a:pPr marL="0" indent="0">
              <a:buNone/>
            </a:pPr>
            <a:r>
              <a:rPr lang="ru-RU" b="1" dirty="0" smtClean="0"/>
              <a:t>Экономическая </a:t>
            </a:r>
            <a:r>
              <a:rPr lang="ru-RU" b="1" dirty="0"/>
              <a:t>роль правительства</a:t>
            </a:r>
            <a:endParaRPr lang="ru-RU" dirty="0"/>
          </a:p>
          <a:p>
            <a:r>
              <a:rPr lang="ru-RU" dirty="0" smtClean="0"/>
              <a:t>Эффективность: справедливость</a:t>
            </a:r>
            <a:r>
              <a:rPr lang="ru-RU" dirty="0"/>
              <a:t>, стаби­льность</a:t>
            </a:r>
          </a:p>
          <a:p>
            <a:r>
              <a:rPr lang="ru-RU" dirty="0"/>
              <a:t>Неэффективность: монополия, внешние эффекты</a:t>
            </a:r>
          </a:p>
          <a:p>
            <a:r>
              <a:rPr lang="ru-RU" dirty="0"/>
              <a:t>Несправедливое получение доходов в ры­ночной экономике</a:t>
            </a:r>
          </a:p>
          <a:p>
            <a:r>
              <a:rPr lang="ru-RU" dirty="0"/>
              <a:t>Макроэкономическая </a:t>
            </a:r>
            <a:r>
              <a:rPr lang="ru-RU" dirty="0" smtClean="0"/>
              <a:t>политика: </a:t>
            </a:r>
            <a:r>
              <a:rPr lang="ru-RU" dirty="0"/>
              <a:t>фискаль­ная и кредитно-денежная политика, ста­билизация и рост</a:t>
            </a:r>
          </a:p>
          <a:p>
            <a:endParaRPr lang="ru-RU" dirty="0"/>
          </a:p>
        </p:txBody>
      </p:sp>
    </p:spTree>
    <p:extLst>
      <p:ext uri="{BB962C8B-B14F-4D97-AF65-F5344CB8AC3E}">
        <p14:creationId xmlns="" xmlns:p14="http://schemas.microsoft.com/office/powerpoint/2010/main" val="2318070122"/>
      </p:ext>
    </p:extLst>
  </p:cSld>
  <p:clrMapOvr>
    <a:masterClrMapping/>
  </p:clrMapOvr>
  <p:transition>
    <p:zoom/>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48965" y="374900"/>
            <a:ext cx="8229600" cy="558377"/>
          </a:xfrm>
        </p:spPr>
        <p:txBody>
          <a:bodyPr>
            <a:noAutofit/>
          </a:bodyPr>
          <a:lstStyle/>
          <a:p>
            <a:r>
              <a:rPr lang="ru-RU" sz="2800" dirty="0"/>
              <a:t>ВОПРОСЫ ДЛЯ ОБСУЖДЕНИЯ</a:t>
            </a:r>
            <a:br>
              <a:rPr lang="ru-RU" sz="2800" dirty="0"/>
            </a:br>
            <a:endParaRPr lang="ru-RU" sz="2800" dirty="0"/>
          </a:p>
        </p:txBody>
      </p:sp>
      <p:sp>
        <p:nvSpPr>
          <p:cNvPr id="3" name="Объект 2"/>
          <p:cNvSpPr>
            <a:spLocks noGrp="1"/>
          </p:cNvSpPr>
          <p:nvPr>
            <p:ph idx="1"/>
          </p:nvPr>
        </p:nvSpPr>
        <p:spPr>
          <a:xfrm>
            <a:off x="296260" y="833015"/>
            <a:ext cx="8229600" cy="4525963"/>
          </a:xfrm>
        </p:spPr>
        <p:txBody>
          <a:bodyPr>
            <a:normAutofit fontScale="55000" lnSpcReduction="20000"/>
          </a:bodyPr>
          <a:lstStyle/>
          <a:p>
            <a:r>
              <a:rPr lang="ru-RU" dirty="0" smtClean="0"/>
              <a:t>Что </a:t>
            </a:r>
            <a:r>
              <a:rPr lang="ru-RU" dirty="0"/>
              <a:t>определяет структуру национального выпуска? В некото­рых случаях мы говорим о «суверенитете потребителя», подразумевая, что именно потребители решают, как и</a:t>
            </a:r>
            <a:r>
              <a:rPr lang="ru-RU" dirty="0" smtClean="0"/>
              <a:t>м </a:t>
            </a:r>
            <a:r>
              <a:rPr lang="ru-RU" dirty="0"/>
              <a:t>потра­тить сном доходы, руководствуясь при этом собственными Вкусами и рыночными ценами. В других случаях решения при­нимаются на основе политического выбора законодательной масти, Рассмотрите следующие примеры; транспорт, образо­вание, полиция, энергетическая эффективность бытовых электроприборов, здравоохранение, телевизионная реклама. Укажите для каждого из этих примеров как для них выделяют­ся ресурсы; на основе «суверенитета потребителя» или на основе политического решения. Не считаете ли вы нужным изменить метод распределения ресурсов для какого-либо из перечисленных примеров?</a:t>
            </a:r>
          </a:p>
          <a:p>
            <a:r>
              <a:rPr lang="ru-RU" dirty="0" smtClean="0"/>
              <a:t>Рассмотрите </a:t>
            </a:r>
            <a:r>
              <a:rPr lang="ru-RU" dirty="0"/>
              <a:t>следующие примеры вмешательства правитель­ства в экономическую жизнь: предельные нормы загрязнения воздуха, научно-исследовательская работа над вакциной от СПИДА  увеличение дохода пожилых людей, регулирование цен, услуги местной водонапорной станции, являющейся монополистом, использование последовательной кредитно-денежной  политики для сдерживания инфляции. Какую роль сыграло правительство в  </a:t>
            </a:r>
            <a:r>
              <a:rPr lang="ru-RU" cap="small" dirty="0"/>
              <a:t>каждом </a:t>
            </a:r>
            <a:r>
              <a:rPr lang="ru-RU" dirty="0"/>
              <a:t>из этих случаев?</a:t>
            </a:r>
          </a:p>
          <a:p>
            <a:endParaRPr lang="ru-RU" dirty="0"/>
          </a:p>
        </p:txBody>
      </p:sp>
    </p:spTree>
    <p:extLst>
      <p:ext uri="{BB962C8B-B14F-4D97-AF65-F5344CB8AC3E}">
        <p14:creationId xmlns="" xmlns:p14="http://schemas.microsoft.com/office/powerpoint/2010/main" val="3685658714"/>
      </p:ext>
    </p:extLst>
  </p:cSld>
  <p:clrMapOvr>
    <a:masterClrMapping/>
  </p:clrMapOvr>
  <p:transition>
    <p:zoom/>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527606"/>
            <a:ext cx="8229600" cy="5598558"/>
          </a:xfrm>
        </p:spPr>
        <p:txBody>
          <a:bodyPr>
            <a:normAutofit fontScale="55000" lnSpcReduction="20000"/>
          </a:bodyPr>
          <a:lstStyle/>
          <a:p>
            <a:r>
              <a:rPr lang="ru-RU" dirty="0" smtClean="0"/>
              <a:t>Когда </a:t>
            </a:r>
            <a:r>
              <a:rPr lang="ru-RU" dirty="0"/>
              <a:t>количество благ ограничено, приходится искать методы для нормирования этого редкого блага. Возможны такие варианты решения этой проблемы: аукцион, продовольственные (промышленные) карточки, очереди, предвари­тельный заказ (запись). В чем сильные и слабые стороны каждого из них? Подробно объясните, каким образом рыночный механизм «нормирует» дефицитные товары и услуги?</a:t>
            </a:r>
          </a:p>
          <a:p>
            <a:r>
              <a:rPr lang="ru-RU" dirty="0" smtClean="0"/>
              <a:t>Кругообороту </a:t>
            </a:r>
            <a:r>
              <a:rPr lang="ru-RU" dirty="0"/>
              <a:t>товаров и ресурсов, изображенному на рис. 2.1, соответствует кругооборот денежных доходов и расходов Нарисуйте диаграмму кругооборота денежных потоков в экономике и сравните ее с кругооборотом товаров и ресурсов. Какую роль играют деньги в денежном кругообороте?</a:t>
            </a:r>
          </a:p>
          <a:p>
            <a:r>
              <a:rPr lang="ru-RU" dirty="0" smtClean="0"/>
              <a:t>В </a:t>
            </a:r>
            <a:r>
              <a:rPr lang="ru-RU" dirty="0"/>
              <a:t>этой главе описаны «проколы» рынка (ситуации, в которых «невидимая рука» ведет экономику не в том направлении) и описана роль государства в этих ситуациях. А </a:t>
            </a:r>
            <a:r>
              <a:rPr lang="ru-RU" dirty="0" smtClean="0"/>
              <a:t>могут ли у </a:t>
            </a:r>
            <a:r>
              <a:rPr lang="ru-RU" dirty="0"/>
              <a:t>государства произойти «проколы», когда оно, стремясь исправить недостатки рынка, еще больше ухудшило ситуацию? Придумайте несколько примеров «проколов» государства. Найдите хотя бы один пример, в котором ошибка правительства была бы настолько серьезна, что «дикий» рынок мог бы показаться раем без вмешательства государства?</a:t>
            </a:r>
          </a:p>
          <a:p>
            <a:r>
              <a:rPr lang="ru-RU" dirty="0" smtClean="0"/>
              <a:t>Приведите </a:t>
            </a:r>
            <a:r>
              <a:rPr lang="ru-RU" dirty="0"/>
              <a:t>три примера специализации и разделения труда. В каких областях собираетесь специализироваться вы и ваши друзья? В чем опасность </a:t>
            </a:r>
            <a:r>
              <a:rPr lang="ru-RU" i="1" dirty="0"/>
              <a:t>промерной</a:t>
            </a:r>
            <a:r>
              <a:rPr lang="ru-RU" dirty="0"/>
              <a:t> специализации?</a:t>
            </a:r>
          </a:p>
        </p:txBody>
      </p:sp>
    </p:spTree>
    <p:extLst>
      <p:ext uri="{BB962C8B-B14F-4D97-AF65-F5344CB8AC3E}">
        <p14:creationId xmlns="" xmlns:p14="http://schemas.microsoft.com/office/powerpoint/2010/main" val="1637094969"/>
      </p:ext>
    </p:extLst>
  </p:cSld>
  <p:clrMapOvr>
    <a:masterClrMapping/>
  </p:clrMapOvr>
  <p:transition>
    <p:zoom/>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48965" y="680310"/>
            <a:ext cx="8229600" cy="558377"/>
          </a:xfrm>
        </p:spPr>
        <p:txBody>
          <a:bodyPr>
            <a:normAutofit fontScale="90000"/>
          </a:bodyPr>
          <a:lstStyle/>
          <a:p>
            <a:r>
              <a:rPr lang="ru-RU" sz="3100" b="1" dirty="0"/>
              <a:t>Основные статьи расходов федерального правительства</a:t>
            </a:r>
            <a:r>
              <a:rPr lang="ru-RU" dirty="0"/>
              <a:t/>
            </a:r>
            <a:br>
              <a:rPr lang="ru-RU" dirty="0"/>
            </a:br>
            <a:endParaRPr lang="ru-RU" dirty="0"/>
          </a:p>
        </p:txBody>
      </p:sp>
      <p:graphicFrame>
        <p:nvGraphicFramePr>
          <p:cNvPr id="4" name="Объект 3"/>
          <p:cNvGraphicFramePr>
            <a:graphicFrameLocks noGrp="1"/>
          </p:cNvGraphicFramePr>
          <p:nvPr>
            <p:ph idx="1"/>
            <p:extLst>
              <p:ext uri="{D42A27DB-BD31-4B8C-83A1-F6EECF244321}">
                <p14:modId xmlns="" xmlns:p14="http://schemas.microsoft.com/office/powerpoint/2010/main" val="4002294455"/>
              </p:ext>
            </p:extLst>
          </p:nvPr>
        </p:nvGraphicFramePr>
        <p:xfrm>
          <a:off x="448965" y="1138425"/>
          <a:ext cx="8229600" cy="3431540"/>
        </p:xfrm>
        <a:graphic>
          <a:graphicData uri="http://schemas.openxmlformats.org/drawingml/2006/table">
            <a:tbl>
              <a:tblPr firstRow="1" bandRow="1">
                <a:tableStyleId>{5C22544A-7EE6-4342-B048-85BDC9FD1C3A}</a:tableStyleId>
              </a:tblPr>
              <a:tblGrid>
                <a:gridCol w="4114800"/>
                <a:gridCol w="4114800"/>
              </a:tblGrid>
              <a:tr h="0">
                <a:tc>
                  <a:txBody>
                    <a:bodyPr/>
                    <a:lstStyle/>
                    <a:p>
                      <a:pPr>
                        <a:lnSpc>
                          <a:spcPct val="115000"/>
                        </a:lnSpc>
                        <a:spcAft>
                          <a:spcPts val="0"/>
                        </a:spcAft>
                      </a:pPr>
                      <a:r>
                        <a:rPr lang="ru-RU" sz="1800" b="1" dirty="0">
                          <a:solidFill>
                            <a:srgbClr val="000000"/>
                          </a:solidFill>
                          <a:effectLst/>
                          <a:latin typeface="Calibri"/>
                          <a:ea typeface="Times New Roman"/>
                          <a:cs typeface="Bookman Old Style"/>
                        </a:rPr>
                        <a:t>Раздел бюджета</a:t>
                      </a:r>
                      <a:endParaRPr lang="ru-RU" sz="1800" dirty="0">
                        <a:effectLst/>
                        <a:latin typeface="Calibri"/>
                        <a:ea typeface="Calibri"/>
                        <a:cs typeface="Times New Roman"/>
                      </a:endParaRPr>
                    </a:p>
                  </a:txBody>
                  <a:tcPr marL="68580" marR="68580" marT="0" marB="0"/>
                </a:tc>
                <a:tc>
                  <a:txBody>
                    <a:bodyPr/>
                    <a:lstStyle/>
                    <a:p>
                      <a:pPr>
                        <a:lnSpc>
                          <a:spcPct val="115000"/>
                        </a:lnSpc>
                        <a:spcAft>
                          <a:spcPts val="0"/>
                        </a:spcAft>
                      </a:pPr>
                      <a:r>
                        <a:rPr lang="ru-RU" sz="1800" b="1" dirty="0">
                          <a:solidFill>
                            <a:srgbClr val="000000"/>
                          </a:solidFill>
                          <a:effectLst/>
                          <a:latin typeface="Calibri"/>
                          <a:ea typeface="Times New Roman"/>
                          <a:cs typeface="Bookman Old Style"/>
                        </a:rPr>
                        <a:t>Федеральные расходы, 1998 </a:t>
                      </a:r>
                      <a:endParaRPr lang="ru-RU" sz="1800" dirty="0">
                        <a:effectLst/>
                        <a:latin typeface="Calibri"/>
                        <a:ea typeface="Calibri"/>
                        <a:cs typeface="Times New Roman"/>
                      </a:endParaRPr>
                    </a:p>
                    <a:p>
                      <a:pPr>
                        <a:lnSpc>
                          <a:spcPct val="115000"/>
                        </a:lnSpc>
                        <a:spcAft>
                          <a:spcPts val="0"/>
                        </a:spcAft>
                      </a:pPr>
                      <a:r>
                        <a:rPr lang="ru-RU" sz="1800" b="1" dirty="0">
                          <a:solidFill>
                            <a:srgbClr val="000000"/>
                          </a:solidFill>
                          <a:effectLst/>
                          <a:latin typeface="Calibri"/>
                          <a:ea typeface="Times New Roman"/>
                          <a:cs typeface="Bookman Old Style"/>
                        </a:rPr>
                        <a:t>(млрд. долл.)</a:t>
                      </a:r>
                      <a:endParaRPr lang="ru-RU" sz="1800" dirty="0">
                        <a:effectLst/>
                        <a:latin typeface="Calibri"/>
                        <a:ea typeface="Calibri"/>
                        <a:cs typeface="Times New Roman"/>
                      </a:endParaRPr>
                    </a:p>
                  </a:txBody>
                  <a:tcPr marL="68580" marR="68580" marT="0" marB="0"/>
                </a:tc>
              </a:tr>
              <a:tr h="370840">
                <a:tc>
                  <a:txBody>
                    <a:bodyPr/>
                    <a:lstStyle/>
                    <a:p>
                      <a:pPr>
                        <a:lnSpc>
                          <a:spcPct val="115000"/>
                        </a:lnSpc>
                        <a:spcAft>
                          <a:spcPts val="0"/>
                        </a:spcAft>
                      </a:pPr>
                      <a:r>
                        <a:rPr lang="ru-RU" sz="1800" dirty="0">
                          <a:solidFill>
                            <a:srgbClr val="000000"/>
                          </a:solidFill>
                          <a:effectLst/>
                          <a:latin typeface="Calibri"/>
                          <a:ea typeface="Times New Roman"/>
                          <a:cs typeface="Bookman Old Style"/>
                        </a:rPr>
                        <a:t>Общественная безопасность</a:t>
                      </a:r>
                      <a:endParaRPr lang="ru-RU" sz="1800" dirty="0">
                        <a:effectLst/>
                        <a:latin typeface="Calibri"/>
                        <a:ea typeface="Calibri"/>
                        <a:cs typeface="Times New Roman"/>
                      </a:endParaRPr>
                    </a:p>
                  </a:txBody>
                  <a:tcPr marL="68580" marR="68580" marT="0" marB="0"/>
                </a:tc>
                <a:tc>
                  <a:txBody>
                    <a:bodyPr/>
                    <a:lstStyle/>
                    <a:p>
                      <a:pPr>
                        <a:lnSpc>
                          <a:spcPct val="115000"/>
                        </a:lnSpc>
                        <a:spcAft>
                          <a:spcPts val="0"/>
                        </a:spcAft>
                      </a:pPr>
                      <a:r>
                        <a:rPr lang="ru-RU" sz="1800" b="1">
                          <a:solidFill>
                            <a:srgbClr val="000000"/>
                          </a:solidFill>
                          <a:effectLst/>
                          <a:latin typeface="Calibri"/>
                          <a:ea typeface="Times New Roman"/>
                          <a:cs typeface="Bookman Old Style"/>
                        </a:rPr>
                        <a:t>384</a:t>
                      </a:r>
                      <a:endParaRPr lang="ru-RU" sz="1800">
                        <a:effectLst/>
                        <a:latin typeface="Calibri"/>
                        <a:ea typeface="Calibri"/>
                        <a:cs typeface="Times New Roman"/>
                      </a:endParaRPr>
                    </a:p>
                  </a:txBody>
                  <a:tcPr marL="68580" marR="68580" marT="0" marB="0"/>
                </a:tc>
              </a:tr>
              <a:tr h="370840">
                <a:tc>
                  <a:txBody>
                    <a:bodyPr/>
                    <a:lstStyle/>
                    <a:p>
                      <a:pPr>
                        <a:lnSpc>
                          <a:spcPct val="115000"/>
                        </a:lnSpc>
                        <a:spcAft>
                          <a:spcPts val="0"/>
                        </a:spcAft>
                      </a:pPr>
                      <a:r>
                        <a:rPr lang="ru-RU" sz="1800">
                          <a:solidFill>
                            <a:srgbClr val="000000"/>
                          </a:solidFill>
                          <a:effectLst/>
                          <a:latin typeface="Calibri"/>
                          <a:ea typeface="Times New Roman"/>
                          <a:cs typeface="Bookman Old Style"/>
                        </a:rPr>
                        <a:t>Национальная оборона</a:t>
                      </a:r>
                      <a:endParaRPr lang="ru-RU" sz="1800">
                        <a:effectLst/>
                        <a:latin typeface="Calibri"/>
                        <a:ea typeface="Calibri"/>
                        <a:cs typeface="Times New Roman"/>
                      </a:endParaRPr>
                    </a:p>
                  </a:txBody>
                  <a:tcPr marL="68580" marR="68580" marT="0" marB="0"/>
                </a:tc>
                <a:tc>
                  <a:txBody>
                    <a:bodyPr/>
                    <a:lstStyle/>
                    <a:p>
                      <a:pPr>
                        <a:lnSpc>
                          <a:spcPct val="115000"/>
                        </a:lnSpc>
                        <a:spcAft>
                          <a:spcPts val="0"/>
                        </a:spcAft>
                      </a:pPr>
                      <a:r>
                        <a:rPr lang="ru-RU" sz="1800" b="1">
                          <a:solidFill>
                            <a:srgbClr val="000000"/>
                          </a:solidFill>
                          <a:effectLst/>
                          <a:latin typeface="Calibri"/>
                          <a:ea typeface="Times New Roman"/>
                          <a:cs typeface="Bookman Old Style"/>
                        </a:rPr>
                        <a:t>259</a:t>
                      </a:r>
                      <a:endParaRPr lang="ru-RU" sz="1800">
                        <a:effectLst/>
                        <a:latin typeface="Calibri"/>
                        <a:ea typeface="Calibri"/>
                        <a:cs typeface="Times New Roman"/>
                      </a:endParaRPr>
                    </a:p>
                  </a:txBody>
                  <a:tcPr marL="68580" marR="68580" marT="0" marB="0"/>
                </a:tc>
              </a:tr>
              <a:tr h="370840">
                <a:tc>
                  <a:txBody>
                    <a:bodyPr/>
                    <a:lstStyle/>
                    <a:p>
                      <a:pPr>
                        <a:lnSpc>
                          <a:spcPct val="115000"/>
                        </a:lnSpc>
                        <a:spcAft>
                          <a:spcPts val="0"/>
                        </a:spcAft>
                      </a:pPr>
                      <a:r>
                        <a:rPr lang="ru-RU" sz="1800">
                          <a:solidFill>
                            <a:srgbClr val="000000"/>
                          </a:solidFill>
                          <a:effectLst/>
                          <a:latin typeface="Calibri"/>
                          <a:ea typeface="Times New Roman"/>
                          <a:cs typeface="Bookman Old Style"/>
                        </a:rPr>
                        <a:t>Защита доходов</a:t>
                      </a:r>
                      <a:endParaRPr lang="ru-RU" sz="1800">
                        <a:effectLst/>
                        <a:latin typeface="Calibri"/>
                        <a:ea typeface="Calibri"/>
                        <a:cs typeface="Times New Roman"/>
                      </a:endParaRPr>
                    </a:p>
                  </a:txBody>
                  <a:tcPr marL="68580" marR="68580" marT="0" marB="0"/>
                </a:tc>
                <a:tc>
                  <a:txBody>
                    <a:bodyPr/>
                    <a:lstStyle/>
                    <a:p>
                      <a:pPr>
                        <a:lnSpc>
                          <a:spcPct val="115000"/>
                        </a:lnSpc>
                        <a:spcAft>
                          <a:spcPts val="0"/>
                        </a:spcAft>
                      </a:pPr>
                      <a:r>
                        <a:rPr lang="ru-RU" sz="1800" b="1" dirty="0">
                          <a:solidFill>
                            <a:srgbClr val="000000"/>
                          </a:solidFill>
                          <a:effectLst/>
                          <a:latin typeface="Calibri"/>
                          <a:ea typeface="Times New Roman"/>
                          <a:cs typeface="Bookman Old Style"/>
                        </a:rPr>
                        <a:t>247</a:t>
                      </a:r>
                      <a:endParaRPr lang="ru-RU" sz="1800" dirty="0">
                        <a:effectLst/>
                        <a:latin typeface="Calibri"/>
                        <a:ea typeface="Calibri"/>
                        <a:cs typeface="Times New Roman"/>
                      </a:endParaRPr>
                    </a:p>
                  </a:txBody>
                  <a:tcPr marL="68580" marR="68580" marT="0" marB="0"/>
                </a:tc>
              </a:tr>
              <a:tr h="370840">
                <a:tc>
                  <a:txBody>
                    <a:bodyPr/>
                    <a:lstStyle/>
                    <a:p>
                      <a:pPr>
                        <a:lnSpc>
                          <a:spcPct val="115000"/>
                        </a:lnSpc>
                        <a:spcAft>
                          <a:spcPts val="0"/>
                        </a:spcAft>
                      </a:pPr>
                      <a:r>
                        <a:rPr lang="ru-RU" sz="1800">
                          <a:solidFill>
                            <a:srgbClr val="000000"/>
                          </a:solidFill>
                          <a:effectLst/>
                          <a:latin typeface="Calibri"/>
                          <a:ea typeface="Times New Roman"/>
                          <a:cs typeface="Bookman Old Style"/>
                        </a:rPr>
                        <a:t>Проценты по государственному долгу</a:t>
                      </a:r>
                      <a:endParaRPr lang="ru-RU" sz="1800">
                        <a:effectLst/>
                        <a:latin typeface="Calibri"/>
                        <a:ea typeface="Calibri"/>
                        <a:cs typeface="Times New Roman"/>
                      </a:endParaRPr>
                    </a:p>
                  </a:txBody>
                  <a:tcPr marL="68580" marR="68580" marT="0" marB="0"/>
                </a:tc>
                <a:tc>
                  <a:txBody>
                    <a:bodyPr/>
                    <a:lstStyle/>
                    <a:p>
                      <a:pPr>
                        <a:lnSpc>
                          <a:spcPct val="115000"/>
                        </a:lnSpc>
                        <a:spcAft>
                          <a:spcPts val="0"/>
                        </a:spcAft>
                      </a:pPr>
                      <a:r>
                        <a:rPr lang="ru-RU" sz="1800" b="1" dirty="0">
                          <a:solidFill>
                            <a:srgbClr val="000000"/>
                          </a:solidFill>
                          <a:effectLst/>
                          <a:latin typeface="Calibri"/>
                          <a:ea typeface="Times New Roman"/>
                          <a:cs typeface="Bookman Old Style"/>
                        </a:rPr>
                        <a:t>250</a:t>
                      </a:r>
                      <a:endParaRPr lang="ru-RU" sz="1800" dirty="0">
                        <a:effectLst/>
                        <a:latin typeface="Calibri"/>
                        <a:ea typeface="Calibri"/>
                        <a:cs typeface="Times New Roman"/>
                      </a:endParaRPr>
                    </a:p>
                  </a:txBody>
                  <a:tcPr marL="68580" marR="68580" marT="0" marB="0"/>
                </a:tc>
              </a:tr>
              <a:tr h="370840">
                <a:tc>
                  <a:txBody>
                    <a:bodyPr/>
                    <a:lstStyle/>
                    <a:p>
                      <a:pPr>
                        <a:lnSpc>
                          <a:spcPct val="115000"/>
                        </a:lnSpc>
                        <a:spcAft>
                          <a:spcPts val="0"/>
                        </a:spcAft>
                      </a:pPr>
                      <a:r>
                        <a:rPr lang="ru-RU" sz="1800" dirty="0">
                          <a:solidFill>
                            <a:srgbClr val="000000"/>
                          </a:solidFill>
                          <a:effectLst/>
                          <a:latin typeface="Calibri"/>
                          <a:ea typeface="Times New Roman"/>
                          <a:cs typeface="Bookman Old Style"/>
                        </a:rPr>
                        <a:t>Природные Ресурсы и окружающая среда</a:t>
                      </a:r>
                      <a:endParaRPr lang="ru-RU" sz="1800" dirty="0">
                        <a:effectLst/>
                        <a:latin typeface="Calibri"/>
                        <a:ea typeface="Calibri"/>
                        <a:cs typeface="Times New Roman"/>
                      </a:endParaRPr>
                    </a:p>
                    <a:p>
                      <a:pPr>
                        <a:lnSpc>
                          <a:spcPct val="115000"/>
                        </a:lnSpc>
                        <a:spcAft>
                          <a:spcPts val="0"/>
                        </a:spcAft>
                      </a:pPr>
                      <a:r>
                        <a:rPr lang="ru-RU" sz="1800" dirty="0">
                          <a:solidFill>
                            <a:srgbClr val="000000"/>
                          </a:solidFill>
                          <a:effectLst/>
                          <a:latin typeface="Calibri"/>
                          <a:ea typeface="Times New Roman"/>
                          <a:cs typeface="Bookman Old Style"/>
                        </a:rPr>
                        <a:t> </a:t>
                      </a:r>
                      <a:endParaRPr lang="ru-RU" sz="1800" dirty="0">
                        <a:effectLst/>
                        <a:latin typeface="Calibri"/>
                        <a:ea typeface="Calibri"/>
                        <a:cs typeface="Times New Roman"/>
                      </a:endParaRPr>
                    </a:p>
                  </a:txBody>
                  <a:tcPr marL="68580" marR="68580" marT="0" marB="0"/>
                </a:tc>
                <a:tc>
                  <a:txBody>
                    <a:bodyPr/>
                    <a:lstStyle/>
                    <a:p>
                      <a:pPr>
                        <a:lnSpc>
                          <a:spcPct val="115000"/>
                        </a:lnSpc>
                        <a:spcAft>
                          <a:spcPts val="0"/>
                        </a:spcAft>
                      </a:pPr>
                      <a:r>
                        <a:rPr lang="ru-RU" sz="1800" b="1">
                          <a:solidFill>
                            <a:srgbClr val="000000"/>
                          </a:solidFill>
                          <a:effectLst/>
                          <a:latin typeface="Calibri"/>
                          <a:ea typeface="Times New Roman"/>
                          <a:cs typeface="Bookman Old Style"/>
                        </a:rPr>
                        <a:t>22</a:t>
                      </a:r>
                      <a:endParaRPr lang="ru-RU" sz="1800">
                        <a:effectLst/>
                        <a:latin typeface="Calibri"/>
                        <a:ea typeface="Calibri"/>
                        <a:cs typeface="Times New Roman"/>
                      </a:endParaRPr>
                    </a:p>
                  </a:txBody>
                  <a:tcPr marL="68580" marR="68580" marT="0" marB="0"/>
                </a:tc>
              </a:tr>
              <a:tr h="370840">
                <a:tc>
                  <a:txBody>
                    <a:bodyPr/>
                    <a:lstStyle/>
                    <a:p>
                      <a:pPr>
                        <a:lnSpc>
                          <a:spcPct val="115000"/>
                        </a:lnSpc>
                        <a:spcAft>
                          <a:spcPts val="0"/>
                        </a:spcAft>
                      </a:pPr>
                      <a:r>
                        <a:rPr lang="ru-RU" sz="1800">
                          <a:solidFill>
                            <a:srgbClr val="000000"/>
                          </a:solidFill>
                          <a:effectLst/>
                          <a:latin typeface="Calibri"/>
                          <a:ea typeface="Times New Roman"/>
                          <a:cs typeface="Bookman Old Style"/>
                        </a:rPr>
                        <a:t>Наука и технологии</a:t>
                      </a:r>
                      <a:endParaRPr lang="ru-RU" sz="1800">
                        <a:effectLst/>
                        <a:latin typeface="Calibri"/>
                        <a:ea typeface="Calibri"/>
                        <a:cs typeface="Times New Roman"/>
                      </a:endParaRPr>
                    </a:p>
                  </a:txBody>
                  <a:tcPr marL="68580" marR="68580" marT="0" marB="0"/>
                </a:tc>
                <a:tc>
                  <a:txBody>
                    <a:bodyPr/>
                    <a:lstStyle/>
                    <a:p>
                      <a:pPr>
                        <a:lnSpc>
                          <a:spcPct val="115000"/>
                        </a:lnSpc>
                        <a:spcAft>
                          <a:spcPts val="0"/>
                        </a:spcAft>
                      </a:pPr>
                      <a:r>
                        <a:rPr lang="ru-RU" sz="1800" b="1" dirty="0">
                          <a:solidFill>
                            <a:srgbClr val="000000"/>
                          </a:solidFill>
                          <a:effectLst/>
                          <a:latin typeface="Calibri"/>
                          <a:ea typeface="Times New Roman"/>
                          <a:cs typeface="Bookman Old Style"/>
                        </a:rPr>
                        <a:t>16</a:t>
                      </a:r>
                      <a:endParaRPr lang="ru-RU" sz="1800" dirty="0">
                        <a:effectLst/>
                        <a:latin typeface="Calibri"/>
                        <a:ea typeface="Calibri"/>
                        <a:cs typeface="Times New Roman"/>
                      </a:endParaRPr>
                    </a:p>
                  </a:txBody>
                  <a:tcPr marL="68580" marR="68580" marT="0" marB="0"/>
                </a:tc>
              </a:tr>
            </a:tbl>
          </a:graphicData>
        </a:graphic>
      </p:graphicFrame>
    </p:spTree>
    <p:extLst>
      <p:ext uri="{BB962C8B-B14F-4D97-AF65-F5344CB8AC3E}">
        <p14:creationId xmlns="" xmlns:p14="http://schemas.microsoft.com/office/powerpoint/2010/main" val="4196047475"/>
      </p:ext>
    </p:extLst>
  </p:cSld>
  <p:clrMapOvr>
    <a:masterClrMapping/>
  </p:clrMapOvr>
  <p:transition>
    <p:zoom/>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96260" y="985720"/>
            <a:ext cx="8229600" cy="2748690"/>
          </a:xfrm>
        </p:spPr>
        <p:txBody>
          <a:bodyPr>
            <a:normAutofit fontScale="77500" lnSpcReduction="20000"/>
          </a:bodyPr>
          <a:lstStyle/>
          <a:p>
            <a:pPr lvl="0"/>
            <a:r>
              <a:rPr lang="ru-RU" dirty="0"/>
              <a:t>«Линкольн освободил рабов. Одним росчерком пера она уничтожил большую часть капитала, который Юг накапливал на протяжении многих лет». Прокомментируйте это утверждение.</a:t>
            </a:r>
          </a:p>
          <a:p>
            <a:pPr lvl="0"/>
            <a:r>
              <a:rPr lang="ru-RU" dirty="0"/>
              <a:t>Таблица, приведенная ниже, показывает некоторые из основ­ных статей расходов федерального правительства. Объясни­те, каким образом каждая из них связана с экономической ро­лью государства.</a:t>
            </a:r>
          </a:p>
        </p:txBody>
      </p:sp>
    </p:spTree>
    <p:extLst>
      <p:ext uri="{BB962C8B-B14F-4D97-AF65-F5344CB8AC3E}">
        <p14:creationId xmlns="" xmlns:p14="http://schemas.microsoft.com/office/powerpoint/2010/main" val="3157361766"/>
      </p:ext>
    </p:extLst>
  </p:cSld>
  <p:clrMapOvr>
    <a:masterClrMapping/>
  </p:clrMapOvr>
  <p:transition>
    <p:zoom/>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spTree>
    <p:extLst>
      <p:ext uri="{BB962C8B-B14F-4D97-AF65-F5344CB8AC3E}">
        <p14:creationId xmlns="" xmlns:p14="http://schemas.microsoft.com/office/powerpoint/2010/main" val="4263415100"/>
      </p:ext>
    </p:extLst>
  </p:cSld>
  <p:clrMapOvr>
    <a:masterClrMapping/>
  </p:clrMapOvr>
  <p:transition>
    <p:zoom/>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 xmlns:p14="http://schemas.microsoft.com/office/powerpoint/2010/main" val="3634217650"/>
      </p:ext>
    </p:extLst>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527605"/>
            <a:ext cx="8229600" cy="3359510"/>
          </a:xfrm>
        </p:spPr>
        <p:txBody>
          <a:bodyPr>
            <a:normAutofit fontScale="70000" lnSpcReduction="20000"/>
          </a:bodyPr>
          <a:lstStyle/>
          <a:p>
            <a:pPr>
              <a:buNone/>
            </a:pPr>
            <a:r>
              <a:rPr lang="ru-RU" dirty="0" smtClean="0"/>
              <a:t>        Каким образом удается рынку определять цены, зарплату и объём производства? На заре своего существования рынок был местом, где встречались продавцы и покупатели для того, чтобы заключить сделки. Огромные куски масла, пирамиды сыра, корзины с живой рыбой и горы овощей – типичное зрелище, которое представляло собой место во многих деревнях и городах, куда фермеры привозили на продажу свои товары. В США и сегодня существуют рынки, где собираются торговцы для ведения дел. Например, пшеница и кукуруза продаётся на Чикагской товарной бирже, нефть и платина – на нью-йоркской товарной бирже, а драгоценными камнями торгуют в Бриллиантовом районе Нью-Йорка.</a:t>
            </a:r>
          </a:p>
          <a:p>
            <a:endParaRPr lang="ru-RU" dirty="0"/>
          </a:p>
        </p:txBody>
      </p:sp>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374900"/>
            <a:ext cx="8229600" cy="4525963"/>
          </a:xfrm>
        </p:spPr>
        <p:txBody>
          <a:bodyPr>
            <a:normAutofit fontScale="70000" lnSpcReduction="20000"/>
          </a:bodyPr>
          <a:lstStyle/>
          <a:p>
            <a:pPr>
              <a:buNone/>
            </a:pPr>
            <a:r>
              <a:rPr lang="ru-RU" dirty="0" smtClean="0"/>
              <a:t>        В более широком значении, рынок можно определить как механизм, помогающий покупателям и продавцам устанавливать цены и обмениваться товарами и услугами. На рынке вы можете купить или продать всё, что вам нужно (или не нужно) – от произведений искусства до отходов. Рыночная деятельность может осуществляться централизованно, как, например, при торговле ценными бумагами, или децентрализовано, как, например, на рынке недвижимости или труда. Ещё одной разновидностью организации торговли является электронная торговля, используемая наиболее часто в операциях с разнообразными финансовыми активами и услугами. Её появлению мы обязаны компьютеру. Пожалуй самым важным предназначением рынка является то, что он сводит вместе покупателей и продавцов, чтобы они могли договориться о цене и количестве товаров и услуг.</a:t>
            </a:r>
          </a:p>
          <a:p>
            <a:endParaRPr lang="ru-RU" dirty="0"/>
          </a:p>
        </p:txBody>
      </p:sp>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1670" y="527605"/>
            <a:ext cx="8229600" cy="1143000"/>
          </a:xfrm>
        </p:spPr>
        <p:txBody>
          <a:bodyPr>
            <a:noAutofit/>
          </a:bodyPr>
          <a:lstStyle/>
          <a:p>
            <a:pPr algn="l"/>
            <a:r>
              <a:rPr lang="ru-RU" sz="2400" dirty="0" smtClean="0"/>
              <a:t>  </a:t>
            </a:r>
            <a:r>
              <a:rPr lang="ru-RU" sz="2200" b="1" i="1" dirty="0" smtClean="0"/>
              <a:t>Рынок – это механизм, позволяющий покупателям и продавцам совместно устанавливать цены и определять необходимое количество товаров или услуг.</a:t>
            </a:r>
            <a:r>
              <a:rPr lang="ru-RU" sz="2200" dirty="0" smtClean="0"/>
              <a:t/>
            </a:r>
            <a:br>
              <a:rPr lang="ru-RU" sz="2200" dirty="0" smtClean="0"/>
            </a:br>
            <a:endParaRPr lang="ru-RU" sz="2200" dirty="0"/>
          </a:p>
        </p:txBody>
      </p:sp>
      <p:sp>
        <p:nvSpPr>
          <p:cNvPr id="3" name="Содержимое 2"/>
          <p:cNvSpPr>
            <a:spLocks noGrp="1"/>
          </p:cNvSpPr>
          <p:nvPr>
            <p:ph idx="1"/>
          </p:nvPr>
        </p:nvSpPr>
        <p:spPr>
          <a:xfrm>
            <a:off x="296260" y="1443835"/>
            <a:ext cx="8229600" cy="3359510"/>
          </a:xfrm>
        </p:spPr>
        <p:txBody>
          <a:bodyPr>
            <a:normAutofit fontScale="70000" lnSpcReduction="20000"/>
          </a:bodyPr>
          <a:lstStyle/>
          <a:p>
            <a:pPr>
              <a:buNone/>
            </a:pPr>
            <a:r>
              <a:rPr lang="ru-RU" dirty="0" smtClean="0"/>
              <a:t>        В рыночной системе всё имеет свою цену, которая выражает ценность блага в денежном выражении (роль денег мы обсудим в следующем разделе этой главы). Цены позволяют понять, при каких условиях отдельные люди и предприятия добровольно согласятся обменяться различными товарами. Если я соглашаюсь купить подержанный </a:t>
            </a:r>
            <a:r>
              <a:rPr lang="en-US" dirty="0" smtClean="0"/>
              <a:t>Ford</a:t>
            </a:r>
            <a:r>
              <a:rPr lang="ru-RU" dirty="0" smtClean="0"/>
              <a:t> у дилера за 4050 долл., это соглашение означает, что для меня эта машина представляет большую ценность, чем 4050 долл., а для дилера – меньшую. Рынок подержанных машин установил цену на неё и передал этот товар человеку, для которого он имеет большую ценность.</a:t>
            </a:r>
          </a:p>
          <a:p>
            <a:endParaRPr lang="ru-RU" dirty="0"/>
          </a:p>
        </p:txBody>
      </p:sp>
    </p:spTree>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222195"/>
            <a:ext cx="8229600" cy="5191970"/>
          </a:xfrm>
        </p:spPr>
        <p:txBody>
          <a:bodyPr>
            <a:normAutofit fontScale="70000" lnSpcReduction="20000"/>
          </a:bodyPr>
          <a:lstStyle/>
          <a:p>
            <a:pPr>
              <a:buNone/>
            </a:pPr>
            <a:r>
              <a:rPr lang="ru-RU" dirty="0" smtClean="0"/>
              <a:t>         Кроме того, для производителей и потребителей цены также выполняют роль сигнала. Если  потребители захотят приобрести большее количество какого-либо товара, это приведёт к повышению цены, что послужит сигналом производителю о том, что необходимо увеличить предложение этого товара. Например, каждое лето, когда люди отправляются в отпуск, спрос на бензин возрастает, что приводит к повышению цен. Это стимулирует нефтяные компании увеличивать производство бензина, но вместе с тем отбивает охоту у путешественников ездить на большие расстояния.</a:t>
            </a:r>
          </a:p>
          <a:p>
            <a:pPr>
              <a:buNone/>
            </a:pPr>
            <a:r>
              <a:rPr lang="ru-RU" dirty="0" smtClean="0"/>
              <a:t>         Если рынок каких-либо товаров, например автомобилей, окажется перенасыщенным, дилеры и автомобильные компании будут снижать цены для того, чтобы избавиться от излишков этого товара. Низкие цены сделают покупку автомобиля доступной для большего количества покупателей, а производители, наоборот, захотят выпускать их в меньших количествах. В конце концов, между покупателями и продавцами будет восстановлено равновесие (или баланс).</a:t>
            </a:r>
          </a:p>
          <a:p>
            <a:endParaRPr lang="ru-RU" dirty="0"/>
          </a:p>
        </p:txBody>
      </p:sp>
    </p:spTree>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222194"/>
            <a:ext cx="8229600" cy="5955496"/>
          </a:xfrm>
        </p:spPr>
        <p:txBody>
          <a:bodyPr>
            <a:normAutofit fontScale="70000" lnSpcReduction="20000"/>
          </a:bodyPr>
          <a:lstStyle/>
          <a:p>
            <a:pPr>
              <a:buNone/>
            </a:pPr>
            <a:r>
              <a:rPr lang="ru-RU" dirty="0" smtClean="0"/>
              <a:t>        Описанный выше механизм функционирования рынков потребительских благ идентичен механизму функционирования рынков факторов производства, таких как земля и труд. Если программистов требуется больше, чем текстильщиков, то возможности найти работу в компьютерной сфере будут более реальными. Цена программистов (почасовая ставка оплаты их труда) будет иметь тенденцию к росту, в то время как текстильщиков – к снижению, как это и происходило в 80-х годах. Изменение уровня оплаты труда в различных сферах будет привлекать работников в развивающуюся область.</a:t>
            </a:r>
          </a:p>
          <a:p>
            <a:pPr>
              <a:buNone/>
            </a:pPr>
            <a:r>
              <a:rPr lang="ru-RU" dirty="0" smtClean="0"/>
              <a:t>         Развившийся в 80-х годах кризис на рынке труда медперсонала показал, как этот рынок работает. В течение этого десятилетия увеличение расходов на здравоохранение привело к чрезмерному увеличению числа рабочих мест для медсестёр, в то время как квалифицированных медсестёр было слишком мало для того, чтобы заполнить имеющиеся вакансии. </a:t>
            </a:r>
            <a:endParaRPr lang="ru-RU" dirty="0"/>
          </a:p>
        </p:txBody>
      </p:sp>
    </p:spTree>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527605"/>
            <a:ext cx="8229600" cy="4525963"/>
          </a:xfrm>
        </p:spPr>
        <p:txBody>
          <a:bodyPr>
            <a:normAutofit fontScale="70000" lnSpcReduction="20000"/>
          </a:bodyPr>
          <a:lstStyle/>
          <a:p>
            <a:pPr>
              <a:buNone/>
            </a:pPr>
            <a:r>
              <a:rPr lang="ru-RU" dirty="0" smtClean="0"/>
              <a:t>      Работающим в больницах обещали самые разнообразные привилегии для  того, чтобы привлечь их, включая предоставление жилья, детских садов, а величина премии указанная в контракте, в некоторых учреждениях достигала 10 тыс. долл..  Одна больница даже организовала лотерею для медсестёр, в которой победитель получал сертификат на право бесплатных покупок в ближайшем магазине. Но всё же именно высокая зарплата привлекала людей в эту сферу деятельности. Между 1983 и 1992 годами зарплата дипломированных медсестёр увеличилась почти на 70%, таким образом они стали получать столько же, сколько в среднем зарабатывал бухгалтер или архитектор. Возросшая зарплата привлекла в эту сферу очень многих, и к 1992 году почти все вакансии медсестёр в разных уголках страны были заняты.</a:t>
            </a:r>
          </a:p>
          <a:p>
            <a:endParaRPr lang="ru-RU" dirty="0"/>
          </a:p>
        </p:txBody>
      </p:sp>
    </p:spTree>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1670" y="1138425"/>
            <a:ext cx="8229600" cy="2443281"/>
          </a:xfrm>
        </p:spPr>
        <p:txBody>
          <a:bodyPr>
            <a:noAutofit/>
          </a:bodyPr>
          <a:lstStyle/>
          <a:p>
            <a:pPr algn="l"/>
            <a:r>
              <a:rPr lang="ru-RU" sz="2400" b="1" i="1" dirty="0" smtClean="0"/>
              <a:t>Цены позволяют координировать решения, принимаемые производителями и потребителями на рынке. Более высокие цены уменьшают количество покупок потребителями и стимулируют производство. Низкие цены стимулируют потребление и сокращают производство. Цены – это маховик рыночного механизма</a:t>
            </a:r>
            <a:r>
              <a:rPr lang="ru-RU" sz="2400" b="1" dirty="0" smtClean="0"/>
              <a:t>.</a:t>
            </a:r>
            <a:br>
              <a:rPr lang="ru-RU" sz="2400" b="1" dirty="0" smtClean="0"/>
            </a:br>
            <a:endParaRPr lang="ru-RU" sz="2400" b="1" dirty="0"/>
          </a:p>
        </p:txBody>
      </p:sp>
    </p:spTree>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48965" y="222195"/>
            <a:ext cx="8229600" cy="558377"/>
          </a:xfrm>
        </p:spPr>
        <p:txBody>
          <a:bodyPr>
            <a:normAutofit/>
          </a:bodyPr>
          <a:lstStyle/>
          <a:p>
            <a:r>
              <a:rPr lang="ru-RU" sz="2800" b="1" dirty="0" smtClean="0"/>
              <a:t>Рыночное равновесие</a:t>
            </a:r>
            <a:endParaRPr lang="ru-RU" sz="2800" dirty="0"/>
          </a:p>
        </p:txBody>
      </p:sp>
      <p:sp>
        <p:nvSpPr>
          <p:cNvPr id="3" name="Содержимое 2"/>
          <p:cNvSpPr>
            <a:spLocks noGrp="1"/>
          </p:cNvSpPr>
          <p:nvPr>
            <p:ph idx="1"/>
          </p:nvPr>
        </p:nvSpPr>
        <p:spPr>
          <a:xfrm>
            <a:off x="296260" y="985720"/>
            <a:ext cx="8229600" cy="3508555"/>
          </a:xfrm>
        </p:spPr>
        <p:txBody>
          <a:bodyPr>
            <a:normAutofit fontScale="70000" lnSpcReduction="20000"/>
          </a:bodyPr>
          <a:lstStyle/>
          <a:p>
            <a:pPr>
              <a:buNone/>
            </a:pPr>
            <a:r>
              <a:rPr lang="ru-RU" dirty="0" smtClean="0"/>
              <a:t>         В экономике постоянно что-то происходит: одни люди что-то покупают, в то время как другие – продают; компании разрабатывают новые товары, в то время как правительство принимает законы для регулирования производства старых; иностранные компании открывают свои предприятия в Америке, в то время как американские фирмы продают свою продукцию за границей. Несмотря на это броуновское движение, рынок постоянно решает проблемы что, как и для кого. Когда удается уравновесить силы, действующие в экономике, рынок достигает рыночного равновесия между спросом и предложением.</a:t>
            </a:r>
          </a:p>
          <a:p>
            <a:endParaRPr lang="ru-RU" dirty="0"/>
          </a:p>
        </p:txBody>
      </p:sp>
    </p:spTree>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54375" y="374900"/>
            <a:ext cx="8229600" cy="1143000"/>
          </a:xfrm>
        </p:spPr>
        <p:txBody>
          <a:bodyPr>
            <a:noAutofit/>
          </a:bodyPr>
          <a:lstStyle/>
          <a:p>
            <a:pPr algn="l"/>
            <a:r>
              <a:rPr lang="ru-RU" sz="2400" b="1" i="1" dirty="0" smtClean="0"/>
              <a:t>Рыночное равновесие – это такая ситуация, при которой намерения различных покупателей и продавцов уравновешены</a:t>
            </a:r>
            <a:r>
              <a:rPr lang="ru-RU" sz="2400" b="1" dirty="0" smtClean="0"/>
              <a:t>.</a:t>
            </a:r>
            <a:endParaRPr lang="ru-RU" sz="2400" b="1" dirty="0"/>
          </a:p>
        </p:txBody>
      </p:sp>
      <p:sp>
        <p:nvSpPr>
          <p:cNvPr id="3" name="Содержимое 2"/>
          <p:cNvSpPr>
            <a:spLocks noGrp="1"/>
          </p:cNvSpPr>
          <p:nvPr>
            <p:ph idx="1"/>
          </p:nvPr>
        </p:nvSpPr>
        <p:spPr>
          <a:xfrm>
            <a:off x="296260" y="1596540"/>
            <a:ext cx="8229600" cy="3203144"/>
          </a:xfrm>
        </p:spPr>
        <p:txBody>
          <a:bodyPr>
            <a:normAutofit fontScale="70000" lnSpcReduction="20000"/>
          </a:bodyPr>
          <a:lstStyle/>
          <a:p>
            <a:pPr>
              <a:buNone/>
            </a:pPr>
            <a:r>
              <a:rPr lang="ru-RU" dirty="0" smtClean="0"/>
              <a:t>        Количество товаров, которое домашние хозяйства и компании хотят покупать и продавать, зависят от цены. Рынок устанавливает равновесную цену, которая одновременно удовлетворяет желания и продавцов, и покупателей. Слишком высокие цены привели бы к затовариванию рынка из-за слишком больших объёмов производства; слишком низкие – к длинным очередям в магазинах и дефициту. Те цены, по которым покупатель согласен купить то же количество товаров, которое продавец хочет продать, уравновешивают предложение и спрос.</a:t>
            </a:r>
          </a:p>
          <a:p>
            <a:endParaRPr lang="ru-RU" dirty="0"/>
          </a:p>
        </p:txBody>
      </p:sp>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96260" y="374900"/>
            <a:ext cx="8229600" cy="4733855"/>
          </a:xfrm>
        </p:spPr>
        <p:txBody>
          <a:bodyPr>
            <a:normAutofit fontScale="70000" lnSpcReduction="20000"/>
          </a:bodyPr>
          <a:lstStyle/>
          <a:p>
            <a:pPr>
              <a:buNone/>
            </a:pPr>
            <a:r>
              <a:rPr lang="ru-RU" dirty="0" smtClean="0"/>
              <a:t>         Одна из принципиальных проблем политэкономии, - на которую указывает приведенная выше цитата из книги Кейнса, - правильное распределение ролей в рыночной экономике между государством и рынком. Суть этой проблемы станет более понятна, если проанализировать, как изменялась роль каждого из них на протяжении достаточно длительного периода времени и какими они стали сегодня. В средние века экономическая деятельность в Европе и Азии регулировалась в основном аристократией и городскими гильдиями. Однако спустя почти два столетия правительства этих стран стали оказывать всё меньшее и меньшее воздействие на процесс формирования цен и методы организации производства. Постепенно на смену ограничениям эпохи феодализма пришло то, что сейчас принято называть «рыночным механизмом» или «конкурентным капитализмом».</a:t>
            </a:r>
          </a:p>
          <a:p>
            <a:endParaRPr lang="ru-RU" dirty="0"/>
          </a:p>
        </p:txBody>
      </p:sp>
    </p:spTree>
    <p:extLst>
      <p:ext uri="{BB962C8B-B14F-4D97-AF65-F5344CB8AC3E}">
        <p14:creationId xmlns="" xmlns:p14="http://schemas.microsoft.com/office/powerpoint/2010/main" val="1754855858"/>
      </p:ext>
    </p:extLst>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48965" y="680310"/>
            <a:ext cx="8229600" cy="405672"/>
          </a:xfrm>
        </p:spPr>
        <p:txBody>
          <a:bodyPr>
            <a:normAutofit fontScale="90000"/>
          </a:bodyPr>
          <a:lstStyle/>
          <a:p>
            <a:r>
              <a:rPr lang="ru-RU" sz="3100" b="1" dirty="0" smtClean="0"/>
              <a:t>Как рынок решает три экономические проблемы</a:t>
            </a:r>
            <a:r>
              <a:rPr lang="ru-RU" dirty="0" smtClean="0"/>
              <a:t/>
            </a:r>
            <a:br>
              <a:rPr lang="ru-RU" dirty="0" smtClean="0"/>
            </a:br>
            <a:endParaRPr lang="ru-RU" dirty="0"/>
          </a:p>
        </p:txBody>
      </p:sp>
      <p:sp>
        <p:nvSpPr>
          <p:cNvPr id="3" name="Содержимое 2"/>
          <p:cNvSpPr>
            <a:spLocks noGrp="1"/>
          </p:cNvSpPr>
          <p:nvPr>
            <p:ph idx="1"/>
          </p:nvPr>
        </p:nvSpPr>
        <p:spPr>
          <a:xfrm>
            <a:off x="296260" y="985720"/>
            <a:ext cx="8229600" cy="4525963"/>
          </a:xfrm>
        </p:spPr>
        <p:txBody>
          <a:bodyPr>
            <a:normAutofit fontScale="70000" lnSpcReduction="20000"/>
          </a:bodyPr>
          <a:lstStyle/>
          <a:p>
            <a:pPr>
              <a:buNone/>
            </a:pPr>
            <a:r>
              <a:rPr lang="ru-RU" dirty="0" smtClean="0"/>
              <a:t>         Мы только что описали, как цены помогают устанавливать равновесие между потреблением и производством (или спросом и предложением) на отдельных рынках. Что произойдёт, если мы объединим все разнообразные рынки, например рынок бензина, автомобилей, земли, труда, капитала и чего-нибудь ещё? Одновременное функционирование этих рынков приводит к установлению </a:t>
            </a:r>
            <a:r>
              <a:rPr lang="ru-RU" i="1" dirty="0" smtClean="0"/>
              <a:t>общего равновесия</a:t>
            </a:r>
            <a:r>
              <a:rPr lang="ru-RU" dirty="0" smtClean="0"/>
              <a:t> цен и объёмов производства. </a:t>
            </a:r>
          </a:p>
          <a:p>
            <a:pPr>
              <a:buNone/>
            </a:pPr>
            <a:r>
              <a:rPr lang="ru-RU" dirty="0" smtClean="0"/>
              <a:t>         В результате взаимодействия продавцов и покупателей (предложение и спрос) на различных рынках рыночная экономика одновременно решает три проблемы: </a:t>
            </a:r>
            <a:r>
              <a:rPr lang="ru-RU" i="1" dirty="0" smtClean="0"/>
              <a:t>что, как и для кого.</a:t>
            </a:r>
            <a:r>
              <a:rPr lang="ru-RU" dirty="0" smtClean="0"/>
              <a:t> Ниже дано краткое описание того, как в процессе установления рыночного равновесия решаются проблемы.</a:t>
            </a:r>
            <a:endParaRPr lang="ru-RU" dirty="0"/>
          </a:p>
        </p:txBody>
      </p:sp>
    </p:spTree>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222195"/>
            <a:ext cx="8229600" cy="5140443"/>
          </a:xfrm>
        </p:spPr>
        <p:txBody>
          <a:bodyPr>
            <a:normAutofit fontScale="70000" lnSpcReduction="20000"/>
          </a:bodyPr>
          <a:lstStyle/>
          <a:p>
            <a:pPr lvl="0">
              <a:buNone/>
            </a:pPr>
            <a:r>
              <a:rPr lang="ru-RU" i="1" dirty="0" smtClean="0"/>
              <a:t>      </a:t>
            </a:r>
            <a:r>
              <a:rPr lang="ru-RU" b="1" i="1" dirty="0" smtClean="0"/>
              <a:t>1.</a:t>
            </a:r>
            <a:r>
              <a:rPr lang="ru-RU" i="1" dirty="0" smtClean="0"/>
              <a:t> Что</a:t>
            </a:r>
            <a:r>
              <a:rPr lang="ru-RU" dirty="0" smtClean="0"/>
              <a:t> (какие товары и услуги) будет производиться, решают потребители, выражая своё мнение во время голосования долларами. Происходит это не раз в 2 или 4 года на избирательных участках, а ежедневно – в процессе принятия решения о покупках. Деньги, вносимые в кассу покупателями, в конечном итоге используются на оплату труда, ренту и дивиденды, которые потребители же и получают в виде дохода.</a:t>
            </a:r>
          </a:p>
          <a:p>
            <a:pPr>
              <a:buNone/>
            </a:pPr>
            <a:r>
              <a:rPr lang="ru-RU" dirty="0" smtClean="0"/>
              <a:t>          В свою очередь, предприятия стремятся получить максимальную прибыль. </a:t>
            </a:r>
            <a:r>
              <a:rPr lang="ru-RU" b="1" dirty="0" smtClean="0"/>
              <a:t>Прибыль</a:t>
            </a:r>
            <a:r>
              <a:rPr lang="ru-RU" dirty="0" smtClean="0"/>
              <a:t> – это чистый доход, или другими словами, разница между общим объёмом продаж и общими издержками. Компании не хотят работать там, где их прибыль уменьшается, однако, производство товаров, пользующихся спросом и обеспечивающих высокие прибыли, их прямо-таки притягивает. Очень показательный пример – Голливуд. Если какой-нибудь фильм имеет огромный кассовый успех, например, фильм об очаровательном динозавре или зловредном учёном, другие студии сразу же начинают штамповать подделки.</a:t>
            </a:r>
          </a:p>
          <a:p>
            <a:endParaRPr lang="ru-RU" dirty="0"/>
          </a:p>
        </p:txBody>
      </p:sp>
    </p:spTree>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222195"/>
            <a:ext cx="8229600" cy="5751263"/>
          </a:xfrm>
        </p:spPr>
        <p:txBody>
          <a:bodyPr>
            <a:normAutofit fontScale="70000" lnSpcReduction="20000"/>
          </a:bodyPr>
          <a:lstStyle/>
          <a:p>
            <a:pPr lvl="0">
              <a:buNone/>
            </a:pPr>
            <a:r>
              <a:rPr lang="ru-RU" i="1" dirty="0" smtClean="0"/>
              <a:t>      </a:t>
            </a:r>
            <a:r>
              <a:rPr lang="ru-RU" b="1" i="1" dirty="0" smtClean="0"/>
              <a:t>2.  </a:t>
            </a:r>
            <a:r>
              <a:rPr lang="ru-RU" i="1" dirty="0" smtClean="0"/>
              <a:t>Как</a:t>
            </a:r>
            <a:r>
              <a:rPr lang="ru-RU" dirty="0" smtClean="0"/>
              <a:t> производить товары, поможет решить конкуренция между различными производителями. Минимизация издержек производства за счёт применения наиболее эффективных технологий представляет собой наилучший для производителей способ достижения победы в ценовой конкуренции и получения максимальной прибыли. Иногда, чтобы свести издержки к минимуму, достаточно провести лишь незначительные изменения. Это может быть небольшая модернизация оборудования или изменение сочетания ресурсов, которые могут сыграть очень важную роль в конкурентной борьбе на рынке. А иногда приходится осуществлять кардинальные изменения в технологиях. Так было, когда на смену лошадям пришли паровые двигатели, из-за того, что единица полезной работы с использованием пара обходилась дешевле, или когда самолёты потеснили железные дороги, поскольку самолёты представляют собой более эффективное средство передвижения на большие расстояния. И сейчас мы также участвуем в процессе подобного перехода к радикально новой технологии, в которой компьютеры заменят пишущие машинки, бумагу и многих конторских служащих.</a:t>
            </a:r>
          </a:p>
          <a:p>
            <a:endParaRPr lang="ru-RU" dirty="0"/>
          </a:p>
        </p:txBody>
      </p:sp>
    </p:spTree>
  </p:cSld>
  <p:clrMapOvr>
    <a:masterClrMapping/>
  </p:clrMapOvr>
  <p:transition>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527605"/>
            <a:ext cx="8229600" cy="4525963"/>
          </a:xfrm>
        </p:spPr>
        <p:txBody>
          <a:bodyPr>
            <a:normAutofit fontScale="70000" lnSpcReduction="20000"/>
          </a:bodyPr>
          <a:lstStyle/>
          <a:p>
            <a:pPr lvl="0">
              <a:buNone/>
            </a:pPr>
            <a:r>
              <a:rPr lang="ru-RU" i="1" dirty="0" smtClean="0"/>
              <a:t>      </a:t>
            </a:r>
            <a:r>
              <a:rPr lang="ru-RU" b="1" i="1" dirty="0" smtClean="0"/>
              <a:t>3.  </a:t>
            </a:r>
            <a:r>
              <a:rPr lang="ru-RU" i="1" dirty="0" smtClean="0"/>
              <a:t>Для кого</a:t>
            </a:r>
            <a:r>
              <a:rPr lang="ru-RU" dirty="0" smtClean="0"/>
              <a:t> производятся блага, т.е. кто и сколько потребляет. Ответ на этот вопрос во многом зависит от соотношения предложения и спроса на рынках факторов производства. На этом рынке устанавливаются ставки заработной платы, величина земельной ренты, уровень процентных ставок и прибыли. Эти показатели называются </a:t>
            </a:r>
            <a:r>
              <a:rPr lang="ru-RU" i="1" dirty="0" smtClean="0"/>
              <a:t>факторными</a:t>
            </a:r>
            <a:r>
              <a:rPr lang="ru-RU" dirty="0" smtClean="0"/>
              <a:t> ценами. Один и тот же человек может получать зарплату на работе, дивиденды по акциям, проценты по депозитным сертификатам и ренту с части собственности. Сложив все факторные доходы, мы можем подсчитать индивидуальный рыночный доход. Таким образом, распределение доходов среди жителей страны определяется количество принадлежащих им факторов, таких как человеко-часы, акры и т.д. и ценами этих факторов (ставки заработной платы, величина ренты и т.д.)</a:t>
            </a:r>
          </a:p>
          <a:p>
            <a:endParaRPr lang="ru-RU" dirty="0"/>
          </a:p>
        </p:txBody>
      </p:sp>
    </p:spTree>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527605"/>
            <a:ext cx="8229600" cy="4525963"/>
          </a:xfrm>
        </p:spPr>
        <p:txBody>
          <a:bodyPr>
            <a:normAutofit fontScale="70000" lnSpcReduction="20000"/>
          </a:bodyPr>
          <a:lstStyle/>
          <a:p>
            <a:pPr>
              <a:buNone/>
            </a:pPr>
            <a:r>
              <a:rPr lang="ru-RU" dirty="0" smtClean="0"/>
              <a:t>        Учтите, однако, что доходы отражают нечто гораздо большее, чем просто вознаграждение за труд до седьмого пота или жесточайшую экономию средств. Источниками высоких доходов являются также крупные наследства, удачное стечение обстоятельств, удачное место проживания и квалификация, в которой в данный момент остро нуждается рынок. Людей с низкими доходами часто изображают как беспросветных лентяев, но правда заключается в том, что низкие доходы, как правило, являются результатом недостаточного образования, дискриминации или проживания в местах с высоким уровнем безработицы и низким уровнем заработной платы. Поэтому когда мы видим безработного, нам, наверное, стоит подумать: «Между прочим, ещё неизвестно, не окажусь ли я – в результате действия хвалёных рыночных механизмов – на месте бедняги».</a:t>
            </a:r>
          </a:p>
          <a:p>
            <a:endParaRPr lang="ru-RU" dirty="0"/>
          </a:p>
        </p:txBody>
      </p:sp>
    </p:spTree>
  </p:cSld>
  <p:clrMapOvr>
    <a:masterClrMapping/>
  </p:clrMapOvr>
  <p:transition>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27605"/>
            <a:ext cx="8229600" cy="610819"/>
          </a:xfrm>
        </p:spPr>
        <p:txBody>
          <a:bodyPr>
            <a:normAutofit fontScale="90000"/>
          </a:bodyPr>
          <a:lstStyle/>
          <a:p>
            <a:r>
              <a:rPr lang="ru-RU" sz="3100" b="1" dirty="0" smtClean="0"/>
              <a:t>Властелины рынка</a:t>
            </a:r>
            <a:r>
              <a:rPr lang="ru-RU" dirty="0" smtClean="0"/>
              <a:t/>
            </a:r>
            <a:br>
              <a:rPr lang="ru-RU" dirty="0" smtClean="0"/>
            </a:br>
            <a:endParaRPr lang="ru-RU" dirty="0"/>
          </a:p>
        </p:txBody>
      </p:sp>
      <p:sp>
        <p:nvSpPr>
          <p:cNvPr id="3" name="Содержимое 2"/>
          <p:cNvSpPr>
            <a:spLocks noGrp="1"/>
          </p:cNvSpPr>
          <p:nvPr>
            <p:ph idx="1"/>
          </p:nvPr>
        </p:nvSpPr>
        <p:spPr>
          <a:xfrm>
            <a:off x="296260" y="833015"/>
            <a:ext cx="8229600" cy="3508554"/>
          </a:xfrm>
        </p:spPr>
        <p:txBody>
          <a:bodyPr>
            <a:normAutofit fontScale="85000" lnSpcReduction="10000"/>
          </a:bodyPr>
          <a:lstStyle/>
          <a:p>
            <a:pPr>
              <a:buNone/>
            </a:pPr>
            <a:r>
              <a:rPr lang="ru-RU" sz="2600" dirty="0" smtClean="0"/>
              <a:t>        Кто управляет рыночной экономикой? Задают ли в ней тон такие гигантские компании, как </a:t>
            </a:r>
            <a:r>
              <a:rPr lang="en-US" sz="2600" i="1" dirty="0" smtClean="0"/>
              <a:t>General Electric</a:t>
            </a:r>
            <a:r>
              <a:rPr lang="ru-RU" sz="2600" i="1" dirty="0" smtClean="0"/>
              <a:t> и </a:t>
            </a:r>
            <a:r>
              <a:rPr lang="en-US" sz="2600" i="1" dirty="0" smtClean="0"/>
              <a:t>AT</a:t>
            </a:r>
            <a:r>
              <a:rPr lang="ru-RU" sz="2600" i="1" dirty="0" smtClean="0"/>
              <a:t>&amp;</a:t>
            </a:r>
            <a:r>
              <a:rPr lang="en-US" sz="2600" i="1" dirty="0" smtClean="0"/>
              <a:t>T</a:t>
            </a:r>
            <a:r>
              <a:rPr lang="ru-RU" sz="2600" i="1" dirty="0" smtClean="0"/>
              <a:t>?</a:t>
            </a:r>
            <a:r>
              <a:rPr lang="ru-RU" sz="2600" dirty="0" smtClean="0"/>
              <a:t> Или этим занимаются Конгресс и президент? А может быть, заправилы рекламного бизнеса с Мэдисон-авеню? Если мы внимательно изучим структуру рыночной экономики, то увидим двух равноправных властелинов – </a:t>
            </a:r>
            <a:r>
              <a:rPr lang="ru-RU" sz="2600" i="1" dirty="0" smtClean="0"/>
              <a:t>потребителей </a:t>
            </a:r>
            <a:r>
              <a:rPr lang="ru-RU" sz="2600" dirty="0" smtClean="0"/>
              <a:t>и</a:t>
            </a:r>
            <a:r>
              <a:rPr lang="ru-RU" sz="2600" i="1" dirty="0" smtClean="0"/>
              <a:t> технологии</a:t>
            </a:r>
            <a:r>
              <a:rPr lang="ru-RU" sz="2600" dirty="0" smtClean="0"/>
              <a:t>. Потребители, ведомые своими врождёнными и приобретёнными предпочтениями, участвуя в голосовании долларами, решают, как обществу нужно распределить имеющиеся ресурсы, т.е. именно они выбирают точку на границе производственных возможностей (ГПВ).</a:t>
            </a:r>
          </a:p>
          <a:p>
            <a:pPr>
              <a:buNone/>
            </a:pPr>
            <a:endParaRPr lang="ru-RU" dirty="0"/>
          </a:p>
        </p:txBody>
      </p:sp>
    </p:spTree>
  </p:cSld>
  <p:clrMapOvr>
    <a:masterClrMapping/>
  </p:clrMapOvr>
  <p:transition>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833015"/>
            <a:ext cx="8229600" cy="3966670"/>
          </a:xfrm>
        </p:spPr>
        <p:txBody>
          <a:bodyPr>
            <a:normAutofit fontScale="70000" lnSpcReduction="20000"/>
          </a:bodyPr>
          <a:lstStyle/>
          <a:p>
            <a:pPr>
              <a:buNone/>
            </a:pPr>
            <a:r>
              <a:rPr lang="ru-RU" dirty="0" smtClean="0"/>
              <a:t>         Но сами по себе потребители не могут диктовать, что (какие блага) следует производить. Их выбор серьёзно ограничен имеющимися ресурсами и технологиями. Экономика не может выйти за пределы своей ГПВ. Вы можете полететь в Гонконг, но не на Марс. Экономические ресурсы, наряду с уровнем развития науки и технологии, ограничивают количество кандидатов, за которых потребители могут проголосовать долларами. Спрос потребителей должен соответствовать предложению предприятий. Таким образом, издержки производства и решения о поставках наряду с потребительским спросом помогают определить, что нужно производить.</a:t>
            </a:r>
          </a:p>
          <a:p>
            <a:endParaRPr lang="ru-RU" dirty="0"/>
          </a:p>
        </p:txBody>
      </p:sp>
    </p:spTree>
  </p:cSld>
  <p:clrMapOvr>
    <a:masterClrMapping/>
  </p:clrMapOvr>
  <p:transition>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374900"/>
            <a:ext cx="8229600" cy="4525963"/>
          </a:xfrm>
        </p:spPr>
        <p:txBody>
          <a:bodyPr>
            <a:normAutofit fontScale="70000" lnSpcReduction="20000"/>
          </a:bodyPr>
          <a:lstStyle/>
          <a:p>
            <a:pPr>
              <a:buNone/>
            </a:pPr>
            <a:r>
              <a:rPr lang="ru-RU" dirty="0" smtClean="0"/>
              <a:t>        Однако далеко не каждая технология может оказаться востребованной. Начиная со </a:t>
            </a:r>
            <a:r>
              <a:rPr lang="en-US" dirty="0" smtClean="0"/>
              <a:t>Stanley Steamer</a:t>
            </a:r>
            <a:r>
              <a:rPr lang="ru-RU" dirty="0" smtClean="0"/>
              <a:t> – автомобиля, работавшего на пару, и кончая бездымной сигаретой </a:t>
            </a:r>
            <a:r>
              <a:rPr lang="en-US" dirty="0" smtClean="0"/>
              <a:t>Premiere</a:t>
            </a:r>
            <a:r>
              <a:rPr lang="ru-RU" dirty="0" smtClean="0"/>
              <a:t>, у которой не было не только дыма, но и вкуса, история знает много товаров, так и не нашедших своего покупателя. Как умирают бесполезные товары? Есть ли какие-либо государственные учреждения, которые определяют ценность новых товаров? Нет, такие учреждения просто не нужны. Именно прибыль, выполняя роль кнута и пряника, как раз и управляет рыночным механизмом.</a:t>
            </a:r>
          </a:p>
          <a:p>
            <a:pPr>
              <a:buNone/>
            </a:pPr>
            <a:r>
              <a:rPr lang="ru-RU" i="1" dirty="0" smtClean="0"/>
              <a:t>         </a:t>
            </a:r>
            <a:r>
              <a:rPr lang="ru-RU" sz="3400" b="1" i="1" dirty="0" smtClean="0"/>
              <a:t>Подобно фермеру, использующему морковку и палку для того, чтобы заставить осла идти вперёд, рыночная система использует прибыль и убытки для того, чтобы стимулировать предприятия эффективно производить необходимые блага.</a:t>
            </a:r>
            <a:endParaRPr lang="ru-RU" sz="3400" b="1" dirty="0" smtClean="0"/>
          </a:p>
          <a:p>
            <a:endParaRPr lang="ru-RU" dirty="0"/>
          </a:p>
        </p:txBody>
      </p:sp>
    </p:spTree>
  </p:cSld>
  <p:clrMapOvr>
    <a:masterClrMapping/>
  </p:clrMapOvr>
  <p:transition>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9"/>
            <a:ext cx="8229600" cy="711082"/>
          </a:xfrm>
        </p:spPr>
        <p:txBody>
          <a:bodyPr>
            <a:normAutofit fontScale="90000"/>
          </a:bodyPr>
          <a:lstStyle/>
          <a:p>
            <a:r>
              <a:rPr lang="ru-RU" sz="2800" b="1" dirty="0" smtClean="0"/>
              <a:t>Кругооборот экономической жизни</a:t>
            </a:r>
            <a:r>
              <a:rPr lang="ru-RU" sz="2800" dirty="0" smtClean="0"/>
              <a:t/>
            </a:r>
            <a:br>
              <a:rPr lang="ru-RU" sz="2800" dirty="0" smtClean="0"/>
            </a:br>
            <a:endParaRPr lang="ru-RU" sz="2800" dirty="0"/>
          </a:p>
        </p:txBody>
      </p:sp>
      <p:sp>
        <p:nvSpPr>
          <p:cNvPr id="3" name="Содержимое 2"/>
          <p:cNvSpPr>
            <a:spLocks noGrp="1"/>
          </p:cNvSpPr>
          <p:nvPr>
            <p:ph idx="1"/>
          </p:nvPr>
        </p:nvSpPr>
        <p:spPr>
          <a:xfrm>
            <a:off x="296260" y="985720"/>
            <a:ext cx="8229600" cy="3966670"/>
          </a:xfrm>
        </p:spPr>
        <p:txBody>
          <a:bodyPr>
            <a:normAutofit fontScale="70000" lnSpcReduction="20000"/>
          </a:bodyPr>
          <a:lstStyle/>
          <a:p>
            <a:pPr>
              <a:buNone/>
            </a:pPr>
            <a:r>
              <a:rPr lang="ru-RU" dirty="0" smtClean="0"/>
              <a:t>        Рис. 1 наглядно отображает кругооборот экономической жизни. Этот рисунок позволяет нам увидеть, каким образом потребители и производители взаимодействуют друг с другом, определяя цену и количество необходимых факторов производства и выпускаемой продукции. Обратите внимание: в кругообороте участвуют два типа рынков. Вверху расположены рынки продуктов или потоки товарок и услуг, например, пиццы и обуви, внизу – рынки ресурсов или факторов производства, таких как земля и труд. А теперь давайте рассмотрим, как принимаются решения двумя различными хозяйствующими субъектами: домашними хозяйствами и предпринимателями.</a:t>
            </a:r>
          </a:p>
          <a:p>
            <a:endParaRPr lang="ru-RU" dirty="0"/>
          </a:p>
        </p:txBody>
      </p:sp>
    </p:spTree>
  </p:cSld>
  <p:clrMapOvr>
    <a:masterClrMapping/>
  </p:clrMapOvr>
  <p:transition>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374900"/>
            <a:ext cx="8229600" cy="4733855"/>
          </a:xfrm>
        </p:spPr>
        <p:txBody>
          <a:bodyPr>
            <a:normAutofit fontScale="70000" lnSpcReduction="20000"/>
          </a:bodyPr>
          <a:lstStyle/>
          <a:p>
            <a:pPr>
              <a:buNone/>
            </a:pPr>
            <a:r>
              <a:rPr lang="ru-RU" dirty="0" smtClean="0"/>
              <a:t>         Домашние хозяйства покупают товары и услуги и продают факторы производства, а предприятия продают товары и услуги и покупают факторы производства. Домашние хозяйства используют свои доходы от продажи труда и других ресурсов для покупки благ у предприятий, предприятия устанавливают цены на товары в зависимости от стоимости труда и собственности. Цены на товарных рынках уравновешивают спрос потребителей с предложением предприятий, а цены на рынках факторов производства – предложение домашних хозяйств со спросом предприятий.</a:t>
            </a:r>
          </a:p>
          <a:p>
            <a:pPr>
              <a:buNone/>
            </a:pPr>
            <a:r>
              <a:rPr lang="ru-RU" dirty="0" smtClean="0"/>
              <a:t>         Всё это звучит довольно сложно. На самом деле это всего лишь обобщённая картина сложной системы взаимодействия предложения и спроса, осуществляемой с помощью рыночного механизма, для решения экономических проблем </a:t>
            </a:r>
            <a:r>
              <a:rPr lang="ru-RU" i="1" dirty="0" smtClean="0"/>
              <a:t>что, как и для кого</a:t>
            </a:r>
            <a:r>
              <a:rPr lang="ru-RU" dirty="0" smtClean="0"/>
              <a:t>. Внимательно рассмотрите этот рисунок. Несколько минут, потраченных на его изучение, помогут вам понять, как работает рыночная экономика.</a:t>
            </a:r>
          </a:p>
          <a:p>
            <a:endParaRPr lang="ru-RU" dirty="0"/>
          </a:p>
        </p:txBody>
      </p:sp>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374900"/>
            <a:ext cx="8229600" cy="4733855"/>
          </a:xfrm>
        </p:spPr>
        <p:txBody>
          <a:bodyPr>
            <a:normAutofit fontScale="70000" lnSpcReduction="20000"/>
          </a:bodyPr>
          <a:lstStyle/>
          <a:p>
            <a:pPr>
              <a:buNone/>
            </a:pPr>
            <a:r>
              <a:rPr lang="ru-RU" dirty="0" smtClean="0"/>
              <a:t>        В большинстве стран Европы и Северной Америки 19-ое столетие стало веком господства принципа неограниченной свободы предпринимательства (</a:t>
            </a:r>
            <a:r>
              <a:rPr lang="en-US" dirty="0" smtClean="0"/>
              <a:t>laissez</a:t>
            </a:r>
            <a:r>
              <a:rPr lang="ru-RU" dirty="0" smtClean="0"/>
              <a:t> – </a:t>
            </a:r>
            <a:r>
              <a:rPr lang="en-US" dirty="0" smtClean="0"/>
              <a:t>faire</a:t>
            </a:r>
            <a:r>
              <a:rPr lang="ru-RU" dirty="0" smtClean="0"/>
              <a:t>). Эта доктрина, которую по-другому можно было бы сформулировать как лозунг «оставьте нас в покое», основана на принципе минимизации вмешательства государства в экономическую жизнь. Экономика отдаётся полностью во власть «игры» спроса и предложения, складывающейся в каждый отдельный момент на рынке. К середине 19-го столетия эту экономическую философию исповедовали многие государства.</a:t>
            </a:r>
          </a:p>
          <a:p>
            <a:pPr>
              <a:buNone/>
            </a:pPr>
            <a:r>
              <a:rPr lang="ru-RU" dirty="0" smtClean="0"/>
              <a:t>        Тем не менее, проявившиеся к концу столетия «гримасы необузданного капитализма» заставили Соединённые Штаты и другие промышленно развитые государства Западной Европы отказаться от полновластия принципа неограниченной свободы предпринимательства. </a:t>
            </a:r>
          </a:p>
          <a:p>
            <a:endParaRPr lang="ru-RU" dirty="0"/>
          </a:p>
        </p:txBody>
      </p:sp>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11082"/>
          </a:xfrm>
        </p:spPr>
        <p:txBody>
          <a:bodyPr>
            <a:normAutofit/>
          </a:bodyPr>
          <a:lstStyle/>
          <a:p>
            <a:r>
              <a:rPr lang="ru-RU" sz="2800" b="1" dirty="0" smtClean="0"/>
              <a:t>«Невидимая рука» и «совершенная конкуренция» </a:t>
            </a:r>
            <a:endParaRPr lang="ru-RU" sz="2800" dirty="0"/>
          </a:p>
        </p:txBody>
      </p:sp>
      <p:sp>
        <p:nvSpPr>
          <p:cNvPr id="3" name="Содержимое 2"/>
          <p:cNvSpPr>
            <a:spLocks noGrp="1"/>
          </p:cNvSpPr>
          <p:nvPr>
            <p:ph idx="1"/>
          </p:nvPr>
        </p:nvSpPr>
        <p:spPr>
          <a:xfrm>
            <a:off x="296260" y="985720"/>
            <a:ext cx="8229600" cy="3918803"/>
          </a:xfrm>
        </p:spPr>
        <p:txBody>
          <a:bodyPr>
            <a:normAutofit fontScale="70000" lnSpcReduction="20000"/>
          </a:bodyPr>
          <a:lstStyle/>
          <a:p>
            <a:pPr>
              <a:buNone/>
            </a:pPr>
            <a:r>
              <a:rPr lang="ru-RU" dirty="0" smtClean="0"/>
              <a:t>        Законы функционирования рыночной системы были впервые описаны Адамом Смитом, чью классическую работу «Исследование о природе и причинах богатства народов» (1776 г.) многие читают и сегодня. Смит провозгласил принцип </a:t>
            </a:r>
            <a:r>
              <a:rPr lang="ru-RU" b="1" dirty="0" smtClean="0"/>
              <a:t>«невидимой руки»</a:t>
            </a:r>
            <a:r>
              <a:rPr lang="ru-RU" dirty="0" smtClean="0"/>
              <a:t>. Этот принцип гласит, что, преследуя свои эгоистичные интересы, каждый человек «невидимой рукой» направляется служить интересам общества. Развивая эту мысль, Смит пришёл к выводу о том, что вмешательство государства в механизм рыночной конкуренции способно привести только к негативным последствиям. В одной из наиболее известных экономистов цитате Смит так описал своё видение взаимодействия частных и общественных интересов.</a:t>
            </a:r>
          </a:p>
          <a:p>
            <a:endParaRPr lang="ru-RU" dirty="0"/>
          </a:p>
        </p:txBody>
      </p:sp>
    </p:spTree>
  </p:cSld>
  <p:clrMapOvr>
    <a:masterClrMapping/>
  </p:clrMapOvr>
  <p:transition>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222195"/>
            <a:ext cx="8229600" cy="2391753"/>
          </a:xfrm>
        </p:spPr>
        <p:txBody>
          <a:bodyPr>
            <a:normAutofit fontScale="70000" lnSpcReduction="20000"/>
          </a:bodyPr>
          <a:lstStyle/>
          <a:p>
            <a:pPr>
              <a:buNone/>
            </a:pPr>
            <a:r>
              <a:rPr lang="ru-RU" dirty="0" smtClean="0"/>
              <a:t>       Каждый индивид, стремясь к приумножению личного капитала, не думает об общественных интересах, стремясь к удовлетворению частного интереса… В этом случае, как и во многих других, он невидимой рукой направляется к цели, которая совсем не входила в его намерения… Преследуя свои собственные интересы, он часто более действительным образом служит интересам общества, чем тогда, когда сознательно стремится делать это.</a:t>
            </a:r>
            <a:r>
              <a:rPr lang="ru-RU" baseline="30000" dirty="0" smtClean="0"/>
              <a:t>1</a:t>
            </a:r>
            <a:endParaRPr lang="ru-RU" dirty="0" smtClean="0"/>
          </a:p>
          <a:p>
            <a:endParaRPr lang="ru-RU" dirty="0"/>
          </a:p>
        </p:txBody>
      </p:sp>
      <p:sp>
        <p:nvSpPr>
          <p:cNvPr id="4" name="TextBox 3"/>
          <p:cNvSpPr txBox="1"/>
          <p:nvPr/>
        </p:nvSpPr>
        <p:spPr>
          <a:xfrm>
            <a:off x="1517900" y="2207360"/>
            <a:ext cx="7500845" cy="3970318"/>
          </a:xfrm>
          <a:prstGeom prst="rect">
            <a:avLst/>
          </a:prstGeom>
          <a:noFill/>
        </p:spPr>
        <p:txBody>
          <a:bodyPr wrap="square" rtlCol="0">
            <a:spAutoFit/>
          </a:bodyPr>
          <a:lstStyle/>
          <a:p>
            <a:r>
              <a:rPr lang="ru-RU" b="1" dirty="0" smtClean="0"/>
              <a:t> </a:t>
            </a:r>
            <a:endParaRPr lang="ru-RU" dirty="0" smtClean="0"/>
          </a:p>
          <a:p>
            <a:r>
              <a:rPr lang="ru-RU" b="1" dirty="0" smtClean="0"/>
              <a:t>Адам Смит – основоположник экономической теории.</a:t>
            </a:r>
            <a:r>
              <a:rPr lang="ru-RU" dirty="0" smtClean="0"/>
              <a:t> «Зачем люди так много работают и суетятся?» Эти слова принадлежат Адаму Смиту (1723-1790), шотландцу, вклад которого в развитие общественных наук сопоставим с вкладом Исаака Ньютона в развитие физики. Смит ответил на три главных вопроса экономики в работе «Исследование о природе и причинах богатства народов» (1766), где объяснил саморегулирующуюся природу экономической системы, в которой эгоистичные интересы индивидуумов являются основным стимулом экономической активности. Он верил, что потребление есть единственная и конечная цель производства.</a:t>
            </a:r>
          </a:p>
          <a:p>
            <a:pPr algn="r"/>
            <a:r>
              <a:rPr lang="ru-RU" baseline="30000" dirty="0" smtClean="0"/>
              <a:t>                                      1 </a:t>
            </a:r>
            <a:r>
              <a:rPr lang="ru-RU" dirty="0" smtClean="0"/>
              <a:t>Смит А. Исследование о природе и причинах богатства народов – М., 1962. – С.332.</a:t>
            </a:r>
          </a:p>
          <a:p>
            <a:endParaRPr lang="ru-RU" dirty="0"/>
          </a:p>
        </p:txBody>
      </p:sp>
    </p:spTree>
  </p:cSld>
  <p:clrMapOvr>
    <a:masterClrMapping/>
  </p:clrMapOvr>
  <p:transition>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222195"/>
            <a:ext cx="8229600" cy="5650085"/>
          </a:xfrm>
        </p:spPr>
        <p:txBody>
          <a:bodyPr>
            <a:normAutofit fontScale="70000" lnSpcReduction="20000"/>
          </a:bodyPr>
          <a:lstStyle/>
          <a:p>
            <a:pPr>
              <a:buNone/>
            </a:pPr>
            <a:r>
              <a:rPr lang="ru-RU" dirty="0" smtClean="0"/>
              <a:t>         Смит был первым сторонником экономического роста. Когда «промышленная революция» ещё только зарождалась, он указал на огромный потенциал, которым обладают специализация и разделение труда в повышении эффективности производства. В своём знаменитом примере он описывал специализированное производство на фабрике по изготовлению булавок, когда «один человек вытягивает проволоку, другой её выпрямляет, а третий разрезает на куски». ». Такой подход позволял 10 работникам выпускать в день 48000 булавок, в то время как «если бы каждый из них самостоятельно выполнял весь цикл </a:t>
            </a:r>
            <a:r>
              <a:rPr lang="ru-RU" i="1" dirty="0" smtClean="0"/>
              <a:t>операций по</a:t>
            </a:r>
            <a:r>
              <a:rPr lang="ru-RU" dirty="0" smtClean="0"/>
              <a:t> изготовлению булавки, одному работнику вряд ли удавалось бы выпускать в день не то что двенадцать булавок, а хотя бы одну». Результат такого разделения труда Смит рассматривал как «универсальное богатство, которое становится доступным даже низшим сломи общества». Остается только представить себе, что бы он подумал, если бы мог увидеть результаты, к которым при­вели два последующих столетия экономического развития! </a:t>
            </a:r>
            <a:endParaRPr lang="ru-RU" dirty="0"/>
          </a:p>
        </p:txBody>
      </p:sp>
    </p:spTree>
  </p:cSld>
  <p:clrMapOvr>
    <a:masterClrMapping/>
  </p:clrMapOvr>
  <p:transition>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374900"/>
            <a:ext cx="8229600" cy="4525963"/>
          </a:xfrm>
        </p:spPr>
        <p:txBody>
          <a:bodyPr>
            <a:normAutofit fontScale="70000" lnSpcReduction="20000"/>
          </a:bodyPr>
          <a:lstStyle/>
          <a:p>
            <a:pPr>
              <a:buNone/>
            </a:pPr>
            <a:r>
              <a:rPr lang="ru-RU" dirty="0" smtClean="0"/>
              <a:t>      Смит написал сотни страниц, разоблачая бесчисленные случаи произвольного вмешательства государства в экономические дела. Взять хотя бы цехового мастера XVII столетия, пытающегося усовершенствовать технологию ткацкого производства. Городская гильдия решает: «Если он хочет, чтобы ткацкий станок действовал по его технологии, пусть получит разрешение от городских властей на право использования того количества нитей и такой длины, которые он считает нужными, но сначала этот вопрос должны рассмотреть четверо старейших купцов и четверо старейших ткачей нашей гильдии». Смит утверждал, что такие ограничения — налагаемые правительством или монополиями и относящейся либо к процессу производства, либо к внешней торговле — лишь нарушают нормальное функционирование рыночной системы и в конечном счете наносят вред как производителям, так и потребителям.</a:t>
            </a:r>
          </a:p>
          <a:p>
            <a:endParaRPr lang="ru-RU" dirty="0"/>
          </a:p>
        </p:txBody>
      </p:sp>
    </p:spTree>
  </p:cSld>
  <p:clrMapOvr>
    <a:masterClrMapping/>
  </p:clrMapOvr>
  <p:transition>
    <p:zo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680310"/>
            <a:ext cx="8229600" cy="3813965"/>
          </a:xfrm>
        </p:spPr>
        <p:txBody>
          <a:bodyPr>
            <a:normAutofit fontScale="70000" lnSpcReduction="20000"/>
          </a:bodyPr>
          <a:lstStyle/>
          <a:p>
            <a:pPr>
              <a:buNone/>
            </a:pPr>
            <a:r>
              <a:rPr lang="ru-RU" dirty="0" smtClean="0"/>
              <a:t>        Ни одно из этих утверждений не характеризует Смита как апологета истеблишмента (система власти и управления — </a:t>
            </a:r>
            <a:r>
              <a:rPr lang="ru-RU" i="1" dirty="0" smtClean="0"/>
              <a:t>Прим. ред.).</a:t>
            </a:r>
            <a:r>
              <a:rPr lang="ru-RU" dirty="0" smtClean="0"/>
              <a:t> Напротив, </a:t>
            </a:r>
            <a:r>
              <a:rPr lang="ru-RU" i="1" dirty="0" smtClean="0"/>
              <a:t>он</a:t>
            </a:r>
            <a:r>
              <a:rPr lang="ru-RU" dirty="0" smtClean="0"/>
              <a:t> испытывал огромное недоверие к власти, повсюду пустившей свои корни, и к частным монополиям, в которых видел своего рода «публичные монархии». Его заботили интересы простых людей. Но, подобно многим великим экономистам, он прекрасно понимал и то, что дорога в ад вымощена благими намерениями.</a:t>
            </a:r>
          </a:p>
          <a:p>
            <a:pPr>
              <a:buNone/>
            </a:pPr>
            <a:r>
              <a:rPr lang="ru-RU" dirty="0" smtClean="0"/>
              <a:t>         Как бы то ни было, именно представления Адама Смита о саморегулирующемся рынке, о «невидимой руке» стали величайшим вкладом в современную экономическую науку.</a:t>
            </a:r>
          </a:p>
          <a:p>
            <a:endParaRPr lang="ru-RU" dirty="0"/>
          </a:p>
        </p:txBody>
      </p:sp>
    </p:spTree>
  </p:cSld>
  <p:clrMapOvr>
    <a:masterClrMapping/>
  </p:clrMapOvr>
  <p:transition>
    <p:zo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48965" y="374900"/>
            <a:ext cx="8229600" cy="405672"/>
          </a:xfrm>
        </p:spPr>
        <p:txBody>
          <a:bodyPr>
            <a:noAutofit/>
          </a:bodyPr>
          <a:lstStyle/>
          <a:p>
            <a:r>
              <a:rPr lang="ru-RU" sz="2800" b="1" dirty="0" smtClean="0"/>
              <a:t>ТОРГОВЛЯ, ДЕНЬГИ И КАПИТАЛ</a:t>
            </a:r>
            <a:r>
              <a:rPr lang="ru-RU" sz="2800" dirty="0" smtClean="0"/>
              <a:t/>
            </a:r>
            <a:br>
              <a:rPr lang="ru-RU" sz="2800" dirty="0" smtClean="0"/>
            </a:br>
            <a:endParaRPr lang="ru-RU" sz="2800" dirty="0"/>
          </a:p>
        </p:txBody>
      </p:sp>
      <p:sp>
        <p:nvSpPr>
          <p:cNvPr id="3" name="Содержимое 2"/>
          <p:cNvSpPr>
            <a:spLocks noGrp="1"/>
          </p:cNvSpPr>
          <p:nvPr>
            <p:ph idx="1"/>
          </p:nvPr>
        </p:nvSpPr>
        <p:spPr>
          <a:xfrm>
            <a:off x="296260" y="833015"/>
            <a:ext cx="8229600" cy="4581150"/>
          </a:xfrm>
        </p:spPr>
        <p:txBody>
          <a:bodyPr>
            <a:normAutofit fontScale="70000" lnSpcReduction="20000"/>
          </a:bodyPr>
          <a:lstStyle/>
          <a:p>
            <a:pPr>
              <a:buNone/>
            </a:pPr>
            <a:r>
              <a:rPr lang="ru-RU" dirty="0" smtClean="0"/>
              <a:t>         Со времен Адама Смита рыночная экономика существенно изменилась. Высокоразвитая капиталистическая экономика в США, странах Западной Европы и Японии обладает тремя отличительными чертами; торговлей на основе специализации, деньгами и капиталом.</a:t>
            </a:r>
          </a:p>
          <a:p>
            <a:pPr lvl="0"/>
            <a:r>
              <a:rPr lang="ru-RU" dirty="0" smtClean="0"/>
              <a:t>Высокоразвитая экономика характеризуется разветвлен­ной торговлей, осуществляемой как отдельными людьми, так и целыми странами, которая зависит от уровня </a:t>
            </a:r>
            <a:r>
              <a:rPr lang="ru-RU" i="1" dirty="0" smtClean="0"/>
              <a:t>специализации</a:t>
            </a:r>
            <a:r>
              <a:rPr lang="ru-RU" dirty="0" smtClean="0"/>
              <a:t> и сложного разделения труда.</a:t>
            </a:r>
          </a:p>
          <a:p>
            <a:pPr lvl="0"/>
            <a:r>
              <a:rPr lang="ru-RU" dirty="0" smtClean="0"/>
              <a:t>Современная экономика широко использует </a:t>
            </a:r>
            <a:r>
              <a:rPr lang="ru-RU" i="1" dirty="0" smtClean="0"/>
              <a:t>деньги.</a:t>
            </a:r>
            <a:r>
              <a:rPr lang="ru-RU" dirty="0" smtClean="0"/>
              <a:t> Де­нежный поток - это «источник жизненной силы» для нашей системы. Деньги используются для определения экономической ценности благ и финансирования торговли.</a:t>
            </a:r>
          </a:p>
          <a:p>
            <a:pPr>
              <a:buNone/>
            </a:pPr>
            <a:r>
              <a:rPr lang="ru-RU" dirty="0" smtClean="0"/>
              <a:t> </a:t>
            </a:r>
          </a:p>
          <a:p>
            <a:endParaRPr lang="ru-RU" dirty="0"/>
          </a:p>
        </p:txBody>
      </p:sp>
    </p:spTree>
  </p:cSld>
  <p:clrMapOvr>
    <a:masterClrMapping/>
  </p:clrMapOvr>
  <p:transition>
    <p:zo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680310"/>
            <a:ext cx="8229600" cy="2745028"/>
          </a:xfrm>
        </p:spPr>
        <p:txBody>
          <a:bodyPr>
            <a:normAutofit fontScale="70000" lnSpcReduction="20000"/>
          </a:bodyPr>
          <a:lstStyle/>
          <a:p>
            <a:pPr lvl="0"/>
            <a:r>
              <a:rPr lang="ru-RU" dirty="0" smtClean="0"/>
              <a:t>Современные промышленные технологии основаны на использовании больших запасов </a:t>
            </a:r>
            <a:r>
              <a:rPr lang="ru-RU" i="1" dirty="0" smtClean="0"/>
              <a:t>капитала — </a:t>
            </a:r>
            <a:r>
              <a:rPr lang="ru-RU" dirty="0" smtClean="0"/>
              <a:t>высокоточного оборудования, крупных заводов и оборотных фондов. Средства производства позволяют намного повысить производительность человеческого труда, превращая его в более эффективный фактор производства. Сегодняшний уровень производительности труда намного превышает тот, которой был несколько лет назад.</a:t>
            </a:r>
          </a:p>
          <a:p>
            <a:endParaRPr lang="ru-RU" dirty="0"/>
          </a:p>
        </p:txBody>
      </p:sp>
    </p:spTree>
  </p:cSld>
  <p:clrMapOvr>
    <a:masterClrMapping/>
  </p:clrMapOvr>
  <p:transition>
    <p:zo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58377"/>
          </a:xfrm>
        </p:spPr>
        <p:txBody>
          <a:bodyPr>
            <a:normAutofit/>
          </a:bodyPr>
          <a:lstStyle/>
          <a:p>
            <a:r>
              <a:rPr lang="ru-RU" sz="2800" b="1" dirty="0" smtClean="0"/>
              <a:t>ТОРГОВЛЯ, СПЕЦИАЛИЗАЦИЯ И РАЗДЕЛЕНИЕ ТРУДА</a:t>
            </a:r>
            <a:endParaRPr lang="ru-RU" sz="2800" dirty="0"/>
          </a:p>
        </p:txBody>
      </p:sp>
      <p:sp>
        <p:nvSpPr>
          <p:cNvPr id="3" name="Содержимое 2"/>
          <p:cNvSpPr>
            <a:spLocks noGrp="1"/>
          </p:cNvSpPr>
          <p:nvPr>
            <p:ph idx="1"/>
          </p:nvPr>
        </p:nvSpPr>
        <p:spPr>
          <a:xfrm>
            <a:off x="296260" y="1291130"/>
            <a:ext cx="8229600" cy="2443279"/>
          </a:xfrm>
        </p:spPr>
        <p:txBody>
          <a:bodyPr>
            <a:normAutofit fontScale="70000" lnSpcReduction="20000"/>
          </a:bodyPr>
          <a:lstStyle/>
          <a:p>
            <a:pPr>
              <a:buNone/>
            </a:pPr>
            <a:r>
              <a:rPr lang="ru-RU" dirty="0" smtClean="0"/>
              <a:t>         По сравнению с XVIII веком современная экономика намного больше зависит от специализации людей и предприятий, связанных друг </a:t>
            </a:r>
            <a:r>
              <a:rPr lang="ru-RU" i="1" dirty="0" smtClean="0"/>
              <a:t>с</a:t>
            </a:r>
            <a:r>
              <a:rPr lang="ru-RU" dirty="0" smtClean="0"/>
              <a:t> другом разветвленной торговой сетью. Благодаря возросшей специализации, которая позволила рабочим добиться высокой производительности в отдельных сферах деятельности и обменивать излишки своей продукции на нужные им товары, экономика западных стран добилась высоких темпов экономического роста.</a:t>
            </a:r>
          </a:p>
          <a:p>
            <a:endParaRPr lang="ru-RU" dirty="0"/>
          </a:p>
        </p:txBody>
      </p:sp>
    </p:spTree>
  </p:cSld>
  <p:clrMapOvr>
    <a:masterClrMapping/>
  </p:clrMapOvr>
  <p:transition>
    <p:zo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680310"/>
            <a:ext cx="8229600" cy="3355850"/>
          </a:xfrm>
        </p:spPr>
        <p:txBody>
          <a:bodyPr>
            <a:normAutofit fontScale="70000" lnSpcReduction="20000"/>
          </a:bodyPr>
          <a:lstStyle/>
          <a:p>
            <a:pPr>
              <a:buNone/>
            </a:pPr>
            <a:r>
              <a:rPr lang="ru-RU" i="1" dirty="0" smtClean="0"/>
              <a:t>         Специализация</a:t>
            </a:r>
            <a:r>
              <a:rPr lang="ru-RU" dirty="0" smtClean="0"/>
              <a:t> имеет место, когда люди или страны концентрируют свои усилия на каких-то конкретных задачах, что позволяет каждому человеку и стране наилучшим образом использовать свои навыки и ресурсы. Одна из неоспоримых истин экономической жизни гласит: чем заставлять всех делать все посредственно, лучше применить </a:t>
            </a:r>
            <a:r>
              <a:rPr lang="ru-RU" i="1" dirty="0" smtClean="0"/>
              <a:t>разделение труда</a:t>
            </a:r>
            <a:r>
              <a:rPr lang="ru-RU" dirty="0" smtClean="0"/>
              <a:t>, т.е. разделение процесса производства на ряд небольших специализированных этапов или заданий. Разделение труда позволяет высо­ким людям стать баскетболистами, людям, знающим матема­тику — программистами, а умеющих убеждать — дилерами.</a:t>
            </a:r>
          </a:p>
          <a:p>
            <a:endParaRPr lang="ru-RU" dirty="0"/>
          </a:p>
        </p:txBody>
      </p:sp>
    </p:spTree>
  </p:cSld>
  <p:clrMapOvr>
    <a:masterClrMapping/>
  </p:clrMapOvr>
  <p:transition>
    <p:zo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527605"/>
            <a:ext cx="8229600" cy="5039265"/>
          </a:xfrm>
        </p:spPr>
        <p:txBody>
          <a:bodyPr>
            <a:normAutofit fontScale="70000" lnSpcReduction="20000"/>
          </a:bodyPr>
          <a:lstStyle/>
          <a:p>
            <a:pPr>
              <a:buNone/>
            </a:pPr>
            <a:r>
              <a:rPr lang="ru-RU" dirty="0" smtClean="0"/>
              <a:t>        При существующей экономической системе иногда нужно потратить много лет на обучение для того, чтобы получить хорошую профессию, например, понадобится 14 лет, чтобы стать дипломированным нейрохирургом. Капитал и земля также </a:t>
            </a:r>
            <a:r>
              <a:rPr lang="ru-RU" dirty="0" err="1" smtClean="0"/>
              <a:t>высокоспециализированны</a:t>
            </a:r>
            <a:r>
              <a:rPr lang="ru-RU" dirty="0" smtClean="0"/>
              <a:t>. Примером специализации земли могут служить земли в Калифорнии и во Франции, на которых возделываются виноградники, процесс культивирования этих земель занял не один десяток лет.                   Компьютерная программа, которая помогла автору написать эту книгу, создавалась более 10 лет, но она совершенно бесполезна для управления нефтеперерабатывающим заводом или выполнения сложных расчетов. Одним из наиболее впечатляющих примеров специализации являются специализированные компьютерные микросхемы, которые управляют автомобилями и повышают их мощность.</a:t>
            </a:r>
          </a:p>
          <a:p>
            <a:endParaRPr lang="ru-RU" dirty="0"/>
          </a:p>
        </p:txBody>
      </p:sp>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527604"/>
            <a:ext cx="8229600" cy="3817625"/>
          </a:xfrm>
        </p:spPr>
        <p:txBody>
          <a:bodyPr>
            <a:normAutofit fontScale="92500" lnSpcReduction="20000"/>
          </a:bodyPr>
          <a:lstStyle/>
          <a:p>
            <a:pPr>
              <a:buNone/>
            </a:pPr>
            <a:r>
              <a:rPr lang="ru-RU" dirty="0" smtClean="0"/>
              <a:t>    </a:t>
            </a:r>
            <a:r>
              <a:rPr lang="ru-RU" sz="2400" dirty="0" smtClean="0"/>
              <a:t>Правительства взяли на себя обязательство неуклонно повышать степень своего участия в экономической жизни, регулировать деятельность монополий, собирать налоги и выполнять такие функции, как например поддержка престарелых (социальное обеспечение). В этой новой системе, которая получила название «государство всеобщего благосостояния», регулятором большинства трансакций в повседневной экономической жизни выступает рынок, в то время как государство занимается регулированием социальных условий, обеспечивает своих граждан пенсиями, занимается вопросами охраны здоровья и другими аспектами системы социального обеспечения.</a:t>
            </a:r>
            <a:endParaRPr lang="ru-RU" sz="2400" dirty="0"/>
          </a:p>
        </p:txBody>
      </p:sp>
    </p:spTree>
  </p:cSld>
  <p:clrMapOvr>
    <a:masterClrMapping/>
  </p:clrMapOvr>
  <p:transition>
    <p:zo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527605"/>
            <a:ext cx="8229600" cy="3203145"/>
          </a:xfrm>
        </p:spPr>
        <p:txBody>
          <a:bodyPr>
            <a:normAutofit fontScale="70000" lnSpcReduction="20000"/>
          </a:bodyPr>
          <a:lstStyle/>
          <a:p>
            <a:pPr>
              <a:buNone/>
            </a:pPr>
            <a:r>
              <a:rPr lang="ru-RU" dirty="0" smtClean="0"/>
              <a:t>        Огромная эффективность специализации позволила создать сложные торговые сети, объединяющие людей и страны. Лишь немногие из нас сами производят все необходимое. Мы создаем лишь ничтожную часть того, что потребляем. Мы можем преподавать лишь несколько предметов из школьного расписания, или вынимать монеты (проводить инкассацию) из парковочных счетчиков, или выделять генетический материал плодовых мушек. Этот специализированный труд приносит нам доход, используемый для покупки разнообразных товаров.</a:t>
            </a:r>
          </a:p>
          <a:p>
            <a:endParaRPr lang="ru-RU" dirty="0"/>
          </a:p>
        </p:txBody>
      </p:sp>
    </p:spTree>
  </p:cSld>
  <p:clrMapOvr>
    <a:masterClrMapping/>
  </p:clrMapOvr>
  <p:transition>
    <p:zo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Рисунок 4"/>
          <p:cNvPicPr/>
          <p:nvPr/>
        </p:nvPicPr>
        <p:blipFill>
          <a:blip r:embed="rId3" cstate="print"/>
          <a:srcRect/>
          <a:stretch>
            <a:fillRect/>
          </a:stretch>
        </p:blipFill>
        <p:spPr bwMode="auto">
          <a:xfrm>
            <a:off x="0" y="0"/>
            <a:ext cx="9143999" cy="6237312"/>
          </a:xfrm>
          <a:prstGeom prst="rect">
            <a:avLst/>
          </a:prstGeom>
          <a:noFill/>
          <a:ln w="9525">
            <a:noFill/>
            <a:miter lim="800000"/>
            <a:headEnd/>
            <a:tailEnd/>
          </a:ln>
        </p:spPr>
      </p:pic>
      <p:sp>
        <p:nvSpPr>
          <p:cNvPr id="4" name="Прямоугольник 3"/>
          <p:cNvSpPr/>
          <p:nvPr/>
        </p:nvSpPr>
        <p:spPr>
          <a:xfrm>
            <a:off x="0" y="6211669"/>
            <a:ext cx="9144000" cy="646331"/>
          </a:xfrm>
          <a:prstGeom prst="rect">
            <a:avLst/>
          </a:prstGeom>
        </p:spPr>
        <p:txBody>
          <a:bodyPr wrap="square">
            <a:spAutoFit/>
          </a:bodyPr>
          <a:lstStyle/>
          <a:p>
            <a:r>
              <a:rPr lang="ru-RU" b="1" dirty="0" smtClean="0"/>
              <a:t> Рис. 1. Рыночная система с помощью предложения и спроса решает три основные экономические проблемы</a:t>
            </a:r>
            <a:endParaRPr lang="ru-RU" dirty="0"/>
          </a:p>
        </p:txBody>
      </p:sp>
    </p:spTree>
    <p:extLst>
      <p:ext uri="{BB962C8B-B14F-4D97-AF65-F5344CB8AC3E}">
        <p14:creationId xmlns="" xmlns:p14="http://schemas.microsoft.com/office/powerpoint/2010/main" val="3634217650"/>
      </p:ext>
    </p:extLst>
  </p:cSld>
  <p:clrMapOvr>
    <a:masterClrMapping/>
  </p:clrMapOvr>
  <p:transition>
    <p:zo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188640"/>
            <a:ext cx="8229600" cy="6336704"/>
          </a:xfrm>
        </p:spPr>
        <p:txBody>
          <a:bodyPr>
            <a:normAutofit fontScale="55000" lnSpcReduction="20000"/>
          </a:bodyPr>
          <a:lstStyle/>
          <a:p>
            <a:pPr>
              <a:buNone/>
            </a:pPr>
            <a:r>
              <a:rPr lang="ru-RU" dirty="0" smtClean="0"/>
              <a:t>        </a:t>
            </a:r>
            <a:r>
              <a:rPr lang="ru-RU" b="1" dirty="0" smtClean="0"/>
              <a:t>    Рис. 1. Рыночная система с помощью предложения и спроса решает три основные экономические проблемы</a:t>
            </a:r>
            <a:endParaRPr lang="ru-RU" dirty="0" smtClean="0"/>
          </a:p>
          <a:p>
            <a:pPr>
              <a:buNone/>
            </a:pPr>
            <a:r>
              <a:rPr lang="ru-RU" dirty="0" smtClean="0"/>
              <a:t>            На этом рисунке представлен кругооборот рыночной экономики. В верхней части рисунка видно, что потребительские расходы домашних хозяйствах взаимодействуют с предложением предприятий на рынках товаров и услуг, помогая выяснить, </a:t>
            </a:r>
            <a:r>
              <a:rPr lang="ru-RU" i="1" dirty="0" smtClean="0"/>
              <a:t>что</a:t>
            </a:r>
            <a:r>
              <a:rPr lang="ru-RU" dirty="0" smtClean="0"/>
              <a:t> нужно производить. Затем </a:t>
            </a:r>
            <a:r>
              <a:rPr lang="ru-RU" i="1" dirty="0" smtClean="0"/>
              <a:t>спрос</a:t>
            </a:r>
            <a:r>
              <a:rPr lang="ru-RU" dirty="0" smtClean="0"/>
              <a:t> предприятий на ресурсы «сталкивается» с общественным предложением труда и других ресурсов на рынке факторов производства, изображенном в</a:t>
            </a:r>
            <a:r>
              <a:rPr lang="ru-RU" b="1" dirty="0" smtClean="0"/>
              <a:t> </a:t>
            </a:r>
            <a:r>
              <a:rPr lang="ru-RU" dirty="0" smtClean="0"/>
              <a:t>нижней части рисунка. Здесь устанавливается зарплата, рента и процентные ставки. Доходы, полученные владельцами факторов, определяют </a:t>
            </a:r>
            <a:r>
              <a:rPr lang="ru-RU" i="1" dirty="0" smtClean="0"/>
              <a:t>для кого </a:t>
            </a:r>
            <a:r>
              <a:rPr lang="ru-RU" dirty="0" smtClean="0"/>
              <a:t>предназначены произведенные товары и услуги. Конкуренция предприятий на рынке факторов производства и рынке товаров и услуг позволяет определить наиболее эффективный способ производства </a:t>
            </a:r>
            <a:r>
              <a:rPr lang="ru-RU" i="1" dirty="0" smtClean="0"/>
              <a:t>(как).</a:t>
            </a:r>
            <a:endParaRPr lang="ru-RU" dirty="0" smtClean="0"/>
          </a:p>
          <a:p>
            <a:pPr>
              <a:buNone/>
            </a:pPr>
            <a:r>
              <a:rPr lang="ru-RU" dirty="0" smtClean="0"/>
              <a:t>             Идея </a:t>
            </a:r>
            <a:r>
              <a:rPr lang="ru-RU" i="1" dirty="0" smtClean="0"/>
              <a:t>выгод от торговли</a:t>
            </a:r>
            <a:r>
              <a:rPr lang="ru-RU" dirty="0" smtClean="0"/>
              <a:t> является одной из центральных в экономике</a:t>
            </a:r>
            <a:r>
              <a:rPr lang="ru-RU" b="1" dirty="0" smtClean="0"/>
              <a:t>. </a:t>
            </a:r>
            <a:r>
              <a:rPr lang="ru-RU" dirty="0" smtClean="0"/>
              <a:t>Разные люди или страны стремятся специализироваться и определенных сферах, а затем, добровольно участвуя в обмене, получить то, в чем они нуждаются вместо того, что имеют. Япония очень повысила эффективность своей экономики благодаря специализации на производстве таких товаров, как автомобили и бытовая электроника. Она экспортирует большую чисть своего выпуска, для того, чтобы заплатить за импорт сырья. Наоборот, страны, которые осуществляли стратегию </a:t>
            </a:r>
            <a:r>
              <a:rPr lang="ru-RU" dirty="0" err="1" smtClean="0"/>
              <a:t>самообеспечения</a:t>
            </a:r>
            <a:r>
              <a:rPr lang="ru-RU" dirty="0" smtClean="0"/>
              <a:t>, стремясь производить все необходимое самостоятельно, обнаружили, что она ведет к стагнации. Торговля обогащает </a:t>
            </a:r>
            <a:r>
              <a:rPr lang="ru-RU" i="1" dirty="0" smtClean="0"/>
              <a:t>все</a:t>
            </a:r>
            <a:r>
              <a:rPr lang="ru-RU" dirty="0" smtClean="0"/>
              <a:t> страны и повышает уровень жизни </a:t>
            </a:r>
            <a:r>
              <a:rPr lang="ru-RU" i="1" dirty="0" smtClean="0"/>
              <a:t>каждого</a:t>
            </a:r>
            <a:r>
              <a:rPr lang="ru-RU" dirty="0" smtClean="0"/>
              <a:t> человека.</a:t>
            </a:r>
          </a:p>
          <a:p>
            <a:pPr>
              <a:buNone/>
            </a:pPr>
            <a:r>
              <a:rPr lang="ru-RU" dirty="0" smtClean="0"/>
              <a:t>        </a:t>
            </a:r>
            <a:endParaRPr lang="ru-RU" dirty="0"/>
          </a:p>
        </p:txBody>
      </p:sp>
    </p:spTree>
  </p:cSld>
  <p:clrMapOvr>
    <a:masterClrMapping/>
  </p:clrMapOvr>
  <p:transition>
    <p:zo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985720"/>
            <a:ext cx="8229600" cy="3664920"/>
          </a:xfrm>
        </p:spPr>
        <p:txBody>
          <a:bodyPr>
            <a:normAutofit fontScale="92500" lnSpcReduction="20000"/>
          </a:bodyPr>
          <a:lstStyle/>
          <a:p>
            <a:pPr>
              <a:buNone/>
            </a:pPr>
            <a:r>
              <a:rPr lang="ru-RU" sz="2600" b="1" i="1" dirty="0" smtClean="0"/>
              <a:t>        </a:t>
            </a:r>
            <a:r>
              <a:rPr lang="ru-RU" sz="2400" dirty="0" smtClean="0"/>
              <a:t>Сделаем следующее обобщение:</a:t>
            </a:r>
            <a:endParaRPr lang="ru-RU" sz="2400" b="1" i="1" dirty="0" smtClean="0"/>
          </a:p>
          <a:p>
            <a:pPr>
              <a:buNone/>
            </a:pPr>
            <a:r>
              <a:rPr lang="ru-RU" sz="2600" b="1" i="1" dirty="0" smtClean="0"/>
              <a:t>        Страны с высокоразвитой экономикой участвуют в разделении труда на основе специализации, благодаря которой производительность их ресурсов существенно повышается. Отдельные люди и страны добровольно обменивают товары и услуги, на производстве которых они специализируются, на другие продукты. В результате этих действий расширяется ассортимент потребляемых благ и увеличивается их качество, что способствует повышению уровня жизни всех людей.</a:t>
            </a:r>
            <a:endParaRPr lang="ru-RU" sz="2600" b="1" dirty="0" smtClean="0"/>
          </a:p>
          <a:p>
            <a:endParaRPr lang="ru-RU" dirty="0" smtClean="0"/>
          </a:p>
          <a:p>
            <a:endParaRPr lang="ru-RU" dirty="0"/>
          </a:p>
        </p:txBody>
      </p:sp>
    </p:spTree>
  </p:cSld>
  <p:clrMapOvr>
    <a:masterClrMapping/>
  </p:clrMapOvr>
  <p:transition>
    <p:zo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48965" y="680310"/>
            <a:ext cx="8229600" cy="152705"/>
          </a:xfrm>
        </p:spPr>
        <p:txBody>
          <a:bodyPr>
            <a:normAutofit fontScale="90000"/>
          </a:bodyPr>
          <a:lstStyle/>
          <a:p>
            <a:r>
              <a:rPr lang="ru-RU" sz="3100" b="1" dirty="0" smtClean="0"/>
              <a:t>ДЕНЬГИ – «СМАЗОЧНЫЙ МАТЕРИАЛ» ДЛЯ ОБМЕНА</a:t>
            </a:r>
            <a:r>
              <a:rPr lang="ru-RU" dirty="0" smtClean="0"/>
              <a:t/>
            </a:r>
            <a:br>
              <a:rPr lang="ru-RU" dirty="0" smtClean="0"/>
            </a:br>
            <a:endParaRPr lang="ru-RU" dirty="0"/>
          </a:p>
        </p:txBody>
      </p:sp>
      <p:sp>
        <p:nvSpPr>
          <p:cNvPr id="3" name="Содержимое 2"/>
          <p:cNvSpPr>
            <a:spLocks noGrp="1"/>
          </p:cNvSpPr>
          <p:nvPr>
            <p:ph idx="1"/>
          </p:nvPr>
        </p:nvSpPr>
        <p:spPr>
          <a:xfrm>
            <a:off x="296260" y="749800"/>
            <a:ext cx="8229600" cy="5122480"/>
          </a:xfrm>
        </p:spPr>
        <p:txBody>
          <a:bodyPr>
            <a:normAutofit fontScale="70000" lnSpcReduction="20000"/>
          </a:bodyPr>
          <a:lstStyle/>
          <a:p>
            <a:pPr>
              <a:buNone/>
            </a:pPr>
            <a:r>
              <a:rPr lang="ru-RU" dirty="0" smtClean="0"/>
              <a:t>        Если специализация позволяет людям сосредоточить свои усилия на решении определенных задач, то деньги позволяют им продавать продукцию, на производстве которой они специализируются, а также приобретать разнообразные товары и услуги, произведенные другими. Что же такое деньги?</a:t>
            </a:r>
          </a:p>
          <a:p>
            <a:pPr>
              <a:buNone/>
            </a:pPr>
            <a:r>
              <a:rPr lang="ru-RU" b="1" dirty="0" smtClean="0"/>
              <a:t>        Деньги</a:t>
            </a:r>
            <a:r>
              <a:rPr lang="ru-RU" dirty="0" smtClean="0"/>
              <a:t> - это средство платежа или обмена, т.е. наличные деньги или чеки, которыми мы пользуемся при оплате покупок. Но, кроме того, деньги являются своего рода «смазкой», которая облегчает обмен. Когда граждане доверяют деньгам и воспринимают их как средство платежа за товары и услуги, процесс торговли существенно облегчается. Представьте себе, насколько усложнилась бы экономическая жизнь, если бы нам приходилось наниматься бартером, т.е. менять товары на товары каждый раз, когда мы хотим, например, купить в ресторане пиццу или сходить на концерт. </a:t>
            </a:r>
            <a:endParaRPr lang="ru-RU" b="1" dirty="0" smtClean="0"/>
          </a:p>
          <a:p>
            <a:endParaRPr lang="ru-RU" dirty="0"/>
          </a:p>
        </p:txBody>
      </p:sp>
    </p:spTree>
  </p:cSld>
  <p:clrMapOvr>
    <a:masterClrMapping/>
  </p:clrMapOvr>
  <p:transition>
    <p:zo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374900"/>
            <a:ext cx="8229600" cy="6108200"/>
          </a:xfrm>
        </p:spPr>
        <p:txBody>
          <a:bodyPr>
            <a:normAutofit fontScale="70000" lnSpcReduction="20000"/>
          </a:bodyPr>
          <a:lstStyle/>
          <a:p>
            <a:pPr>
              <a:buNone/>
            </a:pPr>
            <a:r>
              <a:rPr lang="ru-RU" dirty="0" smtClean="0"/>
              <a:t>     Какие, интересно, услуги вы могли бы предложить ресторану в обмен на пиццу? Или возьмем, например, образование: что бы вы могли предложить своему колледжу в обмен на знания, которые он вам предоставляет? Поскольку каждый из нас рассматривает деньги как средство обмена, проблема согласования спроса и предложения существенно упрощается.</a:t>
            </a:r>
            <a:endParaRPr lang="ru-RU" b="1" dirty="0" smtClean="0"/>
          </a:p>
          <a:p>
            <a:pPr>
              <a:buNone/>
            </a:pPr>
            <a:r>
              <a:rPr lang="ru-RU" dirty="0" smtClean="0"/>
              <a:t>        Государства контролируют сумму денег в обращении посредством своих центральных банков. Но, подобно многим другим видам смазки, деньги имеют свойство иногда «</a:t>
            </a:r>
            <a:r>
              <a:rPr lang="ru-RU" dirty="0" err="1" smtClean="0"/>
              <a:t>загустевать</a:t>
            </a:r>
            <a:r>
              <a:rPr lang="ru-RU" dirty="0" smtClean="0"/>
              <a:t>». Бывает так, что увеличение массы денег в обращении выходит из-под контроля, государства, порождая гиперинфляцию, тогда начинается стремительный рост цен. Когда такое происходит люди стремятся побыстрее потратить свои деньги, пока </a:t>
            </a:r>
            <a:r>
              <a:rPr lang="ru-RU" dirty="0" err="1" smtClean="0"/>
              <a:t>тe</a:t>
            </a:r>
            <a:r>
              <a:rPr lang="ru-RU" dirty="0" smtClean="0"/>
              <a:t> еще не обесценились. В подобной ситуации ни о каком накоплении денег впрок речь, конечно же, не идет. Именно это происходило в ряде латиноамериканских стран в 80-е годы, а также в бывших социалистических странах в 90-е годы, когда величина инфляции достигала 1000% и даже 10000% в год, Подставьте, например, что к концу недели, когда вы должны получить свою зарплату, ее реальная покупательная способность надает на 90%!</a:t>
            </a:r>
          </a:p>
          <a:p>
            <a:endParaRPr lang="ru-RU" dirty="0"/>
          </a:p>
        </p:txBody>
      </p:sp>
    </p:spTree>
  </p:cSld>
  <p:clrMapOvr>
    <a:masterClrMapping/>
  </p:clrMapOvr>
  <p:transition>
    <p:zo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48965" y="374900"/>
            <a:ext cx="8229600" cy="1143000"/>
          </a:xfrm>
        </p:spPr>
        <p:txBody>
          <a:bodyPr>
            <a:noAutofit/>
          </a:bodyPr>
          <a:lstStyle/>
          <a:p>
            <a:pPr algn="l"/>
            <a:r>
              <a:rPr lang="ru-RU" sz="2400" b="1" i="1" dirty="0" smtClean="0"/>
              <a:t>Разумное управление количеством денег, находящихся в обращении – из важнейших проблем государственной макроэкономической политики во всех странах.</a:t>
            </a:r>
            <a:r>
              <a:rPr lang="ru-RU" sz="2800" b="1" i="1" dirty="0" smtClean="0"/>
              <a:t/>
            </a:r>
            <a:br>
              <a:rPr lang="ru-RU" sz="2800" b="1" i="1" dirty="0" smtClean="0"/>
            </a:br>
            <a:endParaRPr lang="ru-RU" sz="2800" b="1" dirty="0"/>
          </a:p>
        </p:txBody>
      </p:sp>
      <p:sp>
        <p:nvSpPr>
          <p:cNvPr id="3" name="Содержимое 2"/>
          <p:cNvSpPr>
            <a:spLocks noGrp="1"/>
          </p:cNvSpPr>
          <p:nvPr>
            <p:ph idx="1"/>
          </p:nvPr>
        </p:nvSpPr>
        <p:spPr>
          <a:xfrm>
            <a:off x="296260" y="1901950"/>
            <a:ext cx="8229600" cy="4803345"/>
          </a:xfrm>
        </p:spPr>
        <p:txBody>
          <a:bodyPr>
            <a:normAutofit fontScale="70000" lnSpcReduction="20000"/>
          </a:bodyPr>
          <a:lstStyle/>
          <a:p>
            <a:pPr>
              <a:buNone/>
            </a:pPr>
            <a:r>
              <a:rPr lang="ru-RU" dirty="0" smtClean="0"/>
              <a:t>        В экономике промышленно развитых стран, таких как США, используется огромное количество зданий, оборудования, компьютеров и т.д. Такие ресурсы называются капиталом. </a:t>
            </a:r>
            <a:r>
              <a:rPr lang="ru-RU" b="1" dirty="0" smtClean="0"/>
              <a:t>Капитал</a:t>
            </a:r>
            <a:r>
              <a:rPr lang="ru-RU" dirty="0" smtClean="0"/>
              <a:t> – это, созданный человеком фактор производст­ва, ресурс длительного пользования, который сам является результатом экономической деятельности.</a:t>
            </a:r>
          </a:p>
          <a:p>
            <a:pPr>
              <a:buNone/>
            </a:pPr>
            <a:r>
              <a:rPr lang="ru-RU" dirty="0" smtClean="0"/>
              <a:t>        Вряд ли большинство из нас понимает, в какой мере наша повседневная деятельность зависит — прямо или косвенно — от капитала, в том числе от наших жилищ, дорог, по которым мы ездим, проводов, но которым в наши дома поступает электричество и программы кабельного телевидения и т.д. Суммарный объем капитала в экономике составляет почти 18,5 триллионов долл., включая государственный капитал, капитал предприятий и муниципальный капитал. В среднем это состав­ляет почти 70 тысяч долл. на человека.</a:t>
            </a:r>
          </a:p>
          <a:p>
            <a:endParaRPr lang="ru-RU" dirty="0"/>
          </a:p>
        </p:txBody>
      </p:sp>
      <p:sp>
        <p:nvSpPr>
          <p:cNvPr id="4" name="TextBox 3"/>
          <p:cNvSpPr txBox="1"/>
          <p:nvPr/>
        </p:nvSpPr>
        <p:spPr>
          <a:xfrm>
            <a:off x="3350360" y="1443835"/>
            <a:ext cx="1662315" cy="800219"/>
          </a:xfrm>
          <a:prstGeom prst="rect">
            <a:avLst/>
          </a:prstGeom>
          <a:noFill/>
        </p:spPr>
        <p:txBody>
          <a:bodyPr wrap="none" rtlCol="0">
            <a:spAutoFit/>
          </a:bodyPr>
          <a:lstStyle/>
          <a:p>
            <a:r>
              <a:rPr lang="ru-RU" sz="2800" b="1" dirty="0" smtClean="0"/>
              <a:t>КАПИТАЛ</a:t>
            </a:r>
          </a:p>
          <a:p>
            <a:endParaRPr lang="ru-RU" dirty="0"/>
          </a:p>
        </p:txBody>
      </p:sp>
    </p:spTree>
  </p:cSld>
  <p:clrMapOvr>
    <a:masterClrMapping/>
  </p:clrMapOvr>
  <p:transition>
    <p:zo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374900"/>
            <a:ext cx="8229600" cy="6260905"/>
          </a:xfrm>
        </p:spPr>
        <p:txBody>
          <a:bodyPr>
            <a:normAutofit fontScale="62500" lnSpcReduction="20000"/>
          </a:bodyPr>
          <a:lstStyle/>
          <a:p>
            <a:pPr>
              <a:buNone/>
            </a:pPr>
            <a:r>
              <a:rPr lang="ru-RU" dirty="0" smtClean="0"/>
              <a:t>           Вы уже знаете, что капитал является одним из трех основных факторов производства. Два других, землю и труд, часто называют </a:t>
            </a:r>
            <a:r>
              <a:rPr lang="ru-RU" i="1" dirty="0" smtClean="0"/>
              <a:t>первичными факторами производства.</a:t>
            </a:r>
            <a:r>
              <a:rPr lang="ru-RU" dirty="0" smtClean="0"/>
              <a:t> Это означает, что их предложение в основном определяется не экономическими факторами, такими как уровень плодородия или географическое местоположение страны. Капитал отличается тем, что его сначала надо произвести, а потом уже использовать. Например, одни компании производят текстильное оборудование, текстильное оборудование, которое затем используется для пошива рубашек, другие — комбайны, которые потом убирают зерно. </a:t>
            </a:r>
          </a:p>
          <a:p>
            <a:pPr>
              <a:buNone/>
            </a:pPr>
            <a:r>
              <a:rPr lang="ru-RU" dirty="0" smtClean="0"/>
              <a:t>           Заметьте, что капитал по своей природе подразумевает долговременные, что косвенные методы производства часто более эффективны, чем прямые. Например, самый прямой метод рыбной ловли состоит в том, чтобы войти в воду и хватать рыбу руками, но такой метод приносит больше разочарований, чем рыбы. Если использовать удочку (которая является средством производства, капиталом), рыбалка окажется более результативной, если, конечно, вас интересует результат, а не сам процесс. Использование еще большего капитала в виде сетей и лодок сделает ловлю рыбы настолько продуктивной, что можно будет накормить много людей и обеспечить хорошую жизнь тем, кто работает со специальными снастями и оборудованием. </a:t>
            </a:r>
            <a:endParaRPr lang="ru-RU" dirty="0"/>
          </a:p>
        </p:txBody>
      </p:sp>
    </p:spTree>
  </p:cSld>
  <p:clrMapOvr>
    <a:masterClrMapping/>
  </p:clrMapOvr>
  <p:transition>
    <p:zo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48965" y="0"/>
            <a:ext cx="8229600" cy="1143000"/>
          </a:xfrm>
        </p:spPr>
        <p:txBody>
          <a:bodyPr>
            <a:normAutofit/>
          </a:bodyPr>
          <a:lstStyle/>
          <a:p>
            <a:r>
              <a:rPr lang="ru-RU" sz="2800" b="1" dirty="0" smtClean="0"/>
              <a:t>Экономический рост и уменьшение текущего потребления</a:t>
            </a:r>
            <a:endParaRPr lang="ru-RU" sz="2800" dirty="0"/>
          </a:p>
        </p:txBody>
      </p:sp>
      <p:sp>
        <p:nvSpPr>
          <p:cNvPr id="3" name="Содержимое 2"/>
          <p:cNvSpPr>
            <a:spLocks noGrp="1"/>
          </p:cNvSpPr>
          <p:nvPr>
            <p:ph idx="1"/>
          </p:nvPr>
        </p:nvSpPr>
        <p:spPr>
          <a:xfrm>
            <a:off x="296260" y="1138425"/>
            <a:ext cx="8229600" cy="4525963"/>
          </a:xfrm>
        </p:spPr>
        <p:txBody>
          <a:bodyPr>
            <a:normAutofit fontScale="70000" lnSpcReduction="20000"/>
          </a:bodyPr>
          <a:lstStyle/>
          <a:p>
            <a:pPr>
              <a:buNone/>
            </a:pPr>
            <a:r>
              <a:rPr lang="ru-RU" dirty="0" smtClean="0"/>
              <a:t>         Если люди согласны уменьшить текущее потребление и отложить увеличение потребления на будущее, то общество может отдать высвободившиеся в ресурсы на производство новых капитальных благ. Накопленный капитал помогает экономике расти быстрее, смещая ее ГПВ. Вернитесь к рис. 1.5, чтобы вспомнить, как отказ от текущего потребления в пользу инвестиций увеличивает возможность производства в будущем. Высокие нормы сбережений и инвестиций в Японии, Корее и других странах Азии помогает понять, как им удалось достичь таких высоких темпов экономического роста. Для сравнения многие экономисты считают, что экономика США отстает от других стран по темпам экономического роста, так как она слишком мало сберегает и инвестирует.</a:t>
            </a:r>
          </a:p>
          <a:p>
            <a:endParaRPr lang="ru-RU" dirty="0"/>
          </a:p>
        </p:txBody>
      </p:sp>
    </p:spTree>
  </p:cSld>
  <p:clrMapOvr>
    <a:masterClrMapping/>
  </p:clrMapOvr>
  <p:transition>
    <p:zo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374900"/>
            <a:ext cx="8229600" cy="4525963"/>
          </a:xfrm>
        </p:spPr>
        <p:txBody>
          <a:bodyPr>
            <a:normAutofit fontScale="70000" lnSpcReduction="20000"/>
          </a:bodyPr>
          <a:lstStyle/>
          <a:p>
            <a:pPr>
              <a:buNone/>
            </a:pPr>
            <a:r>
              <a:rPr lang="ru-RU" dirty="0" smtClean="0"/>
              <a:t>         Существует ли предел для увеличения количества применяемого капитала? Конечно, мы можем увеличить производительность. наращивая капитал, замещая все прямые процессы производства более производительными косвенными, а все косвенные процессы еще более косвенными. Однако мы можем столкнуться с проблемой — необходимость постоянного выделения средств на инвестиции приводит к существенному уменьшению текущего потребления. Затратив средства на повышение квалификации каждого работника, обеспечив переработку 99,9% отходов, построив разветвленные линии метрополитена в каждом городе, мы, конечно же, увеличим производительность. Но для этого нам придется очень сильно сократить потребление. Нужны ли такие жертвы?</a:t>
            </a:r>
          </a:p>
          <a:p>
            <a:pPr>
              <a:buNone/>
            </a:pPr>
            <a:r>
              <a:rPr lang="ru-RU" dirty="0" smtClean="0"/>
              <a:t>         Подводя итоги, мы можем сказать следующее.</a:t>
            </a:r>
          </a:p>
          <a:p>
            <a:endParaRPr lang="ru-RU" dirty="0"/>
          </a:p>
        </p:txBody>
      </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374900"/>
            <a:ext cx="8229600" cy="4525963"/>
          </a:xfrm>
        </p:spPr>
        <p:txBody>
          <a:bodyPr>
            <a:normAutofit fontScale="70000" lnSpcReduction="20000"/>
          </a:bodyPr>
          <a:lstStyle/>
          <a:p>
            <a:pPr>
              <a:buNone/>
            </a:pPr>
            <a:r>
              <a:rPr lang="ru-RU" dirty="0" smtClean="0"/>
              <a:t>         Под руководством своих правительств страны Западной Европы и Северной Америки процветали в течение 3 десятилетий с момента окончания Второй мировой войны. Эти годы явились беспрецедентным периодом неуклонного экономического роста этих стран и повышения благосостояния их граждан. Затем, примерно в 80-е годы, экономический маятник качнулся в противоположную сторону. Консервативные правительства многих стран начали сокращать налоги и снижать государственный контроль над экономикой. Особенно большое влияние оказала так называемая «революция Рейгана», которая изменила общественной отношение к налогам и роли государства. «Революция Рейгана» в корне изменила бытовавшие в то время подходы к затратам на социальные программы.</a:t>
            </a:r>
          </a:p>
          <a:p>
            <a:endParaRPr lang="ru-RU" dirty="0"/>
          </a:p>
        </p:txBody>
      </p:sp>
    </p:spTree>
  </p:cSld>
  <p:clrMapOvr>
    <a:masterClrMapping/>
  </p:clrMapOvr>
  <p:transition>
    <p:zo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527605"/>
            <a:ext cx="8229600" cy="3813964"/>
          </a:xfrm>
        </p:spPr>
        <p:txBody>
          <a:bodyPr>
            <a:normAutofit/>
          </a:bodyPr>
          <a:lstStyle/>
          <a:p>
            <a:pPr>
              <a:buNone/>
            </a:pPr>
            <a:r>
              <a:rPr lang="ru-RU" sz="2600" b="1" i="1" dirty="0" smtClean="0"/>
              <a:t>       Для осуществления экономической деятельности приходится ограничивать текущее потребление ради увеличения накопленного капитала. Каждый раз, когда мы инвестируем наши средства, строим новые предприятия, дороги, увеличиваем сроки или повышаем качество образования, накапливаем технические знания, мы повышаем будущую эффективность нашей экономики,  увеличиваем уровень будущего потребления.</a:t>
            </a:r>
          </a:p>
          <a:p>
            <a:endParaRPr lang="ru-RU" dirty="0"/>
          </a:p>
        </p:txBody>
      </p:sp>
    </p:spTree>
  </p:cSld>
  <p:clrMapOvr>
    <a:masterClrMapping/>
  </p:clrMapOvr>
  <p:transition>
    <p:zo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48965" y="527605"/>
            <a:ext cx="8229600" cy="711082"/>
          </a:xfrm>
        </p:spPr>
        <p:txBody>
          <a:bodyPr>
            <a:normAutofit fontScale="90000"/>
          </a:bodyPr>
          <a:lstStyle/>
          <a:p>
            <a:r>
              <a:rPr lang="ru-RU" sz="3100" b="1" dirty="0" smtClean="0"/>
              <a:t>Капитал и частная собственность</a:t>
            </a:r>
            <a:r>
              <a:rPr lang="ru-RU" sz="2800" b="1" dirty="0" smtClean="0"/>
              <a:t/>
            </a:r>
            <a:br>
              <a:rPr lang="ru-RU" sz="2800" b="1" dirty="0" smtClean="0"/>
            </a:br>
            <a:endParaRPr lang="ru-RU" sz="2800" dirty="0"/>
          </a:p>
        </p:txBody>
      </p:sp>
      <p:sp>
        <p:nvSpPr>
          <p:cNvPr id="3" name="Содержимое 2"/>
          <p:cNvSpPr>
            <a:spLocks noGrp="1"/>
          </p:cNvSpPr>
          <p:nvPr>
            <p:ph idx="1"/>
          </p:nvPr>
        </p:nvSpPr>
        <p:spPr>
          <a:xfrm>
            <a:off x="296260" y="1291130"/>
            <a:ext cx="8229600" cy="2901394"/>
          </a:xfrm>
        </p:spPr>
        <p:txBody>
          <a:bodyPr>
            <a:normAutofit fontScale="70000" lnSpcReduction="20000"/>
          </a:bodyPr>
          <a:lstStyle/>
          <a:p>
            <a:pPr>
              <a:buNone/>
            </a:pPr>
            <a:r>
              <a:rPr lang="ru-RU" dirty="0" smtClean="0"/>
              <a:t>       В рыночной экономике капитал, как правило, является чьей-то частной собственностью, и доход от капитала идет конкретным лицам. Каждый участок земли имеет законного владельца, что подкрепляется соответствующими документами, абсолютно все оборудование и строения принадлежат людям или корпорациям. </a:t>
            </a:r>
            <a:r>
              <a:rPr lang="ru-RU" i="1" dirty="0" smtClean="0"/>
              <a:t>Права собственности</a:t>
            </a:r>
            <a:r>
              <a:rPr lang="ru-RU" dirty="0" smtClean="0"/>
              <a:t> предоставляют владельцам возможность использовать, обменивать, красить, копать, бурить или разрабатывать принадлежащее им капитальное имущество.</a:t>
            </a:r>
          </a:p>
          <a:p>
            <a:endParaRPr lang="ru-RU" dirty="0"/>
          </a:p>
        </p:txBody>
      </p:sp>
    </p:spTree>
  </p:cSld>
  <p:clrMapOvr>
    <a:masterClrMapping/>
  </p:clrMapOvr>
  <p:transition>
    <p:zo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222195"/>
            <a:ext cx="8229600" cy="6260905"/>
          </a:xfrm>
        </p:spPr>
        <p:txBody>
          <a:bodyPr>
            <a:normAutofit fontScale="62500" lnSpcReduction="20000"/>
          </a:bodyPr>
          <a:lstStyle/>
          <a:p>
            <a:pPr>
              <a:buNone/>
            </a:pPr>
            <a:r>
              <a:rPr lang="ru-RU" dirty="0" smtClean="0"/>
              <a:t>         Капитал также имеет рыночную цену, и  люди могут покупать и продавать его по любой цене, которую им удастся получить. </a:t>
            </a:r>
            <a:r>
              <a:rPr lang="ru-RU" i="1" dirty="0" smtClean="0"/>
              <a:t>Возможность людей владеть капиталом и получать прибыль от его использования дала капитализму его название.</a:t>
            </a:r>
            <a:endParaRPr lang="ru-RU" dirty="0" smtClean="0"/>
          </a:p>
          <a:p>
            <a:pPr>
              <a:buNone/>
            </a:pPr>
            <a:r>
              <a:rPr lang="ru-RU" dirty="0" smtClean="0"/>
              <a:t>         Однако, несмотря на то, что наше общество построено на частной собственности, права на нее ограничены. Общество определяет, какую часть «вашей» собственности вы можете завещать своим наследникам, а какая часть должна стать общественным достоянием посредством налогов на наследство. Общество определяет, какое количество отходов имеет право выбрасывать ваше предприятие и где вы можете парковать свою машину. Даже ваш дом не является вашей крепостью. Вы должны соблюдать муниципальные правила районирования и при необходимости освободить место для дороги.</a:t>
            </a:r>
          </a:p>
          <a:p>
            <a:pPr>
              <a:buNone/>
            </a:pPr>
            <a:r>
              <a:rPr lang="ru-RU" dirty="0" smtClean="0"/>
              <a:t>          Достаточно интересным представляется то, что наиболее ценный экономический ресурс—человек—не может быть превращен в товар, который можно было бы покупать и продавать как частную собственность. После отмены рабства противозаконно использовать способность человека к труду, так же как и другие капитальные активы. Вы не вольны продать самого себя, но вы можете сдать в аренду свою способность к труду и получать за это заработную плату.</a:t>
            </a:r>
          </a:p>
          <a:p>
            <a:pPr>
              <a:buNone/>
            </a:pPr>
            <a:endParaRPr lang="ru-RU" dirty="0" smtClean="0"/>
          </a:p>
          <a:p>
            <a:endParaRPr lang="ru-RU" dirty="0"/>
          </a:p>
        </p:txBody>
      </p:sp>
    </p:spTree>
  </p:cSld>
  <p:clrMapOvr>
    <a:masterClrMapping/>
  </p:clrMapOvr>
  <p:transition>
    <p:zo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374901"/>
            <a:ext cx="8229600" cy="5191970"/>
          </a:xfrm>
        </p:spPr>
        <p:txBody>
          <a:bodyPr>
            <a:normAutofit fontScale="62500" lnSpcReduction="20000"/>
          </a:bodyPr>
          <a:lstStyle/>
          <a:p>
            <a:pPr>
              <a:buNone/>
            </a:pPr>
            <a:r>
              <a:rPr lang="ru-RU" b="1" dirty="0" smtClean="0"/>
              <a:t>         Права собственности</a:t>
            </a:r>
            <a:r>
              <a:rPr lang="ru-RU" dirty="0" smtClean="0"/>
              <a:t> определяют способность отдельных лиц или предприятий владеть, покупать, продавать и использовать капитал и другую собственность в рыночной экономике. Эти права претворяются в жизнь через юридические нормы, состоящие из ряда законов, которыми регулируется экономика. Эффективная и приемлемая для рыночной экономики правовая система включает в себя определение прав собственности, контрактное право и систему для разрешения споров. Как сейчас начинают понимать бывшие коммунистические страны, очень трудно создать рыночную экономику, если нет законов, регулирующих составление контрактов или дающих гарантии сохранности прибыли. И когда правовая система перестает действовать, как это случилось в бывшей Югославии или как это иногда происходит в бедных городских кварталах Америки, люди начинают опасаться за свою жизнь, и у них нет ни времени, ни желания делать долгосрочные инвестиции в будущее. Объемы производства уменьшаются, и уровень жизни снижается. Действительно, многие наиболее страшные вспышки голода в Африке вызваны гражданской войной и разрушением системы правопорядка, а не неблагоприятными погодными условиями. </a:t>
            </a:r>
            <a:endParaRPr lang="ru-RU" dirty="0"/>
          </a:p>
        </p:txBody>
      </p:sp>
    </p:spTree>
  </p:cSld>
  <p:clrMapOvr>
    <a:masterClrMapping/>
  </p:clrMapOvr>
  <p:transition>
    <p:zo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222195"/>
            <a:ext cx="8229600" cy="5955495"/>
          </a:xfrm>
        </p:spPr>
        <p:txBody>
          <a:bodyPr>
            <a:normAutofit fontScale="62500" lnSpcReduction="20000"/>
          </a:bodyPr>
          <a:lstStyle/>
          <a:p>
            <a:pPr>
              <a:buNone/>
            </a:pPr>
            <a:r>
              <a:rPr lang="ru-RU" dirty="0" smtClean="0"/>
              <a:t>          Окружающая среда — еще один пример сферы, в которой недостаточно хорошо продуманные законы о собственности наносят немалый вред экономике. Вода и воздух являются общественной собственностью, т.е. собственностью, которая принадлежит всем — и никому лично. Но, как говорится, то, что касается всех, на самом деле не касается никого. В результате люди не склонны анализировать последствия своих действий, относящихся к окружающей среде. Человеку ничего не стоит выбросить мусор в реку или разжечь костер, поскольку цена загрязненной воды или задымленного воздуха как бы переносится на всех остальных людей. В то же время каждый из нас вовсе не склонен выбрасывать мусор на лужайку своего собственного дома или разводить на ней костер из старых автомобильных покрышек и полиэтиленовых пакетов, поскольку за последствия в этом случае приходится расплачиваться самому. В последнее время экономисты предлагают расширить права собственности на окружающую среду путем продажи или выставления на аукцион прав на выброс отходов и возможности их последующей перепродажи на рынке. Первые результаты этих нововведений свидетельствуют о том, что такое расширение прав собственности явилось мощным стимулом к снижению уровня загрязнения окружающей среды.	</a:t>
            </a:r>
          </a:p>
          <a:p>
            <a:endParaRPr lang="ru-RU" dirty="0"/>
          </a:p>
        </p:txBody>
      </p:sp>
    </p:spTree>
  </p:cSld>
  <p:clrMapOvr>
    <a:masterClrMapping/>
  </p:clrMapOvr>
  <p:transition>
    <p:zo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222195"/>
            <a:ext cx="8229600" cy="4835033"/>
          </a:xfrm>
        </p:spPr>
        <p:txBody>
          <a:bodyPr>
            <a:normAutofit fontScale="70000" lnSpcReduction="20000"/>
          </a:bodyPr>
          <a:lstStyle/>
          <a:p>
            <a:pPr>
              <a:buNone/>
            </a:pPr>
            <a:r>
              <a:rPr lang="ru-RU" i="1" dirty="0" smtClean="0"/>
              <a:t>         </a:t>
            </a:r>
            <a:r>
              <a:rPr lang="ru-RU" sz="3400" b="1" i="1" dirty="0" smtClean="0"/>
              <a:t>Специализация, торговля, деньги и капитал способствуют росту эффективности развитой экономики. Но заметьте, что все они тесно связаны. Специализация содействует существенному повышению производительности, а увеличение объемов производства делает возможной торговлю. Использование денег позволяет торговать быстро и эффективно. Без гибкости, которую торговле и обмену придает использование денег, сложное разделение труда было бы невозможным. Деньги и капитал тесно взаимосвязаны, поскольку средства, предназначенные для покупки капитальных благ, проходят через финансовые рынки, где сбережения одних людей могут превращаться в капитал других людей.</a:t>
            </a:r>
            <a:endParaRPr lang="ru-RU" sz="3400" b="1" dirty="0" smtClean="0"/>
          </a:p>
          <a:p>
            <a:endParaRPr lang="ru-RU" sz="3400" dirty="0"/>
          </a:p>
        </p:txBody>
      </p:sp>
    </p:spTree>
  </p:cSld>
  <p:clrMapOvr>
    <a:masterClrMapping/>
  </p:clrMapOvr>
  <p:transition>
    <p:zo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48965" y="527605"/>
            <a:ext cx="8229600" cy="558377"/>
          </a:xfrm>
        </p:spPr>
        <p:txBody>
          <a:bodyPr>
            <a:normAutofit fontScale="90000"/>
          </a:bodyPr>
          <a:lstStyle/>
          <a:p>
            <a:r>
              <a:rPr lang="ru-RU" sz="3100" b="1" dirty="0" smtClean="0"/>
              <a:t>ЭКОНОМИЧЕСКАЯ РОЛЬ ГОСУДАРСТВА</a:t>
            </a:r>
            <a:r>
              <a:rPr lang="ru-RU" dirty="0" smtClean="0"/>
              <a:t/>
            </a:r>
            <a:br>
              <a:rPr lang="ru-RU" dirty="0" smtClean="0"/>
            </a:br>
            <a:endParaRPr lang="ru-RU" dirty="0"/>
          </a:p>
        </p:txBody>
      </p:sp>
      <p:sp>
        <p:nvSpPr>
          <p:cNvPr id="3" name="Содержимое 2"/>
          <p:cNvSpPr>
            <a:spLocks noGrp="1"/>
          </p:cNvSpPr>
          <p:nvPr>
            <p:ph idx="1"/>
          </p:nvPr>
        </p:nvSpPr>
        <p:spPr>
          <a:xfrm>
            <a:off x="296260" y="680310"/>
            <a:ext cx="8229600" cy="5497380"/>
          </a:xfrm>
        </p:spPr>
        <p:txBody>
          <a:bodyPr>
            <a:normAutofit fontScale="70000" lnSpcReduction="20000"/>
          </a:bodyPr>
          <a:lstStyle/>
          <a:p>
            <a:pPr>
              <a:buNone/>
            </a:pPr>
            <a:r>
              <a:rPr lang="ru-RU" dirty="0" smtClean="0"/>
              <a:t>           В идеальной рыночной экономике все товары и услуги добровольно обмениваются на деньги по рыночным ценам. Такая система извлекает максимум выгоды из имеющихся ресурсов общества без вмешательства государства. В реальном мире, однако, ни одна экономика в действительности не соответствует тому идеальному миру, в котором всеми действия­ми руководит «невидимая рука». Пожалуй, любая рыночная экономика «страдает» от несовершенства, в результате чего появляются такие проблемы, как чрезмерное загрязнение окружающей среды, безработица и появление полюсов богатства и бедности.</a:t>
            </a:r>
          </a:p>
          <a:p>
            <a:pPr>
              <a:buNone/>
            </a:pPr>
            <a:r>
              <a:rPr lang="ru-RU" dirty="0" smtClean="0"/>
              <a:t>           По этой причине правительства практически всех стран мира, независимо от уровня их консервативности, держат руку на «пульсе экономики». В современных экономических системах государство занимается разрешением множества проблем, вызванных недостатками в работе рыночного механизма. Армия, полиция, национальная метеорологическая служба и служба строительства скоростных магистралей — все это типичные сферы деятельности государства. </a:t>
            </a:r>
            <a:endParaRPr lang="ru-RU" dirty="0"/>
          </a:p>
        </p:txBody>
      </p:sp>
    </p:spTree>
  </p:cSld>
  <p:clrMapOvr>
    <a:masterClrMapping/>
  </p:clrMapOvr>
  <p:transition>
    <p:zo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222195"/>
            <a:ext cx="8229600" cy="4581150"/>
          </a:xfrm>
        </p:spPr>
        <p:txBody>
          <a:bodyPr>
            <a:normAutofit fontScale="70000" lnSpcReduction="20000"/>
          </a:bodyPr>
          <a:lstStyle/>
          <a:p>
            <a:pPr>
              <a:buNone/>
            </a:pPr>
            <a:r>
              <a:rPr lang="ru-RU" dirty="0" smtClean="0"/>
              <a:t>         Общественно полезные рискованные проекты, такие как изучение космоса или научные исследования, финансируются из правительственных фондов. Государство может регламентировать некоторые виды деятельности (например, банковское дело и сбор мусора) и в то же время поддерживать другие (например, образование и здравоохранение). Также государство облагает налогами своих граждан и перераспределяет часть из них людям пожилого возраста и нуждающимся.</a:t>
            </a:r>
          </a:p>
          <a:p>
            <a:pPr>
              <a:buNone/>
            </a:pPr>
            <a:r>
              <a:rPr lang="ru-RU" dirty="0" smtClean="0"/>
              <a:t>        Однако, не смотря на разнообразие возможных видов деятельности в рыночной экономике, государство выполняет три основные функции: способствует повышению эффективности, обеспечению справедливости и макроэкономической стабильности и осуществлению экономического роста.</a:t>
            </a:r>
          </a:p>
          <a:p>
            <a:pPr>
              <a:buNone/>
            </a:pPr>
            <a:endParaRPr lang="ru-RU" dirty="0" smtClean="0"/>
          </a:p>
          <a:p>
            <a:endParaRPr lang="ru-RU" dirty="0"/>
          </a:p>
        </p:txBody>
      </p:sp>
    </p:spTree>
  </p:cSld>
  <p:clrMapOvr>
    <a:masterClrMapping/>
  </p:clrMapOvr>
  <p:transition>
    <p:zo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527605"/>
            <a:ext cx="8229600" cy="4525963"/>
          </a:xfrm>
        </p:spPr>
        <p:txBody>
          <a:bodyPr>
            <a:normAutofit fontScale="70000" lnSpcReduction="20000"/>
          </a:bodyPr>
          <a:lstStyle/>
          <a:p>
            <a:pPr lvl="0">
              <a:buNone/>
            </a:pPr>
            <a:r>
              <a:rPr lang="ru-RU" dirty="0" smtClean="0"/>
              <a:t>      </a:t>
            </a:r>
            <a:r>
              <a:rPr lang="ru-RU" b="1" dirty="0" smtClean="0"/>
              <a:t>1.  </a:t>
            </a:r>
            <a:r>
              <a:rPr lang="ru-RU" dirty="0" smtClean="0"/>
              <a:t>Государство повышает </a:t>
            </a:r>
            <a:r>
              <a:rPr lang="ru-RU" i="1" dirty="0" smtClean="0"/>
              <a:t>эффективность,</a:t>
            </a:r>
            <a:r>
              <a:rPr lang="ru-RU" dirty="0" smtClean="0"/>
              <a:t> поддерживая конкурентную среду, сдерживая проявление внешних эффектов, таких как загрязнение окружающей среды, и создавая общественные блага.</a:t>
            </a:r>
          </a:p>
          <a:p>
            <a:pPr lvl="0">
              <a:buNone/>
            </a:pPr>
            <a:r>
              <a:rPr lang="ru-RU" b="1" dirty="0" smtClean="0"/>
              <a:t>      2. </a:t>
            </a:r>
            <a:r>
              <a:rPr lang="ru-RU" dirty="0" smtClean="0"/>
              <a:t>Государство обеспечивает </a:t>
            </a:r>
            <a:r>
              <a:rPr lang="ru-RU" i="1" dirty="0" smtClean="0"/>
              <a:t>справедливость,</a:t>
            </a:r>
            <a:r>
              <a:rPr lang="ru-RU" dirty="0" smtClean="0"/>
              <a:t> используя налоги и государственные программы для перераспределения доходов среди определенных групп.</a:t>
            </a:r>
          </a:p>
          <a:p>
            <a:pPr lvl="0">
              <a:buNone/>
            </a:pPr>
            <a:r>
              <a:rPr lang="ru-RU" dirty="0" smtClean="0"/>
              <a:t>    </a:t>
            </a:r>
            <a:r>
              <a:rPr lang="ru-RU" b="1" dirty="0" smtClean="0"/>
              <a:t> 3. </a:t>
            </a:r>
            <a:r>
              <a:rPr lang="ru-RU" dirty="0" smtClean="0"/>
              <a:t>Государство обеспечивает </a:t>
            </a:r>
            <a:r>
              <a:rPr lang="ru-RU" i="1" dirty="0" smtClean="0"/>
              <a:t>макроэкономическую стабильность и экономический рост,</a:t>
            </a:r>
            <a:r>
              <a:rPr lang="ru-RU" dirty="0" smtClean="0"/>
              <a:t> снижая уровень безработицы и инфляции стимулируя экономический рост. Эти задачи государство решает с помощью фискальной и кредитно-денежной политики.</a:t>
            </a:r>
          </a:p>
          <a:p>
            <a:pPr>
              <a:buNone/>
            </a:pPr>
            <a:r>
              <a:rPr lang="ru-RU" dirty="0" smtClean="0"/>
              <a:t>        Кратко рассмотрим каждую из этих функций.</a:t>
            </a:r>
          </a:p>
          <a:p>
            <a:endParaRPr lang="ru-RU" dirty="0"/>
          </a:p>
        </p:txBody>
      </p:sp>
    </p:spTree>
  </p:cSld>
  <p:clrMapOvr>
    <a:masterClrMapping/>
  </p:clrMapOvr>
  <p:transition>
    <p:zo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48965" y="222195"/>
            <a:ext cx="8229600" cy="558377"/>
          </a:xfrm>
        </p:spPr>
        <p:txBody>
          <a:bodyPr>
            <a:normAutofit/>
          </a:bodyPr>
          <a:lstStyle/>
          <a:p>
            <a:r>
              <a:rPr lang="ru-RU" sz="2800" b="1" dirty="0" smtClean="0"/>
              <a:t>ЭФФЕКТИВНОСТЬ</a:t>
            </a:r>
            <a:endParaRPr lang="ru-RU" sz="2800" dirty="0"/>
          </a:p>
        </p:txBody>
      </p:sp>
      <p:sp>
        <p:nvSpPr>
          <p:cNvPr id="3" name="Содержимое 2"/>
          <p:cNvSpPr>
            <a:spLocks noGrp="1"/>
          </p:cNvSpPr>
          <p:nvPr>
            <p:ph idx="1"/>
          </p:nvPr>
        </p:nvSpPr>
        <p:spPr>
          <a:xfrm>
            <a:off x="296260" y="1138425"/>
            <a:ext cx="8229600" cy="3966670"/>
          </a:xfrm>
        </p:spPr>
        <p:txBody>
          <a:bodyPr>
            <a:normAutofit fontScale="70000" lnSpcReduction="20000"/>
          </a:bodyPr>
          <a:lstStyle/>
          <a:p>
            <a:pPr>
              <a:buNone/>
            </a:pPr>
            <a:r>
              <a:rPr lang="ru-RU" dirty="0" smtClean="0"/>
              <a:t>         Адам Смит выяснил, что преимущества рыночного механизма полностью реализуются только в условиях совершенной конкуренции. Что представляет собой совершенная конкуренция? Она имеет место в том случае, когда все товары и услуги продаются на рынке по свободным ценам; и при этом ни одно предприятие и ни один потребитель не имеют достаточной силы для того, чтобы влиять на рыночные цены. Например, рынок пшеницы является совершенно конкурентным, так как даже самая крупная из ферм, выращивающих пшеницу, производит лишь ничтожно малую часть мирового производства и поэтому не может оказать значительного воздействия на цены на рынке пшеницы.</a:t>
            </a:r>
          </a:p>
          <a:p>
            <a:endParaRPr lang="ru-RU" dirty="0"/>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680310"/>
            <a:ext cx="8229600" cy="4123035"/>
          </a:xfrm>
        </p:spPr>
        <p:txBody>
          <a:bodyPr>
            <a:normAutofit fontScale="70000" lnSpcReduction="20000"/>
          </a:bodyPr>
          <a:lstStyle/>
          <a:p>
            <a:pPr>
              <a:buNone/>
            </a:pPr>
            <a:r>
              <a:rPr lang="ru-RU" dirty="0" smtClean="0"/>
              <a:t>         Резкий поворот к рынку произошёл в России и бывших социалистических странах Восточной Европы. После многих десятилетий преклонений перед преимуществами централизованного планирования и государственно-командной экономики в этих странах начался трудный переход к демократизированной, рыночной экономике. Китай, в котором по-прежнему безраздельно правит коммунистическая партия, в конце 80-х и начале 90-х годов, после легализации элементов рыночной экономики, пережил настоящий экономический бум. Развивающиеся страны, такие как Тайвань, Таиланд и Чили, всё больше склоняясь к капитализму и сокращая роль государства в своей экономике, также пережили период быстрого роста доходов.</a:t>
            </a:r>
          </a:p>
          <a:p>
            <a:endParaRPr lang="ru-RU" dirty="0"/>
          </a:p>
        </p:txBody>
      </p:sp>
    </p:spTree>
  </p:cSld>
  <p:clrMapOvr>
    <a:masterClrMapping/>
  </p:clrMapOvr>
  <p:transition>
    <p:zo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833015"/>
            <a:ext cx="8229600" cy="3664919"/>
          </a:xfrm>
        </p:spPr>
        <p:txBody>
          <a:bodyPr>
            <a:normAutofit fontScale="70000" lnSpcReduction="20000"/>
          </a:bodyPr>
          <a:lstStyle/>
          <a:p>
            <a:pPr>
              <a:buNone/>
            </a:pPr>
            <a:r>
              <a:rPr lang="ru-RU" dirty="0" smtClean="0"/>
              <a:t>        Идея «невидимой руки» справедлива для экономики с рынками, действующими на началах совершенной конкуренции. При подобном положении дел рынки обеспечат эффективное размещение ресурсов, и экономика будет находиться на границе производственных возможностей. Если все отрасли будут функционировать в условиях совершенной конкуренции, рыночная экономика будет эффективно производить необходимое количество товаров и услуг, используя наиболее совершенные технологии и минимальное количество ресурсов. На страницах этой книги мы расскажем вам об этом подробнее. </a:t>
            </a:r>
            <a:endParaRPr lang="ru-RU" dirty="0"/>
          </a:p>
        </p:txBody>
      </p:sp>
    </p:spTree>
  </p:cSld>
  <p:clrMapOvr>
    <a:masterClrMapping/>
  </p:clrMapOvr>
  <p:transition>
    <p:zo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833015"/>
            <a:ext cx="8229600" cy="3203145"/>
          </a:xfrm>
        </p:spPr>
        <p:txBody>
          <a:bodyPr>
            <a:normAutofit fontScale="70000" lnSpcReduction="20000"/>
          </a:bodyPr>
          <a:lstStyle/>
          <a:p>
            <a:pPr>
              <a:buNone/>
            </a:pPr>
            <a:r>
              <a:rPr lang="ru-RU" dirty="0" smtClean="0"/>
              <a:t>         Однако случается, что условия функционирования рынка оказываются далеки от совершенной конкуренции. Среди наиболее важных проявлений несовершенной конкуренции можно выделить следующие: наличие монополиста на рынке: проявление внешних эффектов, например загрязнения окружающей среды; создание общественных благ, например расходы на национальную оборону или строительство маяка. В каждом случае несовершенство рынка ведет к перфективному производству или потреблению, и государство может сыграть решающую роль в "лечении” этих болезней.</a:t>
            </a:r>
          </a:p>
          <a:p>
            <a:endParaRPr lang="ru-RU" dirty="0"/>
          </a:p>
        </p:txBody>
      </p:sp>
    </p:spTree>
  </p:cSld>
  <p:clrMapOvr>
    <a:masterClrMapping/>
  </p:clrMapOvr>
  <p:transition>
    <p:zo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48965" y="69490"/>
            <a:ext cx="8229600" cy="558376"/>
          </a:xfrm>
        </p:spPr>
        <p:txBody>
          <a:bodyPr>
            <a:normAutofit/>
          </a:bodyPr>
          <a:lstStyle/>
          <a:p>
            <a:r>
              <a:rPr lang="ru-RU" sz="2800" b="1" dirty="0" smtClean="0"/>
              <a:t>Несовершенная конкуренция</a:t>
            </a:r>
            <a:endParaRPr lang="ru-RU" sz="2800" dirty="0"/>
          </a:p>
        </p:txBody>
      </p:sp>
      <p:sp>
        <p:nvSpPr>
          <p:cNvPr id="3" name="Содержимое 2"/>
          <p:cNvSpPr>
            <a:spLocks noGrp="1"/>
          </p:cNvSpPr>
          <p:nvPr>
            <p:ph idx="1"/>
          </p:nvPr>
        </p:nvSpPr>
        <p:spPr>
          <a:xfrm>
            <a:off x="296260" y="680310"/>
            <a:ext cx="8229600" cy="5344675"/>
          </a:xfrm>
        </p:spPr>
        <p:txBody>
          <a:bodyPr>
            <a:normAutofit fontScale="70000" lnSpcReduction="20000"/>
          </a:bodyPr>
          <a:lstStyle/>
          <a:p>
            <a:pPr>
              <a:buNone/>
            </a:pPr>
            <a:r>
              <a:rPr lang="ru-RU" dirty="0" smtClean="0"/>
              <a:t>        Серьезное отклонение от модели эффективного рынка может произойти при наличии элементов </a:t>
            </a:r>
            <a:r>
              <a:rPr lang="ru-RU" i="1" dirty="0" smtClean="0"/>
              <a:t>несовершенной конкуренции</a:t>
            </a:r>
            <a:r>
              <a:rPr lang="ru-RU" dirty="0" smtClean="0"/>
              <a:t> или </a:t>
            </a:r>
            <a:r>
              <a:rPr lang="ru-RU" i="1" dirty="0" smtClean="0"/>
              <a:t>монополии.</a:t>
            </a:r>
            <a:r>
              <a:rPr lang="ru-RU" dirty="0" smtClean="0"/>
              <a:t> В то время как при совершенной конкуренции ни предприятия, ни потребители не могут влиять на цены разнообразных товаров и услуг, в условиях несовершенной конкуренции покупатели или продавцы могут оказать определенное воздействие на них. Например, если телефонная компания или профсоюз достаточно велики, чтобы влиять на тарифы телефонных услуг или цену труда, то существует вероятность появления на рынке этих продуктов признаков несовершенной конкуренции. Под влиянием несовершенной конкуренции общество может сместиться внутрь ГПВ. Это может случиться, если, например, один продавец (монополист) взвинтит цены на товар для того, чтобы получить сверхприбыль, в результате чего выпуск этого товара опустится ниже наиболее эффективного уровня, в результате чего пострадает эффектность всей экономики. В подобной ситуации способность “невидимой руки" управлять рынком может быть нарушена.</a:t>
            </a:r>
          </a:p>
          <a:p>
            <a:endParaRPr lang="ru-RU" dirty="0"/>
          </a:p>
        </p:txBody>
      </p:sp>
    </p:spTree>
  </p:cSld>
  <p:clrMapOvr>
    <a:masterClrMapping/>
  </p:clrMapOvr>
  <p:transition>
    <p:zo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374900"/>
            <a:ext cx="8229600" cy="5497380"/>
          </a:xfrm>
        </p:spPr>
        <p:txBody>
          <a:bodyPr>
            <a:normAutofit fontScale="70000" lnSpcReduction="20000"/>
          </a:bodyPr>
          <a:lstStyle/>
          <a:p>
            <a:pPr>
              <a:buNone/>
            </a:pPr>
            <a:r>
              <a:rPr lang="ru-RU" dirty="0" smtClean="0"/>
              <a:t>        К каким результатам может привести наличие на рынке несовершенной конкуренции, заключающейся в способности крупных фирм влиять на цены данного рынка? В условиях несовершенной конкуренции устанавливаются завышенные цены, и потребителям приходится сокращать количество покупок ниже необходимого уровня. Если для экономики характерны слишком высокие цены и слишком малый объем производства это свидетельствует о ее неэффективности, связанной с несовершенной конкуренцией.</a:t>
            </a:r>
          </a:p>
          <a:p>
            <a:pPr>
              <a:buNone/>
            </a:pPr>
            <a:r>
              <a:rPr lang="ru-RU" dirty="0" smtClean="0"/>
              <a:t>        В действительности, почти во всех отраслях в некоторой степени имеет место несовершенная конкуренция. Авиалинии, например, на некоторых маршрутах могут не иметь ни одного конкурента, в то время как на других нескольких. В наибольшей степени признаки несовершенной конкуренции проявляются при </a:t>
            </a:r>
            <a:r>
              <a:rPr lang="ru-RU" i="1" dirty="0" smtClean="0"/>
              <a:t>монополии,</a:t>
            </a:r>
            <a:r>
              <a:rPr lang="ru-RU" dirty="0" smtClean="0"/>
              <a:t> когда единственный продавец единолично устанавливает цену на определенный товар или услугу.</a:t>
            </a:r>
          </a:p>
          <a:p>
            <a:pPr>
              <a:buNone/>
            </a:pPr>
            <a:endParaRPr lang="ru-RU" dirty="0" smtClean="0"/>
          </a:p>
          <a:p>
            <a:endParaRPr lang="ru-RU" dirty="0"/>
          </a:p>
        </p:txBody>
      </p:sp>
    </p:spTree>
  </p:cSld>
  <p:clrMapOvr>
    <a:masterClrMapping/>
  </p:clrMapOvr>
  <p:transition>
    <p:zo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680310"/>
            <a:ext cx="8229600" cy="4525963"/>
          </a:xfrm>
        </p:spPr>
        <p:txBody>
          <a:bodyPr>
            <a:normAutofit fontScale="70000" lnSpcReduction="20000"/>
          </a:bodyPr>
          <a:lstStyle/>
          <a:p>
            <a:pPr>
              <a:buNone/>
            </a:pPr>
            <a:r>
              <a:rPr lang="ru-RU" dirty="0" smtClean="0"/>
              <a:t>         На протяжении последнего столетия большинство государств предприняло ряд мер для сдерживания наиболее опасных форм проявления несовершенной конкуренции. Правительство периодически регулирует цены и прибыль монополистов, таких как коммунальные электрические или телефонные компании. Кроме того, антимонопольным законодательством запрещается установление фиксированных цен или заключение соглашений о разделе рынков. Наиболее сильнодействующим средством в борьбе с несовершенной конкуренцией служит открытость рынка для отечественных и зарубежных конкурентов. Некоторые монополии могут удерживать натиск конкурентов до тех пор. пока государство будет помогать им, устанавливая высокие тарифы и торговые барьеры.</a:t>
            </a:r>
          </a:p>
          <a:p>
            <a:endParaRPr lang="ru-RU" dirty="0"/>
          </a:p>
        </p:txBody>
      </p:sp>
    </p:spTree>
  </p:cSld>
  <p:clrMapOvr>
    <a:masterClrMapping/>
  </p:clrMapOvr>
  <p:transition>
    <p:zo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48965" y="222195"/>
            <a:ext cx="8229600" cy="1016493"/>
          </a:xfrm>
        </p:spPr>
        <p:txBody>
          <a:bodyPr>
            <a:normAutofit/>
          </a:bodyPr>
          <a:lstStyle/>
          <a:p>
            <a:r>
              <a:rPr lang="ru-RU" sz="2800" b="1" i="1" dirty="0" smtClean="0"/>
              <a:t>Внешние</a:t>
            </a:r>
            <a:r>
              <a:rPr lang="ru-RU" sz="2800" b="1" dirty="0" smtClean="0"/>
              <a:t> эффекты</a:t>
            </a:r>
            <a:r>
              <a:rPr lang="ru-RU" sz="2800" dirty="0" smtClean="0"/>
              <a:t/>
            </a:r>
            <a:br>
              <a:rPr lang="ru-RU" sz="2800" dirty="0" smtClean="0"/>
            </a:br>
            <a:endParaRPr lang="ru-RU" sz="2800" dirty="0"/>
          </a:p>
        </p:txBody>
      </p:sp>
      <p:sp>
        <p:nvSpPr>
          <p:cNvPr id="3" name="Содержимое 2"/>
          <p:cNvSpPr>
            <a:spLocks noGrp="1"/>
          </p:cNvSpPr>
          <p:nvPr>
            <p:ph idx="1"/>
          </p:nvPr>
        </p:nvSpPr>
        <p:spPr>
          <a:xfrm>
            <a:off x="296260" y="985720"/>
            <a:ext cx="8229600" cy="3512215"/>
          </a:xfrm>
        </p:spPr>
        <p:txBody>
          <a:bodyPr>
            <a:normAutofit fontScale="70000" lnSpcReduction="20000"/>
          </a:bodyPr>
          <a:lstStyle/>
          <a:p>
            <a:pPr>
              <a:buNone/>
            </a:pPr>
            <a:r>
              <a:rPr lang="ru-RU" dirty="0" smtClean="0"/>
              <a:t>         Другая форма неэффективности рынка возникает из-за наличия побочных (внешних) эффектов, приводящих к вынужденному перераспределению затрат или выгод. Рыночные сделки основаны на добровольном обмене, при котором люди меняют товары или услуги на деньги. Когда компания хочет купить цыплят для производства замороженных куриных ножек, она приобретает их у владельца птицефабрики на рынке, оплачивая их полную стоимость</a:t>
            </a:r>
            <a:r>
              <a:rPr lang="ru-RU" b="1" dirty="0" smtClean="0"/>
              <a:t>. </a:t>
            </a:r>
            <a:r>
              <a:rPr lang="ru-RU" dirty="0" smtClean="0"/>
              <a:t>Когда вы делаете стрижку, то платите парикмахеру сумму, позволяющую полностью компенсировать затраты его времени, квалификации и арендной платы.</a:t>
            </a:r>
          </a:p>
          <a:p>
            <a:endParaRPr lang="ru-RU" dirty="0"/>
          </a:p>
        </p:txBody>
      </p:sp>
    </p:spTree>
  </p:cSld>
  <p:clrMapOvr>
    <a:masterClrMapping/>
  </p:clrMapOvr>
  <p:transition>
    <p:zo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680310"/>
            <a:ext cx="8229600" cy="4525963"/>
          </a:xfrm>
        </p:spPr>
        <p:txBody>
          <a:bodyPr>
            <a:normAutofit fontScale="70000" lnSpcReduction="20000"/>
          </a:bodyPr>
          <a:lstStyle/>
          <a:p>
            <a:pPr>
              <a:buNone/>
            </a:pPr>
            <a:r>
              <a:rPr lang="ru-RU" dirty="0" smtClean="0"/>
              <a:t>         Но результаты многих операций выходят за пределы рынка. Хотя аэропорты и создают много шума, они обычно не платят людям, живущим по соседству, за нарушение их спокойствия. Однако компании, которые тратят довольно много денег на исследовательскую работу и усовершенствования, создают положительные побочные эффекты для всего общества. Например, ученые из компании </a:t>
            </a:r>
            <a:r>
              <a:rPr lang="ru-RU" b="1" i="1" dirty="0" smtClean="0"/>
              <a:t>AT&amp;T</a:t>
            </a:r>
            <a:r>
              <a:rPr lang="ru-RU" dirty="0" smtClean="0"/>
              <a:t> изобрели транзисторы, благодаря чеху в мире началась электронная революция. Но прирост прибыли компании является лишь малой частью прибыли, полученной всем обществом. В каждом из этих случаев деятельность компаний определенным образом повлияла на людей, не участвующих в рыночных отношениях. Таким образом, не все сделки в экономике оказываются оплаченными.</a:t>
            </a:r>
          </a:p>
          <a:p>
            <a:endParaRPr lang="ru-RU" dirty="0"/>
          </a:p>
        </p:txBody>
      </p:sp>
    </p:spTree>
  </p:cSld>
  <p:clrMapOvr>
    <a:masterClrMapping/>
  </p:clrMapOvr>
  <p:transition>
    <p:zo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1670" y="833015"/>
            <a:ext cx="8229600" cy="1143000"/>
          </a:xfrm>
        </p:spPr>
        <p:txBody>
          <a:bodyPr>
            <a:noAutofit/>
          </a:bodyPr>
          <a:lstStyle/>
          <a:p>
            <a:pPr algn="l"/>
            <a:r>
              <a:rPr lang="ru-RU" sz="2400" b="1" i="1" dirty="0" smtClean="0"/>
              <a:t>Внешние (или побочные) эффекты имеют моего тогда, когда деятельность компаний или отдельных лиц ведет к тому, что другие члены общества, не участвующие в данных рыночных сделках, несут затраты или получают бесплатные выгоды.</a:t>
            </a:r>
            <a:r>
              <a:rPr lang="ru-RU" sz="2800" b="1" dirty="0" smtClean="0"/>
              <a:t/>
            </a:r>
            <a:br>
              <a:rPr lang="ru-RU" sz="2800" b="1" dirty="0" smtClean="0"/>
            </a:br>
            <a:endParaRPr lang="ru-RU" sz="2800" b="1" dirty="0"/>
          </a:p>
        </p:txBody>
      </p:sp>
      <p:sp>
        <p:nvSpPr>
          <p:cNvPr id="3" name="Содержимое 2"/>
          <p:cNvSpPr>
            <a:spLocks noGrp="1"/>
          </p:cNvSpPr>
          <p:nvPr>
            <p:ph idx="1"/>
          </p:nvPr>
        </p:nvSpPr>
        <p:spPr>
          <a:xfrm>
            <a:off x="296260" y="2207360"/>
            <a:ext cx="8229600" cy="3918803"/>
          </a:xfrm>
        </p:spPr>
        <p:txBody>
          <a:bodyPr>
            <a:normAutofit fontScale="70000" lnSpcReduction="20000"/>
          </a:bodyPr>
          <a:lstStyle/>
          <a:p>
            <a:pPr>
              <a:buNone/>
            </a:pPr>
            <a:r>
              <a:rPr lang="ru-RU" dirty="0" smtClean="0"/>
              <a:t>         Государство озабочено в большей степени отрицательными, чем положительными внешними эффектами действия рыночного механизма. Поскольку наша планета становится все более густонаселенной и производство энергии, химических и других веществ увеличивается. Так отрицательные внешние, или побочные, эффекты из простого неудобства перерастают в большую угрозу. Именно здесь государство может сыграть роль «третейского судьи». Государственное </a:t>
            </a:r>
            <a:r>
              <a:rPr lang="ru-RU" i="1" dirty="0" smtClean="0"/>
              <a:t>регулирование</a:t>
            </a:r>
            <a:r>
              <a:rPr lang="ru-RU" dirty="0" smtClean="0"/>
              <a:t> предназначено для контроля над такими внешними эффектами, как загрязнение воды или воздуха, над варварской разработкой месторождений полезных ископаемых, выбросами ядовитых отходов, производством опасных лекарственных средств и продуктов питания, захоронением радиоактивных материалов.</a:t>
            </a:r>
          </a:p>
          <a:p>
            <a:endParaRPr lang="ru-RU" dirty="0"/>
          </a:p>
        </p:txBody>
      </p:sp>
    </p:spTree>
  </p:cSld>
  <p:clrMapOvr>
    <a:masterClrMapping/>
  </p:clrMapOvr>
  <p:transition>
    <p:zo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680310"/>
            <a:ext cx="8229600" cy="3813965"/>
          </a:xfrm>
        </p:spPr>
        <p:txBody>
          <a:bodyPr>
            <a:normAutofit fontScale="70000" lnSpcReduction="20000"/>
          </a:bodyPr>
          <a:lstStyle/>
          <a:p>
            <a:pPr>
              <a:buNone/>
            </a:pPr>
            <a:r>
              <a:rPr lang="ru-RU" dirty="0" smtClean="0"/>
              <a:t>         Во многом правительство похоже на родителей с их вечными запретами: «Ты не должен позволять своим рабочим работать в опасных условиях; ты не должен выпускать ядовитый дым из труб твоего завода; ты не должен продавать опасные лекарства; ты не должен ездить без ремня безопасности» и т.д. Очень трудно найти оптимальный способ регулирования внешних эффектов без помощи комплексных научных исследований и знаний экономической теории. Кроме того, такие исследования, как правило, находятся под постоянным политическим давлением. Но сегодня лишь немногие из нас захотят вернуться в «джунгли» нерегулируемой экономики, где выживает сильнейший.</a:t>
            </a:r>
            <a:endParaRPr lang="ru-RU" dirty="0"/>
          </a:p>
        </p:txBody>
      </p:sp>
    </p:spTree>
  </p:cSld>
  <p:clrMapOvr>
    <a:masterClrMapping/>
  </p:clrMapOvr>
  <p:transition>
    <p:zo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016492"/>
          </a:xfrm>
        </p:spPr>
        <p:txBody>
          <a:bodyPr>
            <a:normAutofit/>
          </a:bodyPr>
          <a:lstStyle/>
          <a:p>
            <a:r>
              <a:rPr lang="ru-RU" sz="2800" b="1" dirty="0" smtClean="0"/>
              <a:t>Общественные блага</a:t>
            </a:r>
            <a:r>
              <a:rPr lang="ru-RU" sz="2800" dirty="0" smtClean="0"/>
              <a:t/>
            </a:r>
            <a:br>
              <a:rPr lang="ru-RU" sz="2800" dirty="0" smtClean="0"/>
            </a:br>
            <a:endParaRPr lang="ru-RU" sz="2800" dirty="0"/>
          </a:p>
        </p:txBody>
      </p:sp>
      <p:sp>
        <p:nvSpPr>
          <p:cNvPr id="3" name="Содержимое 2"/>
          <p:cNvSpPr>
            <a:spLocks noGrp="1"/>
          </p:cNvSpPr>
          <p:nvPr>
            <p:ph idx="1"/>
          </p:nvPr>
        </p:nvSpPr>
        <p:spPr>
          <a:xfrm>
            <a:off x="296260" y="833015"/>
            <a:ext cx="8229600" cy="4525963"/>
          </a:xfrm>
        </p:spPr>
        <p:txBody>
          <a:bodyPr>
            <a:normAutofit fontScale="70000" lnSpcReduction="20000"/>
          </a:bodyPr>
          <a:lstStyle/>
          <a:p>
            <a:pPr>
              <a:buNone/>
            </a:pPr>
            <a:r>
              <a:rPr lang="ru-RU" dirty="0" smtClean="0"/>
              <a:t>          Хотя газетные заголовки пестрят упоминаниями о таких отрицательных внешних эффектах как загрязнение окружающей среды или глобальное потепление, с экономической точки зрения положительные эффекты имеют гораздо большее значение. Важными примерами положительных внешних эффектов могут служить строительство сети скоростных автомагистралей, создание национальной метеорологической службы, проведение фундаментальных научных исследований и мероприятий, направленных на улучшение здоровья населения. Это не те товары, которые свободно продаются и покупаются на рынке. Их производство частным образом в необходимых количествах невозможно, так как выгоды настолько много распределяются среди населения, что ни у одного предприятия или потребителя не будет возможности для организации производства этого блага и возмещения своих затрат.</a:t>
            </a:r>
          </a:p>
          <a:p>
            <a:endParaRPr lang="ru-RU" dirty="0"/>
          </a:p>
        </p:txBody>
      </p:sp>
    </p:spTree>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833015"/>
            <a:ext cx="8229600" cy="3359508"/>
          </a:xfrm>
        </p:spPr>
        <p:txBody>
          <a:bodyPr>
            <a:normAutofit fontScale="92500"/>
          </a:bodyPr>
          <a:lstStyle/>
          <a:p>
            <a:pPr>
              <a:buNone/>
            </a:pPr>
            <a:r>
              <a:rPr lang="ru-RU" sz="2400" dirty="0" smtClean="0"/>
              <a:t>         Изложенная выше краткая история изменения соотношения сил между государством и рынком, естественно, порождает много вопросов. Что же представляет собой рыночная экономика и в чём её сила? Что является главной отличительной чертой капитализма? Какие государственные рычаги управления действительно помогают рынку? Настало время разобраться в принципах, лежащих в основе рыночной экономики, и проанализировать роль государства в экономической жизни.</a:t>
            </a:r>
          </a:p>
          <a:p>
            <a:endParaRPr lang="ru-RU" dirty="0"/>
          </a:p>
        </p:txBody>
      </p:sp>
    </p:spTree>
  </p:cSld>
  <p:clrMapOvr>
    <a:masterClrMapping/>
  </p:clrMapOvr>
  <p:transition>
    <p:zo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222195"/>
            <a:ext cx="8229600" cy="5442193"/>
          </a:xfrm>
        </p:spPr>
        <p:txBody>
          <a:bodyPr>
            <a:normAutofit fontScale="70000" lnSpcReduction="20000"/>
          </a:bodyPr>
          <a:lstStyle/>
          <a:p>
            <a:pPr>
              <a:buNone/>
            </a:pPr>
            <a:r>
              <a:rPr lang="ru-RU" dirty="0" smtClean="0"/>
              <a:t>         Наиболее ярким примером положительного внешнего эффекта являются общественные блага. Общественные блага это товары, предназначенные для всеобщего использования, причем никто не может быть лишен этого права. Показательный пример общественного блага система национальной обороны. Когда страна защищает свою свободу и образ жизни, она делает это для всех своих граждан. </a:t>
            </a:r>
          </a:p>
          <a:p>
            <a:pPr>
              <a:buNone/>
            </a:pPr>
            <a:r>
              <a:rPr lang="ru-RU" dirty="0" smtClean="0"/>
              <a:t>          Производство общественных благ в необходимых количествах усилиями частных предпринимателей обычно невозможно, поэтому правительство должно содействовать увеличению их выпуска. «Покупая» общественные блага, например систему национальной обороны и маяки, государство ведет себя как любой другой потребитель, расходующий деньги. Тратя доллары на те или иные цели, оно тем самым направляет туда же и ресурсы. Как только денежные средства перераспределены, начинает работать рыночный механизм, который направляет производственные ресурсы в компании производящие маяки или танки.</a:t>
            </a:r>
          </a:p>
          <a:p>
            <a:endParaRPr lang="ru-RU" dirty="0"/>
          </a:p>
        </p:txBody>
      </p:sp>
    </p:spTree>
  </p:cSld>
  <p:clrMapOvr>
    <a:masterClrMapping/>
  </p:clrMapOvr>
  <p:transition>
    <p:zo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1596540"/>
            <a:ext cx="8229600" cy="2286913"/>
          </a:xfrm>
        </p:spPr>
        <p:txBody>
          <a:bodyPr>
            <a:normAutofit fontScale="70000" lnSpcReduction="20000"/>
          </a:bodyPr>
          <a:lstStyle/>
          <a:p>
            <a:pPr>
              <a:buNone/>
            </a:pPr>
            <a:r>
              <a:rPr lang="ru-RU" b="1" dirty="0" smtClean="0"/>
              <a:t>        Налоги</a:t>
            </a:r>
            <a:r>
              <a:rPr lang="ru-RU" dirty="0" smtClean="0"/>
              <a:t>. Государство должно иметь средства для оплаты общественных благ и программ перераспределения дохода. Источником этих средств для него выступают налоги, взимаемые с частных лиц или корпораций, с зарплаты и с продажи потребительских благ и т.н. На всех уровнях государственного управления городском, штата и федеральном собранные налоги используются государством для оплаты подобных расходов.</a:t>
            </a:r>
          </a:p>
          <a:p>
            <a:endParaRPr lang="ru-RU" dirty="0"/>
          </a:p>
        </p:txBody>
      </p:sp>
    </p:spTree>
  </p:cSld>
  <p:clrMapOvr>
    <a:masterClrMapping/>
  </p:clrMapOvr>
  <p:transition>
    <p:zoom/>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527605"/>
            <a:ext cx="8229600" cy="4525963"/>
          </a:xfrm>
        </p:spPr>
        <p:txBody>
          <a:bodyPr>
            <a:normAutofit fontScale="70000" lnSpcReduction="20000"/>
          </a:bodyPr>
          <a:lstStyle/>
          <a:p>
            <a:pPr>
              <a:buNone/>
            </a:pPr>
            <a:r>
              <a:rPr lang="ru-RU" dirty="0" smtClean="0"/>
              <a:t>          Налоги представляют собой своеобразную «цену», в данном случае цену, которую мы платим за использование общественных благ. Но есть одно существенное отличие цены от налогов, налоги не являются добровольными. Каждый из нас выступает субъектом налогообложения, все мы обязаны оплатить нашу часть затрат на общественные блага. Конечно, живя в демократическом обществе, мы как граждане выбираем, какими общественными благами пользоваться и какие налоги за них платить. Однако тесной связи между расходами и потреблением, которая характерна для частных благ, между налогами и общественными благами не наблюдается. Я плачу за гамбургер, только если хочу съесть его, но я обязан заплатить свою часть налогов, идущих на финансирование обороны или общественного образования, даже если мне нет до них никакого дела.</a:t>
            </a:r>
          </a:p>
          <a:p>
            <a:endParaRPr lang="ru-RU" dirty="0"/>
          </a:p>
        </p:txBody>
      </p:sp>
    </p:spTree>
  </p:cSld>
  <p:clrMapOvr>
    <a:masterClrMapping/>
  </p:clrMapOvr>
  <p:transition>
    <p:zoom/>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7"/>
            <a:ext cx="8229600" cy="863787"/>
          </a:xfrm>
        </p:spPr>
        <p:txBody>
          <a:bodyPr>
            <a:normAutofit fontScale="90000"/>
          </a:bodyPr>
          <a:lstStyle/>
          <a:p>
            <a:r>
              <a:rPr lang="ru-RU" sz="3100" b="1" dirty="0" smtClean="0"/>
              <a:t>СПРАВЕДЛИВОСТЬ</a:t>
            </a:r>
            <a:r>
              <a:rPr lang="ru-RU" dirty="0" smtClean="0"/>
              <a:t/>
            </a:r>
            <a:br>
              <a:rPr lang="ru-RU" dirty="0" smtClean="0"/>
            </a:br>
            <a:endParaRPr lang="ru-RU" dirty="0"/>
          </a:p>
        </p:txBody>
      </p:sp>
      <p:sp>
        <p:nvSpPr>
          <p:cNvPr id="3" name="Содержимое 2"/>
          <p:cNvSpPr>
            <a:spLocks noGrp="1"/>
          </p:cNvSpPr>
          <p:nvPr>
            <p:ph idx="1"/>
          </p:nvPr>
        </p:nvSpPr>
        <p:spPr>
          <a:xfrm>
            <a:off x="296260" y="833015"/>
            <a:ext cx="8229600" cy="3970329"/>
          </a:xfrm>
        </p:spPr>
        <p:txBody>
          <a:bodyPr>
            <a:normAutofit fontScale="70000" lnSpcReduction="20000"/>
          </a:bodyPr>
          <a:lstStyle/>
          <a:p>
            <a:pPr>
              <a:buNone/>
            </a:pPr>
            <a:r>
              <a:rPr lang="ru-RU" dirty="0" smtClean="0"/>
              <a:t>        До сих пор наше обсуждение недостатков рынка, таких как монополия или внешние эффекты, было сосредоточено на изъянах в распределительной функции рынка недостатках. которые можно исправить разумным вмешательством государства. Даже если рыночная система функционирует идеально (т.е. экономика находится на границе производственных возможностей, а не внутри нее), то она все равно может иметь недостатки в распределении доходов.</a:t>
            </a:r>
          </a:p>
          <a:p>
            <a:pPr>
              <a:buNone/>
            </a:pPr>
            <a:r>
              <a:rPr lang="ru-RU" i="1" dirty="0" smtClean="0"/>
              <a:t>        </a:t>
            </a:r>
            <a:r>
              <a:rPr lang="ru-RU" sz="3400" b="1" i="1" dirty="0" smtClean="0"/>
              <a:t>Рынки не обязательно распределяют доход по справедливости. В рыночной экономике могут воз никнуть неприемлемо большие различия в уровнях доходов.</a:t>
            </a:r>
            <a:endParaRPr lang="ru-RU" sz="3400" b="1" dirty="0" smtClean="0"/>
          </a:p>
          <a:p>
            <a:endParaRPr lang="ru-RU" dirty="0"/>
          </a:p>
        </p:txBody>
      </p:sp>
    </p:spTree>
  </p:cSld>
  <p:clrMapOvr>
    <a:masterClrMapping/>
  </p:clrMapOvr>
  <p:transition>
    <p:zoom/>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222195"/>
            <a:ext cx="8229600" cy="5650085"/>
          </a:xfrm>
        </p:spPr>
        <p:txBody>
          <a:bodyPr>
            <a:normAutofit fontScale="70000" lnSpcReduction="20000"/>
          </a:bodyPr>
          <a:lstStyle/>
          <a:p>
            <a:pPr>
              <a:buNone/>
            </a:pPr>
            <a:r>
              <a:rPr lang="ru-RU" dirty="0" smtClean="0"/>
              <a:t>         Почему же рыночный механизм может дать неприемлемый ответ на вопрос </a:t>
            </a:r>
            <a:r>
              <a:rPr lang="ru-RU" i="1" dirty="0" smtClean="0"/>
              <a:t>для кого?</a:t>
            </a:r>
            <a:r>
              <a:rPr lang="ru-RU" b="1" i="1" dirty="0" smtClean="0"/>
              <a:t> </a:t>
            </a:r>
            <a:r>
              <a:rPr lang="ru-RU" dirty="0" smtClean="0"/>
              <a:t>Такое положение дел объясняется тем, что на уровень доходов влияет множество факторов, таких как затраченные усилия, полученное образование, унаследованное имущество, цены на ресурсы и даже простое везение. В результате распределение дохода может оказаться несправедливым. Более того, вспомните, что направление потоков товаров определяется «голосованием долларом», а не насущной потребностью. Кошка богатого человека может пить то молоко, которое нужно бедному ребенку для сохранения его жизни. Является ли это следствием нарушения работы рыночного механизма? Нет. Рыночный механизм «добросовестно» выполняет свои функции, передает товары тому, у кого есть доллары, дающие право голоса. Государство тратит больше денег на поддержание порядка в национальных парках, чем на помощь голодающим детям, это недостаток системы перераспределения доходов, а не рынка. Даже в наиболее эффективных рыночных системах может существовать большое неравенство в уровнях доходов людей.</a:t>
            </a:r>
          </a:p>
          <a:p>
            <a:endParaRPr lang="ru-RU" dirty="0"/>
          </a:p>
        </p:txBody>
      </p:sp>
    </p:spTree>
  </p:cSld>
  <p:clrMapOvr>
    <a:masterClrMapping/>
  </p:clrMapOvr>
  <p:transition>
    <p:zoom/>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1596540"/>
            <a:ext cx="8229600" cy="3050440"/>
          </a:xfrm>
        </p:spPr>
        <p:txBody>
          <a:bodyPr>
            <a:normAutofit fontScale="70000" lnSpcReduction="20000"/>
          </a:bodyPr>
          <a:lstStyle/>
          <a:p>
            <a:pPr>
              <a:buNone/>
            </a:pPr>
            <a:r>
              <a:rPr lang="ru-RU" dirty="0" smtClean="0"/>
              <a:t>        Часто распределение доходов в рыночной системе зависит от вашего происхождения. Каждый год журнал </a:t>
            </a:r>
            <a:r>
              <a:rPr lang="en-US" i="1" dirty="0" smtClean="0"/>
              <a:t>Forbes</a:t>
            </a:r>
            <a:r>
              <a:rPr lang="en-US" dirty="0" smtClean="0"/>
              <a:t> </a:t>
            </a:r>
            <a:r>
              <a:rPr lang="ru-RU" dirty="0" smtClean="0"/>
              <a:t>публикует список 100 самых богатых американцев. Удивительно, как много среди них людей, которые получили состояние, но наследству или использовали его как стартовую площадку для дальнейшего обогащения. Все ли согласятся с тем, что это обязательное условие или идеальная ситуация? Вероятно, нет. Может ли каждый, кто просто унаследовал 5000 кв. миль земли или семейную нефтяную скважину, стать миллиардером.</a:t>
            </a:r>
          </a:p>
          <a:p>
            <a:endParaRPr lang="ru-RU" dirty="0"/>
          </a:p>
        </p:txBody>
      </p:sp>
    </p:spTree>
  </p:cSld>
  <p:clrMapOvr>
    <a:masterClrMapping/>
  </p:clrMapOvr>
  <p:transition>
    <p:zoom/>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833015"/>
            <a:ext cx="8229600" cy="3817625"/>
          </a:xfrm>
        </p:spPr>
        <p:txBody>
          <a:bodyPr>
            <a:normAutofit fontScale="70000" lnSpcReduction="20000"/>
          </a:bodyPr>
          <a:lstStyle/>
          <a:p>
            <a:pPr>
              <a:buNone/>
            </a:pPr>
            <a:r>
              <a:rPr lang="ru-RU" dirty="0" smtClean="0"/>
              <a:t>        Почти на протяжении всей истории США экономический рост выполнял роль прилива, поднимающего все лодки, т.е. способствовал повышению доходов и бедных и богатых. Но за последние два десятилетия перемены, произошедшие в составе семьи, и снижение зарплаты менее квалифицированных и менее образованных работников, внесли свои коррективы. С сокращением государственного вмешательства в работу рыночного механизма в стране стало больше бездомных, увеличилось количество семей, живущих в бедности, резко понизился жизненный уровень в центральных городах Америки.</a:t>
            </a:r>
          </a:p>
          <a:p>
            <a:endParaRPr lang="ru-RU" dirty="0"/>
          </a:p>
        </p:txBody>
      </p:sp>
    </p:spTree>
  </p:cSld>
  <p:clrMapOvr>
    <a:masterClrMapping/>
  </p:clrMapOvr>
  <p:transition>
    <p:zoom/>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680310"/>
            <a:ext cx="8229600" cy="3206804"/>
          </a:xfrm>
        </p:spPr>
        <p:txBody>
          <a:bodyPr>
            <a:normAutofit fontScale="70000" lnSpcReduction="20000"/>
          </a:bodyPr>
          <a:lstStyle/>
          <a:p>
            <a:pPr>
              <a:buNone/>
            </a:pPr>
            <a:r>
              <a:rPr lang="ru-RU" dirty="0" smtClean="0"/>
              <a:t>         Неравенство в распределении доходов может иметь негативные последствия, как с политической, так и с этической точки зрения. Государство вовсе не должно считать, что все происходящее на конкурентных рынках предрешено и неизменно; люди могут изучить, как происходит распределение доходов и признать его несправедливым. Если демократическое общество несогласно с результатами «голосования долларами», происходящего в рыночной системе без вмешательства государства, оно может предпринять ряд шагов для внесения изменений в систему распределения доходов.</a:t>
            </a:r>
          </a:p>
          <a:p>
            <a:endParaRPr lang="ru-RU" dirty="0"/>
          </a:p>
        </p:txBody>
      </p:sp>
    </p:spTree>
  </p:cSld>
  <p:clrMapOvr>
    <a:masterClrMapping/>
  </p:clrMapOvr>
  <p:transition>
    <p:zoom/>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1138426"/>
            <a:ext cx="8229600" cy="3054100"/>
          </a:xfrm>
        </p:spPr>
        <p:txBody>
          <a:bodyPr>
            <a:normAutofit fontScale="70000" lnSpcReduction="20000"/>
          </a:bodyPr>
          <a:lstStyle/>
          <a:p>
            <a:pPr>
              <a:buNone/>
            </a:pPr>
            <a:r>
              <a:rPr lang="ru-RU" dirty="0" smtClean="0"/>
              <a:t>         Предположим, что избиратели решили сгладить неравенство в распределении доходов. Какие меры может предпринять правительство? Во-первых, оно может ввести прогрессивное </a:t>
            </a:r>
            <a:r>
              <a:rPr lang="ru-RU" dirty="0" err="1" smtClean="0"/>
              <a:t>налогооблажение</a:t>
            </a:r>
            <a:r>
              <a:rPr lang="ru-RU" dirty="0" smtClean="0"/>
              <a:t>, облагая высокий доход но более высокой ставке, чем низкий. Правительство может увеличить налоги на имущество или па большое наследство для того, чтобы разорвать цепь незаслуженных привилегий. Федеральный подоходный налог и налог на наследство служат примером такого перераспределяющего прогрессивного налога.</a:t>
            </a:r>
          </a:p>
          <a:p>
            <a:endParaRPr lang="ru-RU" dirty="0" smtClean="0"/>
          </a:p>
          <a:p>
            <a:endParaRPr lang="ru-RU" dirty="0"/>
          </a:p>
        </p:txBody>
      </p:sp>
    </p:spTree>
  </p:cSld>
  <p:clrMapOvr>
    <a:masterClrMapping/>
  </p:clrMapOvr>
  <p:transition>
    <p:zoom/>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833015"/>
            <a:ext cx="8229600" cy="3813965"/>
          </a:xfrm>
        </p:spPr>
        <p:txBody>
          <a:bodyPr>
            <a:normAutofit fontScale="70000" lnSpcReduction="20000"/>
          </a:bodyPr>
          <a:lstStyle/>
          <a:p>
            <a:pPr>
              <a:buNone/>
            </a:pPr>
            <a:r>
              <a:rPr lang="ru-RU" dirty="0" smtClean="0"/>
              <a:t>        Во-вторых, поскольку низкие ставки налогообложения не могут помочь тем, у кого вовсе нет доходов, государство может осуществлять трансфертные платежи</a:t>
            </a:r>
            <a:r>
              <a:rPr lang="ru-RU" b="1" i="1" dirty="0" smtClean="0"/>
              <a:t>,</a:t>
            </a:r>
            <a:r>
              <a:rPr lang="ru-RU" dirty="0" smtClean="0"/>
              <a:t> т.е. денежные выплаты отдельным людям. На сегодня трансфертные платежи включают как помощь старикам, слепым, инвалидам, людям с детьми на иждивении, так и пособие по безработице потерявшим работу. Система трансфертных платежей создает «систему безопасности» для защиты обездоленных. И наконец, государство иногда субсидирует потребление в группах с низким доходом, выдавая талоны на питание, медицинское обслуживание и предоставляя недорогое жилье, хотя в США такие расходы составляют сравнительно небольшую часть от общих расходов.</a:t>
            </a:r>
          </a:p>
          <a:p>
            <a:endParaRPr lang="ru-RU" dirty="0"/>
          </a:p>
        </p:txBody>
      </p:sp>
    </p:spTree>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48965" y="374900"/>
            <a:ext cx="8229600" cy="711082"/>
          </a:xfrm>
        </p:spPr>
        <p:txBody>
          <a:bodyPr>
            <a:noAutofit/>
          </a:bodyPr>
          <a:lstStyle/>
          <a:p>
            <a:r>
              <a:rPr lang="ru-RU" sz="2800" b="1" dirty="0" smtClean="0"/>
              <a:t>   Экономический порядок, а не хаос</a:t>
            </a:r>
            <a:r>
              <a:rPr lang="ru-RU" sz="2800" dirty="0" smtClean="0"/>
              <a:t/>
            </a:r>
            <a:br>
              <a:rPr lang="ru-RU" sz="2800" dirty="0" smtClean="0"/>
            </a:br>
            <a:endParaRPr lang="ru-RU" sz="2800" dirty="0"/>
          </a:p>
        </p:txBody>
      </p:sp>
      <p:sp>
        <p:nvSpPr>
          <p:cNvPr id="3" name="Содержимое 2"/>
          <p:cNvSpPr>
            <a:spLocks noGrp="1"/>
          </p:cNvSpPr>
          <p:nvPr>
            <p:ph idx="1"/>
          </p:nvPr>
        </p:nvSpPr>
        <p:spPr>
          <a:xfrm>
            <a:off x="296260" y="833015"/>
            <a:ext cx="8229600" cy="4733855"/>
          </a:xfrm>
        </p:spPr>
        <p:txBody>
          <a:bodyPr>
            <a:normAutofit fontScale="70000" lnSpcReduction="20000"/>
          </a:bodyPr>
          <a:lstStyle/>
          <a:p>
            <a:pPr>
              <a:buNone/>
            </a:pPr>
            <a:r>
              <a:rPr lang="ru-RU" dirty="0" smtClean="0"/>
              <a:t>         Мы привыкли считать, что отлаженный механизм функционирования экономики дело само собой разумеющееся. Когда вы идете в супермаркет, то всё что вам нужно – хлеб, курица или бананы – всегда лежит на полках. Вы расплачиваетесь и с наслаждением всё это съедаете. Что может быть проще?</a:t>
            </a:r>
          </a:p>
          <a:p>
            <a:pPr>
              <a:buNone/>
            </a:pPr>
            <a:r>
              <a:rPr lang="ru-RU" dirty="0" smtClean="0"/>
              <a:t>         Однако за этой кажущейся простотой вы увидите сложную экономическую систему, функционирование которой и обеспечило вас «хлебом насущным». Прежде чем продукты питания попали к вам на стол, они могли пройти через пять или десять рук, и, двигаясь по цепочке фермеров, производителей продуктов питания, упаковщиков, водителей грузовиков, оптовых и розничных торговцев, пробыть в пути несколько дней или месяцев, побывав в любом штате и любом уголке мира. </a:t>
            </a:r>
          </a:p>
          <a:p>
            <a:endParaRPr lang="ru-RU" dirty="0"/>
          </a:p>
        </p:txBody>
      </p:sp>
    </p:spTree>
  </p:cSld>
  <p:clrMapOvr>
    <a:masterClrMapping/>
  </p:clrMapOvr>
  <p:transition>
    <p:zoom/>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985720"/>
            <a:ext cx="8229600" cy="3661260"/>
          </a:xfrm>
        </p:spPr>
        <p:txBody>
          <a:bodyPr>
            <a:normAutofit fontScale="70000" lnSpcReduction="20000"/>
          </a:bodyPr>
          <a:lstStyle/>
          <a:p>
            <a:pPr>
              <a:buNone/>
            </a:pPr>
            <a:r>
              <a:rPr lang="ru-RU" dirty="0" smtClean="0"/>
              <a:t>        Эти программы становятся все менее популярными в последние два десятилетия. В то время как реальные доходы среднего класса остаются неизменными, люди, естественно, интересуются, почему они должны поддерживать бездомных или вполне трудоспособных, но неработающих людей. Что еще может добавить экономическая теория к обсуждению проблем неравенств. Экономика как наука не может ответить на такой нормативный вопрос: какую часть рыночного дохода, мы должны передавать бедным семьям? Это политический вопрос, ответ на который может быть получен только на избирательных участках.</a:t>
            </a:r>
          </a:p>
          <a:p>
            <a:endParaRPr lang="ru-RU" dirty="0"/>
          </a:p>
        </p:txBody>
      </p:sp>
    </p:spTree>
  </p:cSld>
  <p:clrMapOvr>
    <a:masterClrMapping/>
  </p:clrMapOvr>
  <p:transition>
    <p:zoom/>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680310"/>
            <a:ext cx="8229600" cy="4525963"/>
          </a:xfrm>
        </p:spPr>
        <p:txBody>
          <a:bodyPr>
            <a:normAutofit fontScale="70000" lnSpcReduction="20000"/>
          </a:bodyPr>
          <a:lstStyle/>
          <a:p>
            <a:pPr>
              <a:buNone/>
            </a:pPr>
            <a:r>
              <a:rPr lang="ru-RU" dirty="0" smtClean="0"/>
              <a:t>         Экономика может анализировать затраты и выгоды от использования различных систем перераспределения доходов. Экономист потратили много времени на изучение того, могут ли разные методы перераспределения дохода (такие как налоги и талоны на питание) привести к еще большим социальным потерям (т.е. к ситуации, при которой люди будут меньше работать и покупать наркотики вместо еды). Они также исследовали сравнительную эффективность различных подходов к проблеме оказания помощи бедным, например выдачу наличных денег и предоставление конкретных товаров. Экономическая теория не может ответить на вопрос о том. до какой степени приемлема и справедлива бедность, но она может помочь в разработке более эффективных программ по увеличению доходов бедных людей.</a:t>
            </a:r>
          </a:p>
          <a:p>
            <a:endParaRPr lang="ru-RU" dirty="0"/>
          </a:p>
        </p:txBody>
      </p:sp>
    </p:spTree>
  </p:cSld>
  <p:clrMapOvr>
    <a:masterClrMapping/>
  </p:clrMapOvr>
  <p:transition>
    <p:zoom/>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3787"/>
          </a:xfrm>
        </p:spPr>
        <p:txBody>
          <a:bodyPr>
            <a:normAutofit fontScale="90000"/>
          </a:bodyPr>
          <a:lstStyle/>
          <a:p>
            <a:r>
              <a:rPr lang="ru-RU" sz="3100" b="1" dirty="0" smtClean="0"/>
              <a:t>ЭКОНОМИЧЕСКИЙ РОСТ И СТАБИЛЬНОСТЬ</a:t>
            </a:r>
            <a:r>
              <a:rPr lang="ru-RU" dirty="0" smtClean="0"/>
              <a:t/>
            </a:r>
            <a:br>
              <a:rPr lang="ru-RU" dirty="0" smtClean="0"/>
            </a:br>
            <a:endParaRPr lang="ru-RU" dirty="0"/>
          </a:p>
        </p:txBody>
      </p:sp>
      <p:sp>
        <p:nvSpPr>
          <p:cNvPr id="3" name="Содержимое 2"/>
          <p:cNvSpPr>
            <a:spLocks noGrp="1"/>
          </p:cNvSpPr>
          <p:nvPr>
            <p:ph idx="1"/>
          </p:nvPr>
        </p:nvSpPr>
        <p:spPr>
          <a:xfrm>
            <a:off x="296260" y="680310"/>
            <a:ext cx="8229600" cy="5650085"/>
          </a:xfrm>
        </p:spPr>
        <p:txBody>
          <a:bodyPr>
            <a:normAutofit fontScale="62500" lnSpcReduction="20000"/>
          </a:bodyPr>
          <a:lstStyle/>
          <a:p>
            <a:pPr>
              <a:buNone/>
            </a:pPr>
            <a:r>
              <a:rPr lang="ru-RU" dirty="0" smtClean="0"/>
              <a:t>         Со времени своего появления капитализму присущи периодические всплески инфляции (повышение цен) и спады производства (высокий уровень безработицы). Например, после Второй мировой войны США пережили десять спадов, которые оставили без работы миллионы людей. Эти колебания известны как цикл деловой активности</a:t>
            </a:r>
            <a:r>
              <a:rPr lang="ru-RU" b="1" i="1" dirty="0" smtClean="0"/>
              <a:t> </a:t>
            </a:r>
            <a:r>
              <a:rPr lang="ru-RU" dirty="0" smtClean="0"/>
              <a:t>или экономический цикл. </a:t>
            </a:r>
          </a:p>
          <a:p>
            <a:pPr>
              <a:buNone/>
            </a:pPr>
            <a:r>
              <a:rPr lang="ru-RU" dirty="0" smtClean="0"/>
              <a:t>         Сегодня благодаря интеллектуальному вкладу Джона </a:t>
            </a:r>
            <a:r>
              <a:rPr lang="ru-RU" dirty="0" err="1" smtClean="0"/>
              <a:t>Мейнарда</a:t>
            </a:r>
            <a:r>
              <a:rPr lang="ru-RU" dirty="0" smtClean="0"/>
              <a:t> Кейнса и его последователей мы знаем, как избежать негативных последствий экономических циклов. Умело используя фискальную и кредитно-денежную политику, государство может оказывать воздействие на объем производства, уровень безработицы и инфляции. Фискальная политика государства заключается в определении системы налогообложения и расходования государственных средств. Кредитно-денежная политика предполагает определение предложения денег и уровня процентных ставок, изменение которых влечет за собой изменение инвестиционных расходов. Используя два этих основных инструмента макроэкономической политики, государство может влиять на уровень общих расходов, темпы экономического роста и объем производства, уровень занятости и безработицы, уровень цен и темпы инфляции в экономике.</a:t>
            </a:r>
          </a:p>
          <a:p>
            <a:endParaRPr lang="ru-RU" dirty="0"/>
          </a:p>
        </p:txBody>
      </p:sp>
    </p:spTree>
  </p:cSld>
  <p:clrMapOvr>
    <a:masterClrMapping/>
  </p:clrMapOvr>
  <p:transition>
    <p:zoom/>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680310"/>
            <a:ext cx="8229600" cy="4525963"/>
          </a:xfrm>
        </p:spPr>
        <p:txBody>
          <a:bodyPr>
            <a:normAutofit fontScale="70000" lnSpcReduction="20000"/>
          </a:bodyPr>
          <a:lstStyle/>
          <a:p>
            <a:pPr>
              <a:buNone/>
            </a:pPr>
            <a:r>
              <a:rPr lang="ru-RU" dirty="0" smtClean="0"/>
              <a:t>         В 1980-с годы государства больше внимания стали уделять разработке макроэкономической политики, призванной помочь в достижении таких долгосрочных целей, как экономический рост и производительность. Экономический рост означает увеличение объемов совокупного национального производства (выпуска),  тогда как производительность выпуск на единицу вложенных ресурсов, или эффективность использования ресурсов.) Например, во многих промышленно развитых странах были снижены налоговые ставки для того, чтобы стимулировать сбережения и инвестиции в производство. Многие экономисты настаивали на необходимости уменьшения дефицита государственного бюджета, что, но их мнению, позволило бы увеличить национальные сбережения и инвестиции.</a:t>
            </a:r>
          </a:p>
          <a:p>
            <a:endParaRPr lang="ru-RU" b="1" dirty="0"/>
          </a:p>
        </p:txBody>
      </p:sp>
    </p:spTree>
  </p:cSld>
  <p:clrMapOvr>
    <a:masterClrMapping/>
  </p:clrMapOvr>
  <p:transition>
    <p:zoom/>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222196"/>
            <a:ext cx="8229600" cy="5900308"/>
          </a:xfrm>
        </p:spPr>
        <p:txBody>
          <a:bodyPr>
            <a:normAutofit fontScale="70000" lnSpcReduction="20000"/>
          </a:bodyPr>
          <a:lstStyle/>
          <a:p>
            <a:pPr>
              <a:buNone/>
            </a:pPr>
            <a:r>
              <a:rPr lang="ru-RU" dirty="0" smtClean="0"/>
              <a:t>           Макроэкономическая политика стабилизации и экономического роста включает в себя фискальную (политику налогообложения и государственных расходов) и кредитно-денежную (политику, влияющую на процентные ставки и условия кредитования). Начиная с 1 930-х годов, когда стала развиваться макроэкономика, государство добилось определенных успехов в борьбе с негативными последствиями инфляции и безработицы.</a:t>
            </a:r>
          </a:p>
          <a:p>
            <a:pPr>
              <a:buNone/>
            </a:pPr>
            <a:r>
              <a:rPr lang="ru-RU" dirty="0" smtClean="0"/>
              <a:t>          Табл. 2.1 сводит воедино различные ситуации, возникающие в рыночной экономике, в разрешении которых государство может сыграть важную роль. Она показывает возможности государства в деле повышения эффективности, обеспечения справедливого распределения доходов и достижения макроэкономических целей экономического роста и стабильности. Во всех промышленно развитых странах существует смешанная экономика, когда рынок определяет объем производства и устанавливает цены в большинстве отдельных секторов, а государство управляет экономикой в целом с помощью программ налогообложения, регулируя расходы и кредитно-денежную политику.</a:t>
            </a:r>
          </a:p>
          <a:p>
            <a:endParaRPr lang="ru-RU" b="1" dirty="0"/>
          </a:p>
        </p:txBody>
      </p:sp>
    </p:spTree>
  </p:cSld>
  <p:clrMapOvr>
    <a:masterClrMapping/>
  </p:clrMapOvr>
  <p:transition>
    <p:zoom/>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idx="1"/>
          </p:nvPr>
        </p:nvGraphicFramePr>
        <p:xfrm>
          <a:off x="0" y="0"/>
          <a:ext cx="9144000" cy="6858002"/>
        </p:xfrm>
        <a:graphic>
          <a:graphicData uri="http://schemas.openxmlformats.org/drawingml/2006/table">
            <a:tbl>
              <a:tblPr firstRow="1" bandRow="1">
                <a:tableStyleId>{5C22544A-7EE6-4342-B048-85BDC9FD1C3A}</a:tableStyleId>
              </a:tblPr>
              <a:tblGrid>
                <a:gridCol w="3048000"/>
                <a:gridCol w="3048000"/>
                <a:gridCol w="3048000"/>
              </a:tblGrid>
              <a:tr h="11014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2000" b="1" kern="1200" dirty="0" smtClean="0">
                          <a:solidFill>
                            <a:schemeClr val="lt1"/>
                          </a:solidFill>
                          <a:latin typeface="+mn-lt"/>
                          <a:ea typeface="+mn-ea"/>
                          <a:cs typeface="+mn-cs"/>
                        </a:rPr>
                        <a:t>Недостатки рыночной экономики</a:t>
                      </a:r>
                      <a:endParaRPr lang="ru-RU" sz="2000" dirty="0" smtClean="0"/>
                    </a:p>
                    <a:p>
                      <a:endParaRPr lang="ru-RU" sz="1200" dirty="0"/>
                    </a:p>
                  </a:txBody>
                  <a:tcPr/>
                </a:tc>
                <a:tc>
                  <a:txBody>
                    <a:bodyPr/>
                    <a:lstStyle/>
                    <a:p>
                      <a:r>
                        <a:rPr lang="ru-RU" sz="2000" b="1" kern="1200" dirty="0" smtClean="0">
                          <a:solidFill>
                            <a:schemeClr val="lt1"/>
                          </a:solidFill>
                          <a:latin typeface="+mn-lt"/>
                          <a:ea typeface="+mn-ea"/>
                          <a:cs typeface="+mn-cs"/>
                        </a:rPr>
                        <a:t>Вмешательство государства</a:t>
                      </a:r>
                      <a:endParaRPr lang="ru-RU" sz="2000" dirty="0"/>
                    </a:p>
                  </a:txBody>
                  <a:tcPr/>
                </a:tc>
                <a:tc>
                  <a:txBody>
                    <a:bodyPr/>
                    <a:lstStyle/>
                    <a:p>
                      <a:r>
                        <a:rPr lang="ru-RU" sz="2000" b="1" kern="1200" dirty="0" smtClean="0">
                          <a:solidFill>
                            <a:schemeClr val="lt1"/>
                          </a:solidFill>
                          <a:latin typeface="+mn-lt"/>
                          <a:ea typeface="+mn-ea"/>
                          <a:cs typeface="+mn-cs"/>
                        </a:rPr>
                        <a:t>Современные примеры государственной политики</a:t>
                      </a:r>
                      <a:endParaRPr lang="ru-RU" sz="2000" dirty="0"/>
                    </a:p>
                  </a:txBody>
                  <a:tcPr/>
                </a:tc>
              </a:tr>
              <a:tr h="690615">
                <a:tc>
                  <a:txBody>
                    <a:bodyPr/>
                    <a:lstStyle/>
                    <a:p>
                      <a:r>
                        <a:rPr lang="ru-RU" sz="1600" b="1" kern="1200" dirty="0" smtClean="0">
                          <a:solidFill>
                            <a:schemeClr val="dk1"/>
                          </a:solidFill>
                          <a:latin typeface="+mn-lt"/>
                          <a:ea typeface="+mn-ea"/>
                          <a:cs typeface="+mn-cs"/>
                        </a:rPr>
                        <a:t>Неэффективность</a:t>
                      </a:r>
                      <a:endParaRPr lang="ru-RU" sz="1600" dirty="0"/>
                    </a:p>
                  </a:txBody>
                  <a:tcPr/>
                </a:tc>
                <a:tc>
                  <a:txBody>
                    <a:bodyPr/>
                    <a:lstStyle/>
                    <a:p>
                      <a:endParaRPr lang="ru-RU" sz="1600"/>
                    </a:p>
                  </a:txBody>
                  <a:tcPr/>
                </a:tc>
                <a:tc>
                  <a:txBody>
                    <a:bodyPr/>
                    <a:lstStyle/>
                    <a:p>
                      <a:endParaRPr lang="ru-RU" sz="1600"/>
                    </a:p>
                  </a:txBody>
                  <a:tcPr/>
                </a:tc>
              </a:tr>
              <a:tr h="690615">
                <a:tc>
                  <a:txBody>
                    <a:bodyPr/>
                    <a:lstStyle/>
                    <a:p>
                      <a:r>
                        <a:rPr lang="ru-RU" sz="1600" kern="1200" dirty="0" smtClean="0">
                          <a:solidFill>
                            <a:schemeClr val="dk1"/>
                          </a:solidFill>
                          <a:latin typeface="+mn-lt"/>
                          <a:ea typeface="+mn-ea"/>
                          <a:cs typeface="+mn-cs"/>
                        </a:rPr>
                        <a:t>Монополия</a:t>
                      </a:r>
                      <a:endParaRPr lang="ru-RU" sz="1600" dirty="0"/>
                    </a:p>
                  </a:txBody>
                  <a:tcPr/>
                </a:tc>
                <a:tc>
                  <a:txBody>
                    <a:bodyPr/>
                    <a:lstStyle/>
                    <a:p>
                      <a:pPr algn="just">
                        <a:lnSpc>
                          <a:spcPct val="115000"/>
                        </a:lnSpc>
                        <a:spcAft>
                          <a:spcPts val="0"/>
                        </a:spcAft>
                      </a:pPr>
                      <a:r>
                        <a:rPr lang="ru-RU" sz="1600" dirty="0">
                          <a:latin typeface="Calibri"/>
                          <a:ea typeface="Times New Roman"/>
                          <a:cs typeface="Times New Roman"/>
                        </a:rPr>
                        <a:t>Поощряет</a:t>
                      </a:r>
                      <a:endParaRPr lang="ru-RU" sz="1600" dirty="0">
                        <a:latin typeface="Calibri"/>
                        <a:ea typeface="Calibri"/>
                        <a:cs typeface="Times New Roman"/>
                      </a:endParaRPr>
                    </a:p>
                    <a:p>
                      <a:pPr algn="just">
                        <a:lnSpc>
                          <a:spcPct val="115000"/>
                        </a:lnSpc>
                        <a:spcAft>
                          <a:spcPts val="0"/>
                        </a:spcAft>
                      </a:pPr>
                      <a:r>
                        <a:rPr lang="ru-RU" sz="1600" dirty="0">
                          <a:latin typeface="Calibri"/>
                          <a:ea typeface="Times New Roman"/>
                          <a:cs typeface="Times New Roman"/>
                        </a:rPr>
                        <a:t>конкуренцию</a:t>
                      </a:r>
                      <a:endParaRPr lang="ru-RU" sz="1600" dirty="0">
                        <a:latin typeface="Calibri"/>
                        <a:ea typeface="Calibri"/>
                        <a:cs typeface="Times New Roman"/>
                      </a:endParaRPr>
                    </a:p>
                  </a:txBody>
                  <a:tcPr marL="68580" marR="68580" marT="0" marB="0"/>
                </a:tc>
                <a:tc>
                  <a:txBody>
                    <a:bodyPr/>
                    <a:lstStyle/>
                    <a:p>
                      <a:pPr algn="just">
                        <a:lnSpc>
                          <a:spcPct val="115000"/>
                        </a:lnSpc>
                        <a:spcAft>
                          <a:spcPts val="0"/>
                        </a:spcAft>
                      </a:pPr>
                      <a:r>
                        <a:rPr lang="ru-RU" sz="1600">
                          <a:latin typeface="Calibri"/>
                          <a:ea typeface="Times New Roman"/>
                          <a:cs typeface="Times New Roman"/>
                        </a:rPr>
                        <a:t>Антимонопольные законы, дерегулирование</a:t>
                      </a:r>
                      <a:endParaRPr lang="ru-RU" sz="1600">
                        <a:latin typeface="Calibri"/>
                        <a:ea typeface="Calibri"/>
                        <a:cs typeface="Times New Roman"/>
                      </a:endParaRPr>
                    </a:p>
                  </a:txBody>
                  <a:tcPr marL="68580" marR="68580" marT="0" marB="0"/>
                </a:tc>
              </a:tr>
              <a:tr h="921185">
                <a:tc>
                  <a:txBody>
                    <a:bodyPr/>
                    <a:lstStyle/>
                    <a:p>
                      <a:r>
                        <a:rPr lang="ru-RU" sz="1600" kern="1200" dirty="0" smtClean="0">
                          <a:solidFill>
                            <a:schemeClr val="dk1"/>
                          </a:solidFill>
                          <a:latin typeface="+mn-lt"/>
                          <a:ea typeface="+mn-ea"/>
                          <a:cs typeface="+mn-cs"/>
                        </a:rPr>
                        <a:t>Внешние эффекты</a:t>
                      </a:r>
                      <a:endParaRPr lang="ru-RU" sz="1600" dirty="0"/>
                    </a:p>
                  </a:txBody>
                  <a:tcPr/>
                </a:tc>
                <a:tc>
                  <a:txBody>
                    <a:bodyPr/>
                    <a:lstStyle/>
                    <a:p>
                      <a:pPr algn="just">
                        <a:lnSpc>
                          <a:spcPct val="115000"/>
                        </a:lnSpc>
                        <a:spcAft>
                          <a:spcPts val="0"/>
                        </a:spcAft>
                      </a:pPr>
                      <a:r>
                        <a:rPr lang="ru-RU" sz="1600" dirty="0">
                          <a:latin typeface="Calibri"/>
                          <a:ea typeface="Times New Roman"/>
                          <a:cs typeface="Times New Roman"/>
                        </a:rPr>
                        <a:t>Вмешивается в работу рынков</a:t>
                      </a:r>
                      <a:endParaRPr lang="ru-RU" sz="1600" dirty="0">
                        <a:latin typeface="Calibri"/>
                        <a:ea typeface="Calibri"/>
                        <a:cs typeface="Times New Roman"/>
                      </a:endParaRPr>
                    </a:p>
                  </a:txBody>
                  <a:tcPr marL="68580" marR="68580" marT="0" marB="0"/>
                </a:tc>
                <a:tc>
                  <a:txBody>
                    <a:bodyPr/>
                    <a:lstStyle/>
                    <a:p>
                      <a:pPr algn="just">
                        <a:lnSpc>
                          <a:spcPct val="115000"/>
                        </a:lnSpc>
                        <a:spcAft>
                          <a:spcPts val="0"/>
                        </a:spcAft>
                      </a:pPr>
                      <a:r>
                        <a:rPr lang="ru-RU" sz="1600">
                          <a:latin typeface="Calibri"/>
                          <a:ea typeface="Times New Roman"/>
                          <a:cs typeface="Times New Roman"/>
                        </a:rPr>
                        <a:t>Законы об охране окружающей среды, предписания для курильщиков</a:t>
                      </a:r>
                      <a:endParaRPr lang="ru-RU" sz="1600">
                        <a:latin typeface="Calibri"/>
                        <a:ea typeface="Calibri"/>
                        <a:cs typeface="Times New Roman"/>
                      </a:endParaRPr>
                    </a:p>
                  </a:txBody>
                  <a:tcPr marL="68580" marR="68580" marT="0" marB="0"/>
                </a:tc>
              </a:tr>
              <a:tr h="921185">
                <a:tc>
                  <a:txBody>
                    <a:bodyPr/>
                    <a:lstStyle/>
                    <a:p>
                      <a:r>
                        <a:rPr lang="ru-RU" sz="1600" kern="1200" dirty="0" smtClean="0">
                          <a:solidFill>
                            <a:schemeClr val="dk1"/>
                          </a:solidFill>
                          <a:latin typeface="+mn-lt"/>
                          <a:ea typeface="+mn-ea"/>
                          <a:cs typeface="+mn-cs"/>
                        </a:rPr>
                        <a:t>Общественные блага</a:t>
                      </a:r>
                      <a:endParaRPr lang="ru-RU" sz="1600" dirty="0"/>
                    </a:p>
                  </a:txBody>
                  <a:tcPr/>
                </a:tc>
                <a:tc>
                  <a:txBody>
                    <a:bodyPr/>
                    <a:lstStyle/>
                    <a:p>
                      <a:pPr algn="just">
                        <a:lnSpc>
                          <a:spcPct val="115000"/>
                        </a:lnSpc>
                        <a:spcAft>
                          <a:spcPts val="0"/>
                        </a:spcAft>
                      </a:pPr>
                      <a:r>
                        <a:rPr lang="ru-RU" sz="1600" dirty="0">
                          <a:latin typeface="Calibri"/>
                          <a:ea typeface="Times New Roman"/>
                          <a:cs typeface="Times New Roman"/>
                        </a:rPr>
                        <a:t>Поощряет полезную деятельность</a:t>
                      </a:r>
                      <a:endParaRPr lang="ru-RU" sz="1600" dirty="0">
                        <a:latin typeface="Calibri"/>
                        <a:ea typeface="Calibri"/>
                        <a:cs typeface="Times New Roman"/>
                      </a:endParaRPr>
                    </a:p>
                  </a:txBody>
                  <a:tcPr marL="68580" marR="68580" marT="0" marB="0"/>
                </a:tc>
                <a:tc>
                  <a:txBody>
                    <a:bodyPr/>
                    <a:lstStyle/>
                    <a:p>
                      <a:pPr algn="just">
                        <a:lnSpc>
                          <a:spcPct val="115000"/>
                        </a:lnSpc>
                        <a:spcAft>
                          <a:spcPts val="0"/>
                        </a:spcAft>
                      </a:pPr>
                      <a:r>
                        <a:rPr lang="ru-RU" sz="1600" dirty="0">
                          <a:latin typeface="Calibri"/>
                          <a:ea typeface="Times New Roman"/>
                          <a:cs typeface="Times New Roman"/>
                        </a:rPr>
                        <a:t>Общедоступное образование, система глобального позиционирования</a:t>
                      </a:r>
                      <a:endParaRPr lang="ru-RU" sz="1600" dirty="0">
                        <a:latin typeface="Calibri"/>
                        <a:ea typeface="Calibri"/>
                        <a:cs typeface="Times New Roman"/>
                      </a:endParaRPr>
                    </a:p>
                  </a:txBody>
                  <a:tcPr marL="68580" marR="68580" marT="0" marB="0"/>
                </a:tc>
              </a:tr>
              <a:tr h="690615">
                <a:tc>
                  <a:txBody>
                    <a:bodyPr/>
                    <a:lstStyle/>
                    <a:p>
                      <a:r>
                        <a:rPr lang="ru-RU" sz="1600" b="1" kern="1200" dirty="0" smtClean="0">
                          <a:solidFill>
                            <a:schemeClr val="dk1"/>
                          </a:solidFill>
                          <a:latin typeface="+mn-lt"/>
                          <a:ea typeface="+mn-ea"/>
                          <a:cs typeface="+mn-cs"/>
                        </a:rPr>
                        <a:t>Неравенство</a:t>
                      </a:r>
                      <a:endParaRPr lang="ru-RU" sz="1600" dirty="0"/>
                    </a:p>
                  </a:txBody>
                  <a:tcPr/>
                </a:tc>
                <a:tc>
                  <a:txBody>
                    <a:bodyPr/>
                    <a:lstStyle/>
                    <a:p>
                      <a:endParaRPr lang="ru-RU" sz="1600" dirty="0"/>
                    </a:p>
                  </a:txBody>
                  <a:tcPr/>
                </a:tc>
                <a:tc>
                  <a:txBody>
                    <a:bodyPr/>
                    <a:lstStyle/>
                    <a:p>
                      <a:endParaRPr lang="ru-RU" sz="1600" dirty="0"/>
                    </a:p>
                  </a:txBody>
                  <a:tcPr/>
                </a:tc>
              </a:tr>
              <a:tr h="1842370">
                <a:tc>
                  <a:txBody>
                    <a:bodyPr/>
                    <a:lstStyle/>
                    <a:p>
                      <a:r>
                        <a:rPr lang="ru-RU" sz="1600" kern="1200" dirty="0" smtClean="0">
                          <a:solidFill>
                            <a:schemeClr val="dk1"/>
                          </a:solidFill>
                          <a:latin typeface="+mn-lt"/>
                          <a:ea typeface="+mn-ea"/>
                          <a:cs typeface="+mn-cs"/>
                        </a:rPr>
                        <a:t>Неприемлемое неравенство доходов и имущества</a:t>
                      </a:r>
                      <a:endParaRPr lang="ru-RU" sz="1600" dirty="0"/>
                    </a:p>
                  </a:txBody>
                  <a:tcPr/>
                </a:tc>
                <a:tc>
                  <a:txBody>
                    <a:bodyPr/>
                    <a:lstStyle/>
                    <a:p>
                      <a:pPr algn="just">
                        <a:lnSpc>
                          <a:spcPct val="115000"/>
                        </a:lnSpc>
                        <a:spcAft>
                          <a:spcPts val="0"/>
                        </a:spcAft>
                      </a:pPr>
                      <a:r>
                        <a:rPr lang="ru-RU" sz="1600" dirty="0">
                          <a:latin typeface="Calibri"/>
                          <a:ea typeface="Times New Roman"/>
                          <a:cs typeface="Times New Roman"/>
                        </a:rPr>
                        <a:t>Перераспределение доходов</a:t>
                      </a:r>
                      <a:endParaRPr lang="ru-RU" sz="1600" dirty="0">
                        <a:latin typeface="Calibri"/>
                        <a:ea typeface="Calibri"/>
                        <a:cs typeface="Times New Roman"/>
                      </a:endParaRPr>
                    </a:p>
                  </a:txBody>
                  <a:tcPr marL="68580" marR="68580" marT="0" marB="0"/>
                </a:tc>
                <a:tc>
                  <a:txBody>
                    <a:bodyPr/>
                    <a:lstStyle/>
                    <a:p>
                      <a:pPr algn="just">
                        <a:lnSpc>
                          <a:spcPct val="115000"/>
                        </a:lnSpc>
                        <a:spcAft>
                          <a:spcPts val="0"/>
                        </a:spcAft>
                      </a:pPr>
                      <a:r>
                        <a:rPr lang="ru-RU" sz="1600" dirty="0">
                          <a:latin typeface="Calibri"/>
                          <a:ea typeface="Times New Roman"/>
                          <a:cs typeface="Times New Roman"/>
                        </a:rPr>
                        <a:t>Прогрессивное </a:t>
                      </a:r>
                      <a:r>
                        <a:rPr lang="ru-RU" sz="1600" dirty="0" err="1" smtClean="0">
                          <a:latin typeface="Calibri"/>
                          <a:ea typeface="Times New Roman"/>
                          <a:cs typeface="Times New Roman"/>
                        </a:rPr>
                        <a:t>налогооблажение</a:t>
                      </a:r>
                      <a:r>
                        <a:rPr lang="ru-RU" sz="1600" dirty="0" smtClean="0">
                          <a:latin typeface="Calibri"/>
                          <a:ea typeface="Times New Roman"/>
                          <a:cs typeface="Times New Roman"/>
                        </a:rPr>
                        <a:t> </a:t>
                      </a:r>
                      <a:r>
                        <a:rPr lang="ru-RU" sz="1600" dirty="0">
                          <a:latin typeface="Calibri"/>
                          <a:ea typeface="Times New Roman"/>
                          <a:cs typeface="Times New Roman"/>
                        </a:rPr>
                        <a:t>доходов и </a:t>
                      </a:r>
                      <a:r>
                        <a:rPr lang="ru-RU" sz="1600" dirty="0" smtClean="0">
                          <a:latin typeface="Calibri"/>
                          <a:ea typeface="Times New Roman"/>
                          <a:cs typeface="Times New Roman"/>
                        </a:rPr>
                        <a:t>имущества</a:t>
                      </a:r>
                      <a:endParaRPr lang="ru-RU" sz="1600" dirty="0">
                        <a:latin typeface="Calibri"/>
                        <a:ea typeface="Calibri"/>
                        <a:cs typeface="Times New Roman"/>
                      </a:endParaRPr>
                    </a:p>
                    <a:p>
                      <a:pPr algn="just">
                        <a:lnSpc>
                          <a:spcPct val="115000"/>
                        </a:lnSpc>
                        <a:spcAft>
                          <a:spcPts val="0"/>
                        </a:spcAft>
                      </a:pPr>
                      <a:r>
                        <a:rPr lang="ru-RU" sz="1600" dirty="0">
                          <a:latin typeface="Calibri"/>
                          <a:ea typeface="Times New Roman"/>
                          <a:cs typeface="Times New Roman"/>
                        </a:rPr>
                        <a:t>Социальные </a:t>
                      </a:r>
                      <a:r>
                        <a:rPr lang="ru-RU" sz="1600" dirty="0" smtClean="0">
                          <a:latin typeface="Calibri"/>
                          <a:ea typeface="Times New Roman"/>
                          <a:cs typeface="Times New Roman"/>
                        </a:rPr>
                        <a:t>программы(например,</a:t>
                      </a:r>
                      <a:r>
                        <a:rPr lang="ru-RU" sz="1600" baseline="0" dirty="0" smtClean="0">
                          <a:latin typeface="Calibri"/>
                          <a:ea typeface="Times New Roman"/>
                          <a:cs typeface="Times New Roman"/>
                        </a:rPr>
                        <a:t> </a:t>
                      </a:r>
                      <a:r>
                        <a:rPr lang="ru-RU" sz="1600" dirty="0" smtClean="0">
                          <a:latin typeface="Calibri"/>
                          <a:ea typeface="Times New Roman"/>
                          <a:cs typeface="Times New Roman"/>
                        </a:rPr>
                        <a:t>талоны </a:t>
                      </a:r>
                      <a:r>
                        <a:rPr lang="ru-RU" sz="1600" dirty="0">
                          <a:latin typeface="Calibri"/>
                          <a:ea typeface="Times New Roman"/>
                          <a:cs typeface="Times New Roman"/>
                        </a:rPr>
                        <a:t>на питание)</a:t>
                      </a:r>
                      <a:endParaRPr lang="ru-RU" sz="1600" dirty="0">
                        <a:latin typeface="Calibri"/>
                        <a:ea typeface="Calibri"/>
                        <a:cs typeface="Times New Roman"/>
                      </a:endParaRPr>
                    </a:p>
                  </a:txBody>
                  <a:tcPr marL="68580" marR="68580" marT="0" marB="0"/>
                </a:tc>
              </a:tr>
            </a:tbl>
          </a:graphicData>
        </a:graphic>
      </p:graphicFrame>
    </p:spTree>
    <p:extLst>
      <p:ext uri="{BB962C8B-B14F-4D97-AF65-F5344CB8AC3E}">
        <p14:creationId xmlns="" xmlns:p14="http://schemas.microsoft.com/office/powerpoint/2010/main" val="3634217650"/>
      </p:ext>
    </p:extLst>
  </p:cSld>
  <p:clrMapOvr>
    <a:masterClrMapping/>
  </p:clrMapOvr>
  <p:transition>
    <p:zoom/>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Содержимое 3"/>
          <p:cNvGraphicFramePr>
            <a:graphicFrameLocks noGrp="1"/>
          </p:cNvGraphicFramePr>
          <p:nvPr>
            <p:ph idx="1"/>
          </p:nvPr>
        </p:nvGraphicFramePr>
        <p:xfrm>
          <a:off x="0" y="0"/>
          <a:ext cx="9144000" cy="6858000"/>
        </p:xfrm>
        <a:graphic>
          <a:graphicData uri="http://schemas.openxmlformats.org/drawingml/2006/table">
            <a:tbl>
              <a:tblPr firstRow="1" bandRow="1">
                <a:tableStyleId>{5C22544A-7EE6-4342-B048-85BDC9FD1C3A}</a:tableStyleId>
              </a:tblPr>
              <a:tblGrid>
                <a:gridCol w="3048000"/>
                <a:gridCol w="3048000"/>
                <a:gridCol w="3048000"/>
              </a:tblGrid>
              <a:tr h="13059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2000" b="1" kern="1200" dirty="0" smtClean="0">
                          <a:solidFill>
                            <a:schemeClr val="lt1"/>
                          </a:solidFill>
                          <a:latin typeface="+mn-lt"/>
                          <a:ea typeface="+mn-ea"/>
                          <a:cs typeface="+mn-cs"/>
                        </a:rPr>
                        <a:t>Недостатки рыночной экономики</a:t>
                      </a:r>
                      <a:endParaRPr lang="ru-RU" sz="2000" dirty="0" smtClean="0"/>
                    </a:p>
                    <a:p>
                      <a:endParaRPr lang="ru-RU" sz="1200" dirty="0"/>
                    </a:p>
                  </a:txBody>
                  <a:tcPr/>
                </a:tc>
                <a:tc>
                  <a:txBody>
                    <a:bodyPr/>
                    <a:lstStyle/>
                    <a:p>
                      <a:r>
                        <a:rPr lang="ru-RU" sz="2000" b="1" kern="1200" dirty="0" smtClean="0">
                          <a:solidFill>
                            <a:schemeClr val="lt1"/>
                          </a:solidFill>
                          <a:latin typeface="+mn-lt"/>
                          <a:ea typeface="+mn-ea"/>
                          <a:cs typeface="+mn-cs"/>
                        </a:rPr>
                        <a:t>Вмешательство государства</a:t>
                      </a:r>
                      <a:endParaRPr lang="ru-RU" sz="2000" dirty="0"/>
                    </a:p>
                  </a:txBody>
                  <a:tcPr/>
                </a:tc>
                <a:tc>
                  <a:txBody>
                    <a:bodyPr/>
                    <a:lstStyle/>
                    <a:p>
                      <a:r>
                        <a:rPr lang="ru-RU" sz="2000" b="1" kern="1200" dirty="0" smtClean="0">
                          <a:solidFill>
                            <a:schemeClr val="lt1"/>
                          </a:solidFill>
                          <a:latin typeface="+mn-lt"/>
                          <a:ea typeface="+mn-ea"/>
                          <a:cs typeface="+mn-cs"/>
                        </a:rPr>
                        <a:t>Современные примеры государственной политики</a:t>
                      </a:r>
                      <a:endParaRPr lang="ru-RU" sz="2000" dirty="0"/>
                    </a:p>
                  </a:txBody>
                  <a:tcPr/>
                </a:tc>
              </a:tr>
              <a:tr h="818875">
                <a:tc>
                  <a:txBody>
                    <a:bodyPr/>
                    <a:lstStyle/>
                    <a:p>
                      <a:r>
                        <a:rPr lang="ru-RU" sz="1600" b="1" kern="1200" dirty="0" smtClean="0">
                          <a:solidFill>
                            <a:schemeClr val="dk1"/>
                          </a:solidFill>
                          <a:latin typeface="+mn-lt"/>
                          <a:ea typeface="+mn-ea"/>
                          <a:cs typeface="+mn-cs"/>
                        </a:rPr>
                        <a:t>Макроэкономические проблемы</a:t>
                      </a:r>
                      <a:endParaRPr lang="ru-RU" sz="1600" dirty="0"/>
                    </a:p>
                  </a:txBody>
                  <a:tcPr/>
                </a:tc>
                <a:tc>
                  <a:txBody>
                    <a:bodyPr/>
                    <a:lstStyle/>
                    <a:p>
                      <a:endParaRPr lang="ru-RU" sz="1600" dirty="0"/>
                    </a:p>
                  </a:txBody>
                  <a:tcPr/>
                </a:tc>
                <a:tc>
                  <a:txBody>
                    <a:bodyPr/>
                    <a:lstStyle/>
                    <a:p>
                      <a:endParaRPr lang="ru-RU" sz="1600" dirty="0"/>
                    </a:p>
                  </a:txBody>
                  <a:tcPr/>
                </a:tc>
              </a:tr>
              <a:tr h="3276799">
                <a:tc>
                  <a:txBody>
                    <a:bodyPr/>
                    <a:lstStyle/>
                    <a:p>
                      <a:r>
                        <a:rPr lang="ru-RU" sz="1600" kern="1200" dirty="0" smtClean="0">
                          <a:solidFill>
                            <a:schemeClr val="dk1"/>
                          </a:solidFill>
                          <a:latin typeface="+mn-lt"/>
                          <a:ea typeface="+mn-ea"/>
                          <a:cs typeface="+mn-cs"/>
                        </a:rPr>
                        <a:t>Экономические циклы (высокий уровень инфляции и безработицы)</a:t>
                      </a:r>
                      <a:endParaRPr lang="ru-RU" sz="1600" dirty="0"/>
                    </a:p>
                  </a:txBody>
                  <a:tcPr/>
                </a:tc>
                <a:tc>
                  <a:txBody>
                    <a:bodyPr/>
                    <a:lstStyle/>
                    <a:p>
                      <a:r>
                        <a:rPr lang="ru-RU" sz="1600" kern="1200" dirty="0" smtClean="0">
                          <a:solidFill>
                            <a:schemeClr val="dk1"/>
                          </a:solidFill>
                          <a:latin typeface="+mn-lt"/>
                          <a:ea typeface="+mn-ea"/>
                          <a:cs typeface="+mn-cs"/>
                        </a:rPr>
                        <a:t>Стабилизация с помощью макроэкономической политики</a:t>
                      </a:r>
                      <a:endParaRPr lang="ru-RU" sz="1600" dirty="0"/>
                    </a:p>
                  </a:txBody>
                  <a:tcPr/>
                </a:tc>
                <a:tc>
                  <a:txBody>
                    <a:bodyPr/>
                    <a:lstStyle/>
                    <a:p>
                      <a:pPr algn="just">
                        <a:lnSpc>
                          <a:spcPct val="115000"/>
                        </a:lnSpc>
                        <a:spcAft>
                          <a:spcPts val="0"/>
                        </a:spcAft>
                      </a:pPr>
                      <a:r>
                        <a:rPr lang="ru-RU" sz="1600" dirty="0">
                          <a:latin typeface="Calibri"/>
                          <a:ea typeface="Times New Roman"/>
                          <a:cs typeface="Times New Roman"/>
                        </a:rPr>
                        <a:t>Кредитно-денежная политика</a:t>
                      </a:r>
                      <a:endParaRPr lang="ru-RU" sz="1600" dirty="0">
                        <a:latin typeface="Calibri"/>
                        <a:ea typeface="Calibri"/>
                        <a:cs typeface="Times New Roman"/>
                      </a:endParaRPr>
                    </a:p>
                    <a:p>
                      <a:pPr algn="just">
                        <a:lnSpc>
                          <a:spcPct val="115000"/>
                        </a:lnSpc>
                        <a:spcAft>
                          <a:spcPts val="0"/>
                        </a:spcAft>
                      </a:pPr>
                      <a:r>
                        <a:rPr lang="ru-RU" sz="1600" dirty="0" smtClean="0">
                          <a:latin typeface="Calibri"/>
                          <a:ea typeface="Times New Roman"/>
                          <a:cs typeface="Times New Roman"/>
                        </a:rPr>
                        <a:t>(например</a:t>
                      </a:r>
                      <a:r>
                        <a:rPr lang="ru-RU" sz="1600" dirty="0">
                          <a:latin typeface="Calibri"/>
                          <a:ea typeface="Times New Roman"/>
                          <a:cs typeface="Times New Roman"/>
                        </a:rPr>
                        <a:t>, изменения предложения денег и процентных ставок)</a:t>
                      </a:r>
                      <a:endParaRPr lang="ru-RU" sz="1600" dirty="0">
                        <a:latin typeface="Calibri"/>
                        <a:ea typeface="Calibri"/>
                        <a:cs typeface="Times New Roman"/>
                      </a:endParaRPr>
                    </a:p>
                    <a:p>
                      <a:pPr algn="just">
                        <a:lnSpc>
                          <a:spcPct val="115000"/>
                        </a:lnSpc>
                        <a:spcAft>
                          <a:spcPts val="0"/>
                        </a:spcAft>
                      </a:pPr>
                      <a:r>
                        <a:rPr lang="ru-RU" sz="1600" dirty="0" err="1">
                          <a:latin typeface="Calibri"/>
                          <a:ea typeface="Times New Roman"/>
                          <a:cs typeface="Times New Roman"/>
                        </a:rPr>
                        <a:t>Фиксальная</a:t>
                      </a:r>
                      <a:r>
                        <a:rPr lang="ru-RU" sz="1600" dirty="0">
                          <a:latin typeface="Calibri"/>
                          <a:ea typeface="Times New Roman"/>
                          <a:cs typeface="Times New Roman"/>
                        </a:rPr>
                        <a:t> политика</a:t>
                      </a:r>
                      <a:endParaRPr lang="ru-RU" sz="1600" dirty="0">
                        <a:latin typeface="Calibri"/>
                        <a:ea typeface="Calibri"/>
                        <a:cs typeface="Times New Roman"/>
                      </a:endParaRPr>
                    </a:p>
                    <a:p>
                      <a:pPr algn="just">
                        <a:lnSpc>
                          <a:spcPct val="115000"/>
                        </a:lnSpc>
                        <a:spcAft>
                          <a:spcPts val="0"/>
                        </a:spcAft>
                      </a:pPr>
                      <a:r>
                        <a:rPr lang="ru-RU" sz="1600" dirty="0">
                          <a:latin typeface="Calibri"/>
                          <a:ea typeface="Times New Roman"/>
                          <a:cs typeface="Times New Roman"/>
                        </a:rPr>
                        <a:t>(например, налоги и государственные программы)</a:t>
                      </a:r>
                      <a:endParaRPr lang="ru-RU" sz="1600" dirty="0">
                        <a:latin typeface="Calibri"/>
                        <a:ea typeface="Calibri"/>
                        <a:cs typeface="Times New Roman"/>
                      </a:endParaRPr>
                    </a:p>
                    <a:p>
                      <a:pPr algn="just">
                        <a:lnSpc>
                          <a:spcPct val="115000"/>
                        </a:lnSpc>
                        <a:spcAft>
                          <a:spcPts val="0"/>
                        </a:spcAft>
                      </a:pPr>
                      <a:r>
                        <a:rPr lang="ru-RU" sz="1600" dirty="0">
                          <a:latin typeface="Calibri"/>
                          <a:ea typeface="Times New Roman"/>
                          <a:cs typeface="Times New Roman"/>
                        </a:rPr>
                        <a:t>Рост эффективности системы </a:t>
                      </a:r>
                      <a:r>
                        <a:rPr lang="ru-RU" sz="1600" dirty="0" err="1">
                          <a:latin typeface="Calibri"/>
                          <a:ea typeface="Times New Roman"/>
                          <a:cs typeface="Times New Roman"/>
                        </a:rPr>
                        <a:t>налогооблажения</a:t>
                      </a:r>
                      <a:endParaRPr lang="ru-RU" sz="1600" dirty="0">
                        <a:latin typeface="Calibri"/>
                        <a:ea typeface="Calibri"/>
                        <a:cs typeface="Times New Roman"/>
                      </a:endParaRPr>
                    </a:p>
                  </a:txBody>
                  <a:tcPr marL="68580" marR="68580" marT="0" marB="0"/>
                </a:tc>
              </a:tr>
              <a:tr h="1456355">
                <a:tc>
                  <a:txBody>
                    <a:bodyPr/>
                    <a:lstStyle/>
                    <a:p>
                      <a:r>
                        <a:rPr lang="ru-RU" sz="1600" kern="1200" dirty="0" smtClean="0">
                          <a:solidFill>
                            <a:schemeClr val="dk1"/>
                          </a:solidFill>
                          <a:latin typeface="+mn-lt"/>
                          <a:ea typeface="+mn-ea"/>
                          <a:cs typeface="+mn-cs"/>
                        </a:rPr>
                        <a:t>Медленный экономический рост</a:t>
                      </a:r>
                      <a:endParaRPr lang="ru-RU" sz="1600" dirty="0"/>
                    </a:p>
                  </a:txBody>
                  <a:tcPr/>
                </a:tc>
                <a:tc>
                  <a:txBody>
                    <a:bodyPr/>
                    <a:lstStyle/>
                    <a:p>
                      <a:r>
                        <a:rPr lang="ru-RU" sz="1600" kern="1200" dirty="0" smtClean="0">
                          <a:solidFill>
                            <a:schemeClr val="dk1"/>
                          </a:solidFill>
                          <a:latin typeface="+mn-lt"/>
                          <a:ea typeface="+mn-ea"/>
                          <a:cs typeface="+mn-cs"/>
                        </a:rPr>
                        <a:t>Стимулирование экономического роста</a:t>
                      </a:r>
                      <a:endParaRPr lang="ru-RU" sz="1600" dirty="0"/>
                    </a:p>
                  </a:txBody>
                  <a:tcPr/>
                </a:tc>
                <a:tc>
                  <a:txBody>
                    <a:bodyPr/>
                    <a:lstStyle/>
                    <a:p>
                      <a:pPr algn="just">
                        <a:lnSpc>
                          <a:spcPct val="115000"/>
                        </a:lnSpc>
                        <a:spcAft>
                          <a:spcPts val="0"/>
                        </a:spcAft>
                      </a:pPr>
                      <a:r>
                        <a:rPr lang="ru-RU" sz="1600" dirty="0">
                          <a:latin typeface="Calibri"/>
                          <a:ea typeface="Times New Roman"/>
                          <a:cs typeface="Times New Roman"/>
                        </a:rPr>
                        <a:t>Повышение национальной нормы сбережений и сокращение бюджетного дефицита</a:t>
                      </a:r>
                      <a:endParaRPr lang="ru-RU" sz="1600" dirty="0">
                        <a:latin typeface="Calibri"/>
                        <a:ea typeface="Calibri"/>
                        <a:cs typeface="Times New Roman"/>
                      </a:endParaRPr>
                    </a:p>
                  </a:txBody>
                  <a:tcPr marL="68580" marR="68580" marT="0" marB="0"/>
                </a:tc>
              </a:tr>
            </a:tbl>
          </a:graphicData>
        </a:graphic>
      </p:graphicFrame>
    </p:spTree>
  </p:cSld>
  <p:clrMapOvr>
    <a:masterClrMapping/>
  </p:clrMapOvr>
  <p:transition>
    <p:zoom/>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48965" y="527605"/>
            <a:ext cx="8229600" cy="711082"/>
          </a:xfrm>
        </p:spPr>
        <p:txBody>
          <a:bodyPr>
            <a:normAutofit fontScale="90000"/>
          </a:bodyPr>
          <a:lstStyle/>
          <a:p>
            <a:r>
              <a:rPr lang="ru-RU" sz="3100" b="1" dirty="0" smtClean="0"/>
              <a:t>СУМЕРКИ «ГОСУДАРСТВА ВСЕОБЩЕГО БЛАГОСОСТОЯНИЯ</a:t>
            </a:r>
            <a:r>
              <a:rPr lang="ru-RU" dirty="0" smtClean="0"/>
              <a:t>»</a:t>
            </a:r>
            <a:br>
              <a:rPr lang="ru-RU" dirty="0" smtClean="0"/>
            </a:br>
            <a:endParaRPr lang="ru-RU" dirty="0"/>
          </a:p>
        </p:txBody>
      </p:sp>
      <p:sp>
        <p:nvSpPr>
          <p:cNvPr id="3" name="Содержимое 2"/>
          <p:cNvSpPr>
            <a:spLocks noGrp="1"/>
          </p:cNvSpPr>
          <p:nvPr>
            <p:ph idx="1"/>
          </p:nvPr>
        </p:nvSpPr>
        <p:spPr>
          <a:xfrm>
            <a:off x="296260" y="1291130"/>
            <a:ext cx="8229600" cy="4525963"/>
          </a:xfrm>
        </p:spPr>
        <p:txBody>
          <a:bodyPr>
            <a:normAutofit fontScale="70000" lnSpcReduction="20000"/>
          </a:bodyPr>
          <a:lstStyle/>
          <a:p>
            <a:pPr>
              <a:buNone/>
            </a:pPr>
            <a:r>
              <a:rPr lang="ru-RU" dirty="0" smtClean="0"/>
              <a:t>         В 1942 голу великий экономист из Гарварда, австриец по происхождению. Йозеф </a:t>
            </a:r>
            <a:r>
              <a:rPr lang="ru-RU" dirty="0" err="1" smtClean="0"/>
              <a:t>Шумпетер</a:t>
            </a:r>
            <a:r>
              <a:rPr lang="ru-RU" dirty="0" smtClean="0"/>
              <a:t> утверждал, что в Соединенных Штатах Америки мы наблюдаем «капитализм в кислородной палатке», причем этот капитализм быстро дрейфует в сторону социализма. Обратной стороной успехов капитализма является отчуждение личности от общества и ее неверие в собственные силы. Все что подрывает присущие капитализму эффективность и новаторство. Но он оказался не прав. Последующие пятьдесят лет продемонстрировали неуклонный рост вмешательства государства в экономику стран Северной Америки и Западной Европы, </a:t>
            </a:r>
            <a:r>
              <a:rPr lang="ru-RU" i="1" dirty="0" smtClean="0"/>
              <a:t>который сопровождался поистине впечатляющими, невиданными ранее экономическими успехами</a:t>
            </a:r>
            <a:r>
              <a:rPr lang="ru-RU" dirty="0" smtClean="0"/>
              <a:t>.</a:t>
            </a:r>
          </a:p>
          <a:p>
            <a:endParaRPr lang="ru-RU" dirty="0"/>
          </a:p>
        </p:txBody>
      </p:sp>
    </p:spTree>
  </p:cSld>
  <p:clrMapOvr>
    <a:masterClrMapping/>
  </p:clrMapOvr>
  <p:transition>
    <p:zoom/>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527605"/>
            <a:ext cx="8229600" cy="4525963"/>
          </a:xfrm>
        </p:spPr>
        <p:txBody>
          <a:bodyPr>
            <a:normAutofit fontScale="70000" lnSpcReduction="20000"/>
          </a:bodyPr>
          <a:lstStyle/>
          <a:p>
            <a:pPr>
              <a:buNone/>
            </a:pPr>
            <a:r>
              <a:rPr lang="ru-RU" dirty="0" smtClean="0"/>
              <a:t>          Быстрый экономический рост сопровождался нарастанием скептицизма но поводу роли государства. Критики государственного вмешательства выдвигают следующие аргументы: государство слишком уж назойливо пытается навязать свою нолю; государство порождает монополию; «проколы» государства встречаются ничуть не реже, чем «проколы» рынка; высокие налоги мешают равномерному распределению ресурсов; система социального обеспечения ведет к сокращению накоплений; законодательство, касающееся окружающей среды, сковывает предпринимательскую инициативу; государственные попытки стабилизировать экономику в лучшем случае обречены на неудачу, а в худшем ведут к росту инфляции, которая, в свою очередь, делает бессмысленными инвестиции. Короче говоря, государство это, скорее, проблема, чем решение.</a:t>
            </a:r>
          </a:p>
          <a:p>
            <a:endParaRPr lang="ru-RU" dirty="0"/>
          </a:p>
        </p:txBody>
      </p:sp>
    </p:spTree>
  </p:cSld>
  <p:clrMapOvr>
    <a:masterClrMapping/>
  </p:clrMapOvr>
  <p:transition>
    <p:zoom/>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01670" y="374900"/>
            <a:ext cx="8229600" cy="6108200"/>
          </a:xfrm>
        </p:spPr>
        <p:txBody>
          <a:bodyPr>
            <a:normAutofit fontScale="70000" lnSpcReduction="20000"/>
          </a:bodyPr>
          <a:lstStyle/>
          <a:p>
            <a:pPr marL="0" indent="0">
              <a:buNone/>
            </a:pPr>
            <a:r>
              <a:rPr lang="ru-RU" dirty="0" smtClean="0"/>
              <a:t>    Такая </a:t>
            </a:r>
            <a:r>
              <a:rPr lang="ru-RU" dirty="0"/>
              <a:t>точка зрения лишний </a:t>
            </a:r>
            <a:r>
              <a:rPr lang="en-US" dirty="0"/>
              <a:t>pa</a:t>
            </a:r>
            <a:r>
              <a:rPr lang="ru-RU" dirty="0"/>
              <a:t>з свидетельствует о том, что насколько легко считать  достижения последнего столетия само собой разумеющимися.. Это также лишний раз подтверждает хорошо известную тенденцию : присваивать себе авторство всех успехов и объявлять  автором всех неудач  кого-нибудь друго­го – особенно государство. В  экономике, как и в жизни, у успеха много родителей, а неудача всегда сирота. Те, кто предпочитает обличать во всех смертных грехах  государство, часто забывают о многочисленных успехах коллективных действий, в которых мы наблюдали  в течение последнего столетия. Нам удалось в значительной  мере справиться с проблемой голода, мы побороли множество тяжелых недугов, например оспу. Благодаря государственным программам удалось резко сократить неграмотность и увеличить среднюю продолжительность жизни.  Макроэкономические успехи позволили приостановить   инфляцию и сократить безработицу, а государственные трансфертные программы сделали медицинскую помощь, доступной даже беднейшим слоям населения и улучшили качество жизни престарелых людей. Благодаря государственной поддержке больших успехов добилась наука; мы проникли вглубь атома, открыли молекулу ДНК и приступили к исследованиям космического пространства.</a:t>
            </a:r>
          </a:p>
          <a:p>
            <a:endParaRPr lang="ru-RU" dirty="0"/>
          </a:p>
        </p:txBody>
      </p:sp>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96260" y="527605"/>
            <a:ext cx="8229600" cy="4275740"/>
          </a:xfrm>
        </p:spPr>
        <p:txBody>
          <a:bodyPr>
            <a:normAutofit fontScale="70000" lnSpcReduction="20000"/>
          </a:bodyPr>
          <a:lstStyle/>
          <a:p>
            <a:pPr>
              <a:buNone/>
            </a:pPr>
            <a:r>
              <a:rPr lang="ru-RU" dirty="0" smtClean="0"/>
              <a:t>         Кажется совершенно невероятным то, что продукты, производимые в нужных количествах, доставляются в нужное место и попадают на обеденный стол в отличном виде.</a:t>
            </a:r>
          </a:p>
          <a:p>
            <a:pPr>
              <a:buNone/>
            </a:pPr>
            <a:r>
              <a:rPr lang="ru-RU" dirty="0" smtClean="0"/>
              <a:t>     Но самое невероятное состоит в том, что вся система работает без какого-либо принуждения или централизованного управления. Буквально миллионы предприятий и потребителей добровольно участвуют в торговле. Их действиями по достижению собственных целей незримо управляет система цен и рынков. Никто не указывает, сколько цыплят нужно вырастить, куда должны ехать грузовики и когда должны открываться магазины. И тем не менее, в конце концов, продукты питания оказываются на полках магазинов именно тогда, когда вам это нужно.</a:t>
            </a:r>
          </a:p>
          <a:p>
            <a:endParaRPr lang="ru-RU" dirty="0"/>
          </a:p>
        </p:txBody>
      </p:sp>
    </p:spTree>
  </p:cSld>
  <p:clrMapOvr>
    <a:masterClrMapping/>
  </p:clrMapOvr>
  <p:transition>
    <p:zoom/>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01670" y="222195"/>
            <a:ext cx="8229600" cy="6260904"/>
          </a:xfrm>
        </p:spPr>
        <p:txBody>
          <a:bodyPr>
            <a:normAutofit fontScale="70000" lnSpcReduction="20000"/>
          </a:bodyPr>
          <a:lstStyle/>
          <a:p>
            <a:pPr marL="0" indent="0">
              <a:buNone/>
            </a:pPr>
            <a:r>
              <a:rPr lang="ru-RU" dirty="0" smtClean="0"/>
              <a:t>    Конечно</a:t>
            </a:r>
            <a:r>
              <a:rPr lang="ru-RU" dirty="0"/>
              <a:t>, эти успехи невозможно объяснить одним участием государства. Государства посредством рыночных механизмов сумели задействовать частную инициативу,  которая немалой степени способствовала достижению указанной выше общественных целей. Однако в некоторых случаях государства напоминали плохих ораторов, которые не умеют во время остановиться. Успехи и неудачи государства свидетельствуют лишь о том, что умение правильно провести границы между рынком и государством относится к числу вечных проблем. Экономически инструменты совершенно необходимы, чтобы общество сумело найти золотую середину между приделом неограниченной свободы предпринимательства (т.е. рыночными механизмами) и демократическими «правилами дорожного движения»: хорошая смешная экономика – это, если необходимо, ограниченная смешная экономика. Но те, кто пытается свести роль государства к найму полицейских плюс поддержание работы нескольких маяков, живут вчерашним днем. Эффективному и гуманному обществу требуется две составляющие смешной системы – рынок и государство. Для эффективного функционирования современной экономике нужны обе эти половинки – одной рукой аплодировать невозможно. </a:t>
            </a:r>
          </a:p>
          <a:p>
            <a:endParaRPr lang="ru-RU" dirty="0"/>
          </a:p>
        </p:txBody>
      </p:sp>
    </p:spTree>
  </p:cSld>
  <p:clrMapOvr>
    <a:masterClrMapping/>
  </p:clrMapOvr>
  <p:transition>
    <p:zoom/>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11082"/>
          </a:xfrm>
        </p:spPr>
        <p:txBody>
          <a:bodyPr>
            <a:normAutofit/>
          </a:bodyPr>
          <a:lstStyle/>
          <a:p>
            <a:r>
              <a:rPr lang="ru-RU" sz="2800" b="1" dirty="0"/>
              <a:t>РЕЗЮМЕ</a:t>
            </a:r>
            <a:endParaRPr lang="ru-RU" sz="2800" dirty="0"/>
          </a:p>
        </p:txBody>
      </p:sp>
      <p:sp>
        <p:nvSpPr>
          <p:cNvPr id="3" name="Содержимое 2"/>
          <p:cNvSpPr>
            <a:spLocks noGrp="1"/>
          </p:cNvSpPr>
          <p:nvPr>
            <p:ph idx="1"/>
          </p:nvPr>
        </p:nvSpPr>
        <p:spPr>
          <a:xfrm>
            <a:off x="601670" y="1291131"/>
            <a:ext cx="8229600" cy="4123034"/>
          </a:xfrm>
        </p:spPr>
        <p:txBody>
          <a:bodyPr>
            <a:normAutofit fontScale="70000" lnSpcReduction="20000"/>
          </a:bodyPr>
          <a:lstStyle/>
          <a:p>
            <a:pPr marL="0" indent="0">
              <a:buNone/>
            </a:pPr>
            <a:r>
              <a:rPr lang="ru-RU" dirty="0" smtClean="0"/>
              <a:t>Что </a:t>
            </a:r>
            <a:r>
              <a:rPr lang="ru-RU" dirty="0"/>
              <a:t>такое рынок?</a:t>
            </a:r>
          </a:p>
          <a:p>
            <a:pPr marL="0" indent="0">
              <a:buNone/>
            </a:pPr>
            <a:r>
              <a:rPr lang="ru-RU" dirty="0" smtClean="0"/>
              <a:t>   1. В </a:t>
            </a:r>
            <a:r>
              <a:rPr lang="ru-RU" dirty="0"/>
              <a:t>экономической  системе, подобной американской, большинство экономических  решений принимается на рынках, которые выполняют роль механизма, сводящего покупателей и продавцов и позволяющего им определять цены и количест­во товаров. </a:t>
            </a:r>
            <a:r>
              <a:rPr lang="ru-RU" i="1" dirty="0"/>
              <a:t>Невидимая  рука</a:t>
            </a:r>
            <a:r>
              <a:rPr lang="ru-RU" dirty="0"/>
              <a:t> рынка, действие которой описал Адам Смит, приведет общество к оптимальному экономическому  результату, несмотря на то, что отдельные люди преследуют свои собственные эгоистичные интересы. И хотя рыночный механизм еще далек от совершенства, он доказал свою удивительную  эффективность при решении основных экономических проблем как, что и для кого.</a:t>
            </a:r>
          </a:p>
          <a:p>
            <a:endParaRPr lang="ru-RU" dirty="0"/>
          </a:p>
        </p:txBody>
      </p:sp>
    </p:spTree>
  </p:cSld>
  <p:clrMapOvr>
    <a:masterClrMapping/>
  </p:clrMapOvr>
  <p:transition>
    <p:zoom/>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01670" y="680310"/>
            <a:ext cx="8229600" cy="3915143"/>
          </a:xfrm>
        </p:spPr>
        <p:txBody>
          <a:bodyPr>
            <a:normAutofit fontScale="70000" lnSpcReduction="20000"/>
          </a:bodyPr>
          <a:lstStyle/>
          <a:p>
            <a:pPr marL="0" indent="0">
              <a:buNone/>
            </a:pPr>
            <a:r>
              <a:rPr lang="ru-RU" dirty="0" smtClean="0"/>
              <a:t>     2</a:t>
            </a:r>
            <a:r>
              <a:rPr lang="ru-RU" dirty="0"/>
              <a:t>. Для получения ответа на вопросы что и как рыночная эконо­мика  использует следующий механизм: цены на блага устанавливаются потребителями с помощью «голосования долларами», а эти цены  в свою очередь, подсказывают предпринима­телям, какое количество  различных благ необходимо произвести.  Если  требуется большее количество какого-либо блага, может получить большую прибыль, увеличив объем его производства. В условиях совершенной конкурен­ции предприятие должно эффективно использовать труд, землю и другие  факторы, пытаясь найти самый дешевый способ производства, иначе оно понесет убытки и будет вынужденно уйти с рынка.</a:t>
            </a:r>
          </a:p>
          <a:p>
            <a:endParaRPr lang="ru-RU" dirty="0"/>
          </a:p>
        </p:txBody>
      </p:sp>
    </p:spTree>
  </p:cSld>
  <p:clrMapOvr>
    <a:masterClrMapping/>
  </p:clrMapOvr>
  <p:transition>
    <p:zoom/>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01670" y="833015"/>
            <a:ext cx="8229600" cy="4220553"/>
          </a:xfrm>
        </p:spPr>
        <p:txBody>
          <a:bodyPr>
            <a:normAutofit fontScale="77500" lnSpcReduction="20000"/>
          </a:bodyPr>
          <a:lstStyle/>
          <a:p>
            <a:pPr marL="0" indent="0">
              <a:buNone/>
            </a:pPr>
            <a:r>
              <a:rPr lang="ru-RU" dirty="0" smtClean="0"/>
              <a:t>    3</a:t>
            </a:r>
            <a:r>
              <a:rPr lang="ru-RU" dirty="0"/>
              <a:t>. Цены одновременно  решают не только проблемы что  и как, но и проблему для кого.  Распределение доходов в рыночной экономике определяется  правами собственности на факторы производства (земля, труд, капитал) и факторными ценами. Владельцы плодородных участков земли или люди, обладающие способностью точно предсказывать спрос, получат много «долларовых голосов»  для покупки потребительских благ, кото­рые  смогут использовать для удовлетворения собственных потребностей.  Люди, не имеющие собственности и необходимых навыков, которые ценятся на рынке, определенного цвета кожи или пола будут получать низкие доходы.</a:t>
            </a:r>
          </a:p>
          <a:p>
            <a:endParaRPr lang="ru-RU" dirty="0"/>
          </a:p>
        </p:txBody>
      </p:sp>
    </p:spTree>
    <p:extLst>
      <p:ext uri="{BB962C8B-B14F-4D97-AF65-F5344CB8AC3E}">
        <p14:creationId xmlns="" xmlns:p14="http://schemas.microsoft.com/office/powerpoint/2010/main" val="2318038847"/>
      </p:ext>
    </p:extLst>
  </p:cSld>
  <p:clrMapOvr>
    <a:masterClrMapping/>
  </p:clrMapOvr>
  <p:transition>
    <p:zoom/>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01670" y="680311"/>
            <a:ext cx="8229600" cy="3970330"/>
          </a:xfrm>
        </p:spPr>
        <p:txBody>
          <a:bodyPr>
            <a:normAutofit fontScale="70000" lnSpcReduction="20000"/>
          </a:bodyPr>
          <a:lstStyle/>
          <a:p>
            <a:pPr marL="0" lvl="0" indent="0">
              <a:buNone/>
            </a:pPr>
            <a:r>
              <a:rPr lang="ru-RU" dirty="0" smtClean="0"/>
              <a:t>   4. По </a:t>
            </a:r>
            <a:r>
              <a:rPr lang="ru-RU" dirty="0"/>
              <a:t>мере развития производства экономика становится более специализированной. Применение разделения труда позволяет поделить задание на несколько более мелких операций, выполняя которые отдельные достигают высокого мастерства  и скорости выполнения работы. Социализация является результатом стремления использовать косвенные методы производства, которые основаны на множестве специализированных навыков. В результате высокого уровня специализации, как отдельных людей так и целых стран появляется возможность сосредоточиться на производстве полного конкретного товара и затем обменять излишек выпуска на блага, произведенными другими.  Добровольная торговля, основанная на специализации, выгодна для всех.</a:t>
            </a:r>
          </a:p>
          <a:p>
            <a:endParaRPr lang="ru-RU" dirty="0"/>
          </a:p>
        </p:txBody>
      </p:sp>
    </p:spTree>
    <p:extLst>
      <p:ext uri="{BB962C8B-B14F-4D97-AF65-F5344CB8AC3E}">
        <p14:creationId xmlns="" xmlns:p14="http://schemas.microsoft.com/office/powerpoint/2010/main" val="3674618008"/>
      </p:ext>
    </p:extLst>
  </p:cSld>
  <p:clrMapOvr>
    <a:masterClrMapping/>
  </p:clrMapOvr>
  <p:transition>
    <p:zoom/>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01670" y="833015"/>
            <a:ext cx="8229600" cy="3206805"/>
          </a:xfrm>
        </p:spPr>
        <p:txBody>
          <a:bodyPr>
            <a:normAutofit fontScale="70000" lnSpcReduction="20000"/>
          </a:bodyPr>
          <a:lstStyle/>
          <a:p>
            <a:pPr marL="0" lvl="0" indent="0">
              <a:buNone/>
            </a:pPr>
            <a:r>
              <a:rPr lang="ru-RU" dirty="0" smtClean="0"/>
              <a:t>   5. Для </a:t>
            </a:r>
            <a:r>
              <a:rPr lang="ru-RU" dirty="0"/>
              <a:t>успешной торговли специализированными товарами и  услугами сегодня используются деньги, которые «смазывают» колеса торговли. Деньги  - это универсальное, принятое во  всем мире средство обмена (наличность и чеки). Их используют для оплаты абсолютно всех покупок, начиная с яблочных пирогов и заканчивая  шкурой зебры.  Благодаря использованию денег, люди и страны могут специализироваться на производстве нескольких благ и обменивать их на другие блага. Без денег нам приходилось постоянно тратить много времени на прямой обмен блага на благо (так называемый бартер).</a:t>
            </a:r>
          </a:p>
          <a:p>
            <a:endParaRPr lang="ru-RU" dirty="0"/>
          </a:p>
        </p:txBody>
      </p:sp>
    </p:spTree>
    <p:extLst>
      <p:ext uri="{BB962C8B-B14F-4D97-AF65-F5344CB8AC3E}">
        <p14:creationId xmlns="" xmlns:p14="http://schemas.microsoft.com/office/powerpoint/2010/main" val="1305961648"/>
      </p:ext>
    </p:extLst>
  </p:cSld>
  <p:clrMapOvr>
    <a:masterClrMapping/>
  </p:clrMapOvr>
  <p:transition>
    <p:zoom/>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01670" y="985721"/>
            <a:ext cx="8229600" cy="3359510"/>
          </a:xfrm>
        </p:spPr>
        <p:txBody>
          <a:bodyPr>
            <a:normAutofit fontScale="70000" lnSpcReduction="20000"/>
          </a:bodyPr>
          <a:lstStyle/>
          <a:p>
            <a:pPr marL="0" lvl="0" indent="0">
              <a:buNone/>
            </a:pPr>
            <a:r>
              <a:rPr lang="ru-RU" dirty="0" smtClean="0"/>
              <a:t>   6. Капитальные  </a:t>
            </a:r>
            <a:r>
              <a:rPr lang="ru-RU" dirty="0"/>
              <a:t>блага (произведенные  человеком ресурсы  на пример, оборудование, сооружения товарно-материальные  запасы) позволяют использовать косвенные методы производства, которые увеличивают объемы национального производства. Для того  чтобы эти методы начали действовать, требуется  время и ресурсы, поэтому для увеличения потребления в будущем необходимо на время сократить текущее потребление.  Правила, определяющие как можно купить, продать и не использовать  капитал и другие актины, называются системой прав собственности. Ни в одной экономической системе нет неограниченных  прав частной собственности.</a:t>
            </a:r>
          </a:p>
          <a:p>
            <a:endParaRPr lang="ru-RU" dirty="0"/>
          </a:p>
          <a:p>
            <a:endParaRPr lang="ru-RU" dirty="0"/>
          </a:p>
        </p:txBody>
      </p:sp>
    </p:spTree>
    <p:extLst>
      <p:ext uri="{BB962C8B-B14F-4D97-AF65-F5344CB8AC3E}">
        <p14:creationId xmlns="" xmlns:p14="http://schemas.microsoft.com/office/powerpoint/2010/main" val="3434674960"/>
      </p:ext>
    </p:extLst>
  </p:cSld>
  <p:clrMapOvr>
    <a:masterClrMapping/>
  </p:clrMapOvr>
  <p:transition>
    <p:zoom/>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48965" y="527605"/>
            <a:ext cx="8229600" cy="558377"/>
          </a:xfrm>
        </p:spPr>
        <p:txBody>
          <a:bodyPr>
            <a:normAutofit/>
          </a:bodyPr>
          <a:lstStyle/>
          <a:p>
            <a:r>
              <a:rPr lang="ru-RU" sz="2800" b="1" dirty="0"/>
              <a:t>Экономическая роль государства</a:t>
            </a:r>
          </a:p>
        </p:txBody>
      </p:sp>
      <p:sp>
        <p:nvSpPr>
          <p:cNvPr id="3" name="Объект 2"/>
          <p:cNvSpPr>
            <a:spLocks noGrp="1"/>
          </p:cNvSpPr>
          <p:nvPr>
            <p:ph idx="1"/>
          </p:nvPr>
        </p:nvSpPr>
        <p:spPr>
          <a:xfrm>
            <a:off x="601670" y="1596540"/>
            <a:ext cx="8229600" cy="2592325"/>
          </a:xfrm>
        </p:spPr>
        <p:txBody>
          <a:bodyPr>
            <a:normAutofit fontScale="70000" lnSpcReduction="20000"/>
          </a:bodyPr>
          <a:lstStyle/>
          <a:p>
            <a:pPr marL="0" indent="0">
              <a:buNone/>
            </a:pPr>
            <a:r>
              <a:rPr lang="ru-RU" dirty="0" smtClean="0"/>
              <a:t>   7. Несмотря </a:t>
            </a:r>
            <a:r>
              <a:rPr lang="ru-RU" dirty="0"/>
              <a:t>на то, что рыночный механизм я является довольно Привлекательным способом производства и распределения благ, недостатки рынка иногда приводят к некоторым просче­там и экономической деятельности. Государство может попы­таться предотвратить или исправить эти ошибки. Его роль в современном обществе состоит в обеспечении эффективного функционирования экономики, исправлении несправедливого  распределений дохода, а также в поддержании экономического роста и стабильности.</a:t>
            </a:r>
          </a:p>
        </p:txBody>
      </p:sp>
    </p:spTree>
    <p:extLst>
      <p:ext uri="{BB962C8B-B14F-4D97-AF65-F5344CB8AC3E}">
        <p14:creationId xmlns="" xmlns:p14="http://schemas.microsoft.com/office/powerpoint/2010/main" val="3330235562"/>
      </p:ext>
    </p:extLst>
  </p:cSld>
  <p:clrMapOvr>
    <a:masterClrMapping/>
  </p:clrMapOvr>
  <p:transition>
    <p:zoom/>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01670" y="985720"/>
            <a:ext cx="8229600" cy="4525963"/>
          </a:xfrm>
        </p:spPr>
        <p:txBody>
          <a:bodyPr>
            <a:normAutofit fontScale="70000" lnSpcReduction="20000"/>
          </a:bodyPr>
          <a:lstStyle/>
          <a:p>
            <a:pPr marL="0" indent="0">
              <a:buNone/>
            </a:pPr>
            <a:r>
              <a:rPr lang="ru-RU" dirty="0" smtClean="0"/>
              <a:t>   8</a:t>
            </a:r>
            <a:r>
              <a:rPr lang="ru-RU" dirty="0"/>
              <a:t>. Несовершенная конкуренция или появление внешних эффектов не позволяют рынкам аффективно разместить имеющиеся ресурсы. Например, монополия, ведет к установлению высоких цен и уменьшению объемов производства. Для устране­ния этих недостатков государство регулирует предпринима­тельскую деятельность или использует правовые антимоно­польные ограничения функционирования предприятий. Внешние эффекты проявляются тогда, когда деятельность предприятий или человека порождает некомпенсируемые затраты или даст неоплаченные выгоды кому-либо. Государство может вмешаться в работу рынков и начать регулировать эти побочные эффекты (как это происходит при загрязнении окружающей среды) или обеспечить создание </a:t>
            </a:r>
            <a:r>
              <a:rPr lang="ru-RU" i="1" dirty="0"/>
              <a:t>общественных благ</a:t>
            </a:r>
            <a:r>
              <a:rPr lang="ru-RU" dirty="0"/>
              <a:t> (например, в случае общественного здравоохранения).</a:t>
            </a:r>
          </a:p>
          <a:p>
            <a:endParaRPr lang="ru-RU" dirty="0"/>
          </a:p>
        </p:txBody>
      </p:sp>
    </p:spTree>
    <p:extLst>
      <p:ext uri="{BB962C8B-B14F-4D97-AF65-F5344CB8AC3E}">
        <p14:creationId xmlns="" xmlns:p14="http://schemas.microsoft.com/office/powerpoint/2010/main" val="1591838867"/>
      </p:ext>
    </p:extLst>
  </p:cSld>
  <p:clrMapOvr>
    <a:masterClrMapping/>
  </p:clrMapOvr>
  <p:transition>
    <p:zoom/>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01670" y="680310"/>
            <a:ext cx="8229600" cy="4525963"/>
          </a:xfrm>
        </p:spPr>
        <p:txBody>
          <a:bodyPr>
            <a:normAutofit fontScale="70000" lnSpcReduction="20000"/>
          </a:bodyPr>
          <a:lstStyle/>
          <a:p>
            <a:pPr marL="0" indent="0">
              <a:buNone/>
            </a:pPr>
            <a:r>
              <a:rPr lang="ru-RU" dirty="0" smtClean="0"/>
              <a:t>  8</a:t>
            </a:r>
            <a:r>
              <a:rPr lang="ru-RU" dirty="0"/>
              <a:t>. Несовершенная конкуренция или появление внешних эффектов не позволяют рынкам аффективно разместить имеющиеся ресурсы. Например, монополия, ведет к установлению высоких цен и уменьшению объемов производства. Для устране­ния этих недостатков государство регулирует предпринима­тельскую деятельность или использует правовые антимоно­польные ограничения функционирования предприятий. Внешние эффекты проявляются тогда, когда деятельность предприятий или человека порождает некомпенсируемые затраты или даст неоплаченные выгоды кому-либо. Государство может вмешаться в работу рынков и начать регулировать эти побочные эффекты (как это происходит при загрязнении окружающей среды) или обеспечить создание </a:t>
            </a:r>
            <a:r>
              <a:rPr lang="ru-RU" i="1" dirty="0"/>
              <a:t>общественных благ</a:t>
            </a:r>
            <a:r>
              <a:rPr lang="ru-RU" dirty="0"/>
              <a:t> (например, в случае общественного здравоохранения).</a:t>
            </a:r>
          </a:p>
          <a:p>
            <a:endParaRPr lang="ru-RU" dirty="0"/>
          </a:p>
        </p:txBody>
      </p:sp>
    </p:spTree>
    <p:extLst>
      <p:ext uri="{BB962C8B-B14F-4D97-AF65-F5344CB8AC3E}">
        <p14:creationId xmlns="" xmlns:p14="http://schemas.microsoft.com/office/powerpoint/2010/main" val="3603716262"/>
      </p:ext>
    </p:extLst>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TotalTime>
  <Words>11494</Words>
  <Application>Microsoft Office PowerPoint</Application>
  <PresentationFormat>Экран (4:3)</PresentationFormat>
  <Paragraphs>245</Paragraphs>
  <Slides>107</Slides>
  <Notes>1</Notes>
  <HiddenSlides>0</HiddenSlides>
  <MMClips>1</MMClips>
  <ScaleCrop>false</ScaleCrop>
  <HeadingPairs>
    <vt:vector size="4" baseType="variant">
      <vt:variant>
        <vt:lpstr>Тема</vt:lpstr>
      </vt:variant>
      <vt:variant>
        <vt:i4>1</vt:i4>
      </vt:variant>
      <vt:variant>
        <vt:lpstr>Заголовки слайдов</vt:lpstr>
      </vt:variant>
      <vt:variant>
        <vt:i4>107</vt:i4>
      </vt:variant>
    </vt:vector>
  </HeadingPairs>
  <TitlesOfParts>
    <vt:vector size="108" baseType="lpstr">
      <vt:lpstr>Office Theme</vt:lpstr>
      <vt:lpstr>ГОСУДАРСТВО И РЫНОК: СФЕРЫ ВЛИЯНИЯ </vt:lpstr>
      <vt:lpstr>Слайд 2</vt:lpstr>
      <vt:lpstr>Слайд 3</vt:lpstr>
      <vt:lpstr>Слайд 4</vt:lpstr>
      <vt:lpstr>Слайд 5</vt:lpstr>
      <vt:lpstr>Слайд 6</vt:lpstr>
      <vt:lpstr>Слайд 7</vt:lpstr>
      <vt:lpstr>   Экономический порядок, а не хаос </vt:lpstr>
      <vt:lpstr>Слайд 9</vt:lpstr>
      <vt:lpstr>Рыночный механизм </vt:lpstr>
      <vt:lpstr>Слайд 11</vt:lpstr>
      <vt:lpstr>Слайд 12</vt:lpstr>
      <vt:lpstr>  Рынок – это механизм, позволяющий покупателям и продавцам совместно устанавливать цены и определять необходимое количество товаров или услуг. </vt:lpstr>
      <vt:lpstr>Слайд 14</vt:lpstr>
      <vt:lpstr>Слайд 15</vt:lpstr>
      <vt:lpstr>Слайд 16</vt:lpstr>
      <vt:lpstr>Цены позволяют координировать решения, принимаемые производителями и потребителями на рынке. Более высокие цены уменьшают количество покупок потребителями и стимулируют производство. Низкие цены стимулируют потребление и сокращают производство. Цены – это маховик рыночного механизма. </vt:lpstr>
      <vt:lpstr>Рыночное равновесие</vt:lpstr>
      <vt:lpstr>Рыночное равновесие – это такая ситуация, при которой намерения различных покупателей и продавцов уравновешены.</vt:lpstr>
      <vt:lpstr>Как рынок решает три экономические проблемы </vt:lpstr>
      <vt:lpstr>Слайд 21</vt:lpstr>
      <vt:lpstr>Слайд 22</vt:lpstr>
      <vt:lpstr>Слайд 23</vt:lpstr>
      <vt:lpstr>Слайд 24</vt:lpstr>
      <vt:lpstr>Властелины рынка </vt:lpstr>
      <vt:lpstr>Слайд 26</vt:lpstr>
      <vt:lpstr>Слайд 27</vt:lpstr>
      <vt:lpstr>Кругооборот экономической жизни </vt:lpstr>
      <vt:lpstr>Слайд 29</vt:lpstr>
      <vt:lpstr>«Невидимая рука» и «совершенная конкуренция» </vt:lpstr>
      <vt:lpstr>Слайд 31</vt:lpstr>
      <vt:lpstr>Слайд 32</vt:lpstr>
      <vt:lpstr>Слайд 33</vt:lpstr>
      <vt:lpstr>Слайд 34</vt:lpstr>
      <vt:lpstr>ТОРГОВЛЯ, ДЕНЬГИ И КАПИТАЛ </vt:lpstr>
      <vt:lpstr>Слайд 36</vt:lpstr>
      <vt:lpstr>ТОРГОВЛЯ, СПЕЦИАЛИЗАЦИЯ И РАЗДЕЛЕНИЕ ТРУДА</vt:lpstr>
      <vt:lpstr>Слайд 38</vt:lpstr>
      <vt:lpstr>Слайд 39</vt:lpstr>
      <vt:lpstr>Слайд 40</vt:lpstr>
      <vt:lpstr>Слайд 41</vt:lpstr>
      <vt:lpstr>Слайд 42</vt:lpstr>
      <vt:lpstr>Слайд 43</vt:lpstr>
      <vt:lpstr>ДЕНЬГИ – «СМАЗОЧНЫЙ МАТЕРИАЛ» ДЛЯ ОБМЕНА </vt:lpstr>
      <vt:lpstr>Слайд 45</vt:lpstr>
      <vt:lpstr>Разумное управление количеством денег, находящихся в обращении – из важнейших проблем государственной макроэкономической политики во всех странах. </vt:lpstr>
      <vt:lpstr>Слайд 47</vt:lpstr>
      <vt:lpstr>Экономический рост и уменьшение текущего потребления</vt:lpstr>
      <vt:lpstr>Слайд 49</vt:lpstr>
      <vt:lpstr>Слайд 50</vt:lpstr>
      <vt:lpstr>Капитал и частная собственность </vt:lpstr>
      <vt:lpstr>Слайд 52</vt:lpstr>
      <vt:lpstr>Слайд 53</vt:lpstr>
      <vt:lpstr>Слайд 54</vt:lpstr>
      <vt:lpstr>Слайд 55</vt:lpstr>
      <vt:lpstr>ЭКОНОМИЧЕСКАЯ РОЛЬ ГОСУДАРСТВА </vt:lpstr>
      <vt:lpstr>Слайд 57</vt:lpstr>
      <vt:lpstr>Слайд 58</vt:lpstr>
      <vt:lpstr>ЭФФЕКТИВНОСТЬ</vt:lpstr>
      <vt:lpstr>Слайд 60</vt:lpstr>
      <vt:lpstr>Слайд 61</vt:lpstr>
      <vt:lpstr>Несовершенная конкуренция</vt:lpstr>
      <vt:lpstr>Слайд 63</vt:lpstr>
      <vt:lpstr>Слайд 64</vt:lpstr>
      <vt:lpstr>Внешние эффекты </vt:lpstr>
      <vt:lpstr>Слайд 66</vt:lpstr>
      <vt:lpstr>Внешние (или побочные) эффекты имеют моего тогда, когда деятельность компаний или отдельных лиц ведет к тому, что другие члены общества, не участвующие в данных рыночных сделках, несут затраты или получают бесплатные выгоды. </vt:lpstr>
      <vt:lpstr>Слайд 68</vt:lpstr>
      <vt:lpstr>Общественные блага </vt:lpstr>
      <vt:lpstr>Слайд 70</vt:lpstr>
      <vt:lpstr>Слайд 71</vt:lpstr>
      <vt:lpstr>Слайд 72</vt:lpstr>
      <vt:lpstr>СПРАВЕДЛИВОСТЬ </vt:lpstr>
      <vt:lpstr>Слайд 74</vt:lpstr>
      <vt:lpstr>Слайд 75</vt:lpstr>
      <vt:lpstr>Слайд 76</vt:lpstr>
      <vt:lpstr>Слайд 77</vt:lpstr>
      <vt:lpstr>Слайд 78</vt:lpstr>
      <vt:lpstr>Слайд 79</vt:lpstr>
      <vt:lpstr>Слайд 80</vt:lpstr>
      <vt:lpstr>Слайд 81</vt:lpstr>
      <vt:lpstr>ЭКОНОМИЧЕСКИЙ РОСТ И СТАБИЛЬНОСТЬ </vt:lpstr>
      <vt:lpstr>Слайд 83</vt:lpstr>
      <vt:lpstr>Слайд 84</vt:lpstr>
      <vt:lpstr>Слайд 85</vt:lpstr>
      <vt:lpstr>Слайд 86</vt:lpstr>
      <vt:lpstr>СУМЕРКИ «ГОСУДАРСТВА ВСЕОБЩЕГО БЛАГОСОСТОЯНИЯ» </vt:lpstr>
      <vt:lpstr>Слайд 88</vt:lpstr>
      <vt:lpstr>Слайд 89</vt:lpstr>
      <vt:lpstr>Слайд 90</vt:lpstr>
      <vt:lpstr>РЕЗЮМЕ</vt:lpstr>
      <vt:lpstr>Слайд 92</vt:lpstr>
      <vt:lpstr>Слайд 93</vt:lpstr>
      <vt:lpstr>Слайд 94</vt:lpstr>
      <vt:lpstr>Слайд 95</vt:lpstr>
      <vt:lpstr>Слайд 96</vt:lpstr>
      <vt:lpstr>Экономическая роль государства</vt:lpstr>
      <vt:lpstr>Слайд 98</vt:lpstr>
      <vt:lpstr>Слайд 99</vt:lpstr>
      <vt:lpstr>Слайд 100</vt:lpstr>
      <vt:lpstr>КЛЮЧЕВЫЕ ПОНЯТИЯ </vt:lpstr>
      <vt:lpstr>ВОПРОСЫ ДЛЯ ОБСУЖДЕНИЯ </vt:lpstr>
      <vt:lpstr>Слайд 103</vt:lpstr>
      <vt:lpstr>Основные статьи расходов федерального правительства </vt:lpstr>
      <vt:lpstr>Слайд 105</vt:lpstr>
      <vt:lpstr>Слайд 106</vt:lpstr>
      <vt:lpstr>Слайд 107</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mrGreen</cp:lastModifiedBy>
  <cp:revision>75</cp:revision>
  <dcterms:created xsi:type="dcterms:W3CDTF">2013-08-18T15:10:19Z</dcterms:created>
  <dcterms:modified xsi:type="dcterms:W3CDTF">2013-12-23T08:19:39Z</dcterms:modified>
</cp:coreProperties>
</file>