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841" r:id="rId1"/>
    <p:sldMasterId id="2147484853" r:id="rId2"/>
  </p:sldMasterIdLst>
  <p:sldIdLst>
    <p:sldId id="256" r:id="rId3"/>
    <p:sldId id="299" r:id="rId4"/>
    <p:sldId id="258" r:id="rId5"/>
    <p:sldId id="260" r:id="rId6"/>
    <p:sldId id="261" r:id="rId7"/>
    <p:sldId id="263"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80" r:id="rId23"/>
    <p:sldId id="353" r:id="rId24"/>
    <p:sldId id="281" r:id="rId25"/>
    <p:sldId id="282" r:id="rId26"/>
    <p:sldId id="298"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300" r:id="rId42"/>
    <p:sldId id="301" r:id="rId43"/>
    <p:sldId id="302" r:id="rId44"/>
    <p:sldId id="305" r:id="rId45"/>
    <p:sldId id="308" r:id="rId46"/>
    <p:sldId id="312" r:id="rId47"/>
    <p:sldId id="314" r:id="rId48"/>
    <p:sldId id="315" r:id="rId49"/>
    <p:sldId id="316" r:id="rId50"/>
    <p:sldId id="318" r:id="rId51"/>
    <p:sldId id="320" r:id="rId52"/>
    <p:sldId id="321" r:id="rId53"/>
    <p:sldId id="322" r:id="rId54"/>
    <p:sldId id="323" r:id="rId55"/>
    <p:sldId id="324" r:id="rId56"/>
    <p:sldId id="325" r:id="rId57"/>
    <p:sldId id="326" r:id="rId58"/>
    <p:sldId id="327" r:id="rId59"/>
    <p:sldId id="328" r:id="rId60"/>
    <p:sldId id="329" r:id="rId61"/>
    <p:sldId id="330" r:id="rId62"/>
    <p:sldId id="332" r:id="rId63"/>
    <p:sldId id="333" r:id="rId64"/>
    <p:sldId id="334" r:id="rId65"/>
    <p:sldId id="335" r:id="rId66"/>
    <p:sldId id="338" r:id="rId67"/>
    <p:sldId id="339" r:id="rId68"/>
    <p:sldId id="340" r:id="rId69"/>
    <p:sldId id="341" r:id="rId70"/>
    <p:sldId id="354" r:id="rId71"/>
    <p:sldId id="342" r:id="rId72"/>
    <p:sldId id="343" r:id="rId73"/>
    <p:sldId id="345" r:id="rId74"/>
    <p:sldId id="347" r:id="rId75"/>
    <p:sldId id="348" r:id="rId76"/>
    <p:sldId id="350" r:id="rId77"/>
    <p:sldId id="351" r:id="rId78"/>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743A"/>
    <a:srgbClr val="4B6C0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Нет стиля, нет сетки">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Нет стиля, сетка таблиц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C083E6E3-FA7D-4D7B-A595-EF9225AFEA82}" styleName="Светлый стиль 1 — акцент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A488322-F2BA-4B5B-9748-0D474271808F}" styleName="Средний стиль 3 — акцент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793D81CF-94F2-401A-BA57-92F5A7B2D0C5}" styleName="Средний стиль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8FB837D-C827-4EFA-A057-4D05807E0F7C}" styleName="Стиль из темы 1 - акцент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93296810-A885-4BE3-A3E7-6D5BEEA58F35}" styleName="Средний стиль 2 — акцент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Средний стиль 2 - акцент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Средний стиль 2 - акцент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6E25E649-3F16-4E02-A733-19D2CDBF48F0}" styleName="Средний стиль 3 - акцент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EB344D84-9AFB-497E-A393-DC336BA19D2E}" styleName="Средний стиль 3 - акцент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16D9F66E-5EB9-4882-86FB-DCBF35E3C3E4}" styleName="Средний стиль 4 - акцент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Средний стиль 4 - акцент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46F890A9-2807-4EBB-B81D-B2AA78EC7F39}" styleName="Темный стиль 2 - акцент 5/акцент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Темный стиль 2 - акцент 1/акцент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Темный стиль 2 - акцент 3/акцент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autoAdjust="0"/>
  </p:normalViewPr>
  <p:slideViewPr>
    <p:cSldViewPr snapToGrid="0">
      <p:cViewPr varScale="1">
        <p:scale>
          <a:sx n="79" d="100"/>
          <a:sy n="79" d="100"/>
        </p:scale>
        <p:origin x="-342" y="-96"/>
      </p:cViewPr>
      <p:guideLst>
        <p:guide orient="horz" pos="2160"/>
        <p:guide pos="3840"/>
      </p:guideLst>
    </p:cSldViewPr>
  </p:slideViewPr>
  <p:outlineViewPr>
    <p:cViewPr>
      <p:scale>
        <a:sx n="33" d="100"/>
        <a:sy n="33" d="100"/>
      </p:scale>
      <p:origin x="0" y="5682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presProps" Target="presProps.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grpSp>
        <p:nvGrpSpPr>
          <p:cNvPr id="43" name="Group 42"/>
          <p:cNvGrpSpPr/>
          <p:nvPr/>
        </p:nvGrpSpPr>
        <p:grpSpPr>
          <a:xfrm>
            <a:off x="-509872" y="0"/>
            <a:ext cx="13243109"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6081656" y="-21511"/>
            <a:ext cx="4905488"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198795" y="-21511"/>
            <a:ext cx="46736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311154" y="2708476"/>
            <a:ext cx="4417807" cy="1702160"/>
          </a:xfrm>
        </p:spPr>
        <p:txBody>
          <a:bodyPr>
            <a:normAutofit/>
          </a:bodyPr>
          <a:lstStyle>
            <a:lvl1pPr>
              <a:defRPr sz="3600"/>
            </a:lvl1pPr>
          </a:lstStyle>
          <a:p>
            <a:r>
              <a:rPr lang="ru-RU" smtClean="0"/>
              <a:t>Образец заголовка</a:t>
            </a:r>
            <a:endParaRPr lang="en-US" dirty="0"/>
          </a:p>
        </p:txBody>
      </p:sp>
      <p:sp>
        <p:nvSpPr>
          <p:cNvPr id="3" name="Subtitle 2"/>
          <p:cNvSpPr>
            <a:spLocks noGrp="1"/>
          </p:cNvSpPr>
          <p:nvPr>
            <p:ph type="subTitle" idx="1"/>
          </p:nvPr>
        </p:nvSpPr>
        <p:spPr>
          <a:xfrm>
            <a:off x="6311154" y="4421081"/>
            <a:ext cx="4413071"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a:xfrm>
            <a:off x="6318325" y="1516829"/>
            <a:ext cx="2844800" cy="750981"/>
          </a:xfrm>
        </p:spPr>
        <p:txBody>
          <a:bodyPr anchor="b"/>
          <a:lstStyle>
            <a:lvl1pPr algn="l">
              <a:defRPr sz="2400"/>
            </a:lvl1pPr>
          </a:lstStyle>
          <a:p>
            <a:fld id="{A0808161-2295-44E7-9317-591839B2BF63}" type="datetimeFigureOut">
              <a:rPr lang="ru-RU" smtClean="0"/>
              <a:pPr/>
              <a:t>28.04.2014</a:t>
            </a:fld>
            <a:endParaRPr lang="ru-RU" dirty="0"/>
          </a:p>
        </p:txBody>
      </p:sp>
      <p:sp>
        <p:nvSpPr>
          <p:cNvPr id="50" name="Rectangle 49"/>
          <p:cNvSpPr/>
          <p:nvPr/>
        </p:nvSpPr>
        <p:spPr>
          <a:xfrm>
            <a:off x="6201185" y="6088284"/>
            <a:ext cx="46736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7071360" y="5719967"/>
            <a:ext cx="3775456" cy="365125"/>
          </a:xfrm>
        </p:spPr>
        <p:txBody>
          <a:bodyPr>
            <a:normAutofit/>
          </a:bodyPr>
          <a:lstStyle>
            <a:lvl1pPr>
              <a:defRPr>
                <a:solidFill>
                  <a:schemeClr val="accent1"/>
                </a:solidFill>
              </a:defRPr>
            </a:lvl1pPr>
          </a:lstStyle>
          <a:p>
            <a:endParaRPr lang="ru-RU" dirty="0"/>
          </a:p>
        </p:txBody>
      </p:sp>
      <p:sp>
        <p:nvSpPr>
          <p:cNvPr id="6" name="Slide Number Placeholder 5"/>
          <p:cNvSpPr>
            <a:spLocks noGrp="1"/>
          </p:cNvSpPr>
          <p:nvPr>
            <p:ph type="sldNum" sz="quarter" idx="12"/>
          </p:nvPr>
        </p:nvSpPr>
        <p:spPr>
          <a:xfrm>
            <a:off x="6198795" y="5719967"/>
            <a:ext cx="858221" cy="365125"/>
          </a:xfrm>
        </p:spPr>
        <p:txBody>
          <a:bodyPr/>
          <a:lstStyle>
            <a:lvl1pPr>
              <a:defRPr>
                <a:solidFill>
                  <a:schemeClr val="accent1"/>
                </a:solidFill>
              </a:defRPr>
            </a:lvl1pPr>
          </a:lstStyle>
          <a:p>
            <a:fld id="{DC4502F3-AA4E-4935-B86C-BEE4F18CE3EE}" type="slidenum">
              <a:rPr lang="ru-RU" smtClean="0"/>
              <a:pPr/>
              <a:t>‹#›</a:t>
            </a:fld>
            <a:endParaRPr lang="ru-RU" dirty="0"/>
          </a:p>
        </p:txBody>
      </p:sp>
      <p:sp>
        <p:nvSpPr>
          <p:cNvPr id="89" name="Rectangle 88"/>
          <p:cNvSpPr/>
          <p:nvPr/>
        </p:nvSpPr>
        <p:spPr>
          <a:xfrm>
            <a:off x="6201185" y="6088284"/>
            <a:ext cx="46736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Date Placeholder 3"/>
          <p:cNvSpPr>
            <a:spLocks noGrp="1"/>
          </p:cNvSpPr>
          <p:nvPr>
            <p:ph type="dt" sz="half" idx="10"/>
          </p:nvPr>
        </p:nvSpPr>
        <p:spPr/>
        <p:txBody>
          <a:bodyPr/>
          <a:lstStyle/>
          <a:p>
            <a:fld id="{A0808161-2295-44E7-9317-591839B2BF63}" type="datetimeFigureOut">
              <a:rPr lang="ru-RU" smtClean="0"/>
              <a:pPr/>
              <a:t>28.04.2014</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DC4502F3-AA4E-4935-B86C-BEE4F18CE3EE}" type="slidenum">
              <a:rPr lang="ru-RU" smtClean="0"/>
              <a:pPr/>
              <a:t>‹#›</a:t>
            </a:fld>
            <a:endParaRPr lang="ru-RU"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1" y="1030147"/>
            <a:ext cx="1979271" cy="4780344"/>
          </a:xfrm>
        </p:spPr>
        <p:txBody>
          <a:bodyPr vert="eaVert" anchor="ctr"/>
          <a:lstStyle/>
          <a:p>
            <a:r>
              <a:rPr lang="ru-RU" smtClean="0"/>
              <a:t>Образец заголовка</a:t>
            </a:r>
            <a:endParaRPr lang="en-US"/>
          </a:p>
        </p:txBody>
      </p:sp>
      <p:sp>
        <p:nvSpPr>
          <p:cNvPr id="3" name="Vertical Text Placeholder 2"/>
          <p:cNvSpPr>
            <a:spLocks noGrp="1"/>
          </p:cNvSpPr>
          <p:nvPr>
            <p:ph type="body" orient="vert" idx="1"/>
          </p:nvPr>
        </p:nvSpPr>
        <p:spPr>
          <a:xfrm>
            <a:off x="1404395" y="1030147"/>
            <a:ext cx="7231605" cy="4780344"/>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Date Placeholder 3"/>
          <p:cNvSpPr>
            <a:spLocks noGrp="1"/>
          </p:cNvSpPr>
          <p:nvPr>
            <p:ph type="dt" sz="half" idx="10"/>
          </p:nvPr>
        </p:nvSpPr>
        <p:spPr/>
        <p:txBody>
          <a:bodyPr/>
          <a:lstStyle/>
          <a:p>
            <a:fld id="{A0808161-2295-44E7-9317-591839B2BF63}" type="datetimeFigureOut">
              <a:rPr lang="ru-RU" smtClean="0"/>
              <a:pPr/>
              <a:t>28.04.2014</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DC4502F3-AA4E-4935-B86C-BEE4F18CE3EE}" type="slidenum">
              <a:rPr lang="ru-RU" smtClean="0"/>
              <a:pPr/>
              <a:t>‹#›</a:t>
            </a:fld>
            <a:endParaRPr lang="ru-RU"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7" name="Прямоугольник 6"/>
          <p:cNvSpPr/>
          <p:nvPr/>
        </p:nvSpPr>
        <p:spPr bwMode="white">
          <a:xfrm>
            <a:off x="0" y="5971032"/>
            <a:ext cx="12192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Прямоугольник 9"/>
          <p:cNvSpPr/>
          <p:nvPr/>
        </p:nvSpPr>
        <p:spPr>
          <a:xfrm>
            <a:off x="-12192" y="6053328"/>
            <a:ext cx="2999232"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Прямоугольник 10"/>
          <p:cNvSpPr/>
          <p:nvPr/>
        </p:nvSpPr>
        <p:spPr>
          <a:xfrm>
            <a:off x="3145536" y="6044184"/>
            <a:ext cx="90464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Заголовок 7"/>
          <p:cNvSpPr>
            <a:spLocks noGrp="1"/>
          </p:cNvSpPr>
          <p:nvPr>
            <p:ph type="ctrTitle"/>
          </p:nvPr>
        </p:nvSpPr>
        <p:spPr>
          <a:xfrm>
            <a:off x="3149600" y="4038600"/>
            <a:ext cx="8636000" cy="1828800"/>
          </a:xfrm>
        </p:spPr>
        <p:txBody>
          <a:bodyPr anchor="b"/>
          <a:lstStyle>
            <a:lvl1pPr>
              <a:defRPr cap="all" baseline="0"/>
            </a:lvl1pPr>
          </a:lstStyle>
          <a:p>
            <a:r>
              <a:rPr kumimoji="0" lang="ru-RU" smtClean="0"/>
              <a:t>Образец заголовка</a:t>
            </a:r>
            <a:endParaRPr kumimoji="0" lang="en-US"/>
          </a:p>
        </p:txBody>
      </p:sp>
      <p:sp>
        <p:nvSpPr>
          <p:cNvPr id="9" name="Подзаголовок 8"/>
          <p:cNvSpPr>
            <a:spLocks noGrp="1"/>
          </p:cNvSpPr>
          <p:nvPr>
            <p:ph type="subTitle" idx="1"/>
          </p:nvPr>
        </p:nvSpPr>
        <p:spPr>
          <a:xfrm>
            <a:off x="3149600" y="6050037"/>
            <a:ext cx="89408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ru-RU" smtClean="0"/>
              <a:t>Образец подзаголовка</a:t>
            </a:r>
            <a:endParaRPr kumimoji="0" lang="en-US"/>
          </a:p>
        </p:txBody>
      </p:sp>
      <p:sp>
        <p:nvSpPr>
          <p:cNvPr id="28" name="Дата 27"/>
          <p:cNvSpPr>
            <a:spLocks noGrp="1"/>
          </p:cNvSpPr>
          <p:nvPr>
            <p:ph type="dt" sz="half" idx="10"/>
          </p:nvPr>
        </p:nvSpPr>
        <p:spPr>
          <a:xfrm>
            <a:off x="101600" y="6068699"/>
            <a:ext cx="2743200" cy="685800"/>
          </a:xfrm>
        </p:spPr>
        <p:txBody>
          <a:bodyPr>
            <a:noAutofit/>
          </a:bodyPr>
          <a:lstStyle>
            <a:lvl1pPr algn="ctr">
              <a:defRPr sz="2000">
                <a:solidFill>
                  <a:srgbClr val="FFFFFF"/>
                </a:solidFill>
              </a:defRPr>
            </a:lvl1pPr>
          </a:lstStyle>
          <a:p>
            <a:fld id="{A0808161-2295-44E7-9317-591839B2BF63}" type="datetimeFigureOut">
              <a:rPr lang="ru-RU" smtClean="0"/>
              <a:pPr/>
              <a:t>28.04.2014</a:t>
            </a:fld>
            <a:endParaRPr lang="ru-RU" dirty="0"/>
          </a:p>
        </p:txBody>
      </p:sp>
      <p:sp>
        <p:nvSpPr>
          <p:cNvPr id="17" name="Нижний колонтитул 16"/>
          <p:cNvSpPr>
            <a:spLocks noGrp="1"/>
          </p:cNvSpPr>
          <p:nvPr>
            <p:ph type="ftr" sz="quarter" idx="11"/>
          </p:nvPr>
        </p:nvSpPr>
        <p:spPr>
          <a:xfrm>
            <a:off x="2780524" y="236539"/>
            <a:ext cx="7823200" cy="365125"/>
          </a:xfrm>
        </p:spPr>
        <p:txBody>
          <a:bodyPr/>
          <a:lstStyle>
            <a:lvl1pPr algn="r">
              <a:defRPr>
                <a:solidFill>
                  <a:schemeClr val="tx2"/>
                </a:solidFill>
              </a:defRPr>
            </a:lvl1pPr>
          </a:lstStyle>
          <a:p>
            <a:endParaRPr lang="ru-RU" dirty="0"/>
          </a:p>
        </p:txBody>
      </p:sp>
      <p:sp>
        <p:nvSpPr>
          <p:cNvPr id="29" name="Номер слайда 28"/>
          <p:cNvSpPr>
            <a:spLocks noGrp="1"/>
          </p:cNvSpPr>
          <p:nvPr>
            <p:ph type="sldNum" sz="quarter" idx="12"/>
          </p:nvPr>
        </p:nvSpPr>
        <p:spPr>
          <a:xfrm>
            <a:off x="10668000" y="228600"/>
            <a:ext cx="1117600" cy="381000"/>
          </a:xfrm>
        </p:spPr>
        <p:txBody>
          <a:bodyPr/>
          <a:lstStyle>
            <a:lvl1pPr>
              <a:defRPr>
                <a:solidFill>
                  <a:schemeClr val="tx2"/>
                </a:solidFill>
              </a:defRPr>
            </a:lvl1pPr>
          </a:lstStyle>
          <a:p>
            <a:fld id="{DC4502F3-AA4E-4935-B86C-BEE4F18CE3EE}" type="slidenum">
              <a:rPr lang="ru-RU" smtClean="0"/>
              <a:pPr/>
              <a:t>‹#›</a:t>
            </a:fld>
            <a:endParaRPr lang="ru-RU"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16864" y="228600"/>
            <a:ext cx="10871200" cy="990600"/>
          </a:xfrm>
        </p:spPr>
        <p:txBody>
          <a:bodyPr/>
          <a:lstStyle/>
          <a:p>
            <a:r>
              <a:rPr kumimoji="0" lang="ru-RU" smtClean="0"/>
              <a:t>Образец заголовка</a:t>
            </a:r>
            <a:endParaRPr kumimoji="0" lang="en-US"/>
          </a:p>
        </p:txBody>
      </p:sp>
      <p:sp>
        <p:nvSpPr>
          <p:cNvPr id="4" name="Дата 3"/>
          <p:cNvSpPr>
            <a:spLocks noGrp="1"/>
          </p:cNvSpPr>
          <p:nvPr>
            <p:ph type="dt" sz="half" idx="10"/>
          </p:nvPr>
        </p:nvSpPr>
        <p:spPr/>
        <p:txBody>
          <a:bodyPr/>
          <a:lstStyle/>
          <a:p>
            <a:fld id="{A0808161-2295-44E7-9317-591839B2BF63}" type="datetimeFigureOut">
              <a:rPr lang="ru-RU" smtClean="0"/>
              <a:pPr/>
              <a:t>28.04.2014</a:t>
            </a:fld>
            <a:endParaRPr lang="ru-RU" dirty="0"/>
          </a:p>
        </p:txBody>
      </p:sp>
      <p:sp>
        <p:nvSpPr>
          <p:cNvPr id="5" name="Нижний колонтитул 4"/>
          <p:cNvSpPr>
            <a:spLocks noGrp="1"/>
          </p:cNvSpPr>
          <p:nvPr>
            <p:ph type="ftr" sz="quarter" idx="11"/>
          </p:nvPr>
        </p:nvSpPr>
        <p:spPr/>
        <p:txBody>
          <a:bodyPr/>
          <a:lstStyle/>
          <a:p>
            <a:endParaRPr lang="ru-RU" dirty="0"/>
          </a:p>
        </p:txBody>
      </p:sp>
      <p:sp>
        <p:nvSpPr>
          <p:cNvPr id="6" name="Номер слайда 5"/>
          <p:cNvSpPr>
            <a:spLocks noGrp="1"/>
          </p:cNvSpPr>
          <p:nvPr>
            <p:ph type="sldNum" sz="quarter" idx="12"/>
          </p:nvPr>
        </p:nvSpPr>
        <p:spPr/>
        <p:txBody>
          <a:bodyPr/>
          <a:lstStyle>
            <a:lvl1pPr>
              <a:defRPr>
                <a:solidFill>
                  <a:srgbClr val="FFFFFF"/>
                </a:solidFill>
              </a:defRPr>
            </a:lvl1pPr>
          </a:lstStyle>
          <a:p>
            <a:fld id="{DC4502F3-AA4E-4935-B86C-BEE4F18CE3EE}" type="slidenum">
              <a:rPr lang="ru-RU" smtClean="0"/>
              <a:pPr/>
              <a:t>‹#›</a:t>
            </a:fld>
            <a:endParaRPr lang="ru-RU" dirty="0"/>
          </a:p>
        </p:txBody>
      </p:sp>
      <p:sp>
        <p:nvSpPr>
          <p:cNvPr id="8" name="Объект 7"/>
          <p:cNvSpPr>
            <a:spLocks noGrp="1"/>
          </p:cNvSpPr>
          <p:nvPr>
            <p:ph sz="quarter" idx="1"/>
          </p:nvPr>
        </p:nvSpPr>
        <p:spPr>
          <a:xfrm>
            <a:off x="816864" y="1600200"/>
            <a:ext cx="10871200" cy="4495800"/>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spTree>
      <p:nvGrpSpPr>
        <p:cNvPr id="1" name=""/>
        <p:cNvGrpSpPr/>
        <p:nvPr/>
      </p:nvGrpSpPr>
      <p:grpSpPr>
        <a:xfrm>
          <a:off x="0" y="0"/>
          <a:ext cx="0" cy="0"/>
          <a:chOff x="0" y="0"/>
          <a:chExt cx="0" cy="0"/>
        </a:xfrm>
      </p:grpSpPr>
      <p:sp>
        <p:nvSpPr>
          <p:cNvPr id="3" name="Текст 2"/>
          <p:cNvSpPr>
            <a:spLocks noGrp="1"/>
          </p:cNvSpPr>
          <p:nvPr>
            <p:ph type="body" idx="1"/>
          </p:nvPr>
        </p:nvSpPr>
        <p:spPr>
          <a:xfrm>
            <a:off x="1828801" y="2743200"/>
            <a:ext cx="9497484"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ru-RU" smtClean="0"/>
              <a:t>Образец текста</a:t>
            </a:r>
          </a:p>
        </p:txBody>
      </p:sp>
      <p:sp>
        <p:nvSpPr>
          <p:cNvPr id="7" name="Прямоугольник 6"/>
          <p:cNvSpPr/>
          <p:nvPr/>
        </p:nvSpPr>
        <p:spPr bwMode="white">
          <a:xfrm>
            <a:off x="0" y="1524000"/>
            <a:ext cx="12192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Прямоугольник 7"/>
          <p:cNvSpPr/>
          <p:nvPr/>
        </p:nvSpPr>
        <p:spPr>
          <a:xfrm>
            <a:off x="0" y="1600200"/>
            <a:ext cx="17272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Прямоугольник 8"/>
          <p:cNvSpPr/>
          <p:nvPr/>
        </p:nvSpPr>
        <p:spPr>
          <a:xfrm>
            <a:off x="1828800" y="1600200"/>
            <a:ext cx="103632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Заголовок 1"/>
          <p:cNvSpPr>
            <a:spLocks noGrp="1"/>
          </p:cNvSpPr>
          <p:nvPr>
            <p:ph type="title"/>
          </p:nvPr>
        </p:nvSpPr>
        <p:spPr>
          <a:xfrm>
            <a:off x="1828800" y="1600200"/>
            <a:ext cx="10160000" cy="990600"/>
          </a:xfrm>
        </p:spPr>
        <p:txBody>
          <a:bodyPr/>
          <a:lstStyle>
            <a:lvl1pPr algn="l">
              <a:buNone/>
              <a:defRPr sz="4400" b="0" cap="none">
                <a:solidFill>
                  <a:srgbClr val="FFFFFF"/>
                </a:solidFill>
              </a:defRPr>
            </a:lvl1pPr>
          </a:lstStyle>
          <a:p>
            <a:r>
              <a:rPr kumimoji="0" lang="ru-RU" smtClean="0"/>
              <a:t>Образец заголовка</a:t>
            </a:r>
            <a:endParaRPr kumimoji="0" lang="en-US"/>
          </a:p>
        </p:txBody>
      </p:sp>
      <p:sp>
        <p:nvSpPr>
          <p:cNvPr id="12" name="Дата 11"/>
          <p:cNvSpPr>
            <a:spLocks noGrp="1"/>
          </p:cNvSpPr>
          <p:nvPr>
            <p:ph type="dt" sz="half" idx="10"/>
          </p:nvPr>
        </p:nvSpPr>
        <p:spPr/>
        <p:txBody>
          <a:bodyPr/>
          <a:lstStyle/>
          <a:p>
            <a:fld id="{A0808161-2295-44E7-9317-591839B2BF63}" type="datetimeFigureOut">
              <a:rPr lang="ru-RU" smtClean="0"/>
              <a:pPr/>
              <a:t>28.04.2014</a:t>
            </a:fld>
            <a:endParaRPr lang="ru-RU" dirty="0"/>
          </a:p>
        </p:txBody>
      </p:sp>
      <p:sp>
        <p:nvSpPr>
          <p:cNvPr id="13" name="Номер слайда 12"/>
          <p:cNvSpPr>
            <a:spLocks noGrp="1"/>
          </p:cNvSpPr>
          <p:nvPr>
            <p:ph type="sldNum" sz="quarter" idx="11"/>
          </p:nvPr>
        </p:nvSpPr>
        <p:spPr>
          <a:xfrm>
            <a:off x="0" y="1752600"/>
            <a:ext cx="1727200" cy="701676"/>
          </a:xfrm>
        </p:spPr>
        <p:txBody>
          <a:bodyPr>
            <a:noAutofit/>
          </a:bodyPr>
          <a:lstStyle>
            <a:lvl1pPr>
              <a:defRPr sz="2400">
                <a:solidFill>
                  <a:srgbClr val="FFFFFF"/>
                </a:solidFill>
              </a:defRPr>
            </a:lvl1pPr>
          </a:lstStyle>
          <a:p>
            <a:fld id="{DC4502F3-AA4E-4935-B86C-BEE4F18CE3EE}" type="slidenum">
              <a:rPr lang="ru-RU" smtClean="0"/>
              <a:pPr/>
              <a:t>‹#›</a:t>
            </a:fld>
            <a:endParaRPr lang="ru-RU" dirty="0"/>
          </a:p>
        </p:txBody>
      </p:sp>
      <p:sp>
        <p:nvSpPr>
          <p:cNvPr id="14" name="Нижний колонтитул 13"/>
          <p:cNvSpPr>
            <a:spLocks noGrp="1"/>
          </p:cNvSpPr>
          <p:nvPr>
            <p:ph type="ftr" sz="quarter" idx="12"/>
          </p:nvPr>
        </p:nvSpPr>
        <p:spPr/>
        <p:txBody>
          <a:bodyPr/>
          <a:lstStyle/>
          <a:p>
            <a:endParaRPr lang="ru-RU"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9" name="Объект 8"/>
          <p:cNvSpPr>
            <a:spLocks noGrp="1"/>
          </p:cNvSpPr>
          <p:nvPr>
            <p:ph sz="quarter" idx="1"/>
          </p:nvPr>
        </p:nvSpPr>
        <p:spPr>
          <a:xfrm>
            <a:off x="812800" y="1589567"/>
            <a:ext cx="5181600" cy="4572000"/>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11" name="Объект 10"/>
          <p:cNvSpPr>
            <a:spLocks noGrp="1"/>
          </p:cNvSpPr>
          <p:nvPr>
            <p:ph sz="quarter" idx="2"/>
          </p:nvPr>
        </p:nvSpPr>
        <p:spPr>
          <a:xfrm>
            <a:off x="6459868" y="1589567"/>
            <a:ext cx="5181600" cy="4572000"/>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8" name="Дата 7"/>
          <p:cNvSpPr>
            <a:spLocks noGrp="1"/>
          </p:cNvSpPr>
          <p:nvPr>
            <p:ph type="dt" sz="half" idx="15"/>
          </p:nvPr>
        </p:nvSpPr>
        <p:spPr/>
        <p:txBody>
          <a:bodyPr rtlCol="0"/>
          <a:lstStyle/>
          <a:p>
            <a:fld id="{A0808161-2295-44E7-9317-591839B2BF63}" type="datetimeFigureOut">
              <a:rPr lang="ru-RU" smtClean="0"/>
              <a:pPr/>
              <a:t>28.04.2014</a:t>
            </a:fld>
            <a:endParaRPr lang="ru-RU" dirty="0"/>
          </a:p>
        </p:txBody>
      </p:sp>
      <p:sp>
        <p:nvSpPr>
          <p:cNvPr id="10" name="Номер слайда 9"/>
          <p:cNvSpPr>
            <a:spLocks noGrp="1"/>
          </p:cNvSpPr>
          <p:nvPr>
            <p:ph type="sldNum" sz="quarter" idx="16"/>
          </p:nvPr>
        </p:nvSpPr>
        <p:spPr/>
        <p:txBody>
          <a:bodyPr rtlCol="0"/>
          <a:lstStyle/>
          <a:p>
            <a:fld id="{DC4502F3-AA4E-4935-B86C-BEE4F18CE3EE}" type="slidenum">
              <a:rPr lang="ru-RU" smtClean="0"/>
              <a:pPr/>
              <a:t>‹#›</a:t>
            </a:fld>
            <a:endParaRPr lang="ru-RU" dirty="0"/>
          </a:p>
        </p:txBody>
      </p:sp>
      <p:sp>
        <p:nvSpPr>
          <p:cNvPr id="12" name="Нижний колонтитул 11"/>
          <p:cNvSpPr>
            <a:spLocks noGrp="1"/>
          </p:cNvSpPr>
          <p:nvPr>
            <p:ph type="ftr" sz="quarter" idx="17"/>
          </p:nvPr>
        </p:nvSpPr>
        <p:spPr/>
        <p:txBody>
          <a:bodyPr rtlCol="0"/>
          <a:lstStyle/>
          <a:p>
            <a:endParaRPr lang="ru-RU"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11200" y="273050"/>
            <a:ext cx="10871200" cy="869950"/>
          </a:xfrm>
        </p:spPr>
        <p:txBody>
          <a:bodyPr anchor="ctr"/>
          <a:lstStyle>
            <a:lvl1pPr>
              <a:defRPr/>
            </a:lvl1pPr>
          </a:lstStyle>
          <a:p>
            <a:r>
              <a:rPr kumimoji="0" lang="ru-RU" smtClean="0"/>
              <a:t>Образец заголовка</a:t>
            </a:r>
            <a:endParaRPr kumimoji="0" lang="en-US"/>
          </a:p>
        </p:txBody>
      </p:sp>
      <p:sp>
        <p:nvSpPr>
          <p:cNvPr id="11" name="Объект 10"/>
          <p:cNvSpPr>
            <a:spLocks noGrp="1"/>
          </p:cNvSpPr>
          <p:nvPr>
            <p:ph sz="quarter" idx="2"/>
          </p:nvPr>
        </p:nvSpPr>
        <p:spPr>
          <a:xfrm>
            <a:off x="812800" y="2438400"/>
            <a:ext cx="5181600" cy="3581400"/>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13" name="Объект 12"/>
          <p:cNvSpPr>
            <a:spLocks noGrp="1"/>
          </p:cNvSpPr>
          <p:nvPr>
            <p:ph sz="quarter" idx="4"/>
          </p:nvPr>
        </p:nvSpPr>
        <p:spPr>
          <a:xfrm>
            <a:off x="6400800" y="2438400"/>
            <a:ext cx="5181600" cy="3581400"/>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10" name="Дата 9"/>
          <p:cNvSpPr>
            <a:spLocks noGrp="1"/>
          </p:cNvSpPr>
          <p:nvPr>
            <p:ph type="dt" sz="half" idx="15"/>
          </p:nvPr>
        </p:nvSpPr>
        <p:spPr/>
        <p:txBody>
          <a:bodyPr rtlCol="0"/>
          <a:lstStyle/>
          <a:p>
            <a:fld id="{A0808161-2295-44E7-9317-591839B2BF63}" type="datetimeFigureOut">
              <a:rPr lang="ru-RU" smtClean="0"/>
              <a:pPr/>
              <a:t>28.04.2014</a:t>
            </a:fld>
            <a:endParaRPr lang="ru-RU" dirty="0"/>
          </a:p>
        </p:txBody>
      </p:sp>
      <p:sp>
        <p:nvSpPr>
          <p:cNvPr id="12" name="Номер слайда 11"/>
          <p:cNvSpPr>
            <a:spLocks noGrp="1"/>
          </p:cNvSpPr>
          <p:nvPr>
            <p:ph type="sldNum" sz="quarter" idx="16"/>
          </p:nvPr>
        </p:nvSpPr>
        <p:spPr/>
        <p:txBody>
          <a:bodyPr rtlCol="0"/>
          <a:lstStyle/>
          <a:p>
            <a:fld id="{DC4502F3-AA4E-4935-B86C-BEE4F18CE3EE}" type="slidenum">
              <a:rPr lang="ru-RU" smtClean="0"/>
              <a:pPr/>
              <a:t>‹#›</a:t>
            </a:fld>
            <a:endParaRPr lang="ru-RU" dirty="0"/>
          </a:p>
        </p:txBody>
      </p:sp>
      <p:sp>
        <p:nvSpPr>
          <p:cNvPr id="14" name="Нижний колонтитул 13"/>
          <p:cNvSpPr>
            <a:spLocks noGrp="1"/>
          </p:cNvSpPr>
          <p:nvPr>
            <p:ph type="ftr" sz="quarter" idx="17"/>
          </p:nvPr>
        </p:nvSpPr>
        <p:spPr/>
        <p:txBody>
          <a:bodyPr rtlCol="0"/>
          <a:lstStyle/>
          <a:p>
            <a:endParaRPr lang="ru-RU" dirty="0"/>
          </a:p>
        </p:txBody>
      </p:sp>
      <p:sp>
        <p:nvSpPr>
          <p:cNvPr id="16" name="Текст 15"/>
          <p:cNvSpPr>
            <a:spLocks noGrp="1"/>
          </p:cNvSpPr>
          <p:nvPr>
            <p:ph type="body" sz="quarter" idx="1"/>
          </p:nvPr>
        </p:nvSpPr>
        <p:spPr>
          <a:xfrm>
            <a:off x="812800" y="1752600"/>
            <a:ext cx="51816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ru-RU" smtClean="0"/>
              <a:t>Образец текста</a:t>
            </a:r>
          </a:p>
        </p:txBody>
      </p:sp>
      <p:sp>
        <p:nvSpPr>
          <p:cNvPr id="15" name="Текст 14"/>
          <p:cNvSpPr>
            <a:spLocks noGrp="1"/>
          </p:cNvSpPr>
          <p:nvPr>
            <p:ph type="body" sz="quarter" idx="3"/>
          </p:nvPr>
        </p:nvSpPr>
        <p:spPr>
          <a:xfrm>
            <a:off x="6400800" y="1752600"/>
            <a:ext cx="51816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ru-RU" smtClean="0"/>
              <a:t>Образец текста</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Дата 2"/>
          <p:cNvSpPr>
            <a:spLocks noGrp="1"/>
          </p:cNvSpPr>
          <p:nvPr>
            <p:ph type="dt" sz="half" idx="10"/>
          </p:nvPr>
        </p:nvSpPr>
        <p:spPr/>
        <p:txBody>
          <a:bodyPr/>
          <a:lstStyle/>
          <a:p>
            <a:fld id="{A0808161-2295-44E7-9317-591839B2BF63}" type="datetimeFigureOut">
              <a:rPr lang="ru-RU" smtClean="0"/>
              <a:pPr/>
              <a:t>28.04.2014</a:t>
            </a:fld>
            <a:endParaRPr lang="ru-RU" dirty="0"/>
          </a:p>
        </p:txBody>
      </p:sp>
      <p:sp>
        <p:nvSpPr>
          <p:cNvPr id="4" name="Нижний колонтитул 3"/>
          <p:cNvSpPr>
            <a:spLocks noGrp="1"/>
          </p:cNvSpPr>
          <p:nvPr>
            <p:ph type="ftr" sz="quarter" idx="11"/>
          </p:nvPr>
        </p:nvSpPr>
        <p:spPr/>
        <p:txBody>
          <a:bodyPr/>
          <a:lstStyle/>
          <a:p>
            <a:endParaRPr lang="ru-RU" dirty="0"/>
          </a:p>
        </p:txBody>
      </p:sp>
      <p:sp>
        <p:nvSpPr>
          <p:cNvPr id="5" name="Номер слайда 4"/>
          <p:cNvSpPr>
            <a:spLocks noGrp="1"/>
          </p:cNvSpPr>
          <p:nvPr>
            <p:ph type="sldNum" sz="quarter" idx="12"/>
          </p:nvPr>
        </p:nvSpPr>
        <p:spPr/>
        <p:txBody>
          <a:bodyPr/>
          <a:lstStyle>
            <a:lvl1pPr>
              <a:defRPr>
                <a:solidFill>
                  <a:srgbClr val="FFFFFF"/>
                </a:solidFill>
              </a:defRPr>
            </a:lvl1pPr>
          </a:lstStyle>
          <a:p>
            <a:fld id="{DC4502F3-AA4E-4935-B86C-BEE4F18CE3EE}" type="slidenum">
              <a:rPr lang="ru-RU" smtClean="0"/>
              <a:pPr/>
              <a:t>‹#›</a:t>
            </a:fld>
            <a:endParaRPr lang="ru-RU"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A0808161-2295-44E7-9317-591839B2BF63}" type="datetimeFigureOut">
              <a:rPr lang="ru-RU" smtClean="0"/>
              <a:pPr/>
              <a:t>28.04.2014</a:t>
            </a:fld>
            <a:endParaRPr lang="ru-RU" dirty="0"/>
          </a:p>
        </p:txBody>
      </p:sp>
      <p:sp>
        <p:nvSpPr>
          <p:cNvPr id="3" name="Нижний колонтитул 2"/>
          <p:cNvSpPr>
            <a:spLocks noGrp="1"/>
          </p:cNvSpPr>
          <p:nvPr>
            <p:ph type="ftr" sz="quarter" idx="11"/>
          </p:nvPr>
        </p:nvSpPr>
        <p:spPr/>
        <p:txBody>
          <a:bodyPr/>
          <a:lstStyle/>
          <a:p>
            <a:endParaRPr lang="ru-RU" dirty="0"/>
          </a:p>
        </p:txBody>
      </p:sp>
      <p:sp>
        <p:nvSpPr>
          <p:cNvPr id="4" name="Номер слайда 3"/>
          <p:cNvSpPr>
            <a:spLocks noGrp="1"/>
          </p:cNvSpPr>
          <p:nvPr>
            <p:ph type="sldNum" sz="quarter" idx="12"/>
          </p:nvPr>
        </p:nvSpPr>
        <p:spPr>
          <a:xfrm>
            <a:off x="0" y="6248400"/>
            <a:ext cx="711200" cy="381000"/>
          </a:xfrm>
        </p:spPr>
        <p:txBody>
          <a:bodyPr/>
          <a:lstStyle>
            <a:lvl1pPr>
              <a:defRPr>
                <a:solidFill>
                  <a:schemeClr val="tx2"/>
                </a:solidFill>
              </a:defRPr>
            </a:lvl1pPr>
          </a:lstStyle>
          <a:p>
            <a:fld id="{DC4502F3-AA4E-4935-B86C-BEE4F18CE3EE}" type="slidenum">
              <a:rPr lang="ru-RU" smtClean="0"/>
              <a:pPr/>
              <a:t>‹#›</a:t>
            </a:fld>
            <a:endParaRPr lang="ru-RU"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12800" y="273050"/>
            <a:ext cx="10769600" cy="869950"/>
          </a:xfrm>
        </p:spPr>
        <p:txBody>
          <a:bodyPr anchor="ctr"/>
          <a:lstStyle>
            <a:lvl1pPr algn="l">
              <a:buNone/>
              <a:defRPr sz="4400" b="0"/>
            </a:lvl1pPr>
          </a:lstStyle>
          <a:p>
            <a:r>
              <a:rPr kumimoji="0" lang="ru-RU" smtClean="0"/>
              <a:t>Образец заголовка</a:t>
            </a:r>
            <a:endParaRPr kumimoji="0" lang="en-US"/>
          </a:p>
        </p:txBody>
      </p:sp>
      <p:sp>
        <p:nvSpPr>
          <p:cNvPr id="5" name="Дата 4"/>
          <p:cNvSpPr>
            <a:spLocks noGrp="1"/>
          </p:cNvSpPr>
          <p:nvPr>
            <p:ph type="dt" sz="half" idx="10"/>
          </p:nvPr>
        </p:nvSpPr>
        <p:spPr/>
        <p:txBody>
          <a:bodyPr/>
          <a:lstStyle/>
          <a:p>
            <a:fld id="{A0808161-2295-44E7-9317-591839B2BF63}" type="datetimeFigureOut">
              <a:rPr lang="ru-RU" smtClean="0"/>
              <a:pPr/>
              <a:t>28.04.2014</a:t>
            </a:fld>
            <a:endParaRPr lang="ru-RU" dirty="0"/>
          </a:p>
        </p:txBody>
      </p:sp>
      <p:sp>
        <p:nvSpPr>
          <p:cNvPr id="6" name="Нижний колонтитул 5"/>
          <p:cNvSpPr>
            <a:spLocks noGrp="1"/>
          </p:cNvSpPr>
          <p:nvPr>
            <p:ph type="ftr" sz="quarter" idx="11"/>
          </p:nvPr>
        </p:nvSpPr>
        <p:spPr/>
        <p:txBody>
          <a:bodyPr/>
          <a:lstStyle/>
          <a:p>
            <a:endParaRPr lang="ru-RU" dirty="0"/>
          </a:p>
        </p:txBody>
      </p:sp>
      <p:sp>
        <p:nvSpPr>
          <p:cNvPr id="7" name="Номер слайда 6"/>
          <p:cNvSpPr>
            <a:spLocks noGrp="1"/>
          </p:cNvSpPr>
          <p:nvPr>
            <p:ph type="sldNum" sz="quarter" idx="12"/>
          </p:nvPr>
        </p:nvSpPr>
        <p:spPr/>
        <p:txBody>
          <a:bodyPr/>
          <a:lstStyle>
            <a:lvl1pPr>
              <a:defRPr>
                <a:solidFill>
                  <a:srgbClr val="FFFFFF"/>
                </a:solidFill>
              </a:defRPr>
            </a:lvl1pPr>
          </a:lstStyle>
          <a:p>
            <a:fld id="{DC4502F3-AA4E-4935-B86C-BEE4F18CE3EE}" type="slidenum">
              <a:rPr lang="ru-RU" smtClean="0"/>
              <a:pPr/>
              <a:t>‹#›</a:t>
            </a:fld>
            <a:endParaRPr lang="ru-RU" dirty="0"/>
          </a:p>
        </p:txBody>
      </p:sp>
      <p:sp>
        <p:nvSpPr>
          <p:cNvPr id="3" name="Текст 2"/>
          <p:cNvSpPr>
            <a:spLocks noGrp="1"/>
          </p:cNvSpPr>
          <p:nvPr>
            <p:ph type="body" idx="2"/>
          </p:nvPr>
        </p:nvSpPr>
        <p:spPr>
          <a:xfrm>
            <a:off x="812800" y="1752600"/>
            <a:ext cx="21336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ru-RU" smtClean="0"/>
              <a:t>Образец текста</a:t>
            </a:r>
          </a:p>
        </p:txBody>
      </p:sp>
      <p:sp>
        <p:nvSpPr>
          <p:cNvPr id="9" name="Объект 8"/>
          <p:cNvSpPr>
            <a:spLocks noGrp="1"/>
          </p:cNvSpPr>
          <p:nvPr>
            <p:ph sz="quarter" idx="1"/>
          </p:nvPr>
        </p:nvSpPr>
        <p:spPr>
          <a:xfrm>
            <a:off x="3149600" y="1752600"/>
            <a:ext cx="8534400" cy="4419600"/>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A0808161-2295-44E7-9317-591839B2BF63}" type="datetimeFigureOut">
              <a:rPr lang="ru-RU" smtClean="0"/>
              <a:pPr/>
              <a:t>28.04.2014</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DC4502F3-AA4E-4935-B86C-BEE4F18CE3EE}" type="slidenum">
              <a:rPr lang="ru-RU" smtClean="0"/>
              <a:pPr/>
              <a:t>‹#›</a:t>
            </a:fld>
            <a:endParaRPr lang="ru-RU"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4" name="Текст 3"/>
          <p:cNvSpPr>
            <a:spLocks noGrp="1"/>
          </p:cNvSpPr>
          <p:nvPr>
            <p:ph type="body" sz="half" idx="2"/>
          </p:nvPr>
        </p:nvSpPr>
        <p:spPr>
          <a:xfrm>
            <a:off x="2133600" y="5486400"/>
            <a:ext cx="97536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ru-RU" smtClean="0"/>
              <a:t>Образец текста</a:t>
            </a:r>
          </a:p>
        </p:txBody>
      </p:sp>
      <p:sp>
        <p:nvSpPr>
          <p:cNvPr id="8" name="Прямоугольник 7"/>
          <p:cNvSpPr/>
          <p:nvPr/>
        </p:nvSpPr>
        <p:spPr bwMode="white">
          <a:xfrm>
            <a:off x="-12192" y="4572000"/>
            <a:ext cx="12192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Прямоугольник 8"/>
          <p:cNvSpPr/>
          <p:nvPr/>
        </p:nvSpPr>
        <p:spPr>
          <a:xfrm>
            <a:off x="-12192" y="4663440"/>
            <a:ext cx="195072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Прямоугольник 9"/>
          <p:cNvSpPr/>
          <p:nvPr/>
        </p:nvSpPr>
        <p:spPr>
          <a:xfrm>
            <a:off x="2060448" y="4654296"/>
            <a:ext cx="10131552"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Заголовок 1"/>
          <p:cNvSpPr>
            <a:spLocks noGrp="1"/>
          </p:cNvSpPr>
          <p:nvPr>
            <p:ph type="title"/>
          </p:nvPr>
        </p:nvSpPr>
        <p:spPr>
          <a:xfrm>
            <a:off x="2133600" y="4648200"/>
            <a:ext cx="9753600" cy="685800"/>
          </a:xfrm>
        </p:spPr>
        <p:txBody>
          <a:bodyPr anchor="ctr"/>
          <a:lstStyle>
            <a:lvl1pPr algn="l">
              <a:buNone/>
              <a:defRPr sz="2800" b="0">
                <a:solidFill>
                  <a:srgbClr val="FFFFFF"/>
                </a:solidFill>
              </a:defRPr>
            </a:lvl1pPr>
          </a:lstStyle>
          <a:p>
            <a:r>
              <a:rPr kumimoji="0" lang="ru-RU" smtClean="0"/>
              <a:t>Образец заголовка</a:t>
            </a:r>
            <a:endParaRPr kumimoji="0" lang="en-US"/>
          </a:p>
        </p:txBody>
      </p:sp>
      <p:sp>
        <p:nvSpPr>
          <p:cNvPr id="11" name="Прямоугольник 10"/>
          <p:cNvSpPr/>
          <p:nvPr/>
        </p:nvSpPr>
        <p:spPr bwMode="white">
          <a:xfrm>
            <a:off x="1930400" y="0"/>
            <a:ext cx="134112"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Дата 11"/>
          <p:cNvSpPr>
            <a:spLocks noGrp="1"/>
          </p:cNvSpPr>
          <p:nvPr>
            <p:ph type="dt" sz="half" idx="10"/>
          </p:nvPr>
        </p:nvSpPr>
        <p:spPr>
          <a:xfrm>
            <a:off x="8331200" y="6248401"/>
            <a:ext cx="3556000" cy="365125"/>
          </a:xfrm>
        </p:spPr>
        <p:txBody>
          <a:bodyPr rtlCol="0"/>
          <a:lstStyle/>
          <a:p>
            <a:fld id="{A0808161-2295-44E7-9317-591839B2BF63}" type="datetimeFigureOut">
              <a:rPr lang="ru-RU" smtClean="0"/>
              <a:pPr/>
              <a:t>28.04.2014</a:t>
            </a:fld>
            <a:endParaRPr lang="ru-RU" dirty="0"/>
          </a:p>
        </p:txBody>
      </p:sp>
      <p:sp>
        <p:nvSpPr>
          <p:cNvPr id="13" name="Номер слайда 12"/>
          <p:cNvSpPr>
            <a:spLocks noGrp="1"/>
          </p:cNvSpPr>
          <p:nvPr>
            <p:ph type="sldNum" sz="quarter" idx="11"/>
          </p:nvPr>
        </p:nvSpPr>
        <p:spPr>
          <a:xfrm>
            <a:off x="0" y="4667249"/>
            <a:ext cx="1930400" cy="663578"/>
          </a:xfrm>
        </p:spPr>
        <p:txBody>
          <a:bodyPr rtlCol="0"/>
          <a:lstStyle>
            <a:lvl1pPr>
              <a:defRPr sz="2800"/>
            </a:lvl1pPr>
          </a:lstStyle>
          <a:p>
            <a:fld id="{DC4502F3-AA4E-4935-B86C-BEE4F18CE3EE}" type="slidenum">
              <a:rPr lang="ru-RU" smtClean="0"/>
              <a:pPr/>
              <a:t>‹#›</a:t>
            </a:fld>
            <a:endParaRPr lang="ru-RU" dirty="0"/>
          </a:p>
        </p:txBody>
      </p:sp>
      <p:sp>
        <p:nvSpPr>
          <p:cNvPr id="14" name="Нижний колонтитул 13"/>
          <p:cNvSpPr>
            <a:spLocks noGrp="1"/>
          </p:cNvSpPr>
          <p:nvPr>
            <p:ph type="ftr" sz="quarter" idx="12"/>
          </p:nvPr>
        </p:nvSpPr>
        <p:spPr>
          <a:xfrm>
            <a:off x="2133600" y="6248207"/>
            <a:ext cx="6096000" cy="365125"/>
          </a:xfrm>
        </p:spPr>
        <p:txBody>
          <a:bodyPr rtlCol="0"/>
          <a:lstStyle/>
          <a:p>
            <a:endParaRPr lang="en-US" dirty="0"/>
          </a:p>
        </p:txBody>
      </p:sp>
      <p:sp>
        <p:nvSpPr>
          <p:cNvPr id="3" name="Рисунок 2"/>
          <p:cNvSpPr>
            <a:spLocks noGrp="1"/>
          </p:cNvSpPr>
          <p:nvPr>
            <p:ph type="pic" idx="1"/>
          </p:nvPr>
        </p:nvSpPr>
        <p:spPr>
          <a:xfrm>
            <a:off x="2080768" y="0"/>
            <a:ext cx="10111232" cy="4568952"/>
          </a:xfrm>
          <a:solidFill>
            <a:schemeClr val="accent1">
              <a:tint val="40000"/>
            </a:schemeClr>
          </a:solidFill>
          <a:ln>
            <a:noFill/>
          </a:ln>
        </p:spPr>
        <p:txBody>
          <a:bodyPr/>
          <a:lstStyle>
            <a:lvl1pPr marL="0" indent="0">
              <a:buNone/>
              <a:defRPr sz="3200"/>
            </a:lvl1pPr>
          </a:lstStyle>
          <a:p>
            <a:r>
              <a:rPr kumimoji="0" lang="ru-RU" smtClean="0"/>
              <a:t>Вставка рисунка</a:t>
            </a:r>
            <a:endParaRPr kumimoji="0"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A0808161-2295-44E7-9317-591839B2BF63}" type="datetimeFigureOut">
              <a:rPr lang="ru-RU" smtClean="0"/>
              <a:pPr/>
              <a:t>28.04.2014</a:t>
            </a:fld>
            <a:endParaRPr lang="ru-RU" dirty="0"/>
          </a:p>
        </p:txBody>
      </p:sp>
      <p:sp>
        <p:nvSpPr>
          <p:cNvPr id="5" name="Нижний колонтитул 4"/>
          <p:cNvSpPr>
            <a:spLocks noGrp="1"/>
          </p:cNvSpPr>
          <p:nvPr>
            <p:ph type="ftr" sz="quarter" idx="11"/>
          </p:nvPr>
        </p:nvSpPr>
        <p:spPr/>
        <p:txBody>
          <a:bodyPr/>
          <a:lstStyle/>
          <a:p>
            <a:endParaRPr lang="ru-RU" dirty="0"/>
          </a:p>
        </p:txBody>
      </p:sp>
      <p:sp>
        <p:nvSpPr>
          <p:cNvPr id="6" name="Номер слайда 5"/>
          <p:cNvSpPr>
            <a:spLocks noGrp="1"/>
          </p:cNvSpPr>
          <p:nvPr>
            <p:ph type="sldNum" sz="quarter" idx="12"/>
          </p:nvPr>
        </p:nvSpPr>
        <p:spPr/>
        <p:txBody>
          <a:bodyPr/>
          <a:lstStyle/>
          <a:p>
            <a:fld id="{DC4502F3-AA4E-4935-B86C-BEE4F18CE3EE}" type="slidenum">
              <a:rPr lang="ru-RU" smtClean="0"/>
              <a:pPr/>
              <a:t>‹#›</a:t>
            </a:fld>
            <a:endParaRPr lang="ru-RU"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37600" y="609601"/>
            <a:ext cx="2743200" cy="5516563"/>
          </a:xfrm>
        </p:spPr>
        <p:txBody>
          <a:bodyPr vert="eaVert"/>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a:xfrm>
            <a:off x="609600" y="609600"/>
            <a:ext cx="7416800" cy="5516564"/>
          </a:xfrm>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a:xfrm>
            <a:off x="8737600" y="6248403"/>
            <a:ext cx="2946400" cy="365125"/>
          </a:xfrm>
        </p:spPr>
        <p:txBody>
          <a:bodyPr/>
          <a:lstStyle/>
          <a:p>
            <a:fld id="{A0808161-2295-44E7-9317-591839B2BF63}" type="datetimeFigureOut">
              <a:rPr lang="ru-RU" smtClean="0"/>
              <a:pPr/>
              <a:t>28.04.2014</a:t>
            </a:fld>
            <a:endParaRPr lang="ru-RU" dirty="0"/>
          </a:p>
        </p:txBody>
      </p:sp>
      <p:sp>
        <p:nvSpPr>
          <p:cNvPr id="5" name="Нижний колонтитул 4"/>
          <p:cNvSpPr>
            <a:spLocks noGrp="1"/>
          </p:cNvSpPr>
          <p:nvPr>
            <p:ph type="ftr" sz="quarter" idx="11"/>
          </p:nvPr>
        </p:nvSpPr>
        <p:spPr>
          <a:xfrm>
            <a:off x="609602" y="6248208"/>
            <a:ext cx="7431311" cy="365125"/>
          </a:xfrm>
        </p:spPr>
        <p:txBody>
          <a:bodyPr/>
          <a:lstStyle/>
          <a:p>
            <a:endParaRPr lang="ru-RU" dirty="0"/>
          </a:p>
        </p:txBody>
      </p:sp>
      <p:sp>
        <p:nvSpPr>
          <p:cNvPr id="7" name="Прямоугольник 6"/>
          <p:cNvSpPr/>
          <p:nvPr/>
        </p:nvSpPr>
        <p:spPr bwMode="white">
          <a:xfrm>
            <a:off x="8128424" y="0"/>
            <a:ext cx="42672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Прямоугольник 7"/>
          <p:cNvSpPr/>
          <p:nvPr/>
        </p:nvSpPr>
        <p:spPr>
          <a:xfrm>
            <a:off x="8189384" y="609600"/>
            <a:ext cx="3048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Прямоугольник 8"/>
          <p:cNvSpPr/>
          <p:nvPr/>
        </p:nvSpPr>
        <p:spPr>
          <a:xfrm>
            <a:off x="8189384" y="0"/>
            <a:ext cx="3048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Номер слайда 5"/>
          <p:cNvSpPr>
            <a:spLocks noGrp="1"/>
          </p:cNvSpPr>
          <p:nvPr>
            <p:ph type="sldNum" sz="quarter" idx="12"/>
          </p:nvPr>
        </p:nvSpPr>
        <p:spPr>
          <a:xfrm rot="5400000">
            <a:off x="8075084" y="103716"/>
            <a:ext cx="533400" cy="325968"/>
          </a:xfrm>
        </p:spPr>
        <p:txBody>
          <a:bodyPr/>
          <a:lstStyle/>
          <a:p>
            <a:fld id="{DC4502F3-AA4E-4935-B86C-BEE4F18CE3EE}" type="slidenum">
              <a:rPr lang="ru-RU" smtClean="0"/>
              <a:pPr/>
              <a:t>‹#›</a:t>
            </a:fld>
            <a:endParaRPr lang="ru-RU"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1678194" y="2900830"/>
            <a:ext cx="8849957" cy="1362075"/>
          </a:xfrm>
        </p:spPr>
        <p:txBody>
          <a:bodyPr anchor="b"/>
          <a:lstStyle>
            <a:lvl1pPr algn="l">
              <a:defRPr sz="4000" b="0" cap="none" baseline="0"/>
            </a:lvl1pPr>
          </a:lstStyle>
          <a:p>
            <a:r>
              <a:rPr lang="ru-RU" smtClean="0"/>
              <a:t>Образец заголовка</a:t>
            </a:r>
            <a:endParaRPr lang="en-US" dirty="0"/>
          </a:p>
        </p:txBody>
      </p:sp>
      <p:sp>
        <p:nvSpPr>
          <p:cNvPr id="3" name="Text Placeholder 2"/>
          <p:cNvSpPr>
            <a:spLocks noGrp="1"/>
          </p:cNvSpPr>
          <p:nvPr>
            <p:ph type="body" idx="1"/>
          </p:nvPr>
        </p:nvSpPr>
        <p:spPr>
          <a:xfrm>
            <a:off x="1678194" y="4267201"/>
            <a:ext cx="8849956"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A0808161-2295-44E7-9317-591839B2BF63}" type="datetimeFigureOut">
              <a:rPr lang="ru-RU" smtClean="0"/>
              <a:pPr/>
              <a:t>28.04.2014</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DC4502F3-AA4E-4935-B86C-BEE4F18CE3EE}" type="slidenum">
              <a:rPr lang="ru-RU" smtClean="0"/>
              <a:pPr/>
              <a:t>‹#›</a:t>
            </a:fld>
            <a:endParaRPr lang="ru-RU"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a:p>
        </p:txBody>
      </p:sp>
      <p:sp>
        <p:nvSpPr>
          <p:cNvPr id="5" name="Date Placeholder 4"/>
          <p:cNvSpPr>
            <a:spLocks noGrp="1"/>
          </p:cNvSpPr>
          <p:nvPr>
            <p:ph type="dt" sz="half" idx="10"/>
          </p:nvPr>
        </p:nvSpPr>
        <p:spPr/>
        <p:txBody>
          <a:bodyPr/>
          <a:lstStyle/>
          <a:p>
            <a:fld id="{A0808161-2295-44E7-9317-591839B2BF63}" type="datetimeFigureOut">
              <a:rPr lang="ru-RU" smtClean="0"/>
              <a:pPr/>
              <a:t>28.04.2014</a:t>
            </a:fld>
            <a:endParaRPr lang="ru-RU" dirty="0"/>
          </a:p>
        </p:txBody>
      </p:sp>
      <p:sp>
        <p:nvSpPr>
          <p:cNvPr id="6" name="Footer Placeholder 5"/>
          <p:cNvSpPr>
            <a:spLocks noGrp="1"/>
          </p:cNvSpPr>
          <p:nvPr>
            <p:ph type="ftr" sz="quarter" idx="11"/>
          </p:nvPr>
        </p:nvSpPr>
        <p:spPr/>
        <p:txBody>
          <a:bodyPr/>
          <a:lstStyle/>
          <a:p>
            <a:endParaRPr lang="ru-RU" dirty="0"/>
          </a:p>
        </p:txBody>
      </p:sp>
      <p:sp>
        <p:nvSpPr>
          <p:cNvPr id="7" name="Slide Number Placeholder 6"/>
          <p:cNvSpPr>
            <a:spLocks noGrp="1"/>
          </p:cNvSpPr>
          <p:nvPr>
            <p:ph type="sldNum" sz="quarter" idx="12"/>
          </p:nvPr>
        </p:nvSpPr>
        <p:spPr/>
        <p:txBody>
          <a:bodyPr/>
          <a:lstStyle/>
          <a:p>
            <a:fld id="{DC4502F3-AA4E-4935-B86C-BEE4F18CE3EE}" type="slidenum">
              <a:rPr lang="ru-RU" smtClean="0"/>
              <a:pPr/>
              <a:t>‹#›</a:t>
            </a:fld>
            <a:endParaRPr lang="ru-RU" dirty="0"/>
          </a:p>
        </p:txBody>
      </p:sp>
      <p:sp>
        <p:nvSpPr>
          <p:cNvPr id="9" name="Content Placeholder 8"/>
          <p:cNvSpPr>
            <a:spLocks noGrp="1"/>
          </p:cNvSpPr>
          <p:nvPr>
            <p:ph sz="quarter" idx="13"/>
          </p:nvPr>
        </p:nvSpPr>
        <p:spPr>
          <a:xfrm>
            <a:off x="1389888" y="2313432"/>
            <a:ext cx="4559808" cy="349300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11" name="Content Placeholder 10"/>
          <p:cNvSpPr>
            <a:spLocks noGrp="1"/>
          </p:cNvSpPr>
          <p:nvPr>
            <p:ph sz="quarter" idx="14"/>
          </p:nvPr>
        </p:nvSpPr>
        <p:spPr>
          <a:xfrm>
            <a:off x="6193536" y="2313431"/>
            <a:ext cx="4559808" cy="349300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smtClean="0"/>
              <a:t>Образец заголовка</a:t>
            </a:r>
            <a:endParaRPr lang="en-US"/>
          </a:p>
        </p:txBody>
      </p:sp>
      <p:sp>
        <p:nvSpPr>
          <p:cNvPr id="3" name="Text Placeholder 2"/>
          <p:cNvSpPr>
            <a:spLocks noGrp="1"/>
          </p:cNvSpPr>
          <p:nvPr>
            <p:ph type="body" idx="1"/>
          </p:nvPr>
        </p:nvSpPr>
        <p:spPr>
          <a:xfrm>
            <a:off x="1882815" y="2316009"/>
            <a:ext cx="407619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1388961" y="2974695"/>
            <a:ext cx="4559808"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6682450" y="2316010"/>
            <a:ext cx="4074289"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6193536" y="2974695"/>
            <a:ext cx="4559808"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A0808161-2295-44E7-9317-591839B2BF63}" type="datetimeFigureOut">
              <a:rPr lang="ru-RU" smtClean="0"/>
              <a:pPr/>
              <a:t>28.04.2014</a:t>
            </a:fld>
            <a:endParaRPr lang="ru-RU" dirty="0"/>
          </a:p>
        </p:txBody>
      </p:sp>
      <p:sp>
        <p:nvSpPr>
          <p:cNvPr id="8" name="Footer Placeholder 7"/>
          <p:cNvSpPr>
            <a:spLocks noGrp="1"/>
          </p:cNvSpPr>
          <p:nvPr>
            <p:ph type="ftr" sz="quarter" idx="11"/>
          </p:nvPr>
        </p:nvSpPr>
        <p:spPr/>
        <p:txBody>
          <a:bodyPr/>
          <a:lstStyle/>
          <a:p>
            <a:endParaRPr lang="ru-RU" dirty="0"/>
          </a:p>
        </p:txBody>
      </p:sp>
      <p:sp>
        <p:nvSpPr>
          <p:cNvPr id="9" name="Slide Number Placeholder 8"/>
          <p:cNvSpPr>
            <a:spLocks noGrp="1"/>
          </p:cNvSpPr>
          <p:nvPr>
            <p:ph type="sldNum" sz="quarter" idx="12"/>
          </p:nvPr>
        </p:nvSpPr>
        <p:spPr/>
        <p:txBody>
          <a:bodyPr/>
          <a:lstStyle/>
          <a:p>
            <a:fld id="{DC4502F3-AA4E-4935-B86C-BEE4F18CE3EE}" type="slidenum">
              <a:rPr lang="ru-RU" smtClean="0"/>
              <a:pPr/>
              <a:t>‹#›</a:t>
            </a:fld>
            <a:endParaRPr lang="ru-RU"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a:p>
        </p:txBody>
      </p:sp>
      <p:sp>
        <p:nvSpPr>
          <p:cNvPr id="3" name="Date Placeholder 2"/>
          <p:cNvSpPr>
            <a:spLocks noGrp="1"/>
          </p:cNvSpPr>
          <p:nvPr>
            <p:ph type="dt" sz="half" idx="10"/>
          </p:nvPr>
        </p:nvSpPr>
        <p:spPr/>
        <p:txBody>
          <a:bodyPr/>
          <a:lstStyle/>
          <a:p>
            <a:fld id="{A0808161-2295-44E7-9317-591839B2BF63}" type="datetimeFigureOut">
              <a:rPr lang="ru-RU" smtClean="0"/>
              <a:pPr/>
              <a:t>28.04.2014</a:t>
            </a:fld>
            <a:endParaRPr lang="ru-RU" dirty="0"/>
          </a:p>
        </p:txBody>
      </p:sp>
      <p:sp>
        <p:nvSpPr>
          <p:cNvPr id="4" name="Footer Placeholder 3"/>
          <p:cNvSpPr>
            <a:spLocks noGrp="1"/>
          </p:cNvSpPr>
          <p:nvPr>
            <p:ph type="ftr" sz="quarter" idx="11"/>
          </p:nvPr>
        </p:nvSpPr>
        <p:spPr/>
        <p:txBody>
          <a:bodyPr/>
          <a:lstStyle/>
          <a:p>
            <a:endParaRPr lang="ru-RU" dirty="0"/>
          </a:p>
        </p:txBody>
      </p:sp>
      <p:sp>
        <p:nvSpPr>
          <p:cNvPr id="5" name="Slide Number Placeholder 4"/>
          <p:cNvSpPr>
            <a:spLocks noGrp="1"/>
          </p:cNvSpPr>
          <p:nvPr>
            <p:ph type="sldNum" sz="quarter" idx="12"/>
          </p:nvPr>
        </p:nvSpPr>
        <p:spPr/>
        <p:txBody>
          <a:bodyPr/>
          <a:lstStyle/>
          <a:p>
            <a:fld id="{DC4502F3-AA4E-4935-B86C-BEE4F18CE3EE}" type="slidenum">
              <a:rPr lang="ru-RU" smtClean="0"/>
              <a:pPr/>
              <a:t>‹#›</a:t>
            </a:fld>
            <a:endParaRPr lang="ru-RU"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808161-2295-44E7-9317-591839B2BF63}" type="datetimeFigureOut">
              <a:rPr lang="ru-RU" smtClean="0"/>
              <a:pPr/>
              <a:t>28.04.2014</a:t>
            </a:fld>
            <a:endParaRPr lang="ru-RU" dirty="0"/>
          </a:p>
        </p:txBody>
      </p:sp>
      <p:sp>
        <p:nvSpPr>
          <p:cNvPr id="3" name="Footer Placeholder 2"/>
          <p:cNvSpPr>
            <a:spLocks noGrp="1"/>
          </p:cNvSpPr>
          <p:nvPr>
            <p:ph type="ftr" sz="quarter" idx="11"/>
          </p:nvPr>
        </p:nvSpPr>
        <p:spPr/>
        <p:txBody>
          <a:bodyPr/>
          <a:lstStyle/>
          <a:p>
            <a:endParaRPr lang="ru-RU" dirty="0"/>
          </a:p>
        </p:txBody>
      </p:sp>
      <p:sp>
        <p:nvSpPr>
          <p:cNvPr id="4" name="Slide Number Placeholder 3"/>
          <p:cNvSpPr>
            <a:spLocks noGrp="1"/>
          </p:cNvSpPr>
          <p:nvPr>
            <p:ph type="sldNum" sz="quarter" idx="12"/>
          </p:nvPr>
        </p:nvSpPr>
        <p:spPr/>
        <p:txBody>
          <a:bodyPr/>
          <a:lstStyle/>
          <a:p>
            <a:fld id="{DC4502F3-AA4E-4935-B86C-BEE4F18CE3EE}" type="slidenum">
              <a:rPr lang="ru-RU" smtClean="0"/>
              <a:pPr/>
              <a:t>‹#›</a:t>
            </a:fld>
            <a:endParaRPr lang="ru-RU"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spTree>
      <p:nvGrpSpPr>
        <p:cNvPr id="1" name=""/>
        <p:cNvGrpSpPr/>
        <p:nvPr/>
      </p:nvGrpSpPr>
      <p:grpSpPr>
        <a:xfrm>
          <a:off x="0" y="0"/>
          <a:ext cx="0" cy="0"/>
          <a:chOff x="0" y="0"/>
          <a:chExt cx="0" cy="0"/>
        </a:xfrm>
      </p:grpSpPr>
      <p:grpSp>
        <p:nvGrpSpPr>
          <p:cNvPr id="44" name="Group 43"/>
          <p:cNvGrpSpPr/>
          <p:nvPr/>
        </p:nvGrpSpPr>
        <p:grpSpPr>
          <a:xfrm>
            <a:off x="-509872" y="0"/>
            <a:ext cx="13243109"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6081656" y="-21511"/>
            <a:ext cx="4905488"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6198795" y="-21510"/>
            <a:ext cx="46736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A0808161-2295-44E7-9317-591839B2BF63}" type="datetimeFigureOut">
              <a:rPr lang="ru-RU" smtClean="0"/>
              <a:pPr/>
              <a:t>28.04.2014</a:t>
            </a:fld>
            <a:endParaRPr lang="ru-RU" dirty="0"/>
          </a:p>
        </p:txBody>
      </p:sp>
      <p:sp>
        <p:nvSpPr>
          <p:cNvPr id="7" name="Slide Number Placeholder 6"/>
          <p:cNvSpPr>
            <a:spLocks noGrp="1"/>
          </p:cNvSpPr>
          <p:nvPr>
            <p:ph type="sldNum" sz="quarter" idx="12"/>
          </p:nvPr>
        </p:nvSpPr>
        <p:spPr/>
        <p:txBody>
          <a:bodyPr/>
          <a:lstStyle/>
          <a:p>
            <a:fld id="{DC4502F3-AA4E-4935-B86C-BEE4F18CE3EE}" type="slidenum">
              <a:rPr lang="ru-RU" smtClean="0"/>
              <a:pPr/>
              <a:t>‹#›</a:t>
            </a:fld>
            <a:endParaRPr lang="ru-RU" dirty="0"/>
          </a:p>
        </p:txBody>
      </p:sp>
      <p:sp>
        <p:nvSpPr>
          <p:cNvPr id="58" name="Rectangle 57"/>
          <p:cNvSpPr/>
          <p:nvPr/>
        </p:nvSpPr>
        <p:spPr>
          <a:xfrm>
            <a:off x="1207429" y="601884"/>
            <a:ext cx="4749676"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527859" y="856527"/>
            <a:ext cx="4120587"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61" name="Rectangle 60"/>
          <p:cNvSpPr/>
          <p:nvPr/>
        </p:nvSpPr>
        <p:spPr>
          <a:xfrm>
            <a:off x="6201185" y="6088284"/>
            <a:ext cx="46736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6188597" y="5724836"/>
            <a:ext cx="4658219" cy="365125"/>
          </a:xfrm>
        </p:spPr>
        <p:txBody>
          <a:bodyPr>
            <a:normAutofit/>
          </a:bodyPr>
          <a:lstStyle/>
          <a:p>
            <a:endParaRPr lang="ru-RU" dirty="0"/>
          </a:p>
        </p:txBody>
      </p:sp>
      <p:sp>
        <p:nvSpPr>
          <p:cNvPr id="2" name="Title 1"/>
          <p:cNvSpPr>
            <a:spLocks noGrp="1"/>
          </p:cNvSpPr>
          <p:nvPr>
            <p:ph type="title"/>
          </p:nvPr>
        </p:nvSpPr>
        <p:spPr>
          <a:xfrm>
            <a:off x="6319777" y="2657435"/>
            <a:ext cx="4406096" cy="1463153"/>
          </a:xfrm>
        </p:spPr>
        <p:txBody>
          <a:bodyPr anchor="b">
            <a:normAutofit/>
          </a:bodyPr>
          <a:lstStyle>
            <a:lvl1pPr algn="l">
              <a:defRPr sz="2800" b="0"/>
            </a:lvl1pPr>
          </a:lstStyle>
          <a:p>
            <a:r>
              <a:rPr lang="ru-RU" smtClean="0"/>
              <a:t>Образец заголовка</a:t>
            </a:r>
            <a:endParaRPr lang="en-US"/>
          </a:p>
        </p:txBody>
      </p:sp>
      <p:sp>
        <p:nvSpPr>
          <p:cNvPr id="4" name="Text Placeholder 3"/>
          <p:cNvSpPr>
            <a:spLocks noGrp="1"/>
          </p:cNvSpPr>
          <p:nvPr>
            <p:ph type="body" sz="half" idx="2"/>
          </p:nvPr>
        </p:nvSpPr>
        <p:spPr>
          <a:xfrm>
            <a:off x="6315456" y="4136994"/>
            <a:ext cx="4398379"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grpSp>
        <p:nvGrpSpPr>
          <p:cNvPr id="44" name="Group 43"/>
          <p:cNvGrpSpPr/>
          <p:nvPr/>
        </p:nvGrpSpPr>
        <p:grpSpPr>
          <a:xfrm>
            <a:off x="-509872" y="0"/>
            <a:ext cx="13243109"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6081656" y="-21511"/>
            <a:ext cx="4905488"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6198795" y="-21510"/>
            <a:ext cx="46736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1207429" y="601884"/>
            <a:ext cx="4749676"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6201185" y="6088284"/>
            <a:ext cx="46736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312565" y="2660904"/>
            <a:ext cx="4401312" cy="1463040"/>
          </a:xfrm>
        </p:spPr>
        <p:txBody>
          <a:bodyPr anchor="b">
            <a:normAutofit/>
          </a:bodyPr>
          <a:lstStyle>
            <a:lvl1pPr algn="l">
              <a:defRPr sz="2800" b="0"/>
            </a:lvl1pPr>
          </a:lstStyle>
          <a:p>
            <a:r>
              <a:rPr lang="ru-RU" smtClean="0"/>
              <a:t>Образец заголовка</a:t>
            </a:r>
            <a:endParaRPr lang="en-US"/>
          </a:p>
        </p:txBody>
      </p:sp>
      <p:sp>
        <p:nvSpPr>
          <p:cNvPr id="3" name="Picture Placeholder 2"/>
          <p:cNvSpPr>
            <a:spLocks noGrp="1"/>
          </p:cNvSpPr>
          <p:nvPr>
            <p:ph type="pic" idx="1"/>
          </p:nvPr>
        </p:nvSpPr>
        <p:spPr>
          <a:xfrm>
            <a:off x="1340278" y="693795"/>
            <a:ext cx="4479497"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
        <p:nvSpPr>
          <p:cNvPr id="4" name="Text Placeholder 3"/>
          <p:cNvSpPr>
            <a:spLocks noGrp="1"/>
          </p:cNvSpPr>
          <p:nvPr>
            <p:ph type="body" sz="half" idx="2"/>
          </p:nvPr>
        </p:nvSpPr>
        <p:spPr>
          <a:xfrm>
            <a:off x="6312841" y="4133089"/>
            <a:ext cx="4400764"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A0808161-2295-44E7-9317-591839B2BF63}" type="datetimeFigureOut">
              <a:rPr lang="ru-RU" smtClean="0"/>
              <a:pPr/>
              <a:t>28.04.2014</a:t>
            </a:fld>
            <a:endParaRPr lang="ru-RU" dirty="0"/>
          </a:p>
        </p:txBody>
      </p:sp>
      <p:sp>
        <p:nvSpPr>
          <p:cNvPr id="6" name="Footer Placeholder 5"/>
          <p:cNvSpPr>
            <a:spLocks noGrp="1"/>
          </p:cNvSpPr>
          <p:nvPr>
            <p:ph type="ftr" sz="quarter" idx="11"/>
          </p:nvPr>
        </p:nvSpPr>
        <p:spPr>
          <a:xfrm>
            <a:off x="6188597" y="5724836"/>
            <a:ext cx="4658219" cy="365125"/>
          </a:xfrm>
        </p:spPr>
        <p:txBody>
          <a:bodyPr>
            <a:normAutofit/>
          </a:bodyPr>
          <a:lstStyle/>
          <a:p>
            <a:endParaRPr lang="en-US" dirty="0"/>
          </a:p>
        </p:txBody>
      </p:sp>
      <p:sp>
        <p:nvSpPr>
          <p:cNvPr id="7" name="Slide Number Placeholder 6"/>
          <p:cNvSpPr>
            <a:spLocks noGrp="1"/>
          </p:cNvSpPr>
          <p:nvPr>
            <p:ph type="sldNum" sz="quarter" idx="12"/>
          </p:nvPr>
        </p:nvSpPr>
        <p:spPr/>
        <p:txBody>
          <a:bodyPr/>
          <a:lstStyle/>
          <a:p>
            <a:fld id="{DC4502F3-AA4E-4935-B86C-BEE4F18CE3EE}" type="slidenum">
              <a:rPr lang="ru-RU" smtClean="0"/>
              <a:pPr/>
              <a:t>‹#›</a:t>
            </a:fld>
            <a:endParaRPr lang="ru-RU"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406400" y="0"/>
            <a:ext cx="13243109"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609600" y="333488"/>
            <a:ext cx="109728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6081656" y="-21511"/>
            <a:ext cx="4905488"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6198795" y="-21510"/>
            <a:ext cx="46736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391320" y="1027664"/>
            <a:ext cx="9366325" cy="1143000"/>
          </a:xfrm>
          <a:prstGeom prst="rect">
            <a:avLst/>
          </a:prstGeom>
        </p:spPr>
        <p:txBody>
          <a:bodyPr vert="horz" lIns="91440" tIns="45720" rIns="91440" bIns="45720" rtlCol="0" anchor="b">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1391323" y="2323652"/>
            <a:ext cx="9036423" cy="3508977"/>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7996517" y="224493"/>
            <a:ext cx="2844800" cy="365125"/>
          </a:xfrm>
          <a:prstGeom prst="rect">
            <a:avLst/>
          </a:prstGeom>
        </p:spPr>
        <p:txBody>
          <a:bodyPr vert="horz" lIns="91440" tIns="45720" rIns="91440" bIns="45720" rtlCol="0" anchor="ctr"/>
          <a:lstStyle>
            <a:lvl1pPr algn="r">
              <a:defRPr sz="1200">
                <a:solidFill>
                  <a:srgbClr val="FEFEFE"/>
                </a:solidFill>
              </a:defRPr>
            </a:lvl1pPr>
          </a:lstStyle>
          <a:p>
            <a:fld id="{A0808161-2295-44E7-9317-591839B2BF63}" type="datetimeFigureOut">
              <a:rPr lang="ru-RU" smtClean="0"/>
              <a:pPr/>
              <a:t>28.04.2014</a:t>
            </a:fld>
            <a:endParaRPr lang="ru-RU" dirty="0"/>
          </a:p>
        </p:txBody>
      </p:sp>
      <p:sp>
        <p:nvSpPr>
          <p:cNvPr id="5" name="Footer Placeholder 4"/>
          <p:cNvSpPr>
            <a:spLocks noGrp="1"/>
          </p:cNvSpPr>
          <p:nvPr>
            <p:ph type="ftr" sz="quarter" idx="3"/>
          </p:nvPr>
        </p:nvSpPr>
        <p:spPr>
          <a:xfrm>
            <a:off x="6188597" y="5852161"/>
            <a:ext cx="4669536" cy="365125"/>
          </a:xfrm>
          <a:prstGeom prst="rect">
            <a:avLst/>
          </a:prstGeom>
        </p:spPr>
        <p:txBody>
          <a:bodyPr vert="horz" lIns="91440" tIns="45720" rIns="91440" bIns="45720" rtlCol="0" anchor="ctr"/>
          <a:lstStyle>
            <a:lvl1pPr algn="r">
              <a:defRPr sz="1200">
                <a:solidFill>
                  <a:schemeClr val="accent1"/>
                </a:solidFill>
              </a:defRPr>
            </a:lvl1pPr>
          </a:lstStyle>
          <a:p>
            <a:endParaRPr lang="ru-RU" dirty="0"/>
          </a:p>
        </p:txBody>
      </p:sp>
      <p:sp>
        <p:nvSpPr>
          <p:cNvPr id="6" name="Slide Number Placeholder 5"/>
          <p:cNvSpPr>
            <a:spLocks noGrp="1"/>
          </p:cNvSpPr>
          <p:nvPr>
            <p:ph type="sldNum" sz="quarter" idx="4"/>
          </p:nvPr>
        </p:nvSpPr>
        <p:spPr>
          <a:xfrm>
            <a:off x="6198795" y="224492"/>
            <a:ext cx="1776208" cy="365125"/>
          </a:xfrm>
          <a:prstGeom prst="rect">
            <a:avLst/>
          </a:prstGeom>
        </p:spPr>
        <p:txBody>
          <a:bodyPr vert="horz" lIns="91440" tIns="45720" rIns="91440" bIns="45720" rtlCol="0" anchor="ctr"/>
          <a:lstStyle>
            <a:lvl1pPr algn="l">
              <a:defRPr sz="1200">
                <a:solidFill>
                  <a:srgbClr val="FEFEFE"/>
                </a:solidFill>
              </a:defRPr>
            </a:lvl1pPr>
          </a:lstStyle>
          <a:p>
            <a:fld id="{DC4502F3-AA4E-4935-B86C-BEE4F18CE3EE}" type="slidenum">
              <a:rPr lang="ru-RU" smtClean="0"/>
              <a:pPr/>
              <a:t>‹#›</a:t>
            </a:fld>
            <a:endParaRPr lang="ru-RU" dirty="0"/>
          </a:p>
        </p:txBody>
      </p:sp>
    </p:spTree>
  </p:cSld>
  <p:clrMap bg1="lt1" tx1="dk1" bg2="lt2" tx2="dk2" accent1="accent1" accent2="accent2" accent3="accent3" accent4="accent4" accent5="accent5" accent6="accent6" hlink="hlink" folHlink="folHlink"/>
  <p:sldLayoutIdLst>
    <p:sldLayoutId id="2147484842" r:id="rId1"/>
    <p:sldLayoutId id="2147484843" r:id="rId2"/>
    <p:sldLayoutId id="2147484844" r:id="rId3"/>
    <p:sldLayoutId id="2147484845" r:id="rId4"/>
    <p:sldLayoutId id="2147484846" r:id="rId5"/>
    <p:sldLayoutId id="2147484847" r:id="rId6"/>
    <p:sldLayoutId id="2147484848" r:id="rId7"/>
    <p:sldLayoutId id="2147484849" r:id="rId8"/>
    <p:sldLayoutId id="2147484850" r:id="rId9"/>
    <p:sldLayoutId id="2147484851" r:id="rId10"/>
    <p:sldLayoutId id="2147484852"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2" name="Заголовок 21"/>
          <p:cNvSpPr>
            <a:spLocks noGrp="1"/>
          </p:cNvSpPr>
          <p:nvPr>
            <p:ph type="title"/>
          </p:nvPr>
        </p:nvSpPr>
        <p:spPr>
          <a:xfrm>
            <a:off x="812800" y="228600"/>
            <a:ext cx="10871200" cy="990600"/>
          </a:xfrm>
          <a:prstGeom prst="rect">
            <a:avLst/>
          </a:prstGeom>
        </p:spPr>
        <p:txBody>
          <a:bodyPr vert="horz" anchor="ctr">
            <a:normAutofit/>
          </a:bodyPr>
          <a:lstStyle/>
          <a:p>
            <a:r>
              <a:rPr kumimoji="0" lang="ru-RU" smtClean="0"/>
              <a:t>Образец заголовка</a:t>
            </a:r>
            <a:endParaRPr kumimoji="0" lang="en-US"/>
          </a:p>
        </p:txBody>
      </p:sp>
      <p:sp>
        <p:nvSpPr>
          <p:cNvPr id="13" name="Текст 12"/>
          <p:cNvSpPr>
            <a:spLocks noGrp="1"/>
          </p:cNvSpPr>
          <p:nvPr>
            <p:ph type="body" idx="1"/>
          </p:nvPr>
        </p:nvSpPr>
        <p:spPr>
          <a:xfrm>
            <a:off x="816864" y="1600200"/>
            <a:ext cx="10871200" cy="4526280"/>
          </a:xfrm>
          <a:prstGeom prst="rect">
            <a:avLst/>
          </a:prstGeom>
        </p:spPr>
        <p:txBody>
          <a:bodyPr vert="horz">
            <a:normAutofit/>
          </a:bodyPr>
          <a:lstStyle/>
          <a:p>
            <a:pPr lvl="0" eaLnBrk="1" latinLnBrk="0" hangingPunct="1"/>
            <a:r>
              <a:rPr kumimoji="0" lang="ru-RU" smtClean="0"/>
              <a:t>Образец текста</a:t>
            </a:r>
          </a:p>
          <a:p>
            <a:pPr lvl="1" eaLnBrk="1" latinLnBrk="0" hangingPunct="1"/>
            <a:r>
              <a:rPr kumimoji="0" lang="ru-RU" smtClean="0"/>
              <a:t>Второй уровень</a:t>
            </a:r>
          </a:p>
          <a:p>
            <a:pPr lvl="2" eaLnBrk="1" latinLnBrk="0" hangingPunct="1"/>
            <a:r>
              <a:rPr kumimoji="0" lang="ru-RU" smtClean="0"/>
              <a:t>Третий уровень</a:t>
            </a:r>
          </a:p>
          <a:p>
            <a:pPr lvl="3" eaLnBrk="1" latinLnBrk="0" hangingPunct="1"/>
            <a:r>
              <a:rPr kumimoji="0" lang="ru-RU" smtClean="0"/>
              <a:t>Четвертый уровень</a:t>
            </a:r>
          </a:p>
          <a:p>
            <a:pPr lvl="4" eaLnBrk="1" latinLnBrk="0" hangingPunct="1"/>
            <a:r>
              <a:rPr kumimoji="0" lang="ru-RU" smtClean="0"/>
              <a:t>Пятый уровень</a:t>
            </a:r>
            <a:endParaRPr kumimoji="0" lang="en-US"/>
          </a:p>
        </p:txBody>
      </p:sp>
      <p:sp>
        <p:nvSpPr>
          <p:cNvPr id="14" name="Дата 13"/>
          <p:cNvSpPr>
            <a:spLocks noGrp="1"/>
          </p:cNvSpPr>
          <p:nvPr>
            <p:ph type="dt" sz="half" idx="2"/>
          </p:nvPr>
        </p:nvSpPr>
        <p:spPr>
          <a:xfrm>
            <a:off x="8128000" y="6248401"/>
            <a:ext cx="3556000" cy="365125"/>
          </a:xfrm>
          <a:prstGeom prst="rect">
            <a:avLst/>
          </a:prstGeom>
        </p:spPr>
        <p:txBody>
          <a:bodyPr vert="horz" anchor="ctr" anchorCtr="0"/>
          <a:lstStyle>
            <a:lvl1pPr algn="l" eaLnBrk="1" latinLnBrk="0" hangingPunct="1">
              <a:defRPr kumimoji="0" sz="1400">
                <a:solidFill>
                  <a:schemeClr val="tx2"/>
                </a:solidFill>
              </a:defRPr>
            </a:lvl1pPr>
          </a:lstStyle>
          <a:p>
            <a:fld id="{A0808161-2295-44E7-9317-591839B2BF63}" type="datetimeFigureOut">
              <a:rPr lang="ru-RU" smtClean="0"/>
              <a:pPr/>
              <a:t>28.04.2014</a:t>
            </a:fld>
            <a:endParaRPr lang="ru-RU" dirty="0"/>
          </a:p>
        </p:txBody>
      </p:sp>
      <p:sp>
        <p:nvSpPr>
          <p:cNvPr id="3" name="Нижний колонтитул 2"/>
          <p:cNvSpPr>
            <a:spLocks noGrp="1"/>
          </p:cNvSpPr>
          <p:nvPr>
            <p:ph type="ftr" sz="quarter" idx="3"/>
          </p:nvPr>
        </p:nvSpPr>
        <p:spPr>
          <a:xfrm>
            <a:off x="812801" y="6248207"/>
            <a:ext cx="7228111" cy="365125"/>
          </a:xfrm>
          <a:prstGeom prst="rect">
            <a:avLst/>
          </a:prstGeom>
        </p:spPr>
        <p:txBody>
          <a:bodyPr vert="horz" anchor="ctr"/>
          <a:lstStyle>
            <a:lvl1pPr algn="r" eaLnBrk="1" latinLnBrk="0" hangingPunct="1">
              <a:defRPr kumimoji="0" sz="1400">
                <a:solidFill>
                  <a:schemeClr val="tx2"/>
                </a:solidFill>
              </a:defRPr>
            </a:lvl1pPr>
          </a:lstStyle>
          <a:p>
            <a:endParaRPr lang="ru-RU" dirty="0"/>
          </a:p>
        </p:txBody>
      </p:sp>
      <p:sp>
        <p:nvSpPr>
          <p:cNvPr id="7" name="Прямоугольник 6"/>
          <p:cNvSpPr/>
          <p:nvPr/>
        </p:nvSpPr>
        <p:spPr bwMode="white">
          <a:xfrm>
            <a:off x="0" y="1234440"/>
            <a:ext cx="12192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Прямоугольник 7"/>
          <p:cNvSpPr/>
          <p:nvPr/>
        </p:nvSpPr>
        <p:spPr>
          <a:xfrm>
            <a:off x="0" y="1280160"/>
            <a:ext cx="7112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Прямоугольник 8"/>
          <p:cNvSpPr/>
          <p:nvPr/>
        </p:nvSpPr>
        <p:spPr>
          <a:xfrm>
            <a:off x="787400" y="1280160"/>
            <a:ext cx="1140460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Номер слайда 22"/>
          <p:cNvSpPr>
            <a:spLocks noGrp="1"/>
          </p:cNvSpPr>
          <p:nvPr>
            <p:ph type="sldNum" sz="quarter" idx="4"/>
          </p:nvPr>
        </p:nvSpPr>
        <p:spPr>
          <a:xfrm>
            <a:off x="0" y="1272222"/>
            <a:ext cx="7112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DC4502F3-AA4E-4935-B86C-BEE4F18CE3EE}" type="slidenum">
              <a:rPr lang="ru-RU" smtClean="0"/>
              <a:pPr/>
              <a:t>‹#›</a:t>
            </a:fld>
            <a:endParaRPr lang="ru-RU" dirty="0"/>
          </a:p>
        </p:txBody>
      </p:sp>
    </p:spTree>
  </p:cSld>
  <p:clrMap bg1="lt1" tx1="dk1" bg2="lt2" tx2="dk2" accent1="accent1" accent2="accent2" accent3="accent3" accent4="accent4" accent5="accent5" accent6="accent6" hlink="hlink" folHlink="folHlink"/>
  <p:sldLayoutIdLst>
    <p:sldLayoutId id="2147484854" r:id="rId1"/>
    <p:sldLayoutId id="2147484855" r:id="rId2"/>
    <p:sldLayoutId id="2147484856" r:id="rId3"/>
    <p:sldLayoutId id="2147484857" r:id="rId4"/>
    <p:sldLayoutId id="2147484858" r:id="rId5"/>
    <p:sldLayoutId id="2147484859" r:id="rId6"/>
    <p:sldLayoutId id="2147484860" r:id="rId7"/>
    <p:sldLayoutId id="2147484861" r:id="rId8"/>
    <p:sldLayoutId id="2147484862" r:id="rId9"/>
    <p:sldLayoutId id="2147484863" r:id="rId10"/>
    <p:sldLayoutId id="2147484864"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7.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7.jp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7.jp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8.jp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9.jpg"/><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2" Type="http://schemas.openxmlformats.org/officeDocument/2006/relationships/image" Target="../media/image40.jp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40.jp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6167491" y="2510715"/>
            <a:ext cx="4829372" cy="2677656"/>
          </a:xfrm>
          <a:prstGeom prst="rect">
            <a:avLst/>
          </a:prstGeom>
          <a:noFill/>
        </p:spPr>
        <p:txBody>
          <a:bodyPr wrap="square" lIns="91440" tIns="45720" rIns="91440" bIns="45720">
            <a:spAutoFit/>
            <a:scene3d>
              <a:camera prst="orthographicFront"/>
              <a:lightRig rig="threePt" dir="t"/>
            </a:scene3d>
            <a:sp3d extrusionH="57150">
              <a:bevelT w="38100" h="38100" prst="angle"/>
            </a:sp3d>
          </a:bodyPr>
          <a:lstStyle/>
          <a:p>
            <a:pPr algn="ctr"/>
            <a:r>
              <a:rPr lang="ru-RU" sz="4200" b="1" i="1" dirty="0" smtClean="0">
                <a:ln w="9525">
                  <a:solidFill>
                    <a:schemeClr val="bg1"/>
                  </a:solidFill>
                  <a:prstDash val="solid"/>
                </a:ln>
              </a:rPr>
              <a:t>Применение теории</a:t>
            </a:r>
          </a:p>
          <a:p>
            <a:pPr algn="ctr"/>
            <a:r>
              <a:rPr lang="ru-RU" sz="4200" b="1" i="1" dirty="0">
                <a:ln w="9525">
                  <a:solidFill>
                    <a:schemeClr val="bg1"/>
                  </a:solidFill>
                  <a:prstDash val="solid"/>
                </a:ln>
              </a:rPr>
              <a:t>с</a:t>
            </a:r>
            <a:r>
              <a:rPr lang="ru-RU" sz="4200" b="1" i="1" dirty="0" smtClean="0">
                <a:ln w="9525">
                  <a:solidFill>
                    <a:schemeClr val="bg1"/>
                  </a:solidFill>
                  <a:prstDash val="solid"/>
                </a:ln>
              </a:rPr>
              <a:t>проса и предложения</a:t>
            </a:r>
            <a:endParaRPr lang="ru-RU" sz="4200" b="1" i="1" dirty="0">
              <a:ln w="9525">
                <a:solidFill>
                  <a:schemeClr val="bg1"/>
                </a:solidFill>
                <a:prstDash val="solid"/>
              </a:ln>
            </a:endParaRPr>
          </a:p>
        </p:txBody>
      </p:sp>
    </p:spTree>
    <p:extLst>
      <p:ext uri="{BB962C8B-B14F-4D97-AF65-F5344CB8AC3E}">
        <p14:creationId xmlns:p14="http://schemas.microsoft.com/office/powerpoint/2010/main" val="12567106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90338" y="1768642"/>
            <a:ext cx="6809873" cy="4523873"/>
          </a:xfrm>
        </p:spPr>
        <p:txBody>
          <a:bodyPr>
            <a:normAutofit/>
          </a:bodyPr>
          <a:lstStyle/>
          <a:p>
            <a:pPr marL="0" indent="432000" algn="just">
              <a:buFont typeface="Wingdings" panose="05000000000000000000" pitchFamily="2" charset="2"/>
              <a:buChar char="v"/>
            </a:pPr>
            <a:r>
              <a:rPr lang="ru-RU" sz="2000" dirty="0" smtClean="0">
                <a:solidFill>
                  <a:schemeClr val="tx1"/>
                </a:solidFill>
                <a:latin typeface="Times New Roman" panose="02020603050405020304" pitchFamily="18" charset="0"/>
                <a:cs typeface="Times New Roman" panose="02020603050405020304" pitchFamily="18" charset="0"/>
              </a:rPr>
              <a:t>Спрос </a:t>
            </a:r>
            <a:r>
              <a:rPr lang="ru-RU" sz="2000" dirty="0">
                <a:solidFill>
                  <a:schemeClr val="tx1"/>
                </a:solidFill>
                <a:latin typeface="Times New Roman" panose="02020603050405020304" pitchFamily="18" charset="0"/>
                <a:cs typeface="Times New Roman" panose="02020603050405020304" pitchFamily="18" charset="0"/>
              </a:rPr>
              <a:t>на предметы первой необходимости—продукты питания, обувь, бензин, лекарства, отпускаемые по рецепту, — обычно неэластичный. Эти товары жизненно необходимы людям, поэтому они не могут отказаться от их приобретения, несмотря на рост цен. </a:t>
            </a:r>
            <a:endParaRPr lang="en-US" sz="2000" dirty="0" smtClean="0">
              <a:solidFill>
                <a:schemeClr val="tx1"/>
              </a:solidFill>
              <a:latin typeface="Times New Roman" panose="02020603050405020304" pitchFamily="18" charset="0"/>
              <a:cs typeface="Times New Roman" panose="02020603050405020304" pitchFamily="18" charset="0"/>
            </a:endParaRPr>
          </a:p>
          <a:p>
            <a:pPr marL="0" indent="432000" algn="just">
              <a:spcBef>
                <a:spcPts val="1800"/>
              </a:spcBef>
              <a:buFont typeface="Wingdings" panose="05000000000000000000" pitchFamily="2" charset="2"/>
              <a:buChar char="v"/>
            </a:pPr>
            <a:r>
              <a:rPr lang="ru-RU" sz="2000" dirty="0" smtClean="0">
                <a:solidFill>
                  <a:schemeClr val="tx1"/>
                </a:solidFill>
                <a:latin typeface="Times New Roman" panose="02020603050405020304" pitchFamily="18" charset="0"/>
                <a:cs typeface="Times New Roman" panose="02020603050405020304" pitchFamily="18" charset="0"/>
              </a:rPr>
              <a:t>И</a:t>
            </a:r>
            <a:r>
              <a:rPr lang="ru-RU" sz="2000" dirty="0">
                <a:solidFill>
                  <a:schemeClr val="tx1"/>
                </a:solidFill>
                <a:latin typeface="Times New Roman" panose="02020603050405020304" pitchFamily="18" charset="0"/>
                <a:cs typeface="Times New Roman" panose="02020603050405020304" pitchFamily="18" charset="0"/>
              </a:rPr>
              <a:t>, наоборот, вы можете легко заменить некоторые другие товары, так называемые предметы роскоши — поездка на каникулы в Европу, шотландское виски 17-летней выдержки, одежда от итальянских кутюрье — в случае увеличения их </a:t>
            </a:r>
            <a:r>
              <a:rPr lang="ru-RU" sz="2000" dirty="0" smtClean="0">
                <a:solidFill>
                  <a:schemeClr val="tx1"/>
                </a:solidFill>
                <a:latin typeface="Times New Roman" panose="02020603050405020304" pitchFamily="18" charset="0"/>
                <a:cs typeface="Times New Roman" panose="02020603050405020304" pitchFamily="18" charset="0"/>
              </a:rPr>
              <a:t>цены.</a:t>
            </a:r>
            <a:endParaRPr lang="en-US" sz="2000" dirty="0">
              <a:solidFill>
                <a:schemeClr val="tx1"/>
              </a:solidFill>
              <a:latin typeface="Times New Roman" panose="02020603050405020304" pitchFamily="18" charset="0"/>
              <a:cs typeface="Times New Roman" panose="02020603050405020304" pitchFamily="18" charset="0"/>
            </a:endParaRPr>
          </a:p>
          <a:p>
            <a:pPr marL="0" indent="0" algn="just">
              <a:buNone/>
            </a:pPr>
            <a:endParaRPr lang="ru-RU" sz="2000" dirty="0" smtClean="0">
              <a:latin typeface="Times New Roman" panose="02020603050405020304" pitchFamily="18" charset="0"/>
              <a:cs typeface="Times New Roman" panose="02020603050405020304" pitchFamily="18" charset="0"/>
            </a:endParaRPr>
          </a:p>
          <a:p>
            <a:pPr marL="0" indent="0" algn="just">
              <a:buNone/>
            </a:pPr>
            <a:endParaRPr lang="ru-RU" sz="2000" dirty="0">
              <a:latin typeface="Times New Roman" panose="02020603050405020304" pitchFamily="18" charset="0"/>
              <a:cs typeface="Times New Roman" panose="02020603050405020304" pitchFamily="18" charset="0"/>
            </a:endParaRPr>
          </a:p>
        </p:txBody>
      </p:sp>
      <p:pic>
        <p:nvPicPr>
          <p:cNvPr id="2" name="Рисунок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25063" y="1708483"/>
            <a:ext cx="3116178" cy="3513221"/>
          </a:xfrm>
          <a:prstGeom prst="rect">
            <a:avLst/>
          </a:prstGeom>
        </p:spPr>
      </p:pic>
    </p:spTree>
    <p:extLst>
      <p:ext uri="{BB962C8B-B14F-4D97-AF65-F5344CB8AC3E}">
        <p14:creationId xmlns:p14="http://schemas.microsoft.com/office/powerpoint/2010/main" val="2032247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98431" y="4259177"/>
            <a:ext cx="2919662" cy="2189747"/>
          </a:xfrm>
          <a:prstGeom prst="rect">
            <a:avLst/>
          </a:prstGeom>
        </p:spPr>
      </p:pic>
      <p:sp>
        <p:nvSpPr>
          <p:cNvPr id="3" name="Объект 2"/>
          <p:cNvSpPr>
            <a:spLocks noGrp="1"/>
          </p:cNvSpPr>
          <p:nvPr>
            <p:ph idx="1"/>
          </p:nvPr>
        </p:nvSpPr>
        <p:spPr>
          <a:xfrm>
            <a:off x="745960" y="818147"/>
            <a:ext cx="10539662" cy="4569033"/>
          </a:xfrm>
        </p:spPr>
        <p:txBody>
          <a:bodyPr>
            <a:normAutofit/>
          </a:bodyPr>
          <a:lstStyle/>
          <a:p>
            <a:pPr marL="0" indent="432000" algn="just">
              <a:spcBef>
                <a:spcPts val="1800"/>
              </a:spcBef>
              <a:buFont typeface="Wingdings" panose="05000000000000000000" pitchFamily="2" charset="2"/>
              <a:buChar char="v"/>
            </a:pPr>
            <a:r>
              <a:rPr lang="ru-RU" sz="2000" dirty="0">
                <a:solidFill>
                  <a:schemeClr val="tx1"/>
                </a:solidFill>
                <a:latin typeface="Times New Roman" panose="02020603050405020304" pitchFamily="18" charset="0"/>
                <a:cs typeface="Times New Roman" panose="02020603050405020304" pitchFamily="18" charset="0"/>
              </a:rPr>
              <a:t>С одной стороны, спрос на блага, у которых есть товары-заменители, обычно более эластичный, чем на блага, не имеющие заменителей. </a:t>
            </a:r>
            <a:endParaRPr lang="en-US" sz="2000" dirty="0" smtClean="0">
              <a:solidFill>
                <a:schemeClr val="tx1"/>
              </a:solidFill>
              <a:latin typeface="Times New Roman" panose="02020603050405020304" pitchFamily="18" charset="0"/>
              <a:cs typeface="Times New Roman" panose="02020603050405020304" pitchFamily="18" charset="0"/>
            </a:endParaRPr>
          </a:p>
          <a:p>
            <a:pPr marL="0" indent="432000" algn="just">
              <a:spcBef>
                <a:spcPts val="1800"/>
              </a:spcBef>
              <a:buFont typeface="Wingdings" panose="05000000000000000000" pitchFamily="2" charset="2"/>
              <a:buChar char="v"/>
            </a:pPr>
            <a:r>
              <a:rPr lang="ru-RU" sz="2000" dirty="0" smtClean="0">
                <a:solidFill>
                  <a:schemeClr val="tx1"/>
                </a:solidFill>
                <a:latin typeface="Times New Roman" panose="02020603050405020304" pitchFamily="18" charset="0"/>
                <a:cs typeface="Times New Roman" panose="02020603050405020304" pitchFamily="18" charset="0"/>
              </a:rPr>
              <a:t>Если </a:t>
            </a:r>
            <a:r>
              <a:rPr lang="ru-RU" sz="2000" dirty="0">
                <a:solidFill>
                  <a:schemeClr val="tx1"/>
                </a:solidFill>
                <a:latin typeface="Times New Roman" panose="02020603050405020304" pitchFamily="18" charset="0"/>
                <a:cs typeface="Times New Roman" panose="02020603050405020304" pitchFamily="18" charset="0"/>
              </a:rPr>
              <a:t>завтра цены на все продукты питания или обувь повысятся на 20%, люди не перестанут есть и не станут ходить босиком, следовательно, спрос на продукты питания и обувь неэластичен. </a:t>
            </a:r>
            <a:endParaRPr lang="en-US" sz="2000" dirty="0">
              <a:solidFill>
                <a:schemeClr val="tx1"/>
              </a:solidFill>
              <a:latin typeface="Times New Roman" panose="02020603050405020304" pitchFamily="18" charset="0"/>
              <a:cs typeface="Times New Roman" panose="02020603050405020304" pitchFamily="18" charset="0"/>
            </a:endParaRPr>
          </a:p>
          <a:p>
            <a:pPr marL="0" indent="432000" algn="just">
              <a:spcBef>
                <a:spcPts val="1800"/>
              </a:spcBef>
              <a:buFont typeface="Wingdings" panose="05000000000000000000" pitchFamily="2" charset="2"/>
              <a:buChar char="v"/>
            </a:pPr>
            <a:r>
              <a:rPr lang="ru-RU" sz="2000" dirty="0">
                <a:solidFill>
                  <a:schemeClr val="tx1"/>
                </a:solidFill>
                <a:latin typeface="Times New Roman" panose="02020603050405020304" pitchFamily="18" charset="0"/>
                <a:cs typeface="Times New Roman" panose="02020603050405020304" pitchFamily="18" charset="0"/>
              </a:rPr>
              <a:t>С другой стороны, если распространение коровьего бешенства приведет к сокращению поголовья крупного рогатого скота в Великобритании, цена говядины поднимется, и люди смогут переключиться на потребление импортного мяса или станут употреблять баранину и мясо домашней птицы. Следовательно, спрос на британскую говядину демонстрирует высокую ценовую эластичность.</a:t>
            </a:r>
          </a:p>
          <a:p>
            <a:pPr marL="0" indent="0" algn="just">
              <a:buNone/>
            </a:pPr>
            <a:endParaRPr lang="ru-RU" sz="2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320055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782054" y="770022"/>
            <a:ext cx="10491536" cy="5546558"/>
          </a:xfrm>
        </p:spPr>
        <p:txBody>
          <a:bodyPr>
            <a:normAutofit lnSpcReduction="10000"/>
          </a:bodyPr>
          <a:lstStyle/>
          <a:p>
            <a:pPr marL="0" indent="432000" algn="just">
              <a:buFont typeface="Wingdings" panose="05000000000000000000" pitchFamily="2" charset="2"/>
              <a:buChar char="v"/>
            </a:pPr>
            <a:r>
              <a:rPr lang="ru-RU" sz="2000" dirty="0">
                <a:solidFill>
                  <a:schemeClr val="tx1"/>
                </a:solidFill>
                <a:latin typeface="Times New Roman" panose="02020603050405020304" pitchFamily="18" charset="0"/>
                <a:cs typeface="Times New Roman" panose="02020603050405020304" pitchFamily="18" charset="0"/>
              </a:rPr>
              <a:t>Время, на протяжении которого люди могут отреагировать. На изменение цен, также оказывает влияние на эластичность </a:t>
            </a:r>
            <a:r>
              <a:rPr lang="ru-RU" sz="2000" dirty="0" smtClean="0">
                <a:solidFill>
                  <a:schemeClr val="tx1"/>
                </a:solidFill>
                <a:latin typeface="Times New Roman" panose="02020603050405020304" pitchFamily="18" charset="0"/>
                <a:cs typeface="Times New Roman" panose="02020603050405020304" pitchFamily="18" charset="0"/>
              </a:rPr>
              <a:t>спроса</a:t>
            </a:r>
            <a:r>
              <a:rPr lang="en-US" sz="2000" dirty="0">
                <a:solidFill>
                  <a:schemeClr val="tx1"/>
                </a:solidFill>
                <a:latin typeface="Times New Roman" panose="02020603050405020304" pitchFamily="18" charset="0"/>
                <a:cs typeface="Times New Roman" panose="02020603050405020304" pitchFamily="18" charset="0"/>
              </a:rPr>
              <a:t>.</a:t>
            </a:r>
            <a:r>
              <a:rPr lang="ru-RU" sz="2000" dirty="0" smtClean="0">
                <a:solidFill>
                  <a:schemeClr val="tx1"/>
                </a:solidFill>
                <a:latin typeface="Times New Roman" panose="02020603050405020304" pitchFamily="18" charset="0"/>
                <a:cs typeface="Times New Roman" panose="02020603050405020304" pitchFamily="18" charset="0"/>
              </a:rPr>
              <a:t> </a:t>
            </a:r>
            <a:endParaRPr lang="en-US" sz="2000" dirty="0" smtClean="0">
              <a:solidFill>
                <a:schemeClr val="tx1"/>
              </a:solidFill>
              <a:latin typeface="Times New Roman" panose="02020603050405020304" pitchFamily="18" charset="0"/>
              <a:cs typeface="Times New Roman" panose="02020603050405020304" pitchFamily="18" charset="0"/>
            </a:endParaRPr>
          </a:p>
          <a:p>
            <a:pPr marL="0" indent="432000" algn="just">
              <a:spcBef>
                <a:spcPts val="1200"/>
              </a:spcBef>
              <a:buFont typeface="Wingdings" panose="05000000000000000000" pitchFamily="2" charset="2"/>
              <a:buChar char="v"/>
            </a:pPr>
            <a:r>
              <a:rPr lang="ru-RU" sz="2000" dirty="0" smtClean="0">
                <a:solidFill>
                  <a:schemeClr val="tx1"/>
                </a:solidFill>
                <a:latin typeface="Times New Roman" panose="02020603050405020304" pitchFamily="18" charset="0"/>
                <a:cs typeface="Times New Roman" panose="02020603050405020304" pitchFamily="18" charset="0"/>
              </a:rPr>
              <a:t>Проиллюстрировать </a:t>
            </a:r>
            <a:r>
              <a:rPr lang="ru-RU" sz="2000" dirty="0">
                <a:solidFill>
                  <a:schemeClr val="tx1"/>
                </a:solidFill>
                <a:latin typeface="Times New Roman" panose="02020603050405020304" pitchFamily="18" charset="0"/>
                <a:cs typeface="Times New Roman" panose="02020603050405020304" pitchFamily="18" charset="0"/>
              </a:rPr>
              <a:t>этот тезис мам поможет пример спроса на бензин. Предположим, что вы путешествуете на автомобиле по стране, </a:t>
            </a:r>
            <a:r>
              <a:rPr lang="en-US" sz="2000" dirty="0">
                <a:solidFill>
                  <a:schemeClr val="tx1"/>
                </a:solidFill>
                <a:latin typeface="Times New Roman" panose="02020603050405020304" pitchFamily="18" charset="0"/>
                <a:cs typeface="Times New Roman" panose="02020603050405020304" pitchFamily="18" charset="0"/>
              </a:rPr>
              <a:t>a</a:t>
            </a:r>
            <a:r>
              <a:rPr lang="ru-RU" sz="2000" dirty="0">
                <a:solidFill>
                  <a:schemeClr val="tx1"/>
                </a:solidFill>
                <a:latin typeface="Times New Roman" panose="02020603050405020304" pitchFamily="18" charset="0"/>
                <a:cs typeface="Times New Roman" panose="02020603050405020304" pitchFamily="18" charset="0"/>
              </a:rPr>
              <a:t> в это время бензин неожиданно дорожает. Может ли это привести к тому, что вы немедленно прервете свой отпуск и продадите автомобиль? Вряд ли. Итак, в краткосрочном периоде спрос на бензин может быть очень </a:t>
            </a:r>
            <a:r>
              <a:rPr lang="ru-RU" sz="2000" dirty="0" smtClean="0">
                <a:solidFill>
                  <a:schemeClr val="tx1"/>
                </a:solidFill>
                <a:latin typeface="Times New Roman" panose="02020603050405020304" pitchFamily="18" charset="0"/>
                <a:cs typeface="Times New Roman" panose="02020603050405020304" pitchFamily="18" charset="0"/>
              </a:rPr>
              <a:t>неэластичным.</a:t>
            </a:r>
            <a:endParaRPr lang="en-US" sz="2000" dirty="0">
              <a:solidFill>
                <a:schemeClr val="tx1"/>
              </a:solidFill>
              <a:latin typeface="Times New Roman" panose="02020603050405020304" pitchFamily="18" charset="0"/>
              <a:cs typeface="Times New Roman" panose="02020603050405020304" pitchFamily="18" charset="0"/>
            </a:endParaRPr>
          </a:p>
          <a:p>
            <a:pPr marL="0" indent="432000" algn="just">
              <a:spcBef>
                <a:spcPts val="1200"/>
              </a:spcBef>
              <a:buFont typeface="Wingdings" panose="05000000000000000000" pitchFamily="2" charset="2"/>
              <a:buChar char="v"/>
            </a:pPr>
            <a:r>
              <a:rPr lang="ru-RU" sz="2000" dirty="0" smtClean="0">
                <a:solidFill>
                  <a:schemeClr val="tx1"/>
                </a:solidFill>
                <a:latin typeface="Times New Roman" panose="02020603050405020304" pitchFamily="18" charset="0"/>
                <a:cs typeface="Times New Roman" panose="02020603050405020304" pitchFamily="18" charset="0"/>
              </a:rPr>
              <a:t>Однако </a:t>
            </a:r>
            <a:r>
              <a:rPr lang="ru-RU" sz="2000" dirty="0">
                <a:solidFill>
                  <a:schemeClr val="tx1"/>
                </a:solidFill>
                <a:latin typeface="Times New Roman" panose="02020603050405020304" pitchFamily="18" charset="0"/>
                <a:cs typeface="Times New Roman" panose="02020603050405020304" pitchFamily="18" charset="0"/>
              </a:rPr>
              <a:t>в долгосрочном периоде вы попытаетесь приспособиться к новым ценам на бензин. Вы можете купить малолитражный, потребляющий намного меньше топлива автомобиль, пересесть на велосипед или поезд, переехать поближе к месту работы, или договориться с коллегами по очереди подвозить друг друга на автомобиле. </a:t>
            </a:r>
            <a:endParaRPr lang="en-US" sz="2000" dirty="0" smtClean="0">
              <a:solidFill>
                <a:schemeClr val="tx1"/>
              </a:solidFill>
              <a:latin typeface="Times New Roman" panose="02020603050405020304" pitchFamily="18" charset="0"/>
              <a:cs typeface="Times New Roman" panose="02020603050405020304" pitchFamily="18" charset="0"/>
            </a:endParaRPr>
          </a:p>
          <a:p>
            <a:pPr marL="0" indent="432000" algn="just">
              <a:spcBef>
                <a:spcPts val="1200"/>
              </a:spcBef>
              <a:buFont typeface="Wingdings" panose="05000000000000000000" pitchFamily="2" charset="2"/>
              <a:buChar char="v"/>
            </a:pPr>
            <a:r>
              <a:rPr lang="ru-RU" sz="2000" dirty="0" smtClean="0">
                <a:solidFill>
                  <a:schemeClr val="tx1"/>
                </a:solidFill>
                <a:latin typeface="Times New Roman" panose="02020603050405020304" pitchFamily="18" charset="0"/>
                <a:cs typeface="Times New Roman" panose="02020603050405020304" pitchFamily="18" charset="0"/>
              </a:rPr>
              <a:t>Для </a:t>
            </a:r>
            <a:r>
              <a:rPr lang="ru-RU" sz="2000" dirty="0">
                <a:solidFill>
                  <a:schemeClr val="tx1"/>
                </a:solidFill>
                <a:latin typeface="Times New Roman" panose="02020603050405020304" pitchFamily="18" charset="0"/>
                <a:cs typeface="Times New Roman" panose="02020603050405020304" pitchFamily="18" charset="0"/>
              </a:rPr>
              <a:t>многих товаров возможность приспособления потребительского поведения к новым условиям приводит к повышению эластичности спроса в долгосрочном периоде.</a:t>
            </a:r>
          </a:p>
          <a:p>
            <a:pPr marL="0" indent="0" algn="ctr">
              <a:spcBef>
                <a:spcPts val="1200"/>
              </a:spcBef>
              <a:buNone/>
            </a:pPr>
            <a:r>
              <a:rPr lang="ru-RU" sz="2000" i="1" dirty="0">
                <a:solidFill>
                  <a:schemeClr val="tx1"/>
                </a:solidFill>
                <a:latin typeface="Times New Roman" panose="02020603050405020304" pitchFamily="18" charset="0"/>
                <a:cs typeface="Times New Roman" panose="02020603050405020304" pitchFamily="18" charset="0"/>
              </a:rPr>
              <a:t>Экономические факторы влияют па величину показателя ценовой эластичности спроса на отдельные товары. Как правило, этот показатель выше у спроса на предметы роскоши, при наличии товаров-заменителей, в случае если потребители имеют больше времени для принятия решения о покупке.</a:t>
            </a:r>
          </a:p>
        </p:txBody>
      </p:sp>
    </p:spTree>
    <p:extLst>
      <p:ext uri="{BB962C8B-B14F-4D97-AF65-F5344CB8AC3E}">
        <p14:creationId xmlns:p14="http://schemas.microsoft.com/office/powerpoint/2010/main" val="41456220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pPr algn="ctr"/>
            <a:r>
              <a:rPr lang="ru-RU" sz="3600" dirty="0" smtClean="0">
                <a:solidFill>
                  <a:schemeClr val="tx1"/>
                </a:solidFill>
                <a:latin typeface="Times New Roman" panose="02020603050405020304" pitchFamily="18" charset="0"/>
                <a:cs typeface="Times New Roman" panose="02020603050405020304" pitchFamily="18" charset="0"/>
              </a:rPr>
              <a:t>ИЗМЕРЕНИЕ ЭЛАСТИЧНОСТИ</a:t>
            </a:r>
            <a:endParaRPr lang="ru-RU" sz="3600" dirty="0">
              <a:solidFill>
                <a:schemeClr val="tx1"/>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Объект 2"/>
              <p:cNvSpPr>
                <a:spLocks noGrp="1"/>
              </p:cNvSpPr>
              <p:nvPr>
                <p:ph sz="quarter" idx="1"/>
              </p:nvPr>
            </p:nvSpPr>
            <p:spPr>
              <a:xfrm>
                <a:off x="565483" y="2213810"/>
                <a:ext cx="11105148" cy="4327358"/>
              </a:xfrm>
            </p:spPr>
            <p:txBody>
              <a:bodyPr>
                <a:normAutofit/>
              </a:bodyPr>
              <a:lstStyle/>
              <a:p>
                <a:pPr marL="0" indent="457200" algn="just">
                  <a:buNone/>
                </a:pPr>
                <a:r>
                  <a:rPr lang="ru-RU" sz="2200" dirty="0" smtClean="0">
                    <a:latin typeface="Times New Roman" panose="02020603050405020304" pitchFamily="18" charset="0"/>
                    <a:cs typeface="Times New Roman" panose="02020603050405020304" pitchFamily="18" charset="0"/>
                  </a:rPr>
                  <a:t>Если мы можем проследить за тем, насколько изменится величина спроса после изменения цены, мы сможем вычислить показатель эластичности. Согласно точному определению эластичности, ценовая эластичность спроса, E</a:t>
                </a:r>
                <a:r>
                  <a:rPr lang="ru-RU" sz="2200" baseline="-25000" dirty="0">
                    <a:latin typeface="Times New Roman" panose="02020603050405020304" pitchFamily="18" charset="0"/>
                    <a:cs typeface="Times New Roman" panose="02020603050405020304" pitchFamily="18" charset="0"/>
                  </a:rPr>
                  <a:t>D</a:t>
                </a:r>
                <a:r>
                  <a:rPr lang="ru-RU" sz="2200" dirty="0">
                    <a:latin typeface="Times New Roman" panose="02020603050405020304" pitchFamily="18" charset="0"/>
                    <a:cs typeface="Times New Roman" panose="02020603050405020304" pitchFamily="18" charset="0"/>
                  </a:rPr>
                  <a:t>, определяется как частное процентного изменения величины спроса и процентного изменения цены</a:t>
                </a:r>
                <a:r>
                  <a:rPr lang="ru-RU" sz="2200" dirty="0" smtClean="0">
                    <a:latin typeface="Times New Roman" panose="02020603050405020304" pitchFamily="18" charset="0"/>
                    <a:cs typeface="Times New Roman" panose="02020603050405020304" pitchFamily="18" charset="0"/>
                  </a:rPr>
                  <a:t>.</a:t>
                </a:r>
              </a:p>
              <a:p>
                <a:pPr marL="0" indent="0" algn="just">
                  <a:buNone/>
                </a:pPr>
                <a:r>
                  <a:rPr lang="ru-RU" sz="2200" dirty="0">
                    <a:latin typeface="Times New Roman" panose="02020603050405020304" pitchFamily="18" charset="0"/>
                    <a:cs typeface="Times New Roman" panose="02020603050405020304" pitchFamily="18" charset="0"/>
                  </a:rPr>
                  <a:t>Мы можем рассчитать коэффициент ценовой эластичности спроса по следующей формуле</a:t>
                </a:r>
                <a:r>
                  <a:rPr lang="ru-RU" sz="2200" dirty="0" smtClean="0">
                    <a:latin typeface="Times New Roman" panose="02020603050405020304" pitchFamily="18" charset="0"/>
                    <a:cs typeface="Times New Roman" panose="02020603050405020304" pitchFamily="18" charset="0"/>
                  </a:rPr>
                  <a:t>.</a:t>
                </a:r>
              </a:p>
              <a:p>
                <a:pPr marL="0" indent="0" algn="just">
                  <a:buNone/>
                </a:pPr>
                <a:endParaRPr lang="en-US" sz="2200" b="1" dirty="0" smtClean="0">
                  <a:latin typeface="Times New Roman" panose="02020603050405020304" pitchFamily="18" charset="0"/>
                  <a:cs typeface="Times New Roman" panose="02020603050405020304" pitchFamily="18" charset="0"/>
                </a:endParaRPr>
              </a:p>
              <a:p>
                <a:pPr marL="0" indent="0" algn="ctr">
                  <a:buNone/>
                </a:pPr>
                <a:r>
                  <a:rPr lang="ru-RU" sz="2200" b="1" dirty="0" smtClean="0">
                    <a:latin typeface="Times New Roman" panose="02020603050405020304" pitchFamily="18" charset="0"/>
                    <a:cs typeface="Times New Roman" panose="02020603050405020304" pitchFamily="18" charset="0"/>
                  </a:rPr>
                  <a:t>Ценовая </a:t>
                </a:r>
                <a:r>
                  <a:rPr lang="ru-RU" sz="2200" b="1" dirty="0">
                    <a:latin typeface="Times New Roman" panose="02020603050405020304" pitchFamily="18" charset="0"/>
                    <a:cs typeface="Times New Roman" panose="02020603050405020304" pitchFamily="18" charset="0"/>
                  </a:rPr>
                  <a:t>эластичность спроса </a:t>
                </a:r>
                <a:r>
                  <a:rPr lang="ru-RU" sz="2200" dirty="0">
                    <a:latin typeface="Times New Roman" panose="02020603050405020304" pitchFamily="18" charset="0"/>
                    <a:cs typeface="Times New Roman" panose="02020603050405020304" pitchFamily="18" charset="0"/>
                  </a:rPr>
                  <a:t>= E</a:t>
                </a:r>
                <a:r>
                  <a:rPr lang="ru-RU" sz="2200" baseline="-25000" dirty="0">
                    <a:latin typeface="Times New Roman" panose="02020603050405020304" pitchFamily="18" charset="0"/>
                    <a:cs typeface="Times New Roman" panose="02020603050405020304" pitchFamily="18" charset="0"/>
                  </a:rPr>
                  <a:t>D</a:t>
                </a:r>
                <a:r>
                  <a:rPr lang="ru-RU" sz="2200" dirty="0">
                    <a:latin typeface="Times New Roman" panose="02020603050405020304" pitchFamily="18" charset="0"/>
                    <a:cs typeface="Times New Roman" panose="02020603050405020304" pitchFamily="18" charset="0"/>
                  </a:rPr>
                  <a:t> = </a:t>
                </a:r>
                <a14:m>
                  <m:oMath xmlns:m="http://schemas.openxmlformats.org/officeDocument/2006/math">
                    <m:f>
                      <m:fPr>
                        <m:ctrlPr>
                          <a:rPr lang="ru-RU" sz="2200" i="1" smtClean="0">
                            <a:latin typeface="Cambria Math"/>
                          </a:rPr>
                        </m:ctrlPr>
                      </m:fPr>
                      <m:num>
                        <m:r>
                          <m:rPr>
                            <m:nor/>
                          </m:rPr>
                          <a:rPr lang="ru-RU" sz="2200">
                            <a:latin typeface="Times New Roman" panose="02020603050405020304" pitchFamily="18" charset="0"/>
                            <a:cs typeface="Times New Roman" panose="02020603050405020304" pitchFamily="18" charset="0"/>
                          </a:rPr>
                          <m:t>процентное изменение величины</m:t>
                        </m:r>
                        <m:r>
                          <m:rPr>
                            <m:nor/>
                          </m:rPr>
                          <a:rPr lang="ru-RU" sz="2200" b="0" i="0" smtClean="0">
                            <a:latin typeface="Times New Roman" panose="02020603050405020304" pitchFamily="18" charset="0"/>
                            <a:cs typeface="Times New Roman" panose="02020603050405020304" pitchFamily="18" charset="0"/>
                          </a:rPr>
                          <m:t> спроса</m:t>
                        </m:r>
                      </m:num>
                      <m:den>
                        <m:r>
                          <m:rPr>
                            <m:nor/>
                          </m:rPr>
                          <a:rPr lang="ru-RU" sz="2200">
                            <a:latin typeface="Times New Roman" panose="02020603050405020304" pitchFamily="18" charset="0"/>
                            <a:cs typeface="Times New Roman" panose="02020603050405020304" pitchFamily="18" charset="0"/>
                          </a:rPr>
                          <m:t>процентное изменение</m:t>
                        </m:r>
                        <m:r>
                          <m:rPr>
                            <m:nor/>
                          </m:rPr>
                          <a:rPr lang="ru-RU" sz="2200" b="0" i="0" smtClean="0">
                            <a:latin typeface="Times New Roman" panose="02020603050405020304" pitchFamily="18" charset="0"/>
                            <a:cs typeface="Times New Roman" panose="02020603050405020304" pitchFamily="18" charset="0"/>
                          </a:rPr>
                          <m:t> цены </m:t>
                        </m:r>
                      </m:den>
                    </m:f>
                  </m:oMath>
                </a14:m>
                <a:endParaRPr lang="ru-RU" sz="2200" dirty="0">
                  <a:latin typeface="Times New Roman" panose="02020603050405020304" pitchFamily="18" charset="0"/>
                  <a:cs typeface="Times New Roman" panose="02020603050405020304" pitchFamily="18" charset="0"/>
                </a:endParaRPr>
              </a:p>
            </p:txBody>
          </p:sp>
        </mc:Choice>
        <mc:Fallback xmlns="">
          <p:sp>
            <p:nvSpPr>
              <p:cNvPr id="3" name="Объект 2"/>
              <p:cNvSpPr>
                <a:spLocks noGrp="1" noRot="1" noChangeAspect="1" noMove="1" noResize="1" noEditPoints="1" noAdjustHandles="1" noChangeArrowheads="1" noChangeShapeType="1" noTextEdit="1"/>
              </p:cNvSpPr>
              <p:nvPr>
                <p:ph sz="quarter" idx="1"/>
              </p:nvPr>
            </p:nvSpPr>
            <p:spPr>
              <a:xfrm>
                <a:off x="565483" y="2213810"/>
                <a:ext cx="11105148" cy="4327358"/>
              </a:xfrm>
              <a:blipFill rotWithShape="1">
                <a:blip r:embed="rId2"/>
                <a:stretch>
                  <a:fillRect l="-714" t="-845" r="-769"/>
                </a:stretch>
              </a:blipFill>
            </p:spPr>
            <p:txBody>
              <a:bodyPr/>
              <a:lstStyle/>
              <a:p>
                <a:r>
                  <a:rPr lang="ru-RU">
                    <a:noFill/>
                  </a:rPr>
                  <a:t> </a:t>
                </a:r>
              </a:p>
            </p:txBody>
          </p:sp>
        </mc:Fallback>
      </mc:AlternateContent>
    </p:spTree>
    <p:extLst>
      <p:ext uri="{BB962C8B-B14F-4D97-AF65-F5344CB8AC3E}">
        <p14:creationId xmlns:p14="http://schemas.microsoft.com/office/powerpoint/2010/main" val="18053634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Объект 2"/>
              <p:cNvSpPr>
                <a:spLocks noGrp="1"/>
              </p:cNvSpPr>
              <p:nvPr>
                <p:ph idx="1"/>
              </p:nvPr>
            </p:nvSpPr>
            <p:spPr>
              <a:xfrm>
                <a:off x="974558" y="1052542"/>
                <a:ext cx="10118558" cy="5166155"/>
              </a:xfrm>
            </p:spPr>
            <p:txBody>
              <a:bodyPr>
                <a:normAutofit/>
              </a:bodyPr>
              <a:lstStyle/>
              <a:p>
                <a:pPr marL="0" indent="0" algn="ctr">
                  <a:buNone/>
                </a:pPr>
                <a:r>
                  <a:rPr lang="ru-RU" sz="2000" dirty="0" smtClean="0">
                    <a:solidFill>
                      <a:schemeClr val="tx1"/>
                    </a:solidFill>
                    <a:latin typeface="Times New Roman" panose="02020603050405020304" pitchFamily="18" charset="0"/>
                    <a:cs typeface="Times New Roman" panose="02020603050405020304" pitchFamily="18" charset="0"/>
                  </a:rPr>
                  <a:t>Теперь поговорим более подробно о различных типах эластичности.</a:t>
                </a:r>
              </a:p>
              <a:p>
                <a:pPr marL="0" indent="432000" algn="just">
                  <a:spcBef>
                    <a:spcPts val="1200"/>
                  </a:spcBef>
                  <a:buFont typeface="Wingdings" panose="05000000000000000000" pitchFamily="2" charset="2"/>
                  <a:buChar char="v"/>
                </a:pPr>
                <a:r>
                  <a:rPr lang="ru-RU" sz="2000" dirty="0">
                    <a:solidFill>
                      <a:schemeClr val="tx1"/>
                    </a:solidFill>
                    <a:latin typeface="Times New Roman" panose="02020603050405020304" pitchFamily="18" charset="0"/>
                    <a:cs typeface="Times New Roman" panose="02020603050405020304" pitchFamily="18" charset="0"/>
                  </a:rPr>
                  <a:t>Если 1 </a:t>
                </a:r>
                <a:r>
                  <a:rPr lang="ru-RU" sz="2000" dirty="0" smtClean="0">
                    <a:solidFill>
                      <a:schemeClr val="tx1"/>
                    </a:solidFill>
                    <a:latin typeface="Times New Roman" panose="02020603050405020304" pitchFamily="18" charset="0"/>
                    <a:cs typeface="Times New Roman" panose="02020603050405020304" pitchFamily="18" charset="0"/>
                  </a:rPr>
                  <a:t>% -ое </a:t>
                </a:r>
                <a:r>
                  <a:rPr lang="ru-RU" sz="2000" dirty="0">
                    <a:solidFill>
                      <a:schemeClr val="tx1"/>
                    </a:solidFill>
                    <a:latin typeface="Times New Roman" panose="02020603050405020304" pitchFamily="18" charset="0"/>
                    <a:cs typeface="Times New Roman" panose="02020603050405020304" pitchFamily="18" charset="0"/>
                  </a:rPr>
                  <a:t>изменение цены приводит к более чем 1 </a:t>
                </a:r>
                <a:r>
                  <a:rPr lang="ru-RU" sz="2000" dirty="0" smtClean="0">
                    <a:solidFill>
                      <a:schemeClr val="tx1"/>
                    </a:solidFill>
                    <a:latin typeface="Times New Roman" panose="02020603050405020304" pitchFamily="18" charset="0"/>
                    <a:cs typeface="Times New Roman" panose="02020603050405020304" pitchFamily="18" charset="0"/>
                  </a:rPr>
                  <a:t>%-ному </a:t>
                </a:r>
                <a:r>
                  <a:rPr lang="ru-RU" sz="2000" dirty="0">
                    <a:solidFill>
                      <a:schemeClr val="tx1"/>
                    </a:solidFill>
                    <a:latin typeface="Times New Roman" panose="02020603050405020304" pitchFamily="18" charset="0"/>
                    <a:cs typeface="Times New Roman" panose="02020603050405020304" pitchFamily="18" charset="0"/>
                  </a:rPr>
                  <a:t>изменению величины спроса, это значит, что спрос на товар — эластичный. Например, если рост цены на 1% приводит к снижению величины спроса на 5%, то это указывает на высокую ценовую эластичность </a:t>
                </a:r>
                <a:r>
                  <a:rPr lang="ru-RU" sz="2000" dirty="0" smtClean="0">
                    <a:solidFill>
                      <a:schemeClr val="tx1"/>
                    </a:solidFill>
                    <a:latin typeface="Times New Roman" panose="02020603050405020304" pitchFamily="18" charset="0"/>
                    <a:cs typeface="Times New Roman" panose="02020603050405020304" pitchFamily="18" charset="0"/>
                  </a:rPr>
                  <a:t>спроса.</a:t>
                </a:r>
                <a:endParaRPr lang="en-US" sz="2000" dirty="0" smtClean="0">
                  <a:solidFill>
                    <a:schemeClr val="tx1"/>
                  </a:solidFill>
                  <a:latin typeface="Times New Roman" panose="02020603050405020304" pitchFamily="18" charset="0"/>
                  <a:cs typeface="Times New Roman" panose="02020603050405020304" pitchFamily="18" charset="0"/>
                </a:endParaRPr>
              </a:p>
              <a:p>
                <a:pPr marL="0" indent="432000" algn="just">
                  <a:spcBef>
                    <a:spcPts val="1200"/>
                  </a:spcBef>
                  <a:buFont typeface="Wingdings" panose="05000000000000000000" pitchFamily="2" charset="2"/>
                  <a:buChar char="v"/>
                </a:pPr>
                <a:r>
                  <a:rPr lang="ru-RU" sz="2000" dirty="0" smtClean="0">
                    <a:solidFill>
                      <a:schemeClr val="tx1"/>
                    </a:solidFill>
                    <a:latin typeface="Times New Roman" panose="02020603050405020304" pitchFamily="18" charset="0"/>
                    <a:cs typeface="Times New Roman" panose="02020603050405020304" pitchFamily="18" charset="0"/>
                  </a:rPr>
                  <a:t>Если </a:t>
                </a:r>
                <a:r>
                  <a:rPr lang="ru-RU" sz="2000" dirty="0">
                    <a:solidFill>
                      <a:schemeClr val="tx1"/>
                    </a:solidFill>
                    <a:latin typeface="Times New Roman" panose="02020603050405020304" pitchFamily="18" charset="0"/>
                    <a:cs typeface="Times New Roman" panose="02020603050405020304" pitchFamily="18" charset="0"/>
                  </a:rPr>
                  <a:t>1 </a:t>
                </a:r>
                <a:r>
                  <a:rPr lang="ru-RU" sz="2000" dirty="0" smtClean="0">
                    <a:solidFill>
                      <a:schemeClr val="tx1"/>
                    </a:solidFill>
                    <a:latin typeface="Times New Roman" panose="02020603050405020304" pitchFamily="18" charset="0"/>
                    <a:cs typeface="Times New Roman" panose="02020603050405020304" pitchFamily="18" charset="0"/>
                  </a:rPr>
                  <a:t>% -ое </a:t>
                </a:r>
                <a:r>
                  <a:rPr lang="ru-RU" sz="2000" dirty="0">
                    <a:solidFill>
                      <a:schemeClr val="tx1"/>
                    </a:solidFill>
                    <a:latin typeface="Times New Roman" panose="02020603050405020304" pitchFamily="18" charset="0"/>
                    <a:cs typeface="Times New Roman" panose="02020603050405020304" pitchFamily="18" charset="0"/>
                  </a:rPr>
                  <a:t>изменение цены вызывает менее чем 1 </a:t>
                </a:r>
                <a:r>
                  <a:rPr lang="ru-RU" sz="2000" dirty="0" smtClean="0">
                    <a:solidFill>
                      <a:schemeClr val="tx1"/>
                    </a:solidFill>
                    <a:latin typeface="Times New Roman" panose="02020603050405020304" pitchFamily="18" charset="0"/>
                    <a:cs typeface="Times New Roman" panose="02020603050405020304" pitchFamily="18" charset="0"/>
                  </a:rPr>
                  <a:t>%-</a:t>
                </a:r>
                <a:r>
                  <a:rPr lang="ru-RU" sz="2000" dirty="0" err="1" smtClean="0">
                    <a:solidFill>
                      <a:schemeClr val="tx1"/>
                    </a:solidFill>
                    <a:latin typeface="Times New Roman" panose="02020603050405020304" pitchFamily="18" charset="0"/>
                    <a:cs typeface="Times New Roman" panose="02020603050405020304" pitchFamily="18" charset="0"/>
                  </a:rPr>
                  <a:t>ное</a:t>
                </a:r>
                <a:r>
                  <a:rPr lang="ru-RU" sz="2000" dirty="0" smtClean="0">
                    <a:solidFill>
                      <a:schemeClr val="tx1"/>
                    </a:solidFill>
                    <a:latin typeface="Times New Roman" panose="02020603050405020304" pitchFamily="18" charset="0"/>
                    <a:cs typeface="Times New Roman" panose="02020603050405020304" pitchFamily="18" charset="0"/>
                  </a:rPr>
                  <a:t> </a:t>
                </a:r>
                <a:r>
                  <a:rPr lang="ru-RU" sz="2000" dirty="0">
                    <a:solidFill>
                      <a:schemeClr val="tx1"/>
                    </a:solidFill>
                    <a:latin typeface="Times New Roman" panose="02020603050405020304" pitchFamily="18" charset="0"/>
                    <a:cs typeface="Times New Roman" panose="02020603050405020304" pitchFamily="18" charset="0"/>
                  </a:rPr>
                  <a:t>изменение величины спроса, то этот спрос неэластичный. Такая ситуация </a:t>
                </a:r>
                <a:r>
                  <a:rPr lang="ru-RU" sz="2000" dirty="0" smtClean="0">
                    <a:solidFill>
                      <a:schemeClr val="tx1"/>
                    </a:solidFill>
                    <a:latin typeface="Times New Roman" panose="02020603050405020304" pitchFamily="18" charset="0"/>
                    <a:cs typeface="Times New Roman" panose="02020603050405020304" pitchFamily="18" charset="0"/>
                  </a:rPr>
                  <a:t>возникает,</a:t>
                </a:r>
                <a:r>
                  <a:rPr lang="en-US" sz="2000" dirty="0" smtClean="0">
                    <a:solidFill>
                      <a:schemeClr val="tx1"/>
                    </a:solidFill>
                    <a:latin typeface="Times New Roman" panose="02020603050405020304" pitchFamily="18" charset="0"/>
                    <a:cs typeface="Times New Roman" panose="02020603050405020304" pitchFamily="18" charset="0"/>
                  </a:rPr>
                  <a:t> </a:t>
                </a:r>
                <a:r>
                  <a:rPr lang="ru-RU" sz="2000" dirty="0" smtClean="0">
                    <a:solidFill>
                      <a:schemeClr val="tx1"/>
                    </a:solidFill>
                    <a:latin typeface="Times New Roman" panose="02020603050405020304" pitchFamily="18" charset="0"/>
                    <a:cs typeface="Times New Roman" panose="02020603050405020304" pitchFamily="18" charset="0"/>
                  </a:rPr>
                  <a:t>когда </a:t>
                </a:r>
                <a:r>
                  <a:rPr lang="ru-RU" sz="2000" dirty="0">
                    <a:solidFill>
                      <a:schemeClr val="tx1"/>
                    </a:solidFill>
                    <a:latin typeface="Times New Roman" panose="02020603050405020304" pitchFamily="18" charset="0"/>
                    <a:cs typeface="Times New Roman" panose="02020603050405020304" pitchFamily="18" charset="0"/>
                  </a:rPr>
                  <a:t>рост цены на 1 % приводит к снижению спроса только на 0,2</a:t>
                </a:r>
                <a:r>
                  <a:rPr lang="ru-RU" sz="2000" dirty="0" smtClean="0">
                    <a:solidFill>
                      <a:schemeClr val="tx1"/>
                    </a:solidFill>
                    <a:latin typeface="Times New Roman" panose="02020603050405020304" pitchFamily="18" charset="0"/>
                    <a:cs typeface="Times New Roman" panose="02020603050405020304" pitchFamily="18" charset="0"/>
                  </a:rPr>
                  <a:t>%.</a:t>
                </a:r>
                <a:endParaRPr lang="en-US" sz="2000" dirty="0" smtClean="0">
                  <a:solidFill>
                    <a:schemeClr val="tx1"/>
                  </a:solidFill>
                  <a:latin typeface="Times New Roman" panose="02020603050405020304" pitchFamily="18" charset="0"/>
                  <a:cs typeface="Times New Roman" panose="02020603050405020304" pitchFamily="18" charset="0"/>
                </a:endParaRPr>
              </a:p>
              <a:p>
                <a:pPr marL="0" indent="432000" algn="just">
                  <a:spcBef>
                    <a:spcPts val="1200"/>
                  </a:spcBef>
                  <a:buFont typeface="Wingdings" panose="05000000000000000000" pitchFamily="2" charset="2"/>
                  <a:buChar char="v"/>
                </a:pPr>
                <a:r>
                  <a:rPr lang="ru-RU" sz="2000" dirty="0" smtClean="0">
                    <a:solidFill>
                      <a:schemeClr val="tx1"/>
                    </a:solidFill>
                    <a:latin typeface="Times New Roman" panose="02020603050405020304" pitchFamily="18" charset="0"/>
                    <a:cs typeface="Times New Roman" panose="02020603050405020304" pitchFamily="18" charset="0"/>
                  </a:rPr>
                  <a:t>Особо </a:t>
                </a:r>
                <a:r>
                  <a:rPr lang="ru-RU" sz="2000" dirty="0">
                    <a:solidFill>
                      <a:schemeClr val="tx1"/>
                    </a:solidFill>
                    <a:latin typeface="Times New Roman" panose="02020603050405020304" pitchFamily="18" charset="0"/>
                    <a:cs typeface="Times New Roman" panose="02020603050405020304" pitchFamily="18" charset="0"/>
                  </a:rPr>
                  <a:t>следует выделить единичную эластичность спроса, которая имеет место, если процентное изменение цены в точности соответствует процентному изменению величины спроса. В этой ситуации 1 </a:t>
                </a:r>
                <a:r>
                  <a:rPr lang="ru-RU" sz="2000" dirty="0" smtClean="0">
                    <a:solidFill>
                      <a:schemeClr val="tx1"/>
                    </a:solidFill>
                    <a:latin typeface="Times New Roman" panose="02020603050405020304" pitchFamily="18" charset="0"/>
                    <a:cs typeface="Times New Roman" panose="02020603050405020304" pitchFamily="18" charset="0"/>
                  </a:rPr>
                  <a:t>%-ое </a:t>
                </a:r>
                <a:r>
                  <a:rPr lang="ru-RU" sz="2000" dirty="0">
                    <a:solidFill>
                      <a:schemeClr val="tx1"/>
                    </a:solidFill>
                    <a:latin typeface="Times New Roman" panose="02020603050405020304" pitchFamily="18" charset="0"/>
                    <a:cs typeface="Times New Roman" panose="02020603050405020304" pitchFamily="18" charset="0"/>
                  </a:rPr>
                  <a:t>увеличение цены вызывает 1 </a:t>
                </a:r>
                <a:r>
                  <a:rPr lang="ru-RU" sz="2000" dirty="0" smtClean="0">
                    <a:solidFill>
                      <a:schemeClr val="tx1"/>
                    </a:solidFill>
                    <a:latin typeface="Times New Roman" panose="02020603050405020304" pitchFamily="18" charset="0"/>
                    <a:cs typeface="Times New Roman" panose="02020603050405020304" pitchFamily="18" charset="0"/>
                  </a:rPr>
                  <a:t>%-ое </a:t>
                </a:r>
                <a:r>
                  <a:rPr lang="ru-RU" sz="2000" dirty="0">
                    <a:solidFill>
                      <a:schemeClr val="tx1"/>
                    </a:solidFill>
                    <a:latin typeface="Times New Roman" panose="02020603050405020304" pitchFamily="18" charset="0"/>
                    <a:cs typeface="Times New Roman" panose="02020603050405020304" pitchFamily="18" charset="0"/>
                  </a:rPr>
                  <a:t>снижение величины спроса. Позже мы увидим, что в этом случае общие расходы на данный товар (которые равны </a:t>
                </a:r>
                <a:r>
                  <a:rPr lang="ru-RU" sz="2000" dirty="0" smtClean="0">
                    <a:solidFill>
                      <a:schemeClr val="tx1"/>
                    </a:solidFill>
                    <a:latin typeface="Times New Roman" panose="02020603050405020304" pitchFamily="18" charset="0"/>
                    <a:cs typeface="Times New Roman" panose="02020603050405020304" pitchFamily="18" charset="0"/>
                  </a:rPr>
                  <a:t>Р</a:t>
                </a:r>
                <a14:m>
                  <m:oMath xmlns:m="http://schemas.openxmlformats.org/officeDocument/2006/math">
                    <m:r>
                      <a:rPr lang="ru-RU" sz="200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sz="2000" dirty="0" smtClean="0">
                    <a:solidFill>
                      <a:schemeClr val="tx1"/>
                    </a:solidFill>
                    <a:latin typeface="Times New Roman" panose="02020603050405020304" pitchFamily="18" charset="0"/>
                    <a:cs typeface="Times New Roman" panose="02020603050405020304" pitchFamily="18" charset="0"/>
                  </a:rPr>
                  <a:t>Q</a:t>
                </a:r>
                <a:r>
                  <a:rPr lang="ru-RU" sz="2000" dirty="0">
                    <a:solidFill>
                      <a:schemeClr val="tx1"/>
                    </a:solidFill>
                    <a:latin typeface="Times New Roman" panose="02020603050405020304" pitchFamily="18" charset="0"/>
                    <a:cs typeface="Times New Roman" panose="02020603050405020304" pitchFamily="18" charset="0"/>
                  </a:rPr>
                  <a:t>) остаются неизменными даже тогда, когда цена изменяется.</a:t>
                </a:r>
              </a:p>
            </p:txBody>
          </p:sp>
        </mc:Choice>
        <mc:Fallback xmlns="">
          <p:sp>
            <p:nvSpPr>
              <p:cNvPr id="3" name="Объект 2"/>
              <p:cNvSpPr>
                <a:spLocks noGrp="1" noRot="1" noChangeAspect="1" noMove="1" noResize="1" noEditPoints="1" noAdjustHandles="1" noChangeArrowheads="1" noChangeShapeType="1" noTextEdit="1"/>
              </p:cNvSpPr>
              <p:nvPr>
                <p:ph idx="1"/>
              </p:nvPr>
            </p:nvSpPr>
            <p:spPr>
              <a:xfrm>
                <a:off x="974558" y="1052542"/>
                <a:ext cx="10118558" cy="5166155"/>
              </a:xfrm>
              <a:blipFill rotWithShape="1">
                <a:blip r:embed="rId2"/>
                <a:stretch>
                  <a:fillRect l="-663" t="-590" r="-602"/>
                </a:stretch>
              </a:blipFill>
            </p:spPr>
            <p:txBody>
              <a:bodyPr/>
              <a:lstStyle/>
              <a:p>
                <a:r>
                  <a:rPr lang="ru-RU">
                    <a:noFill/>
                  </a:rPr>
                  <a:t> </a:t>
                </a:r>
              </a:p>
            </p:txBody>
          </p:sp>
        </mc:Fallback>
      </mc:AlternateContent>
    </p:spTree>
    <p:extLst>
      <p:ext uri="{BB962C8B-B14F-4D97-AF65-F5344CB8AC3E}">
        <p14:creationId xmlns:p14="http://schemas.microsoft.com/office/powerpoint/2010/main" val="11456640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14894" y="958515"/>
            <a:ext cx="5625154" cy="4335379"/>
          </a:xfrm>
          <a:prstGeom prst="rect">
            <a:avLst/>
          </a:prstGeom>
        </p:spPr>
      </p:pic>
      <p:sp>
        <p:nvSpPr>
          <p:cNvPr id="3" name="Объект 2"/>
          <p:cNvSpPr>
            <a:spLocks noGrp="1"/>
          </p:cNvSpPr>
          <p:nvPr>
            <p:ph idx="1"/>
          </p:nvPr>
        </p:nvSpPr>
        <p:spPr>
          <a:xfrm>
            <a:off x="697839" y="1331493"/>
            <a:ext cx="5217055" cy="4287253"/>
          </a:xfrm>
        </p:spPr>
        <p:txBody>
          <a:bodyPr>
            <a:normAutofit fontScale="92500" lnSpcReduction="10000"/>
          </a:bodyPr>
          <a:lstStyle/>
          <a:p>
            <a:pPr marL="0" indent="432000" algn="just">
              <a:spcBef>
                <a:spcPts val="1200"/>
              </a:spcBef>
              <a:buFont typeface="Wingdings" panose="05000000000000000000" pitchFamily="2" charset="2"/>
              <a:buChar char="v"/>
            </a:pPr>
            <a:r>
              <a:rPr lang="ru-RU" sz="2000" dirty="0">
                <a:solidFill>
                  <a:schemeClr val="tx1"/>
                </a:solidFill>
                <a:latin typeface="Times New Roman" panose="02020603050405020304" pitchFamily="18" charset="0"/>
                <a:cs typeface="Times New Roman" panose="02020603050405020304" pitchFamily="18" charset="0"/>
              </a:rPr>
              <a:t>Для того чтобы проиллюстрировать алгоритм расчета показателя эластичности, давайте рассмотрим простой пример реакции спроса на изменение цены, показанный на </a:t>
            </a:r>
            <a:r>
              <a:rPr lang="ru-RU" sz="2000" dirty="0" smtClean="0">
                <a:solidFill>
                  <a:schemeClr val="tx1"/>
                </a:solidFill>
                <a:latin typeface="Times New Roman" panose="02020603050405020304" pitchFamily="18" charset="0"/>
                <a:cs typeface="Times New Roman" panose="02020603050405020304" pitchFamily="18" charset="0"/>
              </a:rPr>
              <a:t>рис.1 </a:t>
            </a:r>
            <a:endParaRPr lang="en-US" sz="2000" dirty="0" smtClean="0">
              <a:solidFill>
                <a:schemeClr val="tx1"/>
              </a:solidFill>
              <a:latin typeface="Times New Roman" panose="02020603050405020304" pitchFamily="18" charset="0"/>
              <a:cs typeface="Times New Roman" panose="02020603050405020304" pitchFamily="18" charset="0"/>
            </a:endParaRPr>
          </a:p>
          <a:p>
            <a:pPr marL="0" indent="432000" algn="just">
              <a:spcBef>
                <a:spcPts val="1200"/>
              </a:spcBef>
              <a:buFont typeface="Wingdings" panose="05000000000000000000" pitchFamily="2" charset="2"/>
              <a:buChar char="v"/>
            </a:pPr>
            <a:r>
              <a:rPr lang="ru-RU" sz="2000" dirty="0" smtClean="0">
                <a:solidFill>
                  <a:schemeClr val="tx1"/>
                </a:solidFill>
                <a:latin typeface="Times New Roman" panose="02020603050405020304" pitchFamily="18" charset="0"/>
                <a:cs typeface="Times New Roman" panose="02020603050405020304" pitchFamily="18" charset="0"/>
              </a:rPr>
              <a:t>Начнем </a:t>
            </a:r>
            <a:r>
              <a:rPr lang="ru-RU" sz="2000" dirty="0">
                <a:solidFill>
                  <a:schemeClr val="tx1"/>
                </a:solidFill>
                <a:latin typeface="Times New Roman" panose="02020603050405020304" pitchFamily="18" charset="0"/>
                <a:cs typeface="Times New Roman" panose="02020603050405020304" pitchFamily="18" charset="0"/>
              </a:rPr>
              <a:t>наш анализ с точки, в которой цена равна 90, а величина спроса—240 единицам. </a:t>
            </a:r>
            <a:endParaRPr lang="en-US" sz="2000" dirty="0" smtClean="0">
              <a:solidFill>
                <a:schemeClr val="tx1"/>
              </a:solidFill>
              <a:latin typeface="Times New Roman" panose="02020603050405020304" pitchFamily="18" charset="0"/>
              <a:cs typeface="Times New Roman" panose="02020603050405020304" pitchFamily="18" charset="0"/>
            </a:endParaRPr>
          </a:p>
          <a:p>
            <a:pPr marL="0" indent="432000" algn="just">
              <a:spcBef>
                <a:spcPts val="1200"/>
              </a:spcBef>
              <a:buFont typeface="Wingdings" panose="05000000000000000000" pitchFamily="2" charset="2"/>
              <a:buChar char="v"/>
            </a:pPr>
            <a:r>
              <a:rPr lang="ru-RU" sz="2000" dirty="0" smtClean="0">
                <a:solidFill>
                  <a:schemeClr val="tx1"/>
                </a:solidFill>
                <a:latin typeface="Times New Roman" panose="02020603050405020304" pitchFamily="18" charset="0"/>
                <a:cs typeface="Times New Roman" panose="02020603050405020304" pitchFamily="18" charset="0"/>
              </a:rPr>
              <a:t>Повышение </a:t>
            </a:r>
            <a:r>
              <a:rPr lang="ru-RU" sz="2000" dirty="0">
                <a:solidFill>
                  <a:schemeClr val="tx1"/>
                </a:solidFill>
                <a:latin typeface="Times New Roman" panose="02020603050405020304" pitchFamily="18" charset="0"/>
                <a:cs typeface="Times New Roman" panose="02020603050405020304" pitchFamily="18" charset="0"/>
              </a:rPr>
              <a:t>цены до 110 вынуждает потребителей сократить свои покупки до 160 единиц</a:t>
            </a:r>
            <a:r>
              <a:rPr lang="ru-RU" sz="2000" dirty="0" smtClean="0">
                <a:solidFill>
                  <a:schemeClr val="tx1"/>
                </a:solidFill>
                <a:latin typeface="Times New Roman" panose="02020603050405020304" pitchFamily="18" charset="0"/>
                <a:cs typeface="Times New Roman" panose="02020603050405020304" pitchFamily="18" charset="0"/>
              </a:rPr>
              <a:t>. </a:t>
            </a:r>
            <a:endParaRPr lang="en-US" sz="2000" dirty="0" smtClean="0">
              <a:solidFill>
                <a:schemeClr val="tx1"/>
              </a:solidFill>
              <a:latin typeface="Times New Roman" panose="02020603050405020304" pitchFamily="18" charset="0"/>
              <a:cs typeface="Times New Roman" panose="02020603050405020304" pitchFamily="18" charset="0"/>
            </a:endParaRPr>
          </a:p>
          <a:p>
            <a:pPr marL="0" indent="432000" algn="just">
              <a:spcBef>
                <a:spcPts val="1200"/>
              </a:spcBef>
              <a:buFont typeface="Wingdings" panose="05000000000000000000" pitchFamily="2" charset="2"/>
              <a:buChar char="v"/>
            </a:pPr>
            <a:r>
              <a:rPr lang="ru-RU" sz="2000" dirty="0" smtClean="0">
                <a:solidFill>
                  <a:schemeClr val="tx1"/>
                </a:solidFill>
                <a:latin typeface="Times New Roman" panose="02020603050405020304" pitchFamily="18" charset="0"/>
                <a:cs typeface="Times New Roman" panose="02020603050405020304" pitchFamily="18" charset="0"/>
              </a:rPr>
              <a:t>На </a:t>
            </a:r>
            <a:r>
              <a:rPr lang="ru-RU" sz="2000" dirty="0">
                <a:solidFill>
                  <a:schemeClr val="tx1"/>
                </a:solidFill>
                <a:latin typeface="Times New Roman" panose="02020603050405020304" pitchFamily="18" charset="0"/>
                <a:cs typeface="Times New Roman" panose="02020603050405020304" pitchFamily="18" charset="0"/>
              </a:rPr>
              <a:t>рис. 1 потребители первоначально находятся в точке А и затем передвигаются вдоль своей кривой спроса к точке В по мере роста цены.</a:t>
            </a:r>
          </a:p>
          <a:p>
            <a:pPr marL="0" indent="0" algn="just">
              <a:buNone/>
            </a:pPr>
            <a:endParaRPr lang="ru-RU" sz="2000" dirty="0">
              <a:latin typeface="Times New Roman" panose="02020603050405020304" pitchFamily="18" charset="0"/>
              <a:cs typeface="Times New Roman" panose="02020603050405020304" pitchFamily="18" charset="0"/>
            </a:endParaRPr>
          </a:p>
        </p:txBody>
      </p:sp>
      <p:sp>
        <p:nvSpPr>
          <p:cNvPr id="4" name="Объект 2"/>
          <p:cNvSpPr txBox="1">
            <a:spLocks/>
          </p:cNvSpPr>
          <p:nvPr/>
        </p:nvSpPr>
        <p:spPr>
          <a:xfrm>
            <a:off x="6336191" y="5384800"/>
            <a:ext cx="5045683" cy="9144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lgn="ctr">
              <a:buNone/>
            </a:pPr>
            <a:r>
              <a:rPr lang="ru-RU" sz="1600" dirty="0" smtClean="0">
                <a:solidFill>
                  <a:schemeClr val="tx1"/>
                </a:solidFill>
                <a:latin typeface="Times New Roman" panose="02020603050405020304" pitchFamily="18" charset="0"/>
                <a:cs typeface="Times New Roman" panose="02020603050405020304" pitchFamily="18" charset="0"/>
              </a:rPr>
              <a:t>Рис.1 Эластичный</a:t>
            </a:r>
            <a:r>
              <a:rPr lang="en-US" sz="1600" dirty="0" smtClean="0">
                <a:solidFill>
                  <a:schemeClr val="tx1"/>
                </a:solidFill>
                <a:latin typeface="Times New Roman" panose="02020603050405020304" pitchFamily="18" charset="0"/>
                <a:cs typeface="Times New Roman" panose="02020603050405020304" pitchFamily="18" charset="0"/>
              </a:rPr>
              <a:t> </a:t>
            </a:r>
            <a:r>
              <a:rPr lang="ru-RU" sz="1600" dirty="0" smtClean="0">
                <a:solidFill>
                  <a:schemeClr val="tx1"/>
                </a:solidFill>
                <a:latin typeface="Times New Roman" panose="02020603050405020304" pitchFamily="18" charset="0"/>
                <a:cs typeface="Times New Roman" panose="02020603050405020304" pitchFamily="18" charset="0"/>
              </a:rPr>
              <a:t>спрос характеризуется существенным изменением величины спроса в результате изменения цены</a:t>
            </a:r>
            <a:endParaRPr lang="ru-RU" sz="1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6749866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046747" y="987929"/>
            <a:ext cx="10190747" cy="1622924"/>
          </a:xfrm>
        </p:spPr>
        <p:txBody>
          <a:bodyPr>
            <a:normAutofit/>
          </a:bodyPr>
          <a:lstStyle/>
          <a:p>
            <a:pPr marL="0" indent="457200" algn="just">
              <a:buNone/>
            </a:pPr>
            <a:r>
              <a:rPr lang="ru-RU" sz="2000" dirty="0">
                <a:solidFill>
                  <a:schemeClr val="tx1"/>
                </a:solidFill>
                <a:latin typeface="Times New Roman" panose="02020603050405020304" pitchFamily="18" charset="0"/>
                <a:cs typeface="Times New Roman" panose="02020603050405020304" pitchFamily="18" charset="0"/>
              </a:rPr>
              <a:t>В </a:t>
            </a:r>
            <a:r>
              <a:rPr lang="ru-RU" sz="2000" dirty="0" smtClean="0">
                <a:solidFill>
                  <a:schemeClr val="tx1"/>
                </a:solidFill>
                <a:latin typeface="Times New Roman" panose="02020603050405020304" pitchFamily="18" charset="0"/>
                <a:cs typeface="Times New Roman" panose="02020603050405020304" pitchFamily="18" charset="0"/>
              </a:rPr>
              <a:t>табл.1 </a:t>
            </a:r>
            <a:r>
              <a:rPr lang="ru-RU" sz="2000" dirty="0">
                <a:solidFill>
                  <a:schemeClr val="tx1"/>
                </a:solidFill>
                <a:latin typeface="Times New Roman" panose="02020603050405020304" pitchFamily="18" charset="0"/>
                <a:cs typeface="Times New Roman" panose="02020603050405020304" pitchFamily="18" charset="0"/>
              </a:rPr>
              <a:t>показана последовательность расчета ценовой эластичности. Увеличение цены на 20% вызывает снижение величины спроса на 40%. Очевидно, что ценовая эластичность спроса в этом случае равна E</a:t>
            </a:r>
            <a:r>
              <a:rPr lang="ru-RU" sz="2000" baseline="-25000" dirty="0">
                <a:solidFill>
                  <a:schemeClr val="tx1"/>
                </a:solidFill>
                <a:latin typeface="Times New Roman" panose="02020603050405020304" pitchFamily="18" charset="0"/>
                <a:cs typeface="Times New Roman" panose="02020603050405020304" pitchFamily="18" charset="0"/>
              </a:rPr>
              <a:t>D </a:t>
            </a:r>
            <a:r>
              <a:rPr lang="ru-RU" sz="2000" dirty="0" smtClean="0">
                <a:solidFill>
                  <a:schemeClr val="tx1"/>
                </a:solidFill>
                <a:latin typeface="Times New Roman" panose="02020603050405020304" pitchFamily="18" charset="0"/>
                <a:cs typeface="Times New Roman" panose="02020603050405020304" pitchFamily="18" charset="0"/>
              </a:rPr>
              <a:t>=</a:t>
            </a:r>
            <a:r>
              <a:rPr lang="ru-RU" sz="2000" dirty="0">
                <a:solidFill>
                  <a:schemeClr val="tx1"/>
                </a:solidFill>
                <a:latin typeface="Times New Roman" panose="02020603050405020304" pitchFamily="18" charset="0"/>
                <a:cs typeface="Times New Roman" panose="02020603050405020304" pitchFamily="18" charset="0"/>
              </a:rPr>
              <a:t>40/20=2. Коэффициент ценовой эластичности больше единицы, следовательно, спрос на данный товар на отрезке АВ эластичен</a:t>
            </a:r>
            <a:r>
              <a:rPr lang="ru-RU" sz="2000" dirty="0" smtClean="0">
                <a:solidFill>
                  <a:schemeClr val="tx1"/>
                </a:solidFill>
                <a:latin typeface="Times New Roman" panose="02020603050405020304" pitchFamily="18" charset="0"/>
                <a:cs typeface="Times New Roman" panose="02020603050405020304" pitchFamily="18" charset="0"/>
              </a:rPr>
              <a:t>.</a:t>
            </a:r>
            <a:endParaRPr lang="ru-RU" sz="2000" dirty="0">
              <a:solidFill>
                <a:schemeClr val="tx1"/>
              </a:solidFill>
              <a:latin typeface="Times New Roman" panose="02020603050405020304" pitchFamily="18" charset="0"/>
              <a:cs typeface="Times New Roman" panose="02020603050405020304" pitchFamily="18" charset="0"/>
            </a:endParaRPr>
          </a:p>
          <a:p>
            <a:pPr marL="0" indent="0" algn="just">
              <a:buNone/>
            </a:pPr>
            <a:endParaRPr lang="ru-RU" sz="20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 name="Прямоугольник 3"/>
              <p:cNvSpPr/>
              <p:nvPr/>
            </p:nvSpPr>
            <p:spPr>
              <a:xfrm>
                <a:off x="3765884" y="3129008"/>
                <a:ext cx="7603958" cy="1938992"/>
              </a:xfrm>
              <a:prstGeom prst="rect">
                <a:avLst/>
              </a:prstGeom>
            </p:spPr>
            <p:txBody>
              <a:bodyPr wrap="square">
                <a:spAutoFit/>
              </a:bodyPr>
              <a:lstStyle/>
              <a:p>
                <a:pPr algn="ctr"/>
                <a:r>
                  <a:rPr lang="ru-RU" sz="2000" b="1" dirty="0">
                    <a:latin typeface="Times New Roman" panose="02020603050405020304" pitchFamily="18" charset="0"/>
                    <a:cs typeface="Times New Roman" panose="02020603050405020304" pitchFamily="18" charset="0"/>
                  </a:rPr>
                  <a:t>Таблица 1. Пример эластичного спроса на товар</a:t>
                </a:r>
              </a:p>
              <a:p>
                <a:pPr algn="ctr"/>
                <a:r>
                  <a:rPr lang="ru-RU" sz="2000" b="1" dirty="0">
                    <a:latin typeface="Times New Roman" panose="02020603050405020304" pitchFamily="18" charset="0"/>
                    <a:cs typeface="Times New Roman" panose="02020603050405020304" pitchFamily="18" charset="0"/>
                  </a:rPr>
                  <a:t>Ситуация А</a:t>
                </a:r>
                <a:r>
                  <a:rPr lang="ru-RU" sz="2000" dirty="0">
                    <a:latin typeface="Times New Roman" panose="02020603050405020304" pitchFamily="18" charset="0"/>
                    <a:cs typeface="Times New Roman" panose="02020603050405020304" pitchFamily="18" charset="0"/>
                  </a:rPr>
                  <a:t>: цена = 90, количество = 240. </a:t>
                </a:r>
              </a:p>
              <a:p>
                <a:pPr algn="ctr"/>
                <a:r>
                  <a:rPr lang="ru-RU" sz="2000" b="1" dirty="0">
                    <a:latin typeface="Times New Roman" panose="02020603050405020304" pitchFamily="18" charset="0"/>
                    <a:cs typeface="Times New Roman" panose="02020603050405020304" pitchFamily="18" charset="0"/>
                  </a:rPr>
                  <a:t>Ситуация В</a:t>
                </a:r>
                <a:r>
                  <a:rPr lang="ru-RU" sz="2000" dirty="0">
                    <a:latin typeface="Times New Roman" panose="02020603050405020304" pitchFamily="18" charset="0"/>
                    <a:cs typeface="Times New Roman" panose="02020603050405020304" pitchFamily="18" charset="0"/>
                  </a:rPr>
                  <a:t>: цена = 110, количество = 160.</a:t>
                </a:r>
              </a:p>
              <a:p>
                <a:pPr algn="ctr"/>
                <a:r>
                  <a:rPr lang="ru-RU" sz="2000" b="1" dirty="0">
                    <a:latin typeface="Times New Roman" panose="02020603050405020304" pitchFamily="18" charset="0"/>
                    <a:cs typeface="Times New Roman" panose="02020603050405020304" pitchFamily="18" charset="0"/>
                  </a:rPr>
                  <a:t>Процентное изменение цены</a:t>
                </a:r>
                <a:r>
                  <a:rPr lang="ru-RU" sz="2000" dirty="0">
                    <a:latin typeface="Times New Roman" panose="02020603050405020304" pitchFamily="18" charset="0"/>
                    <a:cs typeface="Times New Roman" panose="02020603050405020304" pitchFamily="18" charset="0"/>
                  </a:rPr>
                  <a:t>: </a:t>
                </a:r>
                <a14:m>
                  <m:oMath xmlns:m="http://schemas.openxmlformats.org/officeDocument/2006/math">
                    <m:r>
                      <m:rPr>
                        <m:sty m:val="p"/>
                      </m:rPr>
                      <a:rPr lang="el-GR" sz="2000" i="1">
                        <a:latin typeface="Cambria Math" panose="02040503050406030204" pitchFamily="18" charset="0"/>
                        <a:ea typeface="Cambria Math" panose="02040503050406030204" pitchFamily="18" charset="0"/>
                        <a:cs typeface="Times New Roman" panose="02020603050405020304" pitchFamily="18" charset="0"/>
                      </a:rPr>
                      <m:t>Δ</m:t>
                    </m:r>
                  </m:oMath>
                </a14:m>
                <a:r>
                  <a:rPr lang="ru-RU" sz="2000" dirty="0">
                    <a:latin typeface="Times New Roman" panose="02020603050405020304" pitchFamily="18" charset="0"/>
                    <a:cs typeface="Times New Roman" panose="02020603050405020304" pitchFamily="18" charset="0"/>
                  </a:rPr>
                  <a:t>Р/Р= 20/100 = 20%. </a:t>
                </a:r>
              </a:p>
              <a:p>
                <a:pPr algn="ctr"/>
                <a:r>
                  <a:rPr lang="ru-RU" sz="2000" b="1" dirty="0">
                    <a:latin typeface="Times New Roman" panose="02020603050405020304" pitchFamily="18" charset="0"/>
                    <a:cs typeface="Times New Roman" panose="02020603050405020304" pitchFamily="18" charset="0"/>
                  </a:rPr>
                  <a:t>Процентное изменение величины спроса</a:t>
                </a:r>
                <a:r>
                  <a:rPr lang="ru-RU" sz="2000" dirty="0">
                    <a:latin typeface="Times New Roman" panose="02020603050405020304" pitchFamily="18" charset="0"/>
                    <a:cs typeface="Times New Roman" panose="02020603050405020304" pitchFamily="18" charset="0"/>
                  </a:rPr>
                  <a:t>: </a:t>
                </a:r>
                <a14:m>
                  <m:oMath xmlns:m="http://schemas.openxmlformats.org/officeDocument/2006/math">
                    <m:r>
                      <m:rPr>
                        <m:sty m:val="p"/>
                      </m:rPr>
                      <a:rPr lang="el-GR" sz="2000" i="1">
                        <a:latin typeface="Cambria Math" panose="02040503050406030204" pitchFamily="18" charset="0"/>
                        <a:ea typeface="Cambria Math" panose="02040503050406030204" pitchFamily="18" charset="0"/>
                        <a:cs typeface="Times New Roman" panose="02020603050405020304" pitchFamily="18" charset="0"/>
                      </a:rPr>
                      <m:t>Δ</m:t>
                    </m:r>
                    <m:r>
                      <a:rPr lang="el-GR" sz="2000" i="1">
                        <a:latin typeface="Cambria Math" panose="02040503050406030204" pitchFamily="18" charset="0"/>
                        <a:ea typeface="Cambria Math" panose="02040503050406030204" pitchFamily="18" charset="0"/>
                        <a:cs typeface="Times New Roman" panose="02020603050405020304" pitchFamily="18" charset="0"/>
                      </a:rPr>
                      <m:t> </m:t>
                    </m:r>
                  </m:oMath>
                </a14:m>
                <a:r>
                  <a:rPr lang="ru-RU" sz="2000" dirty="0">
                    <a:latin typeface="Times New Roman" panose="02020603050405020304" pitchFamily="18" charset="0"/>
                    <a:cs typeface="Times New Roman" panose="02020603050405020304" pitchFamily="18" charset="0"/>
                  </a:rPr>
                  <a:t>Q/Q= -80/200 = -40%.</a:t>
                </a:r>
              </a:p>
              <a:p>
                <a:pPr algn="ctr"/>
                <a:r>
                  <a:rPr lang="ru-RU" sz="2000" b="1" dirty="0">
                    <a:latin typeface="Times New Roman" panose="02020603050405020304" pitchFamily="18" charset="0"/>
                    <a:cs typeface="Times New Roman" panose="02020603050405020304" pitchFamily="18" charset="0"/>
                  </a:rPr>
                  <a:t>Ценовая эластичность</a:t>
                </a:r>
                <a:r>
                  <a:rPr lang="ru-RU" sz="2000" dirty="0">
                    <a:latin typeface="Times New Roman" panose="02020603050405020304" pitchFamily="18" charset="0"/>
                    <a:cs typeface="Times New Roman" panose="02020603050405020304" pitchFamily="18" charset="0"/>
                  </a:rPr>
                  <a:t>: E</a:t>
                </a:r>
                <a:r>
                  <a:rPr lang="ru-RU" sz="2000" baseline="-25000" dirty="0">
                    <a:latin typeface="Times New Roman" panose="02020603050405020304" pitchFamily="18" charset="0"/>
                    <a:cs typeface="Times New Roman" panose="02020603050405020304" pitchFamily="18" charset="0"/>
                  </a:rPr>
                  <a:t>D</a:t>
                </a:r>
                <a:r>
                  <a:rPr lang="ru-RU" sz="2000" dirty="0">
                    <a:latin typeface="Times New Roman" panose="02020603050405020304" pitchFamily="18" charset="0"/>
                    <a:cs typeface="Times New Roman" panose="02020603050405020304" pitchFamily="18" charset="0"/>
                  </a:rPr>
                  <a:t> = 40/20 = 2.</a:t>
                </a:r>
              </a:p>
            </p:txBody>
          </p:sp>
        </mc:Choice>
        <mc:Fallback xmlns="">
          <p:sp>
            <p:nvSpPr>
              <p:cNvPr id="4" name="Прямоугольник 3"/>
              <p:cNvSpPr>
                <a:spLocks noRot="1" noChangeAspect="1" noMove="1" noResize="1" noEditPoints="1" noAdjustHandles="1" noChangeArrowheads="1" noChangeShapeType="1" noTextEdit="1"/>
              </p:cNvSpPr>
              <p:nvPr/>
            </p:nvSpPr>
            <p:spPr>
              <a:xfrm>
                <a:off x="3765884" y="3129008"/>
                <a:ext cx="7603958" cy="1938992"/>
              </a:xfrm>
              <a:prstGeom prst="rect">
                <a:avLst/>
              </a:prstGeom>
              <a:blipFill rotWithShape="1">
                <a:blip r:embed="rId2"/>
                <a:stretch>
                  <a:fillRect l="-561" t="-1572" r="-481" b="-4717"/>
                </a:stretch>
              </a:blipFill>
            </p:spPr>
            <p:txBody>
              <a:bodyPr/>
              <a:lstStyle/>
              <a:p>
                <a:r>
                  <a:rPr lang="ru-RU">
                    <a:noFill/>
                  </a:rPr>
                  <a:t> </a:t>
                </a:r>
              </a:p>
            </p:txBody>
          </p:sp>
        </mc:Fallback>
      </mc:AlternateContent>
      <p:pic>
        <p:nvPicPr>
          <p:cNvPr id="2" name="Рисунок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0360" y="2362082"/>
            <a:ext cx="2067951" cy="3697941"/>
          </a:xfrm>
          <a:prstGeom prst="rect">
            <a:avLst/>
          </a:prstGeom>
        </p:spPr>
      </p:pic>
    </p:spTree>
    <p:extLst>
      <p:ext uri="{BB962C8B-B14F-4D97-AF65-F5344CB8AC3E}">
        <p14:creationId xmlns:p14="http://schemas.microsoft.com/office/powerpoint/2010/main" val="91693236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697832" y="890337"/>
            <a:ext cx="10772913" cy="5522495"/>
          </a:xfrm>
        </p:spPr>
        <p:txBody>
          <a:bodyPr>
            <a:normAutofit/>
          </a:bodyPr>
          <a:lstStyle/>
          <a:p>
            <a:pPr marL="180000" indent="457200" algn="just">
              <a:buNone/>
            </a:pPr>
            <a:r>
              <a:rPr lang="ru-RU" sz="1900" dirty="0">
                <a:solidFill>
                  <a:schemeClr val="tx1"/>
                </a:solidFill>
                <a:latin typeface="Times New Roman" panose="02020603050405020304" pitchFamily="18" charset="0"/>
                <a:cs typeface="Times New Roman" panose="02020603050405020304" pitchFamily="18" charset="0"/>
              </a:rPr>
              <a:t>Определение показателя эластичности на практике иногда вызывает определенные проблемы. Мы хотим обратить ваше внимание на три момента, о которых вы обязательно должны помнить при определении чувствительности потребителей к изменению цены</a:t>
            </a:r>
            <a:r>
              <a:rPr lang="ru-RU" sz="1900" dirty="0" smtClean="0">
                <a:solidFill>
                  <a:schemeClr val="tx1"/>
                </a:solidFill>
                <a:latin typeface="Times New Roman" panose="02020603050405020304" pitchFamily="18" charset="0"/>
                <a:cs typeface="Times New Roman" panose="02020603050405020304" pitchFamily="18" charset="0"/>
              </a:rPr>
              <a:t>.</a:t>
            </a:r>
          </a:p>
          <a:p>
            <a:pPr marL="0" indent="432000" algn="just">
              <a:spcBef>
                <a:spcPts val="1800"/>
              </a:spcBef>
              <a:buFont typeface="Wingdings" panose="05000000000000000000" pitchFamily="2" charset="2"/>
              <a:buChar char="v"/>
            </a:pPr>
            <a:r>
              <a:rPr lang="ru-RU" sz="1900" dirty="0" smtClean="0">
                <a:solidFill>
                  <a:schemeClr val="tx1"/>
                </a:solidFill>
                <a:latin typeface="Times New Roman" panose="02020603050405020304" pitchFamily="18" charset="0"/>
                <a:cs typeface="Times New Roman" panose="02020603050405020304" pitchFamily="18" charset="0"/>
              </a:rPr>
              <a:t>Во-первых</a:t>
            </a:r>
            <a:r>
              <a:rPr lang="ru-RU" sz="1900" dirty="0">
                <a:solidFill>
                  <a:schemeClr val="tx1"/>
                </a:solidFill>
                <a:latin typeface="Times New Roman" panose="02020603050405020304" pitchFamily="18" charset="0"/>
                <a:cs typeface="Times New Roman" panose="02020603050405020304" pitchFamily="18" charset="0"/>
              </a:rPr>
              <a:t>, запомните, что мы опускаем знак "минус" при любых значениях переменных, считая все процентные изменения положительными. Это означает, что коэффициент эластичности всегда имеет положительное значение, хотя цена и величина спроса изменяются в противоположных направлениях в соответствии с действием закона </a:t>
            </a:r>
            <a:r>
              <a:rPr lang="ru-RU" sz="1900" dirty="0" smtClean="0">
                <a:solidFill>
                  <a:schemeClr val="tx1"/>
                </a:solidFill>
                <a:latin typeface="Times New Roman" panose="02020603050405020304" pitchFamily="18" charset="0"/>
                <a:cs typeface="Times New Roman" panose="02020603050405020304" pitchFamily="18" charset="0"/>
              </a:rPr>
              <a:t>спроса.</a:t>
            </a:r>
            <a:endParaRPr lang="en-US" sz="1900" dirty="0" smtClean="0">
              <a:solidFill>
                <a:schemeClr val="tx1"/>
              </a:solidFill>
              <a:latin typeface="Times New Roman" panose="02020603050405020304" pitchFamily="18" charset="0"/>
              <a:cs typeface="Times New Roman" panose="02020603050405020304" pitchFamily="18" charset="0"/>
            </a:endParaRPr>
          </a:p>
          <a:p>
            <a:pPr marL="0" indent="432000" algn="just">
              <a:spcBef>
                <a:spcPts val="1800"/>
              </a:spcBef>
              <a:buFont typeface="Wingdings" panose="05000000000000000000" pitchFamily="2" charset="2"/>
              <a:buChar char="v"/>
            </a:pPr>
            <a:r>
              <a:rPr lang="ru-RU" sz="1900" dirty="0" smtClean="0">
                <a:solidFill>
                  <a:schemeClr val="tx1"/>
                </a:solidFill>
                <a:latin typeface="Times New Roman" panose="02020603050405020304" pitchFamily="18" charset="0"/>
                <a:cs typeface="Times New Roman" panose="02020603050405020304" pitchFamily="18" charset="0"/>
              </a:rPr>
              <a:t>Во-вторых</a:t>
            </a:r>
            <a:r>
              <a:rPr lang="ru-RU" sz="1900" dirty="0">
                <a:solidFill>
                  <a:schemeClr val="tx1"/>
                </a:solidFill>
                <a:latin typeface="Times New Roman" panose="02020603050405020304" pitchFamily="18" charset="0"/>
                <a:cs typeface="Times New Roman" panose="02020603050405020304" pitchFamily="18" charset="0"/>
              </a:rPr>
              <a:t>, при определении показателя эластичности используются относительные (процентные</a:t>
            </a:r>
            <a:r>
              <a:rPr lang="ru-RU" sz="1900" dirty="0" smtClean="0">
                <a:solidFill>
                  <a:schemeClr val="tx1"/>
                </a:solidFill>
                <a:latin typeface="Times New Roman" panose="02020603050405020304" pitchFamily="18" charset="0"/>
                <a:cs typeface="Times New Roman" panose="02020603050405020304" pitchFamily="18" charset="0"/>
              </a:rPr>
              <a:t>), </a:t>
            </a:r>
            <a:r>
              <a:rPr lang="ru-RU" sz="1900" dirty="0">
                <a:solidFill>
                  <a:schemeClr val="tx1"/>
                </a:solidFill>
                <a:latin typeface="Times New Roman" panose="02020603050405020304" pitchFamily="18" charset="0"/>
                <a:cs typeface="Times New Roman" panose="02020603050405020304" pitchFamily="18" charset="0"/>
              </a:rPr>
              <a:t>а не абсолютные изменения цены и спроса. Это означает, что изменение единицы намерения не повлияет на значение коэффициента эластичности (т.е. даже если мы сначала измерим цену в центах, а потом а долл., коэффициент эластичности останется неизменным</a:t>
            </a:r>
            <a:r>
              <a:rPr lang="ru-RU" sz="1900" dirty="0" smtClean="0">
                <a:solidFill>
                  <a:schemeClr val="tx1"/>
                </a:solidFill>
                <a:latin typeface="Times New Roman" panose="02020603050405020304" pitchFamily="18" charset="0"/>
                <a:cs typeface="Times New Roman" panose="02020603050405020304" pitchFamily="18" charset="0"/>
              </a:rPr>
              <a:t>).</a:t>
            </a:r>
            <a:endParaRPr lang="en-US" sz="1900" dirty="0" smtClean="0">
              <a:solidFill>
                <a:schemeClr val="tx1"/>
              </a:solidFill>
              <a:latin typeface="Times New Roman" panose="02020603050405020304" pitchFamily="18" charset="0"/>
              <a:cs typeface="Times New Roman" panose="02020603050405020304" pitchFamily="18" charset="0"/>
            </a:endParaRPr>
          </a:p>
          <a:p>
            <a:pPr marL="0" indent="432000" algn="just">
              <a:spcBef>
                <a:spcPts val="1800"/>
              </a:spcBef>
              <a:buFont typeface="Wingdings" panose="05000000000000000000" pitchFamily="2" charset="2"/>
              <a:buChar char="v"/>
            </a:pPr>
            <a:r>
              <a:rPr lang="ru-RU" sz="1900" dirty="0" smtClean="0">
                <a:solidFill>
                  <a:schemeClr val="tx1"/>
                </a:solidFill>
                <a:latin typeface="Times New Roman" panose="02020603050405020304" pitchFamily="18" charset="0"/>
                <a:cs typeface="Times New Roman" panose="02020603050405020304" pitchFamily="18" charset="0"/>
              </a:rPr>
              <a:t>Третье </a:t>
            </a:r>
            <a:r>
              <a:rPr lang="ru-RU" sz="1900" dirty="0">
                <a:solidFill>
                  <a:schemeClr val="tx1"/>
                </a:solidFill>
                <a:latin typeface="Times New Roman" panose="02020603050405020304" pitchFamily="18" charset="0"/>
                <a:cs typeface="Times New Roman" panose="02020603050405020304" pitchFamily="18" charset="0"/>
              </a:rPr>
              <a:t>замечание касается самой процедуры расчете процентных изменений цены и количества. Процентное </a:t>
            </a:r>
            <a:r>
              <a:rPr lang="ru-RU" sz="1900" dirty="0" smtClean="0">
                <a:solidFill>
                  <a:schemeClr val="tx1"/>
                </a:solidFill>
                <a:latin typeface="Times New Roman" panose="02020603050405020304" pitchFamily="18" charset="0"/>
                <a:cs typeface="Times New Roman" panose="02020603050405020304" pitchFamily="18" charset="0"/>
              </a:rPr>
              <a:t>изменение </a:t>
            </a:r>
            <a:r>
              <a:rPr lang="ru-RU" sz="1900" dirty="0">
                <a:solidFill>
                  <a:schemeClr val="tx1"/>
                </a:solidFill>
                <a:latin typeface="Times New Roman" panose="02020603050405020304" pitchFamily="18" charset="0"/>
                <a:cs typeface="Times New Roman" panose="02020603050405020304" pitchFamily="18" charset="0"/>
              </a:rPr>
              <a:t>цены исчисляется по </a:t>
            </a:r>
            <a:r>
              <a:rPr lang="ru-RU" sz="1900" dirty="0" smtClean="0">
                <a:solidFill>
                  <a:schemeClr val="tx1"/>
                </a:solidFill>
                <a:latin typeface="Times New Roman" panose="02020603050405020304" pitchFamily="18" charset="0"/>
                <a:cs typeface="Times New Roman" panose="02020603050405020304" pitchFamily="18" charset="0"/>
              </a:rPr>
              <a:t>формуле  </a:t>
            </a:r>
            <a:r>
              <a:rPr lang="ru-RU" sz="1900" dirty="0">
                <a:solidFill>
                  <a:schemeClr val="tx1"/>
                </a:solidFill>
                <a:latin typeface="Times New Roman" panose="02020603050405020304" pitchFamily="18" charset="0"/>
                <a:cs typeface="Times New Roman" panose="02020603050405020304" pitchFamily="18" charset="0"/>
              </a:rPr>
              <a:t>ΔР /Р учетом данных табл. </a:t>
            </a:r>
            <a:r>
              <a:rPr lang="ru-RU" sz="1900" dirty="0" smtClean="0">
                <a:solidFill>
                  <a:schemeClr val="tx1"/>
                </a:solidFill>
                <a:latin typeface="Times New Roman" panose="02020603050405020304" pitchFamily="18" charset="0"/>
                <a:cs typeface="Times New Roman" panose="02020603050405020304" pitchFamily="18" charset="0"/>
              </a:rPr>
              <a:t>1</a:t>
            </a:r>
            <a:r>
              <a:rPr lang="ru-RU" sz="1900" dirty="0">
                <a:solidFill>
                  <a:schemeClr val="tx1"/>
                </a:solidFill>
                <a:latin typeface="Times New Roman" panose="02020603050405020304" pitchFamily="18" charset="0"/>
                <a:cs typeface="Times New Roman" panose="02020603050405020304" pitchFamily="18" charset="0"/>
              </a:rPr>
              <a:t>, понятно, что величина ΔР равна 20 = 110-90. Но какое значение мы должны использовать для Р в знаменателе? Первоначальное значение 90, конечное — 110, или какое-нибудь промежуточное значение?</a:t>
            </a:r>
          </a:p>
        </p:txBody>
      </p:sp>
    </p:spTree>
    <p:extLst>
      <p:ext uri="{BB962C8B-B14F-4D97-AF65-F5344CB8AC3E}">
        <p14:creationId xmlns:p14="http://schemas.microsoft.com/office/powerpoint/2010/main" val="403158235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Объект 2"/>
              <p:cNvSpPr>
                <a:spLocks noGrp="1"/>
              </p:cNvSpPr>
              <p:nvPr>
                <p:ph idx="1"/>
              </p:nvPr>
            </p:nvSpPr>
            <p:spPr>
              <a:xfrm>
                <a:off x="830179" y="772413"/>
                <a:ext cx="10575758" cy="3754650"/>
              </a:xfrm>
            </p:spPr>
            <p:txBody>
              <a:bodyPr>
                <a:normAutofit lnSpcReduction="10000"/>
              </a:bodyPr>
              <a:lstStyle/>
              <a:p>
                <a:pPr marL="0" indent="-342900" algn="just">
                  <a:buFont typeface="Wingdings" panose="05000000000000000000" pitchFamily="2" charset="2"/>
                  <a:buChar char="v"/>
                </a:pPr>
                <a:r>
                  <a:rPr lang="ru-RU" sz="1800" dirty="0" smtClean="0">
                    <a:solidFill>
                      <a:schemeClr val="tx1"/>
                    </a:solidFill>
                    <a:latin typeface="Times New Roman" panose="02020603050405020304" pitchFamily="18" charset="0"/>
                    <a:cs typeface="Times New Roman" panose="02020603050405020304" pitchFamily="18" charset="0"/>
                  </a:rPr>
                  <a:t>При очень маленьких процентных изменениях, например от 100 до 99, не очень важно, что мы подставим в знаменатель - 99 или 100. Но при больших изменениях различие становится более ощутимым. Чтобы избежать неопределенности, мы всегда используем среднюю цену в качестве базовой цены для расчета изменения цены.</a:t>
                </a:r>
              </a:p>
              <a:p>
                <a:pPr marL="0" indent="-342900" algn="just">
                  <a:spcBef>
                    <a:spcPts val="1200"/>
                  </a:spcBef>
                  <a:buFont typeface="Wingdings" panose="05000000000000000000" pitchFamily="2" charset="2"/>
                  <a:buChar char="v"/>
                </a:pPr>
                <a:r>
                  <a:rPr lang="ru-RU" sz="1800" dirty="0" smtClean="0">
                    <a:solidFill>
                      <a:schemeClr val="tx1"/>
                    </a:solidFill>
                    <a:latin typeface="Times New Roman" panose="02020603050405020304" pitchFamily="18" charset="0"/>
                    <a:cs typeface="Times New Roman" panose="02020603050405020304" pitchFamily="18" charset="0"/>
                  </a:rPr>
                  <a:t>В табл. 1 </a:t>
                </a:r>
                <a:r>
                  <a:rPr lang="ru-RU" sz="1800" dirty="0">
                    <a:solidFill>
                      <a:schemeClr val="tx1"/>
                    </a:solidFill>
                    <a:latin typeface="Times New Roman" panose="02020603050405020304" pitchFamily="18" charset="0"/>
                    <a:cs typeface="Times New Roman" panose="02020603050405020304" pitchFamily="18" charset="0"/>
                  </a:rPr>
                  <a:t>в формуле эластичности мы использовали среднее значение двух цен (Р = (90 + 110)/2 = 100) в качестве базовой цены или знаменатели. </a:t>
                </a:r>
                <a:endParaRPr lang="ru-RU" sz="1800" dirty="0" smtClean="0">
                  <a:solidFill>
                    <a:schemeClr val="tx1"/>
                  </a:solidFill>
                  <a:latin typeface="Times New Roman" panose="02020603050405020304" pitchFamily="18" charset="0"/>
                  <a:cs typeface="Times New Roman" panose="02020603050405020304" pitchFamily="18" charset="0"/>
                </a:endParaRPr>
              </a:p>
              <a:p>
                <a:pPr marL="0" indent="-342900" algn="just">
                  <a:spcBef>
                    <a:spcPts val="1200"/>
                  </a:spcBef>
                  <a:buFont typeface="Wingdings" panose="05000000000000000000" pitchFamily="2" charset="2"/>
                  <a:buChar char="v"/>
                </a:pPr>
                <a:r>
                  <a:rPr lang="ru-RU" sz="1800" dirty="0" smtClean="0">
                    <a:solidFill>
                      <a:schemeClr val="tx1"/>
                    </a:solidFill>
                    <a:latin typeface="Times New Roman" panose="02020603050405020304" pitchFamily="18" charset="0"/>
                    <a:cs typeface="Times New Roman" panose="02020603050405020304" pitchFamily="18" charset="0"/>
                  </a:rPr>
                  <a:t>Точно </a:t>
                </a:r>
                <a:r>
                  <a:rPr lang="ru-RU" sz="1800" dirty="0">
                    <a:solidFill>
                      <a:schemeClr val="tx1"/>
                    </a:solidFill>
                    <a:latin typeface="Times New Roman" panose="02020603050405020304" pitchFamily="18" charset="0"/>
                    <a:cs typeface="Times New Roman" panose="02020603050405020304" pitchFamily="18" charset="0"/>
                  </a:rPr>
                  <a:t>так же, мы поступили, определяя процентное изменение величины спроса, воспользовавшись средней величиной спросе (Q = (160 + 240)/2 - 200). </a:t>
                </a:r>
                <a:endParaRPr lang="ru-RU" sz="1800" dirty="0" smtClean="0">
                  <a:solidFill>
                    <a:schemeClr val="tx1"/>
                  </a:solidFill>
                  <a:latin typeface="Times New Roman" panose="02020603050405020304" pitchFamily="18" charset="0"/>
                  <a:cs typeface="Times New Roman" panose="02020603050405020304" pitchFamily="18" charset="0"/>
                </a:endParaRPr>
              </a:p>
              <a:p>
                <a:pPr marL="0" indent="-342900" algn="just">
                  <a:spcBef>
                    <a:spcPts val="1200"/>
                  </a:spcBef>
                  <a:buFont typeface="Wingdings" panose="05000000000000000000" pitchFamily="2" charset="2"/>
                  <a:buChar char="v"/>
                </a:pPr>
                <a:r>
                  <a:rPr lang="ru-RU" sz="1800" dirty="0" smtClean="0">
                    <a:solidFill>
                      <a:schemeClr val="tx1"/>
                    </a:solidFill>
                    <a:latin typeface="Times New Roman" panose="02020603050405020304" pitchFamily="18" charset="0"/>
                    <a:cs typeface="Times New Roman" panose="02020603050405020304" pitchFamily="18" charset="0"/>
                  </a:rPr>
                  <a:t>Следовательно</a:t>
                </a:r>
                <a:r>
                  <a:rPr lang="ru-RU" sz="1800" dirty="0">
                    <a:solidFill>
                      <a:schemeClr val="tx1"/>
                    </a:solidFill>
                    <a:latin typeface="Times New Roman" panose="02020603050405020304" pitchFamily="18" charset="0"/>
                    <a:cs typeface="Times New Roman" panose="02020603050405020304" pitchFamily="18" charset="0"/>
                  </a:rPr>
                  <a:t>, более точная формула расчета эластичности будет выглядеть следующим </a:t>
                </a:r>
                <a:r>
                  <a:rPr lang="ru-RU" sz="1800" dirty="0" smtClean="0">
                    <a:solidFill>
                      <a:schemeClr val="tx1"/>
                    </a:solidFill>
                    <a:latin typeface="Times New Roman" panose="02020603050405020304" pitchFamily="18" charset="0"/>
                    <a:cs typeface="Times New Roman" panose="02020603050405020304" pitchFamily="18" charset="0"/>
                  </a:rPr>
                  <a:t>образом:</a:t>
                </a:r>
              </a:p>
              <a:p>
                <a:pPr marL="0" indent="0" algn="ctr">
                  <a:buNone/>
                </a:pPr>
                <a14:m>
                  <m:oMathPara xmlns:m="http://schemas.openxmlformats.org/officeDocument/2006/math">
                    <m:oMathParaPr>
                      <m:jc m:val="centerGroup"/>
                    </m:oMathParaPr>
                    <m:oMath xmlns:m="http://schemas.openxmlformats.org/officeDocument/2006/math">
                      <m:sSub>
                        <m:sSubPr>
                          <m:ctrlPr>
                            <a:rPr lang="ru-RU" sz="1800" i="1" smtClean="0">
                              <a:solidFill>
                                <a:schemeClr val="tx1"/>
                              </a:solidFill>
                              <a:latin typeface="Cambria Math"/>
                              <a:cs typeface="Times New Roman" panose="02020603050405020304" pitchFamily="18" charset="0"/>
                            </a:rPr>
                          </m:ctrlPr>
                        </m:sSubPr>
                        <m:e>
                          <m:r>
                            <a:rPr lang="en-US" sz="1800" b="0" i="1" smtClean="0">
                              <a:solidFill>
                                <a:schemeClr val="tx1"/>
                              </a:solidFill>
                              <a:latin typeface="Cambria Math" panose="02040503050406030204" pitchFamily="18" charset="0"/>
                              <a:cs typeface="Times New Roman" panose="02020603050405020304" pitchFamily="18" charset="0"/>
                            </a:rPr>
                            <m:t>𝐸</m:t>
                          </m:r>
                        </m:e>
                        <m:sub>
                          <m:r>
                            <a:rPr lang="en-US" sz="1800" b="0" i="1" smtClean="0">
                              <a:solidFill>
                                <a:schemeClr val="tx1"/>
                              </a:solidFill>
                              <a:latin typeface="Cambria Math" panose="02040503050406030204" pitchFamily="18" charset="0"/>
                              <a:cs typeface="Times New Roman" panose="02020603050405020304" pitchFamily="18" charset="0"/>
                            </a:rPr>
                            <m:t>𝐷</m:t>
                          </m:r>
                        </m:sub>
                      </m:sSub>
                      <m:r>
                        <a:rPr lang="en-US" sz="1800" b="0" i="1" smtClean="0">
                          <a:solidFill>
                            <a:schemeClr val="tx1"/>
                          </a:solidFill>
                          <a:latin typeface="Cambria Math" panose="02040503050406030204" pitchFamily="18" charset="0"/>
                          <a:cs typeface="Times New Roman" panose="02020603050405020304" pitchFamily="18" charset="0"/>
                        </a:rPr>
                        <m:t>=</m:t>
                      </m:r>
                      <m:f>
                        <m:fPr>
                          <m:ctrlPr>
                            <a:rPr lang="en-US" sz="1800" b="0" i="1" smtClean="0">
                              <a:solidFill>
                                <a:schemeClr val="tx1"/>
                              </a:solidFill>
                              <a:latin typeface="Cambria Math"/>
                              <a:cs typeface="Times New Roman" panose="02020603050405020304" pitchFamily="18" charset="0"/>
                            </a:rPr>
                          </m:ctrlPr>
                        </m:fPr>
                        <m:num>
                          <m:r>
                            <m:rPr>
                              <m:sty m:val="p"/>
                            </m:rPr>
                            <a:rPr lang="el-GR" sz="18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Δ</m:t>
                          </m:r>
                          <m:r>
                            <a:rPr lang="en-US" sz="18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𝑄</m:t>
                          </m:r>
                        </m:num>
                        <m:den>
                          <m:d>
                            <m:dPr>
                              <m:ctrlPr>
                                <a:rPr lang="en-US" sz="1800" b="0" i="1" smtClean="0">
                                  <a:solidFill>
                                    <a:schemeClr val="tx1"/>
                                  </a:solidFill>
                                  <a:latin typeface="Cambria Math"/>
                                  <a:cs typeface="Times New Roman" panose="02020603050405020304" pitchFamily="18" charset="0"/>
                                </a:rPr>
                              </m:ctrlPr>
                            </m:dPr>
                            <m:e>
                              <m:sSub>
                                <m:sSubPr>
                                  <m:ctrlPr>
                                    <a:rPr lang="en-US" sz="1800" b="0" i="1" smtClean="0">
                                      <a:solidFill>
                                        <a:schemeClr val="tx1"/>
                                      </a:solidFill>
                                      <a:latin typeface="Cambria Math"/>
                                      <a:cs typeface="Times New Roman" panose="02020603050405020304" pitchFamily="18" charset="0"/>
                                    </a:rPr>
                                  </m:ctrlPr>
                                </m:sSubPr>
                                <m:e>
                                  <m:r>
                                    <a:rPr lang="en-US" sz="1800" b="0" i="1" smtClean="0">
                                      <a:solidFill>
                                        <a:schemeClr val="tx1"/>
                                      </a:solidFill>
                                      <a:latin typeface="Cambria Math" panose="02040503050406030204" pitchFamily="18" charset="0"/>
                                      <a:cs typeface="Times New Roman" panose="02020603050405020304" pitchFamily="18" charset="0"/>
                                    </a:rPr>
                                    <m:t>𝑄</m:t>
                                  </m:r>
                                </m:e>
                                <m:sub>
                                  <m:r>
                                    <a:rPr lang="en-US" sz="1800" b="0" i="1" smtClean="0">
                                      <a:solidFill>
                                        <a:schemeClr val="tx1"/>
                                      </a:solidFill>
                                      <a:latin typeface="Cambria Math" panose="02040503050406030204" pitchFamily="18" charset="0"/>
                                      <a:cs typeface="Times New Roman" panose="02020603050405020304" pitchFamily="18" charset="0"/>
                                    </a:rPr>
                                    <m:t>1</m:t>
                                  </m:r>
                                </m:sub>
                              </m:sSub>
                              <m:r>
                                <a:rPr lang="en-US" sz="1800" b="0" i="1" smtClean="0">
                                  <a:solidFill>
                                    <a:schemeClr val="tx1"/>
                                  </a:solidFill>
                                  <a:latin typeface="Cambria Math" panose="02040503050406030204" pitchFamily="18" charset="0"/>
                                  <a:cs typeface="Times New Roman" panose="02020603050405020304" pitchFamily="18" charset="0"/>
                                </a:rPr>
                                <m:t>+</m:t>
                              </m:r>
                              <m:sSub>
                                <m:sSubPr>
                                  <m:ctrlPr>
                                    <a:rPr lang="en-US" sz="1800" b="0" i="1" smtClean="0">
                                      <a:solidFill>
                                        <a:schemeClr val="tx1"/>
                                      </a:solidFill>
                                      <a:latin typeface="Cambria Math"/>
                                      <a:cs typeface="Times New Roman" panose="02020603050405020304" pitchFamily="18" charset="0"/>
                                    </a:rPr>
                                  </m:ctrlPr>
                                </m:sSubPr>
                                <m:e>
                                  <m:r>
                                    <a:rPr lang="en-US" sz="1800" b="0" i="1" smtClean="0">
                                      <a:solidFill>
                                        <a:schemeClr val="tx1"/>
                                      </a:solidFill>
                                      <a:latin typeface="Cambria Math" panose="02040503050406030204" pitchFamily="18" charset="0"/>
                                      <a:cs typeface="Times New Roman" panose="02020603050405020304" pitchFamily="18" charset="0"/>
                                    </a:rPr>
                                    <m:t>𝑄</m:t>
                                  </m:r>
                                </m:e>
                                <m:sub>
                                  <m:r>
                                    <a:rPr lang="en-US" sz="1800" b="0" i="1" smtClean="0">
                                      <a:solidFill>
                                        <a:schemeClr val="tx1"/>
                                      </a:solidFill>
                                      <a:latin typeface="Cambria Math" panose="02040503050406030204" pitchFamily="18" charset="0"/>
                                      <a:cs typeface="Times New Roman" panose="02020603050405020304" pitchFamily="18" charset="0"/>
                                    </a:rPr>
                                    <m:t>2</m:t>
                                  </m:r>
                                </m:sub>
                              </m:sSub>
                            </m:e>
                          </m:d>
                          <m:r>
                            <a:rPr lang="en-US" sz="1800" b="0" i="1" smtClean="0">
                              <a:solidFill>
                                <a:schemeClr val="tx1"/>
                              </a:solidFill>
                              <a:latin typeface="Cambria Math" panose="02040503050406030204" pitchFamily="18" charset="0"/>
                              <a:cs typeface="Times New Roman" panose="02020603050405020304" pitchFamily="18" charset="0"/>
                            </a:rPr>
                            <m:t>/2</m:t>
                          </m:r>
                        </m:den>
                      </m:f>
                      <m:r>
                        <a:rPr lang="en-US" sz="1800" b="0" i="1" smtClean="0">
                          <a:solidFill>
                            <a:schemeClr val="tx1"/>
                          </a:solidFill>
                          <a:latin typeface="Cambria Math" panose="02040503050406030204" pitchFamily="18" charset="0"/>
                          <a:cs typeface="Times New Roman" panose="02020603050405020304" pitchFamily="18" charset="0"/>
                        </a:rPr>
                        <m:t>+</m:t>
                      </m:r>
                      <m:f>
                        <m:fPr>
                          <m:ctrlPr>
                            <a:rPr lang="en-US" sz="1800" i="1">
                              <a:solidFill>
                                <a:schemeClr val="tx1"/>
                              </a:solidFill>
                              <a:latin typeface="Cambria Math"/>
                              <a:cs typeface="Times New Roman" panose="02020603050405020304" pitchFamily="18" charset="0"/>
                            </a:rPr>
                          </m:ctrlPr>
                        </m:fPr>
                        <m:num>
                          <m:r>
                            <m:rPr>
                              <m:sty m:val="p"/>
                            </m:rPr>
                            <a:rPr lang="el-GR" sz="18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Δ</m:t>
                          </m:r>
                          <m:r>
                            <a:rPr lang="en-US" sz="18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𝑃</m:t>
                          </m:r>
                        </m:num>
                        <m:den>
                          <m:d>
                            <m:dPr>
                              <m:ctrlPr>
                                <a:rPr lang="en-US" sz="1800" i="1">
                                  <a:solidFill>
                                    <a:schemeClr val="tx1"/>
                                  </a:solidFill>
                                  <a:latin typeface="Cambria Math"/>
                                  <a:cs typeface="Times New Roman" panose="02020603050405020304" pitchFamily="18" charset="0"/>
                                </a:rPr>
                              </m:ctrlPr>
                            </m:dPr>
                            <m:e>
                              <m:sSub>
                                <m:sSubPr>
                                  <m:ctrlPr>
                                    <a:rPr lang="en-US" sz="1800" i="1">
                                      <a:solidFill>
                                        <a:schemeClr val="tx1"/>
                                      </a:solidFill>
                                      <a:latin typeface="Cambria Math"/>
                                      <a:cs typeface="Times New Roman" panose="02020603050405020304" pitchFamily="18" charset="0"/>
                                    </a:rPr>
                                  </m:ctrlPr>
                                </m:sSubPr>
                                <m:e>
                                  <m:r>
                                    <a:rPr lang="en-US" sz="1800" b="0" i="1" smtClean="0">
                                      <a:solidFill>
                                        <a:schemeClr val="tx1"/>
                                      </a:solidFill>
                                      <a:latin typeface="Cambria Math" panose="02040503050406030204" pitchFamily="18" charset="0"/>
                                      <a:cs typeface="Times New Roman" panose="02020603050405020304" pitchFamily="18" charset="0"/>
                                    </a:rPr>
                                    <m:t>𝑃</m:t>
                                  </m:r>
                                </m:e>
                                <m:sub>
                                  <m:r>
                                    <a:rPr lang="en-US" sz="1800" i="1">
                                      <a:solidFill>
                                        <a:schemeClr val="tx1"/>
                                      </a:solidFill>
                                      <a:latin typeface="Cambria Math" panose="02040503050406030204" pitchFamily="18" charset="0"/>
                                      <a:cs typeface="Times New Roman" panose="02020603050405020304" pitchFamily="18" charset="0"/>
                                    </a:rPr>
                                    <m:t>1</m:t>
                                  </m:r>
                                </m:sub>
                              </m:sSub>
                              <m:r>
                                <a:rPr lang="en-US" sz="1800" i="1">
                                  <a:solidFill>
                                    <a:schemeClr val="tx1"/>
                                  </a:solidFill>
                                  <a:latin typeface="Cambria Math" panose="02040503050406030204" pitchFamily="18" charset="0"/>
                                  <a:cs typeface="Times New Roman" panose="02020603050405020304" pitchFamily="18" charset="0"/>
                                </a:rPr>
                                <m:t>+</m:t>
                              </m:r>
                              <m:sSub>
                                <m:sSubPr>
                                  <m:ctrlPr>
                                    <a:rPr lang="en-US" sz="1800" i="1">
                                      <a:solidFill>
                                        <a:schemeClr val="tx1"/>
                                      </a:solidFill>
                                      <a:latin typeface="Cambria Math"/>
                                      <a:cs typeface="Times New Roman" panose="02020603050405020304" pitchFamily="18" charset="0"/>
                                    </a:rPr>
                                  </m:ctrlPr>
                                </m:sSubPr>
                                <m:e>
                                  <m:r>
                                    <a:rPr lang="en-US" sz="1800" b="0" i="1" smtClean="0">
                                      <a:solidFill>
                                        <a:schemeClr val="tx1"/>
                                      </a:solidFill>
                                      <a:latin typeface="Cambria Math" panose="02040503050406030204" pitchFamily="18" charset="0"/>
                                      <a:cs typeface="Times New Roman" panose="02020603050405020304" pitchFamily="18" charset="0"/>
                                    </a:rPr>
                                    <m:t>𝑃</m:t>
                                  </m:r>
                                </m:e>
                                <m:sub>
                                  <m:r>
                                    <a:rPr lang="en-US" sz="1800" i="1">
                                      <a:solidFill>
                                        <a:schemeClr val="tx1"/>
                                      </a:solidFill>
                                      <a:latin typeface="Cambria Math" panose="02040503050406030204" pitchFamily="18" charset="0"/>
                                      <a:cs typeface="Times New Roman" panose="02020603050405020304" pitchFamily="18" charset="0"/>
                                    </a:rPr>
                                    <m:t>2</m:t>
                                  </m:r>
                                </m:sub>
                              </m:sSub>
                            </m:e>
                          </m:d>
                          <m:r>
                            <a:rPr lang="en-US" sz="1800" i="1">
                              <a:solidFill>
                                <a:schemeClr val="tx1"/>
                              </a:solidFill>
                              <a:latin typeface="Cambria Math" panose="02040503050406030204" pitchFamily="18" charset="0"/>
                              <a:cs typeface="Times New Roman" panose="02020603050405020304" pitchFamily="18" charset="0"/>
                            </a:rPr>
                            <m:t>/2</m:t>
                          </m:r>
                        </m:den>
                      </m:f>
                    </m:oMath>
                  </m:oMathPara>
                </a14:m>
                <a:endParaRPr lang="en-US" sz="1800" dirty="0" smtClean="0">
                  <a:solidFill>
                    <a:schemeClr val="tx1"/>
                  </a:solidFill>
                  <a:latin typeface="Times New Roman" panose="02020603050405020304" pitchFamily="18" charset="0"/>
                  <a:cs typeface="Times New Roman" panose="02020603050405020304" pitchFamily="18" charset="0"/>
                </a:endParaRPr>
              </a:p>
              <a:p>
                <a:pPr marL="0" indent="0" algn="just">
                  <a:buNone/>
                </a:pPr>
                <a:r>
                  <a:rPr lang="ru-RU" sz="1800" dirty="0" smtClean="0">
                    <a:solidFill>
                      <a:schemeClr val="tx1"/>
                    </a:solidFill>
                    <a:latin typeface="Times New Roman" panose="02020603050405020304" pitchFamily="18" charset="0"/>
                    <a:cs typeface="Times New Roman" panose="02020603050405020304" pitchFamily="18" charset="0"/>
                  </a:rPr>
                  <a:t>где </a:t>
                </a:r>
                <a:r>
                  <a:rPr lang="ru-RU" sz="1800" dirty="0">
                    <a:solidFill>
                      <a:schemeClr val="tx1"/>
                    </a:solidFill>
                    <a:latin typeface="Times New Roman" panose="02020603050405020304" pitchFamily="18" charset="0"/>
                    <a:cs typeface="Times New Roman" panose="02020603050405020304" pitchFamily="18" charset="0"/>
                  </a:rPr>
                  <a:t>Р</a:t>
                </a:r>
                <a:r>
                  <a:rPr lang="ru-RU" sz="1800" baseline="-25000" dirty="0">
                    <a:solidFill>
                      <a:schemeClr val="tx1"/>
                    </a:solidFill>
                    <a:latin typeface="Times New Roman" panose="02020603050405020304" pitchFamily="18" charset="0"/>
                    <a:cs typeface="Times New Roman" panose="02020603050405020304" pitchFamily="18" charset="0"/>
                  </a:rPr>
                  <a:t>1</a:t>
                </a:r>
                <a:r>
                  <a:rPr lang="ru-RU" sz="1800" dirty="0">
                    <a:solidFill>
                      <a:schemeClr val="tx1"/>
                    </a:solidFill>
                    <a:latin typeface="Times New Roman" panose="02020603050405020304" pitchFamily="18" charset="0"/>
                    <a:cs typeface="Times New Roman" panose="02020603050405020304" pitchFamily="18" charset="0"/>
                  </a:rPr>
                  <a:t> и Q</a:t>
                </a:r>
                <a:r>
                  <a:rPr lang="ru-RU" sz="1800" baseline="-25000" dirty="0">
                    <a:solidFill>
                      <a:schemeClr val="tx1"/>
                    </a:solidFill>
                    <a:latin typeface="Times New Roman" panose="02020603050405020304" pitchFamily="18" charset="0"/>
                    <a:cs typeface="Times New Roman" panose="02020603050405020304" pitchFamily="18" charset="0"/>
                  </a:rPr>
                  <a:t>1</a:t>
                </a:r>
                <a:r>
                  <a:rPr lang="ru-RU" sz="1800" dirty="0">
                    <a:solidFill>
                      <a:schemeClr val="tx1"/>
                    </a:solidFill>
                    <a:latin typeface="Times New Roman" panose="02020603050405020304" pitchFamily="18" charset="0"/>
                    <a:cs typeface="Times New Roman" panose="02020603050405020304" pitchFamily="18" charset="0"/>
                  </a:rPr>
                  <a:t> — исходные значения цены и количества, а Р</a:t>
                </a:r>
                <a:r>
                  <a:rPr lang="ru-RU" sz="1800" baseline="-25000" dirty="0">
                    <a:solidFill>
                      <a:schemeClr val="tx1"/>
                    </a:solidFill>
                    <a:latin typeface="Times New Roman" panose="02020603050405020304" pitchFamily="18" charset="0"/>
                    <a:cs typeface="Times New Roman" panose="02020603050405020304" pitchFamily="18" charset="0"/>
                  </a:rPr>
                  <a:t>2</a:t>
                </a:r>
                <a:r>
                  <a:rPr lang="ru-RU" sz="1800" dirty="0">
                    <a:solidFill>
                      <a:schemeClr val="tx1"/>
                    </a:solidFill>
                    <a:latin typeface="Times New Roman" panose="02020603050405020304" pitchFamily="18" charset="0"/>
                    <a:cs typeface="Times New Roman" panose="02020603050405020304" pitchFamily="18" charset="0"/>
                  </a:rPr>
                  <a:t> и </a:t>
                </a:r>
                <a:r>
                  <a:rPr lang="en-US" sz="1800" dirty="0">
                    <a:solidFill>
                      <a:schemeClr val="tx1"/>
                    </a:solidFill>
                    <a:latin typeface="Times New Roman" panose="02020603050405020304" pitchFamily="18" charset="0"/>
                    <a:cs typeface="Times New Roman" panose="02020603050405020304" pitchFamily="18" charset="0"/>
                  </a:rPr>
                  <a:t>Q</a:t>
                </a:r>
                <a:r>
                  <a:rPr lang="ru-RU" sz="1800" baseline="-25000" dirty="0">
                    <a:solidFill>
                      <a:schemeClr val="tx1"/>
                    </a:solidFill>
                    <a:latin typeface="Times New Roman" panose="02020603050405020304" pitchFamily="18" charset="0"/>
                    <a:cs typeface="Times New Roman" panose="02020603050405020304" pitchFamily="18" charset="0"/>
                  </a:rPr>
                  <a:t>2</a:t>
                </a:r>
                <a:r>
                  <a:rPr lang="ru-RU" sz="1800" dirty="0">
                    <a:solidFill>
                      <a:schemeClr val="tx1"/>
                    </a:solidFill>
                    <a:latin typeface="Times New Roman" panose="02020603050405020304" pitchFamily="18" charset="0"/>
                    <a:cs typeface="Times New Roman" panose="02020603050405020304" pitchFamily="18" charset="0"/>
                  </a:rPr>
                  <a:t> — новые значения цены и количества.</a:t>
                </a:r>
              </a:p>
            </p:txBody>
          </p:sp>
        </mc:Choice>
        <mc:Fallback>
          <p:sp>
            <p:nvSpPr>
              <p:cNvPr id="3" name="Объект 2"/>
              <p:cNvSpPr>
                <a:spLocks noGrp="1" noRot="1" noChangeAspect="1" noMove="1" noResize="1" noEditPoints="1" noAdjustHandles="1" noChangeArrowheads="1" noChangeShapeType="1" noTextEdit="1"/>
              </p:cNvSpPr>
              <p:nvPr>
                <p:ph idx="1"/>
              </p:nvPr>
            </p:nvSpPr>
            <p:spPr>
              <a:xfrm>
                <a:off x="830179" y="772413"/>
                <a:ext cx="10575758" cy="3754650"/>
              </a:xfrm>
              <a:blipFill rotWithShape="1">
                <a:blip r:embed="rId2"/>
                <a:stretch>
                  <a:fillRect l="-461" t="-1461" r="-519"/>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4" name="Прямоугольник 3"/>
              <p:cNvSpPr/>
              <p:nvPr/>
            </p:nvSpPr>
            <p:spPr>
              <a:xfrm>
                <a:off x="2490537" y="4527063"/>
                <a:ext cx="7603958" cy="1846659"/>
              </a:xfrm>
              <a:prstGeom prst="rect">
                <a:avLst/>
              </a:prstGeom>
            </p:spPr>
            <p:txBody>
              <a:bodyPr wrap="square">
                <a:spAutoFit/>
              </a:bodyPr>
              <a:lstStyle/>
              <a:p>
                <a:pPr algn="ctr"/>
                <a:r>
                  <a:rPr lang="ru-RU" sz="1900" b="1" dirty="0">
                    <a:latin typeface="Times New Roman" panose="02020603050405020304" pitchFamily="18" charset="0"/>
                    <a:cs typeface="Times New Roman" panose="02020603050405020304" pitchFamily="18" charset="0"/>
                  </a:rPr>
                  <a:t>Таблица 1. Пример эластичного спроса на товар</a:t>
                </a:r>
              </a:p>
              <a:p>
                <a:pPr algn="ctr"/>
                <a:r>
                  <a:rPr lang="ru-RU" sz="1900" b="1" dirty="0">
                    <a:latin typeface="Times New Roman" panose="02020603050405020304" pitchFamily="18" charset="0"/>
                    <a:cs typeface="Times New Roman" panose="02020603050405020304" pitchFamily="18" charset="0"/>
                  </a:rPr>
                  <a:t>Ситуация А</a:t>
                </a:r>
                <a:r>
                  <a:rPr lang="ru-RU" sz="1900" dirty="0">
                    <a:latin typeface="Times New Roman" panose="02020603050405020304" pitchFamily="18" charset="0"/>
                    <a:cs typeface="Times New Roman" panose="02020603050405020304" pitchFamily="18" charset="0"/>
                  </a:rPr>
                  <a:t>: цена = 90, количество = 240. </a:t>
                </a:r>
              </a:p>
              <a:p>
                <a:pPr algn="ctr"/>
                <a:r>
                  <a:rPr lang="ru-RU" sz="1900" b="1" dirty="0">
                    <a:latin typeface="Times New Roman" panose="02020603050405020304" pitchFamily="18" charset="0"/>
                    <a:cs typeface="Times New Roman" panose="02020603050405020304" pitchFamily="18" charset="0"/>
                  </a:rPr>
                  <a:t>Ситуация В</a:t>
                </a:r>
                <a:r>
                  <a:rPr lang="ru-RU" sz="1900" dirty="0">
                    <a:latin typeface="Times New Roman" panose="02020603050405020304" pitchFamily="18" charset="0"/>
                    <a:cs typeface="Times New Roman" panose="02020603050405020304" pitchFamily="18" charset="0"/>
                  </a:rPr>
                  <a:t>: цена = 110, количество = 160.</a:t>
                </a:r>
              </a:p>
              <a:p>
                <a:pPr algn="ctr"/>
                <a:r>
                  <a:rPr lang="ru-RU" sz="1900" b="1" dirty="0">
                    <a:latin typeface="Times New Roman" panose="02020603050405020304" pitchFamily="18" charset="0"/>
                    <a:cs typeface="Times New Roman" panose="02020603050405020304" pitchFamily="18" charset="0"/>
                  </a:rPr>
                  <a:t>Процентное изменение цены</a:t>
                </a:r>
                <a:r>
                  <a:rPr lang="ru-RU" sz="1900" dirty="0">
                    <a:latin typeface="Times New Roman" panose="02020603050405020304" pitchFamily="18" charset="0"/>
                    <a:cs typeface="Times New Roman" panose="02020603050405020304" pitchFamily="18" charset="0"/>
                  </a:rPr>
                  <a:t>: </a:t>
                </a:r>
                <a14:m>
                  <m:oMath xmlns:m="http://schemas.openxmlformats.org/officeDocument/2006/math">
                    <m:r>
                      <m:rPr>
                        <m:sty m:val="p"/>
                      </m:rPr>
                      <a:rPr lang="el-GR" sz="1900" i="1">
                        <a:latin typeface="Cambria Math" panose="02040503050406030204" pitchFamily="18" charset="0"/>
                        <a:ea typeface="Cambria Math" panose="02040503050406030204" pitchFamily="18" charset="0"/>
                        <a:cs typeface="Times New Roman" panose="02020603050405020304" pitchFamily="18" charset="0"/>
                      </a:rPr>
                      <m:t>Δ</m:t>
                    </m:r>
                  </m:oMath>
                </a14:m>
                <a:r>
                  <a:rPr lang="ru-RU" sz="1900" dirty="0">
                    <a:latin typeface="Times New Roman" panose="02020603050405020304" pitchFamily="18" charset="0"/>
                    <a:cs typeface="Times New Roman" panose="02020603050405020304" pitchFamily="18" charset="0"/>
                  </a:rPr>
                  <a:t>Р/Р= 20/100 = 20%. </a:t>
                </a:r>
              </a:p>
              <a:p>
                <a:pPr algn="ctr"/>
                <a:r>
                  <a:rPr lang="ru-RU" sz="1900" b="1" dirty="0">
                    <a:latin typeface="Times New Roman" panose="02020603050405020304" pitchFamily="18" charset="0"/>
                    <a:cs typeface="Times New Roman" panose="02020603050405020304" pitchFamily="18" charset="0"/>
                  </a:rPr>
                  <a:t>Процентное изменение величины спроса</a:t>
                </a:r>
                <a:r>
                  <a:rPr lang="ru-RU" sz="1900" dirty="0">
                    <a:latin typeface="Times New Roman" panose="02020603050405020304" pitchFamily="18" charset="0"/>
                    <a:cs typeface="Times New Roman" panose="02020603050405020304" pitchFamily="18" charset="0"/>
                  </a:rPr>
                  <a:t>: </a:t>
                </a:r>
                <a14:m>
                  <m:oMath xmlns:m="http://schemas.openxmlformats.org/officeDocument/2006/math">
                    <m:r>
                      <m:rPr>
                        <m:sty m:val="p"/>
                      </m:rPr>
                      <a:rPr lang="el-GR" sz="1900" i="1">
                        <a:latin typeface="Cambria Math" panose="02040503050406030204" pitchFamily="18" charset="0"/>
                        <a:ea typeface="Cambria Math" panose="02040503050406030204" pitchFamily="18" charset="0"/>
                        <a:cs typeface="Times New Roman" panose="02020603050405020304" pitchFamily="18" charset="0"/>
                      </a:rPr>
                      <m:t>Δ</m:t>
                    </m:r>
                    <m:r>
                      <a:rPr lang="el-GR" sz="1900" i="1">
                        <a:latin typeface="Cambria Math" panose="02040503050406030204" pitchFamily="18" charset="0"/>
                        <a:ea typeface="Cambria Math" panose="02040503050406030204" pitchFamily="18" charset="0"/>
                        <a:cs typeface="Times New Roman" panose="02020603050405020304" pitchFamily="18" charset="0"/>
                      </a:rPr>
                      <m:t> </m:t>
                    </m:r>
                  </m:oMath>
                </a14:m>
                <a:r>
                  <a:rPr lang="ru-RU" sz="1900" dirty="0">
                    <a:latin typeface="Times New Roman" panose="02020603050405020304" pitchFamily="18" charset="0"/>
                    <a:cs typeface="Times New Roman" panose="02020603050405020304" pitchFamily="18" charset="0"/>
                  </a:rPr>
                  <a:t>Q/Q= -80/200 = -40%.</a:t>
                </a:r>
              </a:p>
              <a:p>
                <a:pPr algn="ctr"/>
                <a:r>
                  <a:rPr lang="ru-RU" sz="1900" b="1" dirty="0">
                    <a:latin typeface="Times New Roman" panose="02020603050405020304" pitchFamily="18" charset="0"/>
                    <a:cs typeface="Times New Roman" panose="02020603050405020304" pitchFamily="18" charset="0"/>
                  </a:rPr>
                  <a:t>Ценовая эластичность</a:t>
                </a:r>
                <a:r>
                  <a:rPr lang="ru-RU" sz="1900" dirty="0">
                    <a:latin typeface="Times New Roman" panose="02020603050405020304" pitchFamily="18" charset="0"/>
                    <a:cs typeface="Times New Roman" panose="02020603050405020304" pitchFamily="18" charset="0"/>
                  </a:rPr>
                  <a:t>: E</a:t>
                </a:r>
                <a:r>
                  <a:rPr lang="ru-RU" sz="1900" baseline="-25000" dirty="0">
                    <a:latin typeface="Times New Roman" panose="02020603050405020304" pitchFamily="18" charset="0"/>
                    <a:cs typeface="Times New Roman" panose="02020603050405020304" pitchFamily="18" charset="0"/>
                  </a:rPr>
                  <a:t>D</a:t>
                </a:r>
                <a:r>
                  <a:rPr lang="ru-RU" sz="1900" dirty="0">
                    <a:latin typeface="Times New Roman" panose="02020603050405020304" pitchFamily="18" charset="0"/>
                    <a:cs typeface="Times New Roman" panose="02020603050405020304" pitchFamily="18" charset="0"/>
                  </a:rPr>
                  <a:t> = 40/20 = 2.</a:t>
                </a:r>
              </a:p>
            </p:txBody>
          </p:sp>
        </mc:Choice>
        <mc:Fallback xmlns="">
          <p:sp>
            <p:nvSpPr>
              <p:cNvPr id="4" name="Прямоугольник 3"/>
              <p:cNvSpPr>
                <a:spLocks noRot="1" noChangeAspect="1" noMove="1" noResize="1" noEditPoints="1" noAdjustHandles="1" noChangeArrowheads="1" noChangeShapeType="1" noTextEdit="1"/>
              </p:cNvSpPr>
              <p:nvPr/>
            </p:nvSpPr>
            <p:spPr>
              <a:xfrm>
                <a:off x="2490537" y="4527063"/>
                <a:ext cx="7603958" cy="1846659"/>
              </a:xfrm>
              <a:prstGeom prst="rect">
                <a:avLst/>
              </a:prstGeom>
              <a:blipFill rotWithShape="1">
                <a:blip r:embed="rId3"/>
                <a:stretch>
                  <a:fillRect t="-1650" b="-4950"/>
                </a:stretch>
              </a:blipFill>
            </p:spPr>
            <p:txBody>
              <a:bodyPr/>
              <a:lstStyle/>
              <a:p>
                <a:r>
                  <a:rPr lang="ru-RU">
                    <a:noFill/>
                  </a:rPr>
                  <a:t> </a:t>
                </a:r>
              </a:p>
            </p:txBody>
          </p:sp>
        </mc:Fallback>
      </mc:AlternateContent>
    </p:spTree>
    <p:extLst>
      <p:ext uri="{BB962C8B-B14F-4D97-AF65-F5344CB8AC3E}">
        <p14:creationId xmlns:p14="http://schemas.microsoft.com/office/powerpoint/2010/main" val="1848716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Рисунок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60822" y="1491913"/>
            <a:ext cx="8831177" cy="3702609"/>
          </a:xfrm>
          <a:prstGeom prst="rect">
            <a:avLst/>
          </a:prstGeom>
        </p:spPr>
      </p:pic>
      <p:sp>
        <p:nvSpPr>
          <p:cNvPr id="2" name="Заголовок 1"/>
          <p:cNvSpPr>
            <a:spLocks noGrp="1"/>
          </p:cNvSpPr>
          <p:nvPr>
            <p:ph type="title"/>
          </p:nvPr>
        </p:nvSpPr>
        <p:spPr>
          <a:xfrm>
            <a:off x="324853" y="173149"/>
            <a:ext cx="11566611" cy="1042040"/>
          </a:xfrm>
        </p:spPr>
        <p:txBody>
          <a:bodyPr>
            <a:normAutofit fontScale="90000"/>
          </a:bodyPr>
          <a:lstStyle/>
          <a:p>
            <a:pPr algn="ctr"/>
            <a:r>
              <a:rPr lang="ru-RU" sz="3600" dirty="0" smtClean="0">
                <a:solidFill>
                  <a:schemeClr val="tx1"/>
                </a:solidFill>
                <a:latin typeface="Times New Roman" panose="02020603050405020304" pitchFamily="18" charset="0"/>
                <a:cs typeface="Times New Roman" panose="02020603050405020304" pitchFamily="18" charset="0"/>
              </a:rPr>
              <a:t>ГРАФИЧЕСКОЕ ИЗОБРАЖЕНИЕ ЦЕНОВОЙ ЭЛАСТИЧНОСТИ</a:t>
            </a:r>
            <a:endParaRPr lang="ru-RU" sz="3600" dirty="0">
              <a:solidFill>
                <a:schemeClr val="tx1"/>
              </a:solidFill>
            </a:endParaRPr>
          </a:p>
        </p:txBody>
      </p:sp>
      <p:sp>
        <p:nvSpPr>
          <p:cNvPr id="3" name="Объект 2"/>
          <p:cNvSpPr>
            <a:spLocks noGrp="1"/>
          </p:cNvSpPr>
          <p:nvPr>
            <p:ph sz="quarter" idx="1"/>
          </p:nvPr>
        </p:nvSpPr>
        <p:spPr>
          <a:xfrm>
            <a:off x="109817" y="1868907"/>
            <a:ext cx="3355278" cy="3421868"/>
          </a:xfrm>
        </p:spPr>
        <p:txBody>
          <a:bodyPr>
            <a:normAutofit fontScale="92500"/>
          </a:bodyPr>
          <a:lstStyle/>
          <a:p>
            <a:pPr marL="0" indent="360000">
              <a:buClr>
                <a:schemeClr val="accent1"/>
              </a:buClr>
              <a:buFont typeface="Wingdings" panose="05000000000000000000" pitchFamily="2" charset="2"/>
              <a:buChar char="v"/>
            </a:pPr>
            <a:r>
              <a:rPr lang="ru-RU" sz="2000" dirty="0">
                <a:latin typeface="Times New Roman" panose="02020603050405020304" pitchFamily="18" charset="0"/>
                <a:cs typeface="Times New Roman" panose="02020603050405020304" pitchFamily="18" charset="0"/>
              </a:rPr>
              <a:t>Ценовую эластичность можно с успехом представить в графическом виде. </a:t>
            </a:r>
            <a:r>
              <a:rPr lang="ru-RU" sz="2000" dirty="0" smtClean="0">
                <a:latin typeface="Times New Roman" panose="02020603050405020304" pitchFamily="18" charset="0"/>
                <a:cs typeface="Times New Roman" panose="02020603050405020304" pitchFamily="18" charset="0"/>
              </a:rPr>
              <a:t>Три примера </a:t>
            </a:r>
            <a:r>
              <a:rPr lang="ru-RU" sz="2000" dirty="0">
                <a:latin typeface="Times New Roman" panose="02020603050405020304" pitchFamily="18" charset="0"/>
                <a:cs typeface="Times New Roman" panose="02020603050405020304" pitchFamily="18" charset="0"/>
              </a:rPr>
              <a:t>различной эластичности представлены на рис. </a:t>
            </a:r>
            <a:r>
              <a:rPr lang="ru-RU" sz="2000" dirty="0" smtClean="0">
                <a:latin typeface="Times New Roman" panose="02020603050405020304" pitchFamily="18" charset="0"/>
                <a:cs typeface="Times New Roman" panose="02020603050405020304" pitchFamily="18" charset="0"/>
              </a:rPr>
              <a:t>2.</a:t>
            </a:r>
          </a:p>
          <a:p>
            <a:pPr marL="0" indent="360000">
              <a:buClr>
                <a:schemeClr val="accent1"/>
              </a:buClr>
              <a:buFont typeface="Wingdings" panose="05000000000000000000" pitchFamily="2" charset="2"/>
              <a:buChar char="v"/>
            </a:pPr>
            <a:r>
              <a:rPr lang="ru-RU" sz="2000" dirty="0" smtClean="0">
                <a:latin typeface="Times New Roman" panose="02020603050405020304" pitchFamily="18" charset="0"/>
                <a:cs typeface="Times New Roman" panose="02020603050405020304" pitchFamily="18" charset="0"/>
              </a:rPr>
              <a:t>В </a:t>
            </a:r>
            <a:r>
              <a:rPr lang="ru-RU" sz="2000" dirty="0">
                <a:latin typeface="Times New Roman" panose="02020603050405020304" pitchFamily="18" charset="0"/>
                <a:cs typeface="Times New Roman" panose="02020603050405020304" pitchFamily="18" charset="0"/>
              </a:rPr>
              <a:t>каждом случае уменьшение цены в </a:t>
            </a:r>
            <a:r>
              <a:rPr lang="ru-RU" sz="2000" dirty="0" smtClean="0">
                <a:latin typeface="Times New Roman" panose="02020603050405020304" pitchFamily="18" charset="0"/>
                <a:cs typeface="Times New Roman" panose="02020603050405020304" pitchFamily="18" charset="0"/>
              </a:rPr>
              <a:t>два </a:t>
            </a:r>
            <a:r>
              <a:rPr lang="ru-RU" sz="2000" dirty="0">
                <a:latin typeface="Times New Roman" panose="02020603050405020304" pitchFamily="18" charset="0"/>
                <a:cs typeface="Times New Roman" panose="02020603050405020304" pitchFamily="18" charset="0"/>
              </a:rPr>
              <a:t>раза сопровождается уменьшением величины спроса потребителей от А к В.</a:t>
            </a:r>
          </a:p>
          <a:p>
            <a:pPr marL="0" indent="0" algn="just">
              <a:buNone/>
            </a:pPr>
            <a:endParaRPr lang="ru-RU" sz="2000" dirty="0">
              <a:latin typeface="Times New Roman" panose="02020603050405020304" pitchFamily="18" charset="0"/>
              <a:cs typeface="Times New Roman" panose="02020603050405020304" pitchFamily="18" charset="0"/>
            </a:endParaRPr>
          </a:p>
        </p:txBody>
      </p:sp>
      <p:sp>
        <p:nvSpPr>
          <p:cNvPr id="4" name="Объект 2"/>
          <p:cNvSpPr txBox="1">
            <a:spLocks/>
          </p:cNvSpPr>
          <p:nvPr/>
        </p:nvSpPr>
        <p:spPr>
          <a:xfrm>
            <a:off x="126750" y="3522135"/>
            <a:ext cx="4675188" cy="99906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lgn="just">
              <a:buNone/>
            </a:pPr>
            <a:endParaRPr lang="ru-RU" sz="2000" dirty="0">
              <a:latin typeface="Times New Roman" panose="02020603050405020304" pitchFamily="18" charset="0"/>
              <a:cs typeface="Times New Roman" panose="02020603050405020304" pitchFamily="18" charset="0"/>
            </a:endParaRPr>
          </a:p>
        </p:txBody>
      </p:sp>
      <p:sp>
        <p:nvSpPr>
          <p:cNvPr id="7" name="Объект 2"/>
          <p:cNvSpPr txBox="1">
            <a:spLocks/>
          </p:cNvSpPr>
          <p:nvPr/>
        </p:nvSpPr>
        <p:spPr>
          <a:xfrm>
            <a:off x="0" y="5290774"/>
            <a:ext cx="12192000" cy="1540491"/>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180000" indent="396000" algn="just">
              <a:buFont typeface="Wingdings" panose="05000000000000000000" pitchFamily="2" charset="2"/>
              <a:buChar char="v"/>
            </a:pPr>
            <a:r>
              <a:rPr lang="ru-RU" sz="2000" dirty="0">
                <a:solidFill>
                  <a:schemeClr val="tx1"/>
                </a:solidFill>
                <a:latin typeface="Times New Roman" panose="02020603050405020304" pitchFamily="18" charset="0"/>
                <a:cs typeface="Times New Roman" panose="02020603050405020304" pitchFamily="18" charset="0"/>
              </a:rPr>
              <a:t>На рис. </a:t>
            </a:r>
            <a:r>
              <a:rPr lang="ru-RU" sz="2000" dirty="0" smtClean="0">
                <a:solidFill>
                  <a:schemeClr val="tx1"/>
                </a:solidFill>
                <a:latin typeface="Times New Roman" panose="02020603050405020304" pitchFamily="18" charset="0"/>
                <a:cs typeface="Times New Roman" panose="02020603050405020304" pitchFamily="18" charset="0"/>
              </a:rPr>
              <a:t>2 </a:t>
            </a:r>
            <a:r>
              <a:rPr lang="ru-RU" sz="2000" dirty="0">
                <a:solidFill>
                  <a:schemeClr val="tx1"/>
                </a:solidFill>
                <a:latin typeface="Times New Roman" panose="02020603050405020304" pitchFamily="18" charset="0"/>
                <a:cs typeface="Times New Roman" panose="02020603050405020304" pitchFamily="18" charset="0"/>
              </a:rPr>
              <a:t>(см. график слева) снижение цены в два раза приводит к увеличению спроса в три раза</a:t>
            </a:r>
            <a:r>
              <a:rPr lang="ru-RU" sz="2000" dirty="0" smtClean="0">
                <a:solidFill>
                  <a:schemeClr val="tx1"/>
                </a:solidFill>
                <a:latin typeface="Times New Roman" panose="02020603050405020304" pitchFamily="18" charset="0"/>
                <a:cs typeface="Times New Roman" panose="02020603050405020304" pitchFamily="18" charset="0"/>
              </a:rPr>
              <a:t>. </a:t>
            </a:r>
          </a:p>
          <a:p>
            <a:pPr marL="180000" indent="396000" algn="just">
              <a:buFont typeface="Wingdings" panose="05000000000000000000" pitchFamily="2" charset="2"/>
              <a:buChar char="v"/>
            </a:pPr>
            <a:r>
              <a:rPr lang="ru-RU" sz="2000" dirty="0" smtClean="0">
                <a:solidFill>
                  <a:schemeClr val="tx1"/>
                </a:solidFill>
                <a:latin typeface="Times New Roman" panose="02020603050405020304" pitchFamily="18" charset="0"/>
                <a:cs typeface="Times New Roman" panose="02020603050405020304" pitchFamily="18" charset="0"/>
              </a:rPr>
              <a:t>На </a:t>
            </a:r>
            <a:r>
              <a:rPr lang="ru-RU" sz="2000" dirty="0">
                <a:solidFill>
                  <a:schemeClr val="tx1"/>
                </a:solidFill>
                <a:latin typeface="Times New Roman" panose="02020603050405020304" pitchFamily="18" charset="0"/>
                <a:cs typeface="Times New Roman" panose="02020603050405020304" pitchFamily="18" charset="0"/>
              </a:rPr>
              <a:t>рис. </a:t>
            </a:r>
            <a:r>
              <a:rPr lang="ru-RU" sz="2000" dirty="0" smtClean="0">
                <a:solidFill>
                  <a:schemeClr val="tx1"/>
                </a:solidFill>
                <a:latin typeface="Times New Roman" panose="02020603050405020304" pitchFamily="18" charset="0"/>
                <a:cs typeface="Times New Roman" panose="02020603050405020304" pitchFamily="18" charset="0"/>
              </a:rPr>
              <a:t>2 </a:t>
            </a:r>
            <a:r>
              <a:rPr lang="ru-RU" sz="2000" dirty="0">
                <a:solidFill>
                  <a:schemeClr val="tx1"/>
                </a:solidFill>
                <a:latin typeface="Times New Roman" panose="02020603050405020304" pitchFamily="18" charset="0"/>
                <a:cs typeface="Times New Roman" panose="02020603050405020304" pitchFamily="18" charset="0"/>
              </a:rPr>
              <a:t>(см, график справа) уменьшение цены в дна раза приводит только к 50%-ному росту величины спроса, следовательно, это график неэластичного спроса. </a:t>
            </a:r>
            <a:endParaRPr lang="ru-RU" sz="2000" dirty="0" smtClean="0">
              <a:solidFill>
                <a:schemeClr val="tx1"/>
              </a:solidFill>
              <a:latin typeface="Times New Roman" panose="02020603050405020304" pitchFamily="18" charset="0"/>
              <a:cs typeface="Times New Roman" panose="02020603050405020304" pitchFamily="18" charset="0"/>
            </a:endParaRPr>
          </a:p>
          <a:p>
            <a:pPr marL="180000" indent="396000" algn="just">
              <a:buFont typeface="Wingdings" panose="05000000000000000000" pitchFamily="2" charset="2"/>
              <a:buChar char="v"/>
            </a:pPr>
            <a:r>
              <a:rPr lang="ru-RU" sz="2000" dirty="0" smtClean="0">
                <a:solidFill>
                  <a:schemeClr val="tx1"/>
                </a:solidFill>
                <a:latin typeface="Times New Roman" panose="02020603050405020304" pitchFamily="18" charset="0"/>
                <a:cs typeface="Times New Roman" panose="02020603050405020304" pitchFamily="18" charset="0"/>
              </a:rPr>
              <a:t>Пограничный </a:t>
            </a:r>
            <a:r>
              <a:rPr lang="ru-RU" sz="2000" dirty="0">
                <a:solidFill>
                  <a:schemeClr val="tx1"/>
                </a:solidFill>
                <a:latin typeface="Times New Roman" panose="02020603050405020304" pitchFamily="18" charset="0"/>
                <a:cs typeface="Times New Roman" panose="02020603050405020304" pitchFamily="18" charset="0"/>
              </a:rPr>
              <a:t>случай — спрос с единичной эластичностью — приведен на рис. </a:t>
            </a:r>
            <a:r>
              <a:rPr lang="ru-RU" sz="2000" dirty="0" smtClean="0">
                <a:solidFill>
                  <a:schemeClr val="tx1"/>
                </a:solidFill>
                <a:latin typeface="Times New Roman" panose="02020603050405020304" pitchFamily="18" charset="0"/>
                <a:cs typeface="Times New Roman" panose="02020603050405020304" pitchFamily="18" charset="0"/>
              </a:rPr>
              <a:t>2 </a:t>
            </a:r>
            <a:r>
              <a:rPr lang="ru-RU" sz="2000" dirty="0">
                <a:solidFill>
                  <a:schemeClr val="tx1"/>
                </a:solidFill>
                <a:latin typeface="Times New Roman" panose="02020603050405020304" pitchFamily="18" charset="0"/>
                <a:cs typeface="Times New Roman" panose="02020603050405020304" pitchFamily="18" charset="0"/>
              </a:rPr>
              <a:t>(см. график в центре). В этом случае снижение цены в два раза вызывает точно такое же увеличение величины спроса (т.е. в два раза).</a:t>
            </a:r>
          </a:p>
        </p:txBody>
      </p:sp>
    </p:spTree>
    <p:extLst>
      <p:ext uri="{BB962C8B-B14F-4D97-AF65-F5344CB8AC3E}">
        <p14:creationId xmlns:p14="http://schemas.microsoft.com/office/powerpoint/2010/main" val="28705152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79210" y="948489"/>
            <a:ext cx="3935935" cy="4944313"/>
          </a:xfrm>
          <a:prstGeom prst="rect">
            <a:avLst/>
          </a:prstGeom>
        </p:spPr>
      </p:pic>
      <p:sp>
        <p:nvSpPr>
          <p:cNvPr id="5" name="Объект 2"/>
          <p:cNvSpPr txBox="1">
            <a:spLocks/>
          </p:cNvSpPr>
          <p:nvPr/>
        </p:nvSpPr>
        <p:spPr>
          <a:xfrm>
            <a:off x="7951870" y="4360115"/>
            <a:ext cx="3333751" cy="53340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endParaRPr lang="ru-RU" sz="2000" i="1" dirty="0">
              <a:ln w="0"/>
              <a:solidFill>
                <a:schemeClr val="accent1">
                  <a:lumMod val="50000"/>
                </a:schemeClr>
              </a:soli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endParaRPr>
          </a:p>
        </p:txBody>
      </p:sp>
      <p:sp>
        <p:nvSpPr>
          <p:cNvPr id="6" name="Прямоугольник 5"/>
          <p:cNvSpPr/>
          <p:nvPr/>
        </p:nvSpPr>
        <p:spPr>
          <a:xfrm>
            <a:off x="6039489" y="1850301"/>
            <a:ext cx="5246132" cy="2062103"/>
          </a:xfrm>
          <a:prstGeom prst="rect">
            <a:avLst/>
          </a:prstGeom>
        </p:spPr>
        <p:txBody>
          <a:bodyPr wrap="square">
            <a:spAutoFit/>
          </a:bodyPr>
          <a:lstStyle/>
          <a:p>
            <a:pPr algn="ctr"/>
            <a:r>
              <a:rPr lang="ru-RU" sz="3200" i="1" dirty="0" smtClean="0">
                <a:latin typeface="Times New Roman" panose="02020603050405020304" pitchFamily="18" charset="0"/>
                <a:cs typeface="Times New Roman" panose="02020603050405020304" pitchFamily="18" charset="0"/>
              </a:rPr>
              <a:t>Век рыцарства канул в Лету; ему на смену пришёл век мыслителей, экономистов и бухгалтеров.</a:t>
            </a:r>
            <a:endParaRPr lang="ru-RU" sz="3200" i="1" dirty="0"/>
          </a:p>
        </p:txBody>
      </p:sp>
      <p:sp>
        <p:nvSpPr>
          <p:cNvPr id="7" name="Прямоугольник 6"/>
          <p:cNvSpPr/>
          <p:nvPr/>
        </p:nvSpPr>
        <p:spPr>
          <a:xfrm>
            <a:off x="6039490" y="4360115"/>
            <a:ext cx="5246131" cy="430887"/>
          </a:xfrm>
          <a:prstGeom prst="rect">
            <a:avLst/>
          </a:prstGeom>
        </p:spPr>
        <p:txBody>
          <a:bodyPr wrap="square">
            <a:spAutoFit/>
          </a:bodyPr>
          <a:lstStyle/>
          <a:p>
            <a:pPr algn="r"/>
            <a:r>
              <a:rPr lang="ru-RU" sz="2200" i="1" dirty="0" smtClean="0">
                <a:latin typeface="Times New Roman" panose="02020603050405020304" pitchFamily="18" charset="0"/>
                <a:cs typeface="Times New Roman" panose="02020603050405020304" pitchFamily="18" charset="0"/>
              </a:rPr>
              <a:t>Эдмунд </a:t>
            </a:r>
            <a:r>
              <a:rPr lang="ru-RU" sz="2200" i="1" dirty="0" err="1" smtClean="0">
                <a:latin typeface="Times New Roman" panose="02020603050405020304" pitchFamily="18" charset="0"/>
                <a:cs typeface="Times New Roman" panose="02020603050405020304" pitchFamily="18" charset="0"/>
              </a:rPr>
              <a:t>Берк</a:t>
            </a:r>
            <a:r>
              <a:rPr lang="ru-RU" sz="2200" i="1" dirty="0" smtClean="0">
                <a:latin typeface="Times New Roman" panose="02020603050405020304" pitchFamily="18" charset="0"/>
                <a:cs typeface="Times New Roman" panose="02020603050405020304" pitchFamily="18" charset="0"/>
              </a:rPr>
              <a:t> (</a:t>
            </a:r>
            <a:r>
              <a:rPr lang="en-US" sz="2200" i="1" dirty="0" smtClean="0">
                <a:latin typeface="Times New Roman" panose="02020603050405020304" pitchFamily="18" charset="0"/>
                <a:cs typeface="Times New Roman" panose="02020603050405020304" pitchFamily="18" charset="0"/>
              </a:rPr>
              <a:t>Edmund Burke</a:t>
            </a:r>
            <a:r>
              <a:rPr lang="ru-RU" sz="2200" i="1" dirty="0" smtClean="0">
                <a:latin typeface="Times New Roman" panose="02020603050405020304" pitchFamily="18" charset="0"/>
                <a:cs typeface="Times New Roman" panose="02020603050405020304" pitchFamily="18" charset="0"/>
              </a:rPr>
              <a:t>)</a:t>
            </a:r>
            <a:endParaRPr lang="ru-RU" sz="2200" i="1" dirty="0"/>
          </a:p>
        </p:txBody>
      </p:sp>
    </p:spTree>
    <p:extLst>
      <p:ext uri="{BB962C8B-B14F-4D97-AF65-F5344CB8AC3E}">
        <p14:creationId xmlns:p14="http://schemas.microsoft.com/office/powerpoint/2010/main" val="169404562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Рисунок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27822" y="902024"/>
            <a:ext cx="5486400" cy="4358605"/>
          </a:xfrm>
          <a:prstGeom prst="rect">
            <a:avLst/>
          </a:prstGeom>
        </p:spPr>
      </p:pic>
      <p:sp>
        <p:nvSpPr>
          <p:cNvPr id="3" name="Объект 2"/>
          <p:cNvSpPr>
            <a:spLocks noGrp="1"/>
          </p:cNvSpPr>
          <p:nvPr>
            <p:ph idx="1"/>
          </p:nvPr>
        </p:nvSpPr>
        <p:spPr>
          <a:xfrm>
            <a:off x="745959" y="902024"/>
            <a:ext cx="5281863" cy="5547451"/>
          </a:xfrm>
        </p:spPr>
        <p:txBody>
          <a:bodyPr>
            <a:normAutofit fontScale="92500" lnSpcReduction="20000"/>
          </a:bodyPr>
          <a:lstStyle/>
          <a:p>
            <a:pPr marL="0" indent="432000" algn="just">
              <a:buFont typeface="Wingdings" panose="05000000000000000000" pitchFamily="2" charset="2"/>
              <a:buChar char="v"/>
            </a:pPr>
            <a:r>
              <a:rPr lang="ru-RU" sz="2000" dirty="0">
                <a:solidFill>
                  <a:schemeClr val="tx1"/>
                </a:solidFill>
                <a:latin typeface="Times New Roman" panose="02020603050405020304" pitchFamily="18" charset="0"/>
                <a:cs typeface="Times New Roman" panose="02020603050405020304" pitchFamily="18" charset="0"/>
              </a:rPr>
              <a:t>На </a:t>
            </a:r>
            <a:r>
              <a:rPr lang="ru-RU" sz="2000" dirty="0" smtClean="0">
                <a:solidFill>
                  <a:schemeClr val="tx1"/>
                </a:solidFill>
                <a:latin typeface="Times New Roman" panose="02020603050405020304" pitchFamily="18" charset="0"/>
                <a:cs typeface="Times New Roman" panose="02020603050405020304" pitchFamily="18" charset="0"/>
              </a:rPr>
              <a:t>рис.3 </a:t>
            </a:r>
            <a:r>
              <a:rPr lang="ru-RU" sz="2000" dirty="0">
                <a:solidFill>
                  <a:schemeClr val="tx1"/>
                </a:solidFill>
                <a:latin typeface="Times New Roman" panose="02020603050405020304" pitchFamily="18" charset="0"/>
                <a:cs typeface="Times New Roman" panose="02020603050405020304" pitchFamily="18" charset="0"/>
              </a:rPr>
              <a:t>показаны полярно противоположные примеры совершенно эластичного и совершенно неэластичного спроса, при которых показатель эластичности либо очень велик, либо практически равен </a:t>
            </a:r>
            <a:r>
              <a:rPr lang="ru-RU" sz="2000" dirty="0" smtClean="0">
                <a:solidFill>
                  <a:schemeClr val="tx1"/>
                </a:solidFill>
                <a:latin typeface="Times New Roman" panose="02020603050405020304" pitchFamily="18" charset="0"/>
                <a:cs typeface="Times New Roman" panose="02020603050405020304" pitchFamily="18" charset="0"/>
              </a:rPr>
              <a:t>нулю.</a:t>
            </a:r>
          </a:p>
          <a:p>
            <a:pPr marL="0" indent="432000" algn="just">
              <a:spcBef>
                <a:spcPts val="1200"/>
              </a:spcBef>
              <a:buFont typeface="Wingdings" panose="05000000000000000000" pitchFamily="2" charset="2"/>
              <a:buChar char="v"/>
            </a:pPr>
            <a:r>
              <a:rPr lang="ru-RU" sz="2000" dirty="0" smtClean="0">
                <a:solidFill>
                  <a:schemeClr val="tx1"/>
                </a:solidFill>
                <a:latin typeface="Times New Roman" panose="02020603050405020304" pitchFamily="18" charset="0"/>
                <a:cs typeface="Times New Roman" panose="02020603050405020304" pitchFamily="18" charset="0"/>
              </a:rPr>
              <a:t>Совершенно </a:t>
            </a:r>
            <a:r>
              <a:rPr lang="ru-RU" sz="2000" dirty="0">
                <a:solidFill>
                  <a:schemeClr val="tx1"/>
                </a:solidFill>
                <a:latin typeface="Times New Roman" panose="02020603050405020304" pitchFamily="18" charset="0"/>
                <a:cs typeface="Times New Roman" panose="02020603050405020304" pitchFamily="18" charset="0"/>
              </a:rPr>
              <a:t>неэластичным является спрос, величина которого фактически не реагирует на изменение цены</a:t>
            </a:r>
            <a:r>
              <a:rPr lang="ru-RU" sz="2000" dirty="0" smtClean="0">
                <a:solidFill>
                  <a:schemeClr val="tx1"/>
                </a:solidFill>
                <a:latin typeface="Times New Roman" panose="02020603050405020304" pitchFamily="18" charset="0"/>
                <a:cs typeface="Times New Roman" panose="02020603050405020304" pitchFamily="18" charset="0"/>
              </a:rPr>
              <a:t>. </a:t>
            </a:r>
            <a:r>
              <a:rPr lang="ru-RU" sz="2000" dirty="0">
                <a:solidFill>
                  <a:schemeClr val="tx1"/>
                </a:solidFill>
                <a:latin typeface="Times New Roman" panose="02020603050405020304" pitchFamily="18" charset="0"/>
                <a:cs typeface="Times New Roman" panose="02020603050405020304" pitchFamily="18" charset="0"/>
              </a:rPr>
              <a:t>Такой спрос имеет вид вертикальной линии. </a:t>
            </a:r>
          </a:p>
          <a:p>
            <a:pPr marL="0" indent="432000" algn="just">
              <a:spcBef>
                <a:spcPts val="1200"/>
              </a:spcBef>
              <a:buFont typeface="Wingdings" panose="05000000000000000000" pitchFamily="2" charset="2"/>
              <a:buChar char="v"/>
            </a:pPr>
            <a:r>
              <a:rPr lang="ru-RU" sz="2000" dirty="0" smtClean="0">
                <a:solidFill>
                  <a:schemeClr val="tx1"/>
                </a:solidFill>
                <a:latin typeface="Times New Roman" panose="02020603050405020304" pitchFamily="18" charset="0"/>
                <a:cs typeface="Times New Roman" panose="02020603050405020304" pitchFamily="18" charset="0"/>
              </a:rPr>
              <a:t>И </a:t>
            </a:r>
            <a:r>
              <a:rPr lang="ru-RU" sz="2000" dirty="0">
                <a:solidFill>
                  <a:schemeClr val="tx1"/>
                </a:solidFill>
                <a:latin typeface="Times New Roman" panose="02020603050405020304" pitchFamily="18" charset="0"/>
                <a:cs typeface="Times New Roman" panose="02020603050405020304" pitchFamily="18" charset="0"/>
              </a:rPr>
              <a:t>наоборот, если спрос совершенно эластичен, малейшее изменение цены приведет к резкому изменению величины спроса, поэтому графически этот случай отображается в виде горизонтальной линии (см. рис. 3</a:t>
            </a:r>
            <a:r>
              <a:rPr lang="ru-RU" sz="2000" dirty="0" smtClean="0">
                <a:solidFill>
                  <a:schemeClr val="tx1"/>
                </a:solidFill>
                <a:latin typeface="Times New Roman" panose="02020603050405020304" pitchFamily="18" charset="0"/>
                <a:cs typeface="Times New Roman" panose="02020603050405020304" pitchFamily="18" charset="0"/>
              </a:rPr>
              <a:t>). </a:t>
            </a:r>
          </a:p>
          <a:p>
            <a:pPr marL="0" indent="432000" algn="just">
              <a:spcBef>
                <a:spcPts val="1200"/>
              </a:spcBef>
              <a:buFont typeface="Wingdings" panose="05000000000000000000" pitchFamily="2" charset="2"/>
              <a:buChar char="v"/>
            </a:pPr>
            <a:r>
              <a:rPr lang="ru-RU" sz="2000" dirty="0" smtClean="0">
                <a:solidFill>
                  <a:schemeClr val="tx1"/>
                </a:solidFill>
                <a:latin typeface="Times New Roman" panose="02020603050405020304" pitchFamily="18" charset="0"/>
                <a:cs typeface="Times New Roman" panose="02020603050405020304" pitchFamily="18" charset="0"/>
              </a:rPr>
              <a:t>Диаметрально противоположными разновидностями кривой спроса являются вертикальная кривая спроса, отражающая совершенно неэластичный спрос (</a:t>
            </a:r>
            <a:r>
              <a:rPr lang="en-US" sz="2000" dirty="0" smtClean="0">
                <a:solidFill>
                  <a:schemeClr val="tx1"/>
                </a:solidFill>
                <a:latin typeface="Times New Roman" panose="02020603050405020304" pitchFamily="18" charset="0"/>
                <a:cs typeface="Times New Roman" panose="02020603050405020304" pitchFamily="18" charset="0"/>
              </a:rPr>
              <a:t>E</a:t>
            </a:r>
            <a:r>
              <a:rPr lang="en-US" sz="1300" dirty="0" smtClean="0">
                <a:solidFill>
                  <a:schemeClr val="tx1"/>
                </a:solidFill>
                <a:latin typeface="Times New Roman" panose="02020603050405020304" pitchFamily="18" charset="0"/>
                <a:cs typeface="Times New Roman" panose="02020603050405020304" pitchFamily="18" charset="0"/>
              </a:rPr>
              <a:t>D</a:t>
            </a:r>
            <a:r>
              <a:rPr lang="en-US" sz="1900" dirty="0" smtClean="0">
                <a:solidFill>
                  <a:schemeClr val="tx1"/>
                </a:solidFill>
                <a:latin typeface="Times New Roman" panose="02020603050405020304" pitchFamily="18" charset="0"/>
                <a:cs typeface="Times New Roman" panose="02020603050405020304" pitchFamily="18" charset="0"/>
              </a:rPr>
              <a:t>=0</a:t>
            </a:r>
            <a:r>
              <a:rPr lang="ru-RU" sz="2000" dirty="0" smtClean="0">
                <a:solidFill>
                  <a:schemeClr val="tx1"/>
                </a:solidFill>
                <a:latin typeface="Times New Roman" panose="02020603050405020304" pitchFamily="18" charset="0"/>
                <a:cs typeface="Times New Roman" panose="02020603050405020304" pitchFamily="18" charset="0"/>
              </a:rPr>
              <a:t>), и горизонтальная кривая спроса, представляющая совершенно эластичный спрос </a:t>
            </a:r>
            <a:r>
              <a:rPr lang="ru-RU" sz="2000" dirty="0">
                <a:solidFill>
                  <a:schemeClr val="tx1"/>
                </a:solidFill>
                <a:latin typeface="Times New Roman" panose="02020603050405020304" pitchFamily="18" charset="0"/>
                <a:cs typeface="Times New Roman" panose="02020603050405020304" pitchFamily="18" charset="0"/>
              </a:rPr>
              <a:t>(</a:t>
            </a:r>
            <a:r>
              <a:rPr lang="en-US" sz="2000" dirty="0">
                <a:solidFill>
                  <a:schemeClr val="tx1"/>
                </a:solidFill>
                <a:latin typeface="Times New Roman" panose="02020603050405020304" pitchFamily="18" charset="0"/>
                <a:cs typeface="Times New Roman" panose="02020603050405020304" pitchFamily="18" charset="0"/>
              </a:rPr>
              <a:t>E</a:t>
            </a:r>
            <a:r>
              <a:rPr lang="en-US" sz="1300" dirty="0">
                <a:solidFill>
                  <a:schemeClr val="tx1"/>
                </a:solidFill>
                <a:latin typeface="Times New Roman" panose="02020603050405020304" pitchFamily="18" charset="0"/>
                <a:cs typeface="Times New Roman" panose="02020603050405020304" pitchFamily="18" charset="0"/>
              </a:rPr>
              <a:t>D</a:t>
            </a:r>
            <a:r>
              <a:rPr lang="en-US" sz="1900" dirty="0" smtClean="0">
                <a:solidFill>
                  <a:schemeClr val="tx1"/>
                </a:solidFill>
                <a:latin typeface="Times New Roman" panose="02020603050405020304" pitchFamily="18" charset="0"/>
                <a:cs typeface="Times New Roman" panose="02020603050405020304" pitchFamily="18" charset="0"/>
              </a:rPr>
              <a:t>=∞</a:t>
            </a:r>
            <a:r>
              <a:rPr lang="ru-RU" sz="1900" dirty="0" smtClean="0">
                <a:solidFill>
                  <a:schemeClr val="tx1"/>
                </a:solidFill>
                <a:latin typeface="Times New Roman" panose="02020603050405020304" pitchFamily="18" charset="0"/>
                <a:cs typeface="Times New Roman" panose="02020603050405020304" pitchFamily="18" charset="0"/>
              </a:rPr>
              <a:t>).</a:t>
            </a:r>
            <a:endParaRPr lang="ru-RU" sz="2000" dirty="0" smtClean="0">
              <a:solidFill>
                <a:schemeClr val="tx1"/>
              </a:solidFill>
              <a:latin typeface="Times New Roman" panose="02020603050405020304" pitchFamily="18" charset="0"/>
              <a:cs typeface="Times New Roman" panose="02020603050405020304" pitchFamily="18" charset="0"/>
            </a:endParaRPr>
          </a:p>
          <a:p>
            <a:pPr marL="0" indent="432000" algn="just">
              <a:spcBef>
                <a:spcPts val="1200"/>
              </a:spcBef>
              <a:buFont typeface="Wingdings" panose="05000000000000000000" pitchFamily="2" charset="2"/>
              <a:buChar char="v"/>
            </a:pPr>
            <a:endParaRPr lang="ru-RU" sz="2000" dirty="0" smtClean="0">
              <a:solidFill>
                <a:schemeClr val="tx1"/>
              </a:solidFill>
              <a:latin typeface="Times New Roman" panose="02020603050405020304" pitchFamily="18" charset="0"/>
              <a:cs typeface="Times New Roman" panose="02020603050405020304" pitchFamily="18" charset="0"/>
            </a:endParaRPr>
          </a:p>
        </p:txBody>
      </p:sp>
      <p:sp>
        <p:nvSpPr>
          <p:cNvPr id="5" name="Объект 2"/>
          <p:cNvSpPr txBox="1">
            <a:spLocks/>
          </p:cNvSpPr>
          <p:nvPr/>
        </p:nvSpPr>
        <p:spPr>
          <a:xfrm>
            <a:off x="6569688" y="5311585"/>
            <a:ext cx="4944533" cy="67094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lgn="just">
              <a:buFont typeface="Wingdings 3" charset="2"/>
              <a:buNone/>
            </a:pPr>
            <a:r>
              <a:rPr lang="ru-RU" dirty="0" smtClean="0">
                <a:solidFill>
                  <a:schemeClr val="tx1"/>
                </a:solidFill>
                <a:latin typeface="Times New Roman" panose="02020603050405020304" pitchFamily="18" charset="0"/>
                <a:cs typeface="Times New Roman" panose="02020603050405020304" pitchFamily="18" charset="0"/>
              </a:rPr>
              <a:t>Рис.3 Совершенно эластичный и совершенно неэластичный спрос</a:t>
            </a:r>
            <a:endParaRPr lang="ru-RU"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193720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762793" y="677108"/>
            <a:ext cx="10614275" cy="2526632"/>
          </a:xfrm>
        </p:spPr>
        <p:txBody>
          <a:bodyPr>
            <a:noAutofit/>
          </a:bodyPr>
          <a:lstStyle/>
          <a:p>
            <a:pPr marL="0" indent="360000" algn="just">
              <a:buFont typeface="Wingdings" panose="05000000000000000000" pitchFamily="2" charset="2"/>
              <a:buChar char="v"/>
            </a:pPr>
            <a:r>
              <a:rPr lang="ru-RU" sz="1800" dirty="0">
                <a:solidFill>
                  <a:schemeClr val="tx1"/>
                </a:solidFill>
                <a:latin typeface="Times New Roman" panose="02020603050405020304" pitchFamily="18" charset="0"/>
                <a:cs typeface="Times New Roman" panose="02020603050405020304" pitchFamily="18" charset="0"/>
              </a:rPr>
              <a:t>Мы всегда должны помнить о том, что эластичность нельзя путать с наклоном. Это различие проще всего понять, если проанализировать кривую спроса, отображенную в виде прямой линии. </a:t>
            </a:r>
          </a:p>
          <a:p>
            <a:pPr marL="0" indent="360000" algn="just">
              <a:spcBef>
                <a:spcPts val="600"/>
              </a:spcBef>
              <a:buFont typeface="Wingdings" panose="05000000000000000000" pitchFamily="2" charset="2"/>
              <a:buChar char="v"/>
            </a:pPr>
            <a:r>
              <a:rPr lang="ru-RU" sz="1800" dirty="0" smtClean="0">
                <a:solidFill>
                  <a:schemeClr val="tx1"/>
                </a:solidFill>
                <a:latin typeface="Times New Roman" panose="02020603050405020304" pitchFamily="18" charset="0"/>
                <a:cs typeface="Times New Roman" panose="02020603050405020304" pitchFamily="18" charset="0"/>
              </a:rPr>
              <a:t>Мы </a:t>
            </a:r>
            <a:r>
              <a:rPr lang="ru-RU" sz="1800" dirty="0">
                <a:solidFill>
                  <a:schemeClr val="tx1"/>
                </a:solidFill>
                <a:latin typeface="Times New Roman" panose="02020603050405020304" pitchFamily="18" charset="0"/>
                <a:cs typeface="Times New Roman" panose="02020603050405020304" pitchFamily="18" charset="0"/>
              </a:rPr>
              <a:t>часто чертим кривые спроса в виде прямых линий из-за простоты такой линии. Поэтому вполне естественно задать вопрос</a:t>
            </a:r>
            <a:r>
              <a:rPr lang="ru-RU" sz="1800" dirty="0" smtClean="0">
                <a:solidFill>
                  <a:schemeClr val="tx1"/>
                </a:solidFill>
                <a:latin typeface="Times New Roman" panose="02020603050405020304" pitchFamily="18" charset="0"/>
                <a:cs typeface="Times New Roman" panose="02020603050405020304" pitchFamily="18" charset="0"/>
              </a:rPr>
              <a:t>: </a:t>
            </a:r>
            <a:r>
              <a:rPr lang="ru-RU" sz="1800" i="1" dirty="0" smtClean="0">
                <a:solidFill>
                  <a:schemeClr val="tx1"/>
                </a:solidFill>
                <a:latin typeface="Times New Roman" panose="02020603050405020304" pitchFamily="18" charset="0"/>
                <a:cs typeface="Times New Roman" panose="02020603050405020304" pitchFamily="18" charset="0"/>
              </a:rPr>
              <a:t>Чему </a:t>
            </a:r>
            <a:r>
              <a:rPr lang="ru-RU" sz="1800" i="1" dirty="0">
                <a:solidFill>
                  <a:schemeClr val="tx1"/>
                </a:solidFill>
                <a:latin typeface="Times New Roman" panose="02020603050405020304" pitchFamily="18" charset="0"/>
                <a:cs typeface="Times New Roman" panose="02020603050405020304" pitchFamily="18" charset="0"/>
              </a:rPr>
              <a:t>равна ценовая эластичность прямой линии </a:t>
            </a:r>
            <a:r>
              <a:rPr lang="ru-RU" sz="1800" i="1" dirty="0" smtClean="0">
                <a:solidFill>
                  <a:schemeClr val="tx1"/>
                </a:solidFill>
                <a:latin typeface="Times New Roman" panose="02020603050405020304" pitchFamily="18" charset="0"/>
                <a:cs typeface="Times New Roman" panose="02020603050405020304" pitchFamily="18" charset="0"/>
              </a:rPr>
              <a:t>спроса? </a:t>
            </a:r>
            <a:r>
              <a:rPr lang="ru-RU" sz="1800" dirty="0" smtClean="0">
                <a:solidFill>
                  <a:schemeClr val="tx1"/>
                </a:solidFill>
                <a:latin typeface="Times New Roman" panose="02020603050405020304" pitchFamily="18" charset="0"/>
                <a:cs typeface="Times New Roman" panose="02020603050405020304" pitchFamily="18" charset="0"/>
              </a:rPr>
              <a:t>Ответ </a:t>
            </a:r>
            <a:r>
              <a:rPr lang="ru-RU" sz="1800" dirty="0">
                <a:solidFill>
                  <a:schemeClr val="tx1"/>
                </a:solidFill>
                <a:latin typeface="Times New Roman" panose="02020603050405020304" pitchFamily="18" charset="0"/>
                <a:cs typeface="Times New Roman" panose="02020603050405020304" pitchFamily="18" charset="0"/>
              </a:rPr>
              <a:t>наверняка вас удивит. </a:t>
            </a:r>
            <a:r>
              <a:rPr lang="ru-RU" sz="1800" i="1" dirty="0">
                <a:solidFill>
                  <a:schemeClr val="tx1"/>
                </a:solidFill>
                <a:latin typeface="Times New Roman" panose="02020603050405020304" pitchFamily="18" charset="0"/>
                <a:cs typeface="Times New Roman" panose="02020603050405020304" pitchFamily="18" charset="0"/>
              </a:rPr>
              <a:t>Вдоль прямой линии спроса показатель ценовой эластичности изменяется от нуля до бесконечности! </a:t>
            </a:r>
          </a:p>
          <a:p>
            <a:pPr marL="0" indent="360000" algn="just">
              <a:spcBef>
                <a:spcPts val="600"/>
              </a:spcBef>
              <a:buFont typeface="Wingdings" panose="05000000000000000000" pitchFamily="2" charset="2"/>
              <a:buChar char="v"/>
            </a:pPr>
            <a:r>
              <a:rPr lang="ru-RU" sz="1800" dirty="0" smtClean="0">
                <a:solidFill>
                  <a:schemeClr val="tx1"/>
                </a:solidFill>
                <a:latin typeface="Times New Roman" panose="02020603050405020304" pitchFamily="18" charset="0"/>
                <a:cs typeface="Times New Roman" panose="02020603050405020304" pitchFamily="18" charset="0"/>
              </a:rPr>
              <a:t>Табл</a:t>
            </a:r>
            <a:r>
              <a:rPr lang="ru-RU" sz="1800" dirty="0">
                <a:solidFill>
                  <a:schemeClr val="tx1"/>
                </a:solidFill>
                <a:latin typeface="Times New Roman" panose="02020603050405020304" pitchFamily="18" charset="0"/>
                <a:cs typeface="Times New Roman" panose="02020603050405020304" pitchFamily="18" charset="0"/>
              </a:rPr>
              <a:t>. </a:t>
            </a:r>
            <a:r>
              <a:rPr lang="ru-RU" sz="1800" dirty="0" smtClean="0">
                <a:solidFill>
                  <a:schemeClr val="tx1"/>
                </a:solidFill>
                <a:latin typeface="Times New Roman" panose="02020603050405020304" pitchFamily="18" charset="0"/>
                <a:cs typeface="Times New Roman" panose="02020603050405020304" pitchFamily="18" charset="0"/>
              </a:rPr>
              <a:t>2 </a:t>
            </a:r>
            <a:r>
              <a:rPr lang="ru-RU" sz="1800" dirty="0">
                <a:solidFill>
                  <a:schemeClr val="tx1"/>
                </a:solidFill>
                <a:latin typeface="Times New Roman" panose="02020603050405020304" pitchFamily="18" charset="0"/>
                <a:cs typeface="Times New Roman" panose="02020603050405020304" pitchFamily="18" charset="0"/>
              </a:rPr>
              <a:t>позволяет нам в деталях ознакомиться со всеми этапами расчета показателя </a:t>
            </a:r>
            <a:r>
              <a:rPr lang="ru-RU" sz="1800" dirty="0" smtClean="0">
                <a:solidFill>
                  <a:schemeClr val="tx1"/>
                </a:solidFill>
                <a:latin typeface="Times New Roman" panose="02020603050405020304" pitchFamily="18" charset="0"/>
                <a:cs typeface="Times New Roman" panose="02020603050405020304" pitchFamily="18" charset="0"/>
              </a:rPr>
              <a:t>эластичности, при этом используется тот же алгоритм, что и в табл.1. Из таблицы видно, что прямая линия спроса начинается там, где цена велика, а спрос мал. Показатель эластичности в этой части высок. Заканчивается же линия там, где цена низка, а спрос велик. Эластичность же низка.</a:t>
            </a:r>
          </a:p>
        </p:txBody>
      </p:sp>
      <mc:AlternateContent xmlns:mc="http://schemas.openxmlformats.org/markup-compatibility/2006" xmlns:a14="http://schemas.microsoft.com/office/drawing/2010/main">
        <mc:Choice Requires="a14">
          <p:graphicFrame>
            <p:nvGraphicFramePr>
              <p:cNvPr id="2" name="Таблица 1"/>
              <p:cNvGraphicFramePr>
                <a:graphicFrameLocks noGrp="1"/>
              </p:cNvGraphicFramePr>
              <p:nvPr>
                <p:extLst>
                  <p:ext uri="{D42A27DB-BD31-4B8C-83A1-F6EECF244321}">
                    <p14:modId xmlns:p14="http://schemas.microsoft.com/office/powerpoint/2010/main" val="263306342"/>
                  </p:ext>
                </p:extLst>
              </p:nvPr>
            </p:nvGraphicFramePr>
            <p:xfrm>
              <a:off x="1052092" y="3685147"/>
              <a:ext cx="10300371" cy="2755957"/>
            </p:xfrm>
            <a:graphic>
              <a:graphicData uri="http://schemas.openxmlformats.org/drawingml/2006/table">
                <a:tbl>
                  <a:tblPr firstRow="1" bandRow="1">
                    <a:tableStyleId>{93296810-A885-4BE3-A3E7-6D5BEEA58F35}</a:tableStyleId>
                  </a:tblPr>
                  <a:tblGrid>
                    <a:gridCol w="1252589"/>
                    <a:gridCol w="986023"/>
                    <a:gridCol w="1119305"/>
                    <a:gridCol w="910169"/>
                    <a:gridCol w="1328441"/>
                    <a:gridCol w="1129125"/>
                    <a:gridCol w="3574719"/>
                  </a:tblGrid>
                  <a:tr h="650805">
                    <a:tc>
                      <a:txBody>
                        <a:bodyPr/>
                        <a:lstStyle/>
                        <a:p>
                          <a:pPr algn="ctr"/>
                          <a:r>
                            <a:rPr lang="en-US" sz="1700" dirty="0" smtClean="0">
                              <a:solidFill>
                                <a:schemeClr val="tx1"/>
                              </a:solidFill>
                            </a:rPr>
                            <a:t>Q</a:t>
                          </a:r>
                          <a:endParaRPr lang="ru-RU" sz="1700"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lang="el-GR" sz="1700" smtClean="0">
                                    <a:solidFill>
                                      <a:schemeClr val="tx1"/>
                                    </a:solidFill>
                                    <a:latin typeface="Cambria Math"/>
                                  </a:rPr>
                                  <m:t>Δ</m:t>
                                </m:r>
                                <m:r>
                                  <a:rPr lang="en-US" sz="1700">
                                    <a:solidFill>
                                      <a:schemeClr val="tx1"/>
                                    </a:solidFill>
                                    <a:latin typeface="Cambria Math"/>
                                  </a:rPr>
                                  <m:t>𝑄</m:t>
                                </m:r>
                              </m:oMath>
                            </m:oMathPara>
                          </a14:m>
                          <a:endParaRPr lang="ru-RU" sz="1700"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700" smtClean="0">
                                    <a:solidFill>
                                      <a:schemeClr val="tx1"/>
                                    </a:solidFill>
                                    <a:latin typeface="Cambria Math"/>
                                  </a:rPr>
                                  <m:t>𝑃</m:t>
                                </m:r>
                              </m:oMath>
                            </m:oMathPara>
                          </a14:m>
                          <a:endParaRPr lang="ru-RU" sz="1700"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lang="el-GR" sz="1700" smtClean="0">
                                    <a:solidFill>
                                      <a:schemeClr val="tx1"/>
                                    </a:solidFill>
                                    <a:latin typeface="Cambria Math"/>
                                  </a:rPr>
                                  <m:t>Δ</m:t>
                                </m:r>
                                <m:r>
                                  <a:rPr lang="en-US" sz="1700">
                                    <a:solidFill>
                                      <a:schemeClr val="tx1"/>
                                    </a:solidFill>
                                    <a:latin typeface="Cambria Math"/>
                                  </a:rPr>
                                  <m:t>𝑃</m:t>
                                </m:r>
                              </m:oMath>
                            </m:oMathPara>
                          </a14:m>
                          <a:endParaRPr lang="ru-RU" sz="1700" dirty="0">
                            <a:solidFill>
                              <a:schemeClr val="tx1"/>
                            </a:solidFill>
                          </a:endParaRPr>
                        </a:p>
                      </a:txBody>
                      <a:tcPr/>
                    </a:tc>
                    <a:tc>
                      <a:txBody>
                        <a:bodyPr/>
                        <a:lstStyle/>
                        <a:p>
                          <a:pPr/>
                          <a14:m>
                            <m:oMathPara xmlns:m="http://schemas.openxmlformats.org/officeDocument/2006/math">
                              <m:oMathParaPr>
                                <m:jc m:val="centerGroup"/>
                              </m:oMathParaPr>
                              <m:oMath xmlns:m="http://schemas.openxmlformats.org/officeDocument/2006/math">
                                <m:f>
                                  <m:fPr>
                                    <m:ctrlPr>
                                      <a:rPr lang="en-US" sz="1700" i="1" smtClean="0">
                                        <a:solidFill>
                                          <a:schemeClr val="tx1"/>
                                        </a:solidFill>
                                        <a:latin typeface="Cambria Math"/>
                                      </a:rPr>
                                    </m:ctrlPr>
                                  </m:fPr>
                                  <m:num>
                                    <m:d>
                                      <m:dPr>
                                        <m:ctrlPr>
                                          <a:rPr lang="en-US" sz="1700" i="1" smtClean="0">
                                            <a:solidFill>
                                              <a:schemeClr val="tx1"/>
                                            </a:solidFill>
                                            <a:latin typeface="Cambria Math"/>
                                          </a:rPr>
                                        </m:ctrlPr>
                                      </m:dPr>
                                      <m:e>
                                        <m:sSub>
                                          <m:sSubPr>
                                            <m:ctrlPr>
                                              <a:rPr lang="en-US" sz="1700" i="1">
                                                <a:solidFill>
                                                  <a:schemeClr val="tx1"/>
                                                </a:solidFill>
                                                <a:latin typeface="Cambria Math"/>
                                              </a:rPr>
                                            </m:ctrlPr>
                                          </m:sSubPr>
                                          <m:e>
                                            <m:r>
                                              <a:rPr lang="en-US" sz="1700">
                                                <a:solidFill>
                                                  <a:schemeClr val="tx1"/>
                                                </a:solidFill>
                                                <a:latin typeface="Cambria Math"/>
                                              </a:rPr>
                                              <m:t>𝑄</m:t>
                                            </m:r>
                                          </m:e>
                                          <m:sub>
                                            <m:r>
                                              <a:rPr lang="en-US" sz="1700">
                                                <a:solidFill>
                                                  <a:schemeClr val="tx1"/>
                                                </a:solidFill>
                                                <a:latin typeface="Cambria Math"/>
                                              </a:rPr>
                                              <m:t>1</m:t>
                                            </m:r>
                                          </m:sub>
                                        </m:sSub>
                                        <m:r>
                                          <a:rPr lang="en-US" sz="1700">
                                            <a:solidFill>
                                              <a:schemeClr val="tx1"/>
                                            </a:solidFill>
                                            <a:latin typeface="Cambria Math"/>
                                          </a:rPr>
                                          <m:t>+</m:t>
                                        </m:r>
                                        <m:sSub>
                                          <m:sSubPr>
                                            <m:ctrlPr>
                                              <a:rPr lang="en-US" sz="1700" i="1">
                                                <a:solidFill>
                                                  <a:schemeClr val="tx1"/>
                                                </a:solidFill>
                                                <a:latin typeface="Cambria Math"/>
                                              </a:rPr>
                                            </m:ctrlPr>
                                          </m:sSubPr>
                                          <m:e>
                                            <m:r>
                                              <a:rPr lang="en-US" sz="1700">
                                                <a:solidFill>
                                                  <a:schemeClr val="tx1"/>
                                                </a:solidFill>
                                                <a:latin typeface="Cambria Math"/>
                                              </a:rPr>
                                              <m:t>𝑄</m:t>
                                            </m:r>
                                          </m:e>
                                          <m:sub>
                                            <m:r>
                                              <a:rPr lang="en-US" sz="1700">
                                                <a:solidFill>
                                                  <a:schemeClr val="tx1"/>
                                                </a:solidFill>
                                                <a:latin typeface="Cambria Math"/>
                                              </a:rPr>
                                              <m:t>2</m:t>
                                            </m:r>
                                          </m:sub>
                                        </m:sSub>
                                      </m:e>
                                    </m:d>
                                  </m:num>
                                  <m:den>
                                    <m:r>
                                      <a:rPr lang="en-US" sz="1700" smtClean="0">
                                        <a:solidFill>
                                          <a:schemeClr val="tx1"/>
                                        </a:solidFill>
                                        <a:latin typeface="Cambria Math"/>
                                      </a:rPr>
                                      <m:t>𝟐</m:t>
                                    </m:r>
                                  </m:den>
                                </m:f>
                              </m:oMath>
                            </m:oMathPara>
                          </a14:m>
                          <a:endParaRPr lang="ru-RU" sz="1700" dirty="0">
                            <a:solidFill>
                              <a:schemeClr val="tx1"/>
                            </a:solidFill>
                          </a:endParaRPr>
                        </a:p>
                      </a:txBody>
                      <a:tcPr/>
                    </a:tc>
                    <a:tc>
                      <a:txBody>
                        <a:bodyPr/>
                        <a:lstStyle/>
                        <a:p>
                          <a:pPr/>
                          <a14:m>
                            <m:oMathPara xmlns:m="http://schemas.openxmlformats.org/officeDocument/2006/math">
                              <m:oMathParaPr>
                                <m:jc m:val="centerGroup"/>
                              </m:oMathParaPr>
                              <m:oMath xmlns:m="http://schemas.openxmlformats.org/officeDocument/2006/math">
                                <m:f>
                                  <m:fPr>
                                    <m:ctrlPr>
                                      <a:rPr lang="en-US" sz="1700" i="1" smtClean="0">
                                        <a:solidFill>
                                          <a:schemeClr val="tx1"/>
                                        </a:solidFill>
                                        <a:latin typeface="Cambria Math"/>
                                      </a:rPr>
                                    </m:ctrlPr>
                                  </m:fPr>
                                  <m:num>
                                    <m:d>
                                      <m:dPr>
                                        <m:ctrlPr>
                                          <a:rPr lang="en-US" sz="1700" i="1" smtClean="0">
                                            <a:solidFill>
                                              <a:schemeClr val="tx1"/>
                                            </a:solidFill>
                                            <a:latin typeface="Cambria Math"/>
                                          </a:rPr>
                                        </m:ctrlPr>
                                      </m:dPr>
                                      <m:e>
                                        <m:sSub>
                                          <m:sSubPr>
                                            <m:ctrlPr>
                                              <a:rPr lang="en-US" sz="1700" i="1">
                                                <a:solidFill>
                                                  <a:schemeClr val="tx1"/>
                                                </a:solidFill>
                                                <a:latin typeface="Cambria Math"/>
                                              </a:rPr>
                                            </m:ctrlPr>
                                          </m:sSubPr>
                                          <m:e>
                                            <m:r>
                                              <a:rPr lang="en-US" sz="1700" smtClean="0">
                                                <a:solidFill>
                                                  <a:schemeClr val="tx1"/>
                                                </a:solidFill>
                                                <a:latin typeface="Cambria Math"/>
                                              </a:rPr>
                                              <m:t>𝑷</m:t>
                                            </m:r>
                                          </m:e>
                                          <m:sub>
                                            <m:r>
                                              <a:rPr lang="en-US" sz="1700">
                                                <a:solidFill>
                                                  <a:schemeClr val="tx1"/>
                                                </a:solidFill>
                                                <a:latin typeface="Cambria Math"/>
                                              </a:rPr>
                                              <m:t>1</m:t>
                                            </m:r>
                                          </m:sub>
                                        </m:sSub>
                                        <m:r>
                                          <a:rPr lang="en-US" sz="1700">
                                            <a:solidFill>
                                              <a:schemeClr val="tx1"/>
                                            </a:solidFill>
                                            <a:latin typeface="Cambria Math"/>
                                          </a:rPr>
                                          <m:t>+</m:t>
                                        </m:r>
                                        <m:sSub>
                                          <m:sSubPr>
                                            <m:ctrlPr>
                                              <a:rPr lang="en-US" sz="1700" i="1">
                                                <a:solidFill>
                                                  <a:schemeClr val="tx1"/>
                                                </a:solidFill>
                                                <a:latin typeface="Cambria Math"/>
                                              </a:rPr>
                                            </m:ctrlPr>
                                          </m:sSubPr>
                                          <m:e>
                                            <m:r>
                                              <a:rPr lang="en-US" sz="1700" smtClean="0">
                                                <a:solidFill>
                                                  <a:schemeClr val="tx1"/>
                                                </a:solidFill>
                                                <a:latin typeface="Cambria Math"/>
                                              </a:rPr>
                                              <m:t>𝑷</m:t>
                                            </m:r>
                                          </m:e>
                                          <m:sub>
                                            <m:r>
                                              <a:rPr lang="en-US" sz="1700">
                                                <a:solidFill>
                                                  <a:schemeClr val="tx1"/>
                                                </a:solidFill>
                                                <a:latin typeface="Cambria Math"/>
                                              </a:rPr>
                                              <m:t>2</m:t>
                                            </m:r>
                                          </m:sub>
                                        </m:sSub>
                                      </m:e>
                                    </m:d>
                                  </m:num>
                                  <m:den>
                                    <m:r>
                                      <a:rPr lang="en-US" sz="1700" smtClean="0">
                                        <a:solidFill>
                                          <a:schemeClr val="tx1"/>
                                        </a:solidFill>
                                        <a:latin typeface="Cambria Math"/>
                                      </a:rPr>
                                      <m:t>𝟐</m:t>
                                    </m:r>
                                  </m:den>
                                </m:f>
                              </m:oMath>
                            </m:oMathPara>
                          </a14:m>
                          <a:endParaRPr lang="ru-RU" sz="1700" dirty="0">
                            <a:solidFill>
                              <a:schemeClr val="tx1"/>
                            </a:solidFill>
                          </a:endParaRPr>
                        </a:p>
                      </a:txBody>
                      <a:tcPr/>
                    </a:tc>
                    <a:tc>
                      <a:txBody>
                        <a:bodyPr/>
                        <a:lstStyle/>
                        <a:p>
                          <a:pPr/>
                          <a14:m>
                            <m:oMathPara xmlns:m="http://schemas.openxmlformats.org/officeDocument/2006/math">
                              <m:oMathParaPr>
                                <m:jc m:val="centerGroup"/>
                              </m:oMathParaPr>
                              <m:oMath xmlns:m="http://schemas.openxmlformats.org/officeDocument/2006/math">
                                <m:sSub>
                                  <m:sSubPr>
                                    <m:ctrlPr>
                                      <a:rPr lang="ru-RU" sz="1700" i="1" smtClean="0">
                                        <a:solidFill>
                                          <a:schemeClr val="tx1"/>
                                        </a:solidFill>
                                        <a:latin typeface="Cambria Math"/>
                                      </a:rPr>
                                    </m:ctrlPr>
                                  </m:sSubPr>
                                  <m:e>
                                    <m:r>
                                      <a:rPr lang="en-US" sz="1700">
                                        <a:solidFill>
                                          <a:schemeClr val="tx1"/>
                                        </a:solidFill>
                                        <a:latin typeface="Cambria Math"/>
                                      </a:rPr>
                                      <m:t>𝐸</m:t>
                                    </m:r>
                                  </m:e>
                                  <m:sub>
                                    <m:r>
                                      <a:rPr lang="en-US" sz="1700">
                                        <a:solidFill>
                                          <a:schemeClr val="tx1"/>
                                        </a:solidFill>
                                        <a:latin typeface="Cambria Math"/>
                                      </a:rPr>
                                      <m:t>𝐷</m:t>
                                    </m:r>
                                  </m:sub>
                                </m:sSub>
                                <m:r>
                                  <a:rPr lang="en-US" sz="1700">
                                    <a:solidFill>
                                      <a:schemeClr val="tx1"/>
                                    </a:solidFill>
                                    <a:latin typeface="Cambria Math"/>
                                  </a:rPr>
                                  <m:t>=</m:t>
                                </m:r>
                                <m:f>
                                  <m:fPr>
                                    <m:ctrlPr>
                                      <a:rPr lang="en-US" sz="1700" i="1">
                                        <a:solidFill>
                                          <a:schemeClr val="tx1"/>
                                        </a:solidFill>
                                        <a:latin typeface="Cambria Math"/>
                                      </a:rPr>
                                    </m:ctrlPr>
                                  </m:fPr>
                                  <m:num>
                                    <m:r>
                                      <m:rPr>
                                        <m:sty m:val="p"/>
                                      </m:rPr>
                                      <a:rPr lang="el-GR" sz="1700">
                                        <a:solidFill>
                                          <a:schemeClr val="tx1"/>
                                        </a:solidFill>
                                        <a:latin typeface="Cambria Math"/>
                                      </a:rPr>
                                      <m:t>Δ</m:t>
                                    </m:r>
                                    <m:r>
                                      <a:rPr lang="en-US" sz="1700">
                                        <a:solidFill>
                                          <a:schemeClr val="tx1"/>
                                        </a:solidFill>
                                        <a:latin typeface="Cambria Math"/>
                                      </a:rPr>
                                      <m:t>𝑄</m:t>
                                    </m:r>
                                  </m:num>
                                  <m:den>
                                    <m:d>
                                      <m:dPr>
                                        <m:ctrlPr>
                                          <a:rPr lang="en-US" sz="1700" i="1">
                                            <a:solidFill>
                                              <a:schemeClr val="tx1"/>
                                            </a:solidFill>
                                            <a:latin typeface="Cambria Math"/>
                                          </a:rPr>
                                        </m:ctrlPr>
                                      </m:dPr>
                                      <m:e>
                                        <m:sSub>
                                          <m:sSubPr>
                                            <m:ctrlPr>
                                              <a:rPr lang="en-US" sz="1700" i="1">
                                                <a:solidFill>
                                                  <a:schemeClr val="tx1"/>
                                                </a:solidFill>
                                                <a:latin typeface="Cambria Math"/>
                                              </a:rPr>
                                            </m:ctrlPr>
                                          </m:sSubPr>
                                          <m:e>
                                            <m:r>
                                              <a:rPr lang="en-US" sz="1700">
                                                <a:solidFill>
                                                  <a:schemeClr val="tx1"/>
                                                </a:solidFill>
                                                <a:latin typeface="Cambria Math"/>
                                              </a:rPr>
                                              <m:t>𝑄</m:t>
                                            </m:r>
                                          </m:e>
                                          <m:sub>
                                            <m:r>
                                              <a:rPr lang="en-US" sz="1700">
                                                <a:solidFill>
                                                  <a:schemeClr val="tx1"/>
                                                </a:solidFill>
                                                <a:latin typeface="Cambria Math"/>
                                              </a:rPr>
                                              <m:t>1</m:t>
                                            </m:r>
                                          </m:sub>
                                        </m:sSub>
                                        <m:r>
                                          <a:rPr lang="en-US" sz="1700">
                                            <a:solidFill>
                                              <a:schemeClr val="tx1"/>
                                            </a:solidFill>
                                            <a:latin typeface="Cambria Math"/>
                                          </a:rPr>
                                          <m:t>+</m:t>
                                        </m:r>
                                        <m:sSub>
                                          <m:sSubPr>
                                            <m:ctrlPr>
                                              <a:rPr lang="en-US" sz="1700" i="1">
                                                <a:solidFill>
                                                  <a:schemeClr val="tx1"/>
                                                </a:solidFill>
                                                <a:latin typeface="Cambria Math"/>
                                              </a:rPr>
                                            </m:ctrlPr>
                                          </m:sSubPr>
                                          <m:e>
                                            <m:r>
                                              <a:rPr lang="en-US" sz="1700">
                                                <a:solidFill>
                                                  <a:schemeClr val="tx1"/>
                                                </a:solidFill>
                                                <a:latin typeface="Cambria Math"/>
                                              </a:rPr>
                                              <m:t>𝑄</m:t>
                                            </m:r>
                                          </m:e>
                                          <m:sub>
                                            <m:r>
                                              <a:rPr lang="en-US" sz="1700">
                                                <a:solidFill>
                                                  <a:schemeClr val="tx1"/>
                                                </a:solidFill>
                                                <a:latin typeface="Cambria Math"/>
                                              </a:rPr>
                                              <m:t>2</m:t>
                                            </m:r>
                                          </m:sub>
                                        </m:sSub>
                                      </m:e>
                                    </m:d>
                                    <m:r>
                                      <a:rPr lang="en-US" sz="1700">
                                        <a:solidFill>
                                          <a:schemeClr val="tx1"/>
                                        </a:solidFill>
                                        <a:latin typeface="Cambria Math"/>
                                      </a:rPr>
                                      <m:t>/2</m:t>
                                    </m:r>
                                  </m:den>
                                </m:f>
                                <m:r>
                                  <a:rPr lang="en-US" sz="1700">
                                    <a:solidFill>
                                      <a:schemeClr val="tx1"/>
                                    </a:solidFill>
                                    <a:latin typeface="Cambria Math"/>
                                  </a:rPr>
                                  <m:t>+</m:t>
                                </m:r>
                                <m:f>
                                  <m:fPr>
                                    <m:ctrlPr>
                                      <a:rPr lang="en-US" sz="1700" i="1">
                                        <a:solidFill>
                                          <a:schemeClr val="tx1"/>
                                        </a:solidFill>
                                        <a:latin typeface="Cambria Math"/>
                                      </a:rPr>
                                    </m:ctrlPr>
                                  </m:fPr>
                                  <m:num>
                                    <m:r>
                                      <m:rPr>
                                        <m:sty m:val="p"/>
                                      </m:rPr>
                                      <a:rPr lang="el-GR" sz="1700">
                                        <a:solidFill>
                                          <a:schemeClr val="tx1"/>
                                        </a:solidFill>
                                        <a:latin typeface="Cambria Math"/>
                                      </a:rPr>
                                      <m:t>Δ</m:t>
                                    </m:r>
                                    <m:r>
                                      <a:rPr lang="en-US" sz="1700">
                                        <a:solidFill>
                                          <a:schemeClr val="tx1"/>
                                        </a:solidFill>
                                        <a:latin typeface="Cambria Math"/>
                                      </a:rPr>
                                      <m:t>𝑃</m:t>
                                    </m:r>
                                  </m:num>
                                  <m:den>
                                    <m:d>
                                      <m:dPr>
                                        <m:ctrlPr>
                                          <a:rPr lang="en-US" sz="1700" i="1">
                                            <a:solidFill>
                                              <a:schemeClr val="tx1"/>
                                            </a:solidFill>
                                            <a:latin typeface="Cambria Math"/>
                                          </a:rPr>
                                        </m:ctrlPr>
                                      </m:dPr>
                                      <m:e>
                                        <m:sSub>
                                          <m:sSubPr>
                                            <m:ctrlPr>
                                              <a:rPr lang="en-US" sz="1700" i="1">
                                                <a:solidFill>
                                                  <a:schemeClr val="tx1"/>
                                                </a:solidFill>
                                                <a:latin typeface="Cambria Math"/>
                                              </a:rPr>
                                            </m:ctrlPr>
                                          </m:sSubPr>
                                          <m:e>
                                            <m:r>
                                              <a:rPr lang="en-US" sz="1700">
                                                <a:solidFill>
                                                  <a:schemeClr val="tx1"/>
                                                </a:solidFill>
                                                <a:latin typeface="Cambria Math"/>
                                              </a:rPr>
                                              <m:t>𝑃</m:t>
                                            </m:r>
                                          </m:e>
                                          <m:sub>
                                            <m:r>
                                              <a:rPr lang="en-US" sz="1700">
                                                <a:solidFill>
                                                  <a:schemeClr val="tx1"/>
                                                </a:solidFill>
                                                <a:latin typeface="Cambria Math"/>
                                              </a:rPr>
                                              <m:t>1</m:t>
                                            </m:r>
                                          </m:sub>
                                        </m:sSub>
                                        <m:r>
                                          <a:rPr lang="en-US" sz="1700">
                                            <a:solidFill>
                                              <a:schemeClr val="tx1"/>
                                            </a:solidFill>
                                            <a:latin typeface="Cambria Math"/>
                                          </a:rPr>
                                          <m:t>+</m:t>
                                        </m:r>
                                        <m:sSub>
                                          <m:sSubPr>
                                            <m:ctrlPr>
                                              <a:rPr lang="en-US" sz="1700" i="1">
                                                <a:solidFill>
                                                  <a:schemeClr val="tx1"/>
                                                </a:solidFill>
                                                <a:latin typeface="Cambria Math"/>
                                              </a:rPr>
                                            </m:ctrlPr>
                                          </m:sSubPr>
                                          <m:e>
                                            <m:r>
                                              <a:rPr lang="en-US" sz="1700">
                                                <a:solidFill>
                                                  <a:schemeClr val="tx1"/>
                                                </a:solidFill>
                                                <a:latin typeface="Cambria Math"/>
                                              </a:rPr>
                                              <m:t>𝑃</m:t>
                                            </m:r>
                                          </m:e>
                                          <m:sub>
                                            <m:r>
                                              <a:rPr lang="en-US" sz="1700">
                                                <a:solidFill>
                                                  <a:schemeClr val="tx1"/>
                                                </a:solidFill>
                                                <a:latin typeface="Cambria Math"/>
                                              </a:rPr>
                                              <m:t>2</m:t>
                                            </m:r>
                                          </m:sub>
                                        </m:sSub>
                                      </m:e>
                                    </m:d>
                                    <m:r>
                                      <a:rPr lang="en-US" sz="1700">
                                        <a:solidFill>
                                          <a:schemeClr val="tx1"/>
                                        </a:solidFill>
                                        <a:latin typeface="Cambria Math"/>
                                      </a:rPr>
                                      <m:t>/2</m:t>
                                    </m:r>
                                  </m:den>
                                </m:f>
                              </m:oMath>
                            </m:oMathPara>
                          </a14:m>
                          <a:endParaRPr lang="ru-RU" sz="1700" dirty="0">
                            <a:solidFill>
                              <a:schemeClr val="tx1"/>
                            </a:solidFill>
                          </a:endParaRPr>
                        </a:p>
                      </a:txBody>
                      <a:tcPr/>
                    </a:tc>
                  </a:tr>
                  <a:tr h="370840">
                    <a:tc>
                      <a:txBody>
                        <a:bodyPr/>
                        <a:lstStyle/>
                        <a:p>
                          <a:pPr algn="ctr"/>
                          <a:r>
                            <a:rPr lang="en-US" sz="1700" dirty="0" smtClean="0"/>
                            <a:t>0</a:t>
                          </a:r>
                          <a:endParaRPr lang="ru-RU" sz="1700" dirty="0">
                            <a:latin typeface="Times New Roman" panose="02020603050405020304" pitchFamily="18" charset="0"/>
                            <a:cs typeface="Times New Roman" panose="02020603050405020304" pitchFamily="18" charset="0"/>
                          </a:endParaRPr>
                        </a:p>
                      </a:txBody>
                      <a:tcPr/>
                    </a:tc>
                    <a:tc>
                      <a:txBody>
                        <a:bodyPr/>
                        <a:lstStyle/>
                        <a:p>
                          <a:endParaRPr lang="ru-RU" sz="1700" dirty="0"/>
                        </a:p>
                      </a:txBody>
                      <a:tcPr/>
                    </a:tc>
                    <a:tc>
                      <a:txBody>
                        <a:bodyPr/>
                        <a:lstStyle/>
                        <a:p>
                          <a:pPr algn="ctr"/>
                          <a:r>
                            <a:rPr lang="en-US" sz="1700" dirty="0" smtClean="0"/>
                            <a:t>6</a:t>
                          </a:r>
                          <a:endParaRPr lang="ru-RU" sz="1700" dirty="0">
                            <a:latin typeface="Times New Roman" panose="02020603050405020304" pitchFamily="18" charset="0"/>
                            <a:cs typeface="Times New Roman" panose="02020603050405020304" pitchFamily="18" charset="0"/>
                          </a:endParaRPr>
                        </a:p>
                      </a:txBody>
                      <a:tcPr/>
                    </a:tc>
                    <a:tc>
                      <a:txBody>
                        <a:bodyPr/>
                        <a:lstStyle/>
                        <a:p>
                          <a:endParaRPr lang="ru-RU" sz="1700"/>
                        </a:p>
                      </a:txBody>
                      <a:tcPr/>
                    </a:tc>
                    <a:tc>
                      <a:txBody>
                        <a:bodyPr/>
                        <a:lstStyle/>
                        <a:p>
                          <a:endParaRPr lang="ru-RU" sz="1700" dirty="0"/>
                        </a:p>
                      </a:txBody>
                      <a:tcPr/>
                    </a:tc>
                    <a:tc>
                      <a:txBody>
                        <a:bodyPr/>
                        <a:lstStyle/>
                        <a:p>
                          <a:endParaRPr lang="ru-RU" sz="17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ru-RU" sz="1700" dirty="0"/>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700" dirty="0" smtClean="0"/>
                            <a:t>10</a:t>
                          </a:r>
                          <a:endParaRPr lang="ru-RU" sz="1700" dirty="0" smtClean="0">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700" dirty="0" smtClean="0"/>
                            <a:t>10</a:t>
                          </a:r>
                          <a:endParaRPr lang="ru-RU" sz="1700" dirty="0" smtClean="0">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700" dirty="0" smtClean="0"/>
                            <a:t>4</a:t>
                          </a:r>
                          <a:endParaRPr lang="ru-RU" sz="1700" dirty="0" smtClean="0">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700" dirty="0" smtClean="0"/>
                            <a:t>2</a:t>
                          </a:r>
                          <a:endParaRPr lang="ru-RU" sz="1700" dirty="0" smtClean="0">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700" dirty="0" smtClean="0"/>
                            <a:t>5</a:t>
                          </a:r>
                          <a:endParaRPr lang="ru-RU" sz="1700" dirty="0" smtClean="0">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700" dirty="0" smtClean="0"/>
                            <a:t>5</a:t>
                          </a:r>
                          <a:endParaRPr lang="ru-RU" sz="1700" dirty="0" smtClean="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ctrlPr>
                                      <a:rPr lang="ru-RU" sz="1700" i="1" smtClean="0">
                                        <a:latin typeface="Cambria Math"/>
                                      </a:rPr>
                                    </m:ctrlPr>
                                  </m:fPr>
                                  <m:num>
                                    <m:r>
                                      <a:rPr lang="en-US" sz="1700" smtClean="0">
                                        <a:latin typeface="Cambria Math"/>
                                      </a:rPr>
                                      <m:t>10</m:t>
                                    </m:r>
                                  </m:num>
                                  <m:den>
                                    <m:r>
                                      <a:rPr lang="en-US" sz="1700" smtClean="0">
                                        <a:latin typeface="Cambria Math"/>
                                      </a:rPr>
                                      <m:t>5</m:t>
                                    </m:r>
                                  </m:den>
                                </m:f>
                                <m:r>
                                  <a:rPr lang="en-US" sz="1700" smtClean="0">
                                    <a:latin typeface="Cambria Math"/>
                                  </a:rPr>
                                  <m:t>÷</m:t>
                                </m:r>
                                <m:f>
                                  <m:fPr>
                                    <m:ctrlPr>
                                      <a:rPr lang="en-US" sz="1700" i="1" smtClean="0">
                                        <a:latin typeface="Cambria Math"/>
                                      </a:rPr>
                                    </m:ctrlPr>
                                  </m:fPr>
                                  <m:num>
                                    <m:r>
                                      <a:rPr lang="en-US" sz="1700" smtClean="0">
                                        <a:latin typeface="Cambria Math"/>
                                      </a:rPr>
                                      <m:t>2</m:t>
                                    </m:r>
                                  </m:num>
                                  <m:den>
                                    <m:r>
                                      <a:rPr lang="en-US" sz="1700" smtClean="0">
                                        <a:latin typeface="Cambria Math"/>
                                      </a:rPr>
                                      <m:t>5</m:t>
                                    </m:r>
                                  </m:den>
                                </m:f>
                                <m:r>
                                  <a:rPr lang="en-US" sz="1700" smtClean="0">
                                    <a:latin typeface="Cambria Math"/>
                                  </a:rPr>
                                  <m:t>=5&gt;1</m:t>
                                </m:r>
                              </m:oMath>
                            </m:oMathPara>
                          </a14:m>
                          <a:endParaRPr lang="ru-RU" sz="1700" dirty="0"/>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700" dirty="0" smtClean="0"/>
                            <a:t>20</a:t>
                          </a:r>
                          <a:endParaRPr lang="ru-RU" sz="1700" dirty="0" smtClean="0">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700" dirty="0" smtClean="0"/>
                            <a:t>10</a:t>
                          </a:r>
                          <a:endParaRPr lang="ru-RU" sz="1700" dirty="0" smtClean="0">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700" dirty="0" smtClean="0"/>
                            <a:t>2</a:t>
                          </a:r>
                          <a:endParaRPr lang="ru-RU" sz="1700" dirty="0" smtClean="0">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700" dirty="0" smtClean="0"/>
                            <a:t>2</a:t>
                          </a:r>
                          <a:endParaRPr lang="ru-RU" sz="1700" dirty="0" smtClean="0">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700" dirty="0" smtClean="0"/>
                            <a:t>15</a:t>
                          </a:r>
                          <a:endParaRPr lang="ru-RU" sz="1700" dirty="0" smtClean="0">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700" dirty="0" smtClean="0"/>
                            <a:t>3</a:t>
                          </a:r>
                          <a:endParaRPr lang="ru-RU" sz="1700" dirty="0" smtClean="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ctrlPr>
                                      <a:rPr lang="ru-RU" sz="1700" i="1" smtClean="0">
                                        <a:latin typeface="Cambria Math"/>
                                      </a:rPr>
                                    </m:ctrlPr>
                                  </m:fPr>
                                  <m:num>
                                    <m:r>
                                      <a:rPr lang="en-US" sz="1700" smtClean="0">
                                        <a:latin typeface="Cambria Math"/>
                                      </a:rPr>
                                      <m:t>10</m:t>
                                    </m:r>
                                  </m:num>
                                  <m:den>
                                    <m:r>
                                      <a:rPr lang="en-US" sz="1700" smtClean="0">
                                        <a:latin typeface="Cambria Math"/>
                                      </a:rPr>
                                      <m:t>15</m:t>
                                    </m:r>
                                  </m:den>
                                </m:f>
                                <m:r>
                                  <a:rPr lang="en-US" sz="1700" smtClean="0">
                                    <a:latin typeface="Cambria Math"/>
                                  </a:rPr>
                                  <m:t>÷</m:t>
                                </m:r>
                                <m:f>
                                  <m:fPr>
                                    <m:ctrlPr>
                                      <a:rPr lang="en-US" sz="1700" i="1" smtClean="0">
                                        <a:latin typeface="Cambria Math"/>
                                      </a:rPr>
                                    </m:ctrlPr>
                                  </m:fPr>
                                  <m:num>
                                    <m:r>
                                      <a:rPr lang="en-US" sz="1700" smtClean="0">
                                        <a:latin typeface="Cambria Math"/>
                                      </a:rPr>
                                      <m:t>2</m:t>
                                    </m:r>
                                  </m:num>
                                  <m:den>
                                    <m:r>
                                      <a:rPr lang="en-US" sz="1700" smtClean="0">
                                        <a:latin typeface="Cambria Math"/>
                                      </a:rPr>
                                      <m:t>3</m:t>
                                    </m:r>
                                  </m:den>
                                </m:f>
                                <m:r>
                                  <a:rPr lang="en-US" sz="1700" smtClean="0">
                                    <a:latin typeface="Cambria Math"/>
                                  </a:rPr>
                                  <m:t>=1</m:t>
                                </m:r>
                              </m:oMath>
                            </m:oMathPara>
                          </a14:m>
                          <a:endParaRPr lang="ru-RU" sz="1700" dirty="0"/>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700" dirty="0" smtClean="0"/>
                            <a:t>30</a:t>
                          </a:r>
                          <a:endParaRPr lang="ru-RU" sz="1700" dirty="0" smtClean="0">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700" dirty="0" smtClean="0"/>
                            <a:t>10</a:t>
                          </a:r>
                          <a:endParaRPr lang="ru-RU" sz="1700" dirty="0" smtClean="0">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700" dirty="0" smtClean="0"/>
                            <a:t>0</a:t>
                          </a:r>
                          <a:endParaRPr lang="ru-RU" sz="1700" dirty="0" smtClean="0">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700" dirty="0" smtClean="0"/>
                            <a:t>2</a:t>
                          </a:r>
                          <a:endParaRPr lang="ru-RU" sz="1700" dirty="0" smtClean="0">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700" dirty="0" smtClean="0"/>
                            <a:t>25</a:t>
                          </a:r>
                          <a:endParaRPr lang="ru-RU" sz="1700" dirty="0" smtClean="0">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700" dirty="0" smtClean="0"/>
                            <a:t>1</a:t>
                          </a:r>
                          <a:endParaRPr lang="ru-RU" sz="1700" dirty="0" smtClean="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ctrlPr>
                                      <a:rPr lang="ru-RU" sz="1700" i="1" smtClean="0">
                                        <a:latin typeface="Cambria Math"/>
                                      </a:rPr>
                                    </m:ctrlPr>
                                  </m:fPr>
                                  <m:num>
                                    <m:r>
                                      <a:rPr lang="en-US" sz="1700" smtClean="0">
                                        <a:latin typeface="Cambria Math"/>
                                      </a:rPr>
                                      <m:t>10</m:t>
                                    </m:r>
                                  </m:num>
                                  <m:den>
                                    <m:r>
                                      <a:rPr lang="en-US" sz="1700" smtClean="0">
                                        <a:latin typeface="Cambria Math"/>
                                      </a:rPr>
                                      <m:t>25</m:t>
                                    </m:r>
                                  </m:den>
                                </m:f>
                                <m:r>
                                  <a:rPr lang="en-US" sz="1700" smtClean="0">
                                    <a:latin typeface="Cambria Math"/>
                                  </a:rPr>
                                  <m:t>÷</m:t>
                                </m:r>
                                <m:f>
                                  <m:fPr>
                                    <m:ctrlPr>
                                      <a:rPr lang="en-US" sz="1700" i="1" smtClean="0">
                                        <a:latin typeface="Cambria Math"/>
                                      </a:rPr>
                                    </m:ctrlPr>
                                  </m:fPr>
                                  <m:num>
                                    <m:r>
                                      <a:rPr lang="en-US" sz="1700" smtClean="0">
                                        <a:latin typeface="Cambria Math"/>
                                      </a:rPr>
                                      <m:t>2</m:t>
                                    </m:r>
                                  </m:num>
                                  <m:den>
                                    <m:r>
                                      <a:rPr lang="en-US" sz="1700" smtClean="0">
                                        <a:latin typeface="Cambria Math"/>
                                      </a:rPr>
                                      <m:t>1</m:t>
                                    </m:r>
                                  </m:den>
                                </m:f>
                                <m:r>
                                  <a:rPr lang="en-US" sz="1700" smtClean="0">
                                    <a:latin typeface="Cambria Math"/>
                                  </a:rPr>
                                  <m:t>=0.2&lt;1</m:t>
                                </m:r>
                              </m:oMath>
                            </m:oMathPara>
                          </a14:m>
                          <a:endParaRPr lang="ru-RU" sz="1700" dirty="0"/>
                        </a:p>
                      </a:txBody>
                      <a:tcPr/>
                    </a:tc>
                  </a:tr>
                </a:tbl>
              </a:graphicData>
            </a:graphic>
          </p:graphicFrame>
        </mc:Choice>
        <mc:Fallback xmlns="">
          <p:graphicFrame>
            <p:nvGraphicFramePr>
              <p:cNvPr id="2" name="Таблица 1"/>
              <p:cNvGraphicFramePr>
                <a:graphicFrameLocks noGrp="1"/>
              </p:cNvGraphicFramePr>
              <p:nvPr>
                <p:extLst>
                  <p:ext uri="{D42A27DB-BD31-4B8C-83A1-F6EECF244321}">
                    <p14:modId xmlns:p14="http://schemas.microsoft.com/office/powerpoint/2010/main" val="263306342"/>
                  </p:ext>
                </p:extLst>
              </p:nvPr>
            </p:nvGraphicFramePr>
            <p:xfrm>
              <a:off x="1052092" y="3685147"/>
              <a:ext cx="10300371" cy="2776030"/>
            </p:xfrm>
            <a:graphic>
              <a:graphicData uri="http://schemas.openxmlformats.org/drawingml/2006/table">
                <a:tbl>
                  <a:tblPr firstRow="1" bandRow="1">
                    <a:tableStyleId>{93296810-A885-4BE3-A3E7-6D5BEEA58F35}</a:tableStyleId>
                  </a:tblPr>
                  <a:tblGrid>
                    <a:gridCol w="1252589"/>
                    <a:gridCol w="986023"/>
                    <a:gridCol w="1119305"/>
                    <a:gridCol w="910169"/>
                    <a:gridCol w="1328441"/>
                    <a:gridCol w="1129125"/>
                    <a:gridCol w="3574719"/>
                  </a:tblGrid>
                  <a:tr h="670878">
                    <a:tc>
                      <a:txBody>
                        <a:bodyPr/>
                        <a:lstStyle/>
                        <a:p>
                          <a:pPr algn="ctr"/>
                          <a:r>
                            <a:rPr lang="en-US" sz="1700" dirty="0" smtClean="0">
                              <a:solidFill>
                                <a:schemeClr val="tx1"/>
                              </a:solidFill>
                            </a:rPr>
                            <a:t>Q</a:t>
                          </a:r>
                          <a:endParaRPr lang="ru-RU" sz="1700" b="0" dirty="0">
                            <a:solidFill>
                              <a:schemeClr val="tx1"/>
                            </a:solidFill>
                            <a:latin typeface="Times New Roman" panose="02020603050405020304" pitchFamily="18" charset="0"/>
                            <a:cs typeface="Times New Roman" panose="02020603050405020304" pitchFamily="18" charset="0"/>
                          </a:endParaRPr>
                        </a:p>
                      </a:txBody>
                      <a:tcPr/>
                    </a:tc>
                    <a:tc>
                      <a:txBody>
                        <a:bodyPr/>
                        <a:lstStyle/>
                        <a:p>
                          <a:endParaRPr lang="ru-RU"/>
                        </a:p>
                      </a:txBody>
                      <a:tcPr>
                        <a:blipFill rotWithShape="1">
                          <a:blip r:embed="rId2"/>
                          <a:stretch>
                            <a:fillRect l="-127160" t="-2727" r="-816667" b="-313636"/>
                          </a:stretch>
                        </a:blipFill>
                      </a:tcPr>
                    </a:tc>
                    <a:tc>
                      <a:txBody>
                        <a:bodyPr/>
                        <a:lstStyle/>
                        <a:p>
                          <a:endParaRPr lang="ru-RU"/>
                        </a:p>
                      </a:txBody>
                      <a:tcPr>
                        <a:blipFill rotWithShape="1">
                          <a:blip r:embed="rId2"/>
                          <a:stretch>
                            <a:fillRect l="-200000" t="-2727" r="-619022" b="-313636"/>
                          </a:stretch>
                        </a:blipFill>
                      </a:tcPr>
                    </a:tc>
                    <a:tc>
                      <a:txBody>
                        <a:bodyPr/>
                        <a:lstStyle/>
                        <a:p>
                          <a:endParaRPr lang="ru-RU"/>
                        </a:p>
                      </a:txBody>
                      <a:tcPr>
                        <a:blipFill rotWithShape="1">
                          <a:blip r:embed="rId2"/>
                          <a:stretch>
                            <a:fillRect l="-370470" t="-2727" r="-664430" b="-313636"/>
                          </a:stretch>
                        </a:blipFill>
                      </a:tcPr>
                    </a:tc>
                    <a:tc>
                      <a:txBody>
                        <a:bodyPr/>
                        <a:lstStyle/>
                        <a:p>
                          <a:endParaRPr lang="ru-RU"/>
                        </a:p>
                      </a:txBody>
                      <a:tcPr>
                        <a:blipFill rotWithShape="1">
                          <a:blip r:embed="rId2"/>
                          <a:stretch>
                            <a:fillRect l="-321560" t="-2727" r="-354128" b="-313636"/>
                          </a:stretch>
                        </a:blipFill>
                      </a:tcPr>
                    </a:tc>
                    <a:tc>
                      <a:txBody>
                        <a:bodyPr/>
                        <a:lstStyle/>
                        <a:p>
                          <a:endParaRPr lang="ru-RU"/>
                        </a:p>
                      </a:txBody>
                      <a:tcPr>
                        <a:blipFill rotWithShape="1">
                          <a:blip r:embed="rId2"/>
                          <a:stretch>
                            <a:fillRect l="-496757" t="-2727" r="-317297" b="-313636"/>
                          </a:stretch>
                        </a:blipFill>
                      </a:tcPr>
                    </a:tc>
                    <a:tc>
                      <a:txBody>
                        <a:bodyPr/>
                        <a:lstStyle/>
                        <a:p>
                          <a:endParaRPr lang="ru-RU"/>
                        </a:p>
                      </a:txBody>
                      <a:tcPr>
                        <a:blipFill rotWithShape="1">
                          <a:blip r:embed="rId2"/>
                          <a:stretch>
                            <a:fillRect l="-188396" t="-2727" r="-171" b="-313636"/>
                          </a:stretch>
                        </a:blipFill>
                      </a:tcPr>
                    </a:tc>
                  </a:tr>
                  <a:tr h="370840">
                    <a:tc>
                      <a:txBody>
                        <a:bodyPr/>
                        <a:lstStyle/>
                        <a:p>
                          <a:pPr algn="ctr"/>
                          <a:r>
                            <a:rPr lang="en-US" sz="1700" dirty="0" smtClean="0"/>
                            <a:t>0</a:t>
                          </a:r>
                          <a:endParaRPr lang="ru-RU" sz="1700" dirty="0">
                            <a:latin typeface="Times New Roman" panose="02020603050405020304" pitchFamily="18" charset="0"/>
                            <a:cs typeface="Times New Roman" panose="02020603050405020304" pitchFamily="18" charset="0"/>
                          </a:endParaRPr>
                        </a:p>
                      </a:txBody>
                      <a:tcPr/>
                    </a:tc>
                    <a:tc>
                      <a:txBody>
                        <a:bodyPr/>
                        <a:lstStyle/>
                        <a:p>
                          <a:endParaRPr lang="ru-RU" sz="1700" dirty="0"/>
                        </a:p>
                      </a:txBody>
                      <a:tcPr/>
                    </a:tc>
                    <a:tc>
                      <a:txBody>
                        <a:bodyPr/>
                        <a:lstStyle/>
                        <a:p>
                          <a:pPr algn="ctr"/>
                          <a:r>
                            <a:rPr lang="en-US" sz="1700" dirty="0" smtClean="0"/>
                            <a:t>6</a:t>
                          </a:r>
                          <a:endParaRPr lang="ru-RU" sz="1700" dirty="0">
                            <a:latin typeface="Times New Roman" panose="02020603050405020304" pitchFamily="18" charset="0"/>
                            <a:cs typeface="Times New Roman" panose="02020603050405020304" pitchFamily="18" charset="0"/>
                          </a:endParaRPr>
                        </a:p>
                      </a:txBody>
                      <a:tcPr/>
                    </a:tc>
                    <a:tc>
                      <a:txBody>
                        <a:bodyPr/>
                        <a:lstStyle/>
                        <a:p>
                          <a:endParaRPr lang="ru-RU" sz="1700"/>
                        </a:p>
                      </a:txBody>
                      <a:tcPr/>
                    </a:tc>
                    <a:tc>
                      <a:txBody>
                        <a:bodyPr/>
                        <a:lstStyle/>
                        <a:p>
                          <a:endParaRPr lang="ru-RU" sz="1700" dirty="0"/>
                        </a:p>
                      </a:txBody>
                      <a:tcPr/>
                    </a:tc>
                    <a:tc>
                      <a:txBody>
                        <a:bodyPr/>
                        <a:lstStyle/>
                        <a:p>
                          <a:endParaRPr lang="ru-RU" sz="17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ru-RU" sz="1700" dirty="0"/>
                        </a:p>
                      </a:txBody>
                      <a:tcPr/>
                    </a:tc>
                  </a:tr>
                  <a:tr h="57810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700" dirty="0" smtClean="0"/>
                            <a:t>10</a:t>
                          </a:r>
                          <a:endParaRPr lang="ru-RU" sz="1700" dirty="0" smtClean="0">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700" dirty="0" smtClean="0"/>
                            <a:t>10</a:t>
                          </a:r>
                          <a:endParaRPr lang="ru-RU" sz="1700" dirty="0" smtClean="0">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700" dirty="0" smtClean="0"/>
                            <a:t>4</a:t>
                          </a:r>
                          <a:endParaRPr lang="ru-RU" sz="1700" dirty="0" smtClean="0">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700" dirty="0" smtClean="0"/>
                            <a:t>2</a:t>
                          </a:r>
                          <a:endParaRPr lang="ru-RU" sz="1700" dirty="0" smtClean="0">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700" dirty="0" smtClean="0"/>
                            <a:t>5</a:t>
                          </a:r>
                          <a:endParaRPr lang="ru-RU" sz="1700" dirty="0" smtClean="0">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700" dirty="0" smtClean="0"/>
                            <a:t>5</a:t>
                          </a:r>
                          <a:endParaRPr lang="ru-RU" sz="1700" dirty="0" smtClean="0">
                            <a:latin typeface="Times New Roman" panose="02020603050405020304" pitchFamily="18" charset="0"/>
                            <a:cs typeface="Times New Roman" panose="02020603050405020304" pitchFamily="18" charset="0"/>
                          </a:endParaRPr>
                        </a:p>
                      </a:txBody>
                      <a:tcPr/>
                    </a:tc>
                    <a:tc>
                      <a:txBody>
                        <a:bodyPr/>
                        <a:lstStyle/>
                        <a:p>
                          <a:endParaRPr lang="ru-RU"/>
                        </a:p>
                      </a:txBody>
                      <a:tcPr>
                        <a:blipFill rotWithShape="1">
                          <a:blip r:embed="rId2"/>
                          <a:stretch>
                            <a:fillRect l="-188396" t="-185106" r="-171" b="-202128"/>
                          </a:stretch>
                        </a:blipFill>
                      </a:tcPr>
                    </a:tc>
                  </a:tr>
                  <a:tr h="57810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700" dirty="0" smtClean="0"/>
                            <a:t>20</a:t>
                          </a:r>
                          <a:endParaRPr lang="ru-RU" sz="1700" dirty="0" smtClean="0">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700" dirty="0" smtClean="0"/>
                            <a:t>10</a:t>
                          </a:r>
                          <a:endParaRPr lang="ru-RU" sz="1700" dirty="0" smtClean="0">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700" dirty="0" smtClean="0"/>
                            <a:t>2</a:t>
                          </a:r>
                          <a:endParaRPr lang="ru-RU" sz="1700" dirty="0" smtClean="0">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700" dirty="0" smtClean="0"/>
                            <a:t>2</a:t>
                          </a:r>
                          <a:endParaRPr lang="ru-RU" sz="1700" dirty="0" smtClean="0">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700" dirty="0" smtClean="0"/>
                            <a:t>15</a:t>
                          </a:r>
                          <a:endParaRPr lang="ru-RU" sz="1700" dirty="0" smtClean="0">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700" dirty="0" smtClean="0"/>
                            <a:t>3</a:t>
                          </a:r>
                          <a:endParaRPr lang="ru-RU" sz="1700" dirty="0" smtClean="0">
                            <a:latin typeface="Times New Roman" panose="02020603050405020304" pitchFamily="18" charset="0"/>
                            <a:cs typeface="Times New Roman" panose="02020603050405020304" pitchFamily="18" charset="0"/>
                          </a:endParaRPr>
                        </a:p>
                      </a:txBody>
                      <a:tcPr/>
                    </a:tc>
                    <a:tc>
                      <a:txBody>
                        <a:bodyPr/>
                        <a:lstStyle/>
                        <a:p>
                          <a:endParaRPr lang="ru-RU"/>
                        </a:p>
                      </a:txBody>
                      <a:tcPr>
                        <a:blipFill rotWithShape="1">
                          <a:blip r:embed="rId2"/>
                          <a:stretch>
                            <a:fillRect l="-188396" t="-282105" r="-171" b="-100000"/>
                          </a:stretch>
                        </a:blipFill>
                      </a:tcPr>
                    </a:tc>
                  </a:tr>
                  <a:tr h="57810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700" dirty="0" smtClean="0"/>
                            <a:t>30</a:t>
                          </a:r>
                          <a:endParaRPr lang="ru-RU" sz="1700" dirty="0" smtClean="0">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700" dirty="0" smtClean="0"/>
                            <a:t>10</a:t>
                          </a:r>
                          <a:endParaRPr lang="ru-RU" sz="1700" dirty="0" smtClean="0">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700" dirty="0" smtClean="0"/>
                            <a:t>0</a:t>
                          </a:r>
                          <a:endParaRPr lang="ru-RU" sz="1700" dirty="0" smtClean="0">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700" dirty="0" smtClean="0"/>
                            <a:t>2</a:t>
                          </a:r>
                          <a:endParaRPr lang="ru-RU" sz="1700" dirty="0" smtClean="0">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700" dirty="0" smtClean="0"/>
                            <a:t>25</a:t>
                          </a:r>
                          <a:endParaRPr lang="ru-RU" sz="1700" dirty="0" smtClean="0">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700" dirty="0" smtClean="0"/>
                            <a:t>1</a:t>
                          </a:r>
                          <a:endParaRPr lang="ru-RU" sz="1700" dirty="0" smtClean="0">
                            <a:latin typeface="Times New Roman" panose="02020603050405020304" pitchFamily="18" charset="0"/>
                            <a:cs typeface="Times New Roman" panose="02020603050405020304" pitchFamily="18" charset="0"/>
                          </a:endParaRPr>
                        </a:p>
                      </a:txBody>
                      <a:tcPr/>
                    </a:tc>
                    <a:tc>
                      <a:txBody>
                        <a:bodyPr/>
                        <a:lstStyle/>
                        <a:p>
                          <a:endParaRPr lang="ru-RU"/>
                        </a:p>
                      </a:txBody>
                      <a:tcPr>
                        <a:blipFill rotWithShape="1">
                          <a:blip r:embed="rId2"/>
                          <a:stretch>
                            <a:fillRect l="-188396" t="-382105" r="-171"/>
                          </a:stretch>
                        </a:blipFill>
                      </a:tcPr>
                    </a:tc>
                  </a:tr>
                </a:tbl>
              </a:graphicData>
            </a:graphic>
          </p:graphicFrame>
        </mc:Fallback>
      </mc:AlternateContent>
      <p:sp>
        <p:nvSpPr>
          <p:cNvPr id="4" name="Прямоугольник 3"/>
          <p:cNvSpPr/>
          <p:nvPr/>
        </p:nvSpPr>
        <p:spPr>
          <a:xfrm>
            <a:off x="914400" y="6441104"/>
            <a:ext cx="10311063" cy="353943"/>
          </a:xfrm>
          <a:prstGeom prst="rect">
            <a:avLst/>
          </a:prstGeom>
        </p:spPr>
        <p:txBody>
          <a:bodyPr wrap="square">
            <a:spAutoFit/>
          </a:bodyPr>
          <a:lstStyle/>
          <a:p>
            <a:pPr algn="ctr"/>
            <a:r>
              <a:rPr lang="ru-RU" sz="1700" b="1" dirty="0">
                <a:latin typeface="Times New Roman" panose="02020603050405020304" pitchFamily="18" charset="0"/>
                <a:cs typeface="Times New Roman" panose="02020603050405020304" pitchFamily="18" charset="0"/>
              </a:rPr>
              <a:t>Табл. 2. Расчет ценовой эластичности вдоль кривой спроса</a:t>
            </a:r>
          </a:p>
        </p:txBody>
      </p:sp>
      <p:sp>
        <p:nvSpPr>
          <p:cNvPr id="5" name="Прямоугольник 4"/>
          <p:cNvSpPr/>
          <p:nvPr/>
        </p:nvSpPr>
        <p:spPr>
          <a:xfrm>
            <a:off x="6202278" y="0"/>
            <a:ext cx="4758490" cy="677108"/>
          </a:xfrm>
          <a:prstGeom prst="rect">
            <a:avLst/>
          </a:prstGeom>
        </p:spPr>
        <p:txBody>
          <a:bodyPr wrap="square">
            <a:spAutoFit/>
          </a:bodyPr>
          <a:lstStyle/>
          <a:p>
            <a:pPr algn="just"/>
            <a:r>
              <a:rPr lang="ru-RU" sz="1900" b="1" dirty="0" smtClean="0">
                <a:solidFill>
                  <a:schemeClr val="bg1"/>
                </a:solidFill>
                <a:latin typeface="Times New Roman" panose="02020603050405020304" pitchFamily="18" charset="0"/>
                <a:cs typeface="Times New Roman" panose="02020603050405020304" pitchFamily="18" charset="0"/>
              </a:rPr>
              <a:t>! Эластичность—это </a:t>
            </a:r>
            <a:r>
              <a:rPr lang="ru-RU" sz="1900" b="1" dirty="0">
                <a:solidFill>
                  <a:schemeClr val="bg1"/>
                </a:solidFill>
                <a:latin typeface="Times New Roman" panose="02020603050405020304" pitchFamily="18" charset="0"/>
                <a:cs typeface="Times New Roman" panose="02020603050405020304" pitchFamily="18" charset="0"/>
              </a:rPr>
              <a:t>не то же самое, </a:t>
            </a:r>
            <a:endParaRPr lang="ru-RU" sz="1900" b="1" dirty="0" smtClean="0">
              <a:solidFill>
                <a:schemeClr val="bg1"/>
              </a:solidFill>
              <a:latin typeface="Times New Roman" panose="02020603050405020304" pitchFamily="18" charset="0"/>
              <a:cs typeface="Times New Roman" panose="02020603050405020304" pitchFamily="18" charset="0"/>
            </a:endParaRPr>
          </a:p>
          <a:p>
            <a:pPr algn="just"/>
            <a:r>
              <a:rPr lang="ru-RU" sz="1900" b="1" dirty="0" smtClean="0">
                <a:solidFill>
                  <a:schemeClr val="bg1"/>
                </a:solidFill>
                <a:latin typeface="Times New Roman" panose="02020603050405020304" pitchFamily="18" charset="0"/>
                <a:cs typeface="Times New Roman" panose="02020603050405020304" pitchFamily="18" charset="0"/>
              </a:rPr>
              <a:t>что </a:t>
            </a:r>
            <a:r>
              <a:rPr lang="ru-RU" sz="1900" b="1" dirty="0">
                <a:solidFill>
                  <a:schemeClr val="bg1"/>
                </a:solidFill>
                <a:latin typeface="Times New Roman" panose="02020603050405020304" pitchFamily="18" charset="0"/>
                <a:cs typeface="Times New Roman" panose="02020603050405020304" pitchFamily="18" charset="0"/>
              </a:rPr>
              <a:t>наклон.</a:t>
            </a:r>
          </a:p>
        </p:txBody>
      </p:sp>
    </p:spTree>
    <p:extLst>
      <p:ext uri="{BB962C8B-B14F-4D97-AF65-F5344CB8AC3E}">
        <p14:creationId xmlns:p14="http://schemas.microsoft.com/office/powerpoint/2010/main" val="23945469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720836" y="884237"/>
            <a:ext cx="10600879" cy="2310693"/>
          </a:xfrm>
        </p:spPr>
        <p:txBody>
          <a:bodyPr>
            <a:normAutofit/>
          </a:bodyPr>
          <a:lstStyle/>
          <a:p>
            <a:pPr marL="68580" indent="457200">
              <a:buNone/>
            </a:pPr>
            <a:r>
              <a:rPr lang="ru-RU" sz="1800" dirty="0" smtClean="0">
                <a:solidFill>
                  <a:schemeClr val="tx1"/>
                </a:solidFill>
                <a:latin typeface="Times New Roman" panose="02020603050405020304" pitchFamily="18" charset="0"/>
                <a:cs typeface="Times New Roman" panose="02020603050405020304" pitchFamily="18" charset="0"/>
              </a:rPr>
              <a:t>∆</a:t>
            </a:r>
            <a:r>
              <a:rPr lang="en-US" sz="1800" dirty="0" smtClean="0">
                <a:solidFill>
                  <a:schemeClr val="tx1"/>
                </a:solidFill>
                <a:latin typeface="Times New Roman" panose="02020603050405020304" pitchFamily="18" charset="0"/>
                <a:cs typeface="Times New Roman" panose="02020603050405020304" pitchFamily="18" charset="0"/>
              </a:rPr>
              <a:t>P </a:t>
            </a:r>
            <a:r>
              <a:rPr lang="ru-RU" sz="1800" dirty="0" smtClean="0">
                <a:solidFill>
                  <a:schemeClr val="tx1"/>
                </a:solidFill>
                <a:latin typeface="Times New Roman" panose="02020603050405020304" pitchFamily="18" charset="0"/>
                <a:cs typeface="Times New Roman" panose="02020603050405020304" pitchFamily="18" charset="0"/>
              </a:rPr>
              <a:t>соответствует изменению цены, т.е. </a:t>
            </a:r>
            <a:r>
              <a:rPr lang="ru-RU" sz="1800" dirty="0">
                <a:solidFill>
                  <a:schemeClr val="tx1"/>
                </a:solidFill>
                <a:latin typeface="Times New Roman" panose="02020603050405020304" pitchFamily="18" charset="0"/>
                <a:cs typeface="Times New Roman" panose="02020603050405020304" pitchFamily="18" charset="0"/>
              </a:rPr>
              <a:t>∆</a:t>
            </a:r>
            <a:r>
              <a:rPr lang="en-US" sz="1800" dirty="0" smtClean="0">
                <a:solidFill>
                  <a:schemeClr val="tx1"/>
                </a:solidFill>
                <a:latin typeface="Times New Roman" panose="02020603050405020304" pitchFamily="18" charset="0"/>
                <a:cs typeface="Times New Roman" panose="02020603050405020304" pitchFamily="18" charset="0"/>
              </a:rPr>
              <a:t>P</a:t>
            </a:r>
            <a:r>
              <a:rPr lang="ru-RU" sz="1800" dirty="0" smtClean="0">
                <a:solidFill>
                  <a:schemeClr val="tx1"/>
                </a:solidFill>
                <a:latin typeface="Times New Roman" panose="02020603050405020304" pitchFamily="18" charset="0"/>
                <a:cs typeface="Times New Roman" panose="02020603050405020304" pitchFamily="18" charset="0"/>
              </a:rPr>
              <a:t>=</a:t>
            </a:r>
            <a:r>
              <a:rPr lang="en-US" sz="1800" dirty="0" smtClean="0">
                <a:solidFill>
                  <a:schemeClr val="tx1"/>
                </a:solidFill>
                <a:latin typeface="Times New Roman" panose="02020603050405020304" pitchFamily="18" charset="0"/>
                <a:cs typeface="Times New Roman" panose="02020603050405020304" pitchFamily="18" charset="0"/>
              </a:rPr>
              <a:t>P2-P1, </a:t>
            </a:r>
            <a:r>
              <a:rPr lang="ru-RU" sz="1800" dirty="0" smtClean="0">
                <a:solidFill>
                  <a:schemeClr val="tx1"/>
                </a:solidFill>
                <a:latin typeface="Times New Roman" panose="02020603050405020304" pitchFamily="18" charset="0"/>
                <a:cs typeface="Times New Roman" panose="02020603050405020304" pitchFamily="18" charset="0"/>
              </a:rPr>
              <a:t>тогда как ∆</a:t>
            </a:r>
            <a:r>
              <a:rPr lang="en-US" sz="1800" dirty="0" smtClean="0">
                <a:solidFill>
                  <a:schemeClr val="tx1"/>
                </a:solidFill>
                <a:latin typeface="Times New Roman" panose="02020603050405020304" pitchFamily="18" charset="0"/>
                <a:cs typeface="Times New Roman" panose="02020603050405020304" pitchFamily="18" charset="0"/>
              </a:rPr>
              <a:t>Q=Q2-Q1. </a:t>
            </a:r>
            <a:r>
              <a:rPr lang="ru-RU" sz="1800" dirty="0" smtClean="0">
                <a:solidFill>
                  <a:schemeClr val="tx1"/>
                </a:solidFill>
                <a:latin typeface="Times New Roman" panose="02020603050405020304" pitchFamily="18" charset="0"/>
                <a:cs typeface="Times New Roman" panose="02020603050405020304" pitchFamily="18" charset="0"/>
              </a:rPr>
              <a:t>Для определения числового значения эластичности необходимо вычислить процентное изменение цены, равное частному от деления изменения цены (</a:t>
            </a:r>
            <a:r>
              <a:rPr lang="ru-RU" sz="1800" dirty="0">
                <a:solidFill>
                  <a:schemeClr val="tx1"/>
                </a:solidFill>
                <a:latin typeface="Times New Roman" panose="02020603050405020304" pitchFamily="18" charset="0"/>
                <a:cs typeface="Times New Roman" panose="02020603050405020304" pitchFamily="18" charset="0"/>
              </a:rPr>
              <a:t>∆</a:t>
            </a:r>
            <a:r>
              <a:rPr lang="en-US" sz="1800" dirty="0">
                <a:solidFill>
                  <a:schemeClr val="tx1"/>
                </a:solidFill>
                <a:latin typeface="Times New Roman" panose="02020603050405020304" pitchFamily="18" charset="0"/>
                <a:cs typeface="Times New Roman" panose="02020603050405020304" pitchFamily="18" charset="0"/>
              </a:rPr>
              <a:t>P </a:t>
            </a:r>
            <a:r>
              <a:rPr lang="ru-RU" sz="1800" dirty="0" smtClean="0">
                <a:solidFill>
                  <a:schemeClr val="tx1"/>
                </a:solidFill>
                <a:latin typeface="Times New Roman" panose="02020603050405020304" pitchFamily="18" charset="0"/>
                <a:cs typeface="Times New Roman" panose="02020603050405020304" pitchFamily="18" charset="0"/>
              </a:rPr>
              <a:t>) на среднюю цену, и процентное изменение величины спроса, исчисляемое как ∆</a:t>
            </a:r>
            <a:r>
              <a:rPr lang="en-US" sz="1800" dirty="0" smtClean="0">
                <a:solidFill>
                  <a:schemeClr val="tx1"/>
                </a:solidFill>
                <a:latin typeface="Times New Roman" panose="02020603050405020304" pitchFamily="18" charset="0"/>
                <a:cs typeface="Times New Roman" panose="02020603050405020304" pitchFamily="18" charset="0"/>
              </a:rPr>
              <a:t>Q/Q, </a:t>
            </a:r>
            <a:r>
              <a:rPr lang="ru-RU" sz="1800" dirty="0" smtClean="0">
                <a:solidFill>
                  <a:schemeClr val="tx1"/>
                </a:solidFill>
                <a:latin typeface="Times New Roman" panose="02020603050405020304" pitchFamily="18" charset="0"/>
                <a:cs typeface="Times New Roman" panose="02020603050405020304" pitchFamily="18" charset="0"/>
              </a:rPr>
              <a:t>где </a:t>
            </a:r>
            <a:r>
              <a:rPr lang="en-US" sz="1800" dirty="0" smtClean="0">
                <a:solidFill>
                  <a:schemeClr val="tx1"/>
                </a:solidFill>
                <a:latin typeface="Times New Roman" panose="02020603050405020304" pitchFamily="18" charset="0"/>
                <a:cs typeface="Times New Roman" panose="02020603050405020304" pitchFamily="18" charset="0"/>
              </a:rPr>
              <a:t>Q</a:t>
            </a:r>
            <a:r>
              <a:rPr lang="ru-RU" sz="1800" dirty="0" smtClean="0">
                <a:solidFill>
                  <a:schemeClr val="tx1"/>
                </a:solidFill>
                <a:latin typeface="Times New Roman" panose="02020603050405020304" pitchFamily="18" charset="0"/>
                <a:cs typeface="Times New Roman" panose="02020603050405020304" pitchFamily="18" charset="0"/>
              </a:rPr>
              <a:t> представляет собой среднюю величину спроса.  </a:t>
            </a:r>
          </a:p>
          <a:p>
            <a:pPr marL="68580" indent="457200">
              <a:spcBef>
                <a:spcPts val="1200"/>
              </a:spcBef>
              <a:buNone/>
            </a:pPr>
            <a:r>
              <a:rPr lang="ru-RU" sz="1800" dirty="0" smtClean="0">
                <a:solidFill>
                  <a:schemeClr val="tx1"/>
                </a:solidFill>
                <a:latin typeface="Times New Roman" panose="02020603050405020304" pitchFamily="18" charset="0"/>
                <a:cs typeface="Times New Roman" panose="02020603050405020304" pitchFamily="18" charset="0"/>
              </a:rPr>
              <a:t>Итоговое отношение дает показатель эластичности спроса по цене, </a:t>
            </a:r>
            <a:r>
              <a:rPr lang="en-US" sz="1800" dirty="0" smtClean="0">
                <a:solidFill>
                  <a:schemeClr val="tx1"/>
                </a:solidFill>
                <a:latin typeface="Times New Roman" panose="02020603050405020304" pitchFamily="18" charset="0"/>
                <a:cs typeface="Times New Roman" panose="02020603050405020304" pitchFamily="18" charset="0"/>
              </a:rPr>
              <a:t>E</a:t>
            </a:r>
            <a:r>
              <a:rPr lang="en-US" sz="1400" dirty="0" smtClean="0">
                <a:solidFill>
                  <a:schemeClr val="tx1"/>
                </a:solidFill>
                <a:latin typeface="Times New Roman" panose="02020603050405020304" pitchFamily="18" charset="0"/>
                <a:cs typeface="Times New Roman" panose="02020603050405020304" pitchFamily="18" charset="0"/>
              </a:rPr>
              <a:t>D</a:t>
            </a:r>
            <a:r>
              <a:rPr lang="en-US" sz="1800" dirty="0" smtClean="0">
                <a:solidFill>
                  <a:schemeClr val="tx1"/>
                </a:solidFill>
                <a:latin typeface="Times New Roman" panose="02020603050405020304" pitchFamily="18" charset="0"/>
                <a:cs typeface="Times New Roman" panose="02020603050405020304" pitchFamily="18" charset="0"/>
              </a:rPr>
              <a:t> (</a:t>
            </a:r>
            <a:r>
              <a:rPr lang="ru-RU" sz="1800" dirty="0" smtClean="0">
                <a:solidFill>
                  <a:schemeClr val="tx1"/>
                </a:solidFill>
                <a:latin typeface="Times New Roman" panose="02020603050405020304" pitchFamily="18" charset="0"/>
                <a:cs typeface="Times New Roman" panose="02020603050405020304" pitchFamily="18" charset="0"/>
              </a:rPr>
              <a:t>мы считаем, что все значения являются положительными</a:t>
            </a:r>
            <a:r>
              <a:rPr lang="en-US" sz="1800" dirty="0" smtClean="0">
                <a:solidFill>
                  <a:schemeClr val="tx1"/>
                </a:solidFill>
                <a:latin typeface="Times New Roman" panose="02020603050405020304" pitchFamily="18" charset="0"/>
                <a:cs typeface="Times New Roman" panose="02020603050405020304" pitchFamily="18" charset="0"/>
              </a:rPr>
              <a:t>)</a:t>
            </a:r>
            <a:r>
              <a:rPr lang="ru-RU" sz="1800" dirty="0" smtClean="0">
                <a:solidFill>
                  <a:schemeClr val="tx1"/>
                </a:solidFill>
                <a:latin typeface="Times New Roman" panose="02020603050405020304" pitchFamily="18" charset="0"/>
                <a:cs typeface="Times New Roman" panose="02020603050405020304" pitchFamily="18" charset="0"/>
              </a:rPr>
              <a:t>. Заметьте, что на прямой линии эластичность высока в начале линии, низка в конце и в точности равна единице посередине.</a:t>
            </a:r>
            <a:endParaRPr lang="ru-RU" sz="1800" dirty="0">
              <a:solidFill>
                <a:schemeClr val="tx1"/>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graphicFrame>
            <p:nvGraphicFramePr>
              <p:cNvPr id="4" name="Таблица 3"/>
              <p:cNvGraphicFramePr>
                <a:graphicFrameLocks noGrp="1"/>
              </p:cNvGraphicFramePr>
              <p:nvPr>
                <p:extLst>
                  <p:ext uri="{D42A27DB-BD31-4B8C-83A1-F6EECF244321}">
                    <p14:modId xmlns:p14="http://schemas.microsoft.com/office/powerpoint/2010/main" val="741157108"/>
                  </p:ext>
                </p:extLst>
              </p:nvPr>
            </p:nvGraphicFramePr>
            <p:xfrm>
              <a:off x="931776" y="3203884"/>
              <a:ext cx="10300371" cy="2755957"/>
            </p:xfrm>
            <a:graphic>
              <a:graphicData uri="http://schemas.openxmlformats.org/drawingml/2006/table">
                <a:tbl>
                  <a:tblPr firstRow="1" bandRow="1">
                    <a:tableStyleId>{93296810-A885-4BE3-A3E7-6D5BEEA58F35}</a:tableStyleId>
                  </a:tblPr>
                  <a:tblGrid>
                    <a:gridCol w="1252589"/>
                    <a:gridCol w="986023"/>
                    <a:gridCol w="1119305"/>
                    <a:gridCol w="910169"/>
                    <a:gridCol w="1328441"/>
                    <a:gridCol w="1129125"/>
                    <a:gridCol w="3574719"/>
                  </a:tblGrid>
                  <a:tr h="650805">
                    <a:tc>
                      <a:txBody>
                        <a:bodyPr/>
                        <a:lstStyle/>
                        <a:p>
                          <a:pPr algn="ctr"/>
                          <a:r>
                            <a:rPr lang="en-US" sz="1700" dirty="0" smtClean="0">
                              <a:solidFill>
                                <a:schemeClr val="tx1"/>
                              </a:solidFill>
                            </a:rPr>
                            <a:t>Q</a:t>
                          </a:r>
                          <a:endParaRPr lang="ru-RU" sz="1700"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lang="el-GR" sz="1700" smtClean="0">
                                    <a:solidFill>
                                      <a:schemeClr val="tx1"/>
                                    </a:solidFill>
                                    <a:latin typeface="Cambria Math"/>
                                  </a:rPr>
                                  <m:t>Δ</m:t>
                                </m:r>
                                <m:r>
                                  <a:rPr lang="en-US" sz="1700">
                                    <a:solidFill>
                                      <a:schemeClr val="tx1"/>
                                    </a:solidFill>
                                    <a:latin typeface="Cambria Math"/>
                                  </a:rPr>
                                  <m:t>𝑄</m:t>
                                </m:r>
                              </m:oMath>
                            </m:oMathPara>
                          </a14:m>
                          <a:endParaRPr lang="ru-RU" sz="1700"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700" smtClean="0">
                                    <a:solidFill>
                                      <a:schemeClr val="tx1"/>
                                    </a:solidFill>
                                    <a:latin typeface="Cambria Math"/>
                                  </a:rPr>
                                  <m:t>𝑃</m:t>
                                </m:r>
                              </m:oMath>
                            </m:oMathPara>
                          </a14:m>
                          <a:endParaRPr lang="ru-RU" sz="1700"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lang="el-GR" sz="1700" smtClean="0">
                                    <a:solidFill>
                                      <a:schemeClr val="tx1"/>
                                    </a:solidFill>
                                    <a:latin typeface="Cambria Math"/>
                                  </a:rPr>
                                  <m:t>Δ</m:t>
                                </m:r>
                                <m:r>
                                  <a:rPr lang="en-US" sz="1700">
                                    <a:solidFill>
                                      <a:schemeClr val="tx1"/>
                                    </a:solidFill>
                                    <a:latin typeface="Cambria Math"/>
                                  </a:rPr>
                                  <m:t>𝑃</m:t>
                                </m:r>
                              </m:oMath>
                            </m:oMathPara>
                          </a14:m>
                          <a:endParaRPr lang="ru-RU" sz="1700" dirty="0">
                            <a:solidFill>
                              <a:schemeClr val="tx1"/>
                            </a:solidFill>
                          </a:endParaRPr>
                        </a:p>
                      </a:txBody>
                      <a:tcPr/>
                    </a:tc>
                    <a:tc>
                      <a:txBody>
                        <a:bodyPr/>
                        <a:lstStyle/>
                        <a:p>
                          <a:pPr/>
                          <a14:m>
                            <m:oMathPara xmlns:m="http://schemas.openxmlformats.org/officeDocument/2006/math">
                              <m:oMathParaPr>
                                <m:jc m:val="centerGroup"/>
                              </m:oMathParaPr>
                              <m:oMath xmlns:m="http://schemas.openxmlformats.org/officeDocument/2006/math">
                                <m:f>
                                  <m:fPr>
                                    <m:ctrlPr>
                                      <a:rPr lang="en-US" sz="1700" i="1" smtClean="0">
                                        <a:solidFill>
                                          <a:schemeClr val="tx1"/>
                                        </a:solidFill>
                                        <a:latin typeface="Cambria Math"/>
                                      </a:rPr>
                                    </m:ctrlPr>
                                  </m:fPr>
                                  <m:num>
                                    <m:d>
                                      <m:dPr>
                                        <m:ctrlPr>
                                          <a:rPr lang="en-US" sz="1700" i="1" smtClean="0">
                                            <a:solidFill>
                                              <a:schemeClr val="tx1"/>
                                            </a:solidFill>
                                            <a:latin typeface="Cambria Math"/>
                                          </a:rPr>
                                        </m:ctrlPr>
                                      </m:dPr>
                                      <m:e>
                                        <m:sSub>
                                          <m:sSubPr>
                                            <m:ctrlPr>
                                              <a:rPr lang="en-US" sz="1700" i="1">
                                                <a:solidFill>
                                                  <a:schemeClr val="tx1"/>
                                                </a:solidFill>
                                                <a:latin typeface="Cambria Math"/>
                                              </a:rPr>
                                            </m:ctrlPr>
                                          </m:sSubPr>
                                          <m:e>
                                            <m:r>
                                              <a:rPr lang="en-US" sz="1700">
                                                <a:solidFill>
                                                  <a:schemeClr val="tx1"/>
                                                </a:solidFill>
                                                <a:latin typeface="Cambria Math"/>
                                              </a:rPr>
                                              <m:t>𝑄</m:t>
                                            </m:r>
                                          </m:e>
                                          <m:sub>
                                            <m:r>
                                              <a:rPr lang="en-US" sz="1700">
                                                <a:solidFill>
                                                  <a:schemeClr val="tx1"/>
                                                </a:solidFill>
                                                <a:latin typeface="Cambria Math"/>
                                              </a:rPr>
                                              <m:t>1</m:t>
                                            </m:r>
                                          </m:sub>
                                        </m:sSub>
                                        <m:r>
                                          <a:rPr lang="en-US" sz="1700">
                                            <a:solidFill>
                                              <a:schemeClr val="tx1"/>
                                            </a:solidFill>
                                            <a:latin typeface="Cambria Math"/>
                                          </a:rPr>
                                          <m:t>+</m:t>
                                        </m:r>
                                        <m:sSub>
                                          <m:sSubPr>
                                            <m:ctrlPr>
                                              <a:rPr lang="en-US" sz="1700" i="1">
                                                <a:solidFill>
                                                  <a:schemeClr val="tx1"/>
                                                </a:solidFill>
                                                <a:latin typeface="Cambria Math"/>
                                              </a:rPr>
                                            </m:ctrlPr>
                                          </m:sSubPr>
                                          <m:e>
                                            <m:r>
                                              <a:rPr lang="en-US" sz="1700">
                                                <a:solidFill>
                                                  <a:schemeClr val="tx1"/>
                                                </a:solidFill>
                                                <a:latin typeface="Cambria Math"/>
                                              </a:rPr>
                                              <m:t>𝑄</m:t>
                                            </m:r>
                                          </m:e>
                                          <m:sub>
                                            <m:r>
                                              <a:rPr lang="en-US" sz="1700">
                                                <a:solidFill>
                                                  <a:schemeClr val="tx1"/>
                                                </a:solidFill>
                                                <a:latin typeface="Cambria Math"/>
                                              </a:rPr>
                                              <m:t>2</m:t>
                                            </m:r>
                                          </m:sub>
                                        </m:sSub>
                                      </m:e>
                                    </m:d>
                                  </m:num>
                                  <m:den>
                                    <m:r>
                                      <a:rPr lang="en-US" sz="1700" smtClean="0">
                                        <a:solidFill>
                                          <a:schemeClr val="tx1"/>
                                        </a:solidFill>
                                        <a:latin typeface="Cambria Math"/>
                                      </a:rPr>
                                      <m:t>𝟐</m:t>
                                    </m:r>
                                  </m:den>
                                </m:f>
                              </m:oMath>
                            </m:oMathPara>
                          </a14:m>
                          <a:endParaRPr lang="ru-RU" sz="1700" dirty="0">
                            <a:solidFill>
                              <a:schemeClr val="tx1"/>
                            </a:solidFill>
                          </a:endParaRPr>
                        </a:p>
                      </a:txBody>
                      <a:tcPr/>
                    </a:tc>
                    <a:tc>
                      <a:txBody>
                        <a:bodyPr/>
                        <a:lstStyle/>
                        <a:p>
                          <a:pPr/>
                          <a14:m>
                            <m:oMathPara xmlns:m="http://schemas.openxmlformats.org/officeDocument/2006/math">
                              <m:oMathParaPr>
                                <m:jc m:val="centerGroup"/>
                              </m:oMathParaPr>
                              <m:oMath xmlns:m="http://schemas.openxmlformats.org/officeDocument/2006/math">
                                <m:f>
                                  <m:fPr>
                                    <m:ctrlPr>
                                      <a:rPr lang="en-US" sz="1700" i="1" smtClean="0">
                                        <a:solidFill>
                                          <a:schemeClr val="tx1"/>
                                        </a:solidFill>
                                        <a:latin typeface="Cambria Math"/>
                                      </a:rPr>
                                    </m:ctrlPr>
                                  </m:fPr>
                                  <m:num>
                                    <m:d>
                                      <m:dPr>
                                        <m:ctrlPr>
                                          <a:rPr lang="en-US" sz="1700" i="1" smtClean="0">
                                            <a:solidFill>
                                              <a:schemeClr val="tx1"/>
                                            </a:solidFill>
                                            <a:latin typeface="Cambria Math"/>
                                          </a:rPr>
                                        </m:ctrlPr>
                                      </m:dPr>
                                      <m:e>
                                        <m:sSub>
                                          <m:sSubPr>
                                            <m:ctrlPr>
                                              <a:rPr lang="en-US" sz="1700" i="1">
                                                <a:solidFill>
                                                  <a:schemeClr val="tx1"/>
                                                </a:solidFill>
                                                <a:latin typeface="Cambria Math"/>
                                              </a:rPr>
                                            </m:ctrlPr>
                                          </m:sSubPr>
                                          <m:e>
                                            <m:r>
                                              <a:rPr lang="en-US" sz="1700" smtClean="0">
                                                <a:solidFill>
                                                  <a:schemeClr val="tx1"/>
                                                </a:solidFill>
                                                <a:latin typeface="Cambria Math"/>
                                              </a:rPr>
                                              <m:t>𝑷</m:t>
                                            </m:r>
                                          </m:e>
                                          <m:sub>
                                            <m:r>
                                              <a:rPr lang="en-US" sz="1700">
                                                <a:solidFill>
                                                  <a:schemeClr val="tx1"/>
                                                </a:solidFill>
                                                <a:latin typeface="Cambria Math"/>
                                              </a:rPr>
                                              <m:t>1</m:t>
                                            </m:r>
                                          </m:sub>
                                        </m:sSub>
                                        <m:r>
                                          <a:rPr lang="en-US" sz="1700">
                                            <a:solidFill>
                                              <a:schemeClr val="tx1"/>
                                            </a:solidFill>
                                            <a:latin typeface="Cambria Math"/>
                                          </a:rPr>
                                          <m:t>+</m:t>
                                        </m:r>
                                        <m:sSub>
                                          <m:sSubPr>
                                            <m:ctrlPr>
                                              <a:rPr lang="en-US" sz="1700" i="1">
                                                <a:solidFill>
                                                  <a:schemeClr val="tx1"/>
                                                </a:solidFill>
                                                <a:latin typeface="Cambria Math"/>
                                              </a:rPr>
                                            </m:ctrlPr>
                                          </m:sSubPr>
                                          <m:e>
                                            <m:r>
                                              <a:rPr lang="en-US" sz="1700" smtClean="0">
                                                <a:solidFill>
                                                  <a:schemeClr val="tx1"/>
                                                </a:solidFill>
                                                <a:latin typeface="Cambria Math"/>
                                              </a:rPr>
                                              <m:t>𝑷</m:t>
                                            </m:r>
                                          </m:e>
                                          <m:sub>
                                            <m:r>
                                              <a:rPr lang="en-US" sz="1700">
                                                <a:solidFill>
                                                  <a:schemeClr val="tx1"/>
                                                </a:solidFill>
                                                <a:latin typeface="Cambria Math"/>
                                              </a:rPr>
                                              <m:t>2</m:t>
                                            </m:r>
                                          </m:sub>
                                        </m:sSub>
                                      </m:e>
                                    </m:d>
                                  </m:num>
                                  <m:den>
                                    <m:r>
                                      <a:rPr lang="en-US" sz="1700" smtClean="0">
                                        <a:solidFill>
                                          <a:schemeClr val="tx1"/>
                                        </a:solidFill>
                                        <a:latin typeface="Cambria Math"/>
                                      </a:rPr>
                                      <m:t>𝟐</m:t>
                                    </m:r>
                                  </m:den>
                                </m:f>
                              </m:oMath>
                            </m:oMathPara>
                          </a14:m>
                          <a:endParaRPr lang="ru-RU" sz="1700" dirty="0">
                            <a:solidFill>
                              <a:schemeClr val="tx1"/>
                            </a:solidFill>
                          </a:endParaRPr>
                        </a:p>
                      </a:txBody>
                      <a:tcPr/>
                    </a:tc>
                    <a:tc>
                      <a:txBody>
                        <a:bodyPr/>
                        <a:lstStyle/>
                        <a:p>
                          <a:pPr/>
                          <a14:m>
                            <m:oMathPara xmlns:m="http://schemas.openxmlformats.org/officeDocument/2006/math">
                              <m:oMathParaPr>
                                <m:jc m:val="centerGroup"/>
                              </m:oMathParaPr>
                              <m:oMath xmlns:m="http://schemas.openxmlformats.org/officeDocument/2006/math">
                                <m:sSub>
                                  <m:sSubPr>
                                    <m:ctrlPr>
                                      <a:rPr lang="ru-RU" sz="1700" i="1" smtClean="0">
                                        <a:solidFill>
                                          <a:schemeClr val="tx1"/>
                                        </a:solidFill>
                                        <a:latin typeface="Cambria Math"/>
                                      </a:rPr>
                                    </m:ctrlPr>
                                  </m:sSubPr>
                                  <m:e>
                                    <m:r>
                                      <a:rPr lang="en-US" sz="1700">
                                        <a:solidFill>
                                          <a:schemeClr val="tx1"/>
                                        </a:solidFill>
                                        <a:latin typeface="Cambria Math"/>
                                      </a:rPr>
                                      <m:t>𝐸</m:t>
                                    </m:r>
                                  </m:e>
                                  <m:sub>
                                    <m:r>
                                      <a:rPr lang="en-US" sz="1700">
                                        <a:solidFill>
                                          <a:schemeClr val="tx1"/>
                                        </a:solidFill>
                                        <a:latin typeface="Cambria Math"/>
                                      </a:rPr>
                                      <m:t>𝐷</m:t>
                                    </m:r>
                                  </m:sub>
                                </m:sSub>
                                <m:r>
                                  <a:rPr lang="en-US" sz="1700">
                                    <a:solidFill>
                                      <a:schemeClr val="tx1"/>
                                    </a:solidFill>
                                    <a:latin typeface="Cambria Math"/>
                                  </a:rPr>
                                  <m:t>=</m:t>
                                </m:r>
                                <m:f>
                                  <m:fPr>
                                    <m:ctrlPr>
                                      <a:rPr lang="en-US" sz="1700" i="1">
                                        <a:solidFill>
                                          <a:schemeClr val="tx1"/>
                                        </a:solidFill>
                                        <a:latin typeface="Cambria Math"/>
                                      </a:rPr>
                                    </m:ctrlPr>
                                  </m:fPr>
                                  <m:num>
                                    <m:r>
                                      <m:rPr>
                                        <m:sty m:val="p"/>
                                      </m:rPr>
                                      <a:rPr lang="el-GR" sz="1700">
                                        <a:solidFill>
                                          <a:schemeClr val="tx1"/>
                                        </a:solidFill>
                                        <a:latin typeface="Cambria Math"/>
                                      </a:rPr>
                                      <m:t>Δ</m:t>
                                    </m:r>
                                    <m:r>
                                      <a:rPr lang="en-US" sz="1700">
                                        <a:solidFill>
                                          <a:schemeClr val="tx1"/>
                                        </a:solidFill>
                                        <a:latin typeface="Cambria Math"/>
                                      </a:rPr>
                                      <m:t>𝑄</m:t>
                                    </m:r>
                                  </m:num>
                                  <m:den>
                                    <m:d>
                                      <m:dPr>
                                        <m:ctrlPr>
                                          <a:rPr lang="en-US" sz="1700" i="1">
                                            <a:solidFill>
                                              <a:schemeClr val="tx1"/>
                                            </a:solidFill>
                                            <a:latin typeface="Cambria Math"/>
                                          </a:rPr>
                                        </m:ctrlPr>
                                      </m:dPr>
                                      <m:e>
                                        <m:sSub>
                                          <m:sSubPr>
                                            <m:ctrlPr>
                                              <a:rPr lang="en-US" sz="1700" i="1">
                                                <a:solidFill>
                                                  <a:schemeClr val="tx1"/>
                                                </a:solidFill>
                                                <a:latin typeface="Cambria Math"/>
                                              </a:rPr>
                                            </m:ctrlPr>
                                          </m:sSubPr>
                                          <m:e>
                                            <m:r>
                                              <a:rPr lang="en-US" sz="1700">
                                                <a:solidFill>
                                                  <a:schemeClr val="tx1"/>
                                                </a:solidFill>
                                                <a:latin typeface="Cambria Math"/>
                                              </a:rPr>
                                              <m:t>𝑄</m:t>
                                            </m:r>
                                          </m:e>
                                          <m:sub>
                                            <m:r>
                                              <a:rPr lang="en-US" sz="1700">
                                                <a:solidFill>
                                                  <a:schemeClr val="tx1"/>
                                                </a:solidFill>
                                                <a:latin typeface="Cambria Math"/>
                                              </a:rPr>
                                              <m:t>1</m:t>
                                            </m:r>
                                          </m:sub>
                                        </m:sSub>
                                        <m:r>
                                          <a:rPr lang="en-US" sz="1700">
                                            <a:solidFill>
                                              <a:schemeClr val="tx1"/>
                                            </a:solidFill>
                                            <a:latin typeface="Cambria Math"/>
                                          </a:rPr>
                                          <m:t>+</m:t>
                                        </m:r>
                                        <m:sSub>
                                          <m:sSubPr>
                                            <m:ctrlPr>
                                              <a:rPr lang="en-US" sz="1700" i="1">
                                                <a:solidFill>
                                                  <a:schemeClr val="tx1"/>
                                                </a:solidFill>
                                                <a:latin typeface="Cambria Math"/>
                                              </a:rPr>
                                            </m:ctrlPr>
                                          </m:sSubPr>
                                          <m:e>
                                            <m:r>
                                              <a:rPr lang="en-US" sz="1700">
                                                <a:solidFill>
                                                  <a:schemeClr val="tx1"/>
                                                </a:solidFill>
                                                <a:latin typeface="Cambria Math"/>
                                              </a:rPr>
                                              <m:t>𝑄</m:t>
                                            </m:r>
                                          </m:e>
                                          <m:sub>
                                            <m:r>
                                              <a:rPr lang="en-US" sz="1700">
                                                <a:solidFill>
                                                  <a:schemeClr val="tx1"/>
                                                </a:solidFill>
                                                <a:latin typeface="Cambria Math"/>
                                              </a:rPr>
                                              <m:t>2</m:t>
                                            </m:r>
                                          </m:sub>
                                        </m:sSub>
                                      </m:e>
                                    </m:d>
                                    <m:r>
                                      <a:rPr lang="en-US" sz="1700">
                                        <a:solidFill>
                                          <a:schemeClr val="tx1"/>
                                        </a:solidFill>
                                        <a:latin typeface="Cambria Math"/>
                                      </a:rPr>
                                      <m:t>/2</m:t>
                                    </m:r>
                                  </m:den>
                                </m:f>
                                <m:r>
                                  <a:rPr lang="en-US" sz="1700">
                                    <a:solidFill>
                                      <a:schemeClr val="tx1"/>
                                    </a:solidFill>
                                    <a:latin typeface="Cambria Math"/>
                                  </a:rPr>
                                  <m:t>+</m:t>
                                </m:r>
                                <m:f>
                                  <m:fPr>
                                    <m:ctrlPr>
                                      <a:rPr lang="en-US" sz="1700" i="1">
                                        <a:solidFill>
                                          <a:schemeClr val="tx1"/>
                                        </a:solidFill>
                                        <a:latin typeface="Cambria Math"/>
                                      </a:rPr>
                                    </m:ctrlPr>
                                  </m:fPr>
                                  <m:num>
                                    <m:r>
                                      <m:rPr>
                                        <m:sty m:val="p"/>
                                      </m:rPr>
                                      <a:rPr lang="el-GR" sz="1700">
                                        <a:solidFill>
                                          <a:schemeClr val="tx1"/>
                                        </a:solidFill>
                                        <a:latin typeface="Cambria Math"/>
                                      </a:rPr>
                                      <m:t>Δ</m:t>
                                    </m:r>
                                    <m:r>
                                      <a:rPr lang="en-US" sz="1700">
                                        <a:solidFill>
                                          <a:schemeClr val="tx1"/>
                                        </a:solidFill>
                                        <a:latin typeface="Cambria Math"/>
                                      </a:rPr>
                                      <m:t>𝑃</m:t>
                                    </m:r>
                                  </m:num>
                                  <m:den>
                                    <m:d>
                                      <m:dPr>
                                        <m:ctrlPr>
                                          <a:rPr lang="en-US" sz="1700" i="1">
                                            <a:solidFill>
                                              <a:schemeClr val="tx1"/>
                                            </a:solidFill>
                                            <a:latin typeface="Cambria Math"/>
                                          </a:rPr>
                                        </m:ctrlPr>
                                      </m:dPr>
                                      <m:e>
                                        <m:sSub>
                                          <m:sSubPr>
                                            <m:ctrlPr>
                                              <a:rPr lang="en-US" sz="1700" i="1">
                                                <a:solidFill>
                                                  <a:schemeClr val="tx1"/>
                                                </a:solidFill>
                                                <a:latin typeface="Cambria Math"/>
                                              </a:rPr>
                                            </m:ctrlPr>
                                          </m:sSubPr>
                                          <m:e>
                                            <m:r>
                                              <a:rPr lang="en-US" sz="1700">
                                                <a:solidFill>
                                                  <a:schemeClr val="tx1"/>
                                                </a:solidFill>
                                                <a:latin typeface="Cambria Math"/>
                                              </a:rPr>
                                              <m:t>𝑃</m:t>
                                            </m:r>
                                          </m:e>
                                          <m:sub>
                                            <m:r>
                                              <a:rPr lang="en-US" sz="1700">
                                                <a:solidFill>
                                                  <a:schemeClr val="tx1"/>
                                                </a:solidFill>
                                                <a:latin typeface="Cambria Math"/>
                                              </a:rPr>
                                              <m:t>1</m:t>
                                            </m:r>
                                          </m:sub>
                                        </m:sSub>
                                        <m:r>
                                          <a:rPr lang="en-US" sz="1700">
                                            <a:solidFill>
                                              <a:schemeClr val="tx1"/>
                                            </a:solidFill>
                                            <a:latin typeface="Cambria Math"/>
                                          </a:rPr>
                                          <m:t>+</m:t>
                                        </m:r>
                                        <m:sSub>
                                          <m:sSubPr>
                                            <m:ctrlPr>
                                              <a:rPr lang="en-US" sz="1700" i="1">
                                                <a:solidFill>
                                                  <a:schemeClr val="tx1"/>
                                                </a:solidFill>
                                                <a:latin typeface="Cambria Math"/>
                                              </a:rPr>
                                            </m:ctrlPr>
                                          </m:sSubPr>
                                          <m:e>
                                            <m:r>
                                              <a:rPr lang="en-US" sz="1700">
                                                <a:solidFill>
                                                  <a:schemeClr val="tx1"/>
                                                </a:solidFill>
                                                <a:latin typeface="Cambria Math"/>
                                              </a:rPr>
                                              <m:t>𝑃</m:t>
                                            </m:r>
                                          </m:e>
                                          <m:sub>
                                            <m:r>
                                              <a:rPr lang="en-US" sz="1700">
                                                <a:solidFill>
                                                  <a:schemeClr val="tx1"/>
                                                </a:solidFill>
                                                <a:latin typeface="Cambria Math"/>
                                              </a:rPr>
                                              <m:t>2</m:t>
                                            </m:r>
                                          </m:sub>
                                        </m:sSub>
                                      </m:e>
                                    </m:d>
                                    <m:r>
                                      <a:rPr lang="en-US" sz="1700">
                                        <a:solidFill>
                                          <a:schemeClr val="tx1"/>
                                        </a:solidFill>
                                        <a:latin typeface="Cambria Math"/>
                                      </a:rPr>
                                      <m:t>/2</m:t>
                                    </m:r>
                                  </m:den>
                                </m:f>
                              </m:oMath>
                            </m:oMathPara>
                          </a14:m>
                          <a:endParaRPr lang="ru-RU" sz="1700" dirty="0">
                            <a:solidFill>
                              <a:schemeClr val="tx1"/>
                            </a:solidFill>
                          </a:endParaRPr>
                        </a:p>
                      </a:txBody>
                      <a:tcPr/>
                    </a:tc>
                  </a:tr>
                  <a:tr h="370840">
                    <a:tc>
                      <a:txBody>
                        <a:bodyPr/>
                        <a:lstStyle/>
                        <a:p>
                          <a:pPr algn="ctr"/>
                          <a:r>
                            <a:rPr lang="en-US" sz="1700" dirty="0" smtClean="0"/>
                            <a:t>0</a:t>
                          </a:r>
                          <a:endParaRPr lang="ru-RU" sz="1700" dirty="0">
                            <a:latin typeface="Times New Roman" panose="02020603050405020304" pitchFamily="18" charset="0"/>
                            <a:cs typeface="Times New Roman" panose="02020603050405020304" pitchFamily="18" charset="0"/>
                          </a:endParaRPr>
                        </a:p>
                      </a:txBody>
                      <a:tcPr/>
                    </a:tc>
                    <a:tc>
                      <a:txBody>
                        <a:bodyPr/>
                        <a:lstStyle/>
                        <a:p>
                          <a:endParaRPr lang="ru-RU" sz="1700" dirty="0"/>
                        </a:p>
                      </a:txBody>
                      <a:tcPr/>
                    </a:tc>
                    <a:tc>
                      <a:txBody>
                        <a:bodyPr/>
                        <a:lstStyle/>
                        <a:p>
                          <a:pPr algn="ctr"/>
                          <a:r>
                            <a:rPr lang="en-US" sz="1700" dirty="0" smtClean="0"/>
                            <a:t>6</a:t>
                          </a:r>
                          <a:endParaRPr lang="ru-RU" sz="1700" dirty="0">
                            <a:latin typeface="Times New Roman" panose="02020603050405020304" pitchFamily="18" charset="0"/>
                            <a:cs typeface="Times New Roman" panose="02020603050405020304" pitchFamily="18" charset="0"/>
                          </a:endParaRPr>
                        </a:p>
                      </a:txBody>
                      <a:tcPr/>
                    </a:tc>
                    <a:tc>
                      <a:txBody>
                        <a:bodyPr/>
                        <a:lstStyle/>
                        <a:p>
                          <a:endParaRPr lang="ru-RU" sz="1700"/>
                        </a:p>
                      </a:txBody>
                      <a:tcPr/>
                    </a:tc>
                    <a:tc>
                      <a:txBody>
                        <a:bodyPr/>
                        <a:lstStyle/>
                        <a:p>
                          <a:endParaRPr lang="ru-RU" sz="1700" dirty="0"/>
                        </a:p>
                      </a:txBody>
                      <a:tcPr/>
                    </a:tc>
                    <a:tc>
                      <a:txBody>
                        <a:bodyPr/>
                        <a:lstStyle/>
                        <a:p>
                          <a:endParaRPr lang="ru-RU" sz="170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ru-RU" sz="1700" dirty="0"/>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700" dirty="0" smtClean="0"/>
                            <a:t>10</a:t>
                          </a:r>
                          <a:endParaRPr lang="ru-RU" sz="1700" dirty="0" smtClean="0">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700" dirty="0" smtClean="0"/>
                            <a:t>10</a:t>
                          </a:r>
                          <a:endParaRPr lang="ru-RU" sz="1700" dirty="0" smtClean="0">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700" dirty="0" smtClean="0"/>
                            <a:t>4</a:t>
                          </a:r>
                          <a:endParaRPr lang="ru-RU" sz="1700" dirty="0" smtClean="0">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700" dirty="0" smtClean="0"/>
                            <a:t>2</a:t>
                          </a:r>
                          <a:endParaRPr lang="ru-RU" sz="1700" dirty="0" smtClean="0">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700" dirty="0" smtClean="0"/>
                            <a:t>5</a:t>
                          </a:r>
                          <a:endParaRPr lang="ru-RU" sz="1700" dirty="0" smtClean="0">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700" dirty="0" smtClean="0"/>
                            <a:t>5</a:t>
                          </a:r>
                          <a:endParaRPr lang="ru-RU" sz="1700" dirty="0" smtClean="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ctrlPr>
                                      <a:rPr lang="ru-RU" sz="1700" i="1" smtClean="0">
                                        <a:latin typeface="Cambria Math"/>
                                      </a:rPr>
                                    </m:ctrlPr>
                                  </m:fPr>
                                  <m:num>
                                    <m:r>
                                      <a:rPr lang="en-US" sz="1700" smtClean="0">
                                        <a:latin typeface="Cambria Math"/>
                                      </a:rPr>
                                      <m:t>10</m:t>
                                    </m:r>
                                  </m:num>
                                  <m:den>
                                    <m:r>
                                      <a:rPr lang="en-US" sz="1700" smtClean="0">
                                        <a:latin typeface="Cambria Math"/>
                                      </a:rPr>
                                      <m:t>5</m:t>
                                    </m:r>
                                  </m:den>
                                </m:f>
                                <m:r>
                                  <a:rPr lang="en-US" sz="1700" smtClean="0">
                                    <a:latin typeface="Cambria Math"/>
                                  </a:rPr>
                                  <m:t>÷</m:t>
                                </m:r>
                                <m:f>
                                  <m:fPr>
                                    <m:ctrlPr>
                                      <a:rPr lang="en-US" sz="1700" i="1" smtClean="0">
                                        <a:latin typeface="Cambria Math"/>
                                      </a:rPr>
                                    </m:ctrlPr>
                                  </m:fPr>
                                  <m:num>
                                    <m:r>
                                      <a:rPr lang="en-US" sz="1700" smtClean="0">
                                        <a:latin typeface="Cambria Math"/>
                                      </a:rPr>
                                      <m:t>2</m:t>
                                    </m:r>
                                  </m:num>
                                  <m:den>
                                    <m:r>
                                      <a:rPr lang="en-US" sz="1700" smtClean="0">
                                        <a:latin typeface="Cambria Math"/>
                                      </a:rPr>
                                      <m:t>5</m:t>
                                    </m:r>
                                  </m:den>
                                </m:f>
                                <m:r>
                                  <a:rPr lang="en-US" sz="1700" smtClean="0">
                                    <a:latin typeface="Cambria Math"/>
                                  </a:rPr>
                                  <m:t>=5&gt;1</m:t>
                                </m:r>
                              </m:oMath>
                            </m:oMathPara>
                          </a14:m>
                          <a:endParaRPr lang="ru-RU" sz="1700" dirty="0"/>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700" dirty="0" smtClean="0"/>
                            <a:t>20</a:t>
                          </a:r>
                          <a:endParaRPr lang="ru-RU" sz="1700" dirty="0" smtClean="0">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700" dirty="0" smtClean="0"/>
                            <a:t>10</a:t>
                          </a:r>
                          <a:endParaRPr lang="ru-RU" sz="1700" dirty="0" smtClean="0">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700" dirty="0" smtClean="0"/>
                            <a:t>2</a:t>
                          </a:r>
                          <a:endParaRPr lang="ru-RU" sz="1700" dirty="0" smtClean="0">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700" dirty="0" smtClean="0"/>
                            <a:t>2</a:t>
                          </a:r>
                          <a:endParaRPr lang="ru-RU" sz="1700" dirty="0" smtClean="0">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700" dirty="0" smtClean="0"/>
                            <a:t>15</a:t>
                          </a:r>
                          <a:endParaRPr lang="ru-RU" sz="1700" dirty="0" smtClean="0">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700" dirty="0" smtClean="0"/>
                            <a:t>3</a:t>
                          </a:r>
                          <a:endParaRPr lang="ru-RU" sz="1700" dirty="0" smtClean="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ctrlPr>
                                      <a:rPr lang="ru-RU" sz="1700" i="1" smtClean="0">
                                        <a:latin typeface="Cambria Math"/>
                                      </a:rPr>
                                    </m:ctrlPr>
                                  </m:fPr>
                                  <m:num>
                                    <m:r>
                                      <a:rPr lang="en-US" sz="1700" smtClean="0">
                                        <a:latin typeface="Cambria Math"/>
                                      </a:rPr>
                                      <m:t>10</m:t>
                                    </m:r>
                                  </m:num>
                                  <m:den>
                                    <m:r>
                                      <a:rPr lang="en-US" sz="1700" smtClean="0">
                                        <a:latin typeface="Cambria Math"/>
                                      </a:rPr>
                                      <m:t>15</m:t>
                                    </m:r>
                                  </m:den>
                                </m:f>
                                <m:r>
                                  <a:rPr lang="en-US" sz="1700" smtClean="0">
                                    <a:latin typeface="Cambria Math"/>
                                  </a:rPr>
                                  <m:t>÷</m:t>
                                </m:r>
                                <m:f>
                                  <m:fPr>
                                    <m:ctrlPr>
                                      <a:rPr lang="en-US" sz="1700" i="1" smtClean="0">
                                        <a:latin typeface="Cambria Math"/>
                                      </a:rPr>
                                    </m:ctrlPr>
                                  </m:fPr>
                                  <m:num>
                                    <m:r>
                                      <a:rPr lang="en-US" sz="1700" smtClean="0">
                                        <a:latin typeface="Cambria Math"/>
                                      </a:rPr>
                                      <m:t>2</m:t>
                                    </m:r>
                                  </m:num>
                                  <m:den>
                                    <m:r>
                                      <a:rPr lang="en-US" sz="1700" smtClean="0">
                                        <a:latin typeface="Cambria Math"/>
                                      </a:rPr>
                                      <m:t>3</m:t>
                                    </m:r>
                                  </m:den>
                                </m:f>
                                <m:r>
                                  <a:rPr lang="en-US" sz="1700" smtClean="0">
                                    <a:latin typeface="Cambria Math"/>
                                  </a:rPr>
                                  <m:t>=1</m:t>
                                </m:r>
                              </m:oMath>
                            </m:oMathPara>
                          </a14:m>
                          <a:endParaRPr lang="ru-RU" sz="1700" dirty="0"/>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700" dirty="0" smtClean="0"/>
                            <a:t>30</a:t>
                          </a:r>
                          <a:endParaRPr lang="ru-RU" sz="1700" dirty="0" smtClean="0">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700" dirty="0" smtClean="0"/>
                            <a:t>10</a:t>
                          </a:r>
                          <a:endParaRPr lang="ru-RU" sz="1700" dirty="0" smtClean="0">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700" dirty="0" smtClean="0"/>
                            <a:t>0</a:t>
                          </a:r>
                          <a:endParaRPr lang="ru-RU" sz="1700" dirty="0" smtClean="0">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700" dirty="0" smtClean="0"/>
                            <a:t>2</a:t>
                          </a:r>
                          <a:endParaRPr lang="ru-RU" sz="1700" dirty="0" smtClean="0">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700" dirty="0" smtClean="0"/>
                            <a:t>25</a:t>
                          </a:r>
                          <a:endParaRPr lang="ru-RU" sz="1700" dirty="0" smtClean="0">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700" dirty="0" smtClean="0"/>
                            <a:t>1</a:t>
                          </a:r>
                          <a:endParaRPr lang="ru-RU" sz="1700" dirty="0" smtClean="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ctrlPr>
                                      <a:rPr lang="ru-RU" sz="1700" i="1" smtClean="0">
                                        <a:latin typeface="Cambria Math"/>
                                      </a:rPr>
                                    </m:ctrlPr>
                                  </m:fPr>
                                  <m:num>
                                    <m:r>
                                      <a:rPr lang="en-US" sz="1700" smtClean="0">
                                        <a:latin typeface="Cambria Math"/>
                                      </a:rPr>
                                      <m:t>10</m:t>
                                    </m:r>
                                  </m:num>
                                  <m:den>
                                    <m:r>
                                      <a:rPr lang="en-US" sz="1700" smtClean="0">
                                        <a:latin typeface="Cambria Math"/>
                                      </a:rPr>
                                      <m:t>25</m:t>
                                    </m:r>
                                  </m:den>
                                </m:f>
                                <m:r>
                                  <a:rPr lang="en-US" sz="1700" smtClean="0">
                                    <a:latin typeface="Cambria Math"/>
                                  </a:rPr>
                                  <m:t>÷</m:t>
                                </m:r>
                                <m:f>
                                  <m:fPr>
                                    <m:ctrlPr>
                                      <a:rPr lang="en-US" sz="1700" i="1" smtClean="0">
                                        <a:latin typeface="Cambria Math"/>
                                      </a:rPr>
                                    </m:ctrlPr>
                                  </m:fPr>
                                  <m:num>
                                    <m:r>
                                      <a:rPr lang="en-US" sz="1700" smtClean="0">
                                        <a:latin typeface="Cambria Math"/>
                                      </a:rPr>
                                      <m:t>2</m:t>
                                    </m:r>
                                  </m:num>
                                  <m:den>
                                    <m:r>
                                      <a:rPr lang="en-US" sz="1700" smtClean="0">
                                        <a:latin typeface="Cambria Math"/>
                                      </a:rPr>
                                      <m:t>1</m:t>
                                    </m:r>
                                  </m:den>
                                </m:f>
                                <m:r>
                                  <a:rPr lang="en-US" sz="1700" smtClean="0">
                                    <a:latin typeface="Cambria Math"/>
                                  </a:rPr>
                                  <m:t>=0.2&lt;1</m:t>
                                </m:r>
                              </m:oMath>
                            </m:oMathPara>
                          </a14:m>
                          <a:endParaRPr lang="ru-RU" sz="1700" dirty="0"/>
                        </a:p>
                      </a:txBody>
                      <a:tcPr/>
                    </a:tc>
                  </a:tr>
                </a:tbl>
              </a:graphicData>
            </a:graphic>
          </p:graphicFrame>
        </mc:Choice>
        <mc:Fallback xmlns="">
          <p:graphicFrame>
            <p:nvGraphicFramePr>
              <p:cNvPr id="4" name="Таблица 3"/>
              <p:cNvGraphicFramePr>
                <a:graphicFrameLocks noGrp="1"/>
              </p:cNvGraphicFramePr>
              <p:nvPr>
                <p:extLst>
                  <p:ext uri="{D42A27DB-BD31-4B8C-83A1-F6EECF244321}">
                    <p14:modId xmlns:p14="http://schemas.microsoft.com/office/powerpoint/2010/main" val="741157108"/>
                  </p:ext>
                </p:extLst>
              </p:nvPr>
            </p:nvGraphicFramePr>
            <p:xfrm>
              <a:off x="931776" y="3203884"/>
              <a:ext cx="10300371" cy="2776030"/>
            </p:xfrm>
            <a:graphic>
              <a:graphicData uri="http://schemas.openxmlformats.org/drawingml/2006/table">
                <a:tbl>
                  <a:tblPr firstRow="1" bandRow="1">
                    <a:tableStyleId>{93296810-A885-4BE3-A3E7-6D5BEEA58F35}</a:tableStyleId>
                  </a:tblPr>
                  <a:tblGrid>
                    <a:gridCol w="1252589"/>
                    <a:gridCol w="986023"/>
                    <a:gridCol w="1119305"/>
                    <a:gridCol w="910169"/>
                    <a:gridCol w="1328441"/>
                    <a:gridCol w="1129125"/>
                    <a:gridCol w="3574719"/>
                  </a:tblGrid>
                  <a:tr h="670878">
                    <a:tc>
                      <a:txBody>
                        <a:bodyPr/>
                        <a:lstStyle/>
                        <a:p>
                          <a:pPr algn="ctr"/>
                          <a:r>
                            <a:rPr lang="en-US" sz="1700" dirty="0" smtClean="0">
                              <a:solidFill>
                                <a:schemeClr val="tx1"/>
                              </a:solidFill>
                            </a:rPr>
                            <a:t>Q</a:t>
                          </a:r>
                          <a:endParaRPr lang="ru-RU" sz="1700" b="0" dirty="0">
                            <a:solidFill>
                              <a:schemeClr val="tx1"/>
                            </a:solidFill>
                            <a:latin typeface="Times New Roman" panose="02020603050405020304" pitchFamily="18" charset="0"/>
                            <a:cs typeface="Times New Roman" panose="02020603050405020304" pitchFamily="18" charset="0"/>
                          </a:endParaRPr>
                        </a:p>
                      </a:txBody>
                      <a:tcPr/>
                    </a:tc>
                    <a:tc>
                      <a:txBody>
                        <a:bodyPr/>
                        <a:lstStyle/>
                        <a:p>
                          <a:endParaRPr lang="ru-RU"/>
                        </a:p>
                      </a:txBody>
                      <a:tcPr>
                        <a:blipFill rotWithShape="1">
                          <a:blip r:embed="rId2"/>
                          <a:stretch>
                            <a:fillRect l="-128571" t="-2727" r="-821739" b="-313636"/>
                          </a:stretch>
                        </a:blipFill>
                      </a:tcPr>
                    </a:tc>
                    <a:tc>
                      <a:txBody>
                        <a:bodyPr/>
                        <a:lstStyle/>
                        <a:p>
                          <a:endParaRPr lang="ru-RU"/>
                        </a:p>
                      </a:txBody>
                      <a:tcPr>
                        <a:blipFill rotWithShape="1">
                          <a:blip r:embed="rId2"/>
                          <a:stretch>
                            <a:fillRect l="-200000" t="-2727" r="-619022" b="-313636"/>
                          </a:stretch>
                        </a:blipFill>
                      </a:tcPr>
                    </a:tc>
                    <a:tc>
                      <a:txBody>
                        <a:bodyPr/>
                        <a:lstStyle/>
                        <a:p>
                          <a:endParaRPr lang="ru-RU"/>
                        </a:p>
                      </a:txBody>
                      <a:tcPr>
                        <a:blipFill rotWithShape="1">
                          <a:blip r:embed="rId2"/>
                          <a:stretch>
                            <a:fillRect l="-370470" t="-2727" r="-664430" b="-313636"/>
                          </a:stretch>
                        </a:blipFill>
                      </a:tcPr>
                    </a:tc>
                    <a:tc>
                      <a:txBody>
                        <a:bodyPr/>
                        <a:lstStyle/>
                        <a:p>
                          <a:endParaRPr lang="ru-RU"/>
                        </a:p>
                      </a:txBody>
                      <a:tcPr>
                        <a:blipFill rotWithShape="1">
                          <a:blip r:embed="rId2"/>
                          <a:stretch>
                            <a:fillRect l="-321560" t="-2727" r="-354128" b="-313636"/>
                          </a:stretch>
                        </a:blipFill>
                      </a:tcPr>
                    </a:tc>
                    <a:tc>
                      <a:txBody>
                        <a:bodyPr/>
                        <a:lstStyle/>
                        <a:p>
                          <a:endParaRPr lang="ru-RU"/>
                        </a:p>
                      </a:txBody>
                      <a:tcPr>
                        <a:blipFill rotWithShape="1">
                          <a:blip r:embed="rId2"/>
                          <a:stretch>
                            <a:fillRect l="-496757" t="-2727" r="-317297" b="-313636"/>
                          </a:stretch>
                        </a:blipFill>
                      </a:tcPr>
                    </a:tc>
                    <a:tc>
                      <a:txBody>
                        <a:bodyPr/>
                        <a:lstStyle/>
                        <a:p>
                          <a:endParaRPr lang="ru-RU"/>
                        </a:p>
                      </a:txBody>
                      <a:tcPr>
                        <a:blipFill rotWithShape="1">
                          <a:blip r:embed="rId2"/>
                          <a:stretch>
                            <a:fillRect l="-188075" t="-2727" b="-313636"/>
                          </a:stretch>
                        </a:blipFill>
                      </a:tcPr>
                    </a:tc>
                  </a:tr>
                  <a:tr h="370840">
                    <a:tc>
                      <a:txBody>
                        <a:bodyPr/>
                        <a:lstStyle/>
                        <a:p>
                          <a:pPr algn="ctr"/>
                          <a:r>
                            <a:rPr lang="en-US" sz="1700" dirty="0" smtClean="0"/>
                            <a:t>0</a:t>
                          </a:r>
                          <a:endParaRPr lang="ru-RU" sz="1700" dirty="0">
                            <a:latin typeface="Times New Roman" panose="02020603050405020304" pitchFamily="18" charset="0"/>
                            <a:cs typeface="Times New Roman" panose="02020603050405020304" pitchFamily="18" charset="0"/>
                          </a:endParaRPr>
                        </a:p>
                      </a:txBody>
                      <a:tcPr/>
                    </a:tc>
                    <a:tc>
                      <a:txBody>
                        <a:bodyPr/>
                        <a:lstStyle/>
                        <a:p>
                          <a:endParaRPr lang="ru-RU" sz="1700" dirty="0"/>
                        </a:p>
                      </a:txBody>
                      <a:tcPr/>
                    </a:tc>
                    <a:tc>
                      <a:txBody>
                        <a:bodyPr/>
                        <a:lstStyle/>
                        <a:p>
                          <a:pPr algn="ctr"/>
                          <a:r>
                            <a:rPr lang="en-US" sz="1700" dirty="0" smtClean="0"/>
                            <a:t>6</a:t>
                          </a:r>
                          <a:endParaRPr lang="ru-RU" sz="1700" dirty="0">
                            <a:latin typeface="Times New Roman" panose="02020603050405020304" pitchFamily="18" charset="0"/>
                            <a:cs typeface="Times New Roman" panose="02020603050405020304" pitchFamily="18" charset="0"/>
                          </a:endParaRPr>
                        </a:p>
                      </a:txBody>
                      <a:tcPr/>
                    </a:tc>
                    <a:tc>
                      <a:txBody>
                        <a:bodyPr/>
                        <a:lstStyle/>
                        <a:p>
                          <a:endParaRPr lang="ru-RU" sz="1700"/>
                        </a:p>
                      </a:txBody>
                      <a:tcPr/>
                    </a:tc>
                    <a:tc>
                      <a:txBody>
                        <a:bodyPr/>
                        <a:lstStyle/>
                        <a:p>
                          <a:endParaRPr lang="ru-RU" sz="1700" dirty="0"/>
                        </a:p>
                      </a:txBody>
                      <a:tcPr/>
                    </a:tc>
                    <a:tc>
                      <a:txBody>
                        <a:bodyPr/>
                        <a:lstStyle/>
                        <a:p>
                          <a:endParaRPr lang="ru-RU" sz="170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ru-RU" sz="1700" dirty="0"/>
                        </a:p>
                      </a:txBody>
                      <a:tcPr/>
                    </a:tc>
                  </a:tr>
                  <a:tr h="57810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700" dirty="0" smtClean="0"/>
                            <a:t>10</a:t>
                          </a:r>
                          <a:endParaRPr lang="ru-RU" sz="1700" dirty="0" smtClean="0">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700" dirty="0" smtClean="0"/>
                            <a:t>10</a:t>
                          </a:r>
                          <a:endParaRPr lang="ru-RU" sz="1700" dirty="0" smtClean="0">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700" dirty="0" smtClean="0"/>
                            <a:t>4</a:t>
                          </a:r>
                          <a:endParaRPr lang="ru-RU" sz="1700" dirty="0" smtClean="0">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700" dirty="0" smtClean="0"/>
                            <a:t>2</a:t>
                          </a:r>
                          <a:endParaRPr lang="ru-RU" sz="1700" dirty="0" smtClean="0">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700" dirty="0" smtClean="0"/>
                            <a:t>5</a:t>
                          </a:r>
                          <a:endParaRPr lang="ru-RU" sz="1700" dirty="0" smtClean="0">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700" dirty="0" smtClean="0"/>
                            <a:t>5</a:t>
                          </a:r>
                          <a:endParaRPr lang="ru-RU" sz="1700" dirty="0" smtClean="0">
                            <a:latin typeface="Times New Roman" panose="02020603050405020304" pitchFamily="18" charset="0"/>
                            <a:cs typeface="Times New Roman" panose="02020603050405020304" pitchFamily="18" charset="0"/>
                          </a:endParaRPr>
                        </a:p>
                      </a:txBody>
                      <a:tcPr/>
                    </a:tc>
                    <a:tc>
                      <a:txBody>
                        <a:bodyPr/>
                        <a:lstStyle/>
                        <a:p>
                          <a:endParaRPr lang="ru-RU"/>
                        </a:p>
                      </a:txBody>
                      <a:tcPr>
                        <a:blipFill rotWithShape="1">
                          <a:blip r:embed="rId2"/>
                          <a:stretch>
                            <a:fillRect l="-188075" t="-185106" b="-202128"/>
                          </a:stretch>
                        </a:blipFill>
                      </a:tcPr>
                    </a:tc>
                  </a:tr>
                  <a:tr h="57810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700" dirty="0" smtClean="0"/>
                            <a:t>20</a:t>
                          </a:r>
                          <a:endParaRPr lang="ru-RU" sz="1700" dirty="0" smtClean="0">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700" dirty="0" smtClean="0"/>
                            <a:t>10</a:t>
                          </a:r>
                          <a:endParaRPr lang="ru-RU" sz="1700" dirty="0" smtClean="0">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700" dirty="0" smtClean="0"/>
                            <a:t>2</a:t>
                          </a:r>
                          <a:endParaRPr lang="ru-RU" sz="1700" dirty="0" smtClean="0">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700" dirty="0" smtClean="0"/>
                            <a:t>2</a:t>
                          </a:r>
                          <a:endParaRPr lang="ru-RU" sz="1700" dirty="0" smtClean="0">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700" dirty="0" smtClean="0"/>
                            <a:t>15</a:t>
                          </a:r>
                          <a:endParaRPr lang="ru-RU" sz="1700" dirty="0" smtClean="0">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700" dirty="0" smtClean="0"/>
                            <a:t>3</a:t>
                          </a:r>
                          <a:endParaRPr lang="ru-RU" sz="1700" dirty="0" smtClean="0">
                            <a:latin typeface="Times New Roman" panose="02020603050405020304" pitchFamily="18" charset="0"/>
                            <a:cs typeface="Times New Roman" panose="02020603050405020304" pitchFamily="18" charset="0"/>
                          </a:endParaRPr>
                        </a:p>
                      </a:txBody>
                      <a:tcPr/>
                    </a:tc>
                    <a:tc>
                      <a:txBody>
                        <a:bodyPr/>
                        <a:lstStyle/>
                        <a:p>
                          <a:endParaRPr lang="ru-RU"/>
                        </a:p>
                      </a:txBody>
                      <a:tcPr>
                        <a:blipFill rotWithShape="1">
                          <a:blip r:embed="rId2"/>
                          <a:stretch>
                            <a:fillRect l="-188075" t="-282105" b="-100000"/>
                          </a:stretch>
                        </a:blipFill>
                      </a:tcPr>
                    </a:tc>
                  </a:tr>
                  <a:tr h="57810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700" dirty="0" smtClean="0"/>
                            <a:t>30</a:t>
                          </a:r>
                          <a:endParaRPr lang="ru-RU" sz="1700" dirty="0" smtClean="0">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700" dirty="0" smtClean="0"/>
                            <a:t>10</a:t>
                          </a:r>
                          <a:endParaRPr lang="ru-RU" sz="1700" dirty="0" smtClean="0">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700" dirty="0" smtClean="0"/>
                            <a:t>0</a:t>
                          </a:r>
                          <a:endParaRPr lang="ru-RU" sz="1700" dirty="0" smtClean="0">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700" dirty="0" smtClean="0"/>
                            <a:t>2</a:t>
                          </a:r>
                          <a:endParaRPr lang="ru-RU" sz="1700" dirty="0" smtClean="0">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700" dirty="0" smtClean="0"/>
                            <a:t>25</a:t>
                          </a:r>
                          <a:endParaRPr lang="ru-RU" sz="1700" dirty="0" smtClean="0">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700" dirty="0" smtClean="0"/>
                            <a:t>1</a:t>
                          </a:r>
                          <a:endParaRPr lang="ru-RU" sz="1700" dirty="0" smtClean="0">
                            <a:latin typeface="Times New Roman" panose="02020603050405020304" pitchFamily="18" charset="0"/>
                            <a:cs typeface="Times New Roman" panose="02020603050405020304" pitchFamily="18" charset="0"/>
                          </a:endParaRPr>
                        </a:p>
                      </a:txBody>
                      <a:tcPr/>
                    </a:tc>
                    <a:tc>
                      <a:txBody>
                        <a:bodyPr/>
                        <a:lstStyle/>
                        <a:p>
                          <a:endParaRPr lang="ru-RU"/>
                        </a:p>
                      </a:txBody>
                      <a:tcPr>
                        <a:blipFill rotWithShape="1">
                          <a:blip r:embed="rId2"/>
                          <a:stretch>
                            <a:fillRect l="-188075" t="-382105"/>
                          </a:stretch>
                        </a:blipFill>
                      </a:tcPr>
                    </a:tc>
                  </a:tr>
                </a:tbl>
              </a:graphicData>
            </a:graphic>
          </p:graphicFrame>
        </mc:Fallback>
      </mc:AlternateContent>
      <p:sp>
        <p:nvSpPr>
          <p:cNvPr id="5" name="Прямоугольник 4"/>
          <p:cNvSpPr/>
          <p:nvPr/>
        </p:nvSpPr>
        <p:spPr>
          <a:xfrm>
            <a:off x="914399" y="5995936"/>
            <a:ext cx="10311063" cy="369332"/>
          </a:xfrm>
          <a:prstGeom prst="rect">
            <a:avLst/>
          </a:prstGeom>
        </p:spPr>
        <p:txBody>
          <a:bodyPr wrap="square">
            <a:spAutoFit/>
          </a:bodyPr>
          <a:lstStyle/>
          <a:p>
            <a:pPr algn="ctr"/>
            <a:r>
              <a:rPr lang="ru-RU" b="1" dirty="0">
                <a:latin typeface="Times New Roman" panose="02020603050405020304" pitchFamily="18" charset="0"/>
                <a:cs typeface="Times New Roman" panose="02020603050405020304" pitchFamily="18" charset="0"/>
              </a:rPr>
              <a:t>Табл. 2. Расчет ценовой эластичности вдоль кривой спроса</a:t>
            </a:r>
          </a:p>
        </p:txBody>
      </p:sp>
    </p:spTree>
    <p:extLst>
      <p:ext uri="{BB962C8B-B14F-4D97-AF65-F5344CB8AC3E}">
        <p14:creationId xmlns:p14="http://schemas.microsoft.com/office/powerpoint/2010/main" val="32702922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751775" y="950495"/>
            <a:ext cx="6948436" cy="5558589"/>
          </a:xfrm>
        </p:spPr>
        <p:txBody>
          <a:bodyPr>
            <a:normAutofit/>
          </a:bodyPr>
          <a:lstStyle/>
          <a:p>
            <a:pPr marL="0" indent="396000" algn="just">
              <a:buFont typeface="Wingdings" panose="05000000000000000000" pitchFamily="2" charset="2"/>
              <a:buChar char="v"/>
            </a:pPr>
            <a:r>
              <a:rPr lang="ru-RU" sz="1800" dirty="0" smtClean="0">
                <a:solidFill>
                  <a:schemeClr val="tx1"/>
                </a:solidFill>
                <a:latin typeface="Times New Roman" panose="02020603050405020304" pitchFamily="18" charset="0"/>
                <a:cs typeface="Times New Roman" panose="02020603050405020304" pitchFamily="18" charset="0"/>
              </a:rPr>
              <a:t>Глядя </a:t>
            </a:r>
            <a:r>
              <a:rPr lang="ru-RU" sz="1800" dirty="0">
                <a:solidFill>
                  <a:schemeClr val="tx1"/>
                </a:solidFill>
                <a:latin typeface="Times New Roman" panose="02020603050405020304" pitchFamily="18" charset="0"/>
                <a:cs typeface="Times New Roman" panose="02020603050405020304" pitchFamily="18" charset="0"/>
              </a:rPr>
              <a:t>на кривую спроса, нельзя, как правило, делать вывод о том, </a:t>
            </a:r>
            <a:r>
              <a:rPr lang="ru-RU" sz="1800" dirty="0" smtClean="0">
                <a:solidFill>
                  <a:schemeClr val="tx1"/>
                </a:solidFill>
                <a:latin typeface="Times New Roman" panose="02020603050405020304" pitchFamily="18" charset="0"/>
                <a:cs typeface="Times New Roman" panose="02020603050405020304" pitchFamily="18" charset="0"/>
              </a:rPr>
              <a:t>что спрос </a:t>
            </a:r>
            <a:r>
              <a:rPr lang="ru-RU" sz="1800" dirty="0">
                <a:solidFill>
                  <a:schemeClr val="tx1"/>
                </a:solidFill>
                <a:latin typeface="Times New Roman" panose="02020603050405020304" pitchFamily="18" charset="0"/>
                <a:cs typeface="Times New Roman" panose="02020603050405020304" pitchFamily="18" charset="0"/>
              </a:rPr>
              <a:t>неэластичен, если кривая спроса имеет значительный наклон, и, наоборот, о том, что спрос эластичен, если кривая спроса является пологой. </a:t>
            </a:r>
            <a:r>
              <a:rPr lang="ru-RU" sz="1800" dirty="0" smtClean="0">
                <a:solidFill>
                  <a:schemeClr val="tx1"/>
                </a:solidFill>
                <a:latin typeface="Times New Roman" panose="02020603050405020304" pitchFamily="18" charset="0"/>
                <a:cs typeface="Times New Roman" panose="02020603050405020304" pitchFamily="18" charset="0"/>
              </a:rPr>
              <a:t>Наклон </a:t>
            </a:r>
            <a:r>
              <a:rPr lang="ru-RU" sz="1800" dirty="0">
                <a:solidFill>
                  <a:schemeClr val="tx1"/>
                </a:solidFill>
                <a:latin typeface="Times New Roman" panose="02020603050405020304" pitchFamily="18" charset="0"/>
                <a:cs typeface="Times New Roman" panose="02020603050405020304" pitchFamily="18" charset="0"/>
              </a:rPr>
              <a:t>и эластичность — это разные </a:t>
            </a:r>
            <a:r>
              <a:rPr lang="ru-RU" sz="1800" dirty="0" smtClean="0">
                <a:solidFill>
                  <a:schemeClr val="tx1"/>
                </a:solidFill>
                <a:latin typeface="Times New Roman" panose="02020603050405020304" pitchFamily="18" charset="0"/>
                <a:cs typeface="Times New Roman" panose="02020603050405020304" pitchFamily="18" charset="0"/>
              </a:rPr>
              <a:t>вещи.</a:t>
            </a:r>
          </a:p>
          <a:p>
            <a:pPr marL="0" indent="396000" algn="just">
              <a:spcBef>
                <a:spcPts val="1800"/>
              </a:spcBef>
              <a:buFont typeface="Wingdings" panose="05000000000000000000" pitchFamily="2" charset="2"/>
              <a:buChar char="v"/>
            </a:pPr>
            <a:r>
              <a:rPr lang="ru-RU" sz="1800" dirty="0" smtClean="0">
                <a:solidFill>
                  <a:schemeClr val="tx1"/>
                </a:solidFill>
                <a:latin typeface="Times New Roman" panose="02020603050405020304" pitchFamily="18" charset="0"/>
                <a:cs typeface="Times New Roman" panose="02020603050405020304" pitchFamily="18" charset="0"/>
              </a:rPr>
              <a:t>Это </a:t>
            </a:r>
            <a:r>
              <a:rPr lang="ru-RU" sz="1800" dirty="0">
                <a:solidFill>
                  <a:schemeClr val="tx1"/>
                </a:solidFill>
                <a:latin typeface="Times New Roman" panose="02020603050405020304" pitchFamily="18" charset="0"/>
                <a:cs typeface="Times New Roman" panose="02020603050405020304" pitchFamily="18" charset="0"/>
              </a:rPr>
              <a:t>объясняется тем, что наклон зависит от абсолютных изменений Р и О, в то время как эластичность задается их процентными изменениями. Единственным исключением являются диаметрально противоположные случаи совершенно эластичного и совершенно неэластичного спроса</a:t>
            </a:r>
            <a:r>
              <a:rPr lang="ru-RU" sz="1800" dirty="0" smtClean="0">
                <a:solidFill>
                  <a:schemeClr val="tx1"/>
                </a:solidFill>
                <a:latin typeface="Times New Roman" panose="02020603050405020304" pitchFamily="18" charset="0"/>
                <a:cs typeface="Times New Roman" panose="02020603050405020304" pitchFamily="18" charset="0"/>
              </a:rPr>
              <a:t>. </a:t>
            </a:r>
          </a:p>
          <a:p>
            <a:pPr marL="0" indent="396000" algn="just">
              <a:spcBef>
                <a:spcPts val="1800"/>
              </a:spcBef>
              <a:buFont typeface="Wingdings" panose="05000000000000000000" pitchFamily="2" charset="2"/>
              <a:buChar char="v"/>
            </a:pPr>
            <a:r>
              <a:rPr lang="ru-RU" sz="1800" dirty="0" smtClean="0">
                <a:solidFill>
                  <a:schemeClr val="tx1"/>
                </a:solidFill>
                <a:latin typeface="Times New Roman" panose="02020603050405020304" pitchFamily="18" charset="0"/>
                <a:cs typeface="Times New Roman" panose="02020603050405020304" pitchFamily="18" charset="0"/>
              </a:rPr>
              <a:t>Очень </a:t>
            </a:r>
            <a:r>
              <a:rPr lang="ru-RU" sz="1800" dirty="0">
                <a:solidFill>
                  <a:schemeClr val="tx1"/>
                </a:solidFill>
                <a:latin typeface="Times New Roman" panose="02020603050405020304" pitchFamily="18" charset="0"/>
                <a:cs typeface="Times New Roman" panose="02020603050405020304" pitchFamily="18" charset="0"/>
              </a:rPr>
              <a:t>просто убедиться в справедливости всего сказанного, посмотрев на рис.2 (см. график в центре). Совершенно очевидно, что кривая спроса, изображенная на этом рисунке, не является прямой линией с постоянным наклоном. Однако показатель эластичности спроса вдоль этой кривой постоянен (</a:t>
            </a:r>
            <a:r>
              <a:rPr lang="en-US" sz="1800" dirty="0">
                <a:solidFill>
                  <a:schemeClr val="tx1"/>
                </a:solidFill>
                <a:latin typeface="Times New Roman" panose="02020603050405020304" pitchFamily="18" charset="0"/>
                <a:cs typeface="Times New Roman" panose="02020603050405020304" pitchFamily="18" charset="0"/>
              </a:rPr>
              <a:t>E</a:t>
            </a:r>
            <a:r>
              <a:rPr lang="en-US" sz="1400" dirty="0">
                <a:solidFill>
                  <a:schemeClr val="tx1"/>
                </a:solidFill>
                <a:latin typeface="Times New Roman" panose="02020603050405020304" pitchFamily="18" charset="0"/>
                <a:cs typeface="Times New Roman" panose="02020603050405020304" pitchFamily="18" charset="0"/>
              </a:rPr>
              <a:t>D</a:t>
            </a:r>
            <a:r>
              <a:rPr lang="en-US" sz="1800" dirty="0">
                <a:solidFill>
                  <a:schemeClr val="tx1"/>
                </a:solidFill>
                <a:latin typeface="Times New Roman" panose="02020603050405020304" pitchFamily="18" charset="0"/>
                <a:cs typeface="Times New Roman" panose="02020603050405020304" pitchFamily="18" charset="0"/>
              </a:rPr>
              <a:t>=1</a:t>
            </a:r>
            <a:r>
              <a:rPr lang="ru-RU" sz="1800" dirty="0">
                <a:solidFill>
                  <a:schemeClr val="tx1"/>
                </a:solidFill>
                <a:latin typeface="Times New Roman" panose="02020603050405020304" pitchFamily="18" charset="0"/>
                <a:cs typeface="Times New Roman" panose="02020603050405020304" pitchFamily="18" charset="0"/>
              </a:rPr>
              <a:t>) потому, что процентные изменения цены равны процентному изменению величины спроса в любой точке этого графика. </a:t>
            </a:r>
          </a:p>
          <a:p>
            <a:pPr marL="68580" indent="0" algn="ctr">
              <a:spcBef>
                <a:spcPts val="1200"/>
              </a:spcBef>
              <a:buNone/>
            </a:pPr>
            <a:r>
              <a:rPr lang="ru-RU" sz="2000" i="1" dirty="0" smtClean="0">
                <a:solidFill>
                  <a:schemeClr val="tx1"/>
                </a:solidFill>
                <a:latin typeface="Times New Roman" panose="02020603050405020304" pitchFamily="18" charset="0"/>
                <a:cs typeface="Times New Roman" panose="02020603050405020304" pitchFamily="18" charset="0"/>
              </a:rPr>
              <a:t>Итак</a:t>
            </a:r>
            <a:r>
              <a:rPr lang="ru-RU" sz="2000" i="1" dirty="0">
                <a:solidFill>
                  <a:schemeClr val="tx1"/>
                </a:solidFill>
                <a:latin typeface="Times New Roman" panose="02020603050405020304" pitchFamily="18" charset="0"/>
                <a:cs typeface="Times New Roman" panose="02020603050405020304" pitchFamily="18" charset="0"/>
              </a:rPr>
              <a:t>, запомните: эластичность и наклон – разные понятия. </a:t>
            </a:r>
          </a:p>
          <a:p>
            <a:pPr marL="0" indent="396000" algn="just">
              <a:buFont typeface="Wingdings" panose="05000000000000000000" pitchFamily="2" charset="2"/>
              <a:buChar char="v"/>
            </a:pPr>
            <a:endParaRPr lang="ru-RU" sz="1800" dirty="0">
              <a:solidFill>
                <a:schemeClr val="tx1"/>
              </a:solidFill>
              <a:latin typeface="Times New Roman" panose="02020603050405020304" pitchFamily="18" charset="0"/>
              <a:cs typeface="Times New Roman" panose="02020603050405020304" pitchFamily="18" charset="0"/>
            </a:endParaRPr>
          </a:p>
        </p:txBody>
      </p:sp>
      <p:pic>
        <p:nvPicPr>
          <p:cNvPr id="5" name="Рисунок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20526" y="1187951"/>
            <a:ext cx="3377023" cy="4357162"/>
          </a:xfrm>
          <a:prstGeom prst="rect">
            <a:avLst/>
          </a:prstGeom>
        </p:spPr>
      </p:pic>
      <p:sp>
        <p:nvSpPr>
          <p:cNvPr id="6" name="Прямоугольник 5"/>
          <p:cNvSpPr/>
          <p:nvPr/>
        </p:nvSpPr>
        <p:spPr>
          <a:xfrm>
            <a:off x="7820526" y="5586299"/>
            <a:ext cx="3803413" cy="369332"/>
          </a:xfrm>
          <a:prstGeom prst="rect">
            <a:avLst/>
          </a:prstGeom>
        </p:spPr>
        <p:txBody>
          <a:bodyPr wrap="none">
            <a:spAutoFit/>
          </a:bodyPr>
          <a:lstStyle/>
          <a:p>
            <a:r>
              <a:rPr lang="ru-RU" dirty="0" smtClean="0">
                <a:latin typeface="Times New Roman" panose="02020603050405020304" pitchFamily="18" charset="0"/>
                <a:cs typeface="Times New Roman" panose="02020603050405020304" pitchFamily="18" charset="0"/>
              </a:rPr>
              <a:t>Рис.2 Ценовая эластичность спроса </a:t>
            </a:r>
            <a:endParaRPr lang="ru-RU" dirty="0"/>
          </a:p>
        </p:txBody>
      </p:sp>
    </p:spTree>
    <p:extLst>
      <p:ext uri="{BB962C8B-B14F-4D97-AF65-F5344CB8AC3E}">
        <p14:creationId xmlns:p14="http://schemas.microsoft.com/office/powerpoint/2010/main" val="218571146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77362" y="806542"/>
            <a:ext cx="4024604" cy="3651380"/>
          </a:xfrm>
          <a:prstGeom prst="rect">
            <a:avLst/>
          </a:prstGeom>
        </p:spPr>
      </p:pic>
      <p:sp>
        <p:nvSpPr>
          <p:cNvPr id="3" name="Объект 2"/>
          <p:cNvSpPr>
            <a:spLocks noGrp="1"/>
          </p:cNvSpPr>
          <p:nvPr>
            <p:ph idx="1"/>
          </p:nvPr>
        </p:nvSpPr>
        <p:spPr>
          <a:xfrm>
            <a:off x="842211" y="806542"/>
            <a:ext cx="6292515" cy="4929827"/>
          </a:xfrm>
        </p:spPr>
        <p:txBody>
          <a:bodyPr>
            <a:normAutofit fontScale="85000" lnSpcReduction="20000"/>
          </a:bodyPr>
          <a:lstStyle/>
          <a:p>
            <a:pPr marL="0" indent="432000" algn="just">
              <a:buFont typeface="Wingdings" panose="05000000000000000000" pitchFamily="2" charset="2"/>
              <a:buChar char="v"/>
            </a:pPr>
            <a:r>
              <a:rPr lang="ru-RU" sz="2100" dirty="0" smtClean="0">
                <a:solidFill>
                  <a:schemeClr val="tx1"/>
                </a:solidFill>
                <a:latin typeface="Times New Roman" panose="02020603050405020304" pitchFamily="18" charset="0"/>
                <a:cs typeface="Times New Roman" panose="02020603050405020304" pitchFamily="18" charset="0"/>
              </a:rPr>
              <a:t>Рис.4 </a:t>
            </a:r>
            <a:r>
              <a:rPr lang="ru-RU" sz="2100" dirty="0">
                <a:solidFill>
                  <a:schemeClr val="tx1"/>
                </a:solidFill>
                <a:latin typeface="Times New Roman" panose="02020603050405020304" pitchFamily="18" charset="0"/>
                <a:cs typeface="Times New Roman" panose="02020603050405020304" pitchFamily="18" charset="0"/>
              </a:rPr>
              <a:t>показывает, к каким </a:t>
            </a:r>
            <a:r>
              <a:rPr lang="ru-RU" sz="2100" dirty="0" smtClean="0">
                <a:solidFill>
                  <a:schemeClr val="tx1"/>
                </a:solidFill>
                <a:latin typeface="Times New Roman" panose="02020603050405020304" pitchFamily="18" charset="0"/>
                <a:cs typeface="Times New Roman" panose="02020603050405020304" pitchFamily="18" charset="0"/>
              </a:rPr>
              <a:t>ошибкам </a:t>
            </a:r>
            <a:r>
              <a:rPr lang="ru-RU" sz="2100" dirty="0">
                <a:solidFill>
                  <a:schemeClr val="tx1"/>
                </a:solidFill>
                <a:latin typeface="Times New Roman" panose="02020603050405020304" pitchFamily="18" charset="0"/>
                <a:cs typeface="Times New Roman" panose="02020603050405020304" pitchFamily="18" charset="0"/>
              </a:rPr>
              <a:t>может привести неумение отличать наклон и </a:t>
            </a:r>
            <a:r>
              <a:rPr lang="ru-RU" sz="2100" dirty="0" smtClean="0">
                <a:solidFill>
                  <a:schemeClr val="tx1"/>
                </a:solidFill>
                <a:latin typeface="Times New Roman" panose="02020603050405020304" pitchFamily="18" charset="0"/>
                <a:cs typeface="Times New Roman" panose="02020603050405020304" pitchFamily="18" charset="0"/>
              </a:rPr>
              <a:t>эластичность. На </a:t>
            </a:r>
            <a:r>
              <a:rPr lang="ru-RU" sz="2100" dirty="0">
                <a:solidFill>
                  <a:schemeClr val="tx1"/>
                </a:solidFill>
                <a:latin typeface="Times New Roman" panose="02020603050405020304" pitchFamily="18" charset="0"/>
                <a:cs typeface="Times New Roman" panose="02020603050405020304" pitchFamily="18" charset="0"/>
              </a:rPr>
              <a:t>рисунке изображена прямая спроса. Известно, что наклон в любой точке прямой линии всегда одинаков. </a:t>
            </a:r>
            <a:r>
              <a:rPr lang="ru-RU" sz="2100" dirty="0" smtClean="0">
                <a:solidFill>
                  <a:schemeClr val="tx1"/>
                </a:solidFill>
                <a:latin typeface="Times New Roman" panose="02020603050405020304" pitchFamily="18" charset="0"/>
                <a:cs typeface="Times New Roman" panose="02020603050405020304" pitchFamily="18" charset="0"/>
              </a:rPr>
              <a:t>Но у </a:t>
            </a:r>
            <a:r>
              <a:rPr lang="ru-RU" sz="2100" dirty="0">
                <a:solidFill>
                  <a:schemeClr val="tx1"/>
                </a:solidFill>
                <a:latin typeface="Times New Roman" panose="02020603050405020304" pitchFamily="18" charset="0"/>
                <a:cs typeface="Times New Roman" panose="02020603050405020304" pitchFamily="18" charset="0"/>
              </a:rPr>
              <a:t>верхнего конца линии, около точки А, процентное изменение цены очень мало, а процентное изменение величины спроса очень велико, значит, показатель эластичности в этой части прямой чрезвычайно высок. </a:t>
            </a:r>
            <a:endParaRPr lang="ru-RU" sz="2100" dirty="0" smtClean="0">
              <a:solidFill>
                <a:schemeClr val="tx1"/>
              </a:solidFill>
              <a:latin typeface="Times New Roman" panose="02020603050405020304" pitchFamily="18" charset="0"/>
              <a:cs typeface="Times New Roman" panose="02020603050405020304" pitchFamily="18" charset="0"/>
            </a:endParaRPr>
          </a:p>
          <a:p>
            <a:pPr marL="0" indent="432000" algn="just">
              <a:spcBef>
                <a:spcPts val="1200"/>
              </a:spcBef>
              <a:buFont typeface="Wingdings" panose="05000000000000000000" pitchFamily="2" charset="2"/>
              <a:buChar char="v"/>
            </a:pPr>
            <a:r>
              <a:rPr lang="ru-RU" sz="2100" dirty="0" smtClean="0">
                <a:solidFill>
                  <a:schemeClr val="tx1"/>
                </a:solidFill>
                <a:latin typeface="Times New Roman" panose="02020603050405020304" pitchFamily="18" charset="0"/>
                <a:cs typeface="Times New Roman" panose="02020603050405020304" pitchFamily="18" charset="0"/>
              </a:rPr>
              <a:t>Следовательно</a:t>
            </a:r>
            <a:r>
              <a:rPr lang="ru-RU" sz="2100" dirty="0">
                <a:solidFill>
                  <a:schemeClr val="tx1"/>
                </a:solidFill>
                <a:latin typeface="Times New Roman" panose="02020603050405020304" pitchFamily="18" charset="0"/>
                <a:cs typeface="Times New Roman" panose="02020603050405020304" pitchFamily="18" charset="0"/>
              </a:rPr>
              <a:t>, ценовая эластичность в верхней части прямой линии спроса DD высока. </a:t>
            </a:r>
            <a:r>
              <a:rPr lang="ru-RU" sz="2100" dirty="0" smtClean="0">
                <a:solidFill>
                  <a:schemeClr val="tx1"/>
                </a:solidFill>
                <a:latin typeface="Times New Roman" panose="02020603050405020304" pitchFamily="18" charset="0"/>
                <a:cs typeface="Times New Roman" panose="02020603050405020304" pitchFamily="18" charset="0"/>
              </a:rPr>
              <a:t>И </a:t>
            </a:r>
            <a:r>
              <a:rPr lang="ru-RU" sz="2100" dirty="0">
                <a:solidFill>
                  <a:schemeClr val="tx1"/>
                </a:solidFill>
                <a:latin typeface="Times New Roman" panose="02020603050405020304" pitchFamily="18" charset="0"/>
                <a:cs typeface="Times New Roman" panose="02020603050405020304" pitchFamily="18" charset="0"/>
              </a:rPr>
              <a:t>наоборот, в нижней части прямой показатель эластичности меньше единицы. Возле горизонтальной оси ценовая эластичность близка к нулю</a:t>
            </a:r>
            <a:r>
              <a:rPr lang="ru-RU" sz="2100" dirty="0" smtClean="0">
                <a:solidFill>
                  <a:schemeClr val="tx1"/>
                </a:solidFill>
                <a:latin typeface="Times New Roman" panose="02020603050405020304" pitchFamily="18" charset="0"/>
                <a:cs typeface="Times New Roman" panose="02020603050405020304" pitchFamily="18" charset="0"/>
              </a:rPr>
              <a:t>.</a:t>
            </a:r>
          </a:p>
          <a:p>
            <a:pPr marL="0" indent="432000" algn="just">
              <a:spcBef>
                <a:spcPts val="1200"/>
              </a:spcBef>
              <a:buFont typeface="Wingdings" panose="05000000000000000000" pitchFamily="2" charset="2"/>
              <a:buChar char="v"/>
            </a:pPr>
            <a:r>
              <a:rPr lang="ru-RU" sz="2100" dirty="0">
                <a:solidFill>
                  <a:schemeClr val="tx1"/>
                </a:solidFill>
                <a:latin typeface="Times New Roman" panose="02020603050405020304" pitchFamily="18" charset="0"/>
                <a:cs typeface="Times New Roman" panose="02020603050405020304" pitchFamily="18" charset="0"/>
              </a:rPr>
              <a:t>В заключение еще раз напомним, что хотя в случае совершенно эластичного или совершенно неэластичного спроса мы можем судить о показателе эластичности на основании наклона кривой, во всех иных случаях, которые соответствуют поведению спроса буквально на все товары, нельзя сделать выводы о степени эластичности спроса, полагаясь только на наклон</a:t>
            </a:r>
          </a:p>
          <a:p>
            <a:pPr marL="0" indent="0" algn="just">
              <a:buNone/>
            </a:pPr>
            <a:endParaRPr lang="ru-RU" sz="2000" dirty="0">
              <a:solidFill>
                <a:schemeClr val="tx1"/>
              </a:solidFill>
              <a:latin typeface="Times New Roman" panose="02020603050405020304" pitchFamily="18" charset="0"/>
              <a:cs typeface="Times New Roman" panose="02020603050405020304" pitchFamily="18" charset="0"/>
            </a:endParaRPr>
          </a:p>
        </p:txBody>
      </p:sp>
      <p:sp>
        <p:nvSpPr>
          <p:cNvPr id="5" name="Объект 2"/>
          <p:cNvSpPr txBox="1">
            <a:spLocks/>
          </p:cNvSpPr>
          <p:nvPr/>
        </p:nvSpPr>
        <p:spPr>
          <a:xfrm>
            <a:off x="842211" y="5426242"/>
            <a:ext cx="10371221" cy="908607"/>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457200" algn="just">
              <a:buNone/>
            </a:pPr>
            <a:r>
              <a:rPr lang="ru-RU" sz="2000" i="1" dirty="0" smtClean="0">
                <a:solidFill>
                  <a:schemeClr val="tx1"/>
                </a:solidFill>
                <a:latin typeface="Times New Roman" panose="02020603050405020304" pitchFamily="18" charset="0"/>
                <a:cs typeface="Times New Roman" panose="02020603050405020304" pitchFamily="18" charset="0"/>
              </a:rPr>
              <a:t>Обобщая </a:t>
            </a:r>
            <a:r>
              <a:rPr lang="ru-RU" sz="2000" i="1" dirty="0">
                <a:solidFill>
                  <a:schemeClr val="tx1"/>
                </a:solidFill>
                <a:latin typeface="Times New Roman" panose="02020603050405020304" pitchFamily="18" charset="0"/>
                <a:cs typeface="Times New Roman" panose="02020603050405020304" pitchFamily="18" charset="0"/>
              </a:rPr>
              <a:t>вышесказанное, можно сделать следующие выводы: выше середины любой </a:t>
            </a:r>
            <a:r>
              <a:rPr lang="ru-RU" sz="2000" i="1" dirty="0" smtClean="0">
                <a:solidFill>
                  <a:schemeClr val="tx1"/>
                </a:solidFill>
                <a:latin typeface="Times New Roman" panose="02020603050405020304" pitchFamily="18" charset="0"/>
                <a:cs typeface="Times New Roman" panose="02020603050405020304" pitchFamily="18" charset="0"/>
              </a:rPr>
              <a:t>прямой </a:t>
            </a:r>
            <a:r>
              <a:rPr lang="ru-RU" sz="2000" i="1" dirty="0">
                <a:solidFill>
                  <a:schemeClr val="tx1"/>
                </a:solidFill>
                <a:latin typeface="Times New Roman" panose="02020603050405020304" pitchFamily="18" charset="0"/>
                <a:cs typeface="Times New Roman" panose="02020603050405020304" pitchFamily="18" charset="0"/>
              </a:rPr>
              <a:t>линии (точка М на </a:t>
            </a:r>
            <a:r>
              <a:rPr lang="ru-RU" sz="2000" i="1" dirty="0" smtClean="0">
                <a:solidFill>
                  <a:schemeClr val="tx1"/>
                </a:solidFill>
                <a:latin typeface="Times New Roman" panose="02020603050405020304" pitchFamily="18" charset="0"/>
                <a:cs typeface="Times New Roman" panose="02020603050405020304" pitchFamily="18" charset="0"/>
              </a:rPr>
              <a:t>рис. 4</a:t>
            </a:r>
            <a:r>
              <a:rPr lang="ru-RU" sz="2000" i="1" dirty="0">
                <a:solidFill>
                  <a:schemeClr val="tx1"/>
                </a:solidFill>
                <a:latin typeface="Times New Roman" panose="02020603050405020304" pitchFamily="18" charset="0"/>
                <a:cs typeface="Times New Roman" panose="02020603050405020304" pitchFamily="18" charset="0"/>
              </a:rPr>
              <a:t>) спрос эластичный, a E</a:t>
            </a:r>
            <a:r>
              <a:rPr lang="ru-RU" sz="2000" i="1" baseline="-25000" dirty="0">
                <a:solidFill>
                  <a:schemeClr val="tx1"/>
                </a:solidFill>
                <a:latin typeface="Times New Roman" panose="02020603050405020304" pitchFamily="18" charset="0"/>
                <a:cs typeface="Times New Roman" panose="02020603050405020304" pitchFamily="18" charset="0"/>
              </a:rPr>
              <a:t>D</a:t>
            </a:r>
            <a:r>
              <a:rPr lang="ru-RU" sz="2000" i="1" dirty="0">
                <a:solidFill>
                  <a:schemeClr val="tx1"/>
                </a:solidFill>
                <a:latin typeface="Times New Roman" panose="02020603050405020304" pitchFamily="18" charset="0"/>
                <a:cs typeface="Times New Roman" panose="02020603050405020304" pitchFamily="18" charset="0"/>
              </a:rPr>
              <a:t>&gt;1. Посередине прямой эластичность равна единице, т.е. E</a:t>
            </a:r>
            <a:r>
              <a:rPr lang="ru-RU" sz="2000" i="1" baseline="-25000" dirty="0">
                <a:solidFill>
                  <a:schemeClr val="tx1"/>
                </a:solidFill>
                <a:latin typeface="Times New Roman" panose="02020603050405020304" pitchFamily="18" charset="0"/>
                <a:cs typeface="Times New Roman" panose="02020603050405020304" pitchFamily="18" charset="0"/>
              </a:rPr>
              <a:t>D</a:t>
            </a:r>
            <a:r>
              <a:rPr lang="ru-RU" sz="2000" i="1" dirty="0">
                <a:solidFill>
                  <a:schemeClr val="tx1"/>
                </a:solidFill>
                <a:latin typeface="Times New Roman" panose="02020603050405020304" pitchFamily="18" charset="0"/>
                <a:cs typeface="Times New Roman" panose="02020603050405020304" pitchFamily="18" charset="0"/>
              </a:rPr>
              <a:t> = 1. Ниже середины спрос неэластичный, E</a:t>
            </a:r>
            <a:r>
              <a:rPr lang="ru-RU" sz="2000" i="1" baseline="-25000" dirty="0">
                <a:solidFill>
                  <a:schemeClr val="tx1"/>
                </a:solidFill>
                <a:latin typeface="Times New Roman" panose="02020603050405020304" pitchFamily="18" charset="0"/>
                <a:cs typeface="Times New Roman" panose="02020603050405020304" pitchFamily="18" charset="0"/>
              </a:rPr>
              <a:t>D</a:t>
            </a:r>
            <a:r>
              <a:rPr lang="ru-RU" sz="2000" i="1" dirty="0">
                <a:solidFill>
                  <a:schemeClr val="tx1"/>
                </a:solidFill>
                <a:latin typeface="Times New Roman" panose="02020603050405020304" pitchFamily="18" charset="0"/>
                <a:cs typeface="Times New Roman" panose="02020603050405020304" pitchFamily="18" charset="0"/>
              </a:rPr>
              <a:t>&lt;1.</a:t>
            </a:r>
          </a:p>
        </p:txBody>
      </p:sp>
      <p:sp>
        <p:nvSpPr>
          <p:cNvPr id="7" name="Объект 2"/>
          <p:cNvSpPr txBox="1">
            <a:spLocks/>
          </p:cNvSpPr>
          <p:nvPr/>
        </p:nvSpPr>
        <p:spPr>
          <a:xfrm>
            <a:off x="7747353" y="4511841"/>
            <a:ext cx="3284621" cy="55345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lgn="just">
              <a:buNone/>
            </a:pPr>
            <a:r>
              <a:rPr lang="ru-RU" dirty="0" smtClean="0">
                <a:solidFill>
                  <a:schemeClr val="tx1"/>
                </a:solidFill>
                <a:latin typeface="Times New Roman" panose="02020603050405020304" pitchFamily="18" charset="0"/>
                <a:cs typeface="Times New Roman" panose="02020603050405020304" pitchFamily="18" charset="0"/>
              </a:rPr>
              <a:t>Рис.4 Эластичность и наклон – не тождественные понятия</a:t>
            </a:r>
            <a:endParaRPr lang="ru-RU" i="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153361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Объект 2"/>
          <p:cNvSpPr txBox="1">
            <a:spLocks/>
          </p:cNvSpPr>
          <p:nvPr/>
        </p:nvSpPr>
        <p:spPr>
          <a:xfrm>
            <a:off x="1994487" y="6509977"/>
            <a:ext cx="1288521" cy="348023"/>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ru-RU" dirty="0" smtClean="0">
                <a:solidFill>
                  <a:schemeClr val="tx1"/>
                </a:solidFill>
                <a:latin typeface="Times New Roman" panose="02020603050405020304" pitchFamily="18" charset="0"/>
                <a:cs typeface="Times New Roman" panose="02020603050405020304" pitchFamily="18" charset="0"/>
              </a:rPr>
              <a:t>Рис. 5</a:t>
            </a:r>
            <a:endParaRPr lang="ru-RU" dirty="0">
              <a:solidFill>
                <a:schemeClr val="tx1"/>
              </a:solidFill>
              <a:latin typeface="Times New Roman" panose="02020603050405020304" pitchFamily="18" charset="0"/>
              <a:cs typeface="Times New Roman" panose="02020603050405020304" pitchFamily="18" charset="0"/>
            </a:endParaRPr>
          </a:p>
        </p:txBody>
      </p:sp>
      <p:pic>
        <p:nvPicPr>
          <p:cNvPr id="6" name="Рисунок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1592" y="3791310"/>
            <a:ext cx="3794313" cy="2727125"/>
          </a:xfrm>
          <a:prstGeom prst="rect">
            <a:avLst/>
          </a:prstGeom>
        </p:spPr>
      </p:pic>
      <p:sp>
        <p:nvSpPr>
          <p:cNvPr id="8" name="Объект 2"/>
          <p:cNvSpPr txBox="1">
            <a:spLocks/>
          </p:cNvSpPr>
          <p:nvPr/>
        </p:nvSpPr>
        <p:spPr>
          <a:xfrm>
            <a:off x="2115080" y="5056825"/>
            <a:ext cx="9924521" cy="117553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lgn="just">
              <a:buNone/>
            </a:pPr>
            <a:endParaRPr lang="ru-RU" sz="2000" dirty="0">
              <a:latin typeface="Times New Roman" panose="02020603050405020304" pitchFamily="18" charset="0"/>
              <a:cs typeface="Times New Roman" panose="02020603050405020304" pitchFamily="18" charset="0"/>
            </a:endParaRPr>
          </a:p>
        </p:txBody>
      </p:sp>
      <p:sp>
        <p:nvSpPr>
          <p:cNvPr id="9" name="Прямоугольник 8"/>
          <p:cNvSpPr/>
          <p:nvPr/>
        </p:nvSpPr>
        <p:spPr>
          <a:xfrm>
            <a:off x="4379496" y="4375910"/>
            <a:ext cx="7014410" cy="2108269"/>
          </a:xfrm>
          <a:prstGeom prst="rect">
            <a:avLst/>
          </a:prstGeom>
        </p:spPr>
        <p:txBody>
          <a:bodyPr wrap="square">
            <a:spAutoFit/>
          </a:bodyPr>
          <a:lstStyle/>
          <a:p>
            <a:pPr indent="396000" algn="just">
              <a:buClr>
                <a:schemeClr val="bg2">
                  <a:lumMod val="75000"/>
                </a:schemeClr>
              </a:buClr>
              <a:buFont typeface="Wingdings" panose="05000000000000000000" pitchFamily="2" charset="2"/>
              <a:buChar char="v"/>
            </a:pPr>
            <a:r>
              <a:rPr lang="ru-RU" dirty="0" smtClean="0">
                <a:latin typeface="Times New Roman" panose="02020603050405020304" pitchFamily="18" charset="0"/>
                <a:cs typeface="Times New Roman" panose="02020603050405020304" pitchFamily="18" charset="0"/>
              </a:rPr>
              <a:t>Зная как рассчитать показатель </a:t>
            </a:r>
            <a:r>
              <a:rPr lang="en-US" dirty="0" smtClean="0">
                <a:latin typeface="Times New Roman" panose="02020603050405020304" pitchFamily="18" charset="0"/>
                <a:cs typeface="Times New Roman" panose="02020603050405020304" pitchFamily="18" charset="0"/>
              </a:rPr>
              <a:t>ED</a:t>
            </a:r>
            <a:r>
              <a:rPr lang="ru-RU" dirty="0" smtClean="0">
                <a:latin typeface="Times New Roman" panose="02020603050405020304" pitchFamily="18" charset="0"/>
                <a:cs typeface="Times New Roman" panose="02020603050405020304" pitchFamily="18" charset="0"/>
              </a:rPr>
              <a:t> для точки на прямой линии, вы сможете определить эластичность в любой точке кривой спроса, как показано на рис.5. </a:t>
            </a:r>
          </a:p>
          <a:p>
            <a:pPr indent="396000" algn="just">
              <a:spcBef>
                <a:spcPts val="600"/>
              </a:spcBef>
              <a:buClr>
                <a:schemeClr val="bg2">
                  <a:lumMod val="75000"/>
                </a:schemeClr>
              </a:buClr>
              <a:buFont typeface="Wingdings" panose="05000000000000000000" pitchFamily="2" charset="2"/>
              <a:buChar char="v"/>
            </a:pPr>
            <a:r>
              <a:rPr lang="ru-RU" dirty="0" smtClean="0">
                <a:latin typeface="Times New Roman" panose="02020603050405020304" pitchFamily="18" charset="0"/>
                <a:cs typeface="Times New Roman" panose="02020603050405020304" pitchFamily="18" charset="0"/>
              </a:rPr>
              <a:t>Сначала </a:t>
            </a:r>
            <a:r>
              <a:rPr lang="ru-RU" dirty="0">
                <a:latin typeface="Times New Roman" panose="02020603050405020304" pitchFamily="18" charset="0"/>
                <a:cs typeface="Times New Roman" panose="02020603050405020304" pitchFamily="18" charset="0"/>
              </a:rPr>
              <a:t>постройте касательную к кривой в данной точке (например, в точке В на рис. 5) и затем рассчитайте </a:t>
            </a:r>
            <a:r>
              <a:rPr lang="en-US" dirty="0">
                <a:latin typeface="Times New Roman" panose="02020603050405020304" pitchFamily="18" charset="0"/>
                <a:cs typeface="Times New Roman" panose="02020603050405020304" pitchFamily="18" charset="0"/>
              </a:rPr>
              <a:t>E</a:t>
            </a:r>
            <a:r>
              <a:rPr lang="en-US" baseline="-25000" dirty="0">
                <a:latin typeface="Times New Roman" panose="02020603050405020304" pitchFamily="18" charset="0"/>
                <a:cs typeface="Times New Roman" panose="02020603050405020304" pitchFamily="18" charset="0"/>
              </a:rPr>
              <a:t>D</a:t>
            </a:r>
            <a:r>
              <a:rPr lang="en-US" dirty="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в данной точке на прямой линии (в точке В. Е</a:t>
            </a:r>
            <a:r>
              <a:rPr lang="en-US" baseline="-25000" dirty="0">
                <a:latin typeface="Times New Roman" panose="02020603050405020304" pitchFamily="18" charset="0"/>
                <a:cs typeface="Times New Roman" panose="02020603050405020304" pitchFamily="18" charset="0"/>
              </a:rPr>
              <a:t>D</a:t>
            </a:r>
            <a:r>
              <a:rPr lang="ru-RU" dirty="0">
                <a:latin typeface="Times New Roman" panose="02020603050405020304" pitchFamily="18" charset="0"/>
                <a:cs typeface="Times New Roman" panose="02020603050405020304" pitchFamily="18" charset="0"/>
              </a:rPr>
              <a:t>=3). Таким образом мы узнаем точное значение показателя эластичности в точке В на кривой спроса.</a:t>
            </a:r>
          </a:p>
        </p:txBody>
      </p:sp>
      <p:sp>
        <p:nvSpPr>
          <p:cNvPr id="2" name="Прямоугольник 1"/>
          <p:cNvSpPr/>
          <p:nvPr/>
        </p:nvSpPr>
        <p:spPr>
          <a:xfrm>
            <a:off x="741592" y="651990"/>
            <a:ext cx="6080313" cy="3216265"/>
          </a:xfrm>
          <a:prstGeom prst="rect">
            <a:avLst/>
          </a:prstGeom>
        </p:spPr>
        <p:txBody>
          <a:bodyPr wrap="square">
            <a:spAutoFit/>
          </a:bodyPr>
          <a:lstStyle/>
          <a:p>
            <a:pPr indent="396000" algn="just">
              <a:buClr>
                <a:schemeClr val="bg2">
                  <a:lumMod val="75000"/>
                </a:schemeClr>
              </a:buClr>
              <a:buFont typeface="Wingdings" panose="05000000000000000000" pitchFamily="2" charset="2"/>
              <a:buChar char="v"/>
            </a:pPr>
            <a:r>
              <a:rPr lang="ru-RU" dirty="0">
                <a:latin typeface="Times New Roman" panose="02020603050405020304" pitchFamily="18" charset="0"/>
                <a:cs typeface="Times New Roman" panose="02020603050405020304" pitchFamily="18" charset="0"/>
              </a:rPr>
              <a:t>Простой прием позволит вам легко рассчитать ценовую эластичность спроса. Для этого необходимо знать, что </a:t>
            </a:r>
            <a:r>
              <a:rPr lang="ru-RU" i="1" dirty="0">
                <a:latin typeface="Times New Roman" panose="02020603050405020304" pitchFamily="18" charset="0"/>
                <a:cs typeface="Times New Roman" panose="02020603050405020304" pitchFamily="18" charset="0"/>
              </a:rPr>
              <a:t>эластичность в любой точке прямой определяется отношением длины отрезка ниже этой точки к длине отрезка, расположенного </a:t>
            </a:r>
            <a:r>
              <a:rPr lang="ru-RU" i="1" dirty="0" smtClean="0">
                <a:latin typeface="Times New Roman" panose="02020603050405020304" pitchFamily="18" charset="0"/>
                <a:cs typeface="Times New Roman" panose="02020603050405020304" pitchFamily="18" charset="0"/>
              </a:rPr>
              <a:t>выше.</a:t>
            </a:r>
          </a:p>
          <a:p>
            <a:pPr indent="396000" algn="just">
              <a:spcBef>
                <a:spcPts val="600"/>
              </a:spcBef>
              <a:buClr>
                <a:schemeClr val="bg2">
                  <a:lumMod val="75000"/>
                </a:schemeClr>
              </a:buClr>
              <a:buFont typeface="Wingdings" panose="05000000000000000000" pitchFamily="2" charset="2"/>
              <a:buChar char="v"/>
            </a:pPr>
            <a:r>
              <a:rPr lang="ru-RU" dirty="0" smtClean="0">
                <a:latin typeface="Times New Roman" panose="02020603050405020304" pitchFamily="18" charset="0"/>
                <a:cs typeface="Times New Roman" panose="02020603050405020304" pitchFamily="18" charset="0"/>
              </a:rPr>
              <a:t>Для </a:t>
            </a:r>
            <a:r>
              <a:rPr lang="ru-RU" dirty="0">
                <a:latin typeface="Times New Roman" panose="02020603050405020304" pitchFamily="18" charset="0"/>
                <a:cs typeface="Times New Roman" panose="02020603050405020304" pitchFamily="18" charset="0"/>
              </a:rPr>
              <a:t>того чтобы проверить это, вернемся к рис.4. Заметьте, в точке М, лежащей посередине прямой, длина обоих отрезков АМ и М</a:t>
            </a:r>
            <a:r>
              <a:rPr lang="en-US" dirty="0">
                <a:latin typeface="Times New Roman" panose="02020603050405020304" pitchFamily="18" charset="0"/>
                <a:cs typeface="Times New Roman" panose="02020603050405020304" pitchFamily="18" charset="0"/>
              </a:rPr>
              <a:t>Z</a:t>
            </a:r>
            <a:r>
              <a:rPr lang="ru-RU" dirty="0">
                <a:latin typeface="Times New Roman" panose="02020603050405020304" pitchFamily="18" charset="0"/>
                <a:cs typeface="Times New Roman" panose="02020603050405020304" pitchFamily="18" charset="0"/>
              </a:rPr>
              <a:t>, расположенных выше и ниже названной точки, одинакова, следовательно, эластичность равна </a:t>
            </a:r>
            <a:r>
              <a:rPr lang="en-US" dirty="0">
                <a:latin typeface="Times New Roman" panose="02020603050405020304" pitchFamily="18" charset="0"/>
                <a:cs typeface="Times New Roman" panose="02020603050405020304" pitchFamily="18" charset="0"/>
              </a:rPr>
              <a:t>MZ/AM=1.</a:t>
            </a:r>
            <a:r>
              <a:rPr lang="ru-RU" dirty="0">
                <a:latin typeface="Times New Roman" panose="02020603050405020304" pitchFamily="18" charset="0"/>
                <a:cs typeface="Times New Roman" panose="02020603050405020304" pitchFamily="18" charset="0"/>
              </a:rPr>
              <a:t> В точке В эта формула дает следующий результат: </a:t>
            </a:r>
            <a:r>
              <a:rPr lang="en-US" dirty="0">
                <a:latin typeface="Times New Roman" panose="02020603050405020304" pitchFamily="18" charset="0"/>
                <a:cs typeface="Times New Roman" panose="02020603050405020304" pitchFamily="18" charset="0"/>
              </a:rPr>
              <a:t>ED=BZ/AB=3/1=3; </a:t>
            </a:r>
            <a:r>
              <a:rPr lang="ru-RU" dirty="0">
                <a:latin typeface="Times New Roman" panose="02020603050405020304" pitchFamily="18" charset="0"/>
                <a:cs typeface="Times New Roman" panose="02020603050405020304" pitchFamily="18" charset="0"/>
              </a:rPr>
              <a:t>а в точке </a:t>
            </a:r>
            <a:r>
              <a:rPr lang="en-US" dirty="0">
                <a:latin typeface="Times New Roman" panose="02020603050405020304" pitchFamily="18" charset="0"/>
                <a:cs typeface="Times New Roman" panose="02020603050405020304" pitchFamily="18" charset="0"/>
              </a:rPr>
              <a:t>R</a:t>
            </a:r>
            <a:r>
              <a:rPr lang="ru-RU"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ED=1/3.</a:t>
            </a:r>
            <a:endParaRPr lang="ru-RU" dirty="0">
              <a:latin typeface="Times New Roman" panose="02020603050405020304" pitchFamily="18" charset="0"/>
              <a:cs typeface="Times New Roman" panose="02020603050405020304" pitchFamily="18" charset="0"/>
            </a:endParaRPr>
          </a:p>
        </p:txBody>
      </p:sp>
      <p:pic>
        <p:nvPicPr>
          <p:cNvPr id="10" name="Рисунок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26749" y="912613"/>
            <a:ext cx="4114800" cy="2997650"/>
          </a:xfrm>
          <a:prstGeom prst="rect">
            <a:avLst/>
          </a:prstGeom>
        </p:spPr>
      </p:pic>
      <p:sp>
        <p:nvSpPr>
          <p:cNvPr id="11" name="Объект 2"/>
          <p:cNvSpPr txBox="1">
            <a:spLocks/>
          </p:cNvSpPr>
          <p:nvPr/>
        </p:nvSpPr>
        <p:spPr>
          <a:xfrm>
            <a:off x="8439888" y="3915482"/>
            <a:ext cx="1288521" cy="348023"/>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ru-RU" dirty="0" smtClean="0">
                <a:solidFill>
                  <a:schemeClr val="tx1"/>
                </a:solidFill>
                <a:latin typeface="Times New Roman" panose="02020603050405020304" pitchFamily="18" charset="0"/>
                <a:cs typeface="Times New Roman" panose="02020603050405020304" pitchFamily="18" charset="0"/>
              </a:rPr>
              <a:t>Рис. 4</a:t>
            </a:r>
            <a:endParaRPr lang="ru-RU"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909148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pPr algn="ctr"/>
            <a:r>
              <a:rPr lang="ru-RU" sz="3600" dirty="0">
                <a:solidFill>
                  <a:schemeClr val="tx1"/>
                </a:solidFill>
                <a:latin typeface="Times New Roman" panose="02020603050405020304" pitchFamily="18" charset="0"/>
                <a:cs typeface="Times New Roman" panose="02020603050405020304" pitchFamily="18" charset="0"/>
              </a:rPr>
              <a:t>ЭЛАСТИЧНОСТЬ И ВЫРУЧКА</a:t>
            </a:r>
          </a:p>
        </p:txBody>
      </p:sp>
      <mc:AlternateContent xmlns:mc="http://schemas.openxmlformats.org/markup-compatibility/2006" xmlns:a14="http://schemas.microsoft.com/office/drawing/2010/main">
        <mc:Choice Requires="a14">
          <p:sp>
            <p:nvSpPr>
              <p:cNvPr id="3" name="Объект 2"/>
              <p:cNvSpPr>
                <a:spLocks noGrp="1"/>
              </p:cNvSpPr>
              <p:nvPr>
                <p:ph sz="quarter" idx="1"/>
              </p:nvPr>
            </p:nvSpPr>
            <p:spPr>
              <a:xfrm>
                <a:off x="397042" y="2133600"/>
                <a:ext cx="7230979" cy="4086726"/>
              </a:xfrm>
            </p:spPr>
            <p:txBody>
              <a:bodyPr>
                <a:normAutofit/>
              </a:bodyPr>
              <a:lstStyle/>
              <a:p>
                <a:pPr marL="0" indent="457200" algn="just">
                  <a:buNone/>
                </a:pPr>
                <a:r>
                  <a:rPr lang="ru-RU" sz="2000" dirty="0">
                    <a:latin typeface="Times New Roman" panose="02020603050405020304" pitchFamily="18" charset="0"/>
                    <a:cs typeface="Times New Roman" panose="02020603050405020304" pitchFamily="18" charset="0"/>
                  </a:rPr>
                  <a:t>Знание показателя ценовой эластичности </a:t>
                </a:r>
                <a:r>
                  <a:rPr lang="ru-RU" sz="2000" dirty="0" smtClean="0">
                    <a:latin typeface="Times New Roman" panose="02020603050405020304" pitchFamily="18" charset="0"/>
                    <a:cs typeface="Times New Roman" panose="02020603050405020304" pitchFamily="18" charset="0"/>
                  </a:rPr>
                  <a:t>спроса </a:t>
                </a:r>
                <a:r>
                  <a:rPr lang="ru-RU" sz="2000" dirty="0">
                    <a:latin typeface="Times New Roman" panose="02020603050405020304" pitchFamily="18" charset="0"/>
                    <a:cs typeface="Times New Roman" panose="02020603050405020304" pitchFamily="18" charset="0"/>
                  </a:rPr>
                  <a:t>помогает определить влияние роста цен на величину выручки. Эта зависимость волнует многих предпринимателей, как тех, кто занимается организацией авиаперевозок, так и тех, кто занят в ресторанном бизнесе и торговле, т.е. всюду, где нужно знать, оправдает ли себя повышение цен. </a:t>
                </a:r>
                <a:endParaRPr lang="ru-RU" sz="2000" dirty="0" smtClean="0">
                  <a:latin typeface="Times New Roman" panose="02020603050405020304" pitchFamily="18" charset="0"/>
                  <a:cs typeface="Times New Roman" panose="02020603050405020304" pitchFamily="18" charset="0"/>
                </a:endParaRPr>
              </a:p>
              <a:p>
                <a:pPr marL="0" indent="457200" algn="just">
                  <a:spcBef>
                    <a:spcPts val="1200"/>
                  </a:spcBef>
                  <a:buNone/>
                </a:pPr>
                <a:r>
                  <a:rPr lang="ru-RU" sz="2000" dirty="0" smtClean="0">
                    <a:latin typeface="Times New Roman" panose="02020603050405020304" pitchFamily="18" charset="0"/>
                    <a:cs typeface="Times New Roman" panose="02020603050405020304" pitchFamily="18" charset="0"/>
                  </a:rPr>
                  <a:t>Давайте </a:t>
                </a:r>
                <a:r>
                  <a:rPr lang="ru-RU" sz="2000" dirty="0">
                    <a:latin typeface="Times New Roman" panose="02020603050405020304" pitchFamily="18" charset="0"/>
                    <a:cs typeface="Times New Roman" panose="02020603050405020304" pitchFamily="18" charset="0"/>
                  </a:rPr>
                  <a:t>рассмотрим зависимость между ценовой эластичностью и общей выручкой</a:t>
                </a:r>
                <a:r>
                  <a:rPr lang="ru-RU" sz="2000" dirty="0" smtClean="0">
                    <a:latin typeface="Times New Roman" panose="02020603050405020304" pitchFamily="18" charset="0"/>
                    <a:cs typeface="Times New Roman" panose="02020603050405020304" pitchFamily="18" charset="0"/>
                  </a:rPr>
                  <a:t>.</a:t>
                </a:r>
              </a:p>
              <a:p>
                <a:pPr marL="0" indent="457200" algn="just">
                  <a:spcBef>
                    <a:spcPts val="1200"/>
                  </a:spcBef>
                  <a:buNone/>
                </a:pPr>
                <a:r>
                  <a:rPr lang="ru-RU" sz="2000" b="1" dirty="0">
                    <a:latin typeface="Times New Roman" panose="02020603050405020304" pitchFamily="18" charset="0"/>
                    <a:cs typeface="Times New Roman" panose="02020603050405020304" pitchFamily="18" charset="0"/>
                  </a:rPr>
                  <a:t>Общая выручка</a:t>
                </a:r>
                <a:r>
                  <a:rPr lang="ru-RU" sz="2000" dirty="0">
                    <a:latin typeface="Times New Roman" panose="02020603050405020304" pitchFamily="18" charset="0"/>
                    <a:cs typeface="Times New Roman" panose="02020603050405020304" pitchFamily="18" charset="0"/>
                  </a:rPr>
                  <a:t>, по определению, равняется цене, умноженной на количество (или </a:t>
                </a:r>
                <a:r>
                  <a:rPr lang="ru-RU" sz="2000" dirty="0" smtClean="0">
                    <a:latin typeface="Times New Roman" panose="02020603050405020304" pitchFamily="18" charset="0"/>
                    <a:cs typeface="Times New Roman" panose="02020603050405020304" pitchFamily="18" charset="0"/>
                  </a:rPr>
                  <a:t>P</a:t>
                </a:r>
                <a14:m>
                  <m:oMath xmlns:m="http://schemas.openxmlformats.org/officeDocument/2006/math">
                    <m:r>
                      <a:rPr lang="ru-RU" sz="200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ru-RU" sz="2000" dirty="0" smtClean="0">
                    <a:latin typeface="Times New Roman" panose="02020603050405020304" pitchFamily="18" charset="0"/>
                    <a:cs typeface="Times New Roman" panose="02020603050405020304" pitchFamily="18" charset="0"/>
                  </a:rPr>
                  <a:t>Q</a:t>
                </a:r>
                <a:r>
                  <a:rPr lang="ru-RU" sz="2000" dirty="0">
                    <a:latin typeface="Times New Roman" panose="02020603050405020304" pitchFamily="18" charset="0"/>
                    <a:cs typeface="Times New Roman" panose="02020603050405020304" pitchFamily="18" charset="0"/>
                  </a:rPr>
                  <a:t>). Если потребители купили 5 единиц товара по 3 долл. за штуку, то общая выручка будет равна 15 долл. </a:t>
                </a:r>
              </a:p>
            </p:txBody>
          </p:sp>
        </mc:Choice>
        <mc:Fallback xmlns="">
          <p:sp>
            <p:nvSpPr>
              <p:cNvPr id="3" name="Объект 2"/>
              <p:cNvSpPr>
                <a:spLocks noGrp="1" noRot="1" noChangeAspect="1" noMove="1" noResize="1" noEditPoints="1" noAdjustHandles="1" noChangeArrowheads="1" noChangeShapeType="1" noTextEdit="1"/>
              </p:cNvSpPr>
              <p:nvPr>
                <p:ph sz="quarter" idx="1"/>
              </p:nvPr>
            </p:nvSpPr>
            <p:spPr>
              <a:xfrm>
                <a:off x="397042" y="2133600"/>
                <a:ext cx="7230979" cy="4086726"/>
              </a:xfrm>
              <a:blipFill rotWithShape="1">
                <a:blip r:embed="rId2"/>
                <a:stretch>
                  <a:fillRect l="-843" t="-746" r="-927" b="-1940"/>
                </a:stretch>
              </a:blipFill>
            </p:spPr>
            <p:txBody>
              <a:bodyPr/>
              <a:lstStyle/>
              <a:p>
                <a:r>
                  <a:rPr lang="ru-RU">
                    <a:noFill/>
                  </a:rPr>
                  <a:t> </a:t>
                </a:r>
              </a:p>
            </p:txBody>
          </p:sp>
        </mc:Fallback>
      </mc:AlternateContent>
      <p:pic>
        <p:nvPicPr>
          <p:cNvPr id="4" name="Рисунок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71673" y="1917184"/>
            <a:ext cx="3783179" cy="4303142"/>
          </a:xfrm>
          <a:prstGeom prst="rect">
            <a:avLst/>
          </a:prstGeom>
        </p:spPr>
      </p:pic>
    </p:spTree>
    <p:extLst>
      <p:ext uri="{BB962C8B-B14F-4D97-AF65-F5344CB8AC3E}">
        <p14:creationId xmlns:p14="http://schemas.microsoft.com/office/powerpoint/2010/main" val="5267380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950495" y="1083736"/>
            <a:ext cx="10452517" cy="5318555"/>
          </a:xfrm>
        </p:spPr>
        <p:txBody>
          <a:bodyPr>
            <a:normAutofit/>
          </a:bodyPr>
          <a:lstStyle/>
          <a:p>
            <a:pPr marL="0" indent="457200" algn="just">
              <a:buNone/>
            </a:pPr>
            <a:r>
              <a:rPr lang="ru-RU" sz="2000" dirty="0">
                <a:solidFill>
                  <a:schemeClr val="tx1"/>
                </a:solidFill>
                <a:latin typeface="Times New Roman" panose="02020603050405020304" pitchFamily="18" charset="0"/>
                <a:cs typeface="Times New Roman" panose="02020603050405020304" pitchFamily="18" charset="0"/>
              </a:rPr>
              <a:t>Если вы знаете значение показателя ценовой эластичности спроса, то сможете определить, что с общей выручкой при изменении цены.</a:t>
            </a:r>
          </a:p>
          <a:p>
            <a:pPr>
              <a:spcBef>
                <a:spcPts val="1800"/>
              </a:spcBef>
            </a:pPr>
            <a:r>
              <a:rPr lang="ru-RU" sz="2000" dirty="0">
                <a:solidFill>
                  <a:schemeClr val="tx1"/>
                </a:solidFill>
                <a:latin typeface="Times New Roman" panose="02020603050405020304" pitchFamily="18" charset="0"/>
                <a:cs typeface="Times New Roman" panose="02020603050405020304" pitchFamily="18" charset="0"/>
              </a:rPr>
              <a:t>При неэластичном спросе снижение цены уменьшает общую выручку</a:t>
            </a:r>
            <a:r>
              <a:rPr lang="ru-RU" sz="2000" dirty="0" smtClean="0">
                <a:solidFill>
                  <a:schemeClr val="tx1"/>
                </a:solidFill>
                <a:latin typeface="Times New Roman" panose="02020603050405020304" pitchFamily="18" charset="0"/>
                <a:cs typeface="Times New Roman" panose="02020603050405020304" pitchFamily="18" charset="0"/>
              </a:rPr>
              <a:t>.</a:t>
            </a:r>
          </a:p>
          <a:p>
            <a:pPr>
              <a:spcBef>
                <a:spcPts val="600"/>
              </a:spcBef>
            </a:pPr>
            <a:r>
              <a:rPr lang="ru-RU" sz="2000" dirty="0">
                <a:solidFill>
                  <a:schemeClr val="tx1"/>
                </a:solidFill>
                <a:latin typeface="Times New Roman" panose="02020603050405020304" pitchFamily="18" charset="0"/>
                <a:cs typeface="Times New Roman" panose="02020603050405020304" pitchFamily="18" charset="0"/>
              </a:rPr>
              <a:t>При эластичном спросе снижение цены увеличивает общую выручку</a:t>
            </a:r>
            <a:r>
              <a:rPr lang="ru-RU" sz="2000" dirty="0" smtClean="0">
                <a:solidFill>
                  <a:schemeClr val="tx1"/>
                </a:solidFill>
                <a:latin typeface="Times New Roman" panose="02020603050405020304" pitchFamily="18" charset="0"/>
                <a:cs typeface="Times New Roman" panose="02020603050405020304" pitchFamily="18" charset="0"/>
              </a:rPr>
              <a:t>.</a:t>
            </a:r>
          </a:p>
          <a:p>
            <a:pPr>
              <a:spcBef>
                <a:spcPts val="600"/>
              </a:spcBef>
            </a:pPr>
            <a:r>
              <a:rPr lang="ru-RU" sz="2000" dirty="0">
                <a:solidFill>
                  <a:schemeClr val="tx1"/>
                </a:solidFill>
                <a:latin typeface="Times New Roman" panose="02020603050405020304" pitchFamily="18" charset="0"/>
                <a:cs typeface="Times New Roman" panose="02020603050405020304" pitchFamily="18" charset="0"/>
              </a:rPr>
              <a:t>В пограничной ситуации, когда эластичность спроса равна единице, понижение цены не оказывает никакого влияния на величину общей выручки</a:t>
            </a:r>
            <a:r>
              <a:rPr lang="ru-RU" sz="2000" dirty="0" smtClean="0">
                <a:solidFill>
                  <a:schemeClr val="tx1"/>
                </a:solidFill>
                <a:latin typeface="Times New Roman" panose="02020603050405020304" pitchFamily="18" charset="0"/>
                <a:cs typeface="Times New Roman" panose="02020603050405020304" pitchFamily="18" charset="0"/>
              </a:rPr>
              <a:t>.</a:t>
            </a:r>
          </a:p>
          <a:p>
            <a:pPr marL="0" indent="396000" algn="just">
              <a:spcBef>
                <a:spcPts val="1800"/>
              </a:spcBef>
              <a:buFont typeface="Wingdings" panose="05000000000000000000" pitchFamily="2" charset="2"/>
              <a:buChar char="v"/>
            </a:pPr>
            <a:r>
              <a:rPr lang="ru-RU" sz="2000" dirty="0">
                <a:solidFill>
                  <a:schemeClr val="tx1"/>
                </a:solidFill>
                <a:latin typeface="Times New Roman" panose="02020603050405020304" pitchFamily="18" charset="0"/>
                <a:cs typeface="Times New Roman" panose="02020603050405020304" pitchFamily="18" charset="0"/>
              </a:rPr>
              <a:t>Например, люди, совершающие деловые поездки, не чувствительны к изменению цен на авиабилеты, т.е. их спрос неэластичен, поэтому увеличение стоимости билетов для этой категории людей повышает выручку </a:t>
            </a:r>
            <a:endParaRPr lang="ru-RU" sz="2000" dirty="0" smtClean="0">
              <a:solidFill>
                <a:schemeClr val="tx1"/>
              </a:solidFill>
              <a:latin typeface="Times New Roman" panose="02020603050405020304" pitchFamily="18" charset="0"/>
              <a:cs typeface="Times New Roman" panose="02020603050405020304" pitchFamily="18" charset="0"/>
            </a:endParaRPr>
          </a:p>
          <a:p>
            <a:pPr marL="0" indent="396000" algn="just">
              <a:spcBef>
                <a:spcPts val="1200"/>
              </a:spcBef>
              <a:buFont typeface="Wingdings" panose="05000000000000000000" pitchFamily="2" charset="2"/>
              <a:buChar char="v"/>
            </a:pPr>
            <a:r>
              <a:rPr lang="ru-RU" sz="2000" dirty="0" smtClean="0">
                <a:solidFill>
                  <a:schemeClr val="tx1"/>
                </a:solidFill>
                <a:latin typeface="Times New Roman" panose="02020603050405020304" pitchFamily="18" charset="0"/>
                <a:cs typeface="Times New Roman" panose="02020603050405020304" pitchFamily="18" charset="0"/>
              </a:rPr>
              <a:t>Отдыхающие</a:t>
            </a:r>
            <a:r>
              <a:rPr lang="ru-RU" sz="2000" dirty="0">
                <a:solidFill>
                  <a:schemeClr val="tx1"/>
                </a:solidFill>
                <a:latin typeface="Times New Roman" panose="02020603050405020304" pitchFamily="18" charset="0"/>
                <a:cs typeface="Times New Roman" panose="02020603050405020304" pitchFamily="18" charset="0"/>
              </a:rPr>
              <a:t>, напротив, очень чутко реагируют на изменение цен, так как они более свободны в выборе маршрута и времени для путешествия, следовательно, их спрос намного эластичнее. В результате повышение стоимости билетов для отдыхающих снижает выручку.</a:t>
            </a:r>
          </a:p>
        </p:txBody>
      </p:sp>
    </p:spTree>
    <p:extLst>
      <p:ext uri="{BB962C8B-B14F-4D97-AF65-F5344CB8AC3E}">
        <p14:creationId xmlns:p14="http://schemas.microsoft.com/office/powerpoint/2010/main" val="30686384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66274" y="689812"/>
            <a:ext cx="10503566" cy="2426367"/>
          </a:xfrm>
        </p:spPr>
        <p:txBody>
          <a:bodyPr>
            <a:noAutofit/>
          </a:bodyPr>
          <a:lstStyle/>
          <a:p>
            <a:pPr marL="0" indent="0" algn="ctr">
              <a:buNone/>
            </a:pPr>
            <a:r>
              <a:rPr lang="ru-RU" sz="2200" b="1" i="1" dirty="0">
                <a:solidFill>
                  <a:schemeClr val="tx1"/>
                </a:solidFill>
                <a:latin typeface="Times New Roman" panose="02020603050405020304" pitchFamily="18" charset="0"/>
                <a:cs typeface="Times New Roman" panose="02020603050405020304" pitchFamily="18" charset="0"/>
              </a:rPr>
              <a:t>Полет в "финансовом небе эластичного пространства</a:t>
            </a:r>
            <a:r>
              <a:rPr lang="ru-RU" sz="2200" b="1" i="1" dirty="0" smtClean="0">
                <a:solidFill>
                  <a:schemeClr val="tx1"/>
                </a:solidFill>
                <a:latin typeface="Times New Roman" panose="02020603050405020304" pitchFamily="18" charset="0"/>
                <a:cs typeface="Times New Roman" panose="02020603050405020304" pitchFamily="18" charset="0"/>
              </a:rPr>
              <a:t>"</a:t>
            </a:r>
          </a:p>
          <a:p>
            <a:pPr marL="0" indent="457200" algn="just">
              <a:buNone/>
            </a:pPr>
            <a:r>
              <a:rPr lang="ru-RU" sz="2000" dirty="0" smtClean="0">
                <a:solidFill>
                  <a:schemeClr val="tx1"/>
                </a:solidFill>
                <a:latin typeface="Times New Roman" panose="02020603050405020304" pitchFamily="18" charset="0"/>
                <a:cs typeface="Times New Roman" panose="02020603050405020304" pitchFamily="18" charset="0"/>
              </a:rPr>
              <a:t>Учет </a:t>
            </a:r>
            <a:r>
              <a:rPr lang="ru-RU" sz="2000" dirty="0">
                <a:solidFill>
                  <a:schemeClr val="tx1"/>
                </a:solidFill>
                <a:latin typeface="Times New Roman" panose="02020603050405020304" pitchFamily="18" charset="0"/>
                <a:cs typeface="Times New Roman" panose="02020603050405020304" pitchFamily="18" charset="0"/>
              </a:rPr>
              <a:t>эластичности спроса пассажиров на билеты приносит ежегодно млн долл. авиакомпаниям США. В идеале, авиакомпании должны были бы установить максимально высокие цены на билеты для людей, совершающих деловые поездки, в то же время цены билетов для отдыхающих нужно сделать настолько низкими, чтобы в самолетах не оставалось свободных мест. Таким образом авиакомпании смогли бы увеличить выручку и </a:t>
            </a:r>
            <a:r>
              <a:rPr lang="ru-RU" sz="2000" dirty="0" smtClean="0">
                <a:solidFill>
                  <a:schemeClr val="tx1"/>
                </a:solidFill>
                <a:latin typeface="Times New Roman" panose="02020603050405020304" pitchFamily="18" charset="0"/>
                <a:cs typeface="Times New Roman" panose="02020603050405020304" pitchFamily="18" charset="0"/>
              </a:rPr>
              <a:t>максимизировать </a:t>
            </a:r>
            <a:r>
              <a:rPr lang="ru-RU" sz="2000" dirty="0">
                <a:solidFill>
                  <a:schemeClr val="tx1"/>
                </a:solidFill>
                <a:latin typeface="Times New Roman" panose="02020603050405020304" pitchFamily="18" charset="0"/>
                <a:cs typeface="Times New Roman" panose="02020603050405020304" pitchFamily="18" charset="0"/>
              </a:rPr>
              <a:t>прибыль</a:t>
            </a:r>
            <a:r>
              <a:rPr lang="ru-RU" sz="2000" dirty="0" smtClean="0">
                <a:solidFill>
                  <a:schemeClr val="tx1"/>
                </a:solidFill>
                <a:latin typeface="Times New Roman" panose="02020603050405020304" pitchFamily="18" charset="0"/>
                <a:cs typeface="Times New Roman" panose="02020603050405020304" pitchFamily="18" charset="0"/>
              </a:rPr>
              <a:t>.</a:t>
            </a:r>
          </a:p>
        </p:txBody>
      </p:sp>
      <p:sp>
        <p:nvSpPr>
          <p:cNvPr id="4" name="Прямоугольник 3"/>
          <p:cNvSpPr/>
          <p:nvPr/>
        </p:nvSpPr>
        <p:spPr>
          <a:xfrm>
            <a:off x="5570618" y="2888865"/>
            <a:ext cx="5799221" cy="3570208"/>
          </a:xfrm>
          <a:prstGeom prst="rect">
            <a:avLst/>
          </a:prstGeom>
        </p:spPr>
        <p:txBody>
          <a:bodyPr wrap="square">
            <a:spAutoFit/>
          </a:bodyPr>
          <a:lstStyle/>
          <a:p>
            <a:pPr indent="396000" algn="just">
              <a:buClr>
                <a:schemeClr val="accent1"/>
              </a:buClr>
              <a:buFont typeface="Wingdings" panose="05000000000000000000" pitchFamily="2" charset="2"/>
              <a:buChar char="v"/>
            </a:pPr>
            <a:r>
              <a:rPr lang="ru-RU" dirty="0">
                <a:latin typeface="Times New Roman" panose="02020603050405020304" pitchFamily="18" charset="0"/>
                <a:cs typeface="Times New Roman" panose="02020603050405020304" pitchFamily="18" charset="0"/>
              </a:rPr>
              <a:t>Но если они установят одну цену для деловых людей, чей спрос малоэластичен, и другую для отдыхающих, спрос которых высокоэластичен, то перед авиакомпанией возникнет серьезная проблема — необходимость раздельного обслуживания этих двух классов пассажиров. </a:t>
            </a:r>
          </a:p>
          <a:p>
            <a:pPr indent="396000" algn="just">
              <a:spcBef>
                <a:spcPts val="1200"/>
              </a:spcBef>
              <a:buClr>
                <a:schemeClr val="accent1"/>
              </a:buClr>
              <a:buFont typeface="Wingdings" panose="05000000000000000000" pitchFamily="2" charset="2"/>
              <a:buChar char="v"/>
            </a:pPr>
            <a:r>
              <a:rPr lang="ru-RU" dirty="0" smtClean="0">
                <a:latin typeface="Times New Roman" panose="02020603050405020304" pitchFamily="18" charset="0"/>
                <a:cs typeface="Times New Roman" panose="02020603050405020304" pitchFamily="18" charset="0"/>
              </a:rPr>
              <a:t>Каким </a:t>
            </a:r>
            <a:r>
              <a:rPr lang="ru-RU" dirty="0">
                <a:latin typeface="Times New Roman" panose="02020603050405020304" pitchFamily="18" charset="0"/>
                <a:cs typeface="Times New Roman" panose="02020603050405020304" pitchFamily="18" charset="0"/>
              </a:rPr>
              <a:t>образом компании могут предотвратить покупку деловыми людьми дешевых билетов, предназначенных для отдыхающих, и в тоже время не позволить отдыхающим, имеющим высокоэластичный спрос, приобретать билеты, которые, возможно, приобрели бы бизнесмены? </a:t>
            </a:r>
          </a:p>
        </p:txBody>
      </p:sp>
      <p:pic>
        <p:nvPicPr>
          <p:cNvPr id="5" name="Рисунок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2986" y="3104147"/>
            <a:ext cx="4530856" cy="3139645"/>
          </a:xfrm>
          <a:prstGeom prst="rect">
            <a:avLst/>
          </a:prstGeom>
        </p:spPr>
      </p:pic>
    </p:spTree>
    <p:extLst>
      <p:ext uri="{BB962C8B-B14F-4D97-AF65-F5344CB8AC3E}">
        <p14:creationId xmlns:p14="http://schemas.microsoft.com/office/powerpoint/2010/main" val="30571105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06117" y="812802"/>
            <a:ext cx="10371220" cy="5589489"/>
          </a:xfrm>
        </p:spPr>
        <p:txBody>
          <a:bodyPr>
            <a:normAutofit fontScale="92500" lnSpcReduction="10000"/>
          </a:bodyPr>
          <a:lstStyle/>
          <a:p>
            <a:pPr marL="180000" indent="432000" algn="just">
              <a:buFont typeface="Wingdings" panose="05000000000000000000" pitchFamily="2" charset="2"/>
              <a:buChar char="v"/>
            </a:pPr>
            <a:r>
              <a:rPr lang="ru-RU" sz="2200" dirty="0">
                <a:solidFill>
                  <a:schemeClr val="tx1"/>
                </a:solidFill>
                <a:latin typeface="Times New Roman" panose="02020603050405020304" pitchFamily="18" charset="0"/>
                <a:cs typeface="Times New Roman" panose="02020603050405020304" pitchFamily="18" charset="0"/>
              </a:rPr>
              <a:t>Эту проблему авиакомпании решают с помощью "ценовой дискриминации", суть которой состоит в установлении различных цен на одни и те же товары или услуги для различных потребителей. </a:t>
            </a:r>
            <a:endParaRPr lang="ru-RU" sz="2200" dirty="0" smtClean="0">
              <a:solidFill>
                <a:schemeClr val="tx1"/>
              </a:solidFill>
              <a:latin typeface="Times New Roman" panose="02020603050405020304" pitchFamily="18" charset="0"/>
              <a:cs typeface="Times New Roman" panose="02020603050405020304" pitchFamily="18" charset="0"/>
            </a:endParaRPr>
          </a:p>
          <a:p>
            <a:pPr marL="180000" indent="432000" algn="just">
              <a:spcBef>
                <a:spcPts val="1200"/>
              </a:spcBef>
              <a:buFont typeface="Wingdings" panose="05000000000000000000" pitchFamily="2" charset="2"/>
              <a:buChar char="v"/>
            </a:pPr>
            <a:r>
              <a:rPr lang="ru-RU" sz="2200" dirty="0" smtClean="0">
                <a:solidFill>
                  <a:schemeClr val="tx1"/>
                </a:solidFill>
                <a:latin typeface="Times New Roman" panose="02020603050405020304" pitchFamily="18" charset="0"/>
                <a:cs typeface="Times New Roman" panose="02020603050405020304" pitchFamily="18" charset="0"/>
              </a:rPr>
              <a:t>Авиакомпании </a:t>
            </a:r>
            <a:r>
              <a:rPr lang="ru-RU" sz="2200" dirty="0">
                <a:solidFill>
                  <a:schemeClr val="tx1"/>
                </a:solidFill>
                <a:latin typeface="Times New Roman" panose="02020603050405020304" pitchFamily="18" charset="0"/>
                <a:cs typeface="Times New Roman" panose="02020603050405020304" pitchFamily="18" charset="0"/>
              </a:rPr>
              <a:t>предлагают скидки тем, кто приобретает билеты заранее или выбирает время полета, не пользующееся спросом у деловых людей. Например, для того, чтобы получить скидку, нужно обязательно переночевать в субботу в месте, куда вы направляетесь. Это требование совершенно не подходит людям, совершающим деловые поездки, так как они стремятся проводить выходные дни дома. </a:t>
            </a:r>
            <a:endParaRPr lang="ru-RU" sz="2200" dirty="0" smtClean="0">
              <a:solidFill>
                <a:schemeClr val="tx1"/>
              </a:solidFill>
              <a:latin typeface="Times New Roman" panose="02020603050405020304" pitchFamily="18" charset="0"/>
              <a:cs typeface="Times New Roman" panose="02020603050405020304" pitchFamily="18" charset="0"/>
            </a:endParaRPr>
          </a:p>
          <a:p>
            <a:pPr marL="180000" indent="432000" algn="just">
              <a:spcBef>
                <a:spcPts val="1200"/>
              </a:spcBef>
              <a:buFont typeface="Wingdings" panose="05000000000000000000" pitchFamily="2" charset="2"/>
              <a:buChar char="v"/>
            </a:pPr>
            <a:r>
              <a:rPr lang="ru-RU" sz="2200" dirty="0" smtClean="0">
                <a:solidFill>
                  <a:schemeClr val="tx1"/>
                </a:solidFill>
                <a:latin typeface="Times New Roman" panose="02020603050405020304" pitchFamily="18" charset="0"/>
                <a:cs typeface="Times New Roman" panose="02020603050405020304" pitchFamily="18" charset="0"/>
              </a:rPr>
              <a:t>Кроме </a:t>
            </a:r>
            <a:r>
              <a:rPr lang="ru-RU" sz="2200" dirty="0">
                <a:solidFill>
                  <a:schemeClr val="tx1"/>
                </a:solidFill>
                <a:latin typeface="Times New Roman" panose="02020603050405020304" pitchFamily="18" charset="0"/>
                <a:cs typeface="Times New Roman" panose="02020603050405020304" pitchFamily="18" charset="0"/>
              </a:rPr>
              <a:t>того, действие скидок прекращается за некоторое время до вылета, а так как у деловых людей часто неожиданно возникает необходимость отправиться в командировку, их спрос на билеты перед вылетом самолета будет неэластичным. </a:t>
            </a:r>
            <a:endParaRPr lang="ru-RU" sz="2200" dirty="0" smtClean="0">
              <a:solidFill>
                <a:schemeClr val="tx1"/>
              </a:solidFill>
              <a:latin typeface="Times New Roman" panose="02020603050405020304" pitchFamily="18" charset="0"/>
              <a:cs typeface="Times New Roman" panose="02020603050405020304" pitchFamily="18" charset="0"/>
            </a:endParaRPr>
          </a:p>
          <a:p>
            <a:pPr marL="180000" indent="432000" algn="just">
              <a:spcBef>
                <a:spcPts val="1200"/>
              </a:spcBef>
              <a:buFont typeface="Wingdings" panose="05000000000000000000" pitchFamily="2" charset="2"/>
              <a:buChar char="v"/>
            </a:pPr>
            <a:r>
              <a:rPr lang="ru-RU" sz="2200" dirty="0" smtClean="0">
                <a:solidFill>
                  <a:schemeClr val="tx1"/>
                </a:solidFill>
                <a:latin typeface="Times New Roman" panose="02020603050405020304" pitchFamily="18" charset="0"/>
                <a:cs typeface="Times New Roman" panose="02020603050405020304" pitchFamily="18" charset="0"/>
              </a:rPr>
              <a:t>С </a:t>
            </a:r>
            <a:r>
              <a:rPr lang="ru-RU" sz="2200" dirty="0">
                <a:solidFill>
                  <a:schemeClr val="tx1"/>
                </a:solidFill>
                <a:latin typeface="Times New Roman" panose="02020603050405020304" pitchFamily="18" charset="0"/>
                <a:cs typeface="Times New Roman" panose="02020603050405020304" pitchFamily="18" charset="0"/>
              </a:rPr>
              <a:t>другой стороны, компании используют очень сложные специальные компьютерные программы, позволяющие следить за спросом на билеты и проводить очень гибкую ценовую политику, чтобы обеспеченные пассажиры не воспользовались льготными тарифами. </a:t>
            </a:r>
            <a:endParaRPr lang="ru-RU" sz="2200" dirty="0" smtClean="0">
              <a:solidFill>
                <a:schemeClr val="tx1"/>
              </a:solidFill>
              <a:latin typeface="Times New Roman" panose="02020603050405020304" pitchFamily="18" charset="0"/>
              <a:cs typeface="Times New Roman" panose="02020603050405020304" pitchFamily="18" charset="0"/>
            </a:endParaRPr>
          </a:p>
          <a:p>
            <a:pPr marL="180000" indent="432000" algn="just">
              <a:spcBef>
                <a:spcPts val="1200"/>
              </a:spcBef>
              <a:buFont typeface="Wingdings" panose="05000000000000000000" pitchFamily="2" charset="2"/>
              <a:buChar char="v"/>
            </a:pPr>
            <a:r>
              <a:rPr lang="ru-RU" sz="2200" dirty="0" smtClean="0">
                <a:solidFill>
                  <a:schemeClr val="tx1"/>
                </a:solidFill>
                <a:latin typeface="Times New Roman" panose="02020603050405020304" pitchFamily="18" charset="0"/>
                <a:cs typeface="Times New Roman" panose="02020603050405020304" pitchFamily="18" charset="0"/>
              </a:rPr>
              <a:t>Благодаря </a:t>
            </a:r>
            <a:r>
              <a:rPr lang="ru-RU" sz="2200" dirty="0">
                <a:solidFill>
                  <a:schemeClr val="tx1"/>
                </a:solidFill>
                <a:latin typeface="Times New Roman" panose="02020603050405020304" pitchFamily="18" charset="0"/>
                <a:cs typeface="Times New Roman" panose="02020603050405020304" pitchFamily="18" charset="0"/>
              </a:rPr>
              <a:t>всем этим ухищрениям, прибыли авиакомпаний продолжают увеличиваться по мере заполнения самолетов пассажирами, приносящими значительный доход.</a:t>
            </a:r>
          </a:p>
          <a:p>
            <a:pPr marL="0" indent="0">
              <a:buNone/>
            </a:pPr>
            <a:endParaRPr lang="ru-RU" dirty="0"/>
          </a:p>
        </p:txBody>
      </p:sp>
    </p:spTree>
    <p:extLst>
      <p:ext uri="{BB962C8B-B14F-4D97-AF65-F5344CB8AC3E}">
        <p14:creationId xmlns:p14="http://schemas.microsoft.com/office/powerpoint/2010/main" val="40125325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601579" y="1497505"/>
            <a:ext cx="7591926" cy="4985292"/>
          </a:xfrm>
        </p:spPr>
        <p:txBody>
          <a:bodyPr>
            <a:normAutofit fontScale="92500" lnSpcReduction="20000"/>
          </a:bodyPr>
          <a:lstStyle/>
          <a:p>
            <a:pPr marL="0" indent="-432000" algn="just">
              <a:buSzPct val="91000"/>
              <a:buFont typeface="Wingdings" panose="05000000000000000000" pitchFamily="2" charset="2"/>
              <a:buChar char="v"/>
            </a:pPr>
            <a:r>
              <a:rPr lang="ru-RU" sz="2000" dirty="0" smtClean="0">
                <a:solidFill>
                  <a:schemeClr val="tx1"/>
                </a:solidFill>
                <a:latin typeface="Times New Roman" panose="02020603050405020304" pitchFamily="18" charset="0"/>
                <a:cs typeface="Times New Roman" panose="02020603050405020304" pitchFamily="18" charset="0"/>
              </a:rPr>
              <a:t>Отдельные </a:t>
            </a:r>
            <a:r>
              <a:rPr lang="ru-RU" sz="2000" dirty="0">
                <a:solidFill>
                  <a:schemeClr val="tx1"/>
                </a:solidFill>
                <a:latin typeface="Times New Roman" panose="02020603050405020304" pitchFamily="18" charset="0"/>
                <a:cs typeface="Times New Roman" panose="02020603050405020304" pitchFamily="18" charset="0"/>
              </a:rPr>
              <a:t>рынки были "свидетелями" великих преисполненных драматизмом поворотов экономической истории и противоречий экономической политики. </a:t>
            </a:r>
            <a:endParaRPr lang="en-US" sz="2000" dirty="0">
              <a:solidFill>
                <a:schemeClr val="tx1"/>
              </a:solidFill>
              <a:latin typeface="Times New Roman" panose="02020603050405020304" pitchFamily="18" charset="0"/>
              <a:cs typeface="Times New Roman" panose="02020603050405020304" pitchFamily="18" charset="0"/>
            </a:endParaRPr>
          </a:p>
          <a:p>
            <a:pPr marL="0" indent="-360000" algn="just">
              <a:spcBef>
                <a:spcPts val="1200"/>
              </a:spcBef>
              <a:buSzPct val="91000"/>
              <a:buFont typeface="Wingdings" panose="05000000000000000000" pitchFamily="2" charset="2"/>
              <a:buChar char="v"/>
            </a:pPr>
            <a:r>
              <a:rPr lang="ru-RU" sz="2000" dirty="0" smtClean="0">
                <a:solidFill>
                  <a:schemeClr val="tx1"/>
                </a:solidFill>
                <a:latin typeface="Times New Roman" panose="02020603050405020304" pitchFamily="18" charset="0"/>
                <a:cs typeface="Times New Roman" panose="02020603050405020304" pitchFamily="18" charset="0"/>
              </a:rPr>
              <a:t>Во </a:t>
            </a:r>
            <a:r>
              <a:rPr lang="ru-RU" sz="2000" dirty="0">
                <a:solidFill>
                  <a:schemeClr val="tx1"/>
                </a:solidFill>
                <a:latin typeface="Times New Roman" panose="02020603050405020304" pitchFamily="18" charset="0"/>
                <a:cs typeface="Times New Roman" panose="02020603050405020304" pitchFamily="18" charset="0"/>
              </a:rPr>
              <a:t>время изучения микроэкономики мы попытаемся разобраться в причинах колоссальных различий в уровне заработной платы нейрохирургов и рабочих текстильной промышленности. </a:t>
            </a:r>
            <a:endParaRPr lang="en-US" sz="2000" dirty="0" smtClean="0">
              <a:solidFill>
                <a:schemeClr val="tx1"/>
              </a:solidFill>
              <a:latin typeface="Times New Roman" panose="02020603050405020304" pitchFamily="18" charset="0"/>
              <a:cs typeface="Times New Roman" panose="02020603050405020304" pitchFamily="18" charset="0"/>
            </a:endParaRPr>
          </a:p>
          <a:p>
            <a:pPr marL="0" indent="-432000" algn="just">
              <a:spcBef>
                <a:spcPts val="1200"/>
              </a:spcBef>
              <a:buSzPct val="91000"/>
              <a:buFont typeface="Wingdings" panose="05000000000000000000" pitchFamily="2" charset="2"/>
              <a:buChar char="v"/>
            </a:pPr>
            <a:r>
              <a:rPr lang="ru-RU" sz="2000" dirty="0" smtClean="0">
                <a:solidFill>
                  <a:schemeClr val="tx1"/>
                </a:solidFill>
                <a:latin typeface="Times New Roman" panose="02020603050405020304" pitchFamily="18" charset="0"/>
                <a:cs typeface="Times New Roman" panose="02020603050405020304" pitchFamily="18" charset="0"/>
              </a:rPr>
              <a:t>Знание </a:t>
            </a:r>
            <a:r>
              <a:rPr lang="ru-RU" sz="2000" dirty="0">
                <a:solidFill>
                  <a:schemeClr val="tx1"/>
                </a:solidFill>
                <a:latin typeface="Times New Roman" panose="02020603050405020304" pitchFamily="18" charset="0"/>
                <a:cs typeface="Times New Roman" panose="02020603050405020304" pitchFamily="18" charset="0"/>
              </a:rPr>
              <a:t>законов микроэкономики чрезвычайно важно для понимания причин столь резкого падения цен на компьютеры и причин их широкого использования. </a:t>
            </a:r>
            <a:endParaRPr lang="en-US" sz="2000" dirty="0" smtClean="0">
              <a:solidFill>
                <a:schemeClr val="tx1"/>
              </a:solidFill>
              <a:latin typeface="Times New Roman" panose="02020603050405020304" pitchFamily="18" charset="0"/>
              <a:cs typeface="Times New Roman" panose="02020603050405020304" pitchFamily="18" charset="0"/>
            </a:endParaRPr>
          </a:p>
          <a:p>
            <a:pPr marL="0" indent="-360000" algn="just">
              <a:spcBef>
                <a:spcPts val="1200"/>
              </a:spcBef>
              <a:buSzPct val="91000"/>
              <a:buFont typeface="Wingdings" panose="05000000000000000000" pitchFamily="2" charset="2"/>
              <a:buChar char="v"/>
            </a:pPr>
            <a:r>
              <a:rPr lang="ru-RU" sz="2000" dirty="0" smtClean="0">
                <a:solidFill>
                  <a:schemeClr val="tx1"/>
                </a:solidFill>
                <a:latin typeface="Times New Roman" panose="02020603050405020304" pitchFamily="18" charset="0"/>
                <a:cs typeface="Times New Roman" panose="02020603050405020304" pitchFamily="18" charset="0"/>
              </a:rPr>
              <a:t>У </a:t>
            </a:r>
            <a:r>
              <a:rPr lang="ru-RU" sz="2000" dirty="0">
                <a:solidFill>
                  <a:schemeClr val="tx1"/>
                </a:solidFill>
                <a:latin typeface="Times New Roman" panose="02020603050405020304" pitchFamily="18" charset="0"/>
                <a:cs typeface="Times New Roman" panose="02020603050405020304" pitchFamily="18" charset="0"/>
              </a:rPr>
              <a:t>нас нет ни малейшего шанса понять суть ожесточенных дебатов по поводу системы здравоохранения или размера минимальной заработной платы, если мы не используем теорию спроса и предложения для рассмотрения этих вопросов. </a:t>
            </a:r>
            <a:endParaRPr lang="en-US" sz="2000" dirty="0" smtClean="0">
              <a:solidFill>
                <a:schemeClr val="tx1"/>
              </a:solidFill>
              <a:latin typeface="Times New Roman" panose="02020603050405020304" pitchFamily="18" charset="0"/>
              <a:cs typeface="Times New Roman" panose="02020603050405020304" pitchFamily="18" charset="0"/>
            </a:endParaRPr>
          </a:p>
          <a:p>
            <a:pPr marL="0" indent="-432000" algn="just">
              <a:spcBef>
                <a:spcPts val="1200"/>
              </a:spcBef>
              <a:buSzPct val="91000"/>
              <a:buFont typeface="Wingdings" panose="05000000000000000000" pitchFamily="2" charset="2"/>
              <a:buChar char="v"/>
            </a:pPr>
            <a:r>
              <a:rPr lang="ru-RU" sz="2000" dirty="0" smtClean="0">
                <a:solidFill>
                  <a:schemeClr val="tx1"/>
                </a:solidFill>
                <a:latin typeface="Times New Roman" panose="02020603050405020304" pitchFamily="18" charset="0"/>
                <a:cs typeface="Times New Roman" panose="02020603050405020304" pitchFamily="18" charset="0"/>
              </a:rPr>
              <a:t>Даже </a:t>
            </a:r>
            <a:r>
              <a:rPr lang="ru-RU" sz="2000" dirty="0">
                <a:solidFill>
                  <a:schemeClr val="tx1"/>
                </a:solidFill>
                <a:latin typeface="Times New Roman" panose="02020603050405020304" pitchFamily="18" charset="0"/>
                <a:cs typeface="Times New Roman" panose="02020603050405020304" pitchFamily="18" charset="0"/>
              </a:rPr>
              <a:t>такие проблемы как распространение запрещенных наркотиков или преступление и наказание, гораздо легче поддаются исследованию, если мы постараемся понять, в чем состоит отличие потребности в наркотических веществах (т.е. спроса на эти вещества) от потребности в других товарах.</a:t>
            </a:r>
            <a:endParaRPr lang="ru-RU" sz="2000" dirty="0">
              <a:solidFill>
                <a:schemeClr val="tx1"/>
              </a:solidFill>
            </a:endParaRPr>
          </a:p>
        </p:txBody>
      </p:sp>
      <p:pic>
        <p:nvPicPr>
          <p:cNvPr id="4" name="Рисунок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13820" y="2177715"/>
            <a:ext cx="3141661" cy="3141661"/>
          </a:xfrm>
          <a:prstGeom prst="rect">
            <a:avLst/>
          </a:prstGeom>
        </p:spPr>
      </p:pic>
      <p:sp>
        <p:nvSpPr>
          <p:cNvPr id="2" name="Прямоугольник 1"/>
          <p:cNvSpPr/>
          <p:nvPr/>
        </p:nvSpPr>
        <p:spPr>
          <a:xfrm>
            <a:off x="871704" y="669303"/>
            <a:ext cx="10583778" cy="707886"/>
          </a:xfrm>
          <a:prstGeom prst="rect">
            <a:avLst/>
          </a:prstGeom>
        </p:spPr>
        <p:txBody>
          <a:bodyPr wrap="square">
            <a:spAutoFit/>
          </a:bodyPr>
          <a:lstStyle/>
          <a:p>
            <a:pPr algn="ctr"/>
            <a:r>
              <a:rPr lang="ru-RU" sz="2000" dirty="0">
                <a:latin typeface="Times New Roman" panose="02020603050405020304" pitchFamily="18" charset="0"/>
                <a:cs typeface="Times New Roman" panose="02020603050405020304" pitchFamily="18" charset="0"/>
              </a:rPr>
              <a:t>Завершив наш ознакомительный обзор, мы приступаем к изучению микроэкономики, которая исследует поведение отдельных рынков, составляющих экономику государства. </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7466398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52085" y="2877094"/>
            <a:ext cx="3898233" cy="2952339"/>
          </a:xfrm>
          <a:prstGeom prst="rect">
            <a:avLst/>
          </a:prstGeom>
        </p:spPr>
      </p:pic>
      <p:sp>
        <p:nvSpPr>
          <p:cNvPr id="2" name="Заголовок 1"/>
          <p:cNvSpPr>
            <a:spLocks noGrp="1"/>
          </p:cNvSpPr>
          <p:nvPr>
            <p:ph type="title"/>
          </p:nvPr>
        </p:nvSpPr>
        <p:spPr/>
        <p:txBody>
          <a:bodyPr>
            <a:normAutofit/>
          </a:bodyPr>
          <a:lstStyle/>
          <a:p>
            <a:pPr algn="ctr"/>
            <a:r>
              <a:rPr lang="ru-RU" sz="3600" dirty="0" smtClean="0">
                <a:solidFill>
                  <a:schemeClr val="tx1"/>
                </a:solidFill>
              </a:rPr>
              <a:t>ПАРАДОКС «БОЛЬШОГО УРОЖАЯ»</a:t>
            </a:r>
            <a:endParaRPr lang="ru-RU" sz="3600" dirty="0">
              <a:solidFill>
                <a:schemeClr val="tx1"/>
              </a:solidFill>
            </a:endParaRPr>
          </a:p>
        </p:txBody>
      </p:sp>
      <p:sp>
        <p:nvSpPr>
          <p:cNvPr id="3" name="Объект 2"/>
          <p:cNvSpPr>
            <a:spLocks noGrp="1"/>
          </p:cNvSpPr>
          <p:nvPr>
            <p:ph sz="quarter" idx="1"/>
          </p:nvPr>
        </p:nvSpPr>
        <p:spPr>
          <a:xfrm>
            <a:off x="324853" y="1905000"/>
            <a:ext cx="11183472" cy="693821"/>
          </a:xfrm>
        </p:spPr>
        <p:txBody>
          <a:bodyPr>
            <a:normAutofit lnSpcReduction="10000"/>
          </a:bodyPr>
          <a:lstStyle/>
          <a:p>
            <a:pPr marL="0" indent="457200" algn="just">
              <a:buNone/>
            </a:pPr>
            <a:r>
              <a:rPr lang="ru-RU" sz="2000" dirty="0">
                <a:latin typeface="Times New Roman" panose="02020603050405020304" pitchFamily="18" charset="0"/>
                <a:cs typeface="Times New Roman" panose="02020603050405020304" pitchFamily="18" charset="0"/>
              </a:rPr>
              <a:t>Мы можем воспользоваться понятием эластичности для того, чтобы проиллюстрировать один из самых знаменитых парадоксов экономики — парадокс "большого урожая". </a:t>
            </a:r>
            <a:endParaRPr lang="ru-RU" dirty="0"/>
          </a:p>
        </p:txBody>
      </p:sp>
      <p:sp>
        <p:nvSpPr>
          <p:cNvPr id="5" name="Прямоугольник 4"/>
          <p:cNvSpPr/>
          <p:nvPr/>
        </p:nvSpPr>
        <p:spPr>
          <a:xfrm>
            <a:off x="372979" y="2851483"/>
            <a:ext cx="6749716" cy="3293209"/>
          </a:xfrm>
          <a:prstGeom prst="rect">
            <a:avLst/>
          </a:prstGeom>
        </p:spPr>
        <p:txBody>
          <a:bodyPr wrap="square">
            <a:spAutoFit/>
          </a:bodyPr>
          <a:lstStyle/>
          <a:p>
            <a:pPr indent="457200" algn="just"/>
            <a:r>
              <a:rPr lang="ru-RU" dirty="0">
                <a:latin typeface="Times New Roman" panose="02020603050405020304" pitchFamily="18" charset="0"/>
                <a:cs typeface="Times New Roman" panose="02020603050405020304" pitchFamily="18" charset="0"/>
              </a:rPr>
              <a:t>Допустим, в каком-то году природа решила преподнести фермерам приятный сюрприз. Холодная зима погубила всех сельскохозяйственных вредителей; ранняя весна благоприятствовала своевременному проведению сева; не было заморозков, которые могли бы погубить всходы; вовремя шли дожди, способствовавшие быстрому созреванию урожая; солнечный и теплый октябрь способствовал своевременному сбору урожая и поступлению сельхозпродукции на рынок. </a:t>
            </a:r>
            <a:endParaRPr lang="ru-RU" dirty="0" smtClean="0">
              <a:latin typeface="Times New Roman" panose="02020603050405020304" pitchFamily="18" charset="0"/>
              <a:cs typeface="Times New Roman" panose="02020603050405020304" pitchFamily="18" charset="0"/>
            </a:endParaRPr>
          </a:p>
          <a:p>
            <a:pPr indent="457200" algn="just">
              <a:spcBef>
                <a:spcPts val="1200"/>
              </a:spcBef>
            </a:pPr>
            <a:r>
              <a:rPr lang="ru-RU" dirty="0" smtClean="0">
                <a:latin typeface="Times New Roman" panose="02020603050405020304" pitchFamily="18" charset="0"/>
                <a:cs typeface="Times New Roman" panose="02020603050405020304" pitchFamily="18" charset="0"/>
              </a:rPr>
              <a:t>В </a:t>
            </a:r>
            <a:r>
              <a:rPr lang="ru-RU" dirty="0">
                <a:latin typeface="Times New Roman" panose="02020603050405020304" pitchFamily="18" charset="0"/>
                <a:cs typeface="Times New Roman" panose="02020603050405020304" pitchFamily="18" charset="0"/>
              </a:rPr>
              <a:t>конце года семья фермера Джонса подсчитала свои доходы за год — и прослезилась: </a:t>
            </a:r>
            <a:r>
              <a:rPr lang="ru-RU" i="1" dirty="0">
                <a:latin typeface="Times New Roman" panose="02020603050405020304" pitchFamily="18" charset="0"/>
                <a:cs typeface="Times New Roman" panose="02020603050405020304" pitchFamily="18" charset="0"/>
              </a:rPr>
              <a:t>хорошая погода и щедрый урожай снизили их доходы!</a:t>
            </a:r>
          </a:p>
        </p:txBody>
      </p:sp>
    </p:spTree>
    <p:extLst>
      <p:ext uri="{BB962C8B-B14F-4D97-AF65-F5344CB8AC3E}">
        <p14:creationId xmlns:p14="http://schemas.microsoft.com/office/powerpoint/2010/main" val="13164841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3601704"/>
            <a:ext cx="3024940" cy="2309038"/>
          </a:xfrm>
          <a:prstGeom prst="rect">
            <a:avLst/>
          </a:prstGeom>
        </p:spPr>
      </p:pic>
      <p:sp>
        <p:nvSpPr>
          <p:cNvPr id="3" name="Объект 2"/>
          <p:cNvSpPr>
            <a:spLocks noGrp="1"/>
          </p:cNvSpPr>
          <p:nvPr>
            <p:ph idx="1"/>
          </p:nvPr>
        </p:nvSpPr>
        <p:spPr>
          <a:xfrm>
            <a:off x="1191127" y="939354"/>
            <a:ext cx="10142620" cy="3777622"/>
          </a:xfrm>
        </p:spPr>
        <p:txBody>
          <a:bodyPr>
            <a:normAutofit/>
          </a:bodyPr>
          <a:lstStyle/>
          <a:p>
            <a:pPr marL="0" indent="432000" algn="just">
              <a:buFont typeface="Wingdings" panose="05000000000000000000" pitchFamily="2" charset="2"/>
              <a:buChar char="v"/>
            </a:pPr>
            <a:r>
              <a:rPr lang="ru-RU" sz="2000" dirty="0">
                <a:solidFill>
                  <a:schemeClr val="tx1"/>
                </a:solidFill>
                <a:latin typeface="Times New Roman" panose="02020603050405020304" pitchFamily="18" charset="0"/>
                <a:cs typeface="Times New Roman" panose="02020603050405020304" pitchFamily="18" charset="0"/>
              </a:rPr>
              <a:t>Как такое могло случиться? Ответ заключается в эластичности спроса на сельхозпродукцию. </a:t>
            </a:r>
            <a:endParaRPr lang="ru-RU" sz="2000" dirty="0" smtClean="0">
              <a:solidFill>
                <a:schemeClr val="tx1"/>
              </a:solidFill>
              <a:latin typeface="Times New Roman" panose="02020603050405020304" pitchFamily="18" charset="0"/>
              <a:cs typeface="Times New Roman" panose="02020603050405020304" pitchFamily="18" charset="0"/>
            </a:endParaRPr>
          </a:p>
          <a:p>
            <a:pPr marL="0" indent="432000" algn="just">
              <a:spcBef>
                <a:spcPts val="1200"/>
              </a:spcBef>
              <a:buFont typeface="Wingdings" panose="05000000000000000000" pitchFamily="2" charset="2"/>
              <a:buChar char="v"/>
            </a:pPr>
            <a:r>
              <a:rPr lang="ru-RU" sz="2000" dirty="0" smtClean="0">
                <a:solidFill>
                  <a:schemeClr val="tx1"/>
                </a:solidFill>
                <a:latin typeface="Times New Roman" panose="02020603050405020304" pitchFamily="18" charset="0"/>
                <a:cs typeface="Times New Roman" panose="02020603050405020304" pitchFamily="18" charset="0"/>
              </a:rPr>
              <a:t>Спрос </a:t>
            </a:r>
            <a:r>
              <a:rPr lang="ru-RU" sz="2000" dirty="0">
                <a:solidFill>
                  <a:schemeClr val="tx1"/>
                </a:solidFill>
                <a:latin typeface="Times New Roman" panose="02020603050405020304" pitchFamily="18" charset="0"/>
                <a:cs typeface="Times New Roman" panose="02020603050405020304" pitchFamily="18" charset="0"/>
              </a:rPr>
              <a:t>на основные сельскохозяйственные продукты, например зерновые культуры, проявляет определенную неэластичность: потребление именно этих продуктов в ответ на колебания цены меняется очень незначительно. Но это означает лишь то, что фермеры в целом получают меньшую общую выручку в случае хорошего урожая, чем в случае плохого урожая. </a:t>
            </a:r>
            <a:endParaRPr lang="ru-RU" sz="2000" dirty="0" smtClean="0">
              <a:solidFill>
                <a:schemeClr val="tx1"/>
              </a:solidFill>
              <a:latin typeface="Times New Roman" panose="02020603050405020304" pitchFamily="18" charset="0"/>
              <a:cs typeface="Times New Roman" panose="02020603050405020304" pitchFamily="18" charset="0"/>
            </a:endParaRPr>
          </a:p>
        </p:txBody>
      </p:sp>
      <p:sp>
        <p:nvSpPr>
          <p:cNvPr id="4" name="Прямоугольник 3"/>
          <p:cNvSpPr/>
          <p:nvPr/>
        </p:nvSpPr>
        <p:spPr>
          <a:xfrm>
            <a:off x="4632158" y="3382272"/>
            <a:ext cx="6460958" cy="2400657"/>
          </a:xfrm>
          <a:prstGeom prst="rect">
            <a:avLst/>
          </a:prstGeom>
        </p:spPr>
        <p:txBody>
          <a:bodyPr wrap="square">
            <a:spAutoFit/>
          </a:bodyPr>
          <a:lstStyle/>
          <a:p>
            <a:pPr marL="285750" indent="-285750" algn="just">
              <a:spcBef>
                <a:spcPts val="1200"/>
              </a:spcBef>
              <a:buClr>
                <a:schemeClr val="accent1"/>
              </a:buClr>
              <a:buFont typeface="Wingdings" panose="05000000000000000000" pitchFamily="2" charset="2"/>
              <a:buChar char="v"/>
            </a:pPr>
            <a:r>
              <a:rPr lang="ru-RU" sz="2000" dirty="0">
                <a:latin typeface="Times New Roman" panose="02020603050405020304" pitchFamily="18" charset="0"/>
                <a:cs typeface="Times New Roman" panose="02020603050405020304" pitchFamily="18" charset="0"/>
              </a:rPr>
              <a:t>Увеличение предложения в случае большого урожая приводит к снижению цены. Но эта более низкая цена не приводит к серьезному увеличению спроса. </a:t>
            </a:r>
          </a:p>
          <a:p>
            <a:pPr marL="285750" indent="-285750" algn="just">
              <a:spcBef>
                <a:spcPts val="1200"/>
              </a:spcBef>
              <a:buClr>
                <a:schemeClr val="accent1"/>
              </a:buClr>
              <a:buFont typeface="Wingdings" panose="05000000000000000000" pitchFamily="2" charset="2"/>
              <a:buChar char="v"/>
            </a:pPr>
            <a:r>
              <a:rPr lang="ru-RU" sz="2000" dirty="0">
                <a:latin typeface="Times New Roman" panose="02020603050405020304" pitchFamily="18" charset="0"/>
                <a:cs typeface="Times New Roman" panose="02020603050405020304" pitchFamily="18" charset="0"/>
              </a:rPr>
              <a:t>Иными словами, низкая эластичность цен на продукты питания означает, что большие урожаи (высокое Q), как правило, ассоциируются с маленькой выручкой (низкое Р х </a:t>
            </a:r>
            <a:r>
              <a:rPr lang="en-US" sz="2000" dirty="0">
                <a:latin typeface="Times New Roman" panose="02020603050405020304" pitchFamily="18" charset="0"/>
                <a:cs typeface="Times New Roman" panose="02020603050405020304" pitchFamily="18" charset="0"/>
              </a:rPr>
              <a:t>Q</a:t>
            </a:r>
            <a:r>
              <a:rPr lang="ru-RU"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9066240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68252" y="3077855"/>
            <a:ext cx="6874691" cy="3194061"/>
          </a:xfrm>
          <a:prstGeom prst="rect">
            <a:avLst/>
          </a:prstGeom>
        </p:spPr>
      </p:pic>
      <p:sp>
        <p:nvSpPr>
          <p:cNvPr id="3" name="Объект 2"/>
          <p:cNvSpPr>
            <a:spLocks noGrp="1"/>
          </p:cNvSpPr>
          <p:nvPr>
            <p:ph idx="1"/>
          </p:nvPr>
        </p:nvSpPr>
        <p:spPr>
          <a:xfrm>
            <a:off x="770021" y="757988"/>
            <a:ext cx="10402608" cy="1792707"/>
          </a:xfrm>
        </p:spPr>
        <p:txBody>
          <a:bodyPr>
            <a:noAutofit/>
          </a:bodyPr>
          <a:lstStyle/>
          <a:p>
            <a:pPr marL="0" indent="396000" algn="just">
              <a:buFont typeface="Wingdings" panose="05000000000000000000" pitchFamily="2" charset="2"/>
              <a:buChar char="v"/>
            </a:pPr>
            <a:r>
              <a:rPr lang="ru-RU" sz="1800" dirty="0">
                <a:solidFill>
                  <a:schemeClr val="tx1"/>
                </a:solidFill>
                <a:latin typeface="Times New Roman" panose="02020603050405020304" pitchFamily="18" charset="0"/>
                <a:cs typeface="Times New Roman" panose="02020603050405020304" pitchFamily="18" charset="0"/>
              </a:rPr>
              <a:t>Эти рассуждения могут быть проиллюстрированы, для этого нам необходимо вернуться к рис. </a:t>
            </a:r>
            <a:r>
              <a:rPr lang="ru-RU" sz="1800" dirty="0" smtClean="0">
                <a:solidFill>
                  <a:schemeClr val="tx1"/>
                </a:solidFill>
                <a:latin typeface="Times New Roman" panose="02020603050405020304" pitchFamily="18" charset="0"/>
                <a:cs typeface="Times New Roman" panose="02020603050405020304" pitchFamily="18" charset="0"/>
              </a:rPr>
              <a:t>2</a:t>
            </a:r>
            <a:r>
              <a:rPr lang="ru-RU" sz="1800" dirty="0">
                <a:solidFill>
                  <a:schemeClr val="tx1"/>
                </a:solidFill>
                <a:latin typeface="Times New Roman" panose="02020603050405020304" pitchFamily="18" charset="0"/>
                <a:cs typeface="Times New Roman" panose="02020603050405020304" pitchFamily="18" charset="0"/>
              </a:rPr>
              <a:t>. Начнем с того, что </a:t>
            </a:r>
            <a:r>
              <a:rPr lang="ru-RU" sz="1800" dirty="0" smtClean="0">
                <a:solidFill>
                  <a:schemeClr val="tx1"/>
                </a:solidFill>
                <a:latin typeface="Times New Roman" panose="02020603050405020304" pitchFamily="18" charset="0"/>
                <a:cs typeface="Times New Roman" panose="02020603050405020304" pitchFamily="18" charset="0"/>
              </a:rPr>
              <a:t>покажем, </a:t>
            </a:r>
            <a:r>
              <a:rPr lang="ru-RU" sz="1800" dirty="0">
                <a:solidFill>
                  <a:schemeClr val="tx1"/>
                </a:solidFill>
                <a:latin typeface="Times New Roman" panose="02020603050405020304" pitchFamily="18" charset="0"/>
                <a:cs typeface="Times New Roman" panose="02020603050405020304" pitchFamily="18" charset="0"/>
              </a:rPr>
              <a:t>как с помощью графика определяется выручка. Общая выручка — это произведение цены и количества, Р х Q. </a:t>
            </a:r>
          </a:p>
          <a:p>
            <a:pPr marL="0" indent="396000" algn="just">
              <a:buFont typeface="Wingdings" panose="05000000000000000000" pitchFamily="2" charset="2"/>
              <a:buChar char="v"/>
            </a:pPr>
            <a:r>
              <a:rPr lang="ru-RU" sz="1800" dirty="0" smtClean="0">
                <a:solidFill>
                  <a:schemeClr val="tx1"/>
                </a:solidFill>
                <a:latin typeface="Times New Roman" panose="02020603050405020304" pitchFamily="18" charset="0"/>
                <a:cs typeface="Times New Roman" panose="02020603050405020304" pitchFamily="18" charset="0"/>
              </a:rPr>
              <a:t>Поскольку </a:t>
            </a:r>
            <a:r>
              <a:rPr lang="ru-RU" sz="1800" dirty="0">
                <a:solidFill>
                  <a:schemeClr val="tx1"/>
                </a:solidFill>
                <a:latin typeface="Times New Roman" panose="02020603050405020304" pitchFamily="18" charset="0"/>
                <a:cs typeface="Times New Roman" panose="02020603050405020304" pitchFamily="18" charset="0"/>
              </a:rPr>
              <a:t>площадь прямоугольника всегда равна произведению его основания и высоты, следовательно, общая выручка в любой точке кривой спроса может быть найдена с помощью определения площади прямоугольника, длина сторон которого соответствует значениям Р и Q в данной точке</a:t>
            </a:r>
            <a:r>
              <a:rPr lang="ru-RU" sz="1800" dirty="0" smtClean="0">
                <a:solidFill>
                  <a:schemeClr val="tx1"/>
                </a:solidFill>
                <a:latin typeface="Times New Roman" panose="02020603050405020304" pitchFamily="18" charset="0"/>
                <a:cs typeface="Times New Roman" panose="02020603050405020304" pitchFamily="18" charset="0"/>
              </a:rPr>
              <a:t>.</a:t>
            </a:r>
            <a:r>
              <a:rPr lang="ru-RU" sz="1800" dirty="0">
                <a:latin typeface="Times New Roman" panose="02020603050405020304" pitchFamily="18" charset="0"/>
                <a:cs typeface="Times New Roman" panose="02020603050405020304" pitchFamily="18" charset="0"/>
              </a:rPr>
              <a:t> </a:t>
            </a:r>
            <a:r>
              <a:rPr lang="ru-RU" sz="1800" dirty="0">
                <a:solidFill>
                  <a:schemeClr val="tx1"/>
                </a:solidFill>
                <a:latin typeface="Times New Roman" panose="02020603050405020304" pitchFamily="18" charset="0"/>
                <a:cs typeface="Times New Roman" panose="02020603050405020304" pitchFamily="18" charset="0"/>
              </a:rPr>
              <a:t>Далее, мы можем проверить взаимосвязь между эластичностью и выручкой в случае единичной эластичности кривой спроса (см. рис. 2 график в центре). </a:t>
            </a:r>
          </a:p>
          <a:p>
            <a:pPr marL="0" indent="0" algn="just">
              <a:buNone/>
            </a:pPr>
            <a:endParaRPr lang="ru-RU" sz="1800" dirty="0">
              <a:solidFill>
                <a:schemeClr val="tx1"/>
              </a:solidFill>
              <a:latin typeface="Times New Roman" panose="02020603050405020304" pitchFamily="18" charset="0"/>
              <a:cs typeface="Times New Roman" panose="02020603050405020304" pitchFamily="18" charset="0"/>
            </a:endParaRPr>
          </a:p>
        </p:txBody>
      </p:sp>
      <p:sp>
        <p:nvSpPr>
          <p:cNvPr id="5" name="Прямоугольник 4"/>
          <p:cNvSpPr/>
          <p:nvPr/>
        </p:nvSpPr>
        <p:spPr>
          <a:xfrm>
            <a:off x="725905" y="3105226"/>
            <a:ext cx="3942348" cy="3416320"/>
          </a:xfrm>
          <a:prstGeom prst="rect">
            <a:avLst/>
          </a:prstGeom>
        </p:spPr>
        <p:txBody>
          <a:bodyPr wrap="square">
            <a:spAutoFit/>
          </a:bodyPr>
          <a:lstStyle/>
          <a:p>
            <a:pPr indent="396000">
              <a:buClr>
                <a:schemeClr val="accent1"/>
              </a:buClr>
              <a:buFont typeface="Wingdings" panose="05000000000000000000" pitchFamily="2" charset="2"/>
              <a:buChar char="v"/>
            </a:pPr>
            <a:r>
              <a:rPr lang="ru-RU" dirty="0">
                <a:latin typeface="Times New Roman" panose="02020603050405020304" pitchFamily="18" charset="0"/>
                <a:cs typeface="Times New Roman" panose="02020603050405020304" pitchFamily="18" charset="0"/>
              </a:rPr>
              <a:t>Заметьте, заштрихованная площадь, соответствующая выручке Р х Q, равна 1 млрд долл., как в точке А, так и в точке В. </a:t>
            </a:r>
            <a:endParaRPr lang="ru-RU" dirty="0" smtClean="0">
              <a:latin typeface="Times New Roman" panose="02020603050405020304" pitchFamily="18" charset="0"/>
              <a:cs typeface="Times New Roman" panose="02020603050405020304" pitchFamily="18" charset="0"/>
            </a:endParaRPr>
          </a:p>
          <a:p>
            <a:pPr indent="396000">
              <a:buClr>
                <a:schemeClr val="accent1"/>
              </a:buClr>
              <a:buFont typeface="Wingdings" panose="05000000000000000000" pitchFamily="2" charset="2"/>
              <a:buChar char="v"/>
            </a:pPr>
            <a:r>
              <a:rPr lang="ru-RU" dirty="0" smtClean="0">
                <a:latin typeface="Times New Roman" panose="02020603050405020304" pitchFamily="18" charset="0"/>
                <a:cs typeface="Times New Roman" panose="02020603050405020304" pitchFamily="18" charset="0"/>
              </a:rPr>
              <a:t>Эти </a:t>
            </a:r>
            <a:r>
              <a:rPr lang="ru-RU" dirty="0">
                <a:latin typeface="Times New Roman" panose="02020603050405020304" pitchFamily="18" charset="0"/>
                <a:cs typeface="Times New Roman" panose="02020603050405020304" pitchFamily="18" charset="0"/>
              </a:rPr>
              <a:t>площади, представляющие общую выручку, равны потому, что изменения основания </a:t>
            </a:r>
            <a:r>
              <a:rPr lang="ru-RU" dirty="0" smtClean="0">
                <a:latin typeface="Times New Roman" panose="02020603050405020304" pitchFamily="18" charset="0"/>
                <a:cs typeface="Times New Roman" panose="02020603050405020304" pitchFamily="18" charset="0"/>
              </a:rPr>
              <a:t>Q полностью </a:t>
            </a:r>
            <a:r>
              <a:rPr lang="ru-RU" dirty="0">
                <a:latin typeface="Times New Roman" panose="02020603050405020304" pitchFamily="18" charset="0"/>
                <a:cs typeface="Times New Roman" panose="02020603050405020304" pitchFamily="18" charset="0"/>
              </a:rPr>
              <a:t>компенсируются изменениями высоты Р. </a:t>
            </a:r>
          </a:p>
          <a:p>
            <a:pPr indent="396000">
              <a:buClr>
                <a:schemeClr val="accent1"/>
              </a:buClr>
              <a:buFont typeface="Wingdings" panose="05000000000000000000" pitchFamily="2" charset="2"/>
              <a:buChar char="v"/>
            </a:pPr>
            <a:r>
              <a:rPr lang="ru-RU" dirty="0" smtClean="0">
                <a:latin typeface="Times New Roman" panose="02020603050405020304" pitchFamily="18" charset="0"/>
                <a:cs typeface="Times New Roman" panose="02020603050405020304" pitchFamily="18" charset="0"/>
              </a:rPr>
              <a:t>Именно </a:t>
            </a:r>
            <a:r>
              <a:rPr lang="ru-RU" dirty="0">
                <a:latin typeface="Times New Roman" panose="02020603050405020304" pitchFamily="18" charset="0"/>
                <a:cs typeface="Times New Roman" panose="02020603050405020304" pitchFamily="18" charset="0"/>
              </a:rPr>
              <a:t>это и следовало ожидать от пограничного случая, единичной эластичности кривой спроса.</a:t>
            </a:r>
          </a:p>
        </p:txBody>
      </p:sp>
    </p:spTree>
    <p:extLst>
      <p:ext uri="{BB962C8B-B14F-4D97-AF65-F5344CB8AC3E}">
        <p14:creationId xmlns:p14="http://schemas.microsoft.com/office/powerpoint/2010/main" val="38574825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58253" y="649263"/>
            <a:ext cx="10427368" cy="1203601"/>
          </a:xfrm>
        </p:spPr>
        <p:txBody>
          <a:bodyPr>
            <a:noAutofit/>
          </a:bodyPr>
          <a:lstStyle/>
          <a:p>
            <a:pPr marL="180000" indent="432000" algn="just">
              <a:buFont typeface="Wingdings" panose="05000000000000000000" pitchFamily="2" charset="2"/>
              <a:buChar char="v"/>
            </a:pPr>
            <a:r>
              <a:rPr lang="ru-RU" sz="2000" dirty="0">
                <a:solidFill>
                  <a:schemeClr val="tx1"/>
                </a:solidFill>
                <a:latin typeface="Times New Roman" panose="02020603050405020304" pitchFamily="18" charset="0"/>
                <a:cs typeface="Times New Roman" panose="02020603050405020304" pitchFamily="18" charset="0"/>
              </a:rPr>
              <a:t>Мы также можем увидеть, что рис. </a:t>
            </a:r>
            <a:r>
              <a:rPr lang="ru-RU" sz="2000" dirty="0" smtClean="0">
                <a:solidFill>
                  <a:schemeClr val="tx1"/>
                </a:solidFill>
                <a:latin typeface="Times New Roman" panose="02020603050405020304" pitchFamily="18" charset="0"/>
                <a:cs typeface="Times New Roman" panose="02020603050405020304" pitchFamily="18" charset="0"/>
              </a:rPr>
              <a:t>2 </a:t>
            </a:r>
            <a:r>
              <a:rPr lang="ru-RU" sz="2000" dirty="0">
                <a:solidFill>
                  <a:schemeClr val="tx1"/>
                </a:solidFill>
                <a:latin typeface="Times New Roman" panose="02020603050405020304" pitchFamily="18" charset="0"/>
                <a:cs typeface="Times New Roman" panose="02020603050405020304" pitchFamily="18" charset="0"/>
              </a:rPr>
              <a:t>(см. график слева) соответствует случаю эластичного спроса. На этом рисунке вы-ручка, представленная в виде площади прямоугольника, увеличивается с 1 млрд долл. до 1,5 млрд долл. при снижении цены в два раза. Поскольку общая выручка увеличивается при снижении цены, спрос </a:t>
            </a:r>
            <a:r>
              <a:rPr lang="ru-RU" sz="2000" dirty="0" smtClean="0">
                <a:solidFill>
                  <a:schemeClr val="tx1"/>
                </a:solidFill>
                <a:latin typeface="Times New Roman" panose="02020603050405020304" pitchFamily="18" charset="0"/>
                <a:cs typeface="Times New Roman" panose="02020603050405020304" pitchFamily="18" charset="0"/>
              </a:rPr>
              <a:t>эластичен.</a:t>
            </a:r>
          </a:p>
          <a:p>
            <a:pPr marL="180000" indent="432000" algn="just">
              <a:spcBef>
                <a:spcPts val="1200"/>
              </a:spcBef>
              <a:buFont typeface="Wingdings" panose="05000000000000000000" pitchFamily="2" charset="2"/>
              <a:buChar char="v"/>
            </a:pPr>
            <a:r>
              <a:rPr lang="ru-RU" sz="2000" dirty="0" smtClean="0">
                <a:solidFill>
                  <a:schemeClr val="tx1"/>
                </a:solidFill>
                <a:latin typeface="Times New Roman" panose="02020603050405020304" pitchFamily="18" charset="0"/>
                <a:cs typeface="Times New Roman" panose="02020603050405020304" pitchFamily="18" charset="0"/>
              </a:rPr>
              <a:t>На </a:t>
            </a:r>
            <a:r>
              <a:rPr lang="ru-RU" sz="2000" dirty="0">
                <a:solidFill>
                  <a:schemeClr val="tx1"/>
                </a:solidFill>
                <a:latin typeface="Times New Roman" panose="02020603050405020304" pitchFamily="18" charset="0"/>
                <a:cs typeface="Times New Roman" panose="02020603050405020304" pitchFamily="18" charset="0"/>
              </a:rPr>
              <a:t>рис. </a:t>
            </a:r>
            <a:r>
              <a:rPr lang="ru-RU" sz="2000" dirty="0" smtClean="0">
                <a:solidFill>
                  <a:schemeClr val="tx1"/>
                </a:solidFill>
                <a:latin typeface="Times New Roman" panose="02020603050405020304" pitchFamily="18" charset="0"/>
                <a:cs typeface="Times New Roman" panose="02020603050405020304" pitchFamily="18" charset="0"/>
              </a:rPr>
              <a:t>2 </a:t>
            </a:r>
            <a:r>
              <a:rPr lang="ru-RU" sz="2000" dirty="0">
                <a:solidFill>
                  <a:schemeClr val="tx1"/>
                </a:solidFill>
                <a:latin typeface="Times New Roman" panose="02020603050405020304" pitchFamily="18" charset="0"/>
                <a:cs typeface="Times New Roman" panose="02020603050405020304" pitchFamily="18" charset="0"/>
              </a:rPr>
              <a:t>(см. график справа) площадь прямоугольника, соответствующего выручке, сокращается с 40 млн долл. до 30 млн долл. после снижения цены наполовину, следовательно, спрос неэластичен</a:t>
            </a:r>
            <a:r>
              <a:rPr lang="ru-RU" sz="2000" dirty="0" smtClean="0">
                <a:solidFill>
                  <a:schemeClr val="tx1"/>
                </a:solidFill>
                <a:latin typeface="Times New Roman" panose="02020603050405020304" pitchFamily="18" charset="0"/>
                <a:cs typeface="Times New Roman" panose="02020603050405020304" pitchFamily="18" charset="0"/>
              </a:rPr>
              <a:t>.</a:t>
            </a:r>
            <a:endParaRPr lang="ru-RU" sz="2000" dirty="0">
              <a:solidFill>
                <a:schemeClr val="tx1"/>
              </a:solidFill>
              <a:latin typeface="Times New Roman" panose="02020603050405020304" pitchFamily="18" charset="0"/>
              <a:cs typeface="Times New Roman" panose="02020603050405020304" pitchFamily="18" charset="0"/>
            </a:endParaRPr>
          </a:p>
        </p:txBody>
      </p:sp>
      <p:sp>
        <p:nvSpPr>
          <p:cNvPr id="2" name="Прямоугольник 1"/>
          <p:cNvSpPr/>
          <p:nvPr/>
        </p:nvSpPr>
        <p:spPr>
          <a:xfrm>
            <a:off x="697833" y="3189511"/>
            <a:ext cx="3525252" cy="3293209"/>
          </a:xfrm>
          <a:prstGeom prst="rect">
            <a:avLst/>
          </a:prstGeom>
        </p:spPr>
        <p:txBody>
          <a:bodyPr wrap="square">
            <a:spAutoFit/>
          </a:bodyPr>
          <a:lstStyle/>
          <a:p>
            <a:pPr marL="180000" indent="396000" algn="just">
              <a:buClr>
                <a:schemeClr val="accent1"/>
              </a:buClr>
              <a:buFont typeface="Wingdings" panose="05000000000000000000" pitchFamily="2" charset="2"/>
              <a:buChar char="v"/>
            </a:pPr>
            <a:r>
              <a:rPr lang="ru-RU" dirty="0">
                <a:latin typeface="Times New Roman" panose="02020603050405020304" pitchFamily="18" charset="0"/>
                <a:cs typeface="Times New Roman" panose="02020603050405020304" pitchFamily="18" charset="0"/>
              </a:rPr>
              <a:t>Какой график соответствует нашему примеру, когда щедрый урожай приводит к снижению общей выручки фермеров? Очевидно тот, что расположен справа. </a:t>
            </a:r>
          </a:p>
          <a:p>
            <a:pPr marL="180000" indent="396000" algn="just">
              <a:spcBef>
                <a:spcPts val="1200"/>
              </a:spcBef>
              <a:buClr>
                <a:schemeClr val="accent1"/>
              </a:buClr>
              <a:buFont typeface="Wingdings" panose="05000000000000000000" pitchFamily="2" charset="2"/>
              <a:buChar char="v"/>
            </a:pPr>
            <a:r>
              <a:rPr lang="ru-RU" dirty="0" smtClean="0">
                <a:latin typeface="Times New Roman" panose="02020603050405020304" pitchFamily="18" charset="0"/>
                <a:cs typeface="Times New Roman" panose="02020603050405020304" pitchFamily="18" charset="0"/>
              </a:rPr>
              <a:t>А </a:t>
            </a:r>
            <a:r>
              <a:rPr lang="ru-RU" dirty="0">
                <a:latin typeface="Times New Roman" panose="02020603050405020304" pitchFamily="18" charset="0"/>
                <a:cs typeface="Times New Roman" panose="02020603050405020304" pitchFamily="18" charset="0"/>
              </a:rPr>
              <a:t>какой соответствует примеру с отдыхающими, когда снижение цены увеличивает выручку? Конечно, тот, что расположен слева.</a:t>
            </a:r>
          </a:p>
        </p:txBody>
      </p:sp>
      <p:pic>
        <p:nvPicPr>
          <p:cNvPr id="4" name="Рисунок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79496" y="2971801"/>
            <a:ext cx="7163448" cy="3300116"/>
          </a:xfrm>
          <a:prstGeom prst="rect">
            <a:avLst/>
          </a:prstGeom>
        </p:spPr>
      </p:pic>
    </p:spTree>
    <p:extLst>
      <p:ext uri="{BB962C8B-B14F-4D97-AF65-F5344CB8AC3E}">
        <p14:creationId xmlns:p14="http://schemas.microsoft.com/office/powerpoint/2010/main" val="41376447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962526" y="733926"/>
            <a:ext cx="10262937" cy="959407"/>
          </a:xfrm>
        </p:spPr>
        <p:txBody>
          <a:bodyPr>
            <a:normAutofit/>
          </a:bodyPr>
          <a:lstStyle/>
          <a:p>
            <a:pPr marL="0" indent="457200" algn="just">
              <a:buNone/>
            </a:pPr>
            <a:r>
              <a:rPr lang="ru-RU" sz="2000" dirty="0">
                <a:solidFill>
                  <a:schemeClr val="tx1"/>
                </a:solidFill>
                <a:latin typeface="Times New Roman" panose="02020603050405020304" pitchFamily="18" charset="0"/>
                <a:cs typeface="Times New Roman" panose="02020603050405020304" pitchFamily="18" charset="0"/>
              </a:rPr>
              <a:t>Основные моменты, касающиеся ценовой эластичности, которые необходимо запомнить, представлены в табл. </a:t>
            </a:r>
            <a:r>
              <a:rPr lang="ru-RU" sz="2000" dirty="0" smtClean="0">
                <a:solidFill>
                  <a:schemeClr val="tx1"/>
                </a:solidFill>
                <a:latin typeface="Times New Roman" panose="02020603050405020304" pitchFamily="18" charset="0"/>
                <a:cs typeface="Times New Roman" panose="02020603050405020304" pitchFamily="18" charset="0"/>
              </a:rPr>
              <a:t>3.</a:t>
            </a:r>
          </a:p>
          <a:p>
            <a:pPr marL="0" indent="0" algn="ctr">
              <a:buNone/>
            </a:pPr>
            <a:endParaRPr lang="ru-RU" sz="2000" b="1"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graphicFrame>
            <p:nvGraphicFramePr>
              <p:cNvPr id="4" name="Таблица 3"/>
              <p:cNvGraphicFramePr>
                <a:graphicFrameLocks noGrp="1"/>
              </p:cNvGraphicFramePr>
              <p:nvPr>
                <p:extLst>
                  <p:ext uri="{D42A27DB-BD31-4B8C-83A1-F6EECF244321}">
                    <p14:modId xmlns:p14="http://schemas.microsoft.com/office/powerpoint/2010/main" val="1953809628"/>
                  </p:ext>
                </p:extLst>
              </p:nvPr>
            </p:nvGraphicFramePr>
            <p:xfrm>
              <a:off x="914400" y="1470259"/>
              <a:ext cx="10395283" cy="4251960"/>
            </p:xfrm>
            <a:graphic>
              <a:graphicData uri="http://schemas.openxmlformats.org/drawingml/2006/table">
                <a:tbl>
                  <a:tblPr firstRow="1" bandRow="1">
                    <a:tableStyleId>{93296810-A885-4BE3-A3E7-6D5BEEA58F35}</a:tableStyleId>
                  </a:tblPr>
                  <a:tblGrid>
                    <a:gridCol w="2731666"/>
                    <a:gridCol w="1969340"/>
                    <a:gridCol w="3095455"/>
                    <a:gridCol w="2598822"/>
                  </a:tblGrid>
                  <a:tr h="370840">
                    <a:tc>
                      <a:txBody>
                        <a:bodyPr/>
                        <a:lstStyle/>
                        <a:p>
                          <a:r>
                            <a:rPr lang="ru-RU" sz="1700" dirty="0" smtClean="0">
                              <a:solidFill>
                                <a:schemeClr val="tx1"/>
                              </a:solidFill>
                            </a:rPr>
                            <a:t>Величина</a:t>
                          </a:r>
                          <a:r>
                            <a:rPr lang="ru-RU" sz="1700" baseline="0" dirty="0" smtClean="0">
                              <a:solidFill>
                                <a:schemeClr val="tx1"/>
                              </a:solidFill>
                            </a:rPr>
                            <a:t> эластичности спроса</a:t>
                          </a:r>
                          <a:endParaRPr lang="ru-RU" sz="1700" dirty="0">
                            <a:solidFill>
                              <a:schemeClr val="tx1"/>
                            </a:solidFill>
                          </a:endParaRPr>
                        </a:p>
                      </a:txBody>
                      <a:tcPr/>
                    </a:tc>
                    <a:tc>
                      <a:txBody>
                        <a:bodyPr/>
                        <a:lstStyle/>
                        <a:p>
                          <a:r>
                            <a:rPr lang="ru-RU" sz="1700" dirty="0" smtClean="0">
                              <a:solidFill>
                                <a:schemeClr val="tx1"/>
                              </a:solidFill>
                            </a:rPr>
                            <a:t>Вид</a:t>
                          </a:r>
                          <a:endParaRPr lang="ru-RU" sz="1700" dirty="0">
                            <a:solidFill>
                              <a:schemeClr val="tx1"/>
                            </a:solidFill>
                          </a:endParaRPr>
                        </a:p>
                      </a:txBody>
                      <a:tcPr/>
                    </a:tc>
                    <a:tc>
                      <a:txBody>
                        <a:bodyPr/>
                        <a:lstStyle/>
                        <a:p>
                          <a:r>
                            <a:rPr lang="ru-RU" sz="1700" dirty="0" smtClean="0">
                              <a:solidFill>
                                <a:schemeClr val="tx1"/>
                              </a:solidFill>
                            </a:rPr>
                            <a:t>Определение</a:t>
                          </a:r>
                          <a:endParaRPr lang="ru-RU" sz="1700" dirty="0">
                            <a:solidFill>
                              <a:schemeClr val="tx1"/>
                            </a:solidFill>
                          </a:endParaRPr>
                        </a:p>
                      </a:txBody>
                      <a:tcPr/>
                    </a:tc>
                    <a:tc>
                      <a:txBody>
                        <a:bodyPr/>
                        <a:lstStyle/>
                        <a:p>
                          <a:r>
                            <a:rPr lang="ru-RU" sz="1700" dirty="0" smtClean="0">
                              <a:solidFill>
                                <a:schemeClr val="tx1"/>
                              </a:solidFill>
                            </a:rPr>
                            <a:t>Влияние на выручку</a:t>
                          </a:r>
                          <a:endParaRPr lang="ru-RU" sz="1700" dirty="0">
                            <a:solidFill>
                              <a:schemeClr val="tx1"/>
                            </a:solidFill>
                          </a:endParaRPr>
                        </a:p>
                      </a:txBody>
                      <a:tcPr/>
                    </a:tc>
                  </a:tr>
                  <a:tr h="863599">
                    <a:tc>
                      <a:txBody>
                        <a:bodyPr/>
                        <a:lstStyle/>
                        <a:p>
                          <a:r>
                            <a:rPr lang="ru-RU" sz="1700" dirty="0" smtClean="0"/>
                            <a:t>Больше единицы (</a:t>
                          </a:r>
                          <a14:m>
                            <m:oMath xmlns:m="http://schemas.openxmlformats.org/officeDocument/2006/math">
                              <m:sSub>
                                <m:sSubPr>
                                  <m:ctrlPr>
                                    <a:rPr lang="ru-RU" sz="1700" i="1" smtClean="0">
                                      <a:latin typeface="Cambria Math"/>
                                    </a:rPr>
                                  </m:ctrlPr>
                                </m:sSubPr>
                                <m:e>
                                  <m:r>
                                    <a:rPr lang="en-US" sz="1700" b="0" i="1" smtClean="0">
                                      <a:latin typeface="Cambria Math" panose="02040503050406030204" pitchFamily="18" charset="0"/>
                                    </a:rPr>
                                    <m:t>𝐸</m:t>
                                  </m:r>
                                </m:e>
                                <m:sub>
                                  <m:r>
                                    <a:rPr lang="en-US" sz="1700" b="0" i="1" smtClean="0">
                                      <a:latin typeface="Cambria Math" panose="02040503050406030204" pitchFamily="18" charset="0"/>
                                    </a:rPr>
                                    <m:t>𝐷</m:t>
                                  </m:r>
                                </m:sub>
                              </m:sSub>
                              <m:r>
                                <a:rPr lang="ru-RU" sz="1700" i="1" smtClean="0">
                                  <a:latin typeface="Cambria Math" panose="02040503050406030204" pitchFamily="18" charset="0"/>
                                  <a:ea typeface="Cambria Math" panose="02040503050406030204" pitchFamily="18" charset="0"/>
                                </a:rPr>
                                <m:t>&gt;</m:t>
                              </m:r>
                              <m:r>
                                <a:rPr lang="en-US" sz="1700" b="0" i="1" smtClean="0">
                                  <a:latin typeface="Cambria Math" panose="02040503050406030204" pitchFamily="18" charset="0"/>
                                  <a:ea typeface="Cambria Math" panose="02040503050406030204" pitchFamily="18" charset="0"/>
                                </a:rPr>
                                <m:t>1)</m:t>
                              </m:r>
                            </m:oMath>
                          </a14:m>
                          <a:endParaRPr lang="ru-RU" sz="1700" dirty="0"/>
                        </a:p>
                      </a:txBody>
                      <a:tcPr/>
                    </a:tc>
                    <a:tc>
                      <a:txBody>
                        <a:bodyPr/>
                        <a:lstStyle/>
                        <a:p>
                          <a:r>
                            <a:rPr lang="ru-RU" sz="1700" dirty="0" smtClean="0"/>
                            <a:t>Эластичный</a:t>
                          </a:r>
                          <a:r>
                            <a:rPr lang="ru-RU" sz="1700" baseline="0" dirty="0" smtClean="0"/>
                            <a:t> спрос</a:t>
                          </a:r>
                          <a:endParaRPr lang="ru-RU" sz="1700" dirty="0"/>
                        </a:p>
                      </a:txBody>
                      <a:tcPr/>
                    </a:tc>
                    <a:tc>
                      <a:txBody>
                        <a:bodyPr/>
                        <a:lstStyle/>
                        <a:p>
                          <a:r>
                            <a:rPr lang="ru-RU" sz="1700" dirty="0" smtClean="0"/>
                            <a:t>Процентное изменение величины спроса</a:t>
                          </a:r>
                          <a:r>
                            <a:rPr lang="ru-RU" sz="1700" baseline="0" dirty="0" smtClean="0"/>
                            <a:t> </a:t>
                          </a:r>
                          <a:r>
                            <a:rPr lang="ru-RU" sz="1700" i="1" baseline="0" dirty="0" smtClean="0"/>
                            <a:t>больше</a:t>
                          </a:r>
                          <a:r>
                            <a:rPr lang="ru-RU" sz="1700" baseline="0" dirty="0" smtClean="0"/>
                            <a:t>, чем процентное изменение цены</a:t>
                          </a:r>
                          <a:endParaRPr lang="ru-RU" sz="1700" dirty="0"/>
                        </a:p>
                      </a:txBody>
                      <a:tcPr/>
                    </a:tc>
                    <a:tc>
                      <a:txBody>
                        <a:bodyPr/>
                        <a:lstStyle/>
                        <a:p>
                          <a:r>
                            <a:rPr lang="ru-RU" sz="1700" dirty="0" smtClean="0"/>
                            <a:t>Выручка</a:t>
                          </a:r>
                          <a:r>
                            <a:rPr lang="ru-RU" sz="1700" baseline="0" dirty="0" smtClean="0"/>
                            <a:t> увеличивается, если цена уменьшается</a:t>
                          </a:r>
                          <a:endParaRPr lang="ru-RU" sz="1700" dirty="0"/>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ru-RU" sz="1700" dirty="0" smtClean="0"/>
                            <a:t>Равна единице (</a:t>
                          </a:r>
                          <a14:m>
                            <m:oMath xmlns:m="http://schemas.openxmlformats.org/officeDocument/2006/math">
                              <m:sSub>
                                <m:sSubPr>
                                  <m:ctrlPr>
                                    <a:rPr lang="ru-RU" sz="1700" i="1" smtClean="0">
                                      <a:latin typeface="Cambria Math"/>
                                    </a:rPr>
                                  </m:ctrlPr>
                                </m:sSubPr>
                                <m:e>
                                  <m:r>
                                    <a:rPr lang="en-US" sz="1700" b="0" i="1" smtClean="0">
                                      <a:latin typeface="Cambria Math" panose="02040503050406030204" pitchFamily="18" charset="0"/>
                                    </a:rPr>
                                    <m:t>𝐸</m:t>
                                  </m:r>
                                </m:e>
                                <m:sub>
                                  <m:r>
                                    <a:rPr lang="en-US" sz="1700" b="0" i="1" smtClean="0">
                                      <a:latin typeface="Cambria Math" panose="02040503050406030204" pitchFamily="18" charset="0"/>
                                    </a:rPr>
                                    <m:t>𝐷</m:t>
                                  </m:r>
                                </m:sub>
                              </m:sSub>
                              <m:r>
                                <a:rPr lang="ru-RU" sz="1700" b="0" i="1" smtClean="0">
                                  <a:latin typeface="Cambria Math" panose="02040503050406030204" pitchFamily="18" charset="0"/>
                                </a:rPr>
                                <m:t>=</m:t>
                              </m:r>
                              <m:r>
                                <a:rPr lang="en-US" sz="1700" b="0" i="1" smtClean="0">
                                  <a:latin typeface="Cambria Math" panose="02040503050406030204" pitchFamily="18" charset="0"/>
                                  <a:ea typeface="Cambria Math" panose="02040503050406030204" pitchFamily="18" charset="0"/>
                                </a:rPr>
                                <m:t>1)</m:t>
                              </m:r>
                            </m:oMath>
                          </a14:m>
                          <a:endParaRPr lang="ru-RU" sz="1700" dirty="0"/>
                        </a:p>
                        <a:p>
                          <a:endParaRPr lang="ru-RU" sz="1700" dirty="0"/>
                        </a:p>
                      </a:txBody>
                      <a:tcPr/>
                    </a:tc>
                    <a:tc>
                      <a:txBody>
                        <a:bodyPr/>
                        <a:lstStyle/>
                        <a:p>
                          <a:r>
                            <a:rPr lang="ru-RU" sz="1700" dirty="0" smtClean="0"/>
                            <a:t>Спрос с единичной эластичностью</a:t>
                          </a:r>
                          <a:endParaRPr lang="ru-RU" sz="1700" dirty="0"/>
                        </a:p>
                      </a:txBody>
                      <a:tcPr/>
                    </a:tc>
                    <a:tc>
                      <a:txBody>
                        <a:bodyPr/>
                        <a:lstStyle/>
                        <a:p>
                          <a:r>
                            <a:rPr lang="ru-RU" sz="1700" dirty="0" smtClean="0"/>
                            <a:t>Процентное изменение величины спроса</a:t>
                          </a:r>
                          <a:r>
                            <a:rPr lang="ru-RU" sz="1700" baseline="0" dirty="0" smtClean="0"/>
                            <a:t> </a:t>
                          </a:r>
                          <a:r>
                            <a:rPr lang="ru-RU" sz="1700" i="1" baseline="0" dirty="0" smtClean="0"/>
                            <a:t>равно</a:t>
                          </a:r>
                          <a:r>
                            <a:rPr lang="ru-RU" sz="1700" baseline="0" dirty="0" smtClean="0"/>
                            <a:t>, чем процентное изменение цены</a:t>
                          </a:r>
                          <a:endParaRPr lang="ru-RU" sz="1700" dirty="0"/>
                        </a:p>
                      </a:txBody>
                      <a:tcPr/>
                    </a:tc>
                    <a:tc>
                      <a:txBody>
                        <a:bodyPr/>
                        <a:lstStyle/>
                        <a:p>
                          <a:r>
                            <a:rPr lang="ru-RU" sz="1700" dirty="0" smtClean="0"/>
                            <a:t>Выручка не изменяется, если цена уменьшается</a:t>
                          </a:r>
                          <a:endParaRPr lang="ru-RU" sz="1700" dirty="0"/>
                        </a:p>
                      </a:txBody>
                      <a:tcPr/>
                    </a:tc>
                  </a:tr>
                  <a:tr h="1345844">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ru-RU" sz="1700" dirty="0" smtClean="0"/>
                            <a:t>Меньше единицы</a:t>
                          </a:r>
                        </a:p>
                        <a:p>
                          <a:pPr marL="0" marR="0" indent="0" algn="l" defTabSz="457200" rtl="0" eaLnBrk="1" fontAlgn="auto" latinLnBrk="0" hangingPunct="1">
                            <a:lnSpc>
                              <a:spcPct val="100000"/>
                            </a:lnSpc>
                            <a:spcBef>
                              <a:spcPts val="0"/>
                            </a:spcBef>
                            <a:spcAft>
                              <a:spcPts val="0"/>
                            </a:spcAft>
                            <a:buClrTx/>
                            <a:buSzTx/>
                            <a:buFontTx/>
                            <a:buNone/>
                            <a:tabLst/>
                            <a:defRPr/>
                          </a:pPr>
                          <a:r>
                            <a:rPr lang="ru-RU" sz="1700" dirty="0" smtClean="0"/>
                            <a:t>(</a:t>
                          </a:r>
                          <a14:m>
                            <m:oMath xmlns:m="http://schemas.openxmlformats.org/officeDocument/2006/math">
                              <m:sSub>
                                <m:sSubPr>
                                  <m:ctrlPr>
                                    <a:rPr lang="ru-RU" sz="1700" i="1" smtClean="0">
                                      <a:latin typeface="Cambria Math"/>
                                    </a:rPr>
                                  </m:ctrlPr>
                                </m:sSubPr>
                                <m:e>
                                  <m:r>
                                    <a:rPr lang="en-US" sz="1700" b="0" i="1" smtClean="0">
                                      <a:latin typeface="Cambria Math" panose="02040503050406030204" pitchFamily="18" charset="0"/>
                                    </a:rPr>
                                    <m:t>𝐸</m:t>
                                  </m:r>
                                </m:e>
                                <m:sub>
                                  <m:r>
                                    <a:rPr lang="en-US" sz="1700" b="0" i="1" smtClean="0">
                                      <a:latin typeface="Cambria Math" panose="02040503050406030204" pitchFamily="18" charset="0"/>
                                    </a:rPr>
                                    <m:t>𝐷</m:t>
                                  </m:r>
                                </m:sub>
                              </m:sSub>
                              <m:r>
                                <a:rPr lang="en-US" sz="1700" b="0" i="1" smtClean="0">
                                  <a:latin typeface="Cambria Math" panose="02040503050406030204" pitchFamily="18" charset="0"/>
                                  <a:ea typeface="Cambria Math" panose="02040503050406030204" pitchFamily="18" charset="0"/>
                                </a:rPr>
                                <m:t>&lt;1)</m:t>
                              </m:r>
                            </m:oMath>
                          </a14:m>
                          <a:endParaRPr lang="ru-RU" sz="1700" dirty="0"/>
                        </a:p>
                        <a:p>
                          <a:endParaRPr lang="ru-RU" sz="1700" dirty="0"/>
                        </a:p>
                      </a:txBody>
                      <a:tcPr/>
                    </a:tc>
                    <a:tc>
                      <a:txBody>
                        <a:bodyPr/>
                        <a:lstStyle/>
                        <a:p>
                          <a:r>
                            <a:rPr lang="ru-RU" sz="1700" dirty="0" smtClean="0"/>
                            <a:t>Неэластичный спрос</a:t>
                          </a:r>
                          <a:endParaRPr lang="ru-RU" sz="17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ru-RU" sz="1700" dirty="0" smtClean="0"/>
                            <a:t>Процентное изменение величины спроса</a:t>
                          </a:r>
                          <a:r>
                            <a:rPr lang="ru-RU" sz="1700" baseline="0" dirty="0" smtClean="0"/>
                            <a:t> </a:t>
                          </a:r>
                          <a:r>
                            <a:rPr lang="ru-RU" sz="1700" i="1" baseline="0" dirty="0" smtClean="0"/>
                            <a:t>меньше</a:t>
                          </a:r>
                          <a:r>
                            <a:rPr lang="ru-RU" sz="1700" baseline="0" dirty="0" smtClean="0"/>
                            <a:t>, чем процентное изменение цены</a:t>
                          </a:r>
                          <a:endParaRPr lang="ru-RU" sz="1700" dirty="0" smtClean="0"/>
                        </a:p>
                        <a:p>
                          <a:endParaRPr lang="ru-RU" sz="1700" dirty="0"/>
                        </a:p>
                      </a:txBody>
                      <a:tcPr/>
                    </a:tc>
                    <a:tc>
                      <a:txBody>
                        <a:bodyPr/>
                        <a:lstStyle/>
                        <a:p>
                          <a:r>
                            <a:rPr lang="ru-RU" sz="1700" dirty="0" smtClean="0"/>
                            <a:t>Выручка уменьшается,</a:t>
                          </a:r>
                          <a:r>
                            <a:rPr lang="ru-RU" sz="1700" baseline="0" dirty="0" smtClean="0"/>
                            <a:t> если цена снижается</a:t>
                          </a:r>
                          <a:endParaRPr lang="ru-RU" sz="1700" dirty="0"/>
                        </a:p>
                      </a:txBody>
                      <a:tcPr/>
                    </a:tc>
                  </a:tr>
                </a:tbl>
              </a:graphicData>
            </a:graphic>
          </p:graphicFrame>
        </mc:Choice>
        <mc:Fallback xmlns="">
          <p:graphicFrame>
            <p:nvGraphicFramePr>
              <p:cNvPr id="4" name="Таблица 3"/>
              <p:cNvGraphicFramePr>
                <a:graphicFrameLocks noGrp="1"/>
              </p:cNvGraphicFramePr>
              <p:nvPr>
                <p:extLst>
                  <p:ext uri="{D42A27DB-BD31-4B8C-83A1-F6EECF244321}">
                    <p14:modId xmlns:p14="http://schemas.microsoft.com/office/powerpoint/2010/main" val="1953809628"/>
                  </p:ext>
                </p:extLst>
              </p:nvPr>
            </p:nvGraphicFramePr>
            <p:xfrm>
              <a:off x="914400" y="1470259"/>
              <a:ext cx="10395283" cy="4251960"/>
            </p:xfrm>
            <a:graphic>
              <a:graphicData uri="http://schemas.openxmlformats.org/drawingml/2006/table">
                <a:tbl>
                  <a:tblPr firstRow="1" bandRow="1">
                    <a:tableStyleId>{93296810-A885-4BE3-A3E7-6D5BEEA58F35}</a:tableStyleId>
                  </a:tblPr>
                  <a:tblGrid>
                    <a:gridCol w="2731666"/>
                    <a:gridCol w="1969340"/>
                    <a:gridCol w="3095455"/>
                    <a:gridCol w="2598822"/>
                  </a:tblGrid>
                  <a:tr h="609600">
                    <a:tc>
                      <a:txBody>
                        <a:bodyPr/>
                        <a:lstStyle/>
                        <a:p>
                          <a:r>
                            <a:rPr lang="ru-RU" sz="1700" dirty="0" smtClean="0">
                              <a:solidFill>
                                <a:schemeClr val="tx1"/>
                              </a:solidFill>
                            </a:rPr>
                            <a:t>Величина</a:t>
                          </a:r>
                          <a:r>
                            <a:rPr lang="ru-RU" sz="1700" baseline="0" dirty="0" smtClean="0">
                              <a:solidFill>
                                <a:schemeClr val="tx1"/>
                              </a:solidFill>
                            </a:rPr>
                            <a:t> эластичности спроса</a:t>
                          </a:r>
                          <a:endParaRPr lang="ru-RU" sz="1700" dirty="0">
                            <a:solidFill>
                              <a:schemeClr val="tx1"/>
                            </a:solidFill>
                          </a:endParaRPr>
                        </a:p>
                      </a:txBody>
                      <a:tcPr/>
                    </a:tc>
                    <a:tc>
                      <a:txBody>
                        <a:bodyPr/>
                        <a:lstStyle/>
                        <a:p>
                          <a:r>
                            <a:rPr lang="ru-RU" sz="1700" dirty="0" smtClean="0">
                              <a:solidFill>
                                <a:schemeClr val="tx1"/>
                              </a:solidFill>
                            </a:rPr>
                            <a:t>Вид</a:t>
                          </a:r>
                          <a:endParaRPr lang="ru-RU" sz="1700" dirty="0">
                            <a:solidFill>
                              <a:schemeClr val="tx1"/>
                            </a:solidFill>
                          </a:endParaRPr>
                        </a:p>
                      </a:txBody>
                      <a:tcPr/>
                    </a:tc>
                    <a:tc>
                      <a:txBody>
                        <a:bodyPr/>
                        <a:lstStyle/>
                        <a:p>
                          <a:r>
                            <a:rPr lang="ru-RU" sz="1700" dirty="0" smtClean="0">
                              <a:solidFill>
                                <a:schemeClr val="tx1"/>
                              </a:solidFill>
                            </a:rPr>
                            <a:t>Определение</a:t>
                          </a:r>
                          <a:endParaRPr lang="ru-RU" sz="1700" dirty="0">
                            <a:solidFill>
                              <a:schemeClr val="tx1"/>
                            </a:solidFill>
                          </a:endParaRPr>
                        </a:p>
                      </a:txBody>
                      <a:tcPr/>
                    </a:tc>
                    <a:tc>
                      <a:txBody>
                        <a:bodyPr/>
                        <a:lstStyle/>
                        <a:p>
                          <a:r>
                            <a:rPr lang="ru-RU" sz="1700" dirty="0" smtClean="0">
                              <a:solidFill>
                                <a:schemeClr val="tx1"/>
                              </a:solidFill>
                            </a:rPr>
                            <a:t>Влияние на выручку</a:t>
                          </a:r>
                          <a:endParaRPr lang="ru-RU" sz="1700" dirty="0">
                            <a:solidFill>
                              <a:schemeClr val="tx1"/>
                            </a:solidFill>
                          </a:endParaRPr>
                        </a:p>
                      </a:txBody>
                      <a:tcPr/>
                    </a:tc>
                  </a:tr>
                  <a:tr h="1127760">
                    <a:tc>
                      <a:txBody>
                        <a:bodyPr/>
                        <a:lstStyle/>
                        <a:p>
                          <a:endParaRPr lang="ru-RU"/>
                        </a:p>
                      </a:txBody>
                      <a:tcPr>
                        <a:blipFill rotWithShape="1">
                          <a:blip r:embed="rId2"/>
                          <a:stretch>
                            <a:fillRect t="-55135" r="-280804" b="-223243"/>
                          </a:stretch>
                        </a:blipFill>
                      </a:tcPr>
                    </a:tc>
                    <a:tc>
                      <a:txBody>
                        <a:bodyPr/>
                        <a:lstStyle/>
                        <a:p>
                          <a:r>
                            <a:rPr lang="ru-RU" sz="1700" dirty="0" smtClean="0"/>
                            <a:t>Эластичный</a:t>
                          </a:r>
                          <a:r>
                            <a:rPr lang="ru-RU" sz="1700" baseline="0" dirty="0" smtClean="0"/>
                            <a:t> спрос</a:t>
                          </a:r>
                          <a:endParaRPr lang="ru-RU" sz="1700" dirty="0"/>
                        </a:p>
                      </a:txBody>
                      <a:tcPr/>
                    </a:tc>
                    <a:tc>
                      <a:txBody>
                        <a:bodyPr/>
                        <a:lstStyle/>
                        <a:p>
                          <a:r>
                            <a:rPr lang="ru-RU" sz="1700" dirty="0" smtClean="0"/>
                            <a:t>Процентное изменение величины спроса</a:t>
                          </a:r>
                          <a:r>
                            <a:rPr lang="ru-RU" sz="1700" baseline="0" dirty="0" smtClean="0"/>
                            <a:t> </a:t>
                          </a:r>
                          <a:r>
                            <a:rPr lang="ru-RU" sz="1700" i="1" baseline="0" dirty="0" smtClean="0"/>
                            <a:t>больше</a:t>
                          </a:r>
                          <a:r>
                            <a:rPr lang="ru-RU" sz="1700" baseline="0" dirty="0" smtClean="0"/>
                            <a:t>, чем процентное изменение цены</a:t>
                          </a:r>
                          <a:endParaRPr lang="ru-RU" sz="1700" dirty="0"/>
                        </a:p>
                      </a:txBody>
                      <a:tcPr/>
                    </a:tc>
                    <a:tc>
                      <a:txBody>
                        <a:bodyPr/>
                        <a:lstStyle/>
                        <a:p>
                          <a:r>
                            <a:rPr lang="ru-RU" sz="1700" dirty="0" smtClean="0"/>
                            <a:t>Выручка</a:t>
                          </a:r>
                          <a:r>
                            <a:rPr lang="ru-RU" sz="1700" baseline="0" dirty="0" smtClean="0"/>
                            <a:t> увеличивается, если цена уменьшается</a:t>
                          </a:r>
                          <a:endParaRPr lang="ru-RU" sz="1700" dirty="0"/>
                        </a:p>
                      </a:txBody>
                      <a:tcPr/>
                    </a:tc>
                  </a:tr>
                  <a:tr h="1127760">
                    <a:tc>
                      <a:txBody>
                        <a:bodyPr/>
                        <a:lstStyle/>
                        <a:p>
                          <a:endParaRPr lang="ru-RU"/>
                        </a:p>
                      </a:txBody>
                      <a:tcPr>
                        <a:blipFill rotWithShape="1">
                          <a:blip r:embed="rId2"/>
                          <a:stretch>
                            <a:fillRect t="-155135" r="-280804" b="-123243"/>
                          </a:stretch>
                        </a:blipFill>
                      </a:tcPr>
                    </a:tc>
                    <a:tc>
                      <a:txBody>
                        <a:bodyPr/>
                        <a:lstStyle/>
                        <a:p>
                          <a:r>
                            <a:rPr lang="ru-RU" sz="1700" dirty="0" smtClean="0"/>
                            <a:t>Спрос с единичной эластичностью</a:t>
                          </a:r>
                          <a:endParaRPr lang="ru-RU" sz="1700" dirty="0"/>
                        </a:p>
                      </a:txBody>
                      <a:tcPr/>
                    </a:tc>
                    <a:tc>
                      <a:txBody>
                        <a:bodyPr/>
                        <a:lstStyle/>
                        <a:p>
                          <a:r>
                            <a:rPr lang="ru-RU" sz="1700" dirty="0" smtClean="0"/>
                            <a:t>Процентное изменение величины спроса</a:t>
                          </a:r>
                          <a:r>
                            <a:rPr lang="ru-RU" sz="1700" baseline="0" dirty="0" smtClean="0"/>
                            <a:t> </a:t>
                          </a:r>
                          <a:r>
                            <a:rPr lang="ru-RU" sz="1700" i="1" baseline="0" dirty="0" smtClean="0"/>
                            <a:t>равно</a:t>
                          </a:r>
                          <a:r>
                            <a:rPr lang="ru-RU" sz="1700" baseline="0" dirty="0" smtClean="0"/>
                            <a:t>, чем процентное изменение цены</a:t>
                          </a:r>
                          <a:endParaRPr lang="ru-RU" sz="1700" dirty="0"/>
                        </a:p>
                      </a:txBody>
                      <a:tcPr/>
                    </a:tc>
                    <a:tc>
                      <a:txBody>
                        <a:bodyPr/>
                        <a:lstStyle/>
                        <a:p>
                          <a:r>
                            <a:rPr lang="ru-RU" sz="1700" dirty="0" smtClean="0"/>
                            <a:t>Выручка не изменяется, если цена уменьшается</a:t>
                          </a:r>
                          <a:endParaRPr lang="ru-RU" sz="1700" dirty="0"/>
                        </a:p>
                      </a:txBody>
                      <a:tcPr/>
                    </a:tc>
                  </a:tr>
                  <a:tr h="1386840">
                    <a:tc>
                      <a:txBody>
                        <a:bodyPr/>
                        <a:lstStyle/>
                        <a:p>
                          <a:endParaRPr lang="ru-RU"/>
                        </a:p>
                      </a:txBody>
                      <a:tcPr>
                        <a:blipFill rotWithShape="1">
                          <a:blip r:embed="rId2"/>
                          <a:stretch>
                            <a:fillRect t="-207018" r="-280804"/>
                          </a:stretch>
                        </a:blipFill>
                      </a:tcPr>
                    </a:tc>
                    <a:tc>
                      <a:txBody>
                        <a:bodyPr/>
                        <a:lstStyle/>
                        <a:p>
                          <a:r>
                            <a:rPr lang="ru-RU" sz="1700" dirty="0" smtClean="0"/>
                            <a:t>Неэластичный спрос</a:t>
                          </a:r>
                          <a:endParaRPr lang="ru-RU" sz="17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ru-RU" sz="1700" dirty="0" smtClean="0"/>
                            <a:t>Процентное изменение величины спроса</a:t>
                          </a:r>
                          <a:r>
                            <a:rPr lang="ru-RU" sz="1700" baseline="0" dirty="0" smtClean="0"/>
                            <a:t> </a:t>
                          </a:r>
                          <a:r>
                            <a:rPr lang="ru-RU" sz="1700" i="1" baseline="0" dirty="0" smtClean="0"/>
                            <a:t>меньше</a:t>
                          </a:r>
                          <a:r>
                            <a:rPr lang="ru-RU" sz="1700" baseline="0" dirty="0" smtClean="0"/>
                            <a:t>, чем процентное изменение цены</a:t>
                          </a:r>
                          <a:endParaRPr lang="ru-RU" sz="1700" dirty="0" smtClean="0"/>
                        </a:p>
                        <a:p>
                          <a:endParaRPr lang="ru-RU" sz="1700" dirty="0"/>
                        </a:p>
                      </a:txBody>
                      <a:tcPr/>
                    </a:tc>
                    <a:tc>
                      <a:txBody>
                        <a:bodyPr/>
                        <a:lstStyle/>
                        <a:p>
                          <a:r>
                            <a:rPr lang="ru-RU" sz="1700" dirty="0" smtClean="0"/>
                            <a:t>Выручка уменьшается,</a:t>
                          </a:r>
                          <a:r>
                            <a:rPr lang="ru-RU" sz="1700" baseline="0" dirty="0" smtClean="0"/>
                            <a:t> если цена снижается</a:t>
                          </a:r>
                          <a:endParaRPr lang="ru-RU" sz="1700" dirty="0"/>
                        </a:p>
                      </a:txBody>
                      <a:tcPr/>
                    </a:tc>
                  </a:tr>
                </a:tbl>
              </a:graphicData>
            </a:graphic>
          </p:graphicFrame>
        </mc:Fallback>
      </mc:AlternateContent>
      <p:sp>
        <p:nvSpPr>
          <p:cNvPr id="2" name="Прямоугольник 1"/>
          <p:cNvSpPr/>
          <p:nvPr/>
        </p:nvSpPr>
        <p:spPr>
          <a:xfrm>
            <a:off x="1868903" y="5858292"/>
            <a:ext cx="8706853" cy="369332"/>
          </a:xfrm>
          <a:prstGeom prst="rect">
            <a:avLst/>
          </a:prstGeom>
        </p:spPr>
        <p:txBody>
          <a:bodyPr wrap="square">
            <a:spAutoFit/>
          </a:bodyPr>
          <a:lstStyle/>
          <a:p>
            <a:pPr algn="ctr"/>
            <a:r>
              <a:rPr lang="ru-RU" b="1" dirty="0">
                <a:latin typeface="Times New Roman" panose="02020603050405020304" pitchFamily="18" charset="0"/>
                <a:cs typeface="Times New Roman" panose="02020603050405020304" pitchFamily="18" charset="0"/>
              </a:rPr>
              <a:t>Табл. 3 </a:t>
            </a:r>
            <a:r>
              <a:rPr lang="ru-RU" b="1" dirty="0" smtClean="0">
                <a:latin typeface="Times New Roman" panose="02020603050405020304" pitchFamily="18" charset="0"/>
                <a:cs typeface="Times New Roman" panose="02020603050405020304" pitchFamily="18" charset="0"/>
              </a:rPr>
              <a:t>Эластичность</a:t>
            </a:r>
            <a:r>
              <a:rPr lang="ru-RU" b="1" dirty="0">
                <a:latin typeface="Times New Roman" panose="02020603050405020304" pitchFamily="18" charset="0"/>
                <a:cs typeface="Times New Roman" panose="02020603050405020304" pitchFamily="18" charset="0"/>
              </a:rPr>
              <a:t>: свободная таблица основных характеристик</a:t>
            </a:r>
          </a:p>
        </p:txBody>
      </p:sp>
    </p:spTree>
    <p:extLst>
      <p:ext uri="{BB962C8B-B14F-4D97-AF65-F5344CB8AC3E}">
        <p14:creationId xmlns:p14="http://schemas.microsoft.com/office/powerpoint/2010/main" val="36343527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52084" y="3425991"/>
            <a:ext cx="4196348" cy="3147261"/>
          </a:xfrm>
          <a:prstGeom prst="rect">
            <a:avLst/>
          </a:prstGeom>
        </p:spPr>
      </p:pic>
      <p:sp>
        <p:nvSpPr>
          <p:cNvPr id="2" name="Заголовок 1"/>
          <p:cNvSpPr>
            <a:spLocks noGrp="1"/>
          </p:cNvSpPr>
          <p:nvPr>
            <p:ph type="title"/>
          </p:nvPr>
        </p:nvSpPr>
        <p:spPr/>
        <p:txBody>
          <a:bodyPr>
            <a:noAutofit/>
          </a:bodyPr>
          <a:lstStyle/>
          <a:p>
            <a:pPr algn="ctr"/>
            <a:r>
              <a:rPr lang="ru-RU" sz="3600" dirty="0">
                <a:solidFill>
                  <a:schemeClr val="tx1"/>
                </a:solidFill>
                <a:latin typeface="Times New Roman" panose="02020603050405020304" pitchFamily="18" charset="0"/>
                <a:cs typeface="Times New Roman" panose="02020603050405020304" pitchFamily="18" charset="0"/>
              </a:rPr>
              <a:t>ЦЕНОВАЯ ЭЛАСТИЧНОСТЬ ПРЕДЛОЖЕНИЯ</a:t>
            </a:r>
          </a:p>
        </p:txBody>
      </p:sp>
      <p:sp>
        <p:nvSpPr>
          <p:cNvPr id="3" name="Объект 2"/>
          <p:cNvSpPr>
            <a:spLocks noGrp="1"/>
          </p:cNvSpPr>
          <p:nvPr>
            <p:ph sz="quarter" idx="1"/>
          </p:nvPr>
        </p:nvSpPr>
        <p:spPr>
          <a:xfrm>
            <a:off x="348917" y="1637465"/>
            <a:ext cx="11153272" cy="2056230"/>
          </a:xfrm>
        </p:spPr>
        <p:txBody>
          <a:bodyPr>
            <a:normAutofit/>
          </a:bodyPr>
          <a:lstStyle/>
          <a:p>
            <a:pPr marL="0" indent="457200" algn="just">
              <a:buNone/>
            </a:pPr>
            <a:r>
              <a:rPr lang="ru-RU" sz="2000" dirty="0">
                <a:latin typeface="Times New Roman" panose="02020603050405020304" pitchFamily="18" charset="0"/>
                <a:cs typeface="Times New Roman" panose="02020603050405020304" pitchFamily="18" charset="0"/>
              </a:rPr>
              <a:t>Конечно, </a:t>
            </a:r>
            <a:r>
              <a:rPr lang="ru-RU" sz="2000" dirty="0" smtClean="0">
                <a:latin typeface="Times New Roman" panose="02020603050405020304" pitchFamily="18" charset="0"/>
                <a:cs typeface="Times New Roman" panose="02020603050405020304" pitchFamily="18" charset="0"/>
              </a:rPr>
              <a:t>не </a:t>
            </a:r>
            <a:r>
              <a:rPr lang="ru-RU" sz="2000" dirty="0">
                <a:latin typeface="Times New Roman" panose="02020603050405020304" pitchFamily="18" charset="0"/>
                <a:cs typeface="Times New Roman" panose="02020603050405020304" pitchFamily="18" charset="0"/>
              </a:rPr>
              <a:t>только потребление изменяется при повышении или понижении цены. Решения предприятий об объеме выпускаемой продукции так же зависят от изменений цен. Экономисты определяют ценовую эластичность предложения как интенсивность реакции величины предложения товара на изменение его рыночной цены.</a:t>
            </a:r>
          </a:p>
          <a:p>
            <a:pPr marL="0" indent="457200" algn="just">
              <a:buNone/>
            </a:pPr>
            <a:r>
              <a:rPr lang="ru-RU" sz="2000" i="1" dirty="0">
                <a:latin typeface="Times New Roman" panose="02020603050405020304" pitchFamily="18" charset="0"/>
                <a:cs typeface="Times New Roman" panose="02020603050405020304" pitchFamily="18" charset="0"/>
              </a:rPr>
              <a:t>Точнее, ценовая эластичность предложения представляет собой отношение процентного изменения величины предложения к процентному изменению цены.</a:t>
            </a:r>
          </a:p>
          <a:p>
            <a:endParaRPr lang="ru-RU" dirty="0"/>
          </a:p>
        </p:txBody>
      </p:sp>
      <p:sp>
        <p:nvSpPr>
          <p:cNvPr id="5" name="Прямоугольник 4"/>
          <p:cNvSpPr/>
          <p:nvPr/>
        </p:nvSpPr>
        <p:spPr>
          <a:xfrm>
            <a:off x="216568" y="3947227"/>
            <a:ext cx="6918158" cy="2292935"/>
          </a:xfrm>
          <a:prstGeom prst="rect">
            <a:avLst/>
          </a:prstGeom>
        </p:spPr>
        <p:txBody>
          <a:bodyPr wrap="square">
            <a:spAutoFit/>
          </a:bodyPr>
          <a:lstStyle/>
          <a:p>
            <a:pPr indent="432000" algn="just">
              <a:buClr>
                <a:schemeClr val="accent1"/>
              </a:buClr>
              <a:buFont typeface="Wingdings" panose="05000000000000000000" pitchFamily="2" charset="2"/>
              <a:buChar char="v"/>
            </a:pPr>
            <a:r>
              <a:rPr lang="ru-RU" sz="1900" dirty="0">
                <a:latin typeface="Times New Roman" panose="02020603050405020304" pitchFamily="18" charset="0"/>
                <a:cs typeface="Times New Roman" panose="02020603050405020304" pitchFamily="18" charset="0"/>
              </a:rPr>
              <a:t>Предположим, что величина предложения неизменна, как в случае поставки на рынок скоропортящейся рыбы, которую продадут независимо оттого, сколько удастся за нее выручить. </a:t>
            </a:r>
          </a:p>
          <a:p>
            <a:pPr indent="432000" algn="just">
              <a:spcBef>
                <a:spcPts val="1200"/>
              </a:spcBef>
              <a:buClr>
                <a:schemeClr val="accent1"/>
              </a:buClr>
              <a:buFont typeface="Wingdings" panose="05000000000000000000" pitchFamily="2" charset="2"/>
              <a:buChar char="v"/>
            </a:pPr>
            <a:r>
              <a:rPr lang="ru-RU" sz="1900" dirty="0" smtClean="0">
                <a:latin typeface="Times New Roman" panose="02020603050405020304" pitchFamily="18" charset="0"/>
                <a:cs typeface="Times New Roman" panose="02020603050405020304" pitchFamily="18" charset="0"/>
              </a:rPr>
              <a:t>В </a:t>
            </a:r>
            <a:r>
              <a:rPr lang="ru-RU" sz="1900" dirty="0">
                <a:latin typeface="Times New Roman" panose="02020603050405020304" pitchFamily="18" charset="0"/>
                <a:cs typeface="Times New Roman" panose="02020603050405020304" pitchFamily="18" charset="0"/>
              </a:rPr>
              <a:t>данном случае мы имеем дело с крайним проявлением полного отсутствия реакции на изменение цены или с совершенно неэластичным предложением (кривая предложения в данном случае будет иметь вид вертикальной линии).</a:t>
            </a:r>
          </a:p>
        </p:txBody>
      </p:sp>
    </p:spTree>
    <p:extLst>
      <p:ext uri="{BB962C8B-B14F-4D97-AF65-F5344CB8AC3E}">
        <p14:creationId xmlns:p14="http://schemas.microsoft.com/office/powerpoint/2010/main" val="28061312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0180" y="926431"/>
            <a:ext cx="10299031" cy="4535905"/>
          </a:xfrm>
        </p:spPr>
        <p:txBody>
          <a:bodyPr>
            <a:noAutofit/>
          </a:bodyPr>
          <a:lstStyle/>
          <a:p>
            <a:pPr marL="0" indent="432000" algn="just">
              <a:buFont typeface="Wingdings" panose="05000000000000000000" pitchFamily="2" charset="2"/>
              <a:buChar char="v"/>
            </a:pPr>
            <a:r>
              <a:rPr lang="ru-RU" sz="1900" dirty="0">
                <a:solidFill>
                  <a:schemeClr val="tx1"/>
                </a:solidFill>
                <a:latin typeface="Times New Roman" panose="02020603050405020304" pitchFamily="18" charset="0"/>
                <a:cs typeface="Times New Roman" panose="02020603050405020304" pitchFamily="18" charset="0"/>
              </a:rPr>
              <a:t>Другим предельным случаем является ситуация, при которой малейшее снижение цены приводит к падению величины предложения до нуля, а малейшее повышение цены порождает бесконечно большое предложение. </a:t>
            </a:r>
            <a:endParaRPr lang="ru-RU" sz="1900" dirty="0" smtClean="0">
              <a:solidFill>
                <a:schemeClr val="tx1"/>
              </a:solidFill>
              <a:latin typeface="Times New Roman" panose="02020603050405020304" pitchFamily="18" charset="0"/>
              <a:cs typeface="Times New Roman" panose="02020603050405020304" pitchFamily="18" charset="0"/>
            </a:endParaRPr>
          </a:p>
          <a:p>
            <a:pPr marL="0" indent="432000" algn="just">
              <a:spcBef>
                <a:spcPts val="1200"/>
              </a:spcBef>
              <a:buFont typeface="Wingdings" panose="05000000000000000000" pitchFamily="2" charset="2"/>
              <a:buChar char="v"/>
            </a:pPr>
            <a:r>
              <a:rPr lang="ru-RU" sz="1900" dirty="0" smtClean="0">
                <a:solidFill>
                  <a:schemeClr val="tx1"/>
                </a:solidFill>
                <a:latin typeface="Times New Roman" panose="02020603050405020304" pitchFamily="18" charset="0"/>
                <a:cs typeface="Times New Roman" panose="02020603050405020304" pitchFamily="18" charset="0"/>
              </a:rPr>
              <a:t>В </a:t>
            </a:r>
            <a:r>
              <a:rPr lang="ru-RU" sz="1900" dirty="0">
                <a:solidFill>
                  <a:schemeClr val="tx1"/>
                </a:solidFill>
                <a:latin typeface="Times New Roman" panose="02020603050405020304" pitchFamily="18" charset="0"/>
                <a:cs typeface="Times New Roman" panose="02020603050405020304" pitchFamily="18" charset="0"/>
              </a:rPr>
              <a:t>данном случае отношение процентного изменения величины предложения к процентному изменению цены очень велико, что приводит к тому, что кривая предложения имеет вид горизонтальной линии. Это диаметрально противоположная ситуация совершенно эластичного </a:t>
            </a:r>
            <a:r>
              <a:rPr lang="ru-RU" sz="1900" dirty="0" smtClean="0">
                <a:solidFill>
                  <a:schemeClr val="tx1"/>
                </a:solidFill>
                <a:latin typeface="Times New Roman" panose="02020603050405020304" pitchFamily="18" charset="0"/>
                <a:cs typeface="Times New Roman" panose="02020603050405020304" pitchFamily="18" charset="0"/>
              </a:rPr>
              <a:t>предложения.</a:t>
            </a:r>
          </a:p>
          <a:p>
            <a:pPr marL="0" indent="432000" algn="just">
              <a:spcBef>
                <a:spcPts val="1200"/>
              </a:spcBef>
              <a:buFont typeface="Wingdings" panose="05000000000000000000" pitchFamily="2" charset="2"/>
              <a:buChar char="v"/>
            </a:pPr>
            <a:r>
              <a:rPr lang="ru-RU" sz="1900" dirty="0" smtClean="0">
                <a:solidFill>
                  <a:schemeClr val="tx1"/>
                </a:solidFill>
                <a:latin typeface="Times New Roman" panose="02020603050405020304" pitchFamily="18" charset="0"/>
                <a:cs typeface="Times New Roman" panose="02020603050405020304" pitchFamily="18" charset="0"/>
              </a:rPr>
              <a:t>Между </a:t>
            </a:r>
            <a:r>
              <a:rPr lang="ru-RU" sz="1900" dirty="0">
                <a:solidFill>
                  <a:schemeClr val="tx1"/>
                </a:solidFill>
                <a:latin typeface="Times New Roman" panose="02020603050405020304" pitchFamily="18" charset="0"/>
                <a:cs typeface="Times New Roman" panose="02020603050405020304" pitchFamily="18" charset="0"/>
              </a:rPr>
              <a:t>этими крайностями, в зависимости от соотношения процентного изменения величины предложения и процентного изменения цены, можно увидеть примеры эластичного или неэластичного предложения. </a:t>
            </a:r>
            <a:endParaRPr lang="ru-RU" sz="1900" dirty="0" smtClean="0">
              <a:solidFill>
                <a:schemeClr val="tx1"/>
              </a:solidFill>
              <a:latin typeface="Times New Roman" panose="02020603050405020304" pitchFamily="18" charset="0"/>
              <a:cs typeface="Times New Roman" panose="02020603050405020304" pitchFamily="18" charset="0"/>
            </a:endParaRPr>
          </a:p>
          <a:p>
            <a:pPr marL="0" indent="432000" algn="just">
              <a:spcBef>
                <a:spcPts val="1200"/>
              </a:spcBef>
              <a:buFont typeface="Wingdings" panose="05000000000000000000" pitchFamily="2" charset="2"/>
              <a:buChar char="v"/>
            </a:pPr>
            <a:r>
              <a:rPr lang="ru-RU" sz="1900" dirty="0" smtClean="0">
                <a:solidFill>
                  <a:schemeClr val="tx1"/>
                </a:solidFill>
                <a:latin typeface="Times New Roman" panose="02020603050405020304" pitchFamily="18" charset="0"/>
                <a:cs typeface="Times New Roman" panose="02020603050405020304" pitchFamily="18" charset="0"/>
              </a:rPr>
              <a:t>В </a:t>
            </a:r>
            <a:r>
              <a:rPr lang="ru-RU" sz="1900" dirty="0">
                <a:solidFill>
                  <a:schemeClr val="tx1"/>
                </a:solidFill>
                <a:latin typeface="Times New Roman" panose="02020603050405020304" pitchFamily="18" charset="0"/>
                <a:cs typeface="Times New Roman" panose="02020603050405020304" pitchFamily="18" charset="0"/>
              </a:rPr>
              <a:t>пограничном случае, когда ценовая эластичность предложения равна единице, процентное увеличение величины предложения в точности равно процентному увеличению </a:t>
            </a:r>
            <a:r>
              <a:rPr lang="ru-RU" sz="1900" dirty="0" smtClean="0">
                <a:solidFill>
                  <a:schemeClr val="tx1"/>
                </a:solidFill>
                <a:latin typeface="Times New Roman" panose="02020603050405020304" pitchFamily="18" charset="0"/>
                <a:cs typeface="Times New Roman" panose="02020603050405020304" pitchFamily="18" charset="0"/>
              </a:rPr>
              <a:t>цены.</a:t>
            </a:r>
          </a:p>
          <a:p>
            <a:pPr marL="0" indent="432000" algn="just">
              <a:spcBef>
                <a:spcPts val="1200"/>
              </a:spcBef>
              <a:buFont typeface="Wingdings" panose="05000000000000000000" pitchFamily="2" charset="2"/>
              <a:buChar char="v"/>
            </a:pPr>
            <a:r>
              <a:rPr lang="ru-RU" sz="1900" dirty="0" smtClean="0">
                <a:solidFill>
                  <a:schemeClr val="tx1"/>
                </a:solidFill>
                <a:latin typeface="Times New Roman" panose="02020603050405020304" pitchFamily="18" charset="0"/>
                <a:cs typeface="Times New Roman" panose="02020603050405020304" pitchFamily="18" charset="0"/>
              </a:rPr>
              <a:t>Вы </a:t>
            </a:r>
            <a:r>
              <a:rPr lang="ru-RU" sz="1900" dirty="0">
                <a:solidFill>
                  <a:schemeClr val="tx1"/>
                </a:solidFill>
                <a:latin typeface="Times New Roman" panose="02020603050405020304" pitchFamily="18" charset="0"/>
                <a:cs typeface="Times New Roman" panose="02020603050405020304" pitchFamily="18" charset="0"/>
              </a:rPr>
              <a:t>можете легко убедиться в том, что определение ценовой эластичности предложения абсолютно идентично определению ценовой эластичности спроса. Единственное различие состоит в том, что величина предложения положительно реагирует на изменение цены, а величина спроса — отрицательно.</a:t>
            </a:r>
          </a:p>
        </p:txBody>
      </p:sp>
    </p:spTree>
    <p:extLst>
      <p:ext uri="{BB962C8B-B14F-4D97-AF65-F5344CB8AC3E}">
        <p14:creationId xmlns:p14="http://schemas.microsoft.com/office/powerpoint/2010/main" val="20440344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Рисунок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13461" y="2021944"/>
            <a:ext cx="4382866" cy="3758358"/>
          </a:xfrm>
          <a:prstGeom prst="rect">
            <a:avLst/>
          </a:prstGeom>
        </p:spPr>
      </p:pic>
      <p:sp>
        <p:nvSpPr>
          <p:cNvPr id="3" name="Объект 2"/>
          <p:cNvSpPr>
            <a:spLocks noGrp="1"/>
          </p:cNvSpPr>
          <p:nvPr>
            <p:ph idx="1"/>
          </p:nvPr>
        </p:nvSpPr>
        <p:spPr>
          <a:xfrm>
            <a:off x="782053" y="2177715"/>
            <a:ext cx="6231408" cy="4315529"/>
          </a:xfrm>
        </p:spPr>
        <p:txBody>
          <a:bodyPr>
            <a:normAutofit fontScale="85000" lnSpcReduction="10000"/>
          </a:bodyPr>
          <a:lstStyle/>
          <a:p>
            <a:pPr marL="0" indent="457200" algn="just">
              <a:buNone/>
            </a:pPr>
            <a:r>
              <a:rPr lang="ru-RU" sz="2000" dirty="0" smtClean="0">
                <a:solidFill>
                  <a:schemeClr val="tx1"/>
                </a:solidFill>
                <a:latin typeface="Times New Roman" panose="02020603050405020304" pitchFamily="18" charset="0"/>
                <a:cs typeface="Times New Roman" panose="02020603050405020304" pitchFamily="18" charset="0"/>
              </a:rPr>
              <a:t>На рис.6 </a:t>
            </a:r>
            <a:r>
              <a:rPr lang="ru-RU" sz="2000" dirty="0">
                <a:solidFill>
                  <a:schemeClr val="tx1"/>
                </a:solidFill>
                <a:latin typeface="Times New Roman" panose="02020603050405020304" pitchFamily="18" charset="0"/>
                <a:cs typeface="Times New Roman" panose="02020603050405020304" pitchFamily="18" charset="0"/>
              </a:rPr>
              <a:t>представлены три примера эластичности предложения: </a:t>
            </a:r>
            <a:endParaRPr lang="ru-RU" sz="2000" dirty="0" smtClean="0">
              <a:solidFill>
                <a:schemeClr val="tx1"/>
              </a:solidFill>
              <a:latin typeface="Times New Roman" panose="02020603050405020304" pitchFamily="18" charset="0"/>
              <a:cs typeface="Times New Roman" panose="02020603050405020304" pitchFamily="18" charset="0"/>
            </a:endParaRPr>
          </a:p>
          <a:p>
            <a:pPr indent="-342900" algn="just">
              <a:spcBef>
                <a:spcPts val="1200"/>
              </a:spcBef>
              <a:buFont typeface="Wingdings" panose="05000000000000000000" pitchFamily="2" charset="2"/>
              <a:buChar char="v"/>
            </a:pPr>
            <a:r>
              <a:rPr lang="ru-RU" sz="2000" dirty="0" smtClean="0">
                <a:solidFill>
                  <a:schemeClr val="tx1"/>
                </a:solidFill>
                <a:latin typeface="Times New Roman" panose="02020603050405020304" pitchFamily="18" charset="0"/>
                <a:cs typeface="Times New Roman" panose="02020603050405020304" pitchFamily="18" charset="0"/>
              </a:rPr>
              <a:t>вертикальная </a:t>
            </a:r>
            <a:r>
              <a:rPr lang="ru-RU" sz="2000" dirty="0">
                <a:solidFill>
                  <a:schemeClr val="tx1"/>
                </a:solidFill>
                <a:latin typeface="Times New Roman" panose="02020603050405020304" pitchFamily="18" charset="0"/>
                <a:cs typeface="Times New Roman" panose="02020603050405020304" pitchFamily="18" charset="0"/>
              </a:rPr>
              <a:t>кривая предложения, являющаяся примером совершенно неэластичного </a:t>
            </a:r>
            <a:r>
              <a:rPr lang="ru-RU" sz="2000" dirty="0" smtClean="0">
                <a:solidFill>
                  <a:schemeClr val="tx1"/>
                </a:solidFill>
                <a:latin typeface="Times New Roman" panose="02020603050405020304" pitchFamily="18" charset="0"/>
                <a:cs typeface="Times New Roman" panose="02020603050405020304" pitchFamily="18" charset="0"/>
              </a:rPr>
              <a:t>предложения,</a:t>
            </a:r>
          </a:p>
          <a:p>
            <a:pPr indent="-342900" algn="just">
              <a:spcBef>
                <a:spcPts val="600"/>
              </a:spcBef>
              <a:buFont typeface="Wingdings" panose="05000000000000000000" pitchFamily="2" charset="2"/>
              <a:buChar char="v"/>
            </a:pPr>
            <a:r>
              <a:rPr lang="ru-RU" sz="2000" dirty="0" smtClean="0">
                <a:solidFill>
                  <a:schemeClr val="tx1"/>
                </a:solidFill>
                <a:latin typeface="Times New Roman" panose="02020603050405020304" pitchFamily="18" charset="0"/>
                <a:cs typeface="Times New Roman" panose="02020603050405020304" pitchFamily="18" charset="0"/>
              </a:rPr>
              <a:t>горизонтальная </a:t>
            </a:r>
            <a:r>
              <a:rPr lang="ru-RU" sz="2000" dirty="0">
                <a:solidFill>
                  <a:schemeClr val="tx1"/>
                </a:solidFill>
                <a:latin typeface="Times New Roman" panose="02020603050405020304" pitchFamily="18" charset="0"/>
                <a:cs typeface="Times New Roman" panose="02020603050405020304" pitchFamily="18" charset="0"/>
              </a:rPr>
              <a:t>кривая предложения, соответствующая совершенно эластичному </a:t>
            </a:r>
            <a:r>
              <a:rPr lang="ru-RU" sz="2000" dirty="0" smtClean="0">
                <a:solidFill>
                  <a:schemeClr val="tx1"/>
                </a:solidFill>
                <a:latin typeface="Times New Roman" panose="02020603050405020304" pitchFamily="18" charset="0"/>
                <a:cs typeface="Times New Roman" panose="02020603050405020304" pitchFamily="18" charset="0"/>
              </a:rPr>
              <a:t>предложению,</a:t>
            </a:r>
            <a:endParaRPr lang="ru-RU" sz="2000" dirty="0">
              <a:solidFill>
                <a:schemeClr val="tx1"/>
              </a:solidFill>
              <a:latin typeface="Times New Roman" panose="02020603050405020304" pitchFamily="18" charset="0"/>
              <a:cs typeface="Times New Roman" panose="02020603050405020304" pitchFamily="18" charset="0"/>
            </a:endParaRPr>
          </a:p>
          <a:p>
            <a:pPr indent="-342900" algn="just">
              <a:spcBef>
                <a:spcPts val="600"/>
              </a:spcBef>
              <a:buFont typeface="Wingdings" panose="05000000000000000000" pitchFamily="2" charset="2"/>
              <a:buChar char="v"/>
            </a:pPr>
            <a:r>
              <a:rPr lang="ru-RU" sz="2000" dirty="0" smtClean="0">
                <a:solidFill>
                  <a:schemeClr val="tx1"/>
                </a:solidFill>
                <a:latin typeface="Times New Roman" panose="02020603050405020304" pitchFamily="18" charset="0"/>
                <a:cs typeface="Times New Roman" panose="02020603050405020304" pitchFamily="18" charset="0"/>
              </a:rPr>
              <a:t>промежуточная </a:t>
            </a:r>
            <a:r>
              <a:rPr lang="ru-RU" sz="2000" dirty="0">
                <a:solidFill>
                  <a:schemeClr val="tx1"/>
                </a:solidFill>
                <a:latin typeface="Times New Roman" panose="02020603050405020304" pitchFamily="18" charset="0"/>
                <a:cs typeface="Times New Roman" panose="02020603050405020304" pitchFamily="18" charset="0"/>
              </a:rPr>
              <a:t>ситуация, которая отображается прямой линией, проходящей через начало координат, соответствующей предложению с единичной эластичностью</a:t>
            </a:r>
            <a:r>
              <a:rPr lang="ru-RU" sz="2000" dirty="0" smtClean="0">
                <a:solidFill>
                  <a:schemeClr val="tx1"/>
                </a:solidFill>
                <a:latin typeface="Times New Roman" panose="02020603050405020304" pitchFamily="18" charset="0"/>
                <a:cs typeface="Times New Roman" panose="02020603050405020304" pitchFamily="18" charset="0"/>
              </a:rPr>
              <a:t>.</a:t>
            </a:r>
          </a:p>
          <a:p>
            <a:pPr marL="0" indent="457200" algn="just">
              <a:spcBef>
                <a:spcPts val="600"/>
              </a:spcBef>
              <a:buNone/>
            </a:pPr>
            <a:r>
              <a:rPr lang="ru-RU" sz="2000" dirty="0" smtClean="0">
                <a:solidFill>
                  <a:schemeClr val="tx1"/>
                </a:solidFill>
                <a:latin typeface="Times New Roman" panose="02020603050405020304" pitchFamily="18" charset="0"/>
                <a:cs typeface="Times New Roman" panose="02020603050405020304" pitchFamily="18" charset="0"/>
              </a:rPr>
              <a:t>Вы можете определить эластичность кривой предложения, не являющейся прямой линией, с помощью способа, предложенного для определения эластичности кривой спроса. </a:t>
            </a:r>
          </a:p>
          <a:p>
            <a:pPr marL="0" indent="457200" algn="just">
              <a:spcBef>
                <a:spcPts val="600"/>
              </a:spcBef>
              <a:buNone/>
            </a:pPr>
            <a:r>
              <a:rPr lang="ru-RU" sz="2000" dirty="0" smtClean="0">
                <a:solidFill>
                  <a:schemeClr val="tx1"/>
                </a:solidFill>
                <a:latin typeface="Times New Roman" panose="02020603050405020304" pitchFamily="18" charset="0"/>
                <a:cs typeface="Times New Roman" panose="02020603050405020304" pitchFamily="18" charset="0"/>
              </a:rPr>
              <a:t>Для этого вам нужно построить касательную к кривой предложения в определенной точке, вычислив эластичность по этой прямой, вы узнаете эластичность предложения в данной точке.</a:t>
            </a:r>
            <a:endParaRPr lang="ru-RU" sz="2000" dirty="0">
              <a:solidFill>
                <a:schemeClr val="tx1"/>
              </a:solidFill>
              <a:latin typeface="Times New Roman" panose="02020603050405020304" pitchFamily="18" charset="0"/>
              <a:cs typeface="Times New Roman" panose="02020603050405020304" pitchFamily="18" charset="0"/>
            </a:endParaRPr>
          </a:p>
          <a:p>
            <a:pPr marL="0" indent="0" algn="ctr">
              <a:buNone/>
            </a:pPr>
            <a:endParaRPr lang="ru-RU" sz="2000" dirty="0" smtClean="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 name="Объект 2"/>
              <p:cNvSpPr txBox="1">
                <a:spLocks/>
              </p:cNvSpPr>
              <p:nvPr/>
            </p:nvSpPr>
            <p:spPr>
              <a:xfrm>
                <a:off x="974558" y="770021"/>
                <a:ext cx="10530054" cy="13716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lgn="just">
                  <a:buFont typeface="Wingdings 3" charset="2"/>
                  <a:buNone/>
                </a:pPr>
                <a:r>
                  <a:rPr lang="ru-RU" dirty="0" smtClean="0">
                    <a:solidFill>
                      <a:schemeClr val="tx1"/>
                    </a:solidFill>
                    <a:latin typeface="Times New Roman" panose="02020603050405020304" pitchFamily="18" charset="0"/>
                    <a:cs typeface="Times New Roman" panose="02020603050405020304" pitchFamily="18" charset="0"/>
                  </a:rPr>
                  <a:t>Точное определение ценовой эластичности предложения, </a:t>
                </a:r>
                <a:r>
                  <a:rPr lang="en-US" dirty="0" err="1">
                    <a:solidFill>
                      <a:schemeClr val="tx1"/>
                    </a:solidFill>
                    <a:latin typeface="Times New Roman" panose="02020603050405020304" pitchFamily="18" charset="0"/>
                    <a:cs typeface="Times New Roman" panose="02020603050405020304" pitchFamily="18" charset="0"/>
                  </a:rPr>
                  <a:t>E</a:t>
                </a:r>
                <a:r>
                  <a:rPr lang="en-US" baseline="-25000" dirty="0" err="1">
                    <a:solidFill>
                      <a:schemeClr val="tx1"/>
                    </a:solidFill>
                    <a:latin typeface="Times New Roman" panose="02020603050405020304" pitchFamily="18" charset="0"/>
                    <a:cs typeface="Times New Roman" panose="02020603050405020304" pitchFamily="18" charset="0"/>
                  </a:rPr>
                  <a:t>s</a:t>
                </a:r>
                <a:r>
                  <a:rPr lang="ru-RU" dirty="0">
                    <a:solidFill>
                      <a:schemeClr val="tx1"/>
                    </a:solidFill>
                    <a:latin typeface="Times New Roman" panose="02020603050405020304" pitchFamily="18" charset="0"/>
                    <a:cs typeface="Times New Roman" panose="02020603050405020304" pitchFamily="18" charset="0"/>
                  </a:rPr>
                  <a:t> выглядит следующим образом</a:t>
                </a:r>
                <a:r>
                  <a:rPr lang="ru-RU" dirty="0" smtClean="0">
                    <a:solidFill>
                      <a:schemeClr val="tx1"/>
                    </a:solidFill>
                    <a:latin typeface="Times New Roman" panose="02020603050405020304" pitchFamily="18" charset="0"/>
                    <a:cs typeface="Times New Roman" panose="02020603050405020304" pitchFamily="18" charset="0"/>
                  </a:rPr>
                  <a:t>:</a:t>
                </a:r>
                <a:endParaRPr lang="ru-RU" dirty="0">
                  <a:solidFill>
                    <a:schemeClr val="tx1"/>
                  </a:solidFill>
                  <a:latin typeface="Times New Roman" panose="02020603050405020304" pitchFamily="18" charset="0"/>
                  <a:cs typeface="Times New Roman" panose="02020603050405020304" pitchFamily="18" charset="0"/>
                </a:endParaRPr>
              </a:p>
              <a:p>
                <a:pPr marL="0" indent="0" algn="just">
                  <a:buFont typeface="Wingdings 3" charset="2"/>
                  <a:buNone/>
                </a:pPr>
                <a:endParaRPr lang="ru-RU" i="1" dirty="0" smtClean="0">
                  <a:solidFill>
                    <a:schemeClr val="tx1"/>
                  </a:solidFill>
                  <a:latin typeface="Times New Roman" panose="02020603050405020304" pitchFamily="18" charset="0"/>
                  <a:cs typeface="Times New Roman" panose="02020603050405020304" pitchFamily="18" charset="0"/>
                </a:endParaRPr>
              </a:p>
              <a:p>
                <a:pPr marL="0" indent="0" algn="just">
                  <a:buFont typeface="Wingdings 3" charset="2"/>
                  <a:buNone/>
                </a:pPr>
                <a14:m>
                  <m:oMathPara xmlns:m="http://schemas.openxmlformats.org/officeDocument/2006/math">
                    <m:oMathParaPr>
                      <m:jc m:val="centerGroup"/>
                    </m:oMathParaPr>
                    <m:oMath xmlns:m="http://schemas.openxmlformats.org/officeDocument/2006/math">
                      <m:sSub>
                        <m:sSubPr>
                          <m:ctrlPr>
                            <a:rPr lang="ru-RU" i="1" smtClean="0">
                              <a:solidFill>
                                <a:schemeClr val="tx1"/>
                              </a:solidFill>
                              <a:latin typeface="Cambria Math"/>
                              <a:cs typeface="Times New Roman" panose="02020603050405020304" pitchFamily="18" charset="0"/>
                            </a:rPr>
                          </m:ctrlPr>
                        </m:sSubPr>
                        <m:e>
                          <m:r>
                            <a:rPr lang="en-US" i="1" smtClean="0">
                              <a:solidFill>
                                <a:schemeClr val="tx1"/>
                              </a:solidFill>
                              <a:latin typeface="Cambria Math" panose="02040503050406030204" pitchFamily="18" charset="0"/>
                              <a:cs typeface="Times New Roman" panose="02020603050405020304" pitchFamily="18" charset="0"/>
                            </a:rPr>
                            <m:t>𝐸</m:t>
                          </m:r>
                        </m:e>
                        <m:sub>
                          <m:r>
                            <a:rPr lang="en-US" i="1" smtClean="0">
                              <a:solidFill>
                                <a:schemeClr val="tx1"/>
                              </a:solidFill>
                              <a:latin typeface="Cambria Math" panose="02040503050406030204" pitchFamily="18" charset="0"/>
                              <a:cs typeface="Times New Roman" panose="02020603050405020304" pitchFamily="18" charset="0"/>
                            </a:rPr>
                            <m:t>𝑆</m:t>
                          </m:r>
                        </m:sub>
                      </m:sSub>
                      <m:r>
                        <a:rPr lang="en-US" i="1" smtClean="0">
                          <a:solidFill>
                            <a:schemeClr val="tx1"/>
                          </a:solidFill>
                          <a:latin typeface="Cambria Math" panose="02040503050406030204" pitchFamily="18" charset="0"/>
                          <a:cs typeface="Times New Roman" panose="02020603050405020304" pitchFamily="18" charset="0"/>
                        </a:rPr>
                        <m:t>=</m:t>
                      </m:r>
                      <m:f>
                        <m:fPr>
                          <m:ctrlPr>
                            <a:rPr lang="en-US" i="1" smtClean="0">
                              <a:solidFill>
                                <a:schemeClr val="tx1"/>
                              </a:solidFill>
                              <a:latin typeface="Cambria Math"/>
                              <a:cs typeface="Times New Roman" panose="02020603050405020304" pitchFamily="18" charset="0"/>
                            </a:rPr>
                          </m:ctrlPr>
                        </m:fPr>
                        <m:num>
                          <m:r>
                            <a:rPr lang="ru-RU" i="1" smtClean="0">
                              <a:solidFill>
                                <a:schemeClr val="tx1"/>
                              </a:solidFill>
                              <a:latin typeface="Cambria Math" panose="02040503050406030204" pitchFamily="18" charset="0"/>
                              <a:cs typeface="Times New Roman" panose="02020603050405020304" pitchFamily="18" charset="0"/>
                            </a:rPr>
                            <m:t>Процентное изменение величины предложения</m:t>
                          </m:r>
                        </m:num>
                        <m:den>
                          <m:r>
                            <a:rPr lang="ru-RU" i="1" smtClean="0">
                              <a:solidFill>
                                <a:schemeClr val="tx1"/>
                              </a:solidFill>
                              <a:latin typeface="Cambria Math" panose="02040503050406030204" pitchFamily="18" charset="0"/>
                              <a:cs typeface="Times New Roman" panose="02020603050405020304" pitchFamily="18" charset="0"/>
                            </a:rPr>
                            <m:t>Процентное изменение цены</m:t>
                          </m:r>
                        </m:den>
                      </m:f>
                    </m:oMath>
                  </m:oMathPara>
                </a14:m>
                <a:endParaRPr lang="ru-RU" dirty="0" smtClean="0">
                  <a:latin typeface="Times New Roman" panose="02020603050405020304" pitchFamily="18" charset="0"/>
                  <a:cs typeface="Times New Roman" panose="02020603050405020304" pitchFamily="18" charset="0"/>
                </a:endParaRPr>
              </a:p>
              <a:p>
                <a:pPr marL="0" indent="0" algn="ctr">
                  <a:buFont typeface="Wingdings 3" charset="2"/>
                  <a:buNone/>
                </a:pPr>
                <a:endParaRPr lang="ru-RU" sz="2000" dirty="0" smtClean="0">
                  <a:latin typeface="Times New Roman" panose="02020603050405020304" pitchFamily="18" charset="0"/>
                  <a:cs typeface="Times New Roman" panose="02020603050405020304" pitchFamily="18" charset="0"/>
                </a:endParaRPr>
              </a:p>
            </p:txBody>
          </p:sp>
        </mc:Choice>
        <mc:Fallback xmlns="">
          <p:sp>
            <p:nvSpPr>
              <p:cNvPr id="4" name="Объект 2"/>
              <p:cNvSpPr txBox="1">
                <a:spLocks noRot="1" noChangeAspect="1" noMove="1" noResize="1" noEditPoints="1" noAdjustHandles="1" noChangeArrowheads="1" noChangeShapeType="1" noTextEdit="1"/>
              </p:cNvSpPr>
              <p:nvPr/>
            </p:nvSpPr>
            <p:spPr>
              <a:xfrm>
                <a:off x="974558" y="770021"/>
                <a:ext cx="10530054" cy="1371600"/>
              </a:xfrm>
              <a:prstGeom prst="rect">
                <a:avLst/>
              </a:prstGeom>
              <a:blipFill rotWithShape="1">
                <a:blip r:embed="rId3"/>
                <a:stretch>
                  <a:fillRect l="-521" t="-2222"/>
                </a:stretch>
              </a:blipFill>
            </p:spPr>
            <p:txBody>
              <a:bodyPr/>
              <a:lstStyle/>
              <a:p>
                <a:r>
                  <a:rPr lang="ru-RU">
                    <a:noFill/>
                  </a:rPr>
                  <a:t> </a:t>
                </a:r>
              </a:p>
            </p:txBody>
          </p:sp>
        </mc:Fallback>
      </mc:AlternateContent>
      <p:sp>
        <p:nvSpPr>
          <p:cNvPr id="8" name="Объект 2"/>
          <p:cNvSpPr txBox="1">
            <a:spLocks/>
          </p:cNvSpPr>
          <p:nvPr/>
        </p:nvSpPr>
        <p:spPr>
          <a:xfrm>
            <a:off x="7148419" y="5635922"/>
            <a:ext cx="4112949" cy="821227"/>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lgn="just">
              <a:buFont typeface="Wingdings 3" charset="2"/>
              <a:buNone/>
            </a:pPr>
            <a:r>
              <a:rPr lang="ru-RU" sz="1600" dirty="0" smtClean="0">
                <a:solidFill>
                  <a:schemeClr val="tx1"/>
                </a:solidFill>
                <a:latin typeface="Times New Roman" panose="02020603050405020304" pitchFamily="18" charset="0"/>
                <a:cs typeface="Times New Roman" panose="02020603050405020304" pitchFamily="18" charset="0"/>
              </a:rPr>
              <a:t>Рис.6 Ценовая эластичность предложения зависит от реакции производителя на изменение цены</a:t>
            </a:r>
          </a:p>
        </p:txBody>
      </p:sp>
    </p:spTree>
    <p:extLst>
      <p:ext uri="{BB962C8B-B14F-4D97-AF65-F5344CB8AC3E}">
        <p14:creationId xmlns:p14="http://schemas.microsoft.com/office/powerpoint/2010/main" val="37059077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998621" y="962526"/>
            <a:ext cx="10106527" cy="5215467"/>
          </a:xfrm>
        </p:spPr>
        <p:txBody>
          <a:bodyPr>
            <a:normAutofit fontScale="92500" lnSpcReduction="10000"/>
          </a:bodyPr>
          <a:lstStyle/>
          <a:p>
            <a:pPr marL="0" indent="432000" algn="just">
              <a:buFont typeface="Wingdings" panose="05000000000000000000" pitchFamily="2" charset="2"/>
              <a:buChar char="v"/>
            </a:pPr>
            <a:r>
              <a:rPr lang="ru-RU" sz="2000" dirty="0">
                <a:solidFill>
                  <a:schemeClr val="tx1"/>
                </a:solidFill>
                <a:latin typeface="Times New Roman" panose="02020603050405020304" pitchFamily="18" charset="0"/>
                <a:cs typeface="Times New Roman" panose="02020603050405020304" pitchFamily="18" charset="0"/>
              </a:rPr>
              <a:t>Какие факторы влияют на эластичность предложения? Главным фактором является возможность увеличения производства продукции в отрасли. </a:t>
            </a:r>
          </a:p>
          <a:p>
            <a:pPr marL="0" indent="432000" algn="just">
              <a:spcBef>
                <a:spcPts val="600"/>
              </a:spcBef>
              <a:buFont typeface="Wingdings" panose="05000000000000000000" pitchFamily="2" charset="2"/>
              <a:buChar char="v"/>
            </a:pPr>
            <a:r>
              <a:rPr lang="ru-RU" sz="2000" dirty="0" smtClean="0">
                <a:solidFill>
                  <a:schemeClr val="tx1"/>
                </a:solidFill>
                <a:latin typeface="Times New Roman" panose="02020603050405020304" pitchFamily="18" charset="0"/>
                <a:cs typeface="Times New Roman" panose="02020603050405020304" pitchFamily="18" charset="0"/>
              </a:rPr>
              <a:t>Если </a:t>
            </a:r>
            <a:r>
              <a:rPr lang="ru-RU" sz="2000" dirty="0">
                <a:solidFill>
                  <a:schemeClr val="tx1"/>
                </a:solidFill>
                <a:latin typeface="Times New Roman" panose="02020603050405020304" pitchFamily="18" charset="0"/>
                <a:cs typeface="Times New Roman" panose="02020603050405020304" pitchFamily="18" charset="0"/>
              </a:rPr>
              <a:t>все ресурсы могут быть приобретены по текущей рыночной цене, как это происходит, например, в текстильной промышленности, то выпуск готовой продукции может быть существенно увеличен даже при небольшом повышении цены. </a:t>
            </a:r>
          </a:p>
          <a:p>
            <a:pPr marL="0" indent="432000" algn="just">
              <a:spcBef>
                <a:spcPts val="600"/>
              </a:spcBef>
              <a:buFont typeface="Wingdings" panose="05000000000000000000" pitchFamily="2" charset="2"/>
              <a:buChar char="v"/>
            </a:pPr>
            <a:r>
              <a:rPr lang="ru-RU" sz="2000" dirty="0" smtClean="0">
                <a:solidFill>
                  <a:schemeClr val="tx1"/>
                </a:solidFill>
                <a:latin typeface="Times New Roman" panose="02020603050405020304" pitchFamily="18" charset="0"/>
                <a:cs typeface="Times New Roman" panose="02020603050405020304" pitchFamily="18" charset="0"/>
              </a:rPr>
              <a:t>Это </a:t>
            </a:r>
            <a:r>
              <a:rPr lang="ru-RU" sz="2000" dirty="0">
                <a:solidFill>
                  <a:schemeClr val="tx1"/>
                </a:solidFill>
                <a:latin typeface="Times New Roman" panose="02020603050405020304" pitchFamily="18" charset="0"/>
                <a:cs typeface="Times New Roman" panose="02020603050405020304" pitchFamily="18" charset="0"/>
              </a:rPr>
              <a:t>означает, что эластичность предложения довольно велика. С другой стороны, если возможности производства строго ограничены, как например при добыче золота в Южной Африке, то предложение будет </a:t>
            </a:r>
            <a:r>
              <a:rPr lang="ru-RU" sz="2000" dirty="0" smtClean="0">
                <a:solidFill>
                  <a:schemeClr val="tx1"/>
                </a:solidFill>
                <a:latin typeface="Times New Roman" panose="02020603050405020304" pitchFamily="18" charset="0"/>
                <a:cs typeface="Times New Roman" panose="02020603050405020304" pitchFamily="18" charset="0"/>
              </a:rPr>
              <a:t>неэластичным.</a:t>
            </a:r>
          </a:p>
          <a:p>
            <a:pPr marL="0" indent="432000" algn="just">
              <a:spcBef>
                <a:spcPts val="600"/>
              </a:spcBef>
              <a:buFont typeface="Wingdings" panose="05000000000000000000" pitchFamily="2" charset="2"/>
              <a:buChar char="v"/>
            </a:pPr>
            <a:r>
              <a:rPr lang="ru-RU" sz="2000" dirty="0" smtClean="0">
                <a:solidFill>
                  <a:schemeClr val="tx1"/>
                </a:solidFill>
                <a:latin typeface="Times New Roman" panose="02020603050405020304" pitchFamily="18" charset="0"/>
                <a:cs typeface="Times New Roman" panose="02020603050405020304" pitchFamily="18" charset="0"/>
              </a:rPr>
              <a:t>Другим </a:t>
            </a:r>
            <a:r>
              <a:rPr lang="ru-RU" sz="2000" dirty="0">
                <a:solidFill>
                  <a:schemeClr val="tx1"/>
                </a:solidFill>
                <a:latin typeface="Times New Roman" panose="02020603050405020304" pitchFamily="18" charset="0"/>
                <a:cs typeface="Times New Roman" panose="02020603050405020304" pitchFamily="18" charset="0"/>
              </a:rPr>
              <a:t>важным фактором, имеющим влияние на эластичность предложения, является продолжительность временного периода в течение которого предложение имеет возможность отреагировать на изменение цены. Чем больше период времени, тем большее влияние обычно оказывает заданное изменение цены на величину предложения. </a:t>
            </a:r>
          </a:p>
          <a:p>
            <a:pPr marL="0" indent="432000" algn="just">
              <a:spcBef>
                <a:spcPts val="600"/>
              </a:spcBef>
              <a:buFont typeface="Wingdings" panose="05000000000000000000" pitchFamily="2" charset="2"/>
              <a:buChar char="v"/>
            </a:pPr>
            <a:r>
              <a:rPr lang="ru-RU" sz="2000" dirty="0" smtClean="0">
                <a:solidFill>
                  <a:schemeClr val="tx1"/>
                </a:solidFill>
                <a:latin typeface="Times New Roman" panose="02020603050405020304" pitchFamily="18" charset="0"/>
                <a:cs typeface="Times New Roman" panose="02020603050405020304" pitchFamily="18" charset="0"/>
              </a:rPr>
              <a:t>В </a:t>
            </a:r>
            <a:r>
              <a:rPr lang="ru-RU" sz="2000" dirty="0">
                <a:solidFill>
                  <a:schemeClr val="tx1"/>
                </a:solidFill>
                <a:latin typeface="Times New Roman" panose="02020603050405020304" pitchFamily="18" charset="0"/>
                <a:cs typeface="Times New Roman" panose="02020603050405020304" pitchFamily="18" charset="0"/>
              </a:rPr>
              <a:t>очень коротком периоде предприятия, возможно, не смогут увеличить количество всех используемых ресурсов: труда, материалов, капитала в ответ на повышение цены, поэтому предложение может быть очень </a:t>
            </a:r>
            <a:r>
              <a:rPr lang="ru-RU" sz="2000" dirty="0" smtClean="0">
                <a:solidFill>
                  <a:schemeClr val="tx1"/>
                </a:solidFill>
                <a:latin typeface="Times New Roman" panose="02020603050405020304" pitchFamily="18" charset="0"/>
                <a:cs typeface="Times New Roman" panose="02020603050405020304" pitchFamily="18" charset="0"/>
              </a:rPr>
              <a:t>неэластичным.</a:t>
            </a:r>
          </a:p>
          <a:p>
            <a:pPr marL="0" indent="432000" algn="just">
              <a:spcBef>
                <a:spcPts val="600"/>
              </a:spcBef>
              <a:buFont typeface="Wingdings" panose="05000000000000000000" pitchFamily="2" charset="2"/>
              <a:buChar char="v"/>
            </a:pPr>
            <a:r>
              <a:rPr lang="ru-RU" sz="2000" dirty="0" smtClean="0">
                <a:solidFill>
                  <a:schemeClr val="tx1"/>
                </a:solidFill>
                <a:latin typeface="Times New Roman" panose="02020603050405020304" pitchFamily="18" charset="0"/>
                <a:cs typeface="Times New Roman" panose="02020603050405020304" pitchFamily="18" charset="0"/>
              </a:rPr>
              <a:t>Однако </a:t>
            </a:r>
            <a:r>
              <a:rPr lang="ru-RU" sz="2000" dirty="0">
                <a:solidFill>
                  <a:schemeClr val="tx1"/>
                </a:solidFill>
                <a:latin typeface="Times New Roman" panose="02020603050405020304" pitchFamily="18" charset="0"/>
                <a:cs typeface="Times New Roman" panose="02020603050405020304" pitchFamily="18" charset="0"/>
              </a:rPr>
              <a:t>с течением времени предприниматели смогут нанять дополнительных работников, построить новые заводы, расширить производственные мощности, и в результате предложение станет более эластичным.</a:t>
            </a:r>
          </a:p>
          <a:p>
            <a:pPr marL="0" indent="0">
              <a:buNone/>
            </a:pPr>
            <a:endParaRPr lang="ru-RU" dirty="0"/>
          </a:p>
        </p:txBody>
      </p:sp>
    </p:spTree>
    <p:extLst>
      <p:ext uri="{BB962C8B-B14F-4D97-AF65-F5344CB8AC3E}">
        <p14:creationId xmlns:p14="http://schemas.microsoft.com/office/powerpoint/2010/main" val="42477517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94297" y="1841471"/>
            <a:ext cx="4382866" cy="3758358"/>
          </a:xfrm>
          <a:prstGeom prst="rect">
            <a:avLst/>
          </a:prstGeom>
        </p:spPr>
      </p:pic>
      <p:sp>
        <p:nvSpPr>
          <p:cNvPr id="3" name="Объект 2"/>
          <p:cNvSpPr>
            <a:spLocks noGrp="1"/>
          </p:cNvSpPr>
          <p:nvPr>
            <p:ph idx="1"/>
          </p:nvPr>
        </p:nvSpPr>
        <p:spPr>
          <a:xfrm>
            <a:off x="991488" y="836419"/>
            <a:ext cx="10385675" cy="905496"/>
          </a:xfrm>
        </p:spPr>
        <p:txBody>
          <a:bodyPr>
            <a:normAutofit fontScale="92500"/>
          </a:bodyPr>
          <a:lstStyle/>
          <a:p>
            <a:pPr marL="0" indent="457200" algn="just">
              <a:buNone/>
            </a:pPr>
            <a:r>
              <a:rPr lang="ru-RU" sz="2000" dirty="0">
                <a:solidFill>
                  <a:schemeClr val="tx1"/>
                </a:solidFill>
                <a:latin typeface="Times New Roman" panose="02020603050405020304" pitchFamily="18" charset="0"/>
                <a:cs typeface="Times New Roman" panose="02020603050405020304" pitchFamily="18" charset="0"/>
              </a:rPr>
              <a:t>Мы используем рис. </a:t>
            </a:r>
            <a:r>
              <a:rPr lang="ru-RU" sz="2000" dirty="0" smtClean="0">
                <a:solidFill>
                  <a:schemeClr val="tx1"/>
                </a:solidFill>
                <a:latin typeface="Times New Roman" panose="02020603050405020304" pitchFamily="18" charset="0"/>
                <a:cs typeface="Times New Roman" panose="02020603050405020304" pitchFamily="18" charset="0"/>
              </a:rPr>
              <a:t>6 </a:t>
            </a:r>
            <a:r>
              <a:rPr lang="ru-RU" sz="2000" dirty="0">
                <a:solidFill>
                  <a:schemeClr val="tx1"/>
                </a:solidFill>
                <a:latin typeface="Times New Roman" panose="02020603050405020304" pitchFamily="18" charset="0"/>
                <a:cs typeface="Times New Roman" panose="02020603050405020304" pitchFamily="18" charset="0"/>
              </a:rPr>
              <a:t>для иллюстрации того, как предложение может меняться с течением времени. В качестве примера мы решили использовать случай ловли и продажи рыбы. </a:t>
            </a:r>
          </a:p>
        </p:txBody>
      </p:sp>
      <p:sp>
        <p:nvSpPr>
          <p:cNvPr id="2" name="Прямоугольник 1"/>
          <p:cNvSpPr/>
          <p:nvPr/>
        </p:nvSpPr>
        <p:spPr>
          <a:xfrm>
            <a:off x="870284" y="1741915"/>
            <a:ext cx="5864027" cy="4555093"/>
          </a:xfrm>
          <a:prstGeom prst="rect">
            <a:avLst/>
          </a:prstGeom>
        </p:spPr>
        <p:txBody>
          <a:bodyPr wrap="square">
            <a:spAutoFit/>
          </a:bodyPr>
          <a:lstStyle/>
          <a:p>
            <a:pPr indent="432000" algn="just">
              <a:buClr>
                <a:schemeClr val="accent1"/>
              </a:buClr>
              <a:buFont typeface="Wingdings" panose="05000000000000000000" pitchFamily="2" charset="2"/>
              <a:buChar char="v"/>
            </a:pPr>
            <a:r>
              <a:rPr lang="ru-RU" dirty="0">
                <a:latin typeface="Times New Roman" panose="02020603050405020304" pitchFamily="18" charset="0"/>
                <a:cs typeface="Times New Roman" panose="02020603050405020304" pitchFamily="18" charset="0"/>
              </a:rPr>
              <a:t>Кривая предложения, отображенная вертикальной линией, соответствует одному дню, в течение которого рыба доставляется на рынок и продается по любой возможной цене. </a:t>
            </a:r>
          </a:p>
          <a:p>
            <a:pPr indent="432000" algn="just">
              <a:spcBef>
                <a:spcPts val="1200"/>
              </a:spcBef>
              <a:buClr>
                <a:schemeClr val="accent1"/>
              </a:buClr>
              <a:buFont typeface="Wingdings" panose="05000000000000000000" pitchFamily="2" charset="2"/>
              <a:buChar char="v"/>
            </a:pPr>
            <a:r>
              <a:rPr lang="ru-RU" dirty="0" smtClean="0">
                <a:latin typeface="Times New Roman" panose="02020603050405020304" pitchFamily="18" charset="0"/>
                <a:cs typeface="Times New Roman" panose="02020603050405020304" pitchFamily="18" charset="0"/>
              </a:rPr>
              <a:t>Кривая</a:t>
            </a:r>
            <a:r>
              <a:rPr lang="ru-RU" dirty="0">
                <a:latin typeface="Times New Roman" panose="02020603050405020304" pitchFamily="18" charset="0"/>
                <a:cs typeface="Times New Roman" panose="02020603050405020304" pitchFamily="18" charset="0"/>
              </a:rPr>
              <a:t>, совпадающая с биссектрисой, соответствует примерно годичному периоду ловли и продажи рыбы с учетом постоянного количества рыболовецких шхун и постоянного контингента рабочей силы, занятого в этой сфере деятельности. </a:t>
            </a:r>
          </a:p>
          <a:p>
            <a:pPr indent="432000" algn="just">
              <a:spcBef>
                <a:spcPts val="1200"/>
              </a:spcBef>
              <a:buClr>
                <a:schemeClr val="accent1"/>
              </a:buClr>
              <a:buFont typeface="Wingdings" panose="05000000000000000000" pitchFamily="2" charset="2"/>
              <a:buChar char="v"/>
            </a:pPr>
            <a:r>
              <a:rPr lang="ru-RU" dirty="0" smtClean="0">
                <a:latin typeface="Times New Roman" panose="02020603050405020304" pitchFamily="18" charset="0"/>
                <a:cs typeface="Times New Roman" panose="02020603050405020304" pitchFamily="18" charset="0"/>
              </a:rPr>
              <a:t>Если </a:t>
            </a:r>
            <a:r>
              <a:rPr lang="ru-RU" dirty="0">
                <a:latin typeface="Times New Roman" panose="02020603050405020304" pitchFamily="18" charset="0"/>
                <a:cs typeface="Times New Roman" panose="02020603050405020304" pitchFamily="18" charset="0"/>
              </a:rPr>
              <a:t>же мы рассмотрим очень длительный промежуток времени, достаточный для того, чтобы пополнить парк рыболовецких шхун, привлечь новую рабочую силу и построить новые рыбные фермы, предложение рыбы на рынке может оказаться весьма эластичным (горизонтальная линия на рис. 6</a:t>
            </a:r>
            <a:r>
              <a:rPr lang="ru-RU" dirty="0" smtClean="0">
                <a:latin typeface="Times New Roman" panose="02020603050405020304" pitchFamily="18" charset="0"/>
                <a:cs typeface="Times New Roman" panose="02020603050405020304" pitchFamily="18" charset="0"/>
              </a:rPr>
              <a:t>).</a:t>
            </a:r>
          </a:p>
        </p:txBody>
      </p:sp>
      <p:sp>
        <p:nvSpPr>
          <p:cNvPr id="5" name="Объект 2"/>
          <p:cNvSpPr txBox="1">
            <a:spLocks/>
          </p:cNvSpPr>
          <p:nvPr/>
        </p:nvSpPr>
        <p:spPr>
          <a:xfrm>
            <a:off x="6869271" y="5668286"/>
            <a:ext cx="4632918" cy="657929"/>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lgn="just">
              <a:buFont typeface="Wingdings 3" charset="2"/>
              <a:buNone/>
            </a:pPr>
            <a:r>
              <a:rPr lang="ru-RU" sz="1600" dirty="0" smtClean="0">
                <a:solidFill>
                  <a:schemeClr val="tx1"/>
                </a:solidFill>
                <a:latin typeface="Times New Roman" panose="02020603050405020304" pitchFamily="18" charset="0"/>
                <a:cs typeface="Times New Roman" panose="02020603050405020304" pitchFamily="18" charset="0"/>
              </a:rPr>
              <a:t>Рис.6 Ценовая эластичность предложения зависит от реакции производителя на изменение цены</a:t>
            </a:r>
          </a:p>
        </p:txBody>
      </p:sp>
    </p:spTree>
    <p:extLst>
      <p:ext uri="{BB962C8B-B14F-4D97-AF65-F5344CB8AC3E}">
        <p14:creationId xmlns:p14="http://schemas.microsoft.com/office/powerpoint/2010/main" val="34435473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817285" y="2610266"/>
            <a:ext cx="6143484" cy="3039848"/>
          </a:xfrm>
        </p:spPr>
        <p:txBody>
          <a:bodyPr>
            <a:noAutofit/>
          </a:bodyPr>
          <a:lstStyle/>
          <a:p>
            <a:pPr indent="432000" algn="just">
              <a:spcBef>
                <a:spcPts val="1200"/>
              </a:spcBef>
              <a:buFont typeface="Wingdings" panose="05000000000000000000" pitchFamily="2" charset="2"/>
              <a:buChar char="v"/>
            </a:pPr>
            <a:r>
              <a:rPr lang="ru-RU" sz="1900" dirty="0" smtClean="0">
                <a:solidFill>
                  <a:schemeClr val="tx1"/>
                </a:solidFill>
                <a:latin typeface="Times New Roman" panose="02020603050405020304" pitchFamily="18" charset="0"/>
                <a:cs typeface="Times New Roman" panose="02020603050405020304" pitchFamily="18" charset="0"/>
              </a:rPr>
              <a:t>Мы </a:t>
            </a:r>
            <a:r>
              <a:rPr lang="ru-RU" sz="1900" dirty="0">
                <a:solidFill>
                  <a:schemeClr val="tx1"/>
                </a:solidFill>
                <a:latin typeface="Times New Roman" panose="02020603050405020304" pitchFamily="18" charset="0"/>
                <a:cs typeface="Times New Roman" panose="02020603050405020304" pitchFamily="18" charset="0"/>
              </a:rPr>
              <a:t>попытаемся установить, как возникает потребительский спрос, выяснить, как производители принимают те или иные решения, каким образом цены и прибыль позволяют эффективно распределить ограниченные, экономические ресурсы на рынке в условиях совершенной конкуренции</a:t>
            </a:r>
            <a:r>
              <a:rPr lang="ru-RU" sz="1900" dirty="0" smtClean="0">
                <a:solidFill>
                  <a:schemeClr val="tx1"/>
                </a:solidFill>
                <a:latin typeface="Times New Roman" panose="02020603050405020304" pitchFamily="18" charset="0"/>
                <a:cs typeface="Times New Roman" panose="02020603050405020304" pitchFamily="18" charset="0"/>
              </a:rPr>
              <a:t>. </a:t>
            </a:r>
            <a:endParaRPr lang="en-US" sz="1900" dirty="0" smtClean="0">
              <a:solidFill>
                <a:schemeClr val="tx1"/>
              </a:solidFill>
              <a:latin typeface="Times New Roman" panose="02020603050405020304" pitchFamily="18" charset="0"/>
              <a:cs typeface="Times New Roman" panose="02020603050405020304" pitchFamily="18" charset="0"/>
            </a:endParaRPr>
          </a:p>
          <a:p>
            <a:pPr indent="432000" algn="just">
              <a:spcBef>
                <a:spcPts val="1200"/>
              </a:spcBef>
              <a:buFont typeface="Wingdings" panose="05000000000000000000" pitchFamily="2" charset="2"/>
              <a:buChar char="v"/>
            </a:pPr>
            <a:r>
              <a:rPr lang="ru-RU" sz="1900" dirty="0" smtClean="0">
                <a:solidFill>
                  <a:schemeClr val="tx1"/>
                </a:solidFill>
                <a:latin typeface="Times New Roman" panose="02020603050405020304" pitchFamily="18" charset="0"/>
                <a:cs typeface="Times New Roman" panose="02020603050405020304" pitchFamily="18" charset="0"/>
              </a:rPr>
              <a:t>Мы </a:t>
            </a:r>
            <a:r>
              <a:rPr lang="ru-RU" sz="1900" dirty="0">
                <a:solidFill>
                  <a:schemeClr val="tx1"/>
                </a:solidFill>
                <a:latin typeface="Times New Roman" panose="02020603050405020304" pitchFamily="18" charset="0"/>
                <a:cs typeface="Times New Roman" panose="02020603050405020304" pitchFamily="18" charset="0"/>
              </a:rPr>
              <a:t>также проанализируем "проколы" рынка, которые имеют место в тех случаях, когда в отрасли появляются монополии и другие формы несовершенной конкуренции.</a:t>
            </a:r>
          </a:p>
        </p:txBody>
      </p:sp>
      <p:pic>
        <p:nvPicPr>
          <p:cNvPr id="2" name="Рисунок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2370" y="2771290"/>
            <a:ext cx="3810000" cy="2717800"/>
          </a:xfrm>
          <a:prstGeom prst="rect">
            <a:avLst/>
          </a:prstGeom>
        </p:spPr>
      </p:pic>
      <p:sp>
        <p:nvSpPr>
          <p:cNvPr id="5" name="Прямоугольник 4"/>
          <p:cNvSpPr/>
          <p:nvPr/>
        </p:nvSpPr>
        <p:spPr>
          <a:xfrm>
            <a:off x="902369" y="1229760"/>
            <a:ext cx="10022305" cy="1123384"/>
          </a:xfrm>
          <a:prstGeom prst="rect">
            <a:avLst/>
          </a:prstGeom>
        </p:spPr>
        <p:txBody>
          <a:bodyPr wrap="square">
            <a:spAutoFit/>
          </a:bodyPr>
          <a:lstStyle/>
          <a:p>
            <a:pPr marL="285750" indent="-285750" algn="just">
              <a:buClr>
                <a:schemeClr val="bg2">
                  <a:lumMod val="75000"/>
                </a:schemeClr>
              </a:buClr>
              <a:buFont typeface="Wingdings" panose="05000000000000000000" pitchFamily="2" charset="2"/>
              <a:buChar char="v"/>
            </a:pPr>
            <a:r>
              <a:rPr lang="en-US" sz="1900" dirty="0" smtClean="0">
                <a:latin typeface="Times New Roman" panose="02020603050405020304" pitchFamily="18" charset="0"/>
                <a:cs typeface="Times New Roman" panose="02020603050405020304" pitchFamily="18" charset="0"/>
              </a:rPr>
              <a:t> </a:t>
            </a:r>
            <a:r>
              <a:rPr lang="ru-RU" sz="1900" dirty="0" smtClean="0">
                <a:latin typeface="Times New Roman" panose="02020603050405020304" pitchFamily="18" charset="0"/>
                <a:cs typeface="Times New Roman" panose="02020603050405020304" pitchFamily="18" charset="0"/>
              </a:rPr>
              <a:t>Раздел</a:t>
            </a:r>
            <a:r>
              <a:rPr lang="ru-RU" sz="1900" dirty="0">
                <a:latin typeface="Times New Roman" panose="02020603050405020304" pitchFamily="18" charset="0"/>
                <a:cs typeface="Times New Roman" panose="02020603050405020304" pitchFamily="18" charset="0"/>
              </a:rPr>
              <a:t>, посвященный микроэкономике, состоит из трех частей. </a:t>
            </a:r>
            <a:endParaRPr lang="en-US" sz="1900" dirty="0">
              <a:latin typeface="Times New Roman" panose="02020603050405020304" pitchFamily="18" charset="0"/>
              <a:cs typeface="Times New Roman" panose="02020603050405020304" pitchFamily="18" charset="0"/>
            </a:endParaRPr>
          </a:p>
          <a:p>
            <a:pPr indent="432000" algn="just">
              <a:spcBef>
                <a:spcPts val="1200"/>
              </a:spcBef>
              <a:buClr>
                <a:schemeClr val="bg2">
                  <a:lumMod val="75000"/>
                </a:schemeClr>
              </a:buClr>
              <a:buFont typeface="Wingdings" panose="05000000000000000000" pitchFamily="2" charset="2"/>
              <a:buChar char="v"/>
            </a:pPr>
            <a:r>
              <a:rPr lang="ru-RU" sz="1900" dirty="0">
                <a:latin typeface="Times New Roman" panose="02020603050405020304" pitchFamily="18" charset="0"/>
                <a:cs typeface="Times New Roman" panose="02020603050405020304" pitchFamily="18" charset="0"/>
              </a:rPr>
              <a:t>В этой, второй части, мы сосредоточим свое внимание на поведении </a:t>
            </a:r>
            <a:r>
              <a:rPr lang="ru-RU" sz="1900" b="1" dirty="0">
                <a:latin typeface="Times New Roman" panose="02020603050405020304" pitchFamily="18" charset="0"/>
                <a:cs typeface="Times New Roman" panose="02020603050405020304" pitchFamily="18" charset="0"/>
              </a:rPr>
              <a:t>товарных рынков</a:t>
            </a:r>
            <a:r>
              <a:rPr lang="ru-RU" sz="1900" dirty="0">
                <a:latin typeface="Times New Roman" panose="02020603050405020304" pitchFamily="18" charset="0"/>
                <a:cs typeface="Times New Roman" panose="02020603050405020304" pitchFamily="18" charset="0"/>
              </a:rPr>
              <a:t>, т.е. рынков всех товаров и услуг, которые производятся различными предприятиями</a:t>
            </a:r>
            <a:r>
              <a:rPr lang="en-US" sz="19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14863518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Содержимое 9"/>
          <p:cNvSpPr>
            <a:spLocks noGrp="1"/>
          </p:cNvSpPr>
          <p:nvPr>
            <p:ph sz="quarter" idx="1"/>
          </p:nvPr>
        </p:nvSpPr>
        <p:spPr>
          <a:xfrm>
            <a:off x="352926" y="2743815"/>
            <a:ext cx="5559873" cy="3509029"/>
          </a:xfrm>
        </p:spPr>
        <p:txBody>
          <a:bodyPr>
            <a:normAutofit/>
          </a:bodyPr>
          <a:lstStyle/>
          <a:p>
            <a:pPr marL="0" indent="432000" algn="just">
              <a:buClr>
                <a:schemeClr val="accent1"/>
              </a:buClr>
              <a:buFont typeface="Wingdings" panose="05000000000000000000" pitchFamily="2" charset="2"/>
              <a:buChar char="v"/>
            </a:pPr>
            <a:r>
              <a:rPr lang="ru-RU" sz="2000" dirty="0" smtClean="0">
                <a:latin typeface="Times New Roman" pitchFamily="18" charset="0"/>
                <a:cs typeface="Times New Roman" pitchFamily="18" charset="0"/>
              </a:rPr>
              <a:t>Начнем мы с одного из важнейших последствий "промышленной революции" — спада в сельском хозяйстве. </a:t>
            </a:r>
            <a:endParaRPr lang="ru-RU" sz="2000" dirty="0">
              <a:latin typeface="Times New Roman" pitchFamily="18" charset="0"/>
              <a:cs typeface="Times New Roman" pitchFamily="18" charset="0"/>
            </a:endParaRPr>
          </a:p>
          <a:p>
            <a:pPr marL="0" indent="432000" algn="just">
              <a:buClr>
                <a:schemeClr val="accent1"/>
              </a:buClr>
              <a:buFont typeface="Wingdings" panose="05000000000000000000" pitchFamily="2" charset="2"/>
              <a:buChar char="v"/>
            </a:pPr>
            <a:r>
              <a:rPr lang="ru-RU" sz="2000" dirty="0" smtClean="0">
                <a:latin typeface="Times New Roman" pitchFamily="18" charset="0"/>
                <a:cs typeface="Times New Roman" pitchFamily="18" charset="0"/>
              </a:rPr>
              <a:t>Затем мы проанализируем факторы, определяющие уровень налогов в промышленности, воспользовавшись для этого примером налогов на бензин. </a:t>
            </a:r>
            <a:endParaRPr lang="ru-RU" sz="2000" dirty="0">
              <a:latin typeface="Times New Roman" pitchFamily="18" charset="0"/>
              <a:cs typeface="Times New Roman" pitchFamily="18" charset="0"/>
            </a:endParaRPr>
          </a:p>
          <a:p>
            <a:pPr marL="0" indent="432000" algn="just">
              <a:buClr>
                <a:schemeClr val="accent1"/>
              </a:buClr>
              <a:buFont typeface="Wingdings" panose="05000000000000000000" pitchFamily="2" charset="2"/>
              <a:buChar char="v"/>
            </a:pPr>
            <a:r>
              <a:rPr lang="ru-RU" sz="2000" dirty="0" smtClean="0">
                <a:latin typeface="Times New Roman" pitchFamily="18" charset="0"/>
                <a:cs typeface="Times New Roman" pitchFamily="18" charset="0"/>
              </a:rPr>
              <a:t>Наконец, мы проанализируем последствия различных форм вмешательства государства в деятельность рынков.</a:t>
            </a:r>
          </a:p>
        </p:txBody>
      </p:sp>
      <p:sp>
        <p:nvSpPr>
          <p:cNvPr id="2" name="Прямоугольник 1"/>
          <p:cNvSpPr/>
          <p:nvPr/>
        </p:nvSpPr>
        <p:spPr>
          <a:xfrm>
            <a:off x="144378" y="182161"/>
            <a:ext cx="11815009" cy="1015663"/>
          </a:xfrm>
          <a:prstGeom prst="rect">
            <a:avLst/>
          </a:prstGeom>
        </p:spPr>
        <p:txBody>
          <a:bodyPr wrap="square">
            <a:spAutoFit/>
          </a:bodyPr>
          <a:lstStyle/>
          <a:p>
            <a:pPr algn="ctr"/>
            <a:r>
              <a:rPr lang="ru-RU" sz="3000" dirty="0" smtClean="0">
                <a:latin typeface="Times New Roman" pitchFamily="18" charset="0"/>
                <a:cs typeface="Times New Roman" pitchFamily="18" charset="0"/>
              </a:rPr>
              <a:t>ПРИМЕНЕНИЕ ТЕОРЕТИЧЕСКИХ КОНЦЕПЦИЙ К РЕШЕНИЮ ТЕКУЩИХ ЭКОНОМИЧЕСКИХ ПРОБЛЕМ</a:t>
            </a:r>
            <a:endParaRPr lang="ru-RU" sz="3000" dirty="0"/>
          </a:p>
        </p:txBody>
      </p:sp>
      <p:sp>
        <p:nvSpPr>
          <p:cNvPr id="4" name="Прямоугольник 3"/>
          <p:cNvSpPr/>
          <p:nvPr/>
        </p:nvSpPr>
        <p:spPr>
          <a:xfrm>
            <a:off x="352926" y="1607494"/>
            <a:ext cx="11077074" cy="1015663"/>
          </a:xfrm>
          <a:prstGeom prst="rect">
            <a:avLst/>
          </a:prstGeom>
        </p:spPr>
        <p:txBody>
          <a:bodyPr wrap="square">
            <a:spAutoFit/>
          </a:bodyPr>
          <a:lstStyle/>
          <a:p>
            <a:pPr indent="457200" algn="just"/>
            <a:r>
              <a:rPr lang="ru-RU" sz="2000" dirty="0">
                <a:latin typeface="Times New Roman" pitchFamily="18" charset="0"/>
                <a:cs typeface="Times New Roman" pitchFamily="18" charset="0"/>
              </a:rPr>
              <a:t>Заложив </a:t>
            </a:r>
            <a:r>
              <a:rPr lang="ru-RU" sz="2000" dirty="0" smtClean="0">
                <a:latin typeface="Times New Roman" pitchFamily="18" charset="0"/>
                <a:cs typeface="Times New Roman" pitchFamily="18" charset="0"/>
              </a:rPr>
              <a:t>фундамент </a:t>
            </a:r>
            <a:r>
              <a:rPr lang="ru-RU" sz="2000" dirty="0">
                <a:latin typeface="Times New Roman" pitchFamily="18" charset="0"/>
                <a:cs typeface="Times New Roman" pitchFamily="18" charset="0"/>
              </a:rPr>
              <a:t>знаний об эластичности, мы покажем, как с помощью показателя эластичности можно понять многие тенденции развития экономики и разобраться в ряде вопросов экономической политики, проводимой государством. </a:t>
            </a:r>
          </a:p>
        </p:txBody>
      </p:sp>
      <p:pic>
        <p:nvPicPr>
          <p:cNvPr id="6" name="Рисунок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1049" y="2891771"/>
            <a:ext cx="4718636" cy="3213118"/>
          </a:xfrm>
          <a:prstGeom prst="rect">
            <a:avLst/>
          </a:prstGeom>
        </p:spPr>
      </p:pic>
    </p:spTree>
    <p:extLst>
      <p:ext uri="{BB962C8B-B14F-4D97-AF65-F5344CB8AC3E}">
        <p14:creationId xmlns:p14="http://schemas.microsoft.com/office/powerpoint/2010/main" val="12567106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descr="0_2a79e_a9258a12_XL.jpg"/>
          <p:cNvPicPr>
            <a:picLocks noChangeAspect="1"/>
          </p:cNvPicPr>
          <p:nvPr/>
        </p:nvPicPr>
        <p:blipFill>
          <a:blip r:embed="rId2" cstate="print"/>
          <a:stretch>
            <a:fillRect/>
          </a:stretch>
        </p:blipFill>
        <p:spPr>
          <a:xfrm>
            <a:off x="6104822" y="4238324"/>
            <a:ext cx="5048452" cy="2544278"/>
          </a:xfrm>
          <a:prstGeom prst="rect">
            <a:avLst/>
          </a:prstGeom>
        </p:spPr>
      </p:pic>
      <p:sp>
        <p:nvSpPr>
          <p:cNvPr id="9" name="Содержимое 8"/>
          <p:cNvSpPr>
            <a:spLocks noGrp="1"/>
          </p:cNvSpPr>
          <p:nvPr>
            <p:ph sz="quarter" idx="1"/>
          </p:nvPr>
        </p:nvSpPr>
        <p:spPr>
          <a:xfrm>
            <a:off x="252663" y="1600200"/>
            <a:ext cx="11333747" cy="3318029"/>
          </a:xfrm>
        </p:spPr>
        <p:txBody>
          <a:bodyPr>
            <a:normAutofit/>
          </a:bodyPr>
          <a:lstStyle/>
          <a:p>
            <a:pPr marL="0" indent="457200" algn="just">
              <a:buNone/>
            </a:pPr>
            <a:r>
              <a:rPr lang="ru-RU" sz="2000" dirty="0" smtClean="0">
                <a:latin typeface="Times New Roman" pitchFamily="18" charset="0"/>
                <a:cs typeface="Times New Roman" pitchFamily="18" charset="0"/>
              </a:rPr>
              <a:t>Наш первый пример использования анализа спроса и предложения связан с сельским хозяйством. В первой части раздела, посвященного этим проблемам, излагаются основные принципы экономики фермерского хозяйства. Затем с помощью модели спроса и предложения мы изучим последствия государственного вмешательства в функционирование рынков сельскохозяйственной продукции.</a:t>
            </a:r>
          </a:p>
          <a:p>
            <a:pPr algn="ctr">
              <a:buNone/>
            </a:pPr>
            <a:r>
              <a:rPr lang="ru-RU" dirty="0">
                <a:latin typeface="Times New Roman" pitchFamily="18" charset="0"/>
                <a:cs typeface="Times New Roman" pitchFamily="18" charset="0"/>
              </a:rPr>
              <a:t>Относительный упадок фермерства в длительном периоде</a:t>
            </a:r>
          </a:p>
          <a:p>
            <a:pPr marL="0" indent="457200" algn="just">
              <a:buNone/>
            </a:pPr>
            <a:r>
              <a:rPr lang="ru-RU" sz="2000" dirty="0">
                <a:latin typeface="Times New Roman" pitchFamily="18" charset="0"/>
                <a:cs typeface="Times New Roman" pitchFamily="18" charset="0"/>
              </a:rPr>
              <a:t>Сельское хозяйство когда-то было нашей самой большой и единственной отраслью. Сотни лет назад половина американского населения жила и работала на фермах, сейчас же этим занимаются менее трех процентов трудоспособного населения.</a:t>
            </a:r>
          </a:p>
          <a:p>
            <a:pPr algn="just"/>
            <a:endParaRPr lang="ru-RU" sz="2000" dirty="0" smtClean="0">
              <a:latin typeface="Times New Roman" pitchFamily="18" charset="0"/>
              <a:cs typeface="Times New Roman" pitchFamily="18" charset="0"/>
            </a:endParaRPr>
          </a:p>
          <a:p>
            <a:pPr>
              <a:buNone/>
            </a:pPr>
            <a:endParaRPr lang="ru-RU" dirty="0"/>
          </a:p>
        </p:txBody>
      </p:sp>
      <p:sp>
        <p:nvSpPr>
          <p:cNvPr id="2" name="Прямоугольник 1"/>
          <p:cNvSpPr/>
          <p:nvPr/>
        </p:nvSpPr>
        <p:spPr>
          <a:xfrm>
            <a:off x="252663" y="344723"/>
            <a:ext cx="11490158" cy="646331"/>
          </a:xfrm>
          <a:prstGeom prst="rect">
            <a:avLst/>
          </a:prstGeom>
        </p:spPr>
        <p:txBody>
          <a:bodyPr wrap="square">
            <a:spAutoFit/>
          </a:bodyPr>
          <a:lstStyle/>
          <a:p>
            <a:pPr algn="ctr"/>
            <a:r>
              <a:rPr lang="ru-RU" sz="3600" dirty="0" smtClean="0"/>
              <a:t>ЭКОНОМИКА СЕЛЬСКОГО ХОЗЯЙСТВА</a:t>
            </a:r>
            <a:endParaRPr lang="ru-RU" sz="3600" dirty="0"/>
          </a:p>
        </p:txBody>
      </p:sp>
    </p:spTree>
    <p:extLst>
      <p:ext uri="{BB962C8B-B14F-4D97-AF65-F5344CB8AC3E}">
        <p14:creationId xmlns:p14="http://schemas.microsoft.com/office/powerpoint/2010/main" val="3078901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749969" y="614207"/>
            <a:ext cx="10607842" cy="3570208"/>
          </a:xfrm>
          <a:prstGeom prst="rect">
            <a:avLst/>
          </a:prstGeom>
        </p:spPr>
        <p:txBody>
          <a:bodyPr wrap="square">
            <a:spAutoFit/>
          </a:bodyPr>
          <a:lstStyle/>
          <a:p>
            <a:pPr indent="396000" algn="just">
              <a:buClr>
                <a:schemeClr val="accent1"/>
              </a:buClr>
              <a:buFont typeface="Wingdings" panose="05000000000000000000" pitchFamily="2" charset="2"/>
              <a:buChar char="v"/>
            </a:pPr>
            <a:r>
              <a:rPr lang="ru-RU" dirty="0">
                <a:latin typeface="Times New Roman" pitchFamily="18" charset="0"/>
                <a:cs typeface="Times New Roman" pitchFamily="18" charset="0"/>
              </a:rPr>
              <a:t>В то же время цены на сельскохозяйственную продукцию снизились относительно доходов и цен на другие товары. Как свидетельствуют данные, приведенные в табл.4, в течение последних пятидесяти лет средний доход американской семьи увеличился более чем в два раза. </a:t>
            </a:r>
          </a:p>
          <a:p>
            <a:pPr indent="396000" algn="just">
              <a:spcBef>
                <a:spcPts val="600"/>
              </a:spcBef>
              <a:buClr>
                <a:schemeClr val="accent1"/>
              </a:buClr>
              <a:buFont typeface="Wingdings" panose="05000000000000000000" pitchFamily="2" charset="2"/>
              <a:buChar char="v"/>
            </a:pPr>
            <a:r>
              <a:rPr lang="ru-RU" dirty="0" smtClean="0">
                <a:latin typeface="Times New Roman" pitchFamily="18" charset="0"/>
                <a:cs typeface="Times New Roman" pitchFamily="18" charset="0"/>
              </a:rPr>
              <a:t>В </a:t>
            </a:r>
            <a:r>
              <a:rPr lang="ru-RU" dirty="0">
                <a:latin typeface="Times New Roman" pitchFamily="18" charset="0"/>
                <a:cs typeface="Times New Roman" pitchFamily="18" charset="0"/>
              </a:rPr>
              <a:t>то же время доходы фермеров оставались практически неизменными. Сенаторы, представляющие сельскохозяйственные штаты, выражают большое беспокойство в связи с отсутствием роста доходов в фермерских </a:t>
            </a:r>
            <a:r>
              <a:rPr lang="ru-RU" dirty="0" smtClean="0">
                <a:latin typeface="Times New Roman" pitchFamily="18" charset="0"/>
                <a:cs typeface="Times New Roman" pitchFamily="18" charset="0"/>
              </a:rPr>
              <a:t>хозяйствах</a:t>
            </a:r>
          </a:p>
          <a:p>
            <a:pPr indent="396000" algn="just">
              <a:spcBef>
                <a:spcPts val="600"/>
              </a:spcBef>
              <a:buClr>
                <a:schemeClr val="accent1"/>
              </a:buClr>
              <a:buFont typeface="Wingdings" panose="05000000000000000000" pitchFamily="2" charset="2"/>
              <a:buChar char="v"/>
            </a:pPr>
            <a:r>
              <a:rPr lang="ru-RU" dirty="0" smtClean="0">
                <a:latin typeface="Times New Roman" pitchFamily="18" charset="0"/>
                <a:cs typeface="Times New Roman" pitchFamily="18" charset="0"/>
              </a:rPr>
              <a:t>С </a:t>
            </a:r>
            <a:r>
              <a:rPr lang="ru-RU" dirty="0">
                <a:latin typeface="Times New Roman" pitchFamily="18" charset="0"/>
                <a:cs typeface="Times New Roman" pitchFamily="18" charset="0"/>
              </a:rPr>
              <a:t>момента окончания второй мировой войны производительность труда в фермерских хозяйствах резко возросла, что привело к существенному падению реальных цен на сельхозпродукцию. Эти цены сегодня составляют примерно 54% от уровня 1947 года. Стагнацию фермерских доходов можно объяснить с помощью анализа спроса и предложения. (Источник: Бюро переписи населения и Министерство </a:t>
            </a:r>
            <a:r>
              <a:rPr lang="ru-RU" dirty="0" err="1">
                <a:latin typeface="Times New Roman" pitchFamily="18" charset="0"/>
                <a:cs typeface="Times New Roman" pitchFamily="18" charset="0"/>
              </a:rPr>
              <a:t>Tpуда</a:t>
            </a:r>
            <a:r>
              <a:rPr lang="ru-RU" dirty="0">
                <a:latin typeface="Times New Roman" pitchFamily="18" charset="0"/>
                <a:cs typeface="Times New Roman" pitchFamily="18" charset="0"/>
              </a:rPr>
              <a:t> США.)</a:t>
            </a:r>
          </a:p>
          <a:p>
            <a:endParaRPr lang="ru-RU" dirty="0"/>
          </a:p>
        </p:txBody>
      </p:sp>
      <p:graphicFrame>
        <p:nvGraphicFramePr>
          <p:cNvPr id="6" name="Таблица 5"/>
          <p:cNvGraphicFramePr>
            <a:graphicFrameLocks noGrp="1"/>
          </p:cNvGraphicFramePr>
          <p:nvPr>
            <p:extLst>
              <p:ext uri="{D42A27DB-BD31-4B8C-83A1-F6EECF244321}">
                <p14:modId xmlns:p14="http://schemas.microsoft.com/office/powerpoint/2010/main" val="3539086032"/>
              </p:ext>
            </p:extLst>
          </p:nvPr>
        </p:nvGraphicFramePr>
        <p:xfrm>
          <a:off x="1989890" y="3740598"/>
          <a:ext cx="8128000" cy="1752600"/>
        </p:xfrm>
        <a:graphic>
          <a:graphicData uri="http://schemas.openxmlformats.org/drawingml/2006/table">
            <a:tbl>
              <a:tblPr firstRow="1" bandRow="1">
                <a:tableStyleId>{93296810-A885-4BE3-A3E7-6D5BEEA58F35}</a:tableStyleId>
              </a:tblPr>
              <a:tblGrid>
                <a:gridCol w="5146040"/>
                <a:gridCol w="2981960"/>
              </a:tblGrid>
              <a:tr h="616194">
                <a:tc>
                  <a:txBody>
                    <a:bodyPr/>
                    <a:lstStyle/>
                    <a:p>
                      <a:pPr algn="ctr"/>
                      <a:r>
                        <a:rPr lang="ru-RU" dirty="0" smtClean="0"/>
                        <a:t>ЭЛЕМЕНТ</a:t>
                      </a:r>
                      <a:endParaRPr lang="ru-RU" dirty="0"/>
                    </a:p>
                  </a:txBody>
                  <a:tcPr/>
                </a:tc>
                <a:tc>
                  <a:txBody>
                    <a:bodyPr/>
                    <a:lstStyle/>
                    <a:p>
                      <a:pPr algn="ctr"/>
                      <a:r>
                        <a:rPr lang="ru-RU" dirty="0" smtClean="0"/>
                        <a:t>УРОВЕНЬ 1994г.*</a:t>
                      </a:r>
                    </a:p>
                    <a:p>
                      <a:pPr algn="ctr"/>
                      <a:r>
                        <a:rPr lang="ru-RU" dirty="0" smtClean="0"/>
                        <a:t>(1947=100)</a:t>
                      </a:r>
                      <a:endParaRPr lang="ru-RU" dirty="0"/>
                    </a:p>
                  </a:txBody>
                  <a:tcPr/>
                </a:tc>
              </a:tr>
              <a:tr h="370840">
                <a:tc>
                  <a:txBody>
                    <a:bodyPr/>
                    <a:lstStyle/>
                    <a:p>
                      <a:pPr algn="ctr"/>
                      <a:r>
                        <a:rPr lang="ru-RU" dirty="0" smtClean="0"/>
                        <a:t>Реальный</a:t>
                      </a:r>
                      <a:r>
                        <a:rPr lang="ru-RU" baseline="0" dirty="0" smtClean="0"/>
                        <a:t> доход средней семьи</a:t>
                      </a:r>
                      <a:endParaRPr lang="ru-RU" dirty="0"/>
                    </a:p>
                  </a:txBody>
                  <a:tcPr/>
                </a:tc>
                <a:tc>
                  <a:txBody>
                    <a:bodyPr/>
                    <a:lstStyle/>
                    <a:p>
                      <a:pPr algn="ctr"/>
                      <a:r>
                        <a:rPr lang="ru-RU" dirty="0" smtClean="0"/>
                        <a:t>210</a:t>
                      </a:r>
                      <a:endParaRPr lang="ru-RU" dirty="0"/>
                    </a:p>
                  </a:txBody>
                  <a:tcPr/>
                </a:tc>
              </a:tr>
              <a:tr h="370840">
                <a:tc>
                  <a:txBody>
                    <a:bodyPr/>
                    <a:lstStyle/>
                    <a:p>
                      <a:pPr algn="ctr"/>
                      <a:r>
                        <a:rPr lang="ru-RU" dirty="0" smtClean="0"/>
                        <a:t>Реальные</a:t>
                      </a:r>
                      <a:r>
                        <a:rPr lang="ru-RU" baseline="0" dirty="0" smtClean="0"/>
                        <a:t> фермерские доходы</a:t>
                      </a:r>
                      <a:endParaRPr lang="ru-RU" dirty="0"/>
                    </a:p>
                  </a:txBody>
                  <a:tcPr/>
                </a:tc>
                <a:tc>
                  <a:txBody>
                    <a:bodyPr/>
                    <a:lstStyle/>
                    <a:p>
                      <a:pPr algn="ctr"/>
                      <a:r>
                        <a:rPr lang="ru-RU" dirty="0" smtClean="0"/>
                        <a:t>95</a:t>
                      </a:r>
                      <a:endParaRPr lang="ru-RU" dirty="0"/>
                    </a:p>
                  </a:txBody>
                  <a:tcPr/>
                </a:tc>
              </a:tr>
              <a:tr h="370840">
                <a:tc>
                  <a:txBody>
                    <a:bodyPr/>
                    <a:lstStyle/>
                    <a:p>
                      <a:pPr algn="ctr"/>
                      <a:r>
                        <a:rPr lang="ru-RU" dirty="0" smtClean="0"/>
                        <a:t>Реальные</a:t>
                      </a:r>
                      <a:r>
                        <a:rPr lang="ru-RU" baseline="0" dirty="0" smtClean="0"/>
                        <a:t> цены на сельхозпродукцию</a:t>
                      </a:r>
                      <a:endParaRPr lang="ru-RU" dirty="0"/>
                    </a:p>
                  </a:txBody>
                  <a:tcPr/>
                </a:tc>
                <a:tc>
                  <a:txBody>
                    <a:bodyPr/>
                    <a:lstStyle/>
                    <a:p>
                      <a:pPr algn="ctr"/>
                      <a:r>
                        <a:rPr lang="ru-RU" dirty="0" smtClean="0"/>
                        <a:t>34</a:t>
                      </a:r>
                      <a:endParaRPr lang="ru-RU" dirty="0"/>
                    </a:p>
                  </a:txBody>
                  <a:tcPr/>
                </a:tc>
              </a:tr>
            </a:tbl>
          </a:graphicData>
        </a:graphic>
      </p:graphicFrame>
      <p:sp>
        <p:nvSpPr>
          <p:cNvPr id="7" name="Прямоугольник 6"/>
          <p:cNvSpPr/>
          <p:nvPr/>
        </p:nvSpPr>
        <p:spPr>
          <a:xfrm>
            <a:off x="645695" y="5577420"/>
            <a:ext cx="10816390" cy="338554"/>
          </a:xfrm>
          <a:prstGeom prst="rect">
            <a:avLst/>
          </a:prstGeom>
        </p:spPr>
        <p:txBody>
          <a:bodyPr wrap="square">
            <a:spAutoFit/>
          </a:bodyPr>
          <a:lstStyle/>
          <a:p>
            <a:pPr marL="342900" indent="-342900" algn="ctr" defTabSz="457200">
              <a:spcBef>
                <a:spcPts val="1000"/>
              </a:spcBef>
              <a:buClr>
                <a:schemeClr val="accent1"/>
              </a:buClr>
            </a:pPr>
            <a:r>
              <a:rPr lang="ru-RU" sz="1600" dirty="0">
                <a:latin typeface="Times New Roman" pitchFamily="18" charset="0"/>
                <a:cs typeface="Times New Roman" pitchFamily="18" charset="0"/>
              </a:rPr>
              <a:t>Таблица 4</a:t>
            </a:r>
            <a:r>
              <a:rPr lang="en-US" sz="1600" dirty="0">
                <a:latin typeface="Times New Roman" pitchFamily="18" charset="0"/>
                <a:cs typeface="Times New Roman" pitchFamily="18" charset="0"/>
              </a:rPr>
              <a:t>.</a:t>
            </a:r>
            <a:r>
              <a:rPr lang="ru-RU" sz="1600" dirty="0">
                <a:latin typeface="Times New Roman" pitchFamily="18" charset="0"/>
                <a:cs typeface="Times New Roman" pitchFamily="18" charset="0"/>
              </a:rPr>
              <a:t> Цены на сельхозпродукцию уменьшились, а доходы фермерских хозяйств переживают период стагнации</a:t>
            </a:r>
          </a:p>
        </p:txBody>
      </p:sp>
      <p:sp>
        <p:nvSpPr>
          <p:cNvPr id="3" name="Прямоугольник 2"/>
          <p:cNvSpPr/>
          <p:nvPr/>
        </p:nvSpPr>
        <p:spPr>
          <a:xfrm>
            <a:off x="749969" y="5894110"/>
            <a:ext cx="10712116" cy="646331"/>
          </a:xfrm>
          <a:prstGeom prst="rect">
            <a:avLst/>
          </a:prstGeom>
        </p:spPr>
        <p:txBody>
          <a:bodyPr wrap="square">
            <a:spAutoFit/>
          </a:bodyPr>
          <a:lstStyle/>
          <a:p>
            <a:pPr algn="just"/>
            <a:r>
              <a:rPr lang="ru-RU" dirty="0">
                <a:solidFill>
                  <a:schemeClr val="tx1">
                    <a:lumMod val="75000"/>
                    <a:lumOff val="25000"/>
                  </a:schemeClr>
                </a:solidFill>
                <a:latin typeface="Times New Roman" pitchFamily="18" charset="0"/>
                <a:cs typeface="Times New Roman" pitchFamily="18" charset="0"/>
              </a:rPr>
              <a:t>* </a:t>
            </a:r>
            <a:r>
              <a:rPr lang="ru-RU" dirty="0">
                <a:latin typeface="Times New Roman" pitchFamily="18" charset="0"/>
                <a:cs typeface="Times New Roman" pitchFamily="18" charset="0"/>
              </a:rPr>
              <a:t>"Реальные" уровни представляют собой показатели (в долларовом выражении), скорректированные в соответствии с изменением общего уровня цен, измеренного с помощью индекса потребительских цен.</a:t>
            </a:r>
          </a:p>
        </p:txBody>
      </p:sp>
    </p:spTree>
    <p:extLst>
      <p:ext uri="{BB962C8B-B14F-4D97-AF65-F5344CB8AC3E}">
        <p14:creationId xmlns:p14="http://schemas.microsoft.com/office/powerpoint/2010/main" val="287466398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795769" y="637674"/>
            <a:ext cx="10734591" cy="842210"/>
          </a:xfrm>
        </p:spPr>
        <p:txBody>
          <a:bodyPr>
            <a:normAutofit/>
          </a:bodyPr>
          <a:lstStyle/>
          <a:p>
            <a:pPr marL="68580" indent="457200" algn="just">
              <a:buNone/>
            </a:pPr>
            <a:r>
              <a:rPr lang="ru-RU" sz="2000" dirty="0" smtClean="0">
                <a:solidFill>
                  <a:schemeClr val="tx1"/>
                </a:solidFill>
                <a:latin typeface="Times New Roman" pitchFamily="18" charset="0"/>
                <a:cs typeface="Times New Roman" pitchFamily="18" charset="0"/>
              </a:rPr>
              <a:t>Всего лишь один график (рис.7.) может объяснить понижающуюся тенденцию цен на сельскохозяйственную продукцию лучше, чем горы книг и статей. </a:t>
            </a:r>
            <a:endParaRPr lang="ru-RU" sz="2000" dirty="0">
              <a:solidFill>
                <a:schemeClr val="tx1"/>
              </a:solidFill>
              <a:latin typeface="Times New Roman" pitchFamily="18" charset="0"/>
              <a:cs typeface="Times New Roman" pitchFamily="18" charset="0"/>
            </a:endParaRPr>
          </a:p>
        </p:txBody>
      </p:sp>
      <p:sp>
        <p:nvSpPr>
          <p:cNvPr id="4" name="Объект 2"/>
          <p:cNvSpPr txBox="1">
            <a:spLocks/>
          </p:cNvSpPr>
          <p:nvPr/>
        </p:nvSpPr>
        <p:spPr>
          <a:xfrm>
            <a:off x="7122695" y="5371702"/>
            <a:ext cx="4407665" cy="932845"/>
          </a:xfrm>
          <a:prstGeom prst="rect">
            <a:avLst/>
          </a:prstGeom>
        </p:spPr>
        <p:txBody>
          <a:bodyPr vert="horz" lIns="91440" tIns="45720" rIns="91440" bIns="45720" rtlCol="0">
            <a:normAutofit fontScale="77500" lnSpcReduction="20000"/>
          </a:bodyPr>
          <a:lstStyle/>
          <a:p>
            <a:pPr marL="342900" indent="-342900" algn="ctr" defTabSz="457200">
              <a:spcBef>
                <a:spcPts val="1000"/>
              </a:spcBef>
              <a:buClr>
                <a:schemeClr val="accent1"/>
              </a:buClr>
            </a:pPr>
            <a:r>
              <a:rPr lang="ru-RU" sz="2100" dirty="0" smtClean="0">
                <a:latin typeface="Times New Roman" pitchFamily="18" charset="0"/>
                <a:cs typeface="Times New Roman" pitchFamily="18" charset="0"/>
              </a:rPr>
              <a:t>Рис. 7. Бедственное положение сельского хозяйства является результатом увеличения предложения и неэластичности спроса</a:t>
            </a:r>
          </a:p>
          <a:p>
            <a:pPr marL="342900" marR="0" lvl="0" indent="-342900" algn="ctr" defTabSz="457200" rtl="0" eaLnBrk="1" fontAlgn="auto" latinLnBrk="0" hangingPunct="1">
              <a:lnSpc>
                <a:spcPct val="100000"/>
              </a:lnSpc>
              <a:spcBef>
                <a:spcPts val="1000"/>
              </a:spcBef>
              <a:spcAft>
                <a:spcPts val="0"/>
              </a:spcAft>
              <a:buClr>
                <a:schemeClr val="accent1"/>
              </a:buClr>
              <a:buSzTx/>
              <a:buFont typeface="Wingdings 3" charset="2"/>
              <a:buNone/>
              <a:tabLst/>
              <a:defRPr/>
            </a:pPr>
            <a:endParaRPr kumimoji="0" lang="ru-RU" sz="2000" b="0" i="0" u="none" strike="noStrike" kern="1200" cap="none" spc="0" normalizeH="0" baseline="0" noProof="0" dirty="0">
              <a:ln>
                <a:noFill/>
              </a:ln>
              <a:solidFill>
                <a:schemeClr val="tx1">
                  <a:lumMod val="75000"/>
                  <a:lumOff val="25000"/>
                </a:schemeClr>
              </a:solidFill>
              <a:effectLst/>
              <a:uLnTx/>
              <a:uFillTx/>
              <a:latin typeface="Times New Roman" panose="02020603050405020304" pitchFamily="18" charset="0"/>
              <a:ea typeface="+mn-ea"/>
              <a:cs typeface="Times New Roman" panose="02020603050405020304" pitchFamily="18" charset="0"/>
            </a:endParaRPr>
          </a:p>
        </p:txBody>
      </p:sp>
      <p:sp>
        <p:nvSpPr>
          <p:cNvPr id="2" name="Прямоугольник 1"/>
          <p:cNvSpPr/>
          <p:nvPr/>
        </p:nvSpPr>
        <p:spPr>
          <a:xfrm>
            <a:off x="725905" y="1427200"/>
            <a:ext cx="6096000" cy="5591274"/>
          </a:xfrm>
          <a:prstGeom prst="rect">
            <a:avLst/>
          </a:prstGeom>
        </p:spPr>
        <p:txBody>
          <a:bodyPr>
            <a:spAutoFit/>
          </a:bodyPr>
          <a:lstStyle/>
          <a:p>
            <a:pPr lvl="0" indent="396000" algn="just" defTabSz="457200">
              <a:spcBef>
                <a:spcPts val="1000"/>
              </a:spcBef>
              <a:buClr>
                <a:schemeClr val="accent1"/>
              </a:buClr>
              <a:buFont typeface="Wingdings" panose="05000000000000000000" pitchFamily="2" charset="2"/>
              <a:buChar char="v"/>
              <a:defRPr/>
            </a:pPr>
            <a:r>
              <a:rPr lang="ru-RU" dirty="0">
                <a:latin typeface="Times New Roman" pitchFamily="18" charset="0"/>
                <a:cs typeface="Times New Roman" pitchFamily="18" charset="0"/>
              </a:rPr>
              <a:t>На рис. 7 показано первоначальное равновесие при высоких ценах в точке </a:t>
            </a:r>
            <a:r>
              <a:rPr lang="en-US" dirty="0">
                <a:latin typeface="Times New Roman" pitchFamily="18" charset="0"/>
                <a:cs typeface="Times New Roman" pitchFamily="18" charset="0"/>
              </a:rPr>
              <a:t>E</a:t>
            </a:r>
            <a:r>
              <a:rPr lang="ru-RU" dirty="0">
                <a:latin typeface="Times New Roman" pitchFamily="18" charset="0"/>
                <a:cs typeface="Times New Roman" pitchFamily="18" charset="0"/>
              </a:rPr>
              <a:t>. Посмотрим, что произошло с сельским хозяйством через некоторое время. </a:t>
            </a:r>
          </a:p>
          <a:p>
            <a:pPr lvl="0" indent="396000" algn="just" defTabSz="457200">
              <a:spcBef>
                <a:spcPts val="1000"/>
              </a:spcBef>
              <a:buClr>
                <a:schemeClr val="accent1"/>
              </a:buClr>
              <a:buFont typeface="Wingdings" panose="05000000000000000000" pitchFamily="2" charset="2"/>
              <a:buChar char="v"/>
              <a:defRPr/>
            </a:pPr>
            <a:r>
              <a:rPr lang="ru-RU" dirty="0" smtClean="0">
                <a:latin typeface="Times New Roman" pitchFamily="18" charset="0"/>
                <a:cs typeface="Times New Roman" pitchFamily="18" charset="0"/>
              </a:rPr>
              <a:t>Спрос </a:t>
            </a:r>
            <a:r>
              <a:rPr lang="ru-RU" dirty="0">
                <a:latin typeface="Times New Roman" pitchFamily="18" charset="0"/>
                <a:cs typeface="Times New Roman" pitchFamily="18" charset="0"/>
              </a:rPr>
              <a:t>на продукты питания увеличился лишь немного потому; что они относятся к предметам первой необходимости. В результате произошло относительно небольшое смещение кривой спроса по сравнению с увеличением средних </a:t>
            </a:r>
            <a:r>
              <a:rPr lang="ru-RU" dirty="0" smtClean="0">
                <a:latin typeface="Times New Roman" pitchFamily="18" charset="0"/>
                <a:cs typeface="Times New Roman" pitchFamily="18" charset="0"/>
              </a:rPr>
              <a:t>доходов.</a:t>
            </a:r>
          </a:p>
          <a:p>
            <a:pPr lvl="0" indent="396000" algn="just" defTabSz="457200">
              <a:spcBef>
                <a:spcPts val="1000"/>
              </a:spcBef>
              <a:buClr>
                <a:schemeClr val="accent1"/>
              </a:buClr>
              <a:buFont typeface="Wingdings" panose="05000000000000000000" pitchFamily="2" charset="2"/>
              <a:buChar char="v"/>
              <a:defRPr/>
            </a:pPr>
            <a:r>
              <a:rPr lang="ru-RU" dirty="0" smtClean="0">
                <a:latin typeface="Times New Roman" pitchFamily="18" charset="0"/>
                <a:cs typeface="Times New Roman" pitchFamily="18" charset="0"/>
              </a:rPr>
              <a:t>Равновесие </a:t>
            </a:r>
            <a:r>
              <a:rPr lang="ru-RU" dirty="0">
                <a:latin typeface="Times New Roman" pitchFamily="18" charset="0"/>
                <a:cs typeface="Times New Roman" pitchFamily="18" charset="0"/>
              </a:rPr>
              <a:t>в точке Е представляет положение фермерских хозяйств десятки лет назад. Спрос на сельхозпродукцию увеличивался медленнее по сравнению с впечатляющим ростом предложения, вызванным развитием </a:t>
            </a:r>
            <a:r>
              <a:rPr lang="ru-RU" dirty="0" smtClean="0">
                <a:latin typeface="Times New Roman" pitchFamily="18" charset="0"/>
                <a:cs typeface="Times New Roman" pitchFamily="18" charset="0"/>
              </a:rPr>
              <a:t>технологии.</a:t>
            </a:r>
          </a:p>
          <a:p>
            <a:pPr lvl="0" indent="396000" algn="just" defTabSz="457200">
              <a:spcBef>
                <a:spcPts val="1000"/>
              </a:spcBef>
              <a:buClr>
                <a:schemeClr val="accent1"/>
              </a:buClr>
              <a:buFont typeface="Wingdings" panose="05000000000000000000" pitchFamily="2" charset="2"/>
              <a:buChar char="v"/>
              <a:defRPr/>
            </a:pPr>
            <a:r>
              <a:rPr lang="ru-RU" dirty="0" smtClean="0">
                <a:latin typeface="Times New Roman" pitchFamily="18" charset="0"/>
                <a:cs typeface="Times New Roman" pitchFamily="18" charset="0"/>
              </a:rPr>
              <a:t>Вследствие </a:t>
            </a:r>
            <a:r>
              <a:rPr lang="ru-RU" dirty="0">
                <a:latin typeface="Times New Roman" pitchFamily="18" charset="0"/>
                <a:cs typeface="Times New Roman" pitchFamily="18" charset="0"/>
              </a:rPr>
              <a:t>этого рыночные цены на продукцию фермерских хозяйств понемногу снижались. Более того, из-за ценовой неэластичности спроса рост предложения сопровождался уменьшением доходов фермеров.</a:t>
            </a:r>
          </a:p>
          <a:p>
            <a:pPr marL="342900" lvl="0" indent="-342900" algn="just" defTabSz="457200">
              <a:spcBef>
                <a:spcPts val="1000"/>
              </a:spcBef>
              <a:buClr>
                <a:schemeClr val="accent1"/>
              </a:buClr>
              <a:buFont typeface="Wingdings 3" charset="2"/>
              <a:buChar char=""/>
              <a:defRPr/>
            </a:pPr>
            <a:endParaRPr lang="ru-RU" dirty="0">
              <a:solidFill>
                <a:schemeClr val="tx1">
                  <a:lumMod val="75000"/>
                  <a:lumOff val="25000"/>
                </a:schemeClr>
              </a:solidFill>
              <a:latin typeface="Times New Roman" pitchFamily="18" charset="0"/>
              <a:cs typeface="Times New Roman" pitchFamily="18" charset="0"/>
            </a:endParaRPr>
          </a:p>
        </p:txBody>
      </p:sp>
      <p:pic>
        <p:nvPicPr>
          <p:cNvPr id="7" name="Рисунок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55607" y="1864895"/>
            <a:ext cx="4474754" cy="3288576"/>
          </a:xfrm>
          <a:prstGeom prst="rect">
            <a:avLst/>
          </a:prstGeom>
        </p:spPr>
      </p:pic>
    </p:spTree>
    <p:extLst>
      <p:ext uri="{BB962C8B-B14F-4D97-AF65-F5344CB8AC3E}">
        <p14:creationId xmlns:p14="http://schemas.microsoft.com/office/powerpoint/2010/main" val="182904726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Рисунок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60738" y="2363297"/>
            <a:ext cx="4596062" cy="3418501"/>
          </a:xfrm>
          <a:prstGeom prst="rect">
            <a:avLst/>
          </a:prstGeom>
        </p:spPr>
      </p:pic>
      <p:sp>
        <p:nvSpPr>
          <p:cNvPr id="7" name="Объект 2"/>
          <p:cNvSpPr txBox="1">
            <a:spLocks/>
          </p:cNvSpPr>
          <p:nvPr/>
        </p:nvSpPr>
        <p:spPr>
          <a:xfrm>
            <a:off x="721894" y="665745"/>
            <a:ext cx="10721757" cy="1066801"/>
          </a:xfrm>
          <a:prstGeom prst="rect">
            <a:avLst/>
          </a:prstGeom>
        </p:spPr>
        <p:txBody>
          <a:bodyPr>
            <a:noAutofit/>
          </a:bodyPr>
          <a:lstStyle/>
          <a:p>
            <a:pPr indent="457200" algn="just" defTabSz="457200">
              <a:spcBef>
                <a:spcPts val="1000"/>
              </a:spcBef>
              <a:buClr>
                <a:schemeClr val="accent1"/>
              </a:buClr>
            </a:pPr>
            <a:r>
              <a:rPr lang="ru-RU" dirty="0">
                <a:latin typeface="Times New Roman" pitchFamily="18" charset="0"/>
                <a:cs typeface="Times New Roman" pitchFamily="18" charset="0"/>
              </a:rPr>
              <a:t>А что происходит с предложением? </a:t>
            </a:r>
            <a:r>
              <a:rPr lang="ru-RU" dirty="0" smtClean="0">
                <a:latin typeface="Times New Roman" pitchFamily="18" charset="0"/>
                <a:cs typeface="Times New Roman" pitchFamily="18" charset="0"/>
              </a:rPr>
              <a:t>Хотя </a:t>
            </a:r>
            <a:r>
              <a:rPr lang="ru-RU" dirty="0">
                <a:latin typeface="Times New Roman" pitchFamily="18" charset="0"/>
                <a:cs typeface="Times New Roman" pitchFamily="18" charset="0"/>
              </a:rPr>
              <a:t>большинство людей ошибаются, думая, что сельское хозяйство является отстающей сферой экономики, статистические исследования показывают, что эффективность производства (выпуск на единицу затрат) увеличивалась быстрее именно в сельском хозяйстве, чем во многих других отраслях. К числу наиболее важных изменений относятся</a:t>
            </a:r>
          </a:p>
          <a:p>
            <a:pPr lvl="0" indent="457200" algn="just" defTabSz="457200">
              <a:spcBef>
                <a:spcPts val="1000"/>
              </a:spcBef>
              <a:buClr>
                <a:schemeClr val="accent1"/>
              </a:buClr>
            </a:pPr>
            <a:endParaRPr lang="ru-RU" dirty="0" smtClean="0">
              <a:latin typeface="Times New Roman" pitchFamily="18" charset="0"/>
              <a:cs typeface="Times New Roman" pitchFamily="18" charset="0"/>
            </a:endParaRPr>
          </a:p>
        </p:txBody>
      </p:sp>
      <p:sp>
        <p:nvSpPr>
          <p:cNvPr id="9" name="Объект 2"/>
          <p:cNvSpPr txBox="1">
            <a:spLocks/>
          </p:cNvSpPr>
          <p:nvPr/>
        </p:nvSpPr>
        <p:spPr>
          <a:xfrm>
            <a:off x="721892" y="1876926"/>
            <a:ext cx="6557211" cy="4716379"/>
          </a:xfrm>
          <a:prstGeom prst="rect">
            <a:avLst/>
          </a:prstGeom>
        </p:spPr>
        <p:txBody>
          <a:bodyPr>
            <a:noAutofit/>
          </a:bodyPr>
          <a:lstStyle/>
          <a:p>
            <a:pPr marL="342900" indent="-342900" defTabSz="457200">
              <a:spcBef>
                <a:spcPts val="1000"/>
              </a:spcBef>
              <a:buClr>
                <a:schemeClr val="accent1"/>
              </a:buClr>
              <a:buFont typeface="Wingdings" panose="05000000000000000000" pitchFamily="2" charset="2"/>
              <a:buChar char="v"/>
            </a:pPr>
            <a:r>
              <a:rPr lang="ru-RU" dirty="0" smtClean="0">
                <a:latin typeface="Times New Roman" pitchFamily="18" charset="0"/>
                <a:cs typeface="Times New Roman" pitchFamily="18" charset="0"/>
              </a:rPr>
              <a:t>механизация </a:t>
            </a:r>
            <a:r>
              <a:rPr lang="ru-RU" dirty="0">
                <a:latin typeface="Times New Roman" pitchFamily="18" charset="0"/>
                <a:cs typeface="Times New Roman" pitchFamily="18" charset="0"/>
              </a:rPr>
              <a:t>труда, произошедшая благодаря использованию тракторов, комбайнов, в том числе хлопкоуборочных; </a:t>
            </a:r>
          </a:p>
          <a:p>
            <a:pPr marL="342900" indent="-342900" defTabSz="457200">
              <a:spcBef>
                <a:spcPts val="1000"/>
              </a:spcBef>
              <a:buClr>
                <a:schemeClr val="accent1"/>
              </a:buClr>
              <a:buFont typeface="Wingdings" panose="05000000000000000000" pitchFamily="2" charset="2"/>
              <a:buChar char="v"/>
            </a:pPr>
            <a:r>
              <a:rPr lang="ru-RU" dirty="0" smtClean="0">
                <a:latin typeface="Times New Roman" pitchFamily="18" charset="0"/>
                <a:cs typeface="Times New Roman" pitchFamily="18" charset="0"/>
              </a:rPr>
              <a:t>повышение </a:t>
            </a:r>
            <a:r>
              <a:rPr lang="ru-RU" dirty="0">
                <a:latin typeface="Times New Roman" pitchFamily="18" charset="0"/>
                <a:cs typeface="Times New Roman" pitchFamily="18" charset="0"/>
              </a:rPr>
              <a:t>плодородия и усовершенствование ирригационных систем; </a:t>
            </a:r>
          </a:p>
          <a:p>
            <a:pPr marL="342900" indent="-342900" defTabSz="457200">
              <a:spcBef>
                <a:spcPts val="1000"/>
              </a:spcBef>
              <a:buClr>
                <a:schemeClr val="accent1"/>
              </a:buClr>
              <a:buFont typeface="Wingdings" panose="05000000000000000000" pitchFamily="2" charset="2"/>
              <a:buChar char="v"/>
            </a:pPr>
            <a:r>
              <a:rPr lang="ru-RU" dirty="0" smtClean="0">
                <a:latin typeface="Times New Roman" pitchFamily="18" charset="0"/>
                <a:cs typeface="Times New Roman" pitchFamily="18" charset="0"/>
              </a:rPr>
              <a:t>достижение </a:t>
            </a:r>
            <a:r>
              <a:rPr lang="ru-RU" dirty="0">
                <a:latin typeface="Times New Roman" pitchFamily="18" charset="0"/>
                <a:cs typeface="Times New Roman" pitchFamily="18" charset="0"/>
              </a:rPr>
              <a:t>успехов в селекционном животноводстве и </a:t>
            </a:r>
            <a:r>
              <a:rPr lang="ru-RU" dirty="0" smtClean="0">
                <a:latin typeface="Times New Roman" pitchFamily="18" charset="0"/>
                <a:cs typeface="Times New Roman" pitchFamily="18" charset="0"/>
              </a:rPr>
              <a:t>растениеводстве</a:t>
            </a:r>
          </a:p>
          <a:p>
            <a:pPr indent="457200" defTabSz="457200">
              <a:spcBef>
                <a:spcPts val="600"/>
              </a:spcBef>
              <a:buClr>
                <a:schemeClr val="accent1"/>
              </a:buClr>
            </a:pPr>
            <a:r>
              <a:rPr lang="ru-RU" dirty="0" smtClean="0">
                <a:latin typeface="Times New Roman" pitchFamily="18" charset="0"/>
                <a:cs typeface="Times New Roman" pitchFamily="18" charset="0"/>
              </a:rPr>
              <a:t>Все эти нововведения чрезвычайно повысили производительность. Быстрый рост производительности намного увеличил предложение, что привело к смещению кривой SS в положение S’</a:t>
            </a:r>
            <a:r>
              <a:rPr lang="en-US" dirty="0" smtClean="0">
                <a:latin typeface="Times New Roman" pitchFamily="18" charset="0"/>
                <a:cs typeface="Times New Roman" pitchFamily="18" charset="0"/>
              </a:rPr>
              <a:t>S</a:t>
            </a:r>
            <a:r>
              <a:rPr lang="ru-RU" dirty="0" smtClean="0">
                <a:latin typeface="Times New Roman" pitchFamily="18" charset="0"/>
                <a:cs typeface="Times New Roman" pitchFamily="18" charset="0"/>
              </a:rPr>
              <a:t>’.</a:t>
            </a:r>
          </a:p>
          <a:p>
            <a:pPr indent="457200" defTabSz="457200">
              <a:spcBef>
                <a:spcPts val="600"/>
              </a:spcBef>
              <a:buClr>
                <a:schemeClr val="accent1"/>
              </a:buClr>
            </a:pPr>
            <a:r>
              <a:rPr lang="ru-RU" dirty="0" smtClean="0">
                <a:latin typeface="Times New Roman" pitchFamily="18" charset="0"/>
                <a:cs typeface="Times New Roman" pitchFamily="18" charset="0"/>
              </a:rPr>
              <a:t>Что </a:t>
            </a:r>
            <a:r>
              <a:rPr lang="ru-RU" dirty="0">
                <a:latin typeface="Times New Roman" pitchFamily="18" charset="0"/>
                <a:cs typeface="Times New Roman" pitchFamily="18" charset="0"/>
              </a:rPr>
              <a:t>должно произойти при новом конкурентном равновесии? Существенное увеличение предложения, опережающее умеренное увеличение спроса, приводит к относительному снижению сельскохозяйственных цен по сравнению с остальными </a:t>
            </a:r>
            <a:r>
              <a:rPr lang="ru-RU" dirty="0" smtClean="0">
                <a:latin typeface="Times New Roman" pitchFamily="18" charset="0"/>
                <a:cs typeface="Times New Roman" pitchFamily="18" charset="0"/>
              </a:rPr>
              <a:t>ценами.</a:t>
            </a:r>
            <a:endParaRPr lang="ru-RU" dirty="0">
              <a:latin typeface="Times New Roman" pitchFamily="18" charset="0"/>
              <a:cs typeface="Times New Roman" pitchFamily="18" charset="0"/>
            </a:endParaRPr>
          </a:p>
        </p:txBody>
      </p:sp>
      <p:sp>
        <p:nvSpPr>
          <p:cNvPr id="10" name="Объект 2"/>
          <p:cNvSpPr txBox="1">
            <a:spLocks/>
          </p:cNvSpPr>
          <p:nvPr/>
        </p:nvSpPr>
        <p:spPr>
          <a:xfrm>
            <a:off x="7279103" y="5781798"/>
            <a:ext cx="4177697" cy="506986"/>
          </a:xfrm>
          <a:prstGeom prst="rect">
            <a:avLst/>
          </a:prstGeom>
        </p:spPr>
        <p:txBody>
          <a:bodyPr vert="horz" lIns="91440" tIns="45720" rIns="91440" bIns="45720" rtlCol="0">
            <a:normAutofit/>
          </a:bodyPr>
          <a:lstStyle/>
          <a:p>
            <a:pPr marL="342900" indent="-342900" algn="ctr" defTabSz="457200">
              <a:spcBef>
                <a:spcPts val="1000"/>
              </a:spcBef>
              <a:buClr>
                <a:schemeClr val="accent1"/>
              </a:buClr>
            </a:pPr>
            <a:r>
              <a:rPr lang="ru-RU" dirty="0" smtClean="0">
                <a:latin typeface="Times New Roman" pitchFamily="18" charset="0"/>
                <a:cs typeface="Times New Roman" pitchFamily="18" charset="0"/>
              </a:rPr>
              <a:t>Рис. 7</a:t>
            </a:r>
            <a:endParaRPr kumimoji="0" lang="ru-RU" b="0" i="0" u="none" strike="noStrike" kern="1200" cap="none" spc="0" normalizeH="0" baseline="0" noProof="0" dirty="0">
              <a:ln>
                <a:noFill/>
              </a:ln>
              <a:solidFill>
                <a:schemeClr val="tx1">
                  <a:lumMod val="75000"/>
                  <a:lumOff val="25000"/>
                </a:schemeClr>
              </a:solidFill>
              <a:effectLst/>
              <a:uLnTx/>
              <a:uFillTx/>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txBox="1">
            <a:spLocks/>
          </p:cNvSpPr>
          <p:nvPr/>
        </p:nvSpPr>
        <p:spPr>
          <a:xfrm>
            <a:off x="1215188" y="1030438"/>
            <a:ext cx="9829799" cy="480907"/>
          </a:xfrm>
          <a:prstGeom prst="rect">
            <a:avLst/>
          </a:prstGeom>
        </p:spPr>
        <p:txBody>
          <a:bodyPr>
            <a:normAutofit/>
          </a:bodyPr>
          <a:lstStyle/>
          <a:p>
            <a:pPr marL="342900" lvl="0" indent="-342900" algn="ctr" defTabSz="457200">
              <a:spcBef>
                <a:spcPts val="1000"/>
              </a:spcBef>
              <a:buClr>
                <a:schemeClr val="accent1"/>
              </a:buClr>
            </a:pPr>
            <a:r>
              <a:rPr lang="ru-RU" sz="2400" dirty="0" smtClean="0">
                <a:latin typeface="Times New Roman" pitchFamily="18" charset="0"/>
                <a:cs typeface="Times New Roman" pitchFamily="18" charset="0"/>
              </a:rPr>
              <a:t>Ограничение посевных площадей </a:t>
            </a:r>
            <a:endParaRPr kumimoji="0" lang="ru-RU" sz="2400" i="0" u="none" strike="noStrike" kern="1200" cap="none" spc="0" normalizeH="0" baseline="0" noProof="0" dirty="0">
              <a:ln>
                <a:noFill/>
              </a:ln>
              <a:solidFill>
                <a:schemeClr val="tx1">
                  <a:lumMod val="75000"/>
                  <a:lumOff val="25000"/>
                </a:schemeClr>
              </a:solidFill>
              <a:effectLst/>
              <a:uLnTx/>
              <a:uFillTx/>
              <a:latin typeface="Times New Roman" pitchFamily="18" charset="0"/>
              <a:cs typeface="Times New Roman" pitchFamily="18" charset="0"/>
            </a:endParaRPr>
          </a:p>
        </p:txBody>
      </p:sp>
      <p:sp>
        <p:nvSpPr>
          <p:cNvPr id="4" name="Объект 2"/>
          <p:cNvSpPr txBox="1">
            <a:spLocks/>
          </p:cNvSpPr>
          <p:nvPr/>
        </p:nvSpPr>
        <p:spPr>
          <a:xfrm>
            <a:off x="854241" y="1726131"/>
            <a:ext cx="5275845" cy="3892616"/>
          </a:xfrm>
          <a:prstGeom prst="rect">
            <a:avLst/>
          </a:prstGeom>
        </p:spPr>
        <p:txBody>
          <a:bodyPr>
            <a:normAutofit fontScale="92500"/>
          </a:bodyPr>
          <a:lstStyle/>
          <a:p>
            <a:pPr marL="180000" indent="396000" algn="just" defTabSz="457200">
              <a:spcBef>
                <a:spcPts val="1000"/>
              </a:spcBef>
              <a:buClr>
                <a:schemeClr val="accent1"/>
              </a:buClr>
              <a:buFont typeface="Wingdings" panose="05000000000000000000" pitchFamily="2" charset="2"/>
              <a:buChar char="v"/>
            </a:pPr>
            <a:r>
              <a:rPr lang="ru-RU" sz="2000" dirty="0" smtClean="0">
                <a:latin typeface="Times New Roman" pitchFamily="18" charset="0"/>
                <a:cs typeface="Times New Roman" pitchFamily="18" charset="0"/>
              </a:rPr>
              <a:t>Из-за снижения доходов фермеры часто пытались оказать давление на правительство, требуя экономической поддержки. </a:t>
            </a:r>
            <a:endParaRPr lang="ru-RU" sz="2000" dirty="0">
              <a:latin typeface="Times New Roman" pitchFamily="18" charset="0"/>
              <a:cs typeface="Times New Roman" pitchFamily="18" charset="0"/>
            </a:endParaRPr>
          </a:p>
          <a:p>
            <a:pPr marL="180000" indent="396000" algn="just" defTabSz="457200">
              <a:spcBef>
                <a:spcPts val="1200"/>
              </a:spcBef>
              <a:buClr>
                <a:schemeClr val="accent1"/>
              </a:buClr>
              <a:buFont typeface="Wingdings" panose="05000000000000000000" pitchFamily="2" charset="2"/>
              <a:buChar char="v"/>
            </a:pPr>
            <a:r>
              <a:rPr lang="ru-RU" sz="2000" dirty="0" smtClean="0">
                <a:latin typeface="Times New Roman" pitchFamily="18" charset="0"/>
                <a:cs typeface="Times New Roman" pitchFamily="18" charset="0"/>
              </a:rPr>
              <a:t>На протяжении многих лет американское правительство, как и правительства других стран, неоднократно оказывало помощь фермерам. </a:t>
            </a:r>
            <a:endParaRPr lang="ru-RU" sz="2000" dirty="0">
              <a:latin typeface="Times New Roman" pitchFamily="18" charset="0"/>
              <a:cs typeface="Times New Roman" pitchFamily="18" charset="0"/>
            </a:endParaRPr>
          </a:p>
          <a:p>
            <a:pPr marL="180000" indent="396000" algn="just" defTabSz="457200">
              <a:spcBef>
                <a:spcPts val="1200"/>
              </a:spcBef>
              <a:buClr>
                <a:schemeClr val="accent1"/>
              </a:buClr>
              <a:buFont typeface="Wingdings" panose="05000000000000000000" pitchFamily="2" charset="2"/>
              <a:buChar char="v"/>
            </a:pPr>
            <a:r>
              <a:rPr lang="ru-RU" sz="2000" dirty="0" smtClean="0">
                <a:latin typeface="Times New Roman" pitchFamily="18" charset="0"/>
                <a:cs typeface="Times New Roman" pitchFamily="18" charset="0"/>
              </a:rPr>
              <a:t>Для этого повышались минимальные закупочные цены, с помощью тарифов и квот ограничивался импорт, а иногда фермерам просто выплачивали вознаграждение за уменьшение объемов производства.</a:t>
            </a:r>
          </a:p>
          <a:p>
            <a:pPr marL="342900" indent="-342900" algn="just" defTabSz="457200">
              <a:spcBef>
                <a:spcPts val="1000"/>
              </a:spcBef>
              <a:buClr>
                <a:schemeClr val="accent1"/>
              </a:buClr>
              <a:buFont typeface="Wingdings 3" charset="2"/>
              <a:buChar char=""/>
            </a:pPr>
            <a:endParaRPr kumimoji="0" lang="ru-RU" sz="2000" b="0" i="0" u="none" strike="noStrike" kern="1200" cap="none" spc="0" normalizeH="0" baseline="0" noProof="0" dirty="0">
              <a:ln>
                <a:noFill/>
              </a:ln>
              <a:solidFill>
                <a:schemeClr val="tx1">
                  <a:lumMod val="75000"/>
                  <a:lumOff val="25000"/>
                </a:schemeClr>
              </a:solidFill>
              <a:effectLst/>
              <a:uLnTx/>
              <a:uFillTx/>
              <a:latin typeface="Times New Roman" pitchFamily="18" charset="0"/>
              <a:ea typeface="+mn-ea"/>
              <a:cs typeface="Times New Roman" pitchFamily="18" charset="0"/>
            </a:endParaRPr>
          </a:p>
        </p:txBody>
      </p:sp>
      <p:pic>
        <p:nvPicPr>
          <p:cNvPr id="2" name="Рисунок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17368" y="2040857"/>
            <a:ext cx="4209458" cy="3178141"/>
          </a:xfrm>
          <a:prstGeom prst="rect">
            <a:avLst/>
          </a:prstGeom>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Рисунок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8610" y="1062628"/>
            <a:ext cx="4884014" cy="3324887"/>
          </a:xfrm>
          <a:prstGeom prst="rect">
            <a:avLst/>
          </a:prstGeom>
        </p:spPr>
      </p:pic>
      <p:sp>
        <p:nvSpPr>
          <p:cNvPr id="2" name="Объект 2"/>
          <p:cNvSpPr txBox="1">
            <a:spLocks/>
          </p:cNvSpPr>
          <p:nvPr/>
        </p:nvSpPr>
        <p:spPr>
          <a:xfrm>
            <a:off x="998621" y="5070909"/>
            <a:ext cx="10070432" cy="1450206"/>
          </a:xfrm>
          <a:prstGeom prst="rect">
            <a:avLst/>
          </a:prstGeom>
        </p:spPr>
        <p:txBody>
          <a:bodyPr>
            <a:normAutofit fontScale="85000" lnSpcReduction="10000"/>
          </a:bodyPr>
          <a:lstStyle/>
          <a:p>
            <a:pPr indent="457200" algn="just" defTabSz="457200">
              <a:spcBef>
                <a:spcPts val="1000"/>
              </a:spcBef>
              <a:buClr>
                <a:schemeClr val="accent1"/>
              </a:buClr>
            </a:pPr>
            <a:r>
              <a:rPr lang="ru-RU" sz="2000" dirty="0" smtClean="0">
                <a:latin typeface="Times New Roman" pitchFamily="18" charset="0"/>
                <a:cs typeface="Times New Roman" pitchFamily="18" charset="0"/>
              </a:rPr>
              <a:t>До ограничения производства рыночное равновесие под влиянием конкуренции устанавливалось при низких ценах в точке Е. Мероприятия правительства по производству смещают кривую предложения влево в положение S'S, поэтому точка равновесия сдвигается к Е, а цена возрастает до уровня В. </a:t>
            </a:r>
            <a:endParaRPr lang="ru-RU" sz="2000" dirty="0">
              <a:latin typeface="Times New Roman" pitchFamily="18" charset="0"/>
              <a:cs typeface="Times New Roman" pitchFamily="18" charset="0"/>
            </a:endParaRPr>
          </a:p>
          <a:p>
            <a:pPr indent="457200" algn="just" defTabSz="457200">
              <a:spcBef>
                <a:spcPts val="600"/>
              </a:spcBef>
              <a:buClr>
                <a:schemeClr val="accent1"/>
              </a:buClr>
            </a:pPr>
            <a:r>
              <a:rPr lang="ru-RU" sz="2000" dirty="0" smtClean="0">
                <a:latin typeface="Times New Roman" pitchFamily="18" charset="0"/>
                <a:cs typeface="Times New Roman" pitchFamily="18" charset="0"/>
              </a:rPr>
              <a:t>Убедитесь, что при неэластичном спросе площадь прямоугольника OBE'S, соответствующая новому объему выручки, больше, чем площадь первоначального прямоугольника OA EX.</a:t>
            </a:r>
          </a:p>
          <a:p>
            <a:pPr marL="342900" indent="-342900" algn="just" defTabSz="457200">
              <a:spcBef>
                <a:spcPts val="1000"/>
              </a:spcBef>
              <a:buClr>
                <a:schemeClr val="accent1"/>
              </a:buClr>
              <a:buFont typeface="Wingdings 3" charset="2"/>
              <a:buChar char=""/>
            </a:pPr>
            <a:endParaRPr kumimoji="0" lang="ru-RU" sz="2000" b="0" i="0" u="none" strike="noStrike" kern="1200" cap="none" spc="0" normalizeH="0" baseline="0" noProof="0" dirty="0">
              <a:ln>
                <a:noFill/>
              </a:ln>
              <a:solidFill>
                <a:schemeClr val="tx1">
                  <a:lumMod val="75000"/>
                  <a:lumOff val="25000"/>
                </a:schemeClr>
              </a:solidFill>
              <a:effectLst/>
              <a:uLnTx/>
              <a:uFillTx/>
              <a:latin typeface="Times New Roman" pitchFamily="18" charset="0"/>
              <a:cs typeface="Times New Roman" pitchFamily="18" charset="0"/>
            </a:endParaRPr>
          </a:p>
        </p:txBody>
      </p:sp>
      <p:sp>
        <p:nvSpPr>
          <p:cNvPr id="3" name="Объект 2"/>
          <p:cNvSpPr txBox="1">
            <a:spLocks/>
          </p:cNvSpPr>
          <p:nvPr/>
        </p:nvSpPr>
        <p:spPr>
          <a:xfrm>
            <a:off x="675390" y="917609"/>
            <a:ext cx="5448684" cy="4163725"/>
          </a:xfrm>
          <a:prstGeom prst="rect">
            <a:avLst/>
          </a:prstGeom>
        </p:spPr>
        <p:txBody>
          <a:bodyPr>
            <a:normAutofit fontScale="85000" lnSpcReduction="20000"/>
          </a:bodyPr>
          <a:lstStyle/>
          <a:p>
            <a:pPr marL="180000" indent="432000" algn="just" defTabSz="457200">
              <a:spcBef>
                <a:spcPts val="1000"/>
              </a:spcBef>
              <a:buClr>
                <a:schemeClr val="accent1"/>
              </a:buClr>
              <a:buFont typeface="Wingdings" panose="05000000000000000000" pitchFamily="2" charset="2"/>
              <a:buChar char="v"/>
            </a:pPr>
            <a:r>
              <a:rPr lang="ru-RU" sz="2000" dirty="0" smtClean="0">
                <a:latin typeface="Times New Roman" pitchFamily="18" charset="0"/>
                <a:cs typeface="Times New Roman" pitchFamily="18" charset="0"/>
              </a:rPr>
              <a:t>Рис.8 </a:t>
            </a:r>
            <a:r>
              <a:rPr lang="ru-RU" sz="2000" dirty="0">
                <a:latin typeface="Times New Roman" pitchFamily="18" charset="0"/>
                <a:cs typeface="Times New Roman" pitchFamily="18" charset="0"/>
              </a:rPr>
              <a:t>отражает экономические последствие осуществления такой программы. </a:t>
            </a:r>
          </a:p>
          <a:p>
            <a:pPr marL="180000" indent="432000" algn="just" defTabSz="457200">
              <a:spcBef>
                <a:spcPts val="1000"/>
              </a:spcBef>
              <a:buClr>
                <a:schemeClr val="accent1"/>
              </a:buClr>
              <a:buFont typeface="Wingdings" panose="05000000000000000000" pitchFamily="2" charset="2"/>
              <a:buChar char="v"/>
            </a:pPr>
            <a:r>
              <a:rPr lang="ru-RU" sz="2000" dirty="0" smtClean="0">
                <a:latin typeface="Times New Roman" pitchFamily="18" charset="0"/>
                <a:cs typeface="Times New Roman" pitchFamily="18" charset="0"/>
              </a:rPr>
              <a:t>Если Министерство сельского хозяйства требует, чтобы каждый фермер уменьшил объемы производства, то это приведет к смещению кривой предложение вверх и влево. Так как спрос на продукты питание неэластичен, ограничение посевных площадей не только повысит цену сельскохозяйственной продукции, но и будет способствовать повышению общей выручки фермеров и их доходов.</a:t>
            </a:r>
          </a:p>
          <a:p>
            <a:pPr marL="180000" indent="432000" algn="just" defTabSz="457200">
              <a:spcBef>
                <a:spcPts val="1000"/>
              </a:spcBef>
              <a:buClr>
                <a:schemeClr val="accent1"/>
              </a:buClr>
              <a:buFont typeface="Wingdings" panose="05000000000000000000" pitchFamily="2" charset="2"/>
              <a:buChar char="v"/>
            </a:pPr>
            <a:r>
              <a:rPr lang="ru-RU" sz="2000" dirty="0" smtClean="0">
                <a:latin typeface="Times New Roman" pitchFamily="18" charset="0"/>
                <a:cs typeface="Times New Roman" pitchFamily="18" charset="0"/>
              </a:rPr>
              <a:t>Сокращение </a:t>
            </a:r>
            <a:r>
              <a:rPr lang="ru-RU" sz="2000" dirty="0">
                <a:latin typeface="Times New Roman" pitchFamily="18" charset="0"/>
                <a:cs typeface="Times New Roman" pitchFamily="18" charset="0"/>
              </a:rPr>
              <a:t>посевных площадей приведет к увеличению доходов фермеров, </a:t>
            </a:r>
            <a:r>
              <a:rPr lang="ru-RU" sz="2000" dirty="0" smtClean="0">
                <a:latin typeface="Times New Roman" pitchFamily="18" charset="0"/>
                <a:cs typeface="Times New Roman" pitchFamily="18" charset="0"/>
              </a:rPr>
              <a:t>так </a:t>
            </a:r>
            <a:r>
              <a:rPr lang="ru-RU" sz="2000" dirty="0">
                <a:latin typeface="Times New Roman" pitchFamily="18" charset="0"/>
                <a:cs typeface="Times New Roman" pitchFamily="18" charset="0"/>
              </a:rPr>
              <a:t>как они, наконец, перестанут страдать от "щедрого урожая”. Конечно, потребители страдают от сокращения производства и высоких цен так же, как они страдали бы от нехватки продуктов питания в результате наводнения или засухи.</a:t>
            </a:r>
          </a:p>
          <a:p>
            <a:pPr algn="just" defTabSz="457200">
              <a:spcBef>
                <a:spcPts val="1000"/>
              </a:spcBef>
              <a:buClr>
                <a:schemeClr val="accent1"/>
              </a:buClr>
            </a:pPr>
            <a:endParaRPr kumimoji="0" lang="ru-RU" sz="2000" b="0" i="0" u="none" strike="noStrike" kern="1200" cap="none" spc="0" normalizeH="0" baseline="0" noProof="0" dirty="0">
              <a:ln>
                <a:noFill/>
              </a:ln>
              <a:solidFill>
                <a:schemeClr val="tx1">
                  <a:lumMod val="75000"/>
                  <a:lumOff val="25000"/>
                </a:schemeClr>
              </a:solidFill>
              <a:effectLst/>
              <a:uLnTx/>
              <a:uFillTx/>
              <a:latin typeface="Times New Roman" pitchFamily="18" charset="0"/>
              <a:cs typeface="Times New Roman" pitchFamily="18" charset="0"/>
            </a:endParaRPr>
          </a:p>
        </p:txBody>
      </p:sp>
      <p:sp>
        <p:nvSpPr>
          <p:cNvPr id="5" name="Объект 2"/>
          <p:cNvSpPr txBox="1">
            <a:spLocks/>
          </p:cNvSpPr>
          <p:nvPr/>
        </p:nvSpPr>
        <p:spPr>
          <a:xfrm>
            <a:off x="6588897" y="4395535"/>
            <a:ext cx="4663439" cy="685799"/>
          </a:xfrm>
          <a:prstGeom prst="rect">
            <a:avLst/>
          </a:prstGeom>
        </p:spPr>
        <p:txBody>
          <a:bodyPr vert="horz" lIns="91440" tIns="45720" rIns="91440" bIns="45720" rtlCol="0">
            <a:normAutofit fontScale="77500" lnSpcReduction="20000"/>
          </a:bodyPr>
          <a:lstStyle/>
          <a:p>
            <a:pPr marL="342900" indent="-342900" algn="ctr" defTabSz="457200">
              <a:spcBef>
                <a:spcPts val="1000"/>
              </a:spcBef>
              <a:buClr>
                <a:schemeClr val="accent1"/>
              </a:buClr>
            </a:pPr>
            <a:r>
              <a:rPr lang="ru-RU" sz="2000" dirty="0" smtClean="0">
                <a:latin typeface="Times New Roman" pitchFamily="18" charset="0"/>
                <a:cs typeface="Times New Roman" pitchFamily="18" charset="0"/>
              </a:rPr>
              <a:t>Рис. 8 Программы по ограничению посевных площадей повышают и цену и доход фермеров</a:t>
            </a:r>
          </a:p>
          <a:p>
            <a:pPr marL="342900" marR="0" lvl="0" indent="-342900" algn="ctr" defTabSz="457200" rtl="0" eaLnBrk="1" fontAlgn="auto" latinLnBrk="0" hangingPunct="1">
              <a:lnSpc>
                <a:spcPct val="100000"/>
              </a:lnSpc>
              <a:spcBef>
                <a:spcPts val="1000"/>
              </a:spcBef>
              <a:spcAft>
                <a:spcPts val="0"/>
              </a:spcAft>
              <a:buClr>
                <a:schemeClr val="accent1"/>
              </a:buClr>
              <a:buSzTx/>
              <a:buFont typeface="Wingdings 3" charset="2"/>
              <a:buNone/>
              <a:tabLst/>
              <a:defRPr/>
            </a:pPr>
            <a:endParaRPr kumimoji="0" lang="ru-RU" sz="2000" b="0" i="0" u="none" strike="noStrike" kern="1200" cap="none" spc="0" normalizeH="0" baseline="0" noProof="0" dirty="0">
              <a:ln>
                <a:noFill/>
              </a:ln>
              <a:solidFill>
                <a:schemeClr val="tx1">
                  <a:lumMod val="75000"/>
                  <a:lumOff val="25000"/>
                </a:schemeClr>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2"/>
          <p:cNvSpPr txBox="1">
            <a:spLocks/>
          </p:cNvSpPr>
          <p:nvPr/>
        </p:nvSpPr>
        <p:spPr>
          <a:xfrm>
            <a:off x="2253932" y="335280"/>
            <a:ext cx="8915400" cy="3087872"/>
          </a:xfrm>
          <a:prstGeom prst="rect">
            <a:avLst/>
          </a:prstGeom>
        </p:spPr>
        <p:txBody>
          <a:bodyPr>
            <a:normAutofit/>
          </a:bodyPr>
          <a:lstStyle/>
          <a:p>
            <a:pPr marL="342900" indent="-342900" algn="just" defTabSz="457200">
              <a:spcBef>
                <a:spcPts val="1000"/>
              </a:spcBef>
              <a:buClr>
                <a:schemeClr val="accent1"/>
              </a:buClr>
              <a:buFont typeface="Wingdings 3" charset="2"/>
              <a:buChar char=""/>
            </a:pPr>
            <a:endParaRPr kumimoji="0" lang="ru-RU" sz="2000" b="0" i="0" u="none" strike="noStrike" kern="1200" cap="none" spc="0" normalizeH="0" baseline="0" noProof="0" dirty="0">
              <a:ln>
                <a:noFill/>
              </a:ln>
              <a:solidFill>
                <a:schemeClr val="tx1">
                  <a:lumMod val="75000"/>
                  <a:lumOff val="25000"/>
                </a:schemeClr>
              </a:solidFill>
              <a:effectLst/>
              <a:uLnTx/>
              <a:uFillTx/>
              <a:latin typeface="Times New Roman" pitchFamily="18" charset="0"/>
              <a:cs typeface="Times New Roman" pitchFamily="18" charset="0"/>
            </a:endParaRPr>
          </a:p>
        </p:txBody>
      </p:sp>
      <p:sp>
        <p:nvSpPr>
          <p:cNvPr id="5" name="Объект 2"/>
          <p:cNvSpPr txBox="1">
            <a:spLocks/>
          </p:cNvSpPr>
          <p:nvPr/>
        </p:nvSpPr>
        <p:spPr>
          <a:xfrm>
            <a:off x="6250805" y="1347537"/>
            <a:ext cx="4746058" cy="3970421"/>
          </a:xfrm>
          <a:prstGeom prst="rect">
            <a:avLst/>
          </a:prstGeom>
        </p:spPr>
        <p:txBody>
          <a:bodyPr>
            <a:normAutofit/>
          </a:bodyPr>
          <a:lstStyle/>
          <a:p>
            <a:pPr indent="457200" algn="just"/>
            <a:r>
              <a:rPr lang="ru-RU" sz="2000" dirty="0" smtClean="0">
                <a:latin typeface="Times New Roman" pitchFamily="18" charset="0"/>
                <a:cs typeface="Times New Roman" pitchFamily="18" charset="0"/>
              </a:rPr>
              <a:t>Ограничение объемов производства, которое повышает доходы одной группы предпринимателей за счет других, — типичный пример вмешательства государства в деятельность рынка. </a:t>
            </a:r>
            <a:endParaRPr lang="ru-RU" sz="2000" dirty="0">
              <a:latin typeface="Times New Roman" pitchFamily="18" charset="0"/>
              <a:cs typeface="Times New Roman" pitchFamily="18" charset="0"/>
            </a:endParaRPr>
          </a:p>
          <a:p>
            <a:pPr indent="457200" algn="just">
              <a:spcBef>
                <a:spcPts val="1800"/>
              </a:spcBef>
            </a:pPr>
            <a:r>
              <a:rPr lang="ru-RU" sz="2000" dirty="0" smtClean="0">
                <a:latin typeface="Times New Roman" pitchFamily="18" charset="0"/>
                <a:cs typeface="Times New Roman" pitchFamily="18" charset="0"/>
              </a:rPr>
              <a:t>В последующих главах вы увидите, что такой подход является весьма неэффективным: выигрыш, которого удается добиться фермерам, на самом деле оказывается меньше ущерба, который причиняется потребителям.</a:t>
            </a:r>
          </a:p>
          <a:p>
            <a:pPr marL="342900" indent="-342900" algn="just" defTabSz="457200">
              <a:spcBef>
                <a:spcPts val="1000"/>
              </a:spcBef>
              <a:buClr>
                <a:schemeClr val="accent1"/>
              </a:buClr>
              <a:buFont typeface="Wingdings 3" charset="2"/>
              <a:buChar char=""/>
            </a:pPr>
            <a:endParaRPr kumimoji="0" lang="ru-RU" sz="2000" b="0" i="0" u="none" strike="noStrike" kern="1200" cap="none" spc="0" normalizeH="0" baseline="0" noProof="0" dirty="0">
              <a:ln>
                <a:noFill/>
              </a:ln>
              <a:solidFill>
                <a:schemeClr val="tx1">
                  <a:lumMod val="75000"/>
                  <a:lumOff val="25000"/>
                </a:schemeClr>
              </a:solidFill>
              <a:effectLst/>
              <a:uLnTx/>
              <a:uFillTx/>
              <a:latin typeface="Times New Roman" pitchFamily="18" charset="0"/>
              <a:cs typeface="Times New Roman" pitchFamily="18" charset="0"/>
            </a:endParaRPr>
          </a:p>
        </p:txBody>
      </p:sp>
      <p:pic>
        <p:nvPicPr>
          <p:cNvPr id="3" name="Рисунок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5369" y="1508082"/>
            <a:ext cx="4475884" cy="3213685"/>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sz="quarter" idx="1"/>
          </p:nvPr>
        </p:nvSpPr>
        <p:spPr>
          <a:xfrm>
            <a:off x="535405" y="1840833"/>
            <a:ext cx="10960768" cy="4292586"/>
          </a:xfrm>
        </p:spPr>
        <p:txBody>
          <a:bodyPr>
            <a:normAutofit lnSpcReduction="10000"/>
          </a:bodyPr>
          <a:lstStyle/>
          <a:p>
            <a:pPr marL="0" indent="432000" algn="just">
              <a:buClr>
                <a:schemeClr val="accent1"/>
              </a:buClr>
              <a:buFont typeface="Wingdings" panose="05000000000000000000" pitchFamily="2" charset="2"/>
              <a:buChar char="v"/>
            </a:pPr>
            <a:r>
              <a:rPr lang="ru-RU" sz="2000" dirty="0" smtClean="0">
                <a:latin typeface="Times New Roman" pitchFamily="18" charset="0"/>
                <a:cs typeface="Times New Roman" pitchFamily="18" charset="0"/>
              </a:rPr>
              <a:t>Государство облагает налогами самые разнообразные товары и доходы - сигареты и спиртные напитки, заработную плату и прибыль. Анализ спроса и предложения поможет нам выяснить, кто на самом деле будет нести бремя налога и какое воздействие налог окажет на объем произведенной продукции.</a:t>
            </a:r>
          </a:p>
          <a:p>
            <a:pPr marL="0" indent="432000" algn="just">
              <a:spcBef>
                <a:spcPts val="1200"/>
              </a:spcBef>
              <a:buClr>
                <a:schemeClr val="accent1"/>
              </a:buClr>
              <a:buFont typeface="Wingdings" panose="05000000000000000000" pitchFamily="2" charset="2"/>
              <a:buChar char="v"/>
            </a:pPr>
            <a:r>
              <a:rPr lang="ru-RU" sz="2000" dirty="0" smtClean="0">
                <a:latin typeface="Times New Roman" pitchFamily="18" charset="0"/>
                <a:cs typeface="Times New Roman" pitchFamily="18" charset="0"/>
              </a:rPr>
              <a:t>Рассмотрим в качестве примера налог на бензин. Этот пример весьма наглядно иллюстрирует влияние налогов на количество и цену товаров на рынке</a:t>
            </a:r>
            <a:r>
              <a:rPr lang="ru-RU" sz="2000" dirty="0">
                <a:latin typeface="Times New Roman" pitchFamily="18" charset="0"/>
                <a:cs typeface="Times New Roman" pitchFamily="18" charset="0"/>
              </a:rPr>
              <a:t>. </a:t>
            </a:r>
            <a:endParaRPr lang="ru-RU" sz="2000" dirty="0" smtClean="0">
              <a:latin typeface="Times New Roman" pitchFamily="18" charset="0"/>
              <a:cs typeface="Times New Roman" pitchFamily="18" charset="0"/>
            </a:endParaRPr>
          </a:p>
          <a:p>
            <a:pPr marL="0" indent="432000" algn="just">
              <a:spcBef>
                <a:spcPts val="1200"/>
              </a:spcBef>
              <a:buClr>
                <a:schemeClr val="accent1"/>
              </a:buClr>
              <a:buFont typeface="Wingdings" panose="05000000000000000000" pitchFamily="2" charset="2"/>
              <a:buChar char="v"/>
            </a:pPr>
            <a:r>
              <a:rPr lang="ru-RU" sz="2000" dirty="0" smtClean="0">
                <a:latin typeface="Times New Roman" pitchFamily="18" charset="0"/>
                <a:cs typeface="Times New Roman" pitchFamily="18" charset="0"/>
              </a:rPr>
              <a:t>Несмотря </a:t>
            </a:r>
            <a:r>
              <a:rPr lang="ru-RU" sz="2000" dirty="0">
                <a:latin typeface="Times New Roman" pitchFamily="18" charset="0"/>
                <a:cs typeface="Times New Roman" pitchFamily="18" charset="0"/>
              </a:rPr>
              <a:t>на то что американские политики периодически поднимают шум вокруг налогов па бензин, в Соединенных Штатах Америки они намного ниже, чем в европейских странах, где составляют от 2 до 5 долл. за галлон (в США — в среднем 50 центов</a:t>
            </a:r>
            <a:r>
              <a:rPr lang="ru-RU" sz="2000" dirty="0" smtClean="0">
                <a:latin typeface="Times New Roman" pitchFamily="18" charset="0"/>
                <a:cs typeface="Times New Roman" pitchFamily="18" charset="0"/>
              </a:rPr>
              <a:t>). </a:t>
            </a:r>
          </a:p>
          <a:p>
            <a:pPr marL="0" indent="432000" algn="just">
              <a:spcBef>
                <a:spcPts val="1200"/>
              </a:spcBef>
              <a:buClr>
                <a:schemeClr val="accent1"/>
              </a:buClr>
              <a:buFont typeface="Wingdings" panose="05000000000000000000" pitchFamily="2" charset="2"/>
              <a:buChar char="v"/>
            </a:pPr>
            <a:r>
              <a:rPr lang="ru-RU" sz="2000" dirty="0" smtClean="0">
                <a:latin typeface="Times New Roman" pitchFamily="18" charset="0"/>
                <a:cs typeface="Times New Roman" pitchFamily="18" charset="0"/>
              </a:rPr>
              <a:t>Многие </a:t>
            </a:r>
            <a:r>
              <a:rPr lang="ru-RU" sz="2000" dirty="0">
                <a:latin typeface="Times New Roman" pitchFamily="18" charset="0"/>
                <a:cs typeface="Times New Roman" pitchFamily="18" charset="0"/>
              </a:rPr>
              <a:t>экономисты и защитники окружающей среды настаивают на введении в США более высоких налогов на бензин, аргументируя слое требование том, что повышенные налоги приведут к снижению потребления бензина, что, в свою очередь, уменьшит загрязнение окружающей среды и зависимость США от ненадежных поставок иностранной нефти.</a:t>
            </a:r>
          </a:p>
          <a:p>
            <a:pPr lvl="0" algn="just"/>
            <a:endParaRPr lang="ru-RU" sz="2000" dirty="0">
              <a:solidFill>
                <a:schemeClr val="tx1">
                  <a:lumMod val="75000"/>
                  <a:lumOff val="25000"/>
                </a:schemeClr>
              </a:solidFill>
              <a:latin typeface="Times New Roman" pitchFamily="18" charset="0"/>
              <a:cs typeface="Times New Roman" pitchFamily="18" charset="0"/>
            </a:endParaRPr>
          </a:p>
          <a:p>
            <a:pPr algn="just"/>
            <a:endParaRPr lang="ru-RU" sz="2000" dirty="0">
              <a:latin typeface="Times New Roman" pitchFamily="18" charset="0"/>
              <a:cs typeface="Times New Roman" pitchFamily="18" charset="0"/>
            </a:endParaRPr>
          </a:p>
        </p:txBody>
      </p:sp>
      <p:sp>
        <p:nvSpPr>
          <p:cNvPr id="4" name="Прямоугольник 3"/>
          <p:cNvSpPr/>
          <p:nvPr/>
        </p:nvSpPr>
        <p:spPr>
          <a:xfrm>
            <a:off x="348916" y="344723"/>
            <a:ext cx="11333747" cy="646331"/>
          </a:xfrm>
          <a:prstGeom prst="rect">
            <a:avLst/>
          </a:prstGeom>
        </p:spPr>
        <p:txBody>
          <a:bodyPr wrap="square">
            <a:spAutoFit/>
          </a:bodyPr>
          <a:lstStyle/>
          <a:p>
            <a:pPr algn="ctr"/>
            <a:r>
              <a:rPr lang="ru-RU" sz="3600" dirty="0" smtClean="0"/>
              <a:t>ВЛИЯНИЕ НАЛОГОВ НА ЦЕНУ И КОЛИЧЕСТВО</a:t>
            </a:r>
            <a:endParaRPr lang="ru-RU" sz="3600"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44637" y="2983233"/>
            <a:ext cx="3956763" cy="3381023"/>
          </a:xfrm>
          <a:prstGeom prst="rect">
            <a:avLst/>
          </a:prstGeom>
        </p:spPr>
      </p:pic>
      <p:sp>
        <p:nvSpPr>
          <p:cNvPr id="3" name="Содержимое 2"/>
          <p:cNvSpPr>
            <a:spLocks noGrp="1"/>
          </p:cNvSpPr>
          <p:nvPr>
            <p:ph idx="1"/>
          </p:nvPr>
        </p:nvSpPr>
        <p:spPr>
          <a:xfrm>
            <a:off x="906378" y="662334"/>
            <a:ext cx="10487527" cy="2225246"/>
          </a:xfrm>
          <a:ln>
            <a:noFill/>
          </a:ln>
        </p:spPr>
        <p:txBody>
          <a:bodyPr>
            <a:normAutofit lnSpcReduction="10000"/>
          </a:bodyPr>
          <a:lstStyle/>
          <a:p>
            <a:pPr marL="68580" indent="457200" algn="just">
              <a:buNone/>
            </a:pPr>
            <a:r>
              <a:rPr lang="ru-RU" sz="1900" dirty="0" smtClean="0">
                <a:solidFill>
                  <a:schemeClr val="tx1"/>
                </a:solidFill>
                <a:latin typeface="Times New Roman" pitchFamily="18" charset="0"/>
                <a:cs typeface="Times New Roman" pitchFamily="18" charset="0"/>
              </a:rPr>
              <a:t>Приведем конкретный пример. Допустим, правительство решило повысить налог на бензин до I долл. за галлон. Осторожные законодатели, конечно же, не пожелают столь резко увеличивать налоги на бензин, не уяснив предварительно всех возможных последствий такого шага. </a:t>
            </a:r>
            <a:endParaRPr lang="ru-RU" sz="1900" dirty="0">
              <a:solidFill>
                <a:schemeClr val="tx1"/>
              </a:solidFill>
              <a:latin typeface="Times New Roman" pitchFamily="18" charset="0"/>
              <a:cs typeface="Times New Roman" pitchFamily="18" charset="0"/>
            </a:endParaRPr>
          </a:p>
          <a:p>
            <a:pPr marL="68580" indent="457200" algn="just">
              <a:spcBef>
                <a:spcPts val="1200"/>
              </a:spcBef>
              <a:buNone/>
            </a:pPr>
            <a:r>
              <a:rPr lang="ru-RU" sz="1900" dirty="0" smtClean="0">
                <a:solidFill>
                  <a:schemeClr val="tx1"/>
                </a:solidFill>
                <a:latin typeface="Times New Roman" pitchFamily="18" charset="0"/>
                <a:cs typeface="Times New Roman" pitchFamily="18" charset="0"/>
              </a:rPr>
              <a:t>Под </a:t>
            </a:r>
            <a:r>
              <a:rPr lang="ru-RU" sz="1900" b="1" dirty="0" smtClean="0">
                <a:solidFill>
                  <a:schemeClr val="tx1"/>
                </a:solidFill>
                <a:latin typeface="Times New Roman" pitchFamily="18" charset="0"/>
                <a:cs typeface="Times New Roman" pitchFamily="18" charset="0"/>
              </a:rPr>
              <a:t>последствием</a:t>
            </a:r>
            <a:r>
              <a:rPr lang="ru-RU" sz="1900" dirty="0" smtClean="0">
                <a:solidFill>
                  <a:schemeClr val="tx1"/>
                </a:solidFill>
                <a:latin typeface="Times New Roman" pitchFamily="18" charset="0"/>
                <a:cs typeface="Times New Roman" pitchFamily="18" charset="0"/>
              </a:rPr>
              <a:t> мы подразумеваем конечный экономический результат, или бремя налога. Сам по себе факт перечисления суммы налога владельцами бензозаправочных станции не означает того, что налог на самом деле понизил их прибыль. Используя анализ спроса и предложения, мы можем выяснить, кто в конечном счете платит налог, или каковы последствии повышении налога.</a:t>
            </a:r>
          </a:p>
          <a:p>
            <a:pPr marL="68580" indent="0" algn="just">
              <a:buNone/>
            </a:pPr>
            <a:endParaRPr lang="ru-RU" sz="2000" dirty="0" smtClean="0">
              <a:latin typeface="Times New Roman" pitchFamily="18" charset="0"/>
              <a:cs typeface="Times New Roman" pitchFamily="18" charset="0"/>
            </a:endParaRPr>
          </a:p>
          <a:p>
            <a:endParaRPr lang="ru-RU" dirty="0"/>
          </a:p>
        </p:txBody>
      </p:sp>
      <p:sp>
        <p:nvSpPr>
          <p:cNvPr id="2" name="Прямоугольник 1"/>
          <p:cNvSpPr/>
          <p:nvPr/>
        </p:nvSpPr>
        <p:spPr>
          <a:xfrm>
            <a:off x="689808" y="2865556"/>
            <a:ext cx="6554829" cy="3323987"/>
          </a:xfrm>
          <a:prstGeom prst="rect">
            <a:avLst/>
          </a:prstGeom>
        </p:spPr>
        <p:txBody>
          <a:bodyPr wrap="square">
            <a:spAutoFit/>
          </a:bodyPr>
          <a:lstStyle/>
          <a:p>
            <a:pPr marL="180000" indent="432000" algn="just">
              <a:buClr>
                <a:schemeClr val="accent1"/>
              </a:buClr>
              <a:buFont typeface="Wingdings" panose="05000000000000000000" pitchFamily="2" charset="2"/>
              <a:buChar char="v"/>
            </a:pPr>
            <a:r>
              <a:rPr lang="ru-RU" sz="1900" dirty="0">
                <a:latin typeface="Times New Roman" pitchFamily="18" charset="0"/>
                <a:cs typeface="Times New Roman" pitchFamily="18" charset="0"/>
              </a:rPr>
              <a:t>Вполне возможно, что бремя налога будет перенесено на потребителей в результате повышении розничной цены па бензин на величину налога (т.е. на 1 долл.). </a:t>
            </a:r>
          </a:p>
          <a:p>
            <a:pPr marL="180000" indent="432000" algn="just">
              <a:spcBef>
                <a:spcPts val="1200"/>
              </a:spcBef>
              <a:buClr>
                <a:schemeClr val="accent1"/>
              </a:buClr>
              <a:buFont typeface="Wingdings" panose="05000000000000000000" pitchFamily="2" charset="2"/>
              <a:buChar char="v"/>
            </a:pPr>
            <a:r>
              <a:rPr lang="ru-RU" sz="1900" dirty="0" smtClean="0">
                <a:latin typeface="Times New Roman" pitchFamily="18" charset="0"/>
                <a:cs typeface="Times New Roman" pitchFamily="18" charset="0"/>
              </a:rPr>
              <a:t>Но </a:t>
            </a:r>
            <a:r>
              <a:rPr lang="ru-RU" sz="1900" dirty="0">
                <a:latin typeface="Times New Roman" pitchFamily="18" charset="0"/>
                <a:cs typeface="Times New Roman" pitchFamily="18" charset="0"/>
              </a:rPr>
              <a:t>также возможно, что при резком сокращении потребления бензина нефтяные компании будут вынуждены сократить его производство, т.е. пострадавшими окажутся производители. </a:t>
            </a:r>
          </a:p>
          <a:p>
            <a:pPr marL="180000" indent="432000" algn="just">
              <a:spcBef>
                <a:spcPts val="1200"/>
              </a:spcBef>
              <a:buClr>
                <a:schemeClr val="accent1"/>
              </a:buClr>
              <a:buFont typeface="Wingdings" panose="05000000000000000000" pitchFamily="2" charset="2"/>
              <a:buChar char="v"/>
            </a:pPr>
            <a:r>
              <a:rPr lang="ru-RU" sz="1900" dirty="0" smtClean="0">
                <a:latin typeface="Times New Roman" pitchFamily="18" charset="0"/>
                <a:cs typeface="Times New Roman" pitchFamily="18" charset="0"/>
              </a:rPr>
              <a:t>Это </a:t>
            </a:r>
            <a:r>
              <a:rPr lang="ru-RU" sz="1900" dirty="0">
                <a:latin typeface="Times New Roman" pitchFamily="18" charset="0"/>
                <a:cs typeface="Times New Roman" pitchFamily="18" charset="0"/>
              </a:rPr>
              <a:t>два совершенно противоположных сценария развития событий. Что же произойдет на самом деле, мы выясним с помощью анализа спроса и предложения.</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95878" y="1604657"/>
            <a:ext cx="6070406" cy="3833616"/>
          </a:xfrm>
        </p:spPr>
        <p:txBody>
          <a:bodyPr>
            <a:normAutofit fontScale="92500" lnSpcReduction="10000"/>
          </a:bodyPr>
          <a:lstStyle/>
          <a:p>
            <a:pPr indent="432000" algn="just">
              <a:buFont typeface="Wingdings" panose="05000000000000000000" pitchFamily="2" charset="2"/>
              <a:buChar char="v"/>
            </a:pPr>
            <a:r>
              <a:rPr lang="ru-RU" sz="2300" dirty="0">
                <a:solidFill>
                  <a:schemeClr val="tx1"/>
                </a:solidFill>
                <a:latin typeface="Times New Roman" panose="02020603050405020304" pitchFamily="18" charset="0"/>
                <a:cs typeface="Times New Roman" panose="02020603050405020304" pitchFamily="18" charset="0"/>
              </a:rPr>
              <a:t>Затем, в части III, мы обратимся к исследованию </a:t>
            </a:r>
            <a:r>
              <a:rPr lang="ru-RU" sz="2300" b="1" dirty="0">
                <a:solidFill>
                  <a:schemeClr val="tx1"/>
                </a:solidFill>
                <a:latin typeface="Times New Roman" panose="02020603050405020304" pitchFamily="18" charset="0"/>
                <a:cs typeface="Times New Roman" panose="02020603050405020304" pitchFamily="18" charset="0"/>
              </a:rPr>
              <a:t>факторных рынков</a:t>
            </a:r>
            <a:r>
              <a:rPr lang="ru-RU" sz="2300" dirty="0">
                <a:solidFill>
                  <a:schemeClr val="tx1"/>
                </a:solidFill>
                <a:latin typeface="Times New Roman" panose="02020603050405020304" pitchFamily="18" charset="0"/>
                <a:cs typeface="Times New Roman" panose="02020603050405020304" pitchFamily="18" charset="0"/>
              </a:rPr>
              <a:t>, т.е. рынков факторов производства, таких как труд, капитал и </a:t>
            </a:r>
            <a:r>
              <a:rPr lang="ru-RU" sz="2300" dirty="0" smtClean="0">
                <a:solidFill>
                  <a:schemeClr val="tx1"/>
                </a:solidFill>
                <a:latin typeface="Times New Roman" panose="02020603050405020304" pitchFamily="18" charset="0"/>
                <a:cs typeface="Times New Roman" panose="02020603050405020304" pitchFamily="18" charset="0"/>
              </a:rPr>
              <a:t>земля.</a:t>
            </a:r>
            <a:endParaRPr lang="en-US" sz="2300" dirty="0">
              <a:solidFill>
                <a:schemeClr val="tx1"/>
              </a:solidFill>
              <a:latin typeface="Times New Roman" panose="02020603050405020304" pitchFamily="18" charset="0"/>
              <a:cs typeface="Times New Roman" panose="02020603050405020304" pitchFamily="18" charset="0"/>
            </a:endParaRPr>
          </a:p>
          <a:p>
            <a:pPr indent="432000" algn="just">
              <a:spcBef>
                <a:spcPts val="1800"/>
              </a:spcBef>
              <a:buFont typeface="Wingdings" panose="05000000000000000000" pitchFamily="2" charset="2"/>
              <a:buChar char="v"/>
            </a:pPr>
            <a:r>
              <a:rPr lang="ru-RU" sz="2300" dirty="0" smtClean="0">
                <a:solidFill>
                  <a:schemeClr val="tx1"/>
                </a:solidFill>
                <a:latin typeface="Times New Roman" panose="02020603050405020304" pitchFamily="18" charset="0"/>
                <a:cs typeface="Times New Roman" panose="02020603050405020304" pitchFamily="18" charset="0"/>
              </a:rPr>
              <a:t>Эти </a:t>
            </a:r>
            <a:r>
              <a:rPr lang="ru-RU" sz="2300" dirty="0">
                <a:solidFill>
                  <a:schemeClr val="tx1"/>
                </a:solidFill>
                <a:latin typeface="Times New Roman" panose="02020603050405020304" pitchFamily="18" charset="0"/>
                <a:cs typeface="Times New Roman" panose="02020603050405020304" pitchFamily="18" charset="0"/>
              </a:rPr>
              <a:t>важнейшие рынки оказывают влияние на всех нас, поскольку цены этих факторов — зарплаты, проценты и рента — определяют уровень доходов, которые получат рабочие, инвесторы и землевладельцы. Мы увидим, как на этих рынках устанавливаются цены и как они влияют на распределение доходов в рыночной экономике</a:t>
            </a:r>
            <a:endParaRPr lang="ru-RU" sz="2300" dirty="0" smtClean="0">
              <a:solidFill>
                <a:schemeClr val="tx1"/>
              </a:solidFill>
              <a:latin typeface="Times New Roman" panose="02020603050405020304" pitchFamily="18" charset="0"/>
              <a:cs typeface="Times New Roman" panose="02020603050405020304" pitchFamily="18" charset="0"/>
            </a:endParaRPr>
          </a:p>
          <a:p>
            <a:pPr algn="ctr"/>
            <a:endParaRPr lang="ru-RU" sz="2000" dirty="0">
              <a:latin typeface="Times New Roman" panose="02020603050405020304" pitchFamily="18" charset="0"/>
              <a:cs typeface="Times New Roman" panose="02020603050405020304" pitchFamily="18" charset="0"/>
            </a:endParaRPr>
          </a:p>
        </p:txBody>
      </p:sp>
      <p:pic>
        <p:nvPicPr>
          <p:cNvPr id="2" name="Рисунок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8999" y="1660357"/>
            <a:ext cx="3942013" cy="3405899"/>
          </a:xfrm>
          <a:prstGeom prst="rect">
            <a:avLst/>
          </a:prstGeom>
        </p:spPr>
      </p:pic>
    </p:spTree>
    <p:extLst>
      <p:ext uri="{BB962C8B-B14F-4D97-AF65-F5344CB8AC3E}">
        <p14:creationId xmlns:p14="http://schemas.microsoft.com/office/powerpoint/2010/main" val="182904726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73734" y="2045368"/>
            <a:ext cx="4713082" cy="3343846"/>
          </a:xfrm>
          <a:prstGeom prst="rect">
            <a:avLst/>
          </a:prstGeom>
        </p:spPr>
      </p:pic>
      <p:sp>
        <p:nvSpPr>
          <p:cNvPr id="4" name="Содержимое 2"/>
          <p:cNvSpPr>
            <a:spLocks noGrp="1"/>
          </p:cNvSpPr>
          <p:nvPr>
            <p:ph idx="1"/>
          </p:nvPr>
        </p:nvSpPr>
        <p:spPr>
          <a:xfrm>
            <a:off x="725906" y="2049563"/>
            <a:ext cx="5847828" cy="4652026"/>
          </a:xfrm>
        </p:spPr>
        <p:txBody>
          <a:bodyPr>
            <a:normAutofit fontScale="77500" lnSpcReduction="20000"/>
          </a:bodyPr>
          <a:lstStyle/>
          <a:p>
            <a:pPr marL="0" indent="396000" algn="just">
              <a:buFont typeface="Wingdings" panose="05000000000000000000" pitchFamily="2" charset="2"/>
              <a:buChar char="v"/>
            </a:pPr>
            <a:r>
              <a:rPr lang="ru-RU" dirty="0" smtClean="0">
                <a:solidFill>
                  <a:schemeClr val="tx1"/>
                </a:solidFill>
                <a:latin typeface="Times New Roman" pitchFamily="18" charset="0"/>
                <a:cs typeface="Times New Roman" pitchFamily="18" charset="0"/>
              </a:rPr>
              <a:t>Кривая </a:t>
            </a:r>
            <a:r>
              <a:rPr lang="ru-RU" dirty="0">
                <a:solidFill>
                  <a:schemeClr val="tx1"/>
                </a:solidFill>
                <a:latin typeface="Times New Roman" pitchFamily="18" charset="0"/>
                <a:cs typeface="Times New Roman" pitchFamily="18" charset="0"/>
              </a:rPr>
              <a:t>спроса остается на месте потому, что после введения налога величина спроса при каждом значении цены остается прежней. Заметьте, что кривая спроса на бензин относительно </a:t>
            </a:r>
            <a:r>
              <a:rPr lang="ru-RU" dirty="0" smtClean="0">
                <a:solidFill>
                  <a:schemeClr val="tx1"/>
                </a:solidFill>
                <a:latin typeface="Times New Roman" pitchFamily="18" charset="0"/>
                <a:cs typeface="Times New Roman" pitchFamily="18" charset="0"/>
              </a:rPr>
              <a:t>неэластична.</a:t>
            </a:r>
          </a:p>
          <a:p>
            <a:pPr marL="0" indent="396000" algn="just">
              <a:spcBef>
                <a:spcPts val="1200"/>
              </a:spcBef>
              <a:buFont typeface="Wingdings" panose="05000000000000000000" pitchFamily="2" charset="2"/>
              <a:buChar char="v"/>
            </a:pPr>
            <a:r>
              <a:rPr lang="ru-RU" dirty="0" smtClean="0">
                <a:solidFill>
                  <a:schemeClr val="tx1"/>
                </a:solidFill>
                <a:latin typeface="Times New Roman" pitchFamily="18" charset="0"/>
                <a:cs typeface="Times New Roman" pitchFamily="18" charset="0"/>
              </a:rPr>
              <a:t>Кривая </a:t>
            </a:r>
            <a:r>
              <a:rPr lang="ru-RU" dirty="0">
                <a:solidFill>
                  <a:schemeClr val="tx1"/>
                </a:solidFill>
                <a:latin typeface="Times New Roman" pitchFamily="18" charset="0"/>
                <a:cs typeface="Times New Roman" pitchFamily="18" charset="0"/>
              </a:rPr>
              <a:t>предложения, наоборот, сместится вверх на 1 долл. Произойдет это </a:t>
            </a:r>
            <a:r>
              <a:rPr lang="ru-RU" dirty="0" smtClean="0">
                <a:solidFill>
                  <a:schemeClr val="tx1"/>
                </a:solidFill>
                <a:latin typeface="Times New Roman" pitchFamily="18" charset="0"/>
                <a:cs typeface="Times New Roman" pitchFamily="18" charset="0"/>
              </a:rPr>
              <a:t>потому, что </a:t>
            </a:r>
            <a:r>
              <a:rPr lang="ru-RU" dirty="0">
                <a:solidFill>
                  <a:schemeClr val="tx1"/>
                </a:solidFill>
                <a:latin typeface="Times New Roman" pitchFamily="18" charset="0"/>
                <a:cs typeface="Times New Roman" pitchFamily="18" charset="0"/>
              </a:rPr>
              <a:t>производители захотят продать данное количество товара (скажем. 100 млрд., галлонов) только в случае, если чистая цена будет той же. что и до введения налога. </a:t>
            </a:r>
            <a:endParaRPr lang="ru-RU" dirty="0" smtClean="0">
              <a:solidFill>
                <a:schemeClr val="tx1"/>
              </a:solidFill>
              <a:latin typeface="Times New Roman" pitchFamily="18" charset="0"/>
              <a:cs typeface="Times New Roman" pitchFamily="18" charset="0"/>
            </a:endParaRPr>
          </a:p>
          <a:p>
            <a:pPr marL="0" indent="396000" algn="just">
              <a:spcBef>
                <a:spcPts val="1200"/>
              </a:spcBef>
              <a:buFont typeface="Wingdings" panose="05000000000000000000" pitchFamily="2" charset="2"/>
              <a:buChar char="v"/>
            </a:pPr>
            <a:r>
              <a:rPr lang="ru-RU" dirty="0" smtClean="0">
                <a:solidFill>
                  <a:schemeClr val="tx1"/>
                </a:solidFill>
                <a:latin typeface="Times New Roman" pitchFamily="18" charset="0"/>
                <a:cs typeface="Times New Roman" pitchFamily="18" charset="0"/>
              </a:rPr>
              <a:t>Другими </a:t>
            </a:r>
            <a:r>
              <a:rPr lang="ru-RU" dirty="0">
                <a:solidFill>
                  <a:schemeClr val="tx1"/>
                </a:solidFill>
                <a:latin typeface="Times New Roman" pitchFamily="18" charset="0"/>
                <a:cs typeface="Times New Roman" pitchFamily="18" charset="0"/>
              </a:rPr>
              <a:t>словами, при любой величине предложения рыночная цена должна увеличится па величину налога. Если производители первоначально предлагали 80 млрд. галлонов по пене 0.90 долл. за галлон, то после введения налога они предложат то же количество, только при розничной цене 1.90 долл. за галлон (при этой цепе производитель после уплаты налога получит те же 0.90 доля, за галлон</a:t>
            </a:r>
            <a:r>
              <a:rPr lang="ru-RU" dirty="0" smtClean="0">
                <a:solidFill>
                  <a:schemeClr val="tx1"/>
                </a:solidFill>
                <a:latin typeface="Times New Roman" pitchFamily="18" charset="0"/>
                <a:cs typeface="Times New Roman" pitchFamily="18" charset="0"/>
              </a:rPr>
              <a:t>).</a:t>
            </a:r>
            <a:endParaRPr lang="ru-RU" dirty="0">
              <a:solidFill>
                <a:schemeClr val="tx1"/>
              </a:solidFill>
              <a:latin typeface="Times New Roman" pitchFamily="18" charset="0"/>
              <a:cs typeface="Times New Roman" pitchFamily="18" charset="0"/>
            </a:endParaRPr>
          </a:p>
        </p:txBody>
      </p:sp>
      <p:sp>
        <p:nvSpPr>
          <p:cNvPr id="2" name="Прямоугольник 1"/>
          <p:cNvSpPr/>
          <p:nvPr/>
        </p:nvSpPr>
        <p:spPr>
          <a:xfrm>
            <a:off x="7056519" y="5389213"/>
            <a:ext cx="4126831" cy="584775"/>
          </a:xfrm>
          <a:prstGeom prst="rect">
            <a:avLst/>
          </a:prstGeom>
        </p:spPr>
        <p:txBody>
          <a:bodyPr wrap="square">
            <a:spAutoFit/>
          </a:bodyPr>
          <a:lstStyle/>
          <a:p>
            <a:pPr algn="ctr">
              <a:buNone/>
            </a:pPr>
            <a:r>
              <a:rPr lang="ru-RU" sz="1600" dirty="0">
                <a:latin typeface="Times New Roman" pitchFamily="18" charset="0"/>
                <a:cs typeface="Times New Roman" pitchFamily="18" charset="0"/>
              </a:rPr>
              <a:t>Рис.9 Бремя налога на бензин ложится как на потребителя, так и на производителя </a:t>
            </a:r>
          </a:p>
        </p:txBody>
      </p:sp>
      <p:sp>
        <p:nvSpPr>
          <p:cNvPr id="6" name="Прямоугольник 5"/>
          <p:cNvSpPr/>
          <p:nvPr/>
        </p:nvSpPr>
        <p:spPr>
          <a:xfrm>
            <a:off x="725906" y="740949"/>
            <a:ext cx="10457444" cy="1200329"/>
          </a:xfrm>
          <a:prstGeom prst="rect">
            <a:avLst/>
          </a:prstGeom>
        </p:spPr>
        <p:txBody>
          <a:bodyPr wrap="square">
            <a:spAutoFit/>
          </a:bodyPr>
          <a:lstStyle/>
          <a:p>
            <a:pPr marL="68580" indent="457200" algn="just">
              <a:buNone/>
            </a:pPr>
            <a:r>
              <a:rPr lang="ru-RU" dirty="0">
                <a:latin typeface="Times New Roman" pitchFamily="18" charset="0"/>
                <a:cs typeface="Times New Roman" pitchFamily="18" charset="0"/>
              </a:rPr>
              <a:t>Рис. 9 поможет найти ответ. Первоначальное равновесие до введения налога находится в точке Е на пересечении кривых </a:t>
            </a:r>
            <a:r>
              <a:rPr lang="en-US" dirty="0">
                <a:latin typeface="Times New Roman" pitchFamily="18" charset="0"/>
                <a:cs typeface="Times New Roman" pitchFamily="18" charset="0"/>
              </a:rPr>
              <a:t>DD</a:t>
            </a:r>
            <a:r>
              <a:rPr lang="ru-RU" dirty="0">
                <a:latin typeface="Times New Roman" pitchFamily="18" charset="0"/>
                <a:cs typeface="Times New Roman" pitchFamily="18" charset="0"/>
              </a:rPr>
              <a:t> и SS, при цене на бензин I долл. за галлон и общем потреблении 100 млрд. галлонов в год. Введение налога в размере I долл. графически отображается в виде смещения кривой предложения вверх при неизменной кривой спроса. </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818147" y="1179094"/>
            <a:ext cx="5450305" cy="3248526"/>
          </a:xfrm>
        </p:spPr>
        <p:txBody>
          <a:bodyPr>
            <a:noAutofit/>
          </a:bodyPr>
          <a:lstStyle/>
          <a:p>
            <a:pPr marL="180000" indent="396000" algn="just">
              <a:buFont typeface="Wingdings" panose="05000000000000000000" pitchFamily="2" charset="2"/>
              <a:buChar char="v"/>
            </a:pPr>
            <a:r>
              <a:rPr lang="ru-RU" sz="2000" dirty="0" smtClean="0">
                <a:solidFill>
                  <a:schemeClr val="tx1"/>
                </a:solidFill>
                <a:latin typeface="Times New Roman" pitchFamily="18" charset="0"/>
                <a:cs typeface="Times New Roman" pitchFamily="18" charset="0"/>
              </a:rPr>
              <a:t>Каковы же последствия введения налогов? </a:t>
            </a:r>
          </a:p>
          <a:p>
            <a:pPr marL="180000" indent="396000" algn="just">
              <a:buFont typeface="Wingdings" panose="05000000000000000000" pitchFamily="2" charset="2"/>
              <a:buChar char="v"/>
            </a:pPr>
            <a:r>
              <a:rPr lang="ru-RU" sz="2000" dirty="0" smtClean="0">
                <a:solidFill>
                  <a:schemeClr val="tx1"/>
                </a:solidFill>
                <a:latin typeface="Times New Roman" pitchFamily="18" charset="0"/>
                <a:cs typeface="Times New Roman" pitchFamily="18" charset="0"/>
              </a:rPr>
              <a:t>Налог на бензин, равный 1 долл., смещает кривую предложения вверх на 1 долл., образуя новую кривую предложения, </a:t>
            </a:r>
            <a:r>
              <a:rPr lang="en-US" sz="2000" dirty="0" smtClean="0">
                <a:solidFill>
                  <a:schemeClr val="tx1"/>
                </a:solidFill>
                <a:latin typeface="Times New Roman" pitchFamily="18" charset="0"/>
                <a:cs typeface="Times New Roman" pitchFamily="18" charset="0"/>
              </a:rPr>
              <a:t>S’S’</a:t>
            </a:r>
            <a:r>
              <a:rPr lang="ru-RU" sz="2000" dirty="0" smtClean="0">
                <a:solidFill>
                  <a:schemeClr val="tx1"/>
                </a:solidFill>
                <a:latin typeface="Times New Roman" pitchFamily="18" charset="0"/>
                <a:cs typeface="Times New Roman" pitchFamily="18" charset="0"/>
              </a:rPr>
              <a:t>, параллельную первоначальной кривой предложения, </a:t>
            </a:r>
            <a:r>
              <a:rPr lang="en-US" sz="2000" dirty="0" smtClean="0">
                <a:solidFill>
                  <a:schemeClr val="tx1"/>
                </a:solidFill>
                <a:latin typeface="Times New Roman" pitchFamily="18" charset="0"/>
                <a:cs typeface="Times New Roman" pitchFamily="18" charset="0"/>
              </a:rPr>
              <a:t>SS. </a:t>
            </a:r>
            <a:endParaRPr lang="ru-RU" sz="2000" dirty="0">
              <a:solidFill>
                <a:schemeClr val="tx1"/>
              </a:solidFill>
              <a:latin typeface="Times New Roman" pitchFamily="18" charset="0"/>
              <a:cs typeface="Times New Roman" pitchFamily="18" charset="0"/>
            </a:endParaRPr>
          </a:p>
          <a:p>
            <a:pPr marL="180000" indent="396000" algn="just">
              <a:buFont typeface="Wingdings" panose="05000000000000000000" pitchFamily="2" charset="2"/>
              <a:buChar char="v"/>
            </a:pPr>
            <a:r>
              <a:rPr lang="ru-RU" sz="2000" dirty="0" smtClean="0">
                <a:solidFill>
                  <a:schemeClr val="tx1"/>
                </a:solidFill>
                <a:latin typeface="Times New Roman" pitchFamily="18" charset="0"/>
                <a:cs typeface="Times New Roman" pitchFamily="18" charset="0"/>
              </a:rPr>
              <a:t>Эта новая кривая предложения пересекает кривую спроса </a:t>
            </a:r>
            <a:r>
              <a:rPr lang="en-US" sz="2000" dirty="0" smtClean="0">
                <a:solidFill>
                  <a:schemeClr val="tx1"/>
                </a:solidFill>
                <a:latin typeface="Times New Roman" pitchFamily="18" charset="0"/>
                <a:cs typeface="Times New Roman" pitchFamily="18" charset="0"/>
              </a:rPr>
              <a:t>DD</a:t>
            </a:r>
            <a:r>
              <a:rPr lang="ru-RU" sz="2000" dirty="0" smtClean="0">
                <a:solidFill>
                  <a:schemeClr val="tx1"/>
                </a:solidFill>
                <a:latin typeface="Times New Roman" pitchFamily="18" charset="0"/>
                <a:cs typeface="Times New Roman" pitchFamily="18" charset="0"/>
              </a:rPr>
              <a:t> в новой точке равновесия, </a:t>
            </a:r>
            <a:r>
              <a:rPr lang="en-US" sz="2000" dirty="0" smtClean="0">
                <a:solidFill>
                  <a:schemeClr val="tx1"/>
                </a:solidFill>
                <a:latin typeface="Times New Roman" pitchFamily="18" charset="0"/>
                <a:cs typeface="Times New Roman" pitchFamily="18" charset="0"/>
              </a:rPr>
              <a:t>E’</a:t>
            </a:r>
            <a:r>
              <a:rPr lang="ru-RU" sz="2000" dirty="0" smtClean="0">
                <a:solidFill>
                  <a:schemeClr val="tx1"/>
                </a:solidFill>
                <a:latin typeface="Times New Roman" pitchFamily="18" charset="0"/>
                <a:cs typeface="Times New Roman" pitchFamily="18" charset="0"/>
              </a:rPr>
              <a:t>, которой соответствует возросшая на 90 центов цена спроса и понизившаяся на 10 центов цена предложения. </a:t>
            </a:r>
          </a:p>
          <a:p>
            <a:pPr marL="180000" indent="396000" algn="just">
              <a:buFont typeface="Wingdings" panose="05000000000000000000" pitchFamily="2" charset="2"/>
              <a:buChar char="v"/>
            </a:pPr>
            <a:r>
              <a:rPr lang="ru-RU" sz="2000" dirty="0" smtClean="0">
                <a:solidFill>
                  <a:schemeClr val="tx1"/>
                </a:solidFill>
                <a:latin typeface="Times New Roman" pitchFamily="18" charset="0"/>
                <a:cs typeface="Times New Roman" pitchFamily="18" charset="0"/>
              </a:rPr>
              <a:t>Стрелки показывают направление изменений </a:t>
            </a:r>
            <a:r>
              <a:rPr lang="en-US" sz="2000" dirty="0" smtClean="0">
                <a:solidFill>
                  <a:schemeClr val="tx1"/>
                </a:solidFill>
                <a:latin typeface="Times New Roman" pitchFamily="18" charset="0"/>
                <a:cs typeface="Times New Roman" pitchFamily="18" charset="0"/>
              </a:rPr>
              <a:t>P </a:t>
            </a:r>
            <a:r>
              <a:rPr lang="ru-RU" sz="2000" dirty="0" smtClean="0">
                <a:solidFill>
                  <a:schemeClr val="tx1"/>
                </a:solidFill>
                <a:latin typeface="Times New Roman" pitchFamily="18" charset="0"/>
                <a:cs typeface="Times New Roman" pitchFamily="18" charset="0"/>
              </a:rPr>
              <a:t>и </a:t>
            </a:r>
            <a:r>
              <a:rPr lang="en-US" sz="2000" dirty="0" smtClean="0">
                <a:solidFill>
                  <a:schemeClr val="tx1"/>
                </a:solidFill>
                <a:latin typeface="Times New Roman" pitchFamily="18" charset="0"/>
                <a:cs typeface="Times New Roman" pitchFamily="18" charset="0"/>
              </a:rPr>
              <a:t>Q</a:t>
            </a:r>
            <a:r>
              <a:rPr lang="ru-RU" sz="2000" dirty="0" smtClean="0">
                <a:solidFill>
                  <a:schemeClr val="tx1"/>
                </a:solidFill>
                <a:latin typeface="Times New Roman" pitchFamily="18" charset="0"/>
                <a:cs typeface="Times New Roman" pitchFamily="18" charset="0"/>
              </a:rPr>
              <a:t>. </a:t>
            </a:r>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73734" y="1335507"/>
            <a:ext cx="4713082" cy="3608540"/>
          </a:xfrm>
          <a:prstGeom prst="rect">
            <a:avLst/>
          </a:prstGeom>
        </p:spPr>
      </p:pic>
      <p:sp>
        <p:nvSpPr>
          <p:cNvPr id="5" name="Прямоугольник 4"/>
          <p:cNvSpPr/>
          <p:nvPr/>
        </p:nvSpPr>
        <p:spPr>
          <a:xfrm>
            <a:off x="6866859" y="4963546"/>
            <a:ext cx="4126831" cy="584775"/>
          </a:xfrm>
          <a:prstGeom prst="rect">
            <a:avLst/>
          </a:prstGeom>
        </p:spPr>
        <p:txBody>
          <a:bodyPr wrap="square">
            <a:spAutoFit/>
          </a:bodyPr>
          <a:lstStyle/>
          <a:p>
            <a:pPr algn="ctr">
              <a:buNone/>
            </a:pPr>
            <a:r>
              <a:rPr lang="ru-RU" sz="1600" dirty="0">
                <a:latin typeface="Times New Roman" pitchFamily="18" charset="0"/>
                <a:cs typeface="Times New Roman" pitchFamily="18" charset="0"/>
              </a:rPr>
              <a:t>Рис.9 Бремя налога на бензин ложится как на потребителя, так и на производителя </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63393" y="1335507"/>
            <a:ext cx="4713082" cy="3608540"/>
          </a:xfrm>
          <a:prstGeom prst="rect">
            <a:avLst/>
          </a:prstGeom>
        </p:spPr>
      </p:pic>
      <p:sp>
        <p:nvSpPr>
          <p:cNvPr id="3" name="Содержимое 2"/>
          <p:cNvSpPr>
            <a:spLocks noGrp="1"/>
          </p:cNvSpPr>
          <p:nvPr>
            <p:ph idx="1"/>
          </p:nvPr>
        </p:nvSpPr>
        <p:spPr>
          <a:xfrm>
            <a:off x="661737" y="637674"/>
            <a:ext cx="6101656" cy="5727032"/>
          </a:xfrm>
        </p:spPr>
        <p:txBody>
          <a:bodyPr>
            <a:normAutofit fontScale="92500" lnSpcReduction="20000"/>
          </a:bodyPr>
          <a:lstStyle/>
          <a:p>
            <a:pPr marL="180000" indent="396000" algn="just">
              <a:buFont typeface="Wingdings" panose="05000000000000000000" pitchFamily="2" charset="2"/>
              <a:buChar char="v"/>
            </a:pPr>
            <a:r>
              <a:rPr lang="ru-RU" sz="2000" dirty="0">
                <a:solidFill>
                  <a:schemeClr val="tx1"/>
                </a:solidFill>
                <a:latin typeface="Times New Roman" pitchFamily="18" charset="0"/>
                <a:cs typeface="Times New Roman" pitchFamily="18" charset="0"/>
              </a:rPr>
              <a:t>Какой же будет новая равновесная цена? Ответ можно увидеть в точке находящейся на пересечении Кривой спроса (DD) и новой кривой предложений (</a:t>
            </a:r>
            <a:r>
              <a:rPr lang="en-US" sz="2000" dirty="0">
                <a:solidFill>
                  <a:schemeClr val="tx1"/>
                </a:solidFill>
                <a:latin typeface="Times New Roman" pitchFamily="18" charset="0"/>
                <a:cs typeface="Times New Roman" pitchFamily="18" charset="0"/>
              </a:rPr>
              <a:t>S</a:t>
            </a:r>
            <a:r>
              <a:rPr lang="ru-RU" sz="2000" dirty="0">
                <a:solidFill>
                  <a:schemeClr val="tx1"/>
                </a:solidFill>
                <a:latin typeface="Times New Roman" pitchFamily="18" charset="0"/>
                <a:cs typeface="Times New Roman" pitchFamily="18" charset="0"/>
              </a:rPr>
              <a:t>’</a:t>
            </a:r>
            <a:r>
              <a:rPr lang="en-US" sz="2000" dirty="0">
                <a:solidFill>
                  <a:schemeClr val="tx1"/>
                </a:solidFill>
                <a:latin typeface="Times New Roman" pitchFamily="18" charset="0"/>
                <a:cs typeface="Times New Roman" pitchFamily="18" charset="0"/>
              </a:rPr>
              <a:t>S</a:t>
            </a:r>
            <a:r>
              <a:rPr lang="ru-RU" sz="2000" dirty="0">
                <a:solidFill>
                  <a:schemeClr val="tx1"/>
                </a:solidFill>
                <a:latin typeface="Times New Roman" pitchFamily="18" charset="0"/>
                <a:cs typeface="Times New Roman" pitchFamily="18" charset="0"/>
              </a:rPr>
              <a:t>’). Из-за смещения кривой предложения равновесная цена возросла. </a:t>
            </a:r>
          </a:p>
          <a:p>
            <a:pPr marL="180000" indent="396000" algn="just">
              <a:spcBef>
                <a:spcPts val="600"/>
              </a:spcBef>
              <a:buFont typeface="Wingdings" panose="05000000000000000000" pitchFamily="2" charset="2"/>
              <a:buChar char="v"/>
            </a:pPr>
            <a:r>
              <a:rPr lang="ru-RU" sz="2000" dirty="0" smtClean="0">
                <a:solidFill>
                  <a:schemeClr val="tx1"/>
                </a:solidFill>
                <a:latin typeface="Times New Roman" pitchFamily="18" charset="0"/>
                <a:cs typeface="Times New Roman" pitchFamily="18" charset="0"/>
              </a:rPr>
              <a:t>При </a:t>
            </a:r>
            <a:r>
              <a:rPr lang="ru-RU" sz="2000" dirty="0">
                <a:solidFill>
                  <a:schemeClr val="tx1"/>
                </a:solidFill>
                <a:latin typeface="Times New Roman" pitchFamily="18" charset="0"/>
                <a:cs typeface="Times New Roman" pitchFamily="18" charset="0"/>
              </a:rPr>
              <a:t>этой величина спроса и величина предложения сократились. Если мы внимательно изучим график, то увидим, что равновесная цена возросла с 1 долл. до 1,90 долл. </a:t>
            </a:r>
            <a:endParaRPr lang="ru-RU" sz="2000" dirty="0" smtClean="0">
              <a:solidFill>
                <a:schemeClr val="tx1"/>
              </a:solidFill>
              <a:latin typeface="Times New Roman" pitchFamily="18" charset="0"/>
              <a:cs typeface="Times New Roman" pitchFamily="18" charset="0"/>
            </a:endParaRPr>
          </a:p>
          <a:p>
            <a:pPr marL="180000" indent="396000" algn="just">
              <a:spcBef>
                <a:spcPts val="600"/>
              </a:spcBef>
              <a:buFont typeface="Wingdings" panose="05000000000000000000" pitchFamily="2" charset="2"/>
              <a:buChar char="v"/>
            </a:pPr>
            <a:r>
              <a:rPr lang="ru-RU" sz="2000" dirty="0" smtClean="0">
                <a:solidFill>
                  <a:schemeClr val="tx1"/>
                </a:solidFill>
                <a:latin typeface="Times New Roman" pitchFamily="18" charset="0"/>
                <a:cs typeface="Times New Roman" pitchFamily="18" charset="0"/>
              </a:rPr>
              <a:t>Новый равновесный объем, при котором спрос и предложение уравновешены, установился на уровне 100 млрд. галлонов, вместо первоначальных 80 млрд. галлонов.</a:t>
            </a:r>
          </a:p>
          <a:p>
            <a:pPr marL="180000" indent="396000" algn="just">
              <a:spcBef>
                <a:spcPts val="600"/>
              </a:spcBef>
              <a:buFont typeface="Wingdings" panose="05000000000000000000" pitchFamily="2" charset="2"/>
              <a:buChar char="v"/>
            </a:pPr>
            <a:r>
              <a:rPr lang="ru-RU" sz="2000" dirty="0" smtClean="0">
                <a:solidFill>
                  <a:schemeClr val="tx1"/>
                </a:solidFill>
                <a:latin typeface="Times New Roman" pitchFamily="18" charset="0"/>
                <a:cs typeface="Times New Roman" pitchFamily="18" charset="0"/>
              </a:rPr>
              <a:t>Кто же в конечном счете заплатил налог? Каковы его последствия? Ясно, что нефтяная промышленность берет на себя лишь небольшую часть налогового бремени, так как она получает только 90 центов (1,90 долл. минус 1 долл. налога) вместо 1 долл.</a:t>
            </a:r>
          </a:p>
          <a:p>
            <a:pPr marL="180000" indent="396000" algn="just">
              <a:spcBef>
                <a:spcPts val="600"/>
              </a:spcBef>
              <a:buFont typeface="Wingdings" panose="05000000000000000000" pitchFamily="2" charset="2"/>
              <a:buChar char="v"/>
            </a:pPr>
            <a:r>
              <a:rPr lang="ru-RU" sz="2000" dirty="0" smtClean="0">
                <a:solidFill>
                  <a:schemeClr val="tx1"/>
                </a:solidFill>
                <a:latin typeface="Times New Roman" pitchFamily="18" charset="0"/>
                <a:cs typeface="Times New Roman" pitchFamily="18" charset="0"/>
              </a:rPr>
              <a:t> Основное бремя налога ложится на плечи потребителей в виде повышения розничной цены на 90 центов. Эта ситуация является результатом того, что предложение относительно эластично, в то время как спрос относительно неэластичен.</a:t>
            </a:r>
          </a:p>
          <a:p>
            <a:endParaRPr lang="ru-RU" dirty="0"/>
          </a:p>
        </p:txBody>
      </p:sp>
      <p:sp>
        <p:nvSpPr>
          <p:cNvPr id="4" name="Прямоугольник 3"/>
          <p:cNvSpPr/>
          <p:nvPr/>
        </p:nvSpPr>
        <p:spPr>
          <a:xfrm>
            <a:off x="7056519" y="5389213"/>
            <a:ext cx="4126831" cy="584775"/>
          </a:xfrm>
          <a:prstGeom prst="rect">
            <a:avLst/>
          </a:prstGeom>
        </p:spPr>
        <p:txBody>
          <a:bodyPr wrap="square">
            <a:spAutoFit/>
          </a:bodyPr>
          <a:lstStyle/>
          <a:p>
            <a:pPr algn="ctr">
              <a:buNone/>
            </a:pPr>
            <a:r>
              <a:rPr lang="ru-RU" sz="1600" dirty="0">
                <a:latin typeface="Times New Roman" pitchFamily="18" charset="0"/>
                <a:cs typeface="Times New Roman" pitchFamily="18" charset="0"/>
              </a:rPr>
              <a:t>Рис.9 Бремя налога на бензин ложится как на потребителя, так и на производителя </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1167063" y="1215189"/>
            <a:ext cx="5438274" cy="4936664"/>
          </a:xfrm>
        </p:spPr>
        <p:txBody>
          <a:bodyPr>
            <a:normAutofit/>
          </a:bodyPr>
          <a:lstStyle/>
          <a:p>
            <a:pPr marL="180000" indent="432000" algn="just">
              <a:buFont typeface="Wingdings" panose="05000000000000000000" pitchFamily="2" charset="2"/>
              <a:buChar char="v"/>
            </a:pPr>
            <a:r>
              <a:rPr lang="ru-RU" sz="2400" b="1" dirty="0" smtClean="0">
                <a:latin typeface="Times New Roman" pitchFamily="18" charset="0"/>
                <a:cs typeface="Times New Roman" pitchFamily="18" charset="0"/>
              </a:rPr>
              <a:t>Субсидии. </a:t>
            </a:r>
            <a:r>
              <a:rPr lang="ru-RU" sz="2000" dirty="0" smtClean="0">
                <a:latin typeface="Times New Roman" pitchFamily="18" charset="0"/>
                <a:cs typeface="Times New Roman" pitchFamily="18" charset="0"/>
              </a:rPr>
              <a:t>Если налоги, как правило, используются для сокращения потребления соответствующих товаров, то субсидии используются для поощрения производителей. </a:t>
            </a:r>
            <a:endParaRPr lang="ru-RU" sz="2000" dirty="0">
              <a:latin typeface="Times New Roman" pitchFamily="18" charset="0"/>
              <a:cs typeface="Times New Roman" pitchFamily="18" charset="0"/>
            </a:endParaRPr>
          </a:p>
          <a:p>
            <a:pPr marL="180000" indent="432000" algn="just">
              <a:spcBef>
                <a:spcPts val="1200"/>
              </a:spcBef>
              <a:buFont typeface="Wingdings" panose="05000000000000000000" pitchFamily="2" charset="2"/>
              <a:buChar char="v"/>
            </a:pPr>
            <a:r>
              <a:rPr lang="ru-RU" sz="2000" dirty="0" smtClean="0">
                <a:latin typeface="Times New Roman" pitchFamily="18" charset="0"/>
                <a:cs typeface="Times New Roman" pitchFamily="18" charset="0"/>
              </a:rPr>
              <a:t>Широко распространенным примером использования субсидий является сельское хозяйство. Влияние субсидий на рынок можно проанализировать, сместив кривую предложения вниз. Общие правила анализа влияния субсидий соответствуют правилам, использующимся при анализе влияния налогов.</a:t>
            </a:r>
          </a:p>
        </p:txBody>
      </p:sp>
      <p:pic>
        <p:nvPicPr>
          <p:cNvPr id="2" name="Рисунок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28473" y="1355559"/>
            <a:ext cx="3781926" cy="3781926"/>
          </a:xfrm>
          <a:prstGeom prst="rect">
            <a:avLst/>
          </a:prstGeom>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926431" y="806116"/>
            <a:ext cx="10347157" cy="5414210"/>
          </a:xfrm>
        </p:spPr>
        <p:txBody>
          <a:bodyPr>
            <a:normAutofit fontScale="92500" lnSpcReduction="20000"/>
          </a:bodyPr>
          <a:lstStyle/>
          <a:p>
            <a:pPr marL="180000" indent="432000" algn="just">
              <a:buFont typeface="Wingdings" panose="05000000000000000000" pitchFamily="2" charset="2"/>
              <a:buChar char="v"/>
            </a:pPr>
            <a:r>
              <a:rPr lang="ru-RU" b="1" dirty="0" smtClean="0">
                <a:solidFill>
                  <a:schemeClr val="tx1"/>
                </a:solidFill>
                <a:latin typeface="Times New Roman" pitchFamily="18" charset="0"/>
                <a:cs typeface="Times New Roman" pitchFamily="18" charset="0"/>
              </a:rPr>
              <a:t>Общие </a:t>
            </a:r>
            <a:r>
              <a:rPr lang="ru-RU" b="1" dirty="0">
                <a:solidFill>
                  <a:schemeClr val="tx1"/>
                </a:solidFill>
                <a:latin typeface="Times New Roman" pitchFamily="18" charset="0"/>
                <a:cs typeface="Times New Roman" pitchFamily="18" charset="0"/>
              </a:rPr>
              <a:t>правила изменения налогов. </a:t>
            </a:r>
            <a:r>
              <a:rPr lang="ru-RU" sz="2000" dirty="0">
                <a:solidFill>
                  <a:schemeClr val="tx1"/>
                </a:solidFill>
                <a:latin typeface="Times New Roman" pitchFamily="18" charset="0"/>
                <a:cs typeface="Times New Roman" pitchFamily="18" charset="0"/>
              </a:rPr>
              <a:t>Бензин является лишь одним из примеров того, как следует анализировать последствия изменения налогов. С помощью указанного метода можно понять, как налоги на сигареты влияют на цены и потребление сигарет, как пошлины или тарифы, взимаемые с импортируемой продукции, влияют на внешнюю торговлю; и как налоги на собственность, налоги на социальное страхование и налоги на прибыль корпораций влияют на цену земли, зарплату и процентные </a:t>
            </a:r>
            <a:r>
              <a:rPr lang="ru-RU" sz="2000" dirty="0" smtClean="0">
                <a:solidFill>
                  <a:schemeClr val="tx1"/>
                </a:solidFill>
                <a:latin typeface="Times New Roman" pitchFamily="18" charset="0"/>
                <a:cs typeface="Times New Roman" pitchFamily="18" charset="0"/>
              </a:rPr>
              <a:t>ставки.</a:t>
            </a:r>
          </a:p>
          <a:p>
            <a:pPr marL="180000" indent="432000" algn="just">
              <a:spcBef>
                <a:spcPts val="1200"/>
              </a:spcBef>
              <a:buFont typeface="Wingdings" panose="05000000000000000000" pitchFamily="2" charset="2"/>
              <a:buChar char="v"/>
            </a:pPr>
            <a:r>
              <a:rPr lang="ru-RU" sz="2000" dirty="0" smtClean="0">
                <a:solidFill>
                  <a:schemeClr val="tx1"/>
                </a:solidFill>
                <a:latin typeface="Times New Roman" pitchFamily="18" charset="0"/>
                <a:cs typeface="Times New Roman" pitchFamily="18" charset="0"/>
              </a:rPr>
              <a:t>Ключевым моментом в определении сферы действия того или иного налога является относительная эластичность предложения и спроса. Если спрос является неэластичным относительно предложения, как в случае с бензином, большая часть возросшей стоимости перекладывается на потребителей. </a:t>
            </a:r>
          </a:p>
          <a:p>
            <a:pPr marL="180000" indent="432000" algn="just">
              <a:spcBef>
                <a:spcPts val="1200"/>
              </a:spcBef>
              <a:buFont typeface="Wingdings" panose="05000000000000000000" pitchFamily="2" charset="2"/>
              <a:buChar char="v"/>
            </a:pPr>
            <a:r>
              <a:rPr lang="ru-RU" sz="2000" dirty="0" smtClean="0">
                <a:solidFill>
                  <a:schemeClr val="tx1"/>
                </a:solidFill>
                <a:latin typeface="Times New Roman" pitchFamily="18" charset="0"/>
                <a:cs typeface="Times New Roman" pitchFamily="18" charset="0"/>
              </a:rPr>
              <a:t>В то же время, если предложение является неэластичным относительно спроса, как в случае с землей, тогда большая часть налога перекладывается на производителей. Вот общее правило для определения последствий введения налога:</a:t>
            </a:r>
          </a:p>
          <a:p>
            <a:pPr marL="180000" algn="ctr">
              <a:spcBef>
                <a:spcPts val="1800"/>
              </a:spcBef>
              <a:buNone/>
            </a:pPr>
            <a:r>
              <a:rPr lang="ru-RU" sz="2000" i="1" dirty="0" smtClean="0">
                <a:solidFill>
                  <a:schemeClr val="tx1"/>
                </a:solidFill>
                <a:latin typeface="Times New Roman" pitchFamily="18" charset="0"/>
                <a:cs typeface="Times New Roman" pitchFamily="18" charset="0"/>
              </a:rPr>
              <a:t>      </a:t>
            </a:r>
            <a:r>
              <a:rPr lang="ru-RU" sz="2200" i="1" dirty="0" smtClean="0">
                <a:solidFill>
                  <a:schemeClr val="tx1"/>
                </a:solidFill>
                <a:latin typeface="Times New Roman" pitchFamily="18" charset="0"/>
                <a:cs typeface="Times New Roman" pitchFamily="18" charset="0"/>
              </a:rPr>
              <a:t>Последствия введения налога определяется его влиянием на цену и количество в точке равновесия спроса и предложения. Как правило, бремя налога распределяется между потребителями и производителями е зависимости от относительной эластичности спроса и предложения Основная тяжесть налога ляжет на потребителей, если спрос относительно неэластичен по (равнению с предложением; если же предложение относительно неэластично по сравнению со спросим, бремя налога ляжет на производителей.</a:t>
            </a:r>
            <a:endParaRPr lang="ru-RU" sz="2200" dirty="0" smtClean="0">
              <a:solidFill>
                <a:schemeClr val="tx1"/>
              </a:solidFill>
              <a:latin typeface="Times New Roman" pitchFamily="18" charset="0"/>
              <a:cs typeface="Times New Roman" pitchFamily="18" charset="0"/>
            </a:endParaRPr>
          </a:p>
          <a:p>
            <a:endParaRPr lang="ru-RU" sz="2000" dirty="0" smtClean="0">
              <a:latin typeface="Times New Roman" pitchFamily="18" charset="0"/>
              <a:cs typeface="Times New Roman" pitchFamily="18" charset="0"/>
            </a:endParaRPr>
          </a:p>
          <a:p>
            <a:endParaRPr lang="ru-RU"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Рисунок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75358" y="3786188"/>
            <a:ext cx="4216064" cy="3071812"/>
          </a:xfrm>
          <a:prstGeom prst="rect">
            <a:avLst/>
          </a:prstGeom>
        </p:spPr>
      </p:pic>
      <p:sp>
        <p:nvSpPr>
          <p:cNvPr id="3" name="Содержимое 2"/>
          <p:cNvSpPr>
            <a:spLocks noGrp="1"/>
          </p:cNvSpPr>
          <p:nvPr>
            <p:ph sz="quarter" idx="1"/>
          </p:nvPr>
        </p:nvSpPr>
        <p:spPr>
          <a:xfrm>
            <a:off x="421105" y="1732547"/>
            <a:ext cx="10638338" cy="3458678"/>
          </a:xfrm>
        </p:spPr>
        <p:txBody>
          <a:bodyPr>
            <a:normAutofit/>
          </a:bodyPr>
          <a:lstStyle/>
          <a:p>
            <a:pPr marL="68580" indent="457200" algn="just">
              <a:buNone/>
            </a:pPr>
            <a:r>
              <a:rPr lang="ru-RU" sz="2000" dirty="0" smtClean="0">
                <a:solidFill>
                  <a:schemeClr val="tx1"/>
                </a:solidFill>
                <a:latin typeface="Times New Roman" pitchFamily="18" charset="0"/>
                <a:cs typeface="Times New Roman" pitchFamily="18" charset="0"/>
              </a:rPr>
              <a:t>Иногда, вместо введения налога или выделения субсидии, правительство законодательно устанавливает максимальную или минимальную цену товара. История знает немало примеров подобных ограничений с незапамятных времен действуют ограничения уровня процентных ставок (так называемые законы о ростовщичестве). </a:t>
            </a:r>
            <a:endParaRPr lang="ru-RU" sz="2000" dirty="0">
              <a:latin typeface="Times New Roman" pitchFamily="18" charset="0"/>
              <a:cs typeface="Times New Roman" pitchFamily="18" charset="0"/>
            </a:endParaRPr>
          </a:p>
          <a:p>
            <a:pPr marL="68580" indent="457200" algn="just">
              <a:spcBef>
                <a:spcPts val="1200"/>
              </a:spcBef>
              <a:buNone/>
            </a:pPr>
            <a:r>
              <a:rPr lang="ru-RU" sz="2000" dirty="0" smtClean="0">
                <a:solidFill>
                  <a:schemeClr val="tx1"/>
                </a:solidFill>
                <a:latin typeface="Times New Roman" pitchFamily="18" charset="0"/>
                <a:cs typeface="Times New Roman" pitchFamily="18" charset="0"/>
              </a:rPr>
              <a:t>В военное время государство часто вводило контроль за ценами и заработной платой для предотвращения раскручивания инфляционной спирали. Во время энергетического кризиса в середине 70-х годов правительство контролировало цены на бензин. </a:t>
            </a:r>
          </a:p>
          <a:p>
            <a:endParaRPr lang="ru-RU" dirty="0"/>
          </a:p>
        </p:txBody>
      </p:sp>
      <p:sp>
        <p:nvSpPr>
          <p:cNvPr id="4" name="Прямоугольник 3"/>
          <p:cNvSpPr/>
          <p:nvPr/>
        </p:nvSpPr>
        <p:spPr>
          <a:xfrm>
            <a:off x="264932" y="368786"/>
            <a:ext cx="11622267" cy="553998"/>
          </a:xfrm>
          <a:prstGeom prst="rect">
            <a:avLst/>
          </a:prstGeom>
        </p:spPr>
        <p:txBody>
          <a:bodyPr wrap="square">
            <a:spAutoFit/>
          </a:bodyPr>
          <a:lstStyle/>
          <a:p>
            <a:pPr algn="ctr"/>
            <a:r>
              <a:rPr lang="ru-RU" sz="3000" dirty="0" smtClean="0"/>
              <a:t>МИНИМАЛЬНЫЕ МИНИМУМЫ И МАКСИМАЛЬНЫЕ МАКСИМУМЫ</a:t>
            </a:r>
            <a:endParaRPr lang="ru-RU" sz="3000" dirty="0"/>
          </a:p>
        </p:txBody>
      </p:sp>
      <p:sp>
        <p:nvSpPr>
          <p:cNvPr id="6" name="Прямоугольник 5"/>
          <p:cNvSpPr/>
          <p:nvPr/>
        </p:nvSpPr>
        <p:spPr>
          <a:xfrm>
            <a:off x="433137" y="4273224"/>
            <a:ext cx="6713620" cy="2246769"/>
          </a:xfrm>
          <a:prstGeom prst="rect">
            <a:avLst/>
          </a:prstGeom>
        </p:spPr>
        <p:txBody>
          <a:bodyPr wrap="square">
            <a:spAutoFit/>
          </a:bodyPr>
          <a:lstStyle/>
          <a:p>
            <a:pPr marL="68580" indent="457200" algn="just">
              <a:buNone/>
            </a:pPr>
            <a:r>
              <a:rPr lang="ru-RU" sz="2000" dirty="0">
                <a:latin typeface="Times New Roman" pitchFamily="18" charset="0"/>
                <a:cs typeface="Times New Roman" pitchFamily="18" charset="0"/>
              </a:rPr>
              <a:t>Сегодня существует строгий контроль за ценами, которые устанавливают честно практикующие врачи или больницы, а во многих больших городах, включая Нью-Йорк, контролируется размер арендной платы за жилье, Предложения по повышению размера минимальной заработной платы вызывают ожесточенные споры при осуществлении экономической политики.</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890335" y="950495"/>
            <a:ext cx="10262939" cy="5594685"/>
          </a:xfrm>
        </p:spPr>
        <p:txBody>
          <a:bodyPr>
            <a:normAutofit fontScale="92500" lnSpcReduction="10000"/>
          </a:bodyPr>
          <a:lstStyle/>
          <a:p>
            <a:pPr marL="180000" indent="432000" algn="just">
              <a:buFont typeface="Wingdings" panose="05000000000000000000" pitchFamily="2" charset="2"/>
              <a:buChar char="v"/>
            </a:pPr>
            <a:r>
              <a:rPr lang="ru-RU" sz="2000" dirty="0" smtClean="0">
                <a:solidFill>
                  <a:schemeClr val="tx1"/>
                </a:solidFill>
                <a:latin typeface="Times New Roman" pitchFamily="18" charset="0"/>
                <a:cs typeface="Times New Roman" pitchFamily="18" charset="0"/>
              </a:rPr>
              <a:t>Этот вид государственного вмешательства в действие законов спроса и предложения коренным образом отличается от ситуации, когда правительство вводит налог, а затем позволяет действовать рынку в соответствии с законами спроса и предложения. </a:t>
            </a:r>
          </a:p>
          <a:p>
            <a:pPr marL="180000" indent="432000" algn="just">
              <a:spcBef>
                <a:spcPts val="1200"/>
              </a:spcBef>
              <a:buFont typeface="Wingdings" panose="05000000000000000000" pitchFamily="2" charset="2"/>
              <a:buChar char="v"/>
            </a:pPr>
            <a:r>
              <a:rPr lang="ru-RU" sz="2000" dirty="0" smtClean="0">
                <a:solidFill>
                  <a:schemeClr val="tx1"/>
                </a:solidFill>
                <a:latin typeface="Times New Roman" pitchFamily="18" charset="0"/>
                <a:cs typeface="Times New Roman" pitchFamily="18" charset="0"/>
              </a:rPr>
              <a:t>Хотя всегда существует политическое давление, направленное на понижение цен и повышение заработной платы, опыт показывает, что контроль за ценами и заработной платой в различных секторах экономики обычно порождает большие экономические диспропорции. </a:t>
            </a:r>
          </a:p>
          <a:p>
            <a:pPr marL="180000" indent="432000" algn="just">
              <a:spcBef>
                <a:spcPts val="1200"/>
              </a:spcBef>
              <a:buFont typeface="Wingdings" panose="05000000000000000000" pitchFamily="2" charset="2"/>
              <a:buChar char="v"/>
            </a:pPr>
            <a:r>
              <a:rPr lang="ru-RU" sz="2000" dirty="0" smtClean="0">
                <a:solidFill>
                  <a:schemeClr val="tx1"/>
                </a:solidFill>
                <a:latin typeface="Times New Roman" pitchFamily="18" charset="0"/>
                <a:cs typeface="Times New Roman" pitchFamily="18" charset="0"/>
              </a:rPr>
              <a:t>Тем не менее, еще Адам Смит хорошо знал, протестуя против использовавшейся ранее меркантилистской политики, что экономические системы часто функционируют неэффективно, в результате благонамеренного, но неумелого вмешательства в работу механизма спроса и предложения. </a:t>
            </a:r>
          </a:p>
          <a:p>
            <a:pPr marL="180000" indent="432000" algn="just">
              <a:spcBef>
                <a:spcPts val="1200"/>
              </a:spcBef>
              <a:buFont typeface="Wingdings" panose="05000000000000000000" pitchFamily="2" charset="2"/>
              <a:buChar char="v"/>
            </a:pPr>
            <a:r>
              <a:rPr lang="ru-RU" sz="2000" dirty="0" smtClean="0">
                <a:solidFill>
                  <a:schemeClr val="tx1"/>
                </a:solidFill>
                <a:latin typeface="Times New Roman" pitchFamily="18" charset="0"/>
                <a:cs typeface="Times New Roman" pitchFamily="18" charset="0"/>
              </a:rPr>
              <a:t>Установление максимальных или минимальных цен довольно часто приводит к неожиданным, а иногда и трудноразрешимым экономическим проблемам. Давайте выясним, почему.</a:t>
            </a:r>
          </a:p>
          <a:p>
            <a:pPr marL="68580" indent="457200" algn="just">
              <a:spcBef>
                <a:spcPts val="1200"/>
              </a:spcBef>
              <a:buNone/>
            </a:pPr>
            <a:r>
              <a:rPr lang="ru-RU" sz="2000" dirty="0" smtClean="0">
                <a:solidFill>
                  <a:schemeClr val="tx1"/>
                </a:solidFill>
                <a:latin typeface="Times New Roman" pitchFamily="18" charset="0"/>
                <a:cs typeface="Times New Roman" pitchFamily="18" charset="0"/>
              </a:rPr>
              <a:t>Двумя важными примерами государственного вмешательства являются установление минимальной заработной платы и контроля цен на бензин, Эти примеры иллюстрируют неожиданные последствия государственного вмешательства в действие рыночных механизмов, определяющих цены и количество товаров.</a:t>
            </a:r>
          </a:p>
          <a:p>
            <a:endParaRPr lang="ru-RU"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Рисунок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495" y="3676315"/>
            <a:ext cx="3970420" cy="2946400"/>
          </a:xfrm>
          <a:prstGeom prst="rect">
            <a:avLst/>
          </a:prstGeom>
        </p:spPr>
      </p:pic>
      <p:sp>
        <p:nvSpPr>
          <p:cNvPr id="3" name="Содержимое 2"/>
          <p:cNvSpPr>
            <a:spLocks noGrp="1"/>
          </p:cNvSpPr>
          <p:nvPr>
            <p:ph sz="quarter" idx="1"/>
          </p:nvPr>
        </p:nvSpPr>
        <p:spPr>
          <a:xfrm>
            <a:off x="445167" y="1659554"/>
            <a:ext cx="11044991" cy="2226646"/>
          </a:xfrm>
        </p:spPr>
        <p:txBody>
          <a:bodyPr/>
          <a:lstStyle/>
          <a:p>
            <a:pPr marL="180000" indent="432000" algn="just">
              <a:buClr>
                <a:schemeClr val="accent1"/>
              </a:buClr>
              <a:buFont typeface="Wingdings" panose="05000000000000000000" pitchFamily="2" charset="2"/>
              <a:buChar char="v"/>
            </a:pPr>
            <a:r>
              <a:rPr lang="ru-RU" sz="2000" dirty="0" smtClean="0">
                <a:latin typeface="Times New Roman" pitchFamily="18" charset="0"/>
                <a:cs typeface="Times New Roman" pitchFamily="18" charset="0"/>
              </a:rPr>
              <a:t>Минимальная заработная плата определяет тот минимум, который работодатели обязаны выплачивать своим работникам. </a:t>
            </a:r>
            <a:endParaRPr lang="ru-RU" sz="2000" dirty="0">
              <a:latin typeface="Times New Roman" pitchFamily="18" charset="0"/>
              <a:cs typeface="Times New Roman" pitchFamily="18" charset="0"/>
            </a:endParaRPr>
          </a:p>
          <a:p>
            <a:pPr marL="180000" indent="432000" algn="just">
              <a:buClr>
                <a:schemeClr val="accent1"/>
              </a:buClr>
              <a:buFont typeface="Wingdings" panose="05000000000000000000" pitchFamily="2" charset="2"/>
              <a:buChar char="v"/>
            </a:pPr>
            <a:r>
              <a:rPr lang="ru-RU" sz="2000" dirty="0" smtClean="0">
                <a:latin typeface="Times New Roman" pitchFamily="18" charset="0"/>
                <a:cs typeface="Times New Roman" pitchFamily="18" charset="0"/>
              </a:rPr>
              <a:t>В Соединенных Штатах общефедеральный минимум заработной платы был впервые установлен в 1938 году, когда правительство потребовало, чтобы определенные категории рабочих в определенных отраслях получали не менее 25 центов в час. В то время минимальная заработная плата составляла 40% от средней заработной платы в промышленности. </a:t>
            </a:r>
          </a:p>
          <a:p>
            <a:endParaRPr lang="ru-RU" dirty="0"/>
          </a:p>
        </p:txBody>
      </p:sp>
      <p:sp>
        <p:nvSpPr>
          <p:cNvPr id="4" name="Прямоугольник 3"/>
          <p:cNvSpPr/>
          <p:nvPr/>
        </p:nvSpPr>
        <p:spPr>
          <a:xfrm>
            <a:off x="445167" y="296597"/>
            <a:ext cx="11285621" cy="646331"/>
          </a:xfrm>
          <a:prstGeom prst="rect">
            <a:avLst/>
          </a:prstGeom>
        </p:spPr>
        <p:txBody>
          <a:bodyPr wrap="square">
            <a:spAutoFit/>
          </a:bodyPr>
          <a:lstStyle/>
          <a:p>
            <a:pPr algn="ctr"/>
            <a:r>
              <a:rPr lang="ru-RU" sz="3600" dirty="0" smtClean="0">
                <a:latin typeface="Times New Roman" pitchFamily="18" charset="0"/>
                <a:cs typeface="Times New Roman" pitchFamily="18" charset="0"/>
              </a:rPr>
              <a:t>МИНИМАЛЬНАЯ ЗАРАБОТНАЯ ПЛАТА</a:t>
            </a:r>
            <a:endParaRPr lang="ru-RU" sz="3600" dirty="0"/>
          </a:p>
        </p:txBody>
      </p:sp>
      <p:sp>
        <p:nvSpPr>
          <p:cNvPr id="6" name="Прямоугольник 5"/>
          <p:cNvSpPr/>
          <p:nvPr/>
        </p:nvSpPr>
        <p:spPr>
          <a:xfrm>
            <a:off x="5185611" y="3995353"/>
            <a:ext cx="6545177" cy="2462213"/>
          </a:xfrm>
          <a:prstGeom prst="rect">
            <a:avLst/>
          </a:prstGeom>
        </p:spPr>
        <p:txBody>
          <a:bodyPr wrap="square">
            <a:spAutoFit/>
          </a:bodyPr>
          <a:lstStyle/>
          <a:p>
            <a:pPr marL="180000" indent="396000" algn="just">
              <a:buClr>
                <a:schemeClr val="accent1"/>
              </a:buClr>
              <a:buFont typeface="Wingdings" panose="05000000000000000000" pitchFamily="2" charset="2"/>
              <a:buChar char="v"/>
            </a:pPr>
            <a:r>
              <a:rPr lang="ru-RU" dirty="0">
                <a:latin typeface="Times New Roman" pitchFamily="18" charset="0"/>
                <a:cs typeface="Times New Roman" pitchFamily="18" charset="0"/>
              </a:rPr>
              <a:t>Уровень минимальной заработной платы время от времени поднимался и к 1996 году достиг 4.25 долл. в час, что составляло лишь 33% от средней заработной платы в промышленности. </a:t>
            </a:r>
          </a:p>
          <a:p>
            <a:pPr marL="180000" indent="396000" algn="just">
              <a:spcBef>
                <a:spcPts val="1200"/>
              </a:spcBef>
              <a:buClr>
                <a:schemeClr val="accent1"/>
              </a:buClr>
              <a:buFont typeface="Wingdings" panose="05000000000000000000" pitchFamily="2" charset="2"/>
              <a:buChar char="v"/>
            </a:pPr>
            <a:r>
              <a:rPr lang="ru-RU" dirty="0" smtClean="0">
                <a:latin typeface="Times New Roman" pitchFamily="18" charset="0"/>
                <a:cs typeface="Times New Roman" pitchFamily="18" charset="0"/>
              </a:rPr>
              <a:t>Поскольку </a:t>
            </a:r>
            <a:r>
              <a:rPr lang="ru-RU" dirty="0">
                <a:latin typeface="Times New Roman" pitchFamily="18" charset="0"/>
                <a:cs typeface="Times New Roman" pitchFamily="18" charset="0"/>
              </a:rPr>
              <a:t>минимальная заработная плата уменьшилась относительно средних заработков, Конгресс США по предложению президента Клинтона повысил в 1997 году минимальную заработную плату до 5,15 долл. в час.</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757990" y="806115"/>
            <a:ext cx="10551694" cy="5666873"/>
          </a:xfrm>
        </p:spPr>
        <p:txBody>
          <a:bodyPr>
            <a:normAutofit fontScale="92500" lnSpcReduction="10000"/>
          </a:bodyPr>
          <a:lstStyle/>
          <a:p>
            <a:pPr marL="180000" indent="432000" algn="just">
              <a:buFont typeface="Wingdings" panose="05000000000000000000" pitchFamily="2" charset="2"/>
              <a:buChar char="v"/>
            </a:pPr>
            <a:r>
              <a:rPr lang="ru-RU" sz="1900" dirty="0" smtClean="0">
                <a:solidFill>
                  <a:schemeClr val="tx1"/>
                </a:solidFill>
                <a:latin typeface="Times New Roman" pitchFamily="18" charset="0"/>
                <a:cs typeface="Times New Roman" pitchFamily="18" charset="0"/>
              </a:rPr>
              <a:t>Проблема минимальной заработной платы вызывает споры даже в среде выдающихся экономистов, Например, Нобелевский лауреат Гэри Бехкер (Gary Becker) категорически утверждает: "Повысив минимальную заработную плату, вы лишите работы тысячи людей". </a:t>
            </a:r>
          </a:p>
          <a:p>
            <a:pPr marL="180000" indent="432000" algn="just">
              <a:spcBef>
                <a:spcPts val="1200"/>
              </a:spcBef>
              <a:buFont typeface="Wingdings" panose="05000000000000000000" pitchFamily="2" charset="2"/>
              <a:buChar char="v"/>
            </a:pPr>
            <a:r>
              <a:rPr lang="ru-RU" sz="1900" dirty="0" smtClean="0">
                <a:solidFill>
                  <a:schemeClr val="tx1"/>
                </a:solidFill>
                <a:latin typeface="Times New Roman" pitchFamily="18" charset="0"/>
                <a:cs typeface="Times New Roman" pitchFamily="18" charset="0"/>
              </a:rPr>
              <a:t>Другая группа экономистов опровергает это утверждение: "Мы полагаем, что общефедеральный минимум заработной платы можно увеличить в разумных пределах, и это не приведет к серьезному росту безработицы”. </a:t>
            </a:r>
          </a:p>
          <a:p>
            <a:pPr marL="180000" indent="432000" algn="just">
              <a:spcBef>
                <a:spcPts val="1200"/>
              </a:spcBef>
              <a:buFont typeface="Wingdings" panose="05000000000000000000" pitchFamily="2" charset="2"/>
              <a:buChar char="v"/>
            </a:pPr>
            <a:r>
              <a:rPr lang="ru-RU" sz="1900" dirty="0" smtClean="0">
                <a:solidFill>
                  <a:schemeClr val="tx1"/>
                </a:solidFill>
                <a:latin typeface="Times New Roman" pitchFamily="18" charset="0"/>
                <a:cs typeface="Times New Roman" pitchFamily="18" charset="0"/>
              </a:rPr>
              <a:t>Еще один известный экономист, Алан Блиндер (Alan Blinder), бывший экономический советник президента Клим тона, пишет следующее.</a:t>
            </a:r>
          </a:p>
          <a:p>
            <a:pPr marL="0" indent="457200" algn="just">
              <a:buNone/>
            </a:pPr>
            <a:r>
              <a:rPr lang="ru-RU" sz="1900" i="1" dirty="0" smtClean="0">
                <a:solidFill>
                  <a:schemeClr val="tx1"/>
                </a:solidFill>
                <a:latin typeface="Times New Roman" pitchFamily="18" charset="0"/>
                <a:cs typeface="Times New Roman" pitchFamily="18" charset="0"/>
              </a:rPr>
              <a:t>Те, кто получает минимальную заработную плату, многие годы терпят нужду. Наш долг помочь им как можно быстрее. Примерно 40% тех. кто получает минимальную заработную плату, являются единственными кормильцами в своих семьях, а примерно две трети подростков, получающих минимальную заработную плату, живут в семьях с доходом ниже среднего. Честно говоря, я не знаю, приведет ли умеренное повышение минимальной заработной платы к росту безработицы. Но даже если и приведет, увеличение, скорее всего, будет весьма незначительным. (New York Times, May 28, 1996.)</a:t>
            </a:r>
          </a:p>
          <a:p>
            <a:pPr marL="180000" indent="432000" algn="just">
              <a:spcBef>
                <a:spcPts val="1200"/>
              </a:spcBef>
              <a:buFont typeface="Wingdings" panose="05000000000000000000" pitchFamily="2" charset="2"/>
              <a:buChar char="v"/>
            </a:pPr>
            <a:r>
              <a:rPr lang="ru-RU" sz="1900" dirty="0">
                <a:solidFill>
                  <a:schemeClr val="tx1"/>
                </a:solidFill>
                <a:latin typeface="Times New Roman" pitchFamily="18" charset="0"/>
                <a:cs typeface="Times New Roman" pitchFamily="18" charset="0"/>
              </a:rPr>
              <a:t>Могут ли дилетанты разобраться в таких проблемах, если на этот счет даже среди профессионалов нет единой точки зрения? Какой вывод можно сделать из этих столь противоречивых суждений? </a:t>
            </a:r>
            <a:endParaRPr lang="ru-RU" sz="1900" dirty="0" smtClean="0">
              <a:solidFill>
                <a:schemeClr val="tx1"/>
              </a:solidFill>
              <a:latin typeface="Times New Roman" pitchFamily="18" charset="0"/>
              <a:cs typeface="Times New Roman" pitchFamily="18" charset="0"/>
            </a:endParaRPr>
          </a:p>
          <a:p>
            <a:pPr marL="180000" indent="432000" algn="just">
              <a:spcBef>
                <a:spcPts val="600"/>
              </a:spcBef>
              <a:buFont typeface="Wingdings" panose="05000000000000000000" pitchFamily="2" charset="2"/>
              <a:buChar char="v"/>
            </a:pPr>
            <a:r>
              <a:rPr lang="ru-RU" sz="1900" dirty="0" smtClean="0">
                <a:solidFill>
                  <a:schemeClr val="tx1"/>
                </a:solidFill>
                <a:latin typeface="Times New Roman" pitchFamily="18" charset="0"/>
                <a:cs typeface="Times New Roman" pitchFamily="18" charset="0"/>
              </a:rPr>
              <a:t>Прежде </a:t>
            </a:r>
            <a:r>
              <a:rPr lang="ru-RU" sz="1900" dirty="0">
                <a:solidFill>
                  <a:schemeClr val="tx1"/>
                </a:solidFill>
                <a:latin typeface="Times New Roman" pitchFamily="18" charset="0"/>
                <a:cs typeface="Times New Roman" pitchFamily="18" charset="0"/>
              </a:rPr>
              <a:t>всего мы должны признать, что заявления о необходимости повышения минимальной заработной платы отражают личное мнение каждого, кто высказывается по этому вопросу. Несмотря на то, что все эти мнения навеяны одной из наиболее успешно развивающихся экономик мира, их авторы дают подчас совершенно противоположные рекомендации.</a:t>
            </a:r>
          </a:p>
          <a:p>
            <a:pPr algn="just"/>
            <a:endParaRPr lang="ru-RU" sz="2000" dirty="0" smtClean="0">
              <a:solidFill>
                <a:schemeClr val="tx1"/>
              </a:solidFill>
              <a:latin typeface="Times New Roman" pitchFamily="18" charset="0"/>
              <a:cs typeface="Times New Roman" pitchFamily="18" charset="0"/>
            </a:endParaRPr>
          </a:p>
          <a:p>
            <a:endParaRPr lang="ru-RU"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906379" y="1944431"/>
            <a:ext cx="6468979" cy="4375865"/>
          </a:xfrm>
        </p:spPr>
        <p:txBody>
          <a:bodyPr>
            <a:normAutofit lnSpcReduction="10000"/>
          </a:bodyPr>
          <a:lstStyle/>
          <a:p>
            <a:pPr marL="180000" indent="432000" algn="just">
              <a:buFont typeface="Wingdings" panose="05000000000000000000" pitchFamily="2" charset="2"/>
              <a:buChar char="v"/>
            </a:pPr>
            <a:r>
              <a:rPr lang="ru-RU" sz="2000" dirty="0" smtClean="0">
                <a:solidFill>
                  <a:schemeClr val="tx1"/>
                </a:solidFill>
                <a:latin typeface="Times New Roman" pitchFamily="18" charset="0"/>
                <a:cs typeface="Times New Roman" pitchFamily="18" charset="0"/>
              </a:rPr>
              <a:t>Обратите </a:t>
            </a:r>
            <a:r>
              <a:rPr lang="ru-RU" sz="2000" dirty="0">
                <a:solidFill>
                  <a:schemeClr val="tx1"/>
                </a:solidFill>
                <a:latin typeface="Times New Roman" pitchFamily="18" charset="0"/>
                <a:cs typeface="Times New Roman" pitchFamily="18" charset="0"/>
              </a:rPr>
              <a:t>внимание на рис,10. Приведенный  график отражает рынок неквалифицированной рабочей </a:t>
            </a:r>
            <a:r>
              <a:rPr lang="ru-RU" sz="2000" dirty="0" smtClean="0">
                <a:solidFill>
                  <a:schemeClr val="tx1"/>
                </a:solidFill>
                <a:latin typeface="Times New Roman" pitchFamily="18" charset="0"/>
                <a:cs typeface="Times New Roman" pitchFamily="18" charset="0"/>
              </a:rPr>
              <a:t>силы.</a:t>
            </a:r>
          </a:p>
          <a:p>
            <a:pPr marL="180000" indent="432000" algn="just">
              <a:buFont typeface="Wingdings" panose="05000000000000000000" pitchFamily="2" charset="2"/>
              <a:buChar char="v"/>
            </a:pPr>
            <a:r>
              <a:rPr lang="ru-RU" sz="2000" dirty="0" smtClean="0">
                <a:solidFill>
                  <a:schemeClr val="tx1"/>
                </a:solidFill>
                <a:latin typeface="Times New Roman" pitchFamily="18" charset="0"/>
                <a:cs typeface="Times New Roman" pitchFamily="18" charset="0"/>
              </a:rPr>
              <a:t> </a:t>
            </a:r>
            <a:r>
              <a:rPr lang="ru-RU" sz="2000" dirty="0">
                <a:solidFill>
                  <a:schemeClr val="tx1"/>
                </a:solidFill>
                <a:latin typeface="Times New Roman" pitchFamily="18" charset="0"/>
                <a:cs typeface="Times New Roman" pitchFamily="18" charset="0"/>
              </a:rPr>
              <a:t>Этот график показывает, как величина минимальной заработной платы определяет нижний порог для большинства профессий</a:t>
            </a:r>
            <a:r>
              <a:rPr lang="ru-RU" sz="2000" dirty="0" smtClean="0">
                <a:solidFill>
                  <a:schemeClr val="tx1"/>
                </a:solidFill>
                <a:latin typeface="Times New Roman" pitchFamily="18" charset="0"/>
                <a:cs typeface="Times New Roman" pitchFamily="18" charset="0"/>
              </a:rPr>
              <a:t>.</a:t>
            </a:r>
          </a:p>
          <a:p>
            <a:pPr marL="180000" indent="432000" algn="just">
              <a:buFont typeface="Wingdings" panose="05000000000000000000" pitchFamily="2" charset="2"/>
              <a:buChar char="v"/>
            </a:pPr>
            <a:r>
              <a:rPr lang="ru-RU" sz="2000" dirty="0" smtClean="0">
                <a:solidFill>
                  <a:schemeClr val="tx1"/>
                </a:solidFill>
                <a:latin typeface="Times New Roman" pitchFamily="18" charset="0"/>
                <a:cs typeface="Times New Roman" pitchFamily="18" charset="0"/>
              </a:rPr>
              <a:t> </a:t>
            </a:r>
            <a:r>
              <a:rPr lang="ru-RU" sz="2000" dirty="0">
                <a:solidFill>
                  <a:schemeClr val="tx1"/>
                </a:solidFill>
                <a:latin typeface="Times New Roman" pitchFamily="18" charset="0"/>
                <a:cs typeface="Times New Roman" pitchFamily="18" charset="0"/>
              </a:rPr>
              <a:t>Когда минимальная заработная плата превышает равновесный уровень (точка М), установившийся на рынке, общее число рабочих мест сдвигается по кривой спроса в точку Е, что приводит к сокращению занятости. </a:t>
            </a:r>
            <a:endParaRPr lang="ru-RU" sz="2000" dirty="0" smtClean="0">
              <a:solidFill>
                <a:schemeClr val="tx1"/>
              </a:solidFill>
              <a:latin typeface="Times New Roman" pitchFamily="18" charset="0"/>
              <a:cs typeface="Times New Roman" pitchFamily="18" charset="0"/>
            </a:endParaRPr>
          </a:p>
          <a:p>
            <a:pPr marL="180000" indent="432000" algn="just">
              <a:buFont typeface="Wingdings" panose="05000000000000000000" pitchFamily="2" charset="2"/>
              <a:buChar char="v"/>
            </a:pPr>
            <a:r>
              <a:rPr lang="ru-RU" sz="2000" dirty="0" smtClean="0">
                <a:solidFill>
                  <a:schemeClr val="tx1"/>
                </a:solidFill>
                <a:latin typeface="Times New Roman" pitchFamily="18" charset="0"/>
                <a:cs typeface="Times New Roman" pitchFamily="18" charset="0"/>
              </a:rPr>
              <a:t>Вилка </a:t>
            </a:r>
            <a:r>
              <a:rPr lang="ru-RU" sz="2000" dirty="0">
                <a:solidFill>
                  <a:schemeClr val="tx1"/>
                </a:solidFill>
                <a:latin typeface="Times New Roman" pitchFamily="18" charset="0"/>
                <a:cs typeface="Times New Roman" pitchFamily="18" charset="0"/>
              </a:rPr>
              <a:t>между предложением труда и спросом на рабочую силу отображается  отрезком U. Этот отрезок соответствует уровню безработицы. </a:t>
            </a:r>
          </a:p>
          <a:p>
            <a:pPr algn="just"/>
            <a:endParaRPr lang="ru-RU" sz="2000" dirty="0">
              <a:solidFill>
                <a:schemeClr val="tx1"/>
              </a:solidFill>
              <a:latin typeface="Times New Roman" pitchFamily="18" charset="0"/>
              <a:cs typeface="Times New Roman" pitchFamily="18" charset="0"/>
            </a:endParaRPr>
          </a:p>
        </p:txBody>
      </p:sp>
      <p:pic>
        <p:nvPicPr>
          <p:cNvPr id="2" name="Рисунок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08755" y="1805010"/>
            <a:ext cx="2979822" cy="3621056"/>
          </a:xfrm>
          <a:prstGeom prst="rect">
            <a:avLst/>
          </a:prstGeom>
        </p:spPr>
      </p:pic>
      <p:sp>
        <p:nvSpPr>
          <p:cNvPr id="4" name="Прямоугольник 3"/>
          <p:cNvSpPr/>
          <p:nvPr/>
        </p:nvSpPr>
        <p:spPr>
          <a:xfrm>
            <a:off x="1010653" y="789347"/>
            <a:ext cx="10154652" cy="1015663"/>
          </a:xfrm>
          <a:prstGeom prst="rect">
            <a:avLst/>
          </a:prstGeom>
        </p:spPr>
        <p:txBody>
          <a:bodyPr wrap="square">
            <a:spAutoFit/>
          </a:bodyPr>
          <a:lstStyle/>
          <a:p>
            <a:pPr indent="457200" algn="just"/>
            <a:r>
              <a:rPr lang="ru-RU" sz="2000" dirty="0">
                <a:latin typeface="Times New Roman" pitchFamily="18" charset="0"/>
                <a:cs typeface="Times New Roman" pitchFamily="18" charset="0"/>
              </a:rPr>
              <a:t>Беспристрастный анализ показывает, что разногласия по поводу минимальной заработной платы сосредоточены в основном на вопросах интерпретации, а не на фундаментальных расхождениях, касающихся эмпирических данных. </a:t>
            </a:r>
            <a:endParaRPr lang="ru-RU" sz="2000" dirty="0"/>
          </a:p>
        </p:txBody>
      </p:sp>
      <p:sp>
        <p:nvSpPr>
          <p:cNvPr id="5" name="Прямоугольник 4"/>
          <p:cNvSpPr/>
          <p:nvPr/>
        </p:nvSpPr>
        <p:spPr>
          <a:xfrm>
            <a:off x="7832556" y="5577517"/>
            <a:ext cx="3056021" cy="584775"/>
          </a:xfrm>
          <a:prstGeom prst="rect">
            <a:avLst/>
          </a:prstGeom>
        </p:spPr>
        <p:txBody>
          <a:bodyPr wrap="square">
            <a:spAutoFit/>
          </a:bodyPr>
          <a:lstStyle/>
          <a:p>
            <a:pPr algn="ctr">
              <a:buNone/>
            </a:pPr>
            <a:r>
              <a:rPr lang="ru-RU" sz="1600" dirty="0" smtClean="0">
                <a:latin typeface="Times New Roman" pitchFamily="18" charset="0"/>
                <a:cs typeface="Times New Roman" pitchFamily="18" charset="0"/>
              </a:rPr>
              <a:t>Рис.10 </a:t>
            </a:r>
            <a:r>
              <a:rPr lang="ru-RU" sz="1600" dirty="0">
                <a:latin typeface="Times New Roman" pitchFamily="18" charset="0"/>
                <a:cs typeface="Times New Roman" pitchFamily="18" charset="0"/>
              </a:rPr>
              <a:t>Влияние уровня минимальной заработной платы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77597" y="3994483"/>
            <a:ext cx="3292870" cy="2466474"/>
          </a:xfrm>
          <a:prstGeom prst="rect">
            <a:avLst/>
          </a:prstGeom>
        </p:spPr>
      </p:pic>
      <p:sp>
        <p:nvSpPr>
          <p:cNvPr id="3" name="Объект 2"/>
          <p:cNvSpPr>
            <a:spLocks noGrp="1"/>
          </p:cNvSpPr>
          <p:nvPr>
            <p:ph idx="1"/>
          </p:nvPr>
        </p:nvSpPr>
        <p:spPr>
          <a:xfrm>
            <a:off x="685801" y="844439"/>
            <a:ext cx="10635916" cy="3775687"/>
          </a:xfrm>
        </p:spPr>
        <p:txBody>
          <a:bodyPr>
            <a:normAutofit/>
          </a:bodyPr>
          <a:lstStyle/>
          <a:p>
            <a:pPr indent="432000" algn="just">
              <a:buFont typeface="Wingdings" panose="05000000000000000000" pitchFamily="2" charset="2"/>
              <a:buChar char="v"/>
            </a:pPr>
            <a:r>
              <a:rPr lang="ru-RU" sz="2000" dirty="0">
                <a:solidFill>
                  <a:schemeClr val="tx1"/>
                </a:solidFill>
                <a:latin typeface="Times New Roman" panose="02020603050405020304" pitchFamily="18" charset="0"/>
                <a:cs typeface="Times New Roman" panose="02020603050405020304" pitchFamily="18" charset="0"/>
              </a:rPr>
              <a:t>Далее, в части IV, мы рассмотрим роль государства в современной рыночной экономике. </a:t>
            </a:r>
            <a:endParaRPr lang="en-US" sz="2000" dirty="0">
              <a:solidFill>
                <a:schemeClr val="tx1"/>
              </a:solidFill>
              <a:latin typeface="Times New Roman" panose="02020603050405020304" pitchFamily="18" charset="0"/>
              <a:cs typeface="Times New Roman" panose="02020603050405020304" pitchFamily="18" charset="0"/>
            </a:endParaRPr>
          </a:p>
          <a:p>
            <a:pPr indent="432000" algn="just">
              <a:spcBef>
                <a:spcPts val="1200"/>
              </a:spcBef>
              <a:buFont typeface="Wingdings" panose="05000000000000000000" pitchFamily="2" charset="2"/>
              <a:buChar char="v"/>
            </a:pPr>
            <a:r>
              <a:rPr lang="ru-RU" sz="2000" dirty="0" smtClean="0">
                <a:solidFill>
                  <a:schemeClr val="tx1"/>
                </a:solidFill>
                <a:latin typeface="Times New Roman" panose="02020603050405020304" pitchFamily="18" charset="0"/>
                <a:cs typeface="Times New Roman" panose="02020603050405020304" pitchFamily="18" charset="0"/>
              </a:rPr>
              <a:t>Мы </a:t>
            </a:r>
            <a:r>
              <a:rPr lang="ru-RU" sz="2000" dirty="0">
                <a:solidFill>
                  <a:schemeClr val="tx1"/>
                </a:solidFill>
                <a:latin typeface="Times New Roman" panose="02020603050405020304" pitchFamily="18" charset="0"/>
                <a:cs typeface="Times New Roman" panose="02020603050405020304" pitchFamily="18" charset="0"/>
              </a:rPr>
              <a:t>попытаемся выяснить, как государство должно осуществлять свою экономическую политику, чтобы сбалансировать эффективность и справедливость своей налоговой и расходной </a:t>
            </a:r>
            <a:r>
              <a:rPr lang="ru-RU" sz="2000" dirty="0" smtClean="0">
                <a:solidFill>
                  <a:schemeClr val="tx1"/>
                </a:solidFill>
                <a:latin typeface="Times New Roman" panose="02020603050405020304" pitchFamily="18" charset="0"/>
                <a:cs typeface="Times New Roman" panose="02020603050405020304" pitchFamily="18" charset="0"/>
              </a:rPr>
              <a:t>политики.</a:t>
            </a:r>
            <a:endParaRPr lang="en-US" sz="2000" dirty="0">
              <a:solidFill>
                <a:schemeClr val="tx1"/>
              </a:solidFill>
              <a:latin typeface="Times New Roman" panose="02020603050405020304" pitchFamily="18" charset="0"/>
              <a:cs typeface="Times New Roman" panose="02020603050405020304" pitchFamily="18" charset="0"/>
            </a:endParaRPr>
          </a:p>
          <a:p>
            <a:pPr indent="432000" algn="just">
              <a:spcBef>
                <a:spcPts val="1200"/>
              </a:spcBef>
              <a:buFont typeface="Wingdings" panose="05000000000000000000" pitchFamily="2" charset="2"/>
              <a:buChar char="v"/>
            </a:pPr>
            <a:r>
              <a:rPr lang="ru-RU" sz="2000" dirty="0" smtClean="0">
                <a:solidFill>
                  <a:schemeClr val="tx1"/>
                </a:solidFill>
                <a:latin typeface="Times New Roman" panose="02020603050405020304" pitchFamily="18" charset="0"/>
                <a:cs typeface="Times New Roman" panose="02020603050405020304" pitchFamily="18" charset="0"/>
              </a:rPr>
              <a:t>Мы </a:t>
            </a:r>
            <a:r>
              <a:rPr lang="ru-RU" sz="2000" dirty="0">
                <a:solidFill>
                  <a:schemeClr val="tx1"/>
                </a:solidFill>
                <a:latin typeface="Times New Roman" panose="02020603050405020304" pitchFamily="18" charset="0"/>
                <a:cs typeface="Times New Roman" panose="02020603050405020304" pitchFamily="18" charset="0"/>
              </a:rPr>
              <a:t>также узнаем, как государственное регулирование способно улучшить или, наоборот, ухудшить результаты работы экономики и как государственная политика может смягчить негативные последствия рыночного распределения доходов. </a:t>
            </a:r>
            <a:endParaRPr lang="en-US" sz="2000" dirty="0" smtClean="0">
              <a:solidFill>
                <a:schemeClr val="tx1"/>
              </a:solidFill>
              <a:latin typeface="Times New Roman" panose="02020603050405020304" pitchFamily="18" charset="0"/>
              <a:cs typeface="Times New Roman" panose="02020603050405020304" pitchFamily="18" charset="0"/>
            </a:endParaRPr>
          </a:p>
          <a:p>
            <a:pPr indent="432000" algn="just">
              <a:spcBef>
                <a:spcPts val="1200"/>
              </a:spcBef>
              <a:buFont typeface="Wingdings" panose="05000000000000000000" pitchFamily="2" charset="2"/>
              <a:buChar char="v"/>
            </a:pPr>
            <a:r>
              <a:rPr lang="ru-RU" sz="2000" dirty="0" smtClean="0">
                <a:solidFill>
                  <a:schemeClr val="tx1"/>
                </a:solidFill>
                <a:latin typeface="Times New Roman" panose="02020603050405020304" pitchFamily="18" charset="0"/>
                <a:cs typeface="Times New Roman" panose="02020603050405020304" pitchFamily="18" charset="0"/>
              </a:rPr>
              <a:t>Наконец</a:t>
            </a:r>
            <a:r>
              <a:rPr lang="ru-RU" sz="2000" dirty="0">
                <a:solidFill>
                  <a:schemeClr val="tx1"/>
                </a:solidFill>
                <a:latin typeface="Times New Roman" panose="02020603050405020304" pitchFamily="18" charset="0"/>
                <a:cs typeface="Times New Roman" panose="02020603050405020304" pitchFamily="18" charset="0"/>
              </a:rPr>
              <a:t>, мы уделим внимание проблемам экономики окружающей среды, поговорим о мерах по предотвращению деградации природных ресурсов, не вызывающих замедления экономического роста.</a:t>
            </a:r>
          </a:p>
          <a:p>
            <a:pPr algn="just"/>
            <a:endParaRPr lang="ru-RU"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8398352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890338" y="1359568"/>
            <a:ext cx="6821904" cy="4499811"/>
          </a:xfrm>
        </p:spPr>
        <p:txBody>
          <a:bodyPr>
            <a:normAutofit fontScale="77500" lnSpcReduction="20000"/>
          </a:bodyPr>
          <a:lstStyle/>
          <a:p>
            <a:pPr marL="180000" indent="432000" algn="just">
              <a:buFont typeface="Wingdings" panose="05000000000000000000" pitchFamily="2" charset="2"/>
              <a:buChar char="v"/>
            </a:pPr>
            <a:r>
              <a:rPr lang="ru-RU" sz="2600" dirty="0" smtClean="0">
                <a:solidFill>
                  <a:schemeClr val="tx1"/>
                </a:solidFill>
                <a:latin typeface="Times New Roman" pitchFamily="18" charset="0"/>
                <a:cs typeface="Times New Roman" pitchFamily="18" charset="0"/>
              </a:rPr>
              <a:t>Установление нижнего порога минимальной заработной платы в точке (т.е. намного выше точки равновесия, достигнутой в условиях свободного рынка — W) приводит к появлению точки "принудительного равновесиям — Е. </a:t>
            </a:r>
          </a:p>
          <a:p>
            <a:pPr marL="180000" indent="432000" algn="just">
              <a:spcBef>
                <a:spcPts val="1200"/>
              </a:spcBef>
              <a:buFont typeface="Wingdings" panose="05000000000000000000" pitchFamily="2" charset="2"/>
              <a:buChar char="v"/>
            </a:pPr>
            <a:r>
              <a:rPr lang="ru-RU" sz="2600" dirty="0" smtClean="0">
                <a:solidFill>
                  <a:schemeClr val="tx1"/>
                </a:solidFill>
                <a:latin typeface="Times New Roman" pitchFamily="18" charset="0"/>
                <a:cs typeface="Times New Roman" pitchFamily="18" charset="0"/>
              </a:rPr>
              <a:t>Занятость, как показано стрелками, сокращается с М до Е.</a:t>
            </a:r>
            <a:r>
              <a:rPr lang="ru-RU" sz="2600" dirty="0">
                <a:solidFill>
                  <a:schemeClr val="tx1"/>
                </a:solidFill>
                <a:latin typeface="Times New Roman" pitchFamily="18" charset="0"/>
                <a:cs typeface="Times New Roman" pitchFamily="18" charset="0"/>
              </a:rPr>
              <a:t> </a:t>
            </a:r>
            <a:r>
              <a:rPr lang="ru-RU" sz="2600" dirty="0" smtClean="0">
                <a:solidFill>
                  <a:schemeClr val="tx1"/>
                </a:solidFill>
                <a:latin typeface="Times New Roman" pitchFamily="18" charset="0"/>
                <a:cs typeface="Times New Roman" pitchFamily="18" charset="0"/>
              </a:rPr>
              <a:t>Уровень безработицы определяется отрезком </a:t>
            </a:r>
            <a:r>
              <a:rPr lang="en-US" sz="2600" dirty="0" smtClean="0">
                <a:solidFill>
                  <a:schemeClr val="tx1"/>
                </a:solidFill>
                <a:latin typeface="Times New Roman" pitchFamily="18" charset="0"/>
                <a:cs typeface="Times New Roman" pitchFamily="18" charset="0"/>
              </a:rPr>
              <a:t>U</a:t>
            </a:r>
            <a:r>
              <a:rPr lang="ru-RU" sz="2600" dirty="0" smtClean="0">
                <a:solidFill>
                  <a:schemeClr val="tx1"/>
                </a:solidFill>
                <a:latin typeface="Times New Roman" pitchFamily="18" charset="0"/>
                <a:cs typeface="Times New Roman" pitchFamily="18" charset="0"/>
              </a:rPr>
              <a:t>, который представляет собой разницу между предложением труда (точка LF) и занятостью (точка </a:t>
            </a:r>
            <a:r>
              <a:rPr lang="en-US" sz="2600" dirty="0">
                <a:solidFill>
                  <a:schemeClr val="tx1"/>
                </a:solidFill>
                <a:latin typeface="Times New Roman" pitchFamily="18" charset="0"/>
                <a:cs typeface="Times New Roman" pitchFamily="18" charset="0"/>
              </a:rPr>
              <a:t>E</a:t>
            </a:r>
            <a:r>
              <a:rPr lang="ru-RU" sz="2600" dirty="0" smtClean="0">
                <a:solidFill>
                  <a:schemeClr val="tx1"/>
                </a:solidFill>
                <a:latin typeface="Times New Roman" pitchFamily="18" charset="0"/>
                <a:cs typeface="Times New Roman" pitchFamily="18" charset="0"/>
              </a:rPr>
              <a:t>)</a:t>
            </a:r>
            <a:r>
              <a:rPr lang="en-US" sz="2600" dirty="0" smtClean="0">
                <a:solidFill>
                  <a:schemeClr val="tx1"/>
                </a:solidFill>
                <a:latin typeface="Times New Roman" pitchFamily="18" charset="0"/>
                <a:cs typeface="Times New Roman" pitchFamily="18" charset="0"/>
              </a:rPr>
              <a:t>.</a:t>
            </a:r>
          </a:p>
          <a:p>
            <a:pPr marL="180000" indent="432000" algn="just">
              <a:spcBef>
                <a:spcPts val="1200"/>
              </a:spcBef>
              <a:buFont typeface="Wingdings" panose="05000000000000000000" pitchFamily="2" charset="2"/>
              <a:buChar char="v"/>
            </a:pPr>
            <a:r>
              <a:rPr lang="ru-RU" sz="2600" dirty="0" smtClean="0">
                <a:solidFill>
                  <a:schemeClr val="tx1"/>
                </a:solidFill>
                <a:latin typeface="Times New Roman" pitchFamily="18" charset="0"/>
                <a:cs typeface="Times New Roman" pitchFamily="18" charset="0"/>
              </a:rPr>
              <a:t> Если кривая спроса неэластична, увеличение минимальной заработной платы приведет к росту доходов рабочих, имеющих низкий уровень доходов. </a:t>
            </a:r>
            <a:endParaRPr lang="en-US" sz="2600" dirty="0" smtClean="0">
              <a:solidFill>
                <a:schemeClr val="tx1"/>
              </a:solidFill>
              <a:latin typeface="Times New Roman" pitchFamily="18" charset="0"/>
              <a:cs typeface="Times New Roman" pitchFamily="18" charset="0"/>
            </a:endParaRPr>
          </a:p>
          <a:p>
            <a:pPr marL="180000" indent="432000" algn="just">
              <a:spcBef>
                <a:spcPts val="1200"/>
              </a:spcBef>
              <a:buFont typeface="Wingdings" panose="05000000000000000000" pitchFamily="2" charset="2"/>
              <a:buChar char="v"/>
            </a:pPr>
            <a:r>
              <a:rPr lang="ru-RU" sz="2600" dirty="0" smtClean="0">
                <a:solidFill>
                  <a:schemeClr val="tx1"/>
                </a:solidFill>
                <a:latin typeface="Times New Roman" pitchFamily="18" charset="0"/>
                <a:cs typeface="Times New Roman" pitchFamily="18" charset="0"/>
              </a:rPr>
              <a:t>Чтобы </a:t>
            </a:r>
            <a:r>
              <a:rPr lang="ru-RU" sz="2600" dirty="0">
                <a:solidFill>
                  <a:schemeClr val="tx1"/>
                </a:solidFill>
                <a:latin typeface="Times New Roman" pitchFamily="18" charset="0"/>
                <a:cs typeface="Times New Roman" pitchFamily="18" charset="0"/>
              </a:rPr>
              <a:t>убедиться в этом, нарисуйте прямоугольник, соответствующий совокупной заработной плате до и после повышения минимального уровня зарплаты.</a:t>
            </a:r>
          </a:p>
          <a:p>
            <a:pPr algn="just"/>
            <a:endParaRPr lang="ru-RU" sz="2600" dirty="0" smtClean="0">
              <a:latin typeface="Times New Roman" pitchFamily="18" charset="0"/>
              <a:cs typeface="Times New Roman" pitchFamily="18" charset="0"/>
            </a:endParaRPr>
          </a:p>
          <a:p>
            <a:endParaRPr lang="ru-RU" dirty="0"/>
          </a:p>
        </p:txBody>
      </p:sp>
      <p:pic>
        <p:nvPicPr>
          <p:cNvPr id="5" name="Рисунок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47644" y="1287652"/>
            <a:ext cx="2979822" cy="3621056"/>
          </a:xfrm>
          <a:prstGeom prst="rect">
            <a:avLst/>
          </a:prstGeom>
        </p:spPr>
      </p:pic>
      <p:sp>
        <p:nvSpPr>
          <p:cNvPr id="6" name="Прямоугольник 5"/>
          <p:cNvSpPr/>
          <p:nvPr/>
        </p:nvSpPr>
        <p:spPr>
          <a:xfrm>
            <a:off x="8209544" y="5224795"/>
            <a:ext cx="3056021" cy="584775"/>
          </a:xfrm>
          <a:prstGeom prst="rect">
            <a:avLst/>
          </a:prstGeom>
        </p:spPr>
        <p:txBody>
          <a:bodyPr wrap="square">
            <a:spAutoFit/>
          </a:bodyPr>
          <a:lstStyle/>
          <a:p>
            <a:pPr algn="ctr">
              <a:buNone/>
            </a:pPr>
            <a:r>
              <a:rPr lang="ru-RU" sz="1600" dirty="0" smtClean="0">
                <a:latin typeface="Times New Roman" pitchFamily="18" charset="0"/>
                <a:cs typeface="Times New Roman" pitchFamily="18" charset="0"/>
              </a:rPr>
              <a:t>Рис.10 </a:t>
            </a:r>
            <a:r>
              <a:rPr lang="ru-RU" sz="1600" dirty="0">
                <a:latin typeface="Times New Roman" pitchFamily="18" charset="0"/>
                <a:cs typeface="Times New Roman" pitchFamily="18" charset="0"/>
              </a:rPr>
              <a:t>Влияние уровня минимальной заработной платы </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701840" y="2378044"/>
            <a:ext cx="7138733" cy="4325951"/>
          </a:xfrm>
        </p:spPr>
        <p:txBody>
          <a:bodyPr>
            <a:normAutofit fontScale="85000" lnSpcReduction="20000"/>
          </a:bodyPr>
          <a:lstStyle/>
          <a:p>
            <a:pPr marL="180000" indent="396000">
              <a:buFont typeface="Wingdings" panose="05000000000000000000" pitchFamily="2" charset="2"/>
              <a:buChar char="v"/>
            </a:pPr>
            <a:r>
              <a:rPr lang="ru-RU" sz="2100" dirty="0" smtClean="0">
                <a:solidFill>
                  <a:schemeClr val="tx1"/>
                </a:solidFill>
                <a:latin typeface="Times New Roman" pitchFamily="18" charset="0"/>
                <a:cs typeface="Times New Roman" pitchFamily="18" charset="0"/>
              </a:rPr>
              <a:t>Результаты большинства исследований указывают на то, что 10 %-ное увеличение минимальной заработной платы приводит к сокращению занятости среди подростков примерно на 1-8%. Влияние на занятость взрослых оказывается еще меньшим. </a:t>
            </a:r>
            <a:endParaRPr lang="en-US" sz="2100" dirty="0" smtClean="0">
              <a:solidFill>
                <a:schemeClr val="tx1"/>
              </a:solidFill>
              <a:latin typeface="Times New Roman" pitchFamily="18" charset="0"/>
              <a:cs typeface="Times New Roman" pitchFamily="18" charset="0"/>
            </a:endParaRPr>
          </a:p>
          <a:p>
            <a:pPr marL="180000" indent="396000">
              <a:spcBef>
                <a:spcPts val="1200"/>
              </a:spcBef>
              <a:buFont typeface="Wingdings" panose="05000000000000000000" pitchFamily="2" charset="2"/>
              <a:buChar char="v"/>
            </a:pPr>
            <a:r>
              <a:rPr lang="ru-RU" sz="2100" dirty="0" smtClean="0">
                <a:solidFill>
                  <a:schemeClr val="tx1"/>
                </a:solidFill>
                <a:latin typeface="Times New Roman" pitchFamily="18" charset="0"/>
                <a:cs typeface="Times New Roman" pitchFamily="18" charset="0"/>
              </a:rPr>
              <a:t>Недавно проведенные исследования указывают на практически нулевое влияние увеличения минимальной заработной платы на занятость. Более того, результаты одного исследования указывают даже на некоторое увеличение занятости. </a:t>
            </a:r>
            <a:endParaRPr lang="en-US" sz="2100" dirty="0" smtClean="0">
              <a:solidFill>
                <a:schemeClr val="tx1"/>
              </a:solidFill>
              <a:latin typeface="Times New Roman" pitchFamily="18" charset="0"/>
              <a:cs typeface="Times New Roman" pitchFamily="18" charset="0"/>
            </a:endParaRPr>
          </a:p>
          <a:p>
            <a:pPr marL="180000" indent="396000">
              <a:spcBef>
                <a:spcPts val="1200"/>
              </a:spcBef>
              <a:buFont typeface="Wingdings" panose="05000000000000000000" pitchFamily="2" charset="2"/>
              <a:buChar char="v"/>
            </a:pPr>
            <a:r>
              <a:rPr lang="ru-RU" sz="2100" dirty="0" smtClean="0">
                <a:solidFill>
                  <a:schemeClr val="tx1"/>
                </a:solidFill>
                <a:latin typeface="Times New Roman" pitchFamily="18" charset="0"/>
                <a:cs typeface="Times New Roman" pitchFamily="18" charset="0"/>
              </a:rPr>
              <a:t>Итак, если внимательно проанализировать высказывания известных экономистов, мы увидим, что одни из них считают небольшие величины "незначительными", в то время как другие делают акцент на потере по крайней мере какого-то числа рабочих мест. </a:t>
            </a:r>
          </a:p>
          <a:p>
            <a:pPr marL="180000" indent="396000">
              <a:spcBef>
                <a:spcPts val="1200"/>
              </a:spcBef>
              <a:buFont typeface="Wingdings" panose="05000000000000000000" pitchFamily="2" charset="2"/>
              <a:buChar char="v"/>
            </a:pPr>
            <a:r>
              <a:rPr lang="ru-RU" sz="2100" dirty="0" smtClean="0">
                <a:solidFill>
                  <a:schemeClr val="tx1"/>
                </a:solidFill>
                <a:latin typeface="Times New Roman" pitchFamily="18" charset="0"/>
                <a:cs typeface="Times New Roman" pitchFamily="18" charset="0"/>
              </a:rPr>
              <a:t>Наш пример, представленный на рис. 10. ото6ражает случай, когда снижение занятости очень незначительно. в то время как увеличение безработицы достаточно, велико.</a:t>
            </a:r>
          </a:p>
          <a:p>
            <a:endParaRPr lang="ru-RU" dirty="0"/>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04747" y="2069705"/>
            <a:ext cx="3142245" cy="3621056"/>
          </a:xfrm>
          <a:prstGeom prst="rect">
            <a:avLst/>
          </a:prstGeom>
        </p:spPr>
      </p:pic>
      <p:sp>
        <p:nvSpPr>
          <p:cNvPr id="5" name="Прямоугольник 4"/>
          <p:cNvSpPr/>
          <p:nvPr/>
        </p:nvSpPr>
        <p:spPr>
          <a:xfrm>
            <a:off x="8029071" y="5809570"/>
            <a:ext cx="3056021" cy="584775"/>
          </a:xfrm>
          <a:prstGeom prst="rect">
            <a:avLst/>
          </a:prstGeom>
        </p:spPr>
        <p:txBody>
          <a:bodyPr wrap="square">
            <a:spAutoFit/>
          </a:bodyPr>
          <a:lstStyle/>
          <a:p>
            <a:pPr algn="ctr">
              <a:buNone/>
            </a:pPr>
            <a:r>
              <a:rPr lang="ru-RU" sz="1600" dirty="0" smtClean="0">
                <a:latin typeface="Times New Roman" pitchFamily="18" charset="0"/>
                <a:cs typeface="Times New Roman" pitchFamily="18" charset="0"/>
              </a:rPr>
              <a:t>Рис.10 </a:t>
            </a:r>
            <a:r>
              <a:rPr lang="ru-RU" sz="1600" dirty="0">
                <a:latin typeface="Times New Roman" pitchFamily="18" charset="0"/>
                <a:cs typeface="Times New Roman" pitchFamily="18" charset="0"/>
              </a:rPr>
              <a:t>Влияние уровня минимальной заработной платы </a:t>
            </a:r>
          </a:p>
        </p:txBody>
      </p:sp>
      <p:sp>
        <p:nvSpPr>
          <p:cNvPr id="2" name="Прямоугольник 1"/>
          <p:cNvSpPr/>
          <p:nvPr/>
        </p:nvSpPr>
        <p:spPr>
          <a:xfrm>
            <a:off x="834187" y="626512"/>
            <a:ext cx="10716127" cy="1631216"/>
          </a:xfrm>
          <a:prstGeom prst="rect">
            <a:avLst/>
          </a:prstGeom>
        </p:spPr>
        <p:txBody>
          <a:bodyPr wrap="square">
            <a:spAutoFit/>
          </a:bodyPr>
          <a:lstStyle/>
          <a:p>
            <a:pPr indent="457200" algn="just"/>
            <a:r>
              <a:rPr lang="ru-RU" dirty="0">
                <a:latin typeface="Times New Roman" pitchFamily="18" charset="0"/>
                <a:cs typeface="Times New Roman" pitchFamily="18" charset="0"/>
              </a:rPr>
              <a:t>Теория спроса и предложения позволяет сделать вывод о том, что в данном случае имеет место некоторое увеличение безработицы и уменьшение занятости низко квалифицированных рабочих</a:t>
            </a:r>
            <a:r>
              <a:rPr lang="ru-RU" dirty="0" smtClean="0">
                <a:latin typeface="Times New Roman" pitchFamily="18" charset="0"/>
                <a:cs typeface="Times New Roman" pitchFamily="18" charset="0"/>
              </a:rPr>
              <a:t>.</a:t>
            </a:r>
            <a:endParaRPr lang="en-US" dirty="0" smtClean="0">
              <a:latin typeface="Times New Roman" pitchFamily="18" charset="0"/>
              <a:cs typeface="Times New Roman" pitchFamily="18" charset="0"/>
            </a:endParaRPr>
          </a:p>
          <a:p>
            <a:pPr indent="457200" algn="just">
              <a:spcBef>
                <a:spcPts val="1200"/>
              </a:spcBef>
            </a:pPr>
            <a:r>
              <a:rPr lang="ru-RU" dirty="0" smtClean="0">
                <a:latin typeface="Times New Roman" pitchFamily="18" charset="0"/>
                <a:cs typeface="Times New Roman" pitchFamily="18" charset="0"/>
              </a:rPr>
              <a:t> </a:t>
            </a:r>
            <a:r>
              <a:rPr lang="ru-RU" dirty="0">
                <a:latin typeface="Times New Roman" pitchFamily="18" charset="0"/>
                <a:cs typeface="Times New Roman" pitchFamily="18" charset="0"/>
              </a:rPr>
              <a:t>Но насколько именно меняются эти величины? И как эти изменения сказываются на заработках рабочих с низким уровнем доходов? На эти вопросы нам помогут ответить данные, полученные эмпирическим путем.</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878306" y="1110115"/>
            <a:ext cx="6184231" cy="5122243"/>
          </a:xfrm>
        </p:spPr>
        <p:txBody>
          <a:bodyPr>
            <a:normAutofit fontScale="92500" lnSpcReduction="10000"/>
          </a:bodyPr>
          <a:lstStyle/>
          <a:p>
            <a:pPr marL="180000" indent="432000" algn="just">
              <a:buFont typeface="Wingdings" panose="05000000000000000000" pitchFamily="2" charset="2"/>
              <a:buChar char="v"/>
            </a:pPr>
            <a:r>
              <a:rPr lang="ru-RU" sz="2000" dirty="0" smtClean="0">
                <a:solidFill>
                  <a:schemeClr val="tx1"/>
                </a:solidFill>
                <a:latin typeface="Times New Roman" pitchFamily="18" charset="0"/>
                <a:cs typeface="Times New Roman" pitchFamily="18" charset="0"/>
              </a:rPr>
              <a:t>Еще одним аргументом в дискуссиях о минимальной заработной плате является ее влияние на доходы. Практически во всех исследованиях делается вывод о том, что спрос на рынке рабочих мест, не требующих специальной подготовки, с низкой зарплатой является неэластичным. </a:t>
            </a:r>
            <a:endParaRPr lang="ru-RU" sz="2000" dirty="0">
              <a:solidFill>
                <a:schemeClr val="tx1"/>
              </a:solidFill>
              <a:latin typeface="Times New Roman" pitchFamily="18" charset="0"/>
              <a:cs typeface="Times New Roman" pitchFamily="18" charset="0"/>
            </a:endParaRPr>
          </a:p>
          <a:p>
            <a:pPr marL="180000" indent="432000" algn="just">
              <a:spcBef>
                <a:spcPts val="1200"/>
              </a:spcBef>
              <a:buFont typeface="Wingdings" panose="05000000000000000000" pitchFamily="2" charset="2"/>
              <a:buChar char="v"/>
            </a:pPr>
            <a:r>
              <a:rPr lang="ru-RU" sz="2000" dirty="0" smtClean="0">
                <a:solidFill>
                  <a:schemeClr val="tx1"/>
                </a:solidFill>
                <a:latin typeface="Times New Roman" pitchFamily="18" charset="0"/>
                <a:cs typeface="Times New Roman" pitchFamily="18" charset="0"/>
              </a:rPr>
              <a:t>Результаты исследований, на которые мы только что ссылались, говорят о том, что показатель эластичности находится между 0,1 и 0.3. </a:t>
            </a:r>
            <a:endParaRPr lang="ru-RU" sz="2000" dirty="0">
              <a:solidFill>
                <a:schemeClr val="tx1"/>
              </a:solidFill>
              <a:latin typeface="Times New Roman" pitchFamily="18" charset="0"/>
              <a:cs typeface="Times New Roman" pitchFamily="18" charset="0"/>
            </a:endParaRPr>
          </a:p>
          <a:p>
            <a:pPr marL="180000" indent="432000" algn="just">
              <a:spcBef>
                <a:spcPts val="1200"/>
              </a:spcBef>
              <a:buFont typeface="Wingdings" panose="05000000000000000000" pitchFamily="2" charset="2"/>
              <a:buChar char="v"/>
            </a:pPr>
            <a:r>
              <a:rPr lang="ru-RU" sz="2000" dirty="0" smtClean="0">
                <a:solidFill>
                  <a:schemeClr val="tx1"/>
                </a:solidFill>
                <a:latin typeface="Times New Roman" pitchFamily="18" charset="0"/>
                <a:cs typeface="Times New Roman" pitchFamily="18" charset="0"/>
              </a:rPr>
              <a:t>Это свидетельствует о том, что увеличение минимальной заработной платы приводит в целом к росту доходов рабочих, имеющих низкий уровень доходов. </a:t>
            </a:r>
            <a:endParaRPr lang="ru-RU" sz="2000" dirty="0">
              <a:solidFill>
                <a:schemeClr val="tx1"/>
              </a:solidFill>
              <a:latin typeface="Times New Roman" pitchFamily="18" charset="0"/>
              <a:cs typeface="Times New Roman" pitchFamily="18" charset="0"/>
            </a:endParaRPr>
          </a:p>
          <a:p>
            <a:pPr marL="180000" indent="432000" algn="just">
              <a:spcBef>
                <a:spcPts val="1200"/>
              </a:spcBef>
              <a:buFont typeface="Wingdings" panose="05000000000000000000" pitchFamily="2" charset="2"/>
              <a:buChar char="v"/>
            </a:pPr>
            <a:r>
              <a:rPr lang="ru-RU" sz="2000" dirty="0" smtClean="0">
                <a:solidFill>
                  <a:schemeClr val="tx1"/>
                </a:solidFill>
                <a:latin typeface="Times New Roman" pitchFamily="18" charset="0"/>
                <a:cs typeface="Times New Roman" pitchFamily="18" charset="0"/>
              </a:rPr>
              <a:t>В общем, можно сказать, что 10 %-ное увеличение минимальной заработной платы приводит к увеличению доходов соответствующих групп рабочих на 7-9%.</a:t>
            </a:r>
          </a:p>
          <a:p>
            <a:endParaRPr lang="ru-RU" dirty="0"/>
          </a:p>
        </p:txBody>
      </p:sp>
      <p:pic>
        <p:nvPicPr>
          <p:cNvPr id="2" name="Рисунок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0347" y="1142998"/>
            <a:ext cx="3442355" cy="4764505"/>
          </a:xfrm>
          <a:prstGeom prst="rect">
            <a:avLst/>
          </a:prstGeom>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794085" y="839804"/>
            <a:ext cx="10455441" cy="5408302"/>
          </a:xfrm>
        </p:spPr>
        <p:txBody>
          <a:bodyPr>
            <a:normAutofit lnSpcReduction="10000"/>
          </a:bodyPr>
          <a:lstStyle/>
          <a:p>
            <a:pPr marL="180000" indent="432000" algn="just">
              <a:buFont typeface="Wingdings" panose="05000000000000000000" pitchFamily="2" charset="2"/>
              <a:buChar char="v"/>
            </a:pPr>
            <a:r>
              <a:rPr lang="ru-RU" sz="2000" dirty="0">
                <a:solidFill>
                  <a:schemeClr val="tx1"/>
                </a:solidFill>
                <a:latin typeface="Times New Roman" pitchFamily="18" charset="0"/>
                <a:cs typeface="Times New Roman" pitchFamily="18" charset="0"/>
              </a:rPr>
              <a:t>Влияние на уровень доходов является еще одной причиной, из-за которой экономисты не могут достичь согласия поводу минимальной заработной платы. </a:t>
            </a:r>
            <a:endParaRPr lang="ru-RU" sz="2000" dirty="0" smtClean="0">
              <a:solidFill>
                <a:schemeClr val="tx1"/>
              </a:solidFill>
              <a:latin typeface="Times New Roman" pitchFamily="18" charset="0"/>
              <a:cs typeface="Times New Roman" pitchFamily="18" charset="0"/>
            </a:endParaRPr>
          </a:p>
          <a:p>
            <a:pPr marL="180000" indent="432000" algn="just">
              <a:spcBef>
                <a:spcPts val="1200"/>
              </a:spcBef>
              <a:buFont typeface="Wingdings" panose="05000000000000000000" pitchFamily="2" charset="2"/>
              <a:buChar char="v"/>
            </a:pPr>
            <a:r>
              <a:rPr lang="ru-RU" sz="2000" dirty="0" smtClean="0">
                <a:solidFill>
                  <a:schemeClr val="tx1"/>
                </a:solidFill>
                <a:latin typeface="Times New Roman" pitchFamily="18" charset="0"/>
                <a:cs typeface="Times New Roman" pitchFamily="18" charset="0"/>
              </a:rPr>
              <a:t>Тем</a:t>
            </a:r>
            <a:r>
              <a:rPr lang="ru-RU" sz="2000" dirty="0">
                <a:solidFill>
                  <a:schemeClr val="tx1"/>
                </a:solidFill>
                <a:latin typeface="Times New Roman" pitchFamily="18" charset="0"/>
                <a:cs typeface="Times New Roman" pitchFamily="18" charset="0"/>
              </a:rPr>
              <a:t>, кто особенно озабочен благосостоянием групп населения с низким уровнем доходов, может показаться, что умеренная неэффективность использования трудовых ресурсов является незначительной платой за более высокие </a:t>
            </a:r>
            <a:r>
              <a:rPr lang="ru-RU" sz="2000" dirty="0" smtClean="0">
                <a:solidFill>
                  <a:schemeClr val="tx1"/>
                </a:solidFill>
                <a:latin typeface="Times New Roman" pitchFamily="18" charset="0"/>
                <a:cs typeface="Times New Roman" pitchFamily="18" charset="0"/>
              </a:rPr>
              <a:t>доходы.</a:t>
            </a:r>
            <a:endParaRPr lang="ru-RU" sz="2000" dirty="0">
              <a:solidFill>
                <a:schemeClr val="tx1"/>
              </a:solidFill>
              <a:latin typeface="Times New Roman" pitchFamily="18" charset="0"/>
              <a:cs typeface="Times New Roman" pitchFamily="18" charset="0"/>
            </a:endParaRPr>
          </a:p>
          <a:p>
            <a:pPr marL="180000" indent="432000" algn="just">
              <a:spcBef>
                <a:spcPts val="1200"/>
              </a:spcBef>
              <a:buFont typeface="Wingdings" panose="05000000000000000000" pitchFamily="2" charset="2"/>
              <a:buChar char="v"/>
            </a:pPr>
            <a:r>
              <a:rPr lang="ru-RU" sz="2000" dirty="0" smtClean="0">
                <a:solidFill>
                  <a:schemeClr val="tx1"/>
                </a:solidFill>
                <a:latin typeface="Times New Roman" pitchFamily="18" charset="0"/>
                <a:cs typeface="Times New Roman" pitchFamily="18" charset="0"/>
              </a:rPr>
              <a:t>Другие — кого больше волнуют суммарные издержки вмешательства в рыночный механизм или влияние более высоких затрат на цены, прибыли и международную конкурентоспособность — будут утверждать, что неэффективность является чересчур высокой платой. </a:t>
            </a:r>
          </a:p>
          <a:p>
            <a:pPr marL="180000" indent="432000" algn="just">
              <a:spcBef>
                <a:spcPts val="1200"/>
              </a:spcBef>
              <a:buFont typeface="Wingdings" panose="05000000000000000000" pitchFamily="2" charset="2"/>
              <a:buChar char="v"/>
            </a:pPr>
            <a:r>
              <a:rPr lang="ru-RU" sz="2000" dirty="0" smtClean="0">
                <a:solidFill>
                  <a:schemeClr val="tx1"/>
                </a:solidFill>
                <a:latin typeface="Times New Roman" pitchFamily="18" charset="0"/>
                <a:cs typeface="Times New Roman" pitchFamily="18" charset="0"/>
              </a:rPr>
              <a:t>А третьи вообще могут полагать, что установление минимальной заработной платы является неэффективным способом перераспределения покупательной способности в пользу групп населения с низким уровнем доходов; эта третья группа предпочла бы использование непосредственной социальной помощи или государственных субсидий, вместо того чтобы корректировать систему заработной платы. </a:t>
            </a:r>
          </a:p>
          <a:p>
            <a:pPr marL="180000" indent="432000" algn="just">
              <a:spcBef>
                <a:spcPts val="1200"/>
              </a:spcBef>
              <a:buFont typeface="Wingdings" panose="05000000000000000000" pitchFamily="2" charset="2"/>
              <a:buChar char="v"/>
            </a:pPr>
            <a:r>
              <a:rPr lang="ru-RU" sz="2000" dirty="0" smtClean="0">
                <a:solidFill>
                  <a:schemeClr val="tx1"/>
                </a:solidFill>
                <a:latin typeface="Times New Roman" pitchFamily="18" charset="0"/>
                <a:cs typeface="Times New Roman" pitchFamily="18" charset="0"/>
              </a:rPr>
              <a:t>А какой из трех предложенных подходов кажется наиболее приемлемым именно для вас? В зависимости от ваших личных приоритетов вы можете сделать совершенно иные выводы относительно необходимости повышения минимальной заработной платы.</a:t>
            </a:r>
          </a:p>
          <a:p>
            <a:endParaRPr lang="ru-RU"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Рисунок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041" y="3812340"/>
            <a:ext cx="3830130" cy="2889250"/>
          </a:xfrm>
          <a:prstGeom prst="rect">
            <a:avLst/>
          </a:prstGeom>
        </p:spPr>
      </p:pic>
      <p:sp>
        <p:nvSpPr>
          <p:cNvPr id="3" name="Содержимое 2"/>
          <p:cNvSpPr>
            <a:spLocks noGrp="1"/>
          </p:cNvSpPr>
          <p:nvPr>
            <p:ph sz="quarter" idx="1"/>
          </p:nvPr>
        </p:nvSpPr>
        <p:spPr>
          <a:xfrm>
            <a:off x="397040" y="1672323"/>
            <a:ext cx="11261559" cy="2140017"/>
          </a:xfrm>
        </p:spPr>
        <p:txBody>
          <a:bodyPr>
            <a:normAutofit fontScale="92500" lnSpcReduction="20000"/>
          </a:bodyPr>
          <a:lstStyle/>
          <a:p>
            <a:pPr marL="180000" indent="432000">
              <a:buClr>
                <a:schemeClr val="accent1"/>
              </a:buClr>
              <a:buFont typeface="Wingdings" panose="05000000000000000000" pitchFamily="2" charset="2"/>
              <a:buChar char="v"/>
            </a:pPr>
            <a:r>
              <a:rPr lang="ru-RU" sz="2000" dirty="0" smtClean="0">
                <a:solidFill>
                  <a:schemeClr val="tx1"/>
                </a:solidFill>
                <a:latin typeface="Times New Roman" pitchFamily="18" charset="0"/>
                <a:cs typeface="Times New Roman" pitchFamily="18" charset="0"/>
              </a:rPr>
              <a:t>Еще одним примером государственного вмешательства в действие рыночных механизмов являются попытки ограничения роста цен. Подобные попытки имели место в Соединенных Штатах в 70-е годы и результаты их разочаровали. Вернемся к нашему анализу рынка бензина и проанализируем возможность установления "потолка " цен.</a:t>
            </a:r>
          </a:p>
          <a:p>
            <a:pPr marL="180000" indent="432000">
              <a:buClr>
                <a:schemeClr val="accent1"/>
              </a:buClr>
              <a:buFont typeface="Wingdings" panose="05000000000000000000" pitchFamily="2" charset="2"/>
              <a:buChar char="v"/>
            </a:pPr>
            <a:r>
              <a:rPr lang="ru-RU" sz="2000" dirty="0" smtClean="0">
                <a:solidFill>
                  <a:schemeClr val="tx1"/>
                </a:solidFill>
                <a:latin typeface="Times New Roman" pitchFamily="18" charset="0"/>
                <a:cs typeface="Times New Roman" pitchFamily="18" charset="0"/>
              </a:rPr>
              <a:t>Представим, что в нефтедобывающей промышленности начался кризис. С подобными явлениями нам уже не раз приходилось сталкиваться (вспомним хотя бы войны и революции, случающиеся время от времени на Ближнем Востоке). Мы уже иллюстрировали последствия конфликтов на Ближнем Востоке в 1973 и 1979 годах и, в частности, связанные с ними скачки цен на бензин.</a:t>
            </a:r>
          </a:p>
          <a:p>
            <a:endParaRPr lang="ru-RU" sz="2000" dirty="0" smtClean="0">
              <a:solidFill>
                <a:schemeClr val="tx1"/>
              </a:solidFill>
              <a:latin typeface="Times New Roman" pitchFamily="18" charset="0"/>
              <a:cs typeface="Times New Roman" pitchFamily="18" charset="0"/>
            </a:endParaRPr>
          </a:p>
          <a:p>
            <a:endParaRPr lang="ru-RU" dirty="0"/>
          </a:p>
        </p:txBody>
      </p:sp>
      <p:sp>
        <p:nvSpPr>
          <p:cNvPr id="4" name="Прямоугольник 3"/>
          <p:cNvSpPr/>
          <p:nvPr/>
        </p:nvSpPr>
        <p:spPr>
          <a:xfrm>
            <a:off x="481262" y="344723"/>
            <a:ext cx="11285621" cy="646331"/>
          </a:xfrm>
          <a:prstGeom prst="rect">
            <a:avLst/>
          </a:prstGeom>
        </p:spPr>
        <p:txBody>
          <a:bodyPr wrap="square">
            <a:spAutoFit/>
          </a:bodyPr>
          <a:lstStyle/>
          <a:p>
            <a:pPr algn="ctr"/>
            <a:r>
              <a:rPr lang="ru-RU" sz="3600" dirty="0" smtClean="0">
                <a:latin typeface="Times New Roman" pitchFamily="18" charset="0"/>
                <a:cs typeface="Times New Roman" pitchFamily="18" charset="0"/>
              </a:rPr>
              <a:t>КОНТРОЛЬ ЦЕН НА ЭНЕРГОНОСИТЕЛИ</a:t>
            </a:r>
            <a:endParaRPr lang="ru-RU" sz="3600" dirty="0"/>
          </a:p>
        </p:txBody>
      </p:sp>
      <p:sp>
        <p:nvSpPr>
          <p:cNvPr id="8" name="Прямоугольник 7"/>
          <p:cNvSpPr/>
          <p:nvPr/>
        </p:nvSpPr>
        <p:spPr>
          <a:xfrm>
            <a:off x="4335377" y="3911185"/>
            <a:ext cx="7732295" cy="2739211"/>
          </a:xfrm>
          <a:prstGeom prst="rect">
            <a:avLst/>
          </a:prstGeom>
        </p:spPr>
        <p:txBody>
          <a:bodyPr wrap="square">
            <a:spAutoFit/>
          </a:bodyPr>
          <a:lstStyle/>
          <a:p>
            <a:pPr marL="180000" indent="432000">
              <a:buClr>
                <a:schemeClr val="accent1"/>
              </a:buClr>
              <a:buFont typeface="Wingdings" panose="05000000000000000000" pitchFamily="2" charset="2"/>
              <a:buChar char="v"/>
            </a:pPr>
            <a:r>
              <a:rPr lang="ru-RU" dirty="0">
                <a:latin typeface="Times New Roman" pitchFamily="18" charset="0"/>
                <a:cs typeface="Times New Roman" pitchFamily="18" charset="0"/>
              </a:rPr>
              <a:t>Политики, наблюдая резкое повышение цен, пытаются прояснить ситуацию. Они заявляют, что нефтяные компании в погоне за барышом "обирают" потребителей. Они обеспокоены тем, что рост цен может привести к раскручиванию инфляционной спирали и негативно скажется на благосостоянии пожилых и бедных. </a:t>
            </a:r>
            <a:r>
              <a:rPr lang="ru-RU" dirty="0" smtClean="0">
                <a:latin typeface="Times New Roman" pitchFamily="18" charset="0"/>
                <a:cs typeface="Times New Roman" pitchFamily="18" charset="0"/>
              </a:rPr>
              <a:t>Они </a:t>
            </a:r>
            <a:r>
              <a:rPr lang="ru-RU" dirty="0">
                <a:latin typeface="Times New Roman" pitchFamily="18" charset="0"/>
                <a:cs typeface="Times New Roman" pitchFamily="18" charset="0"/>
              </a:rPr>
              <a:t>призывают правительство "сделать что-нибудь</a:t>
            </a:r>
            <a:r>
              <a:rPr lang="ru-RU" dirty="0" smtClean="0">
                <a:latin typeface="Times New Roman" pitchFamily="18" charset="0"/>
                <a:cs typeface="Times New Roman" pitchFamily="18" charset="0"/>
              </a:rPr>
              <a:t>".</a:t>
            </a:r>
          </a:p>
          <a:p>
            <a:pPr marL="180000" indent="432000">
              <a:spcBef>
                <a:spcPts val="1200"/>
              </a:spcBef>
              <a:buClr>
                <a:schemeClr val="accent1"/>
              </a:buClr>
              <a:buFont typeface="Wingdings" panose="05000000000000000000" pitchFamily="2" charset="2"/>
              <a:buChar char="v"/>
            </a:pPr>
            <a:r>
              <a:rPr lang="ru-RU" dirty="0" smtClean="0">
                <a:latin typeface="Times New Roman" pitchFamily="18" charset="0"/>
                <a:cs typeface="Times New Roman" pitchFamily="18" charset="0"/>
              </a:rPr>
              <a:t> </a:t>
            </a:r>
            <a:r>
              <a:rPr lang="ru-RU" dirty="0">
                <a:latin typeface="Times New Roman" pitchFamily="18" charset="0"/>
                <a:cs typeface="Times New Roman" pitchFamily="18" charset="0"/>
              </a:rPr>
              <a:t>"Столкнувшись" с ростом цен, правительство США вынуждено было прислушаться к этим аргументам и установить потолок цен на нефть, что и имело место с 1973 по 1981 годы.</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541421" y="1960603"/>
            <a:ext cx="6003757" cy="4572544"/>
          </a:xfrm>
        </p:spPr>
        <p:txBody>
          <a:bodyPr>
            <a:normAutofit fontScale="85000" lnSpcReduction="10000"/>
          </a:bodyPr>
          <a:lstStyle/>
          <a:p>
            <a:pPr marL="180000" indent="432000" algn="just">
              <a:buFont typeface="Wingdings" panose="05000000000000000000" pitchFamily="2" charset="2"/>
              <a:buChar char="v"/>
            </a:pPr>
            <a:r>
              <a:rPr lang="ru-RU" sz="2000" dirty="0" smtClean="0">
                <a:solidFill>
                  <a:schemeClr val="tx1"/>
                </a:solidFill>
                <a:latin typeface="Times New Roman" pitchFamily="18" charset="0"/>
                <a:cs typeface="Times New Roman" pitchFamily="18" charset="0"/>
              </a:rPr>
              <a:t>Допустим, государство вводит в действие закон, устанавливающий максимальную цену на бензин на старом уровне, -1 долл. за галлон. Эта максимальная цена, установленная в соответствии с законом, отображается линией потолка цен CJK, показанной на рис. 11.</a:t>
            </a:r>
          </a:p>
          <a:p>
            <a:pPr marL="180000" indent="432000" algn="just">
              <a:spcBef>
                <a:spcPts val="1200"/>
              </a:spcBef>
              <a:buFont typeface="Wingdings" panose="05000000000000000000" pitchFamily="2" charset="2"/>
              <a:buChar char="v"/>
            </a:pPr>
            <a:r>
              <a:rPr lang="ru-RU" sz="2000" dirty="0" smtClean="0">
                <a:solidFill>
                  <a:schemeClr val="tx1"/>
                </a:solidFill>
                <a:latin typeface="Times New Roman" pitchFamily="18" charset="0"/>
                <a:cs typeface="Times New Roman" pitchFamily="18" charset="0"/>
              </a:rPr>
              <a:t>При цене, соответствующей официальному потолку, величины предложения и спроса не совпадают. Потребители хотят купить намного больше бензина по установленной цене, чем готовы предложить производители. </a:t>
            </a:r>
          </a:p>
          <a:p>
            <a:pPr marL="180000" indent="432000" algn="just">
              <a:spcBef>
                <a:spcPts val="1200"/>
              </a:spcBef>
              <a:buFont typeface="Wingdings" panose="05000000000000000000" pitchFamily="2" charset="2"/>
              <a:buChar char="v"/>
            </a:pPr>
            <a:r>
              <a:rPr lang="ru-RU" sz="2000" dirty="0" smtClean="0">
                <a:solidFill>
                  <a:schemeClr val="tx1"/>
                </a:solidFill>
                <a:latin typeface="Times New Roman" pitchFamily="18" charset="0"/>
                <a:cs typeface="Times New Roman" pitchFamily="18" charset="0"/>
              </a:rPr>
              <a:t>Несовпадение точек J и К отражает этот факт. Разрыв настолько велик, что вскоре бензоколонки "высохнут". Кому-то придется уехать с пустыми руками, без бензина. </a:t>
            </a:r>
          </a:p>
          <a:p>
            <a:pPr marL="180000" indent="432000" algn="just">
              <a:spcBef>
                <a:spcPts val="1200"/>
              </a:spcBef>
              <a:buFont typeface="Wingdings" panose="05000000000000000000" pitchFamily="2" charset="2"/>
              <a:buChar char="v"/>
            </a:pPr>
            <a:r>
              <a:rPr lang="ru-RU" sz="2000" dirty="0" smtClean="0">
                <a:solidFill>
                  <a:schemeClr val="tx1"/>
                </a:solidFill>
                <a:latin typeface="Times New Roman" pitchFamily="18" charset="0"/>
                <a:cs typeface="Times New Roman" pitchFamily="18" charset="0"/>
              </a:rPr>
              <a:t>С другой стороны, если бы рынку позволили функционировать свободно, установилось бы равновесие при цене 2 долл. или больше. Потребители бы ворчали, конечно, но все же предпочли бы заплатить более высокую цену, чем остаться без горючего.</a:t>
            </a:r>
          </a:p>
        </p:txBody>
      </p:sp>
      <p:pic>
        <p:nvPicPr>
          <p:cNvPr id="2" name="Рисунок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41432" y="2136521"/>
            <a:ext cx="4704345" cy="3447928"/>
          </a:xfrm>
          <a:prstGeom prst="rect">
            <a:avLst/>
          </a:prstGeom>
        </p:spPr>
      </p:pic>
      <p:sp>
        <p:nvSpPr>
          <p:cNvPr id="4" name="Прямоугольник 3"/>
          <p:cNvSpPr/>
          <p:nvPr/>
        </p:nvSpPr>
        <p:spPr>
          <a:xfrm>
            <a:off x="7133200" y="5653190"/>
            <a:ext cx="3862137" cy="584775"/>
          </a:xfrm>
          <a:prstGeom prst="rect">
            <a:avLst/>
          </a:prstGeom>
        </p:spPr>
        <p:txBody>
          <a:bodyPr wrap="square">
            <a:spAutoFit/>
          </a:bodyPr>
          <a:lstStyle/>
          <a:p>
            <a:pPr algn="ctr">
              <a:buNone/>
            </a:pPr>
            <a:r>
              <a:rPr lang="ru-RU" sz="1600" dirty="0">
                <a:latin typeface="Times New Roman" pitchFamily="18" charset="0"/>
                <a:cs typeface="Times New Roman" pitchFamily="18" charset="0"/>
              </a:rPr>
              <a:t>Рис.11 Контроль над ценами приводит к появлению </a:t>
            </a:r>
            <a:r>
              <a:rPr lang="ru-RU" sz="1600" dirty="0" smtClean="0">
                <a:latin typeface="Times New Roman" pitchFamily="18" charset="0"/>
                <a:cs typeface="Times New Roman" pitchFamily="18" charset="0"/>
              </a:rPr>
              <a:t>дефицита</a:t>
            </a:r>
            <a:endParaRPr lang="ru-RU" sz="1600" dirty="0">
              <a:latin typeface="Times New Roman" pitchFamily="18" charset="0"/>
              <a:cs typeface="Times New Roman" pitchFamily="18" charset="0"/>
            </a:endParaRPr>
          </a:p>
        </p:txBody>
      </p:sp>
      <p:sp>
        <p:nvSpPr>
          <p:cNvPr id="5" name="Прямоугольник 4"/>
          <p:cNvSpPr/>
          <p:nvPr/>
        </p:nvSpPr>
        <p:spPr>
          <a:xfrm>
            <a:off x="772504" y="760274"/>
            <a:ext cx="10440928" cy="1200329"/>
          </a:xfrm>
          <a:prstGeom prst="rect">
            <a:avLst/>
          </a:prstGeom>
        </p:spPr>
        <p:txBody>
          <a:bodyPr wrap="square">
            <a:spAutoFit/>
          </a:bodyPr>
          <a:lstStyle/>
          <a:p>
            <a:pPr indent="457200" algn="just"/>
            <a:r>
              <a:rPr lang="ru-RU" dirty="0">
                <a:latin typeface="Times New Roman" pitchFamily="18" charset="0"/>
                <a:cs typeface="Times New Roman" pitchFamily="18" charset="0"/>
              </a:rPr>
              <a:t>Каковы результаты установления такого потолка? Допустим, начальная цена на бензин составляла 1 долл. за галлон. Затем, из-за резкого сокращения поставок нефти, рыночная цена на бензин подскочила до 2 долл. за галлон. Рассмотрим теперь ситуацию, которая возникла на бензиновом рынке после сокращения поставок нефти.</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1010654" y="962526"/>
            <a:ext cx="10034335" cy="5342021"/>
          </a:xfrm>
        </p:spPr>
        <p:txBody>
          <a:bodyPr>
            <a:normAutofit fontScale="92500"/>
          </a:bodyPr>
          <a:lstStyle/>
          <a:p>
            <a:pPr marL="180000" indent="432000" algn="just">
              <a:buFont typeface="Wingdings" panose="05000000000000000000" pitchFamily="2" charset="2"/>
              <a:buChar char="v"/>
            </a:pPr>
            <a:r>
              <a:rPr lang="ru-RU" sz="2000" dirty="0" smtClean="0">
                <a:solidFill>
                  <a:schemeClr val="tx1"/>
                </a:solidFill>
                <a:latin typeface="Times New Roman" pitchFamily="18" charset="0"/>
                <a:cs typeface="Times New Roman" pitchFamily="18" charset="0"/>
              </a:rPr>
              <a:t>Но рынок не может установить равновесие, так как повышение цены производителем запрещено законодательно. Вслед за этим наступает время разочарований и </a:t>
            </a:r>
            <a:r>
              <a:rPr lang="ru-RU" sz="2000" i="1" dirty="0" smtClean="0">
                <a:solidFill>
                  <a:schemeClr val="tx1"/>
                </a:solidFill>
                <a:latin typeface="Times New Roman" pitchFamily="18" charset="0"/>
                <a:cs typeface="Times New Roman" pitchFamily="18" charset="0"/>
              </a:rPr>
              <a:t>дефицита</a:t>
            </a:r>
            <a:r>
              <a:rPr lang="ru-RU" sz="2000" dirty="0" smtClean="0">
                <a:solidFill>
                  <a:schemeClr val="tx1"/>
                </a:solidFill>
                <a:latin typeface="Times New Roman" pitchFamily="18" charset="0"/>
                <a:cs typeface="Times New Roman" pitchFamily="18" charset="0"/>
              </a:rPr>
              <a:t> — время гудящих автомобилей, в которых кто-то сидит без бензина у пустых бензоколонок. </a:t>
            </a:r>
          </a:p>
          <a:p>
            <a:pPr marL="180000" indent="432000" algn="just">
              <a:spcBef>
                <a:spcPts val="1200"/>
              </a:spcBef>
              <a:buFont typeface="Wingdings" panose="05000000000000000000" pitchFamily="2" charset="2"/>
              <a:buChar char="v"/>
            </a:pPr>
            <a:r>
              <a:rPr lang="ru-RU" sz="2000" dirty="0" smtClean="0">
                <a:solidFill>
                  <a:schemeClr val="tx1"/>
                </a:solidFill>
                <a:latin typeface="Times New Roman" pitchFamily="18" charset="0"/>
                <a:cs typeface="Times New Roman" pitchFamily="18" charset="0"/>
              </a:rPr>
              <a:t>Недостаточное предложение бензина необходимо каким-то образом нормировать. На первых порах, этого можно достичь, выстраивая длинные очереди у бензоколонок с введением или без введения ограничения объема продажи товара в одни руки. В результате на добычу топлива уходит масса времени.</a:t>
            </a:r>
          </a:p>
          <a:p>
            <a:pPr marL="180000" indent="432000" algn="just">
              <a:spcBef>
                <a:spcPts val="1200"/>
              </a:spcBef>
              <a:buFont typeface="Wingdings" panose="05000000000000000000" pitchFamily="2" charset="2"/>
              <a:buChar char="v"/>
            </a:pPr>
            <a:r>
              <a:rPr lang="ru-RU" sz="2000" dirty="0" smtClean="0">
                <a:solidFill>
                  <a:schemeClr val="tx1"/>
                </a:solidFill>
                <a:latin typeface="Times New Roman" pitchFamily="18" charset="0"/>
                <a:cs typeface="Times New Roman" pitchFamily="18" charset="0"/>
              </a:rPr>
              <a:t>В конце концов, формируется некоторый неценовой механизм нормирования. В случае бензина или другого товара с длительным сроком хранения проблема дефицита часто преодолевается нормированием посредством очереди. </a:t>
            </a:r>
          </a:p>
          <a:p>
            <a:pPr marL="180000" indent="432000" algn="just">
              <a:spcBef>
                <a:spcPts val="1200"/>
              </a:spcBef>
              <a:buFont typeface="Wingdings" panose="05000000000000000000" pitchFamily="2" charset="2"/>
              <a:buChar char="v"/>
            </a:pPr>
            <a:r>
              <a:rPr lang="ru-RU" sz="2000" dirty="0" smtClean="0">
                <a:solidFill>
                  <a:schemeClr val="tx1"/>
                </a:solidFill>
                <a:latin typeface="Times New Roman" pitchFamily="18" charset="0"/>
                <a:cs typeface="Times New Roman" pitchFamily="18" charset="0"/>
              </a:rPr>
              <a:t>Иногда люди, имеющие доступ к нормируемому товару, начинают реализовывать его на черном рынке, на котором совершаются незаконные сделки по ценам, выше установленных. Затрата людьми ценного времени на поиск товаров, необходимых для удовлетворения своих потребностей, наносит обществу огромный ущерб. </a:t>
            </a:r>
          </a:p>
          <a:p>
            <a:pPr marL="180000" indent="432000" algn="just">
              <a:spcBef>
                <a:spcPts val="1200"/>
              </a:spcBef>
              <a:buFont typeface="Wingdings" panose="05000000000000000000" pitchFamily="2" charset="2"/>
              <a:buChar char="v"/>
            </a:pPr>
            <a:r>
              <a:rPr lang="ru-RU" sz="2000" dirty="0" smtClean="0">
                <a:solidFill>
                  <a:schemeClr val="tx1"/>
                </a:solidFill>
                <a:latin typeface="Times New Roman" pitchFamily="18" charset="0"/>
                <a:cs typeface="Times New Roman" pitchFamily="18" charset="0"/>
              </a:rPr>
              <a:t>Иногда правительство применяет более эффективный метод неценового нормирования — официальное распределение или распределение по карточкам.</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779" y="1510879"/>
            <a:ext cx="4571997" cy="3447928"/>
          </a:xfrm>
          <a:prstGeom prst="rect">
            <a:avLst/>
          </a:prstGeom>
        </p:spPr>
      </p:pic>
      <p:sp>
        <p:nvSpPr>
          <p:cNvPr id="3" name="Содержимое 2"/>
          <p:cNvSpPr>
            <a:spLocks noGrp="1"/>
          </p:cNvSpPr>
          <p:nvPr>
            <p:ph idx="1"/>
          </p:nvPr>
        </p:nvSpPr>
        <p:spPr>
          <a:xfrm>
            <a:off x="782053" y="1058778"/>
            <a:ext cx="5702969" cy="5257801"/>
          </a:xfrm>
        </p:spPr>
        <p:txBody>
          <a:bodyPr>
            <a:normAutofit lnSpcReduction="10000"/>
          </a:bodyPr>
          <a:lstStyle/>
          <a:p>
            <a:pPr marL="180000" indent="432000" algn="just">
              <a:buFont typeface="Wingdings" panose="05000000000000000000" pitchFamily="2" charset="2"/>
              <a:buChar char="v"/>
            </a:pPr>
            <a:r>
              <a:rPr lang="ru-RU" sz="2000" dirty="0" smtClean="0">
                <a:solidFill>
                  <a:schemeClr val="tx1"/>
                </a:solidFill>
                <a:latin typeface="Times New Roman" pitchFamily="18" charset="0"/>
                <a:cs typeface="Times New Roman" pitchFamily="18" charset="0"/>
              </a:rPr>
              <a:t>В случае продажи товаров по карточкам у каждого потребителя для покупки товаров должна быть карточка, а также деньги — таким образом, действуют как бы два вида денег. </a:t>
            </a:r>
          </a:p>
          <a:p>
            <a:pPr marL="180000" indent="432000" algn="just">
              <a:spcBef>
                <a:spcPts val="1200"/>
              </a:spcBef>
              <a:buFont typeface="Wingdings" panose="05000000000000000000" pitchFamily="2" charset="2"/>
              <a:buChar char="v"/>
            </a:pPr>
            <a:r>
              <a:rPr lang="ru-RU" sz="2000" dirty="0" smtClean="0">
                <a:solidFill>
                  <a:schemeClr val="tx1"/>
                </a:solidFill>
                <a:latin typeface="Times New Roman" pitchFamily="18" charset="0"/>
                <a:cs typeface="Times New Roman" pitchFamily="18" charset="0"/>
              </a:rPr>
              <a:t>При использовании карточной системы, когда заранее "вычисляются" потребности (карточные нормы) каждого человека, удается решить проблему дефицита товаров, поскольку искусственно ограничивается спрос на эти товары. </a:t>
            </a:r>
          </a:p>
          <a:p>
            <a:pPr marL="180000" indent="432000" algn="just">
              <a:spcBef>
                <a:spcPts val="1200"/>
              </a:spcBef>
              <a:buFont typeface="Wingdings" panose="05000000000000000000" pitchFamily="2" charset="2"/>
              <a:buChar char="v"/>
            </a:pPr>
            <a:r>
              <a:rPr lang="ru-RU" sz="2000" dirty="0" smtClean="0">
                <a:solidFill>
                  <a:schemeClr val="tx1"/>
                </a:solidFill>
                <a:latin typeface="Times New Roman" pitchFamily="18" charset="0"/>
                <a:cs typeface="Times New Roman" pitchFamily="18" charset="0"/>
              </a:rPr>
              <a:t>Каким же образом карточки изменяют картину спроса-предложения? Совершенно очевидно, что карточные нормы должны быть рассчитаны так, чтобы кривая спроса сместилась в положение D’D’ , в котором предложение и новый уровень спроса уравновешиваются при максимальной цене</a:t>
            </a:r>
            <a:r>
              <a:rPr lang="ru-RU" sz="2000" dirty="0" smtClean="0">
                <a:latin typeface="Times New Roman" pitchFamily="18" charset="0"/>
                <a:cs typeface="Times New Roman" pitchFamily="18" charset="0"/>
              </a:rPr>
              <a:t>.</a:t>
            </a:r>
          </a:p>
        </p:txBody>
      </p:sp>
      <p:sp>
        <p:nvSpPr>
          <p:cNvPr id="5" name="Прямоугольник 4"/>
          <p:cNvSpPr/>
          <p:nvPr/>
        </p:nvSpPr>
        <p:spPr>
          <a:xfrm>
            <a:off x="7062534" y="5017313"/>
            <a:ext cx="3862137" cy="584775"/>
          </a:xfrm>
          <a:prstGeom prst="rect">
            <a:avLst/>
          </a:prstGeom>
        </p:spPr>
        <p:txBody>
          <a:bodyPr wrap="square">
            <a:spAutoFit/>
          </a:bodyPr>
          <a:lstStyle/>
          <a:p>
            <a:pPr algn="ctr">
              <a:buNone/>
            </a:pPr>
            <a:r>
              <a:rPr lang="ru-RU" sz="1600" dirty="0">
                <a:latin typeface="Times New Roman" pitchFamily="18" charset="0"/>
                <a:cs typeface="Times New Roman" pitchFamily="18" charset="0"/>
              </a:rPr>
              <a:t>Рис.11 Контроль над ценами приводит к появлению </a:t>
            </a:r>
            <a:r>
              <a:rPr lang="ru-RU" sz="1600" dirty="0" smtClean="0">
                <a:latin typeface="Times New Roman" pitchFamily="18" charset="0"/>
                <a:cs typeface="Times New Roman" pitchFamily="18" charset="0"/>
              </a:rPr>
              <a:t>дефицита</a:t>
            </a:r>
            <a:endParaRPr lang="ru-RU" sz="1600" dirty="0">
              <a:latin typeface="Times New Roman" pitchFamily="18" charset="0"/>
              <a:cs typeface="Times New Roman" pitchFamily="18" charset="0"/>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1157453" y="1155031"/>
            <a:ext cx="10007851" cy="4969043"/>
          </a:xfrm>
        </p:spPr>
        <p:txBody>
          <a:bodyPr>
            <a:normAutofit lnSpcReduction="10000"/>
          </a:bodyPr>
          <a:lstStyle/>
          <a:p>
            <a:pPr marL="180000" indent="432000" algn="just">
              <a:buFont typeface="Wingdings" panose="05000000000000000000" pitchFamily="2" charset="2"/>
              <a:buChar char="v"/>
            </a:pPr>
            <a:r>
              <a:rPr lang="ru-RU" sz="2000" dirty="0">
                <a:solidFill>
                  <a:schemeClr val="tx1"/>
                </a:solidFill>
                <a:latin typeface="Times New Roman" pitchFamily="18" charset="0"/>
                <a:cs typeface="Times New Roman" pitchFamily="18" charset="0"/>
              </a:rPr>
              <a:t>Контроль за ценами на такие товары, как энергоносители, — с применением формального рационирования или без него — утратил свою популярность в большинстве стран с рыночной экономикой. </a:t>
            </a:r>
            <a:r>
              <a:rPr lang="ru-RU" sz="2000" dirty="0" smtClean="0">
                <a:solidFill>
                  <a:schemeClr val="tx1"/>
                </a:solidFill>
                <a:latin typeface="Times New Roman" pitchFamily="18" charset="0"/>
                <a:cs typeface="Times New Roman" pitchFamily="18" charset="0"/>
              </a:rPr>
              <a:t>Единственной </a:t>
            </a:r>
            <a:r>
              <a:rPr lang="ru-RU" sz="2000" dirty="0">
                <a:solidFill>
                  <a:schemeClr val="tx1"/>
                </a:solidFill>
                <a:latin typeface="Times New Roman" pitchFamily="18" charset="0"/>
                <a:cs typeface="Times New Roman" pitchFamily="18" charset="0"/>
              </a:rPr>
              <a:t>сферой, где такой контроль играет сегодня более или менее существенную роль, является </a:t>
            </a:r>
            <a:r>
              <a:rPr lang="ru-RU" sz="2000" dirty="0" smtClean="0">
                <a:solidFill>
                  <a:schemeClr val="tx1"/>
                </a:solidFill>
                <a:latin typeface="Times New Roman" pitchFamily="18" charset="0"/>
                <a:cs typeface="Times New Roman" pitchFamily="18" charset="0"/>
              </a:rPr>
              <a:t>здравоохранение.</a:t>
            </a:r>
          </a:p>
          <a:p>
            <a:pPr marL="180000" indent="432000" algn="just">
              <a:spcBef>
                <a:spcPts val="1200"/>
              </a:spcBef>
              <a:buFont typeface="Wingdings" panose="05000000000000000000" pitchFamily="2" charset="2"/>
              <a:buChar char="v"/>
            </a:pPr>
            <a:r>
              <a:rPr lang="ru-RU" sz="2000" dirty="0" smtClean="0">
                <a:solidFill>
                  <a:schemeClr val="tx1"/>
                </a:solidFill>
                <a:latin typeface="Times New Roman" pitchFamily="18" charset="0"/>
                <a:cs typeface="Times New Roman" pitchFamily="18" charset="0"/>
              </a:rPr>
              <a:t>Опыт </a:t>
            </a:r>
            <a:r>
              <a:rPr lang="ru-RU" sz="2000" dirty="0">
                <a:solidFill>
                  <a:schemeClr val="tx1"/>
                </a:solidFill>
                <a:latin typeface="Times New Roman" pitchFamily="18" charset="0"/>
                <a:cs typeface="Times New Roman" pitchFamily="18" charset="0"/>
              </a:rPr>
              <a:t>свидетельствует, что количество законных и незаконных попыток "обхода" жестко установленных цен со временем только увеличивается — независимо от того, сколь благотворное влияние такой контроль цен оказывает на </a:t>
            </a:r>
            <a:r>
              <a:rPr lang="ru-RU" sz="2000" dirty="0" smtClean="0">
                <a:solidFill>
                  <a:schemeClr val="tx1"/>
                </a:solidFill>
                <a:latin typeface="Times New Roman" pitchFamily="18" charset="0"/>
                <a:cs typeface="Times New Roman" pitchFamily="18" charset="0"/>
              </a:rPr>
              <a:t>потребителей.</a:t>
            </a:r>
          </a:p>
          <a:p>
            <a:pPr marL="180000" indent="432000" algn="just">
              <a:spcBef>
                <a:spcPts val="1200"/>
              </a:spcBef>
              <a:buFont typeface="Wingdings" panose="05000000000000000000" pitchFamily="2" charset="2"/>
              <a:buChar char="v"/>
            </a:pPr>
            <a:r>
              <a:rPr lang="ru-RU" sz="2000" dirty="0" smtClean="0">
                <a:solidFill>
                  <a:schemeClr val="tx1"/>
                </a:solidFill>
                <a:latin typeface="Times New Roman" pitchFamily="18" charset="0"/>
                <a:cs typeface="Times New Roman" pitchFamily="18" charset="0"/>
              </a:rPr>
              <a:t>В </a:t>
            </a:r>
            <a:r>
              <a:rPr lang="ru-RU" sz="2000" dirty="0">
                <a:solidFill>
                  <a:schemeClr val="tx1"/>
                </a:solidFill>
                <a:latin typeface="Times New Roman" pitchFamily="18" charset="0"/>
                <a:cs typeface="Times New Roman" pitchFamily="18" charset="0"/>
              </a:rPr>
              <a:t>частности, когда простор для маневра достаточно широк (т.е. когда эластичность предложения или спроса достаточно высока), попытки контроля над ценами обходятся слишком дорого, а их осуществление вызывает немалые затруднения</a:t>
            </a:r>
            <a:r>
              <a:rPr lang="ru-RU" sz="2000" dirty="0" smtClean="0">
                <a:solidFill>
                  <a:schemeClr val="tx1"/>
                </a:solidFill>
                <a:latin typeface="Times New Roman" pitchFamily="18" charset="0"/>
                <a:cs typeface="Times New Roman" pitchFamily="18" charset="0"/>
              </a:rPr>
              <a:t>.</a:t>
            </a:r>
            <a:endParaRPr lang="ru-RU" sz="2000" i="1" dirty="0" smtClean="0">
              <a:solidFill>
                <a:schemeClr val="tx1"/>
              </a:solidFill>
              <a:latin typeface="Times New Roman" pitchFamily="18" charset="0"/>
              <a:cs typeface="Times New Roman" pitchFamily="18" charset="0"/>
            </a:endParaRPr>
          </a:p>
          <a:p>
            <a:pPr marL="68580" indent="0" algn="ctr">
              <a:spcBef>
                <a:spcPts val="1200"/>
              </a:spcBef>
              <a:buNone/>
            </a:pPr>
            <a:r>
              <a:rPr lang="ru-RU" sz="2000" i="1" dirty="0" smtClean="0">
                <a:solidFill>
                  <a:schemeClr val="tx1"/>
                </a:solidFill>
                <a:latin typeface="Times New Roman" pitchFamily="18" charset="0"/>
                <a:cs typeface="Times New Roman" pitchFamily="18" charset="0"/>
              </a:rPr>
              <a:t>Из всего этого мы должны извлечь поучительный урок: количество товаров всегда ограничено; общество никогда не может удовлетворить желания каждого человека. В обычной ситуации цена сама по себе нормирует предложение редких благ. Когда государство начинает вмешиваться в работу механизма спроса и предложения, цены не могут выполнять функцию нормирования. Убытки, неэффективность и ухудшение ситуации являются неизбежными спутниками такого вмешательства.</a:t>
            </a:r>
          </a:p>
          <a:p>
            <a:endParaRPr lang="ru-RU"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607891" y="915957"/>
            <a:ext cx="9036423" cy="2861959"/>
          </a:xfrm>
        </p:spPr>
        <p:txBody>
          <a:bodyPr>
            <a:normAutofit fontScale="92500"/>
          </a:bodyPr>
          <a:lstStyle/>
          <a:p>
            <a:pPr marL="68580" indent="457200">
              <a:buNone/>
            </a:pPr>
            <a:r>
              <a:rPr lang="ru-RU" dirty="0" smtClean="0">
                <a:solidFill>
                  <a:schemeClr val="tx1"/>
                </a:solidFill>
                <a:latin typeface="Times New Roman" pitchFamily="18" charset="0"/>
                <a:cs typeface="Times New Roman" pitchFamily="18" charset="0"/>
              </a:rPr>
              <a:t>На </a:t>
            </a:r>
            <a:r>
              <a:rPr lang="ru-RU" dirty="0">
                <a:solidFill>
                  <a:schemeClr val="tx1"/>
                </a:solidFill>
                <a:latin typeface="Times New Roman" pitchFamily="18" charset="0"/>
                <a:cs typeface="Times New Roman" pitchFamily="18" charset="0"/>
              </a:rPr>
              <a:t>этом мы завершаем наш обзор анализа спроса и предложения. В последующих главах мы познакомим вас с влиянием спроса и предложения на выбор потребителя и издержки производства. </a:t>
            </a:r>
            <a:endParaRPr lang="ru-RU" dirty="0" smtClean="0">
              <a:solidFill>
                <a:schemeClr val="tx1"/>
              </a:solidFill>
              <a:latin typeface="Times New Roman" pitchFamily="18" charset="0"/>
              <a:cs typeface="Times New Roman" pitchFamily="18" charset="0"/>
            </a:endParaRPr>
          </a:p>
          <a:p>
            <a:pPr marL="68580" indent="457200">
              <a:spcBef>
                <a:spcPts val="1200"/>
              </a:spcBef>
              <a:buNone/>
            </a:pPr>
            <a:r>
              <a:rPr lang="ru-RU" dirty="0" smtClean="0">
                <a:solidFill>
                  <a:schemeClr val="tx1"/>
                </a:solidFill>
                <a:latin typeface="Times New Roman" pitchFamily="18" charset="0"/>
                <a:cs typeface="Times New Roman" pitchFamily="18" charset="0"/>
              </a:rPr>
              <a:t>В </a:t>
            </a:r>
            <a:r>
              <a:rPr lang="ru-RU" dirty="0">
                <a:solidFill>
                  <a:schemeClr val="tx1"/>
                </a:solidFill>
                <a:latin typeface="Times New Roman" pitchFamily="18" charset="0"/>
                <a:cs typeface="Times New Roman" pitchFamily="18" charset="0"/>
              </a:rPr>
              <a:t>этих главах вы найдете объяснение механизма ценообразования на конкурентном и монополистическом рынках и узнаете, почему конкурентные рынки обеспечивают эффективное (хотя, может быть, и не совсем равномерное) распределение ресурсов.</a:t>
            </a:r>
          </a:p>
          <a:p>
            <a:endParaRPr lang="ru-RU" dirty="0"/>
          </a:p>
        </p:txBody>
      </p:sp>
      <p:pic>
        <p:nvPicPr>
          <p:cNvPr id="4" name="Рисунок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42235" y="3597442"/>
            <a:ext cx="5597227" cy="2717222"/>
          </a:xfrm>
          <a:prstGeom prst="rect">
            <a:avLst/>
          </a:prstGeom>
        </p:spPr>
      </p:pic>
    </p:spTree>
    <p:extLst>
      <p:ext uri="{BB962C8B-B14F-4D97-AF65-F5344CB8AC3E}">
        <p14:creationId xmlns:p14="http://schemas.microsoft.com/office/powerpoint/2010/main" val="25091313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45642" y="2876299"/>
            <a:ext cx="3810000" cy="3800475"/>
          </a:xfrm>
          <a:prstGeom prst="rect">
            <a:avLst/>
          </a:prstGeom>
        </p:spPr>
      </p:pic>
      <p:sp>
        <p:nvSpPr>
          <p:cNvPr id="2" name="Заголовок 1"/>
          <p:cNvSpPr>
            <a:spLocks noGrp="1"/>
          </p:cNvSpPr>
          <p:nvPr>
            <p:ph type="title"/>
          </p:nvPr>
        </p:nvSpPr>
        <p:spPr>
          <a:xfrm>
            <a:off x="0" y="0"/>
            <a:ext cx="12192000" cy="1280890"/>
          </a:xfrm>
        </p:spPr>
        <p:txBody>
          <a:bodyPr>
            <a:normAutofit/>
          </a:bodyPr>
          <a:lstStyle/>
          <a:p>
            <a:pPr algn="ctr"/>
            <a:r>
              <a:rPr lang="ru-RU" sz="3600" dirty="0">
                <a:solidFill>
                  <a:schemeClr val="tx1"/>
                </a:solidFill>
                <a:latin typeface="Times New Roman" panose="02020603050405020304" pitchFamily="18" charset="0"/>
                <a:cs typeface="Times New Roman" panose="02020603050405020304" pitchFamily="18" charset="0"/>
              </a:rPr>
              <a:t>ЭЛАСТИЧНОСТЬ СПРОСА И ПРЕДЛОЖЕНИЯ</a:t>
            </a:r>
          </a:p>
        </p:txBody>
      </p:sp>
      <p:sp>
        <p:nvSpPr>
          <p:cNvPr id="3" name="Объект 2"/>
          <p:cNvSpPr>
            <a:spLocks noGrp="1"/>
          </p:cNvSpPr>
          <p:nvPr>
            <p:ph sz="quarter" idx="1"/>
          </p:nvPr>
        </p:nvSpPr>
        <p:spPr>
          <a:xfrm>
            <a:off x="349206" y="1905002"/>
            <a:ext cx="11499767" cy="1286933"/>
          </a:xfrm>
        </p:spPr>
        <p:txBody>
          <a:bodyPr>
            <a:normAutofit/>
          </a:bodyPr>
          <a:lstStyle/>
          <a:p>
            <a:pPr marL="0" indent="457200" algn="just">
              <a:buNone/>
            </a:pPr>
            <a:r>
              <a:rPr lang="ru-RU" sz="2000" dirty="0">
                <a:latin typeface="Times New Roman" panose="02020603050405020304" pitchFamily="18" charset="0"/>
                <a:cs typeface="Times New Roman" panose="02020603050405020304" pitchFamily="18" charset="0"/>
              </a:rPr>
              <a:t>Итак, мы начинаем изучение товарных рынков. Мы уже видели в главе 3, как нужно соединить спрос и предложение, чтобы получить рыночное равновесие. Теория спроса и предложения может быть использована для ответа на множество важных и интересных вопросов.</a:t>
            </a:r>
          </a:p>
        </p:txBody>
      </p:sp>
      <p:sp>
        <p:nvSpPr>
          <p:cNvPr id="4" name="Объект 2"/>
          <p:cNvSpPr txBox="1">
            <a:spLocks/>
          </p:cNvSpPr>
          <p:nvPr/>
        </p:nvSpPr>
        <p:spPr>
          <a:xfrm>
            <a:off x="124616" y="3167869"/>
            <a:ext cx="7792163" cy="26924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indent="432000" algn="just"/>
            <a:r>
              <a:rPr lang="ru-RU" sz="2000" dirty="0" smtClean="0">
                <a:solidFill>
                  <a:schemeClr val="tx1"/>
                </a:solidFill>
                <a:latin typeface="Times New Roman" panose="02020603050405020304" pitchFamily="18" charset="0"/>
                <a:cs typeface="Times New Roman" panose="02020603050405020304" pitchFamily="18" charset="0"/>
              </a:rPr>
              <a:t>На </a:t>
            </a:r>
            <a:r>
              <a:rPr lang="ru-RU" sz="2000" dirty="0">
                <a:solidFill>
                  <a:schemeClr val="tx1"/>
                </a:solidFill>
                <a:latin typeface="Times New Roman" panose="02020603050405020304" pitchFamily="18" charset="0"/>
                <a:cs typeface="Times New Roman" panose="02020603050405020304" pitchFamily="18" charset="0"/>
              </a:rPr>
              <a:t>чьи плечи ляжет бремя нового налога на бензин — водителей или нефтяных компаний - в случае его принятия</a:t>
            </a:r>
            <a:r>
              <a:rPr lang="ru-RU" sz="2000" dirty="0" smtClean="0">
                <a:solidFill>
                  <a:schemeClr val="tx1"/>
                </a:solidFill>
                <a:latin typeface="Times New Roman" panose="02020603050405020304" pitchFamily="18" charset="0"/>
                <a:cs typeface="Times New Roman" panose="02020603050405020304" pitchFamily="18" charset="0"/>
              </a:rPr>
              <a:t>?</a:t>
            </a:r>
          </a:p>
          <a:p>
            <a:pPr indent="432000" algn="just">
              <a:spcBef>
                <a:spcPts val="1800"/>
              </a:spcBef>
            </a:pPr>
            <a:r>
              <a:rPr lang="ru-RU" sz="2000" dirty="0" smtClean="0">
                <a:solidFill>
                  <a:schemeClr val="tx1"/>
                </a:solidFill>
                <a:latin typeface="Times New Roman" panose="02020603050405020304" pitchFamily="18" charset="0"/>
                <a:cs typeface="Times New Roman" panose="02020603050405020304" pitchFamily="18" charset="0"/>
              </a:rPr>
              <a:t> </a:t>
            </a:r>
            <a:r>
              <a:rPr lang="ru-RU" sz="2000" dirty="0">
                <a:solidFill>
                  <a:schemeClr val="tx1"/>
                </a:solidFill>
                <a:latin typeface="Times New Roman" panose="02020603050405020304" pitchFamily="18" charset="0"/>
                <a:cs typeface="Times New Roman" panose="02020603050405020304" pitchFamily="18" charset="0"/>
              </a:rPr>
              <a:t>Поможет ли рабочим повышение заработной платы или, наоборот, навредит? </a:t>
            </a:r>
            <a:endParaRPr lang="ru-RU" sz="2000" dirty="0" smtClean="0">
              <a:solidFill>
                <a:schemeClr val="tx1"/>
              </a:solidFill>
              <a:latin typeface="Times New Roman" panose="02020603050405020304" pitchFamily="18" charset="0"/>
              <a:cs typeface="Times New Roman" panose="02020603050405020304" pitchFamily="18" charset="0"/>
            </a:endParaRPr>
          </a:p>
          <a:p>
            <a:pPr indent="432000" algn="just">
              <a:spcBef>
                <a:spcPts val="1800"/>
              </a:spcBef>
            </a:pPr>
            <a:r>
              <a:rPr lang="ru-RU" sz="2000" dirty="0" smtClean="0">
                <a:solidFill>
                  <a:schemeClr val="tx1"/>
                </a:solidFill>
                <a:latin typeface="Times New Roman" panose="02020603050405020304" pitchFamily="18" charset="0"/>
                <a:cs typeface="Times New Roman" panose="02020603050405020304" pitchFamily="18" charset="0"/>
              </a:rPr>
              <a:t>Что </a:t>
            </a:r>
            <a:r>
              <a:rPr lang="ru-RU" sz="2000" dirty="0">
                <a:solidFill>
                  <a:schemeClr val="tx1"/>
                </a:solidFill>
                <a:latin typeface="Times New Roman" panose="02020603050405020304" pitchFamily="18" charset="0"/>
                <a:cs typeface="Times New Roman" panose="02020603050405020304" pitchFamily="18" charset="0"/>
              </a:rPr>
              <a:t>должны предпринять авиакомпании, чтобы увеличить свои доходы - повысить цены на билеты </a:t>
            </a:r>
            <a:r>
              <a:rPr lang="ru-RU" sz="2000" dirty="0" smtClean="0">
                <a:solidFill>
                  <a:schemeClr val="tx1"/>
                </a:solidFill>
                <a:latin typeface="Times New Roman" panose="02020603050405020304" pitchFamily="18" charset="0"/>
                <a:cs typeface="Times New Roman" panose="02020603050405020304" pitchFamily="18" charset="0"/>
              </a:rPr>
              <a:t>или, </a:t>
            </a:r>
            <a:r>
              <a:rPr lang="ru-RU" sz="2000" dirty="0">
                <a:solidFill>
                  <a:schemeClr val="tx1"/>
                </a:solidFill>
                <a:latin typeface="Times New Roman" panose="02020603050405020304" pitchFamily="18" charset="0"/>
                <a:cs typeface="Times New Roman" panose="02020603050405020304" pitchFamily="18" charset="0"/>
              </a:rPr>
              <a:t>наоборот, понизить, чтобы привлечь большее количество пассажиров?</a:t>
            </a:r>
          </a:p>
        </p:txBody>
      </p:sp>
    </p:spTree>
    <p:extLst>
      <p:ext uri="{BB962C8B-B14F-4D97-AF65-F5344CB8AC3E}">
        <p14:creationId xmlns:p14="http://schemas.microsoft.com/office/powerpoint/2010/main" val="107863887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Содержимое 2"/>
              <p:cNvSpPr>
                <a:spLocks noGrp="1"/>
              </p:cNvSpPr>
              <p:nvPr>
                <p:ph sz="quarter" idx="1"/>
              </p:nvPr>
            </p:nvSpPr>
            <p:spPr>
              <a:xfrm>
                <a:off x="457200" y="1732546"/>
                <a:ext cx="11430001" cy="5005137"/>
              </a:xfrm>
            </p:spPr>
            <p:txBody>
              <a:bodyPr>
                <a:normAutofit fontScale="92500" lnSpcReduction="10000"/>
              </a:bodyPr>
              <a:lstStyle/>
              <a:p>
                <a:pPr algn="ctr">
                  <a:buNone/>
                </a:pPr>
                <a:r>
                  <a:rPr lang="ru-RU" sz="2400" b="1" dirty="0" smtClean="0">
                    <a:solidFill>
                      <a:schemeClr val="tx1"/>
                    </a:solidFill>
                    <a:latin typeface="Times New Roman" pitchFamily="18" charset="0"/>
                    <a:cs typeface="Times New Roman" pitchFamily="18" charset="0"/>
                  </a:rPr>
                  <a:t>Эластичность спроса и предложения</a:t>
                </a:r>
              </a:p>
              <a:p>
                <a:pPr marL="216000" indent="-540000" algn="just">
                  <a:buNone/>
                </a:pPr>
                <a:r>
                  <a:rPr lang="ru-RU" sz="2200" dirty="0" smtClean="0">
                    <a:solidFill>
                      <a:schemeClr val="tx1"/>
                    </a:solidFill>
                    <a:latin typeface="Times New Roman" pitchFamily="18" charset="0"/>
                    <a:cs typeface="Times New Roman" pitchFamily="18" charset="0"/>
                  </a:rPr>
                  <a:t>1. Ценовая эластичность спроса показывает интенсивность реакции величины спроса на изменение цены. Эластичность спроса (ED) определяется отношением процентного изменения величины спроса к процентному изменению цены, т.е.:</a:t>
                </a:r>
              </a:p>
              <a:p>
                <a:pPr algn="ctr">
                  <a:buNone/>
                </a:pPr>
                <a:r>
                  <a:rPr lang="ru-RU" sz="2200" dirty="0" smtClean="0">
                    <a:solidFill>
                      <a:schemeClr val="tx1"/>
                    </a:solidFill>
                    <a:latin typeface="Times New Roman" pitchFamily="18" charset="0"/>
                    <a:cs typeface="Times New Roman" pitchFamily="18" charset="0"/>
                  </a:rPr>
                  <a:t>     </a:t>
                </a:r>
                <a:r>
                  <a:rPr lang="ru-RU" sz="2200" dirty="0">
                    <a:solidFill>
                      <a:schemeClr val="tx1"/>
                    </a:solidFill>
                    <a:latin typeface="Times New Roman" panose="02020603050405020304" pitchFamily="18" charset="0"/>
                    <a:cs typeface="Times New Roman" panose="02020603050405020304" pitchFamily="18" charset="0"/>
                  </a:rPr>
                  <a:t>Ценовая эластичность спроса = E</a:t>
                </a:r>
                <a:r>
                  <a:rPr lang="ru-RU" sz="2200" baseline="-25000" dirty="0">
                    <a:solidFill>
                      <a:schemeClr val="tx1"/>
                    </a:solidFill>
                    <a:latin typeface="Times New Roman" panose="02020603050405020304" pitchFamily="18" charset="0"/>
                    <a:cs typeface="Times New Roman" panose="02020603050405020304" pitchFamily="18" charset="0"/>
                  </a:rPr>
                  <a:t>D</a:t>
                </a:r>
                <a:r>
                  <a:rPr lang="ru-RU" sz="2200" dirty="0">
                    <a:solidFill>
                      <a:schemeClr val="tx1"/>
                    </a:solidFill>
                    <a:latin typeface="Times New Roman" panose="02020603050405020304" pitchFamily="18" charset="0"/>
                    <a:cs typeface="Times New Roman" panose="02020603050405020304" pitchFamily="18" charset="0"/>
                  </a:rPr>
                  <a:t> = </a:t>
                </a:r>
                <a14:m>
                  <m:oMath xmlns:m="http://schemas.openxmlformats.org/officeDocument/2006/math">
                    <m:f>
                      <m:fPr>
                        <m:ctrlPr>
                          <a:rPr lang="ru-RU" sz="2200" i="1">
                            <a:solidFill>
                              <a:schemeClr val="tx1"/>
                            </a:solidFill>
                            <a:latin typeface="Cambria Math"/>
                          </a:rPr>
                        </m:ctrlPr>
                      </m:fPr>
                      <m:num>
                        <m:r>
                          <m:rPr>
                            <m:nor/>
                          </m:rPr>
                          <a:rPr lang="ru-RU" sz="2200">
                            <a:solidFill>
                              <a:schemeClr val="tx1"/>
                            </a:solidFill>
                            <a:latin typeface="Times New Roman" panose="02020603050405020304" pitchFamily="18" charset="0"/>
                            <a:cs typeface="Times New Roman" panose="02020603050405020304" pitchFamily="18" charset="0"/>
                          </a:rPr>
                          <m:t>процентное изменение величины спроса</m:t>
                        </m:r>
                      </m:num>
                      <m:den>
                        <m:r>
                          <m:rPr>
                            <m:nor/>
                          </m:rPr>
                          <a:rPr lang="ru-RU" sz="2200">
                            <a:solidFill>
                              <a:schemeClr val="tx1"/>
                            </a:solidFill>
                            <a:latin typeface="Times New Roman" panose="02020603050405020304" pitchFamily="18" charset="0"/>
                            <a:cs typeface="Times New Roman" panose="02020603050405020304" pitchFamily="18" charset="0"/>
                          </a:rPr>
                          <m:t>процентное изменение цены </m:t>
                        </m:r>
                      </m:den>
                    </m:f>
                  </m:oMath>
                </a14:m>
                <a:endParaRPr lang="ru-RU" sz="2200" b="1" dirty="0" smtClean="0">
                  <a:solidFill>
                    <a:schemeClr val="tx1"/>
                  </a:solidFill>
                  <a:latin typeface="Times New Roman" pitchFamily="18" charset="0"/>
                  <a:cs typeface="Times New Roman" pitchFamily="18" charset="0"/>
                </a:endParaRPr>
              </a:p>
              <a:p>
                <a:pPr marL="252000" indent="457200" algn="just">
                  <a:buNone/>
                </a:pPr>
                <a:r>
                  <a:rPr lang="ru-RU" sz="2200" dirty="0">
                    <a:solidFill>
                      <a:schemeClr val="tx1"/>
                    </a:solidFill>
                    <a:latin typeface="Times New Roman" pitchFamily="18" charset="0"/>
                    <a:cs typeface="Times New Roman" pitchFamily="18" charset="0"/>
                  </a:rPr>
                  <a:t>При осуществлении расчетов мы считаем показатель эластичности положительным, а в качестве Р и Q используем средние значения этих </a:t>
                </a:r>
                <a:r>
                  <a:rPr lang="ru-RU" sz="2200" dirty="0" smtClean="0">
                    <a:solidFill>
                      <a:schemeClr val="tx1"/>
                    </a:solidFill>
                    <a:latin typeface="Times New Roman" pitchFamily="18" charset="0"/>
                    <a:cs typeface="Times New Roman" pitchFamily="18" charset="0"/>
                  </a:rPr>
                  <a:t>переменных.</a:t>
                </a:r>
              </a:p>
              <a:p>
                <a:pPr marL="0" indent="0" algn="just">
                  <a:spcBef>
                    <a:spcPts val="1800"/>
                  </a:spcBef>
                  <a:buNone/>
                </a:pPr>
                <a:r>
                  <a:rPr lang="ru-RU" sz="2200" dirty="0" smtClean="0">
                    <a:solidFill>
                      <a:schemeClr val="tx1"/>
                    </a:solidFill>
                    <a:latin typeface="Times New Roman" pitchFamily="18" charset="0"/>
                    <a:cs typeface="Times New Roman" pitchFamily="18" charset="0"/>
                  </a:rPr>
                  <a:t>2. Мы выделяем три вида ценовой эластичности: </a:t>
                </a:r>
              </a:p>
              <a:p>
                <a:pPr algn="just">
                  <a:buClr>
                    <a:schemeClr val="accent1"/>
                  </a:buClr>
                  <a:buFont typeface="Wingdings" panose="05000000000000000000" pitchFamily="2" charset="2"/>
                  <a:buChar char="ü"/>
                </a:pPr>
                <a:r>
                  <a:rPr lang="ru-RU" sz="2200" dirty="0" smtClean="0">
                    <a:solidFill>
                      <a:schemeClr val="tx1"/>
                    </a:solidFill>
                    <a:latin typeface="Times New Roman" pitchFamily="18" charset="0"/>
                    <a:cs typeface="Times New Roman" pitchFamily="18" charset="0"/>
                  </a:rPr>
                  <a:t>спрос </a:t>
                </a:r>
                <a:r>
                  <a:rPr lang="ru-RU" sz="2200" dirty="0">
                    <a:solidFill>
                      <a:schemeClr val="tx1"/>
                    </a:solidFill>
                    <a:latin typeface="Times New Roman" pitchFamily="18" charset="0"/>
                    <a:cs typeface="Times New Roman" pitchFamily="18" charset="0"/>
                  </a:rPr>
                  <a:t>является эластичным, если процентное изменение величины спроса превышает процентное изменение цены, т.е. E</a:t>
                </a:r>
                <a:r>
                  <a:rPr lang="ru-RU" sz="2200" baseline="-25000" dirty="0">
                    <a:solidFill>
                      <a:schemeClr val="tx1"/>
                    </a:solidFill>
                    <a:latin typeface="Times New Roman" pitchFamily="18" charset="0"/>
                    <a:cs typeface="Times New Roman" pitchFamily="18" charset="0"/>
                  </a:rPr>
                  <a:t>D</a:t>
                </a:r>
                <a:r>
                  <a:rPr lang="ru-RU" sz="2200" dirty="0">
                    <a:solidFill>
                      <a:schemeClr val="tx1"/>
                    </a:solidFill>
                    <a:latin typeface="Times New Roman" pitchFamily="18" charset="0"/>
                    <a:cs typeface="Times New Roman" pitchFamily="18" charset="0"/>
                  </a:rPr>
                  <a:t> &gt; 1; </a:t>
                </a:r>
                <a:endParaRPr lang="ru-RU" sz="2200" dirty="0">
                  <a:latin typeface="Times New Roman" pitchFamily="18" charset="0"/>
                  <a:cs typeface="Times New Roman" pitchFamily="18" charset="0"/>
                </a:endParaRPr>
              </a:p>
              <a:p>
                <a:pPr algn="just">
                  <a:buClr>
                    <a:schemeClr val="accent1"/>
                  </a:buClr>
                  <a:buFont typeface="Wingdings" panose="05000000000000000000" pitchFamily="2" charset="2"/>
                  <a:buChar char="ü"/>
                </a:pPr>
                <a:r>
                  <a:rPr lang="ru-RU" sz="2200" dirty="0" smtClean="0">
                    <a:solidFill>
                      <a:schemeClr val="tx1"/>
                    </a:solidFill>
                    <a:latin typeface="Times New Roman" pitchFamily="18" charset="0"/>
                    <a:cs typeface="Times New Roman" pitchFamily="18" charset="0"/>
                  </a:rPr>
                  <a:t>спрос </a:t>
                </a:r>
                <a:r>
                  <a:rPr lang="ru-RU" sz="2200" dirty="0">
                    <a:solidFill>
                      <a:schemeClr val="tx1"/>
                    </a:solidFill>
                    <a:latin typeface="Times New Roman" pitchFamily="18" charset="0"/>
                    <a:cs typeface="Times New Roman" pitchFamily="18" charset="0"/>
                  </a:rPr>
                  <a:t>является неэластичным, если процентное изменение величины спроса меньше, чем процентное изменение цены, здесь E</a:t>
                </a:r>
                <a:r>
                  <a:rPr lang="ru-RU" sz="2200" baseline="-25000" dirty="0">
                    <a:solidFill>
                      <a:schemeClr val="tx1"/>
                    </a:solidFill>
                    <a:latin typeface="Times New Roman" pitchFamily="18" charset="0"/>
                    <a:cs typeface="Times New Roman" pitchFamily="18" charset="0"/>
                  </a:rPr>
                  <a:t>D</a:t>
                </a:r>
                <a:r>
                  <a:rPr lang="ru-RU" sz="2200" dirty="0">
                    <a:solidFill>
                      <a:schemeClr val="tx1"/>
                    </a:solidFill>
                    <a:latin typeface="Times New Roman" pitchFamily="18" charset="0"/>
                    <a:cs typeface="Times New Roman" pitchFamily="18" charset="0"/>
                  </a:rPr>
                  <a:t> &lt; 1; </a:t>
                </a:r>
                <a:endParaRPr lang="ru-RU" sz="2200" dirty="0">
                  <a:latin typeface="Times New Roman" pitchFamily="18" charset="0"/>
                  <a:cs typeface="Times New Roman" pitchFamily="18" charset="0"/>
                </a:endParaRPr>
              </a:p>
              <a:p>
                <a:pPr algn="just">
                  <a:buClr>
                    <a:schemeClr val="accent1"/>
                  </a:buClr>
                  <a:buFont typeface="Wingdings" panose="05000000000000000000" pitchFamily="2" charset="2"/>
                  <a:buChar char="ü"/>
                </a:pPr>
                <a:r>
                  <a:rPr lang="ru-RU" sz="2200" dirty="0" smtClean="0">
                    <a:solidFill>
                      <a:schemeClr val="tx1"/>
                    </a:solidFill>
                    <a:latin typeface="Times New Roman" pitchFamily="18" charset="0"/>
                    <a:cs typeface="Times New Roman" pitchFamily="18" charset="0"/>
                  </a:rPr>
                  <a:t>если </a:t>
                </a:r>
                <a:r>
                  <a:rPr lang="ru-RU" sz="2200" dirty="0">
                    <a:solidFill>
                      <a:schemeClr val="tx1"/>
                    </a:solidFill>
                    <a:latin typeface="Times New Roman" pitchFamily="18" charset="0"/>
                    <a:cs typeface="Times New Roman" pitchFamily="18" charset="0"/>
                  </a:rPr>
                  <a:t>процентное изменение величины спроса точно равно процентному изменению цены, мы имеем дело с пограничным случаем единичной эластичности спроса, где E</a:t>
                </a:r>
                <a:r>
                  <a:rPr lang="ru-RU" sz="2200" baseline="-25000" dirty="0">
                    <a:solidFill>
                      <a:schemeClr val="tx1"/>
                    </a:solidFill>
                    <a:latin typeface="Times New Roman" pitchFamily="18" charset="0"/>
                    <a:cs typeface="Times New Roman" pitchFamily="18" charset="0"/>
                  </a:rPr>
                  <a:t>D</a:t>
                </a:r>
                <a:r>
                  <a:rPr lang="ru-RU" sz="2200" dirty="0">
                    <a:solidFill>
                      <a:schemeClr val="tx1"/>
                    </a:solidFill>
                    <a:latin typeface="Times New Roman" pitchFamily="18" charset="0"/>
                    <a:cs typeface="Times New Roman" pitchFamily="18" charset="0"/>
                  </a:rPr>
                  <a:t>=1.</a:t>
                </a:r>
              </a:p>
              <a:p>
                <a:pPr marL="0" indent="0">
                  <a:buNone/>
                </a:pPr>
                <a:endParaRPr lang="ru-RU" dirty="0"/>
              </a:p>
            </p:txBody>
          </p:sp>
        </mc:Choice>
        <mc:Fallback xmlns="">
          <p:sp>
            <p:nvSpPr>
              <p:cNvPr id="3" name="Содержимое 2"/>
              <p:cNvSpPr>
                <a:spLocks noGrp="1" noRot="1" noChangeAspect="1" noMove="1" noResize="1" noEditPoints="1" noAdjustHandles="1" noChangeArrowheads="1" noChangeShapeType="1" noTextEdit="1"/>
              </p:cNvSpPr>
              <p:nvPr>
                <p:ph sz="quarter" idx="1"/>
              </p:nvPr>
            </p:nvSpPr>
            <p:spPr>
              <a:xfrm>
                <a:off x="457200" y="1732546"/>
                <a:ext cx="11430001" cy="5005137"/>
              </a:xfrm>
              <a:blipFill rotWithShape="1">
                <a:blip r:embed="rId2"/>
                <a:stretch>
                  <a:fillRect l="-533" t="-1340" r="-533"/>
                </a:stretch>
              </a:blipFill>
            </p:spPr>
            <p:txBody>
              <a:bodyPr/>
              <a:lstStyle/>
              <a:p>
                <a:r>
                  <a:rPr lang="ru-RU">
                    <a:noFill/>
                  </a:rPr>
                  <a:t> </a:t>
                </a:r>
              </a:p>
            </p:txBody>
          </p:sp>
        </mc:Fallback>
      </mc:AlternateContent>
      <p:sp>
        <p:nvSpPr>
          <p:cNvPr id="4" name="Прямоугольник 3"/>
          <p:cNvSpPr/>
          <p:nvPr/>
        </p:nvSpPr>
        <p:spPr>
          <a:xfrm>
            <a:off x="457200" y="356755"/>
            <a:ext cx="11201400" cy="646331"/>
          </a:xfrm>
          <a:prstGeom prst="rect">
            <a:avLst/>
          </a:prstGeom>
        </p:spPr>
        <p:txBody>
          <a:bodyPr wrap="square">
            <a:spAutoFit/>
          </a:bodyPr>
          <a:lstStyle/>
          <a:p>
            <a:pPr algn="ctr"/>
            <a:r>
              <a:rPr lang="ru-RU" sz="3600" dirty="0" smtClean="0">
                <a:latin typeface="Times New Roman" pitchFamily="18" charset="0"/>
                <a:cs typeface="Times New Roman" pitchFamily="18" charset="0"/>
              </a:rPr>
              <a:t>РЕЗЮМЕ</a:t>
            </a:r>
            <a:endParaRPr lang="ru-RU" sz="3600"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950496" y="884721"/>
            <a:ext cx="10106526" cy="5528109"/>
          </a:xfrm>
        </p:spPr>
        <p:txBody>
          <a:bodyPr>
            <a:normAutofit fontScale="92500" lnSpcReduction="10000"/>
          </a:bodyPr>
          <a:lstStyle/>
          <a:p>
            <a:pPr marL="252000" indent="0" algn="just">
              <a:buNone/>
            </a:pPr>
            <a:r>
              <a:rPr lang="ru-RU" sz="2000" dirty="0" smtClean="0">
                <a:solidFill>
                  <a:schemeClr val="tx1"/>
                </a:solidFill>
                <a:latin typeface="Times New Roman" pitchFamily="18" charset="0"/>
                <a:cs typeface="Times New Roman" pitchFamily="18" charset="0"/>
              </a:rPr>
              <a:t>3. Ценовая эластичность - это коэффициент, рассчитанный на основе относительных величин, который не следует путать с наклонам.</a:t>
            </a:r>
          </a:p>
          <a:p>
            <a:pPr marL="252000" indent="0" algn="just">
              <a:spcBef>
                <a:spcPts val="1800"/>
              </a:spcBef>
              <a:buNone/>
            </a:pPr>
            <a:r>
              <a:rPr lang="ru-RU" sz="2000" dirty="0" smtClean="0">
                <a:solidFill>
                  <a:schemeClr val="tx1"/>
                </a:solidFill>
                <a:latin typeface="Times New Roman" pitchFamily="18" charset="0"/>
                <a:cs typeface="Times New Roman" pitchFamily="18" charset="0"/>
              </a:rPr>
              <a:t>4. Эластичность </a:t>
            </a:r>
            <a:r>
              <a:rPr lang="ru-RU" sz="2000" dirty="0">
                <a:solidFill>
                  <a:schemeClr val="tx1"/>
                </a:solidFill>
                <a:latin typeface="Times New Roman" pitchFamily="18" charset="0"/>
                <a:cs typeface="Times New Roman" pitchFamily="18" charset="0"/>
              </a:rPr>
              <a:t>спроса позволяет нам судить о влиянии изменения цены на объем общей выручки. </a:t>
            </a:r>
            <a:endParaRPr lang="ru-RU" sz="2000" dirty="0" smtClean="0">
              <a:solidFill>
                <a:schemeClr val="tx1"/>
              </a:solidFill>
              <a:latin typeface="Times New Roman" pitchFamily="18" charset="0"/>
              <a:cs typeface="Times New Roman" pitchFamily="18" charset="0"/>
            </a:endParaRPr>
          </a:p>
          <a:p>
            <a:pPr marL="594900" indent="-342900" algn="just">
              <a:spcBef>
                <a:spcPts val="600"/>
              </a:spcBef>
              <a:buFont typeface="Wingdings" panose="05000000000000000000" pitchFamily="2" charset="2"/>
              <a:buChar char="ü"/>
            </a:pPr>
            <a:r>
              <a:rPr lang="ru-RU" sz="2000" dirty="0" smtClean="0">
                <a:solidFill>
                  <a:schemeClr val="tx1"/>
                </a:solidFill>
                <a:latin typeface="Times New Roman" pitchFamily="18" charset="0"/>
                <a:cs typeface="Times New Roman" pitchFamily="18" charset="0"/>
              </a:rPr>
              <a:t>При </a:t>
            </a:r>
            <a:r>
              <a:rPr lang="ru-RU" sz="2000" dirty="0">
                <a:solidFill>
                  <a:schemeClr val="tx1"/>
                </a:solidFill>
                <a:latin typeface="Times New Roman" pitchFamily="18" charset="0"/>
                <a:cs typeface="Times New Roman" pitchFamily="18" charset="0"/>
              </a:rPr>
              <a:t>эластичном спросе снижение цены увеличивает общую выручку; </a:t>
            </a:r>
            <a:endParaRPr lang="ru-RU" sz="2000" dirty="0" smtClean="0">
              <a:solidFill>
                <a:schemeClr val="tx1"/>
              </a:solidFill>
              <a:latin typeface="Times New Roman" pitchFamily="18" charset="0"/>
              <a:cs typeface="Times New Roman" pitchFamily="18" charset="0"/>
            </a:endParaRPr>
          </a:p>
          <a:p>
            <a:pPr marL="594900" indent="-342900" algn="just">
              <a:spcBef>
                <a:spcPts val="600"/>
              </a:spcBef>
              <a:buFont typeface="Wingdings" panose="05000000000000000000" pitchFamily="2" charset="2"/>
              <a:buChar char="ü"/>
            </a:pPr>
            <a:r>
              <a:rPr lang="ru-RU" sz="2000" dirty="0" smtClean="0">
                <a:solidFill>
                  <a:schemeClr val="tx1"/>
                </a:solidFill>
                <a:latin typeface="Times New Roman" pitchFamily="18" charset="0"/>
                <a:cs typeface="Times New Roman" pitchFamily="18" charset="0"/>
              </a:rPr>
              <a:t>если </a:t>
            </a:r>
            <a:r>
              <a:rPr lang="ru-RU" sz="2000" dirty="0">
                <a:solidFill>
                  <a:schemeClr val="tx1"/>
                </a:solidFill>
                <a:latin typeface="Times New Roman" pitchFamily="18" charset="0"/>
                <a:cs typeface="Times New Roman" pitchFamily="18" charset="0"/>
              </a:rPr>
              <a:t>спрос неэластичен, снижение цены уменьшает общую выручку; </a:t>
            </a:r>
            <a:endParaRPr lang="ru-RU" sz="2000" dirty="0" smtClean="0">
              <a:solidFill>
                <a:schemeClr val="tx1"/>
              </a:solidFill>
              <a:latin typeface="Times New Roman" pitchFamily="18" charset="0"/>
              <a:cs typeface="Times New Roman" pitchFamily="18" charset="0"/>
            </a:endParaRPr>
          </a:p>
          <a:p>
            <a:pPr marL="594900" indent="-342900" algn="just">
              <a:spcBef>
                <a:spcPts val="600"/>
              </a:spcBef>
              <a:buFont typeface="Wingdings" panose="05000000000000000000" pitchFamily="2" charset="2"/>
              <a:buChar char="ü"/>
            </a:pPr>
            <a:r>
              <a:rPr lang="ru-RU" sz="2000" dirty="0" smtClean="0">
                <a:solidFill>
                  <a:schemeClr val="tx1"/>
                </a:solidFill>
                <a:latin typeface="Times New Roman" pitchFamily="18" charset="0"/>
                <a:cs typeface="Times New Roman" pitchFamily="18" charset="0"/>
              </a:rPr>
              <a:t>при </a:t>
            </a:r>
            <a:r>
              <a:rPr lang="ru-RU" sz="2000" dirty="0">
                <a:solidFill>
                  <a:schemeClr val="tx1"/>
                </a:solidFill>
                <a:latin typeface="Times New Roman" pitchFamily="18" charset="0"/>
                <a:cs typeface="Times New Roman" pitchFamily="18" charset="0"/>
              </a:rPr>
              <a:t>единичной эластичности спроса изменение цены не оказывает никакого влияния на общую выручку</a:t>
            </a:r>
          </a:p>
          <a:p>
            <a:pPr marL="252000" indent="0" algn="just">
              <a:spcBef>
                <a:spcPts val="1800"/>
              </a:spcBef>
              <a:buNone/>
            </a:pPr>
            <a:r>
              <a:rPr lang="ru-RU" sz="2000" dirty="0" smtClean="0">
                <a:solidFill>
                  <a:schemeClr val="tx1"/>
                </a:solidFill>
                <a:latin typeface="Times New Roman" pitchFamily="18" charset="0"/>
                <a:cs typeface="Times New Roman" pitchFamily="18" charset="0"/>
              </a:rPr>
              <a:t>5. Ценовая </a:t>
            </a:r>
            <a:r>
              <a:rPr lang="ru-RU" sz="2000" dirty="0">
                <a:solidFill>
                  <a:schemeClr val="tx1"/>
                </a:solidFill>
                <a:latin typeface="Times New Roman" pitchFamily="18" charset="0"/>
                <a:cs typeface="Times New Roman" pitchFamily="18" charset="0"/>
              </a:rPr>
              <a:t>эластичность спроса на товары первой необходимости, такие как продукты питания или жилье, обычно достаточно низка, а на предметы роскоши, такие как снегоходы или путешествия на самолете, высока. </a:t>
            </a:r>
            <a:endParaRPr lang="ru-RU" sz="2000" dirty="0" smtClean="0">
              <a:solidFill>
                <a:schemeClr val="tx1"/>
              </a:solidFill>
              <a:latin typeface="Times New Roman" pitchFamily="18" charset="0"/>
              <a:cs typeface="Times New Roman" pitchFamily="18" charset="0"/>
            </a:endParaRPr>
          </a:p>
          <a:p>
            <a:pPr marL="252000" indent="457200" algn="just">
              <a:spcBef>
                <a:spcPts val="600"/>
              </a:spcBef>
              <a:buNone/>
            </a:pPr>
            <a:r>
              <a:rPr lang="ru-RU" sz="2000" dirty="0" smtClean="0">
                <a:solidFill>
                  <a:schemeClr val="tx1"/>
                </a:solidFill>
                <a:latin typeface="Times New Roman" pitchFamily="18" charset="0"/>
                <a:cs typeface="Times New Roman" pitchFamily="18" charset="0"/>
              </a:rPr>
              <a:t>К </a:t>
            </a:r>
            <a:r>
              <a:rPr lang="ru-RU" sz="2000" dirty="0">
                <a:solidFill>
                  <a:schemeClr val="tx1"/>
                </a:solidFill>
                <a:latin typeface="Times New Roman" pitchFamily="18" charset="0"/>
                <a:cs typeface="Times New Roman" pitchFamily="18" charset="0"/>
              </a:rPr>
              <a:t>другим факторам, влияющим на эластичность, относятся наличие товаров-заменителей, продолжительность периода времени, в течение которого потребители могут приспособиться к изменению цены, удельный вес расходов на данный товар в бюджете потребителя.</a:t>
            </a:r>
          </a:p>
          <a:p>
            <a:pPr marL="252000" indent="0">
              <a:spcBef>
                <a:spcPts val="1800"/>
              </a:spcBef>
              <a:buNone/>
            </a:pPr>
            <a:r>
              <a:rPr lang="ru-RU" sz="2000" dirty="0" smtClean="0">
                <a:solidFill>
                  <a:schemeClr val="tx1"/>
                </a:solidFill>
                <a:latin typeface="Times New Roman" pitchFamily="18" charset="0"/>
                <a:cs typeface="Times New Roman" pitchFamily="18" charset="0"/>
              </a:rPr>
              <a:t>6.  Ценовая </a:t>
            </a:r>
            <a:r>
              <a:rPr lang="ru-RU" sz="2000" dirty="0">
                <a:solidFill>
                  <a:schemeClr val="tx1"/>
                </a:solidFill>
                <a:latin typeface="Times New Roman" pitchFamily="18" charset="0"/>
                <a:cs typeface="Times New Roman" pitchFamily="18" charset="0"/>
              </a:rPr>
              <a:t>эластичность предложения определяется отношением процентного изменения величины предложения к процентному изменению рыночной цены</a:t>
            </a:r>
            <a:r>
              <a:rPr lang="ru-RU" sz="2000" dirty="0" smtClean="0">
                <a:solidFill>
                  <a:schemeClr val="tx1"/>
                </a:solidFill>
                <a:latin typeface="Times New Roman" pitchFamily="18" charset="0"/>
                <a:cs typeface="Times New Roman" pitchFamily="18" charset="0"/>
              </a:rPr>
              <a:t>.</a:t>
            </a:r>
            <a:endParaRPr lang="ru-RU" sz="2000" dirty="0">
              <a:solidFill>
                <a:schemeClr val="tx1"/>
              </a:solidFill>
              <a:latin typeface="Times New Roman" pitchFamily="18" charset="0"/>
              <a:cs typeface="Times New Roman" pitchFamily="18" charset="0"/>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613611" y="859054"/>
            <a:ext cx="10650370" cy="5493619"/>
          </a:xfrm>
        </p:spPr>
        <p:txBody>
          <a:bodyPr>
            <a:normAutofit fontScale="85000" lnSpcReduction="20000"/>
          </a:bodyPr>
          <a:lstStyle/>
          <a:p>
            <a:pPr algn="ctr">
              <a:buNone/>
            </a:pPr>
            <a:r>
              <a:rPr lang="ru-RU" b="1" dirty="0" smtClean="0">
                <a:solidFill>
                  <a:schemeClr val="tx1"/>
                </a:solidFill>
                <a:latin typeface="Times New Roman" pitchFamily="18" charset="0"/>
                <a:cs typeface="Times New Roman" pitchFamily="18" charset="0"/>
              </a:rPr>
              <a:t>Применение теоретических концепций к решению текущих экономических проблем</a:t>
            </a:r>
          </a:p>
          <a:p>
            <a:pPr marL="252000" indent="0" algn="just">
              <a:spcBef>
                <a:spcPts val="1200"/>
              </a:spcBef>
              <a:buNone/>
            </a:pPr>
            <a:r>
              <a:rPr lang="ru-RU" sz="2100" dirty="0" smtClean="0">
                <a:solidFill>
                  <a:schemeClr val="tx1"/>
                </a:solidFill>
                <a:latin typeface="Times New Roman" pitchFamily="18" charset="0"/>
                <a:cs typeface="Times New Roman" pitchFamily="18" charset="0"/>
              </a:rPr>
              <a:t>7. Одной из наиболее показательных сфер применения анализа спроса и предложения является сельское хозяйство. Усовершенствования технологий сельскохозяйственного производства приводят к тому, что предложение сельхозпродукции очень быстро увеличивается, в то время как спрос на продукты питания растет значительно медленнее, даже при существенном увеличении доходов. Поэтому рыночные цены на продукты питания проявляют тенденцию к снижению. </a:t>
            </a:r>
            <a:endParaRPr lang="ru-RU" sz="2100" dirty="0">
              <a:solidFill>
                <a:schemeClr val="tx1"/>
              </a:solidFill>
              <a:latin typeface="Times New Roman" pitchFamily="18" charset="0"/>
              <a:cs typeface="Times New Roman" pitchFamily="18" charset="0"/>
            </a:endParaRPr>
          </a:p>
          <a:p>
            <a:pPr marL="252000" indent="457200" algn="just">
              <a:spcBef>
                <a:spcPts val="600"/>
              </a:spcBef>
              <a:buNone/>
            </a:pPr>
            <a:r>
              <a:rPr lang="ru-RU" sz="2100" dirty="0" smtClean="0">
                <a:solidFill>
                  <a:schemeClr val="tx1"/>
                </a:solidFill>
                <a:latin typeface="Times New Roman" pitchFamily="18" charset="0"/>
                <a:cs typeface="Times New Roman" pitchFamily="18" charset="0"/>
              </a:rPr>
              <a:t>Для того чтобы предотвратить существенное снижение доходов фермеров, правительство осуществляет различные программы поддержки сельского хозяйства, такие как программа по сокращению посевных площадей.</a:t>
            </a:r>
          </a:p>
          <a:p>
            <a:pPr marL="252000" indent="0" algn="just">
              <a:spcBef>
                <a:spcPts val="1200"/>
              </a:spcBef>
              <a:buNone/>
            </a:pPr>
            <a:r>
              <a:rPr lang="ru-RU" sz="2100" dirty="0" smtClean="0">
                <a:solidFill>
                  <a:schemeClr val="tx1"/>
                </a:solidFill>
                <a:latin typeface="Times New Roman" pitchFamily="18" charset="0"/>
                <a:cs typeface="Times New Roman" pitchFamily="18" charset="0"/>
              </a:rPr>
              <a:t>8. Введение дополнительных налогов на товары изменяет равновесное положение спроса и предложения. Последствия таких действий зависят от относительной эластичности спроса и предложения. Если спрос окажется менее эластичным ив сравнению с предложением, то основная тяжесть налогового бремени ляжет на плечи потребителей».</a:t>
            </a:r>
          </a:p>
          <a:p>
            <a:pPr marL="252000" indent="0" algn="just">
              <a:spcBef>
                <a:spcPts val="1200"/>
              </a:spcBef>
              <a:buNone/>
            </a:pPr>
            <a:r>
              <a:rPr lang="ru-RU" sz="2100" dirty="0">
                <a:solidFill>
                  <a:schemeClr val="tx1"/>
                </a:solidFill>
                <a:latin typeface="Times New Roman" pitchFamily="18" charset="0"/>
                <a:cs typeface="Times New Roman" pitchFamily="18" charset="0"/>
              </a:rPr>
              <a:t>9. Государство периодически вмешивается в действие конкурентного рыночного механизма, устанавливая максимально возможные или минимально допустимые уровни цен. В результате равновесие между предложением и спросом нарушается; при установлении потолка цен возникает избыточный спрос, в то время как при установлении нижнего уровня пек появляется избыточное предложение. </a:t>
            </a:r>
            <a:endParaRPr lang="ru-RU" sz="2100" dirty="0" smtClean="0">
              <a:solidFill>
                <a:schemeClr val="tx1"/>
              </a:solidFill>
              <a:latin typeface="Times New Roman" pitchFamily="18" charset="0"/>
              <a:cs typeface="Times New Roman" pitchFamily="18" charset="0"/>
            </a:endParaRPr>
          </a:p>
          <a:p>
            <a:pPr marL="252000" indent="457200" algn="just">
              <a:spcBef>
                <a:spcPts val="600"/>
              </a:spcBef>
              <a:buNone/>
            </a:pPr>
            <a:r>
              <a:rPr lang="ru-RU" sz="2100" dirty="0" smtClean="0">
                <a:solidFill>
                  <a:schemeClr val="tx1"/>
                </a:solidFill>
                <a:latin typeface="Times New Roman" pitchFamily="18" charset="0"/>
                <a:cs typeface="Times New Roman" pitchFamily="18" charset="0"/>
              </a:rPr>
              <a:t>Иногда </a:t>
            </a:r>
            <a:r>
              <a:rPr lang="ru-RU" sz="2100" dirty="0">
                <a:solidFill>
                  <a:schemeClr val="tx1"/>
                </a:solidFill>
                <a:latin typeface="Times New Roman" pitchFamily="18" charset="0"/>
                <a:cs typeface="Times New Roman" pitchFamily="18" charset="0"/>
              </a:rPr>
              <a:t>это вмешательство направлено на повышение доходов отдельных групп населении как в случае с фермерами и низко квалифицированными рабочими. Часто все эти мероприятия приводят к деформации и неэффективности функционирования экономика.</a:t>
            </a:r>
          </a:p>
          <a:p>
            <a:pPr marL="252000" indent="0" algn="just">
              <a:spcBef>
                <a:spcPts val="1200"/>
              </a:spcBef>
              <a:buNone/>
            </a:pPr>
            <a:endParaRPr lang="ru-RU" sz="2000" dirty="0" smtClean="0">
              <a:solidFill>
                <a:schemeClr val="tx1"/>
              </a:solidFill>
              <a:latin typeface="Times New Roman" pitchFamily="18" charset="0"/>
              <a:cs typeface="Times New Roman" pitchFamily="18" charset="0"/>
            </a:endParaRPr>
          </a:p>
          <a:p>
            <a:endParaRPr lang="ru-RU"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Содержимое 2"/>
              <p:cNvSpPr>
                <a:spLocks noGrp="1"/>
              </p:cNvSpPr>
              <p:nvPr>
                <p:ph sz="quarter" idx="1"/>
              </p:nvPr>
            </p:nvSpPr>
            <p:spPr>
              <a:xfrm>
                <a:off x="1173079" y="1600200"/>
                <a:ext cx="9721515" cy="5257800"/>
              </a:xfrm>
            </p:spPr>
            <p:txBody>
              <a:bodyPr>
                <a:normAutofit/>
              </a:bodyPr>
              <a:lstStyle/>
              <a:p>
                <a:pPr algn="ctr">
                  <a:buNone/>
                </a:pPr>
                <a:r>
                  <a:rPr lang="ru-RU" sz="2000" b="1" dirty="0" smtClean="0">
                    <a:latin typeface="Times New Roman" pitchFamily="18" charset="0"/>
                    <a:cs typeface="Times New Roman" pitchFamily="18" charset="0"/>
                  </a:rPr>
                  <a:t>Концепция эластичности</a:t>
                </a:r>
              </a:p>
              <a:p>
                <a:pPr>
                  <a:buClr>
                    <a:schemeClr val="accent1"/>
                  </a:buClr>
                  <a:buSzPct val="100000"/>
                  <a:buFont typeface="Wingdings" panose="05000000000000000000" pitchFamily="2" charset="2"/>
                  <a:buChar char="ü"/>
                </a:pPr>
                <a:r>
                  <a:rPr lang="ru-RU" sz="2000" dirty="0" smtClean="0">
                    <a:latin typeface="Times New Roman" pitchFamily="18" charset="0"/>
                    <a:cs typeface="Times New Roman" pitchFamily="18" charset="0"/>
                  </a:rPr>
                  <a:t>Ценовая эластичность спроса, предложения</a:t>
                </a:r>
              </a:p>
              <a:p>
                <a:pPr>
                  <a:buClr>
                    <a:schemeClr val="accent1"/>
                  </a:buClr>
                  <a:buSzPct val="100000"/>
                  <a:buFont typeface="Wingdings" panose="05000000000000000000" pitchFamily="2" charset="2"/>
                  <a:buChar char="ü"/>
                </a:pPr>
                <a:r>
                  <a:rPr lang="ru-RU" sz="2000" dirty="0" smtClean="0">
                    <a:latin typeface="Times New Roman" pitchFamily="18" charset="0"/>
                    <a:cs typeface="Times New Roman" pitchFamily="18" charset="0"/>
                  </a:rPr>
                  <a:t>Эластичный, неэластичный спрос, спрос с единичной эластичностью</a:t>
                </a:r>
              </a:p>
              <a:p>
                <a:pPr>
                  <a:buClr>
                    <a:schemeClr val="accent1"/>
                  </a:buClr>
                  <a:buSzPct val="100000"/>
                  <a:buFont typeface="Wingdings" panose="05000000000000000000" pitchFamily="2" charset="2"/>
                  <a:buChar char="ü"/>
                </a:pPr>
                <a14:m>
                  <m:oMath xmlns:m="http://schemas.openxmlformats.org/officeDocument/2006/math">
                    <m:sSub>
                      <m:sSubPr>
                        <m:ctrlPr>
                          <a:rPr lang="en-US" sz="2000" i="1" dirty="0" smtClean="0">
                            <a:latin typeface="Cambria Math"/>
                            <a:cs typeface="Times New Roman" pitchFamily="18" charset="0"/>
                          </a:rPr>
                        </m:ctrlPr>
                      </m:sSubPr>
                      <m:e>
                        <m:r>
                          <a:rPr lang="en-US" sz="2000" b="0" i="1" dirty="0" smtClean="0">
                            <a:latin typeface="Cambria Math" panose="02040503050406030204" pitchFamily="18" charset="0"/>
                            <a:cs typeface="Times New Roman" pitchFamily="18" charset="0"/>
                          </a:rPr>
                          <m:t>𝐸</m:t>
                        </m:r>
                      </m:e>
                      <m:sub>
                        <m:r>
                          <a:rPr lang="en-US" sz="2000" b="0" i="1" dirty="0" smtClean="0">
                            <a:latin typeface="Cambria Math" panose="02040503050406030204" pitchFamily="18" charset="0"/>
                            <a:cs typeface="Times New Roman" pitchFamily="18" charset="0"/>
                          </a:rPr>
                          <m:t>𝐷</m:t>
                        </m:r>
                      </m:sub>
                    </m:sSub>
                    <m:r>
                      <a:rPr lang="en-US" sz="2000" b="0" i="1" dirty="0" smtClean="0">
                        <a:latin typeface="Cambria Math" panose="02040503050406030204" pitchFamily="18" charset="0"/>
                        <a:cs typeface="Times New Roman" pitchFamily="18" charset="0"/>
                      </a:rPr>
                      <m:t>= </m:t>
                    </m:r>
                    <m:f>
                      <m:fPr>
                        <m:ctrlPr>
                          <a:rPr lang="en-US" sz="2000" b="0" i="1" dirty="0" smtClean="0">
                            <a:latin typeface="Cambria Math"/>
                            <a:cs typeface="Times New Roman" pitchFamily="18" charset="0"/>
                          </a:rPr>
                        </m:ctrlPr>
                      </m:fPr>
                      <m:num>
                        <m:r>
                          <a:rPr lang="en-US" sz="2000" i="1" dirty="0">
                            <a:latin typeface="Cambria Math" panose="02040503050406030204" pitchFamily="18" charset="0"/>
                            <a:cs typeface="Times New Roman" pitchFamily="18" charset="0"/>
                          </a:rPr>
                          <m:t>%</m:t>
                        </m:r>
                        <m:r>
                          <a:rPr lang="ru-RU" sz="2000" i="1" dirty="0">
                            <a:latin typeface="Cambria Math" panose="02040503050406030204" pitchFamily="18" charset="0"/>
                            <a:cs typeface="Times New Roman" pitchFamily="18" charset="0"/>
                          </a:rPr>
                          <m:t> изменение </m:t>
                        </m:r>
                        <m:r>
                          <a:rPr lang="en-US" sz="2000" i="1" dirty="0">
                            <a:latin typeface="Cambria Math" panose="02040503050406030204" pitchFamily="18" charset="0"/>
                            <a:cs typeface="Times New Roman" pitchFamily="18" charset="0"/>
                          </a:rPr>
                          <m:t>𝑄</m:t>
                        </m:r>
                      </m:num>
                      <m:den>
                        <m:r>
                          <a:rPr lang="en-US" sz="2000" i="1" dirty="0">
                            <a:latin typeface="Cambria Math" panose="02040503050406030204" pitchFamily="18" charset="0"/>
                            <a:cs typeface="Times New Roman" pitchFamily="18" charset="0"/>
                          </a:rPr>
                          <m:t>%</m:t>
                        </m:r>
                        <m:r>
                          <a:rPr lang="ru-RU" sz="2000" i="1" dirty="0">
                            <a:latin typeface="Cambria Math" panose="02040503050406030204" pitchFamily="18" charset="0"/>
                            <a:cs typeface="Times New Roman" pitchFamily="18" charset="0"/>
                          </a:rPr>
                          <m:t> изменение </m:t>
                        </m:r>
                        <m:r>
                          <a:rPr lang="en-US" sz="2000" b="0" i="1" dirty="0" smtClean="0">
                            <a:latin typeface="Cambria Math" panose="02040503050406030204" pitchFamily="18" charset="0"/>
                            <a:cs typeface="Times New Roman" pitchFamily="18" charset="0"/>
                          </a:rPr>
                          <m:t>𝑃</m:t>
                        </m:r>
                      </m:den>
                    </m:f>
                  </m:oMath>
                </a14:m>
                <a:r>
                  <a:rPr lang="ru-RU" sz="2000" dirty="0" smtClean="0">
                    <a:latin typeface="Times New Roman" pitchFamily="18" charset="0"/>
                    <a:cs typeface="Times New Roman" pitchFamily="18" charset="0"/>
                  </a:rPr>
                  <a:t>         </a:t>
                </a:r>
              </a:p>
              <a:p>
                <a:pPr>
                  <a:buClr>
                    <a:schemeClr val="accent1"/>
                  </a:buClr>
                  <a:buSzPct val="100000"/>
                  <a:buFont typeface="Wingdings" panose="05000000000000000000" pitchFamily="2" charset="2"/>
                  <a:buChar char="ü"/>
                </a:pPr>
                <a:r>
                  <a:rPr lang="ru-RU" sz="2000" dirty="0" smtClean="0">
                    <a:latin typeface="Times New Roman" pitchFamily="18" charset="0"/>
                    <a:cs typeface="Times New Roman" pitchFamily="18" charset="0"/>
                  </a:rPr>
                  <a:t>Детерминанты эластичности </a:t>
                </a:r>
                <a:endParaRPr lang="ru-RU" sz="2000" dirty="0">
                  <a:latin typeface="Times New Roman" pitchFamily="18" charset="0"/>
                  <a:cs typeface="Times New Roman" pitchFamily="18" charset="0"/>
                </a:endParaRPr>
              </a:p>
              <a:p>
                <a:pPr>
                  <a:buClr>
                    <a:schemeClr val="accent1"/>
                  </a:buClr>
                  <a:buSzPct val="100000"/>
                  <a:buFont typeface="Wingdings" panose="05000000000000000000" pitchFamily="2" charset="2"/>
                  <a:buChar char="ü"/>
                </a:pPr>
                <a:r>
                  <a:rPr lang="ru-RU" sz="2000" dirty="0" smtClean="0">
                    <a:latin typeface="Times New Roman" pitchFamily="18" charset="0"/>
                    <a:cs typeface="Times New Roman" pitchFamily="18" charset="0"/>
                  </a:rPr>
                  <a:t>Общая выручка</a:t>
                </a:r>
                <a:r>
                  <a:rPr lang="en-US" sz="2000" dirty="0" smtClean="0">
                    <a:latin typeface="Times New Roman" pitchFamily="18" charset="0"/>
                    <a:cs typeface="Times New Roman" pitchFamily="18" charset="0"/>
                  </a:rPr>
                  <a:t> P</a:t>
                </a:r>
                <a14:m>
                  <m:oMath xmlns:m="http://schemas.openxmlformats.org/officeDocument/2006/math">
                    <m:r>
                      <a:rPr lang="en-US" sz="2000" i="1" smtClean="0">
                        <a:latin typeface="Cambria Math" panose="02040503050406030204" pitchFamily="18" charset="0"/>
                        <a:ea typeface="Cambria Math" panose="02040503050406030204" pitchFamily="18" charset="0"/>
                        <a:cs typeface="Times New Roman" pitchFamily="18" charset="0"/>
                      </a:rPr>
                      <m:t>×</m:t>
                    </m:r>
                  </m:oMath>
                </a14:m>
                <a:r>
                  <a:rPr lang="ru-RU" sz="2000" dirty="0" smtClean="0">
                    <a:latin typeface="Times New Roman" pitchFamily="18" charset="0"/>
                    <a:cs typeface="Times New Roman" pitchFamily="18" charset="0"/>
                  </a:rPr>
                  <a:t>Q</a:t>
                </a:r>
              </a:p>
              <a:p>
                <a:pPr>
                  <a:buClr>
                    <a:schemeClr val="accent1"/>
                  </a:buClr>
                  <a:buSzPct val="100000"/>
                  <a:buFont typeface="Wingdings" panose="05000000000000000000" pitchFamily="2" charset="2"/>
                  <a:buChar char="ü"/>
                </a:pPr>
                <a:r>
                  <a:rPr lang="ru-RU" sz="2000" dirty="0" smtClean="0">
                    <a:latin typeface="Times New Roman" pitchFamily="18" charset="0"/>
                    <a:cs typeface="Times New Roman" pitchFamily="18" charset="0"/>
                  </a:rPr>
                  <a:t>Зависимость между эластичностью и общей выручкой</a:t>
                </a:r>
              </a:p>
              <a:p>
                <a:pPr algn="ctr">
                  <a:spcBef>
                    <a:spcPts val="1800"/>
                  </a:spcBef>
                  <a:buNone/>
                </a:pPr>
                <a:r>
                  <a:rPr lang="ru-RU" sz="2000" b="1" dirty="0" smtClean="0">
                    <a:latin typeface="Times New Roman" pitchFamily="18" charset="0"/>
                    <a:cs typeface="Times New Roman" pitchFamily="18" charset="0"/>
                  </a:rPr>
                  <a:t>Применение теоретических концепций</a:t>
                </a:r>
              </a:p>
              <a:p>
                <a:pPr>
                  <a:buClr>
                    <a:schemeClr val="accent1"/>
                  </a:buClr>
                  <a:buSzPct val="100000"/>
                  <a:buFont typeface="Wingdings" panose="05000000000000000000" pitchFamily="2" charset="2"/>
                  <a:buChar char="ü"/>
                </a:pPr>
                <a:r>
                  <a:rPr lang="ru-RU" sz="2000" dirty="0" smtClean="0">
                    <a:latin typeface="Times New Roman" pitchFamily="18" charset="0"/>
                    <a:cs typeface="Times New Roman" pitchFamily="18" charset="0"/>
                  </a:rPr>
                  <a:t>Последствия введения налога </a:t>
                </a:r>
                <a:endParaRPr lang="ru-RU" sz="2000" dirty="0">
                  <a:latin typeface="Times New Roman" pitchFamily="18" charset="0"/>
                  <a:cs typeface="Times New Roman" pitchFamily="18" charset="0"/>
                </a:endParaRPr>
              </a:p>
              <a:p>
                <a:pPr>
                  <a:buClr>
                    <a:schemeClr val="accent1"/>
                  </a:buClr>
                  <a:buSzPct val="100000"/>
                  <a:buFont typeface="Wingdings" panose="05000000000000000000" pitchFamily="2" charset="2"/>
                  <a:buChar char="ü"/>
                </a:pPr>
                <a:r>
                  <a:rPr lang="ru-RU" sz="2000" dirty="0" smtClean="0">
                    <a:latin typeface="Times New Roman" pitchFamily="18" charset="0"/>
                    <a:cs typeface="Times New Roman" pitchFamily="18" charset="0"/>
                  </a:rPr>
                  <a:t>Нормирование с помощью цен</a:t>
                </a:r>
              </a:p>
              <a:p>
                <a:pPr>
                  <a:buClr>
                    <a:schemeClr val="accent1"/>
                  </a:buClr>
                  <a:buSzPct val="100000"/>
                  <a:buFont typeface="Wingdings" panose="05000000000000000000" pitchFamily="2" charset="2"/>
                  <a:buChar char="ü"/>
                </a:pPr>
                <a:r>
                  <a:rPr lang="ru-RU" sz="2000" dirty="0" smtClean="0">
                    <a:latin typeface="Times New Roman" pitchFamily="18" charset="0"/>
                    <a:cs typeface="Times New Roman" pitchFamily="18" charset="0"/>
                  </a:rPr>
                  <a:t>Деформации, возникающие в результате контроля над ценами </a:t>
                </a:r>
                <a:endParaRPr lang="ru-RU" sz="2000" dirty="0">
                  <a:latin typeface="Times New Roman" pitchFamily="18" charset="0"/>
                  <a:cs typeface="Times New Roman" pitchFamily="18" charset="0"/>
                </a:endParaRPr>
              </a:p>
              <a:p>
                <a:pPr>
                  <a:buClr>
                    <a:schemeClr val="accent1"/>
                  </a:buClr>
                  <a:buSzPct val="100000"/>
                  <a:buFont typeface="Wingdings" panose="05000000000000000000" pitchFamily="2" charset="2"/>
                  <a:buChar char="ü"/>
                </a:pPr>
                <a:r>
                  <a:rPr lang="ru-RU" sz="2000" dirty="0" smtClean="0">
                    <a:latin typeface="Times New Roman" pitchFamily="18" charset="0"/>
                    <a:cs typeface="Times New Roman" pitchFamily="18" charset="0"/>
                  </a:rPr>
                  <a:t>Нормирование с помощью цен или нормирование с помощью карточек</a:t>
                </a:r>
              </a:p>
              <a:p>
                <a:endParaRPr lang="ru-RU" dirty="0"/>
              </a:p>
            </p:txBody>
          </p:sp>
        </mc:Choice>
        <mc:Fallback xmlns="">
          <p:sp>
            <p:nvSpPr>
              <p:cNvPr id="3" name="Содержимое 2"/>
              <p:cNvSpPr>
                <a:spLocks noGrp="1" noRot="1" noChangeAspect="1" noMove="1" noResize="1" noEditPoints="1" noAdjustHandles="1" noChangeArrowheads="1" noChangeShapeType="1" noTextEdit="1"/>
              </p:cNvSpPr>
              <p:nvPr>
                <p:ph sz="quarter" idx="1"/>
              </p:nvPr>
            </p:nvSpPr>
            <p:spPr>
              <a:xfrm>
                <a:off x="1173079" y="1600200"/>
                <a:ext cx="9721515" cy="5257800"/>
              </a:xfrm>
              <a:blipFill rotWithShape="1">
                <a:blip r:embed="rId2"/>
                <a:stretch>
                  <a:fillRect l="-502" t="-580"/>
                </a:stretch>
              </a:blipFill>
            </p:spPr>
            <p:txBody>
              <a:bodyPr/>
              <a:lstStyle/>
              <a:p>
                <a:r>
                  <a:rPr lang="ru-RU">
                    <a:noFill/>
                  </a:rPr>
                  <a:t> </a:t>
                </a:r>
              </a:p>
            </p:txBody>
          </p:sp>
        </mc:Fallback>
      </mc:AlternateContent>
      <p:sp>
        <p:nvSpPr>
          <p:cNvPr id="4" name="Прямоугольник 3"/>
          <p:cNvSpPr/>
          <p:nvPr/>
        </p:nvSpPr>
        <p:spPr>
          <a:xfrm>
            <a:off x="312821" y="392850"/>
            <a:ext cx="11442032" cy="646331"/>
          </a:xfrm>
          <a:prstGeom prst="rect">
            <a:avLst/>
          </a:prstGeom>
        </p:spPr>
        <p:txBody>
          <a:bodyPr wrap="square">
            <a:spAutoFit/>
          </a:bodyPr>
          <a:lstStyle/>
          <a:p>
            <a:pPr algn="ctr"/>
            <a:r>
              <a:rPr lang="ru-RU" sz="3600" dirty="0" smtClean="0">
                <a:latin typeface="Times New Roman" pitchFamily="18" charset="0"/>
                <a:cs typeface="Times New Roman" pitchFamily="18" charset="0"/>
              </a:rPr>
              <a:t>КЛЮЧЕВЫЕ ПОНЯТИЯ</a:t>
            </a:r>
            <a:endParaRPr lang="ru-RU" sz="3600"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sz="quarter" idx="1"/>
          </p:nvPr>
        </p:nvSpPr>
        <p:spPr>
          <a:xfrm>
            <a:off x="324853" y="1600199"/>
            <a:ext cx="11442031" cy="5005137"/>
          </a:xfrm>
        </p:spPr>
        <p:txBody>
          <a:bodyPr>
            <a:normAutofit fontScale="92500" lnSpcReduction="20000"/>
          </a:bodyPr>
          <a:lstStyle/>
          <a:p>
            <a:pPr marL="0" indent="0" algn="just">
              <a:buNone/>
            </a:pPr>
            <a:r>
              <a:rPr lang="ru-RU" sz="2000" b="1" dirty="0" smtClean="0">
                <a:latin typeface="Times New Roman" pitchFamily="18" charset="0"/>
                <a:cs typeface="Times New Roman" pitchFamily="18" charset="0"/>
              </a:rPr>
              <a:t>1. </a:t>
            </a:r>
            <a:r>
              <a:rPr lang="ru-RU" sz="2000" dirty="0" smtClean="0">
                <a:latin typeface="Times New Roman" pitchFamily="18" charset="0"/>
                <a:cs typeface="Times New Roman" pitchFamily="18" charset="0"/>
              </a:rPr>
              <a:t>"Хороший урожай, как правило, снижает доходы фермеров". Проиллюстрируйте это утверждение с помощью модели спроса и предложении.</a:t>
            </a:r>
          </a:p>
          <a:p>
            <a:pPr marL="0" indent="0" algn="just">
              <a:spcBef>
                <a:spcPts val="1200"/>
              </a:spcBef>
              <a:buNone/>
            </a:pPr>
            <a:r>
              <a:rPr lang="ru-RU" sz="2000" b="1" dirty="0" smtClean="0">
                <a:latin typeface="Times New Roman" pitchFamily="18" charset="0"/>
                <a:cs typeface="Times New Roman" pitchFamily="18" charset="0"/>
              </a:rPr>
              <a:t>2. </a:t>
            </a:r>
            <a:r>
              <a:rPr lang="ru-RU" sz="2000" dirty="0" smtClean="0">
                <a:latin typeface="Times New Roman" pitchFamily="18" charset="0"/>
                <a:cs typeface="Times New Roman" pitchFamily="18" charset="0"/>
              </a:rPr>
              <a:t>В каждой паре товаров выберите товар, спрос на который, во вашему мнению, более эластичен и объясните, почему вы так решили: парфюмерия и соль; пенициллин и мороженое; автомобили и автомобильные покрышки; сливочное мороженое и шоколадное мороженое.</a:t>
            </a:r>
          </a:p>
          <a:p>
            <a:pPr marL="0" indent="0" algn="just">
              <a:spcBef>
                <a:spcPts val="1200"/>
              </a:spcBef>
              <a:buNone/>
            </a:pPr>
            <a:r>
              <a:rPr lang="ru-RU" sz="2000" b="1" dirty="0" smtClean="0">
                <a:latin typeface="Times New Roman" pitchFamily="18" charset="0"/>
                <a:cs typeface="Times New Roman" pitchFamily="18" charset="0"/>
              </a:rPr>
              <a:t>3. </a:t>
            </a:r>
            <a:r>
              <a:rPr lang="ru-RU" sz="2000" dirty="0" smtClean="0">
                <a:latin typeface="Times New Roman" pitchFamily="18" charset="0"/>
                <a:cs typeface="Times New Roman" pitchFamily="18" charset="0"/>
              </a:rPr>
              <a:t>Снижение цены на 1 процент вызывает увеличение величины спроса на 2 процента. Следовательно, спрос эластичен, так как </a:t>
            </a:r>
            <a:r>
              <a:rPr lang="en-US" sz="2000" dirty="0" smtClean="0">
                <a:latin typeface="Times New Roman" pitchFamily="18" charset="0"/>
                <a:cs typeface="Times New Roman" pitchFamily="18" charset="0"/>
              </a:rPr>
              <a:t>E</a:t>
            </a:r>
            <a:r>
              <a:rPr lang="en-US" sz="2000" baseline="-25000" dirty="0" smtClean="0">
                <a:latin typeface="Times New Roman" pitchFamily="18" charset="0"/>
                <a:cs typeface="Times New Roman" pitchFamily="18" charset="0"/>
              </a:rPr>
              <a:t>D</a:t>
            </a:r>
            <a:r>
              <a:rPr lang="ru-RU" sz="2000" dirty="0" smtClean="0">
                <a:latin typeface="Times New Roman" pitchFamily="18" charset="0"/>
                <a:cs typeface="Times New Roman" pitchFamily="18" charset="0"/>
              </a:rPr>
              <a:t>&gt; 1, Если вы замените 2 на 1/2 в первом предложении, то какие еще две замены нужно будет сделать в цитате?</a:t>
            </a:r>
          </a:p>
          <a:p>
            <a:pPr marL="0" indent="0" algn="just">
              <a:spcBef>
                <a:spcPts val="1200"/>
              </a:spcBef>
              <a:buNone/>
            </a:pPr>
            <a:r>
              <a:rPr lang="ru-RU" sz="2000" b="1" dirty="0">
                <a:latin typeface="Times New Roman" pitchFamily="18" charset="0"/>
                <a:cs typeface="Times New Roman" pitchFamily="18" charset="0"/>
              </a:rPr>
              <a:t>4. </a:t>
            </a:r>
            <a:r>
              <a:rPr lang="ru-RU" sz="2000" dirty="0">
                <a:latin typeface="Times New Roman" pitchFamily="18" charset="0"/>
                <a:cs typeface="Times New Roman" pitchFamily="18" charset="0"/>
              </a:rPr>
              <a:t>Рассмотрим конкурентный рынок жилья, сдающегося в аренду. Каким образом изменятся равновесный выпуск и цена, при прочих равных условиях, в результате следующих изменений? В каждом случае проиллюстрируйте ваш ответ с помощью модели спроса и </a:t>
            </a:r>
            <a:r>
              <a:rPr lang="ru-RU" sz="2000" dirty="0" smtClean="0">
                <a:latin typeface="Times New Roman" pitchFamily="18" charset="0"/>
                <a:cs typeface="Times New Roman" pitchFamily="18" charset="0"/>
              </a:rPr>
              <a:t>предложения.</a:t>
            </a:r>
          </a:p>
          <a:p>
            <a:pPr algn="just">
              <a:spcBef>
                <a:spcPts val="1200"/>
              </a:spcBef>
              <a:buClr>
                <a:schemeClr val="accent1"/>
              </a:buClr>
              <a:buSzPct val="100000"/>
              <a:buFont typeface="Wingdings" panose="05000000000000000000" pitchFamily="2" charset="2"/>
              <a:buChar char="ü"/>
            </a:pPr>
            <a:r>
              <a:rPr lang="ru-RU" sz="2000" dirty="0" smtClean="0">
                <a:latin typeface="Times New Roman" pitchFamily="18" charset="0"/>
                <a:cs typeface="Times New Roman" pitchFamily="18" charset="0"/>
              </a:rPr>
              <a:t>Повышение </a:t>
            </a:r>
            <a:r>
              <a:rPr lang="ru-RU" sz="2000" dirty="0">
                <a:latin typeface="Times New Roman" pitchFamily="18" charset="0"/>
                <a:cs typeface="Times New Roman" pitchFamily="18" charset="0"/>
              </a:rPr>
              <a:t>доходов </a:t>
            </a:r>
            <a:r>
              <a:rPr lang="ru-RU" sz="2000" dirty="0" smtClean="0">
                <a:latin typeface="Times New Roman" pitchFamily="18" charset="0"/>
                <a:cs typeface="Times New Roman" pitchFamily="18" charset="0"/>
              </a:rPr>
              <a:t>потребителей</a:t>
            </a:r>
          </a:p>
          <a:p>
            <a:pPr algn="just">
              <a:spcBef>
                <a:spcPts val="600"/>
              </a:spcBef>
              <a:buClr>
                <a:schemeClr val="accent1"/>
              </a:buClr>
              <a:buSzPct val="100000"/>
              <a:buFont typeface="Wingdings" panose="05000000000000000000" pitchFamily="2" charset="2"/>
              <a:buChar char="ü"/>
            </a:pPr>
            <a:r>
              <a:rPr lang="ru-RU" sz="2000" dirty="0" smtClean="0">
                <a:latin typeface="Times New Roman" pitchFamily="18" charset="0"/>
                <a:cs typeface="Times New Roman" pitchFamily="18" charset="0"/>
              </a:rPr>
              <a:t>Взимание </a:t>
            </a:r>
            <a:r>
              <a:rPr lang="ru-RU" sz="2000" dirty="0">
                <a:latin typeface="Times New Roman" pitchFamily="18" charset="0"/>
                <a:cs typeface="Times New Roman" pitchFamily="18" charset="0"/>
              </a:rPr>
              <a:t>налога в размере 10 долл. в месяц с полученной арендной </a:t>
            </a:r>
            <a:r>
              <a:rPr lang="ru-RU" sz="2000" dirty="0" smtClean="0">
                <a:latin typeface="Times New Roman" pitchFamily="18" charset="0"/>
                <a:cs typeface="Times New Roman" pitchFamily="18" charset="0"/>
              </a:rPr>
              <a:t>платы</a:t>
            </a:r>
          </a:p>
          <a:p>
            <a:pPr algn="just">
              <a:spcBef>
                <a:spcPts val="600"/>
              </a:spcBef>
              <a:buClr>
                <a:schemeClr val="accent1"/>
              </a:buClr>
              <a:buSzPct val="100000"/>
              <a:buFont typeface="Wingdings" panose="05000000000000000000" pitchFamily="2" charset="2"/>
              <a:buChar char="ü"/>
            </a:pPr>
            <a:r>
              <a:rPr lang="ru-RU" sz="2000" dirty="0" smtClean="0">
                <a:latin typeface="Times New Roman" pitchFamily="18" charset="0"/>
                <a:cs typeface="Times New Roman" pitchFamily="18" charset="0"/>
              </a:rPr>
              <a:t>Принятие закона, ограничивающего арендную плату суммой в 200 долл. в месяц</a:t>
            </a:r>
          </a:p>
          <a:p>
            <a:pPr algn="just">
              <a:spcBef>
                <a:spcPts val="600"/>
              </a:spcBef>
              <a:buClr>
                <a:schemeClr val="accent1"/>
              </a:buClr>
              <a:buSzPct val="100000"/>
              <a:buFont typeface="Wingdings" panose="05000000000000000000" pitchFamily="2" charset="2"/>
              <a:buChar char="ü"/>
            </a:pPr>
            <a:r>
              <a:rPr lang="ru-RU" sz="2000" dirty="0" smtClean="0">
                <a:latin typeface="Times New Roman" pitchFamily="18" charset="0"/>
                <a:cs typeface="Times New Roman" pitchFamily="18" charset="0"/>
              </a:rPr>
              <a:t>Использование </a:t>
            </a:r>
            <a:r>
              <a:rPr lang="ru-RU" sz="2000" dirty="0">
                <a:latin typeface="Times New Roman" pitchFamily="18" charset="0"/>
                <a:cs typeface="Times New Roman" pitchFamily="18" charset="0"/>
              </a:rPr>
              <a:t>новых технологий в строительстве, позволяющих вдвое снизить затраты на строительство жилых </a:t>
            </a:r>
            <a:r>
              <a:rPr lang="ru-RU" sz="2000" dirty="0" smtClean="0">
                <a:latin typeface="Times New Roman" pitchFamily="18" charset="0"/>
                <a:cs typeface="Times New Roman" pitchFamily="18" charset="0"/>
              </a:rPr>
              <a:t>домов</a:t>
            </a:r>
          </a:p>
          <a:p>
            <a:pPr algn="just">
              <a:spcBef>
                <a:spcPts val="600"/>
              </a:spcBef>
              <a:buClr>
                <a:schemeClr val="accent1"/>
              </a:buClr>
              <a:buSzPct val="100000"/>
              <a:buFont typeface="Wingdings" panose="05000000000000000000" pitchFamily="2" charset="2"/>
              <a:buChar char="ü"/>
            </a:pPr>
            <a:r>
              <a:rPr lang="ru-RU" sz="2000" dirty="0" smtClean="0">
                <a:latin typeface="Times New Roman" pitchFamily="18" charset="0"/>
                <a:cs typeface="Times New Roman" pitchFamily="18" charset="0"/>
              </a:rPr>
              <a:t>20</a:t>
            </a:r>
            <a:r>
              <a:rPr lang="ru-RU" sz="2000" dirty="0">
                <a:latin typeface="Times New Roman" pitchFamily="18" charset="0"/>
                <a:cs typeface="Times New Roman" pitchFamily="18" charset="0"/>
              </a:rPr>
              <a:t>%-</a:t>
            </a:r>
            <a:r>
              <a:rPr lang="ru-RU" sz="2000" dirty="0" err="1">
                <a:latin typeface="Times New Roman" pitchFamily="18" charset="0"/>
                <a:cs typeface="Times New Roman" pitchFamily="18" charset="0"/>
              </a:rPr>
              <a:t>ное</a:t>
            </a:r>
            <a:r>
              <a:rPr lang="ru-RU" sz="2000" dirty="0">
                <a:latin typeface="Times New Roman" pitchFamily="18" charset="0"/>
                <a:cs typeface="Times New Roman" pitchFamily="18" charset="0"/>
              </a:rPr>
              <a:t> повышение заработной платы строительным </a:t>
            </a:r>
            <a:r>
              <a:rPr lang="ru-RU" sz="2000" dirty="0" smtClean="0">
                <a:latin typeface="Times New Roman" pitchFamily="18" charset="0"/>
                <a:cs typeface="Times New Roman" pitchFamily="18" charset="0"/>
              </a:rPr>
              <a:t>рабочим</a:t>
            </a:r>
            <a:endParaRPr lang="ru-RU" sz="2000" dirty="0">
              <a:latin typeface="Times New Roman" pitchFamily="18" charset="0"/>
              <a:cs typeface="Times New Roman" pitchFamily="18" charset="0"/>
            </a:endParaRPr>
          </a:p>
          <a:p>
            <a:pPr marL="0" indent="0" algn="just">
              <a:buNone/>
            </a:pPr>
            <a:endParaRPr lang="ru-RU" sz="2000" dirty="0" smtClean="0">
              <a:latin typeface="Times New Roman" pitchFamily="18" charset="0"/>
              <a:cs typeface="Times New Roman" pitchFamily="18" charset="0"/>
            </a:endParaRPr>
          </a:p>
          <a:p>
            <a:endParaRPr lang="ru-RU" dirty="0"/>
          </a:p>
        </p:txBody>
      </p:sp>
      <p:sp>
        <p:nvSpPr>
          <p:cNvPr id="4" name="Прямоугольник 3"/>
          <p:cNvSpPr/>
          <p:nvPr/>
        </p:nvSpPr>
        <p:spPr>
          <a:xfrm>
            <a:off x="409074" y="428944"/>
            <a:ext cx="11357810" cy="646331"/>
          </a:xfrm>
          <a:prstGeom prst="rect">
            <a:avLst/>
          </a:prstGeom>
        </p:spPr>
        <p:txBody>
          <a:bodyPr wrap="square">
            <a:spAutoFit/>
          </a:bodyPr>
          <a:lstStyle/>
          <a:p>
            <a:pPr algn="ctr"/>
            <a:r>
              <a:rPr lang="ru-RU" sz="3600" dirty="0" smtClean="0">
                <a:latin typeface="Times New Roman" pitchFamily="18" charset="0"/>
                <a:cs typeface="Times New Roman" pitchFamily="18" charset="0"/>
              </a:rPr>
              <a:t>ВОПРОСЫ ДЛЯ ОБСУЖДЕНИЯ</a:t>
            </a:r>
            <a:endParaRPr lang="ru-RU" sz="3600"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1082842" y="890337"/>
            <a:ext cx="9829800" cy="5438273"/>
          </a:xfrm>
        </p:spPr>
        <p:txBody>
          <a:bodyPr>
            <a:normAutofit fontScale="92500"/>
          </a:bodyPr>
          <a:lstStyle/>
          <a:p>
            <a:pPr marL="68580" indent="0" algn="just">
              <a:buNone/>
            </a:pPr>
            <a:r>
              <a:rPr lang="ru-RU" sz="2000" b="1" dirty="0" smtClean="0">
                <a:solidFill>
                  <a:schemeClr val="tx1"/>
                </a:solidFill>
                <a:latin typeface="Times New Roman" pitchFamily="18" charset="0"/>
                <a:cs typeface="Times New Roman" pitchFamily="18" charset="0"/>
              </a:rPr>
              <a:t>5. </a:t>
            </a:r>
            <a:r>
              <a:rPr lang="ru-RU" sz="2000" dirty="0" smtClean="0">
                <a:solidFill>
                  <a:schemeClr val="tx1"/>
                </a:solidFill>
                <a:latin typeface="Times New Roman" pitchFamily="18" charset="0"/>
                <a:cs typeface="Times New Roman" pitchFamily="18" charset="0"/>
              </a:rPr>
              <a:t>Объясните и покажите на графике, как запрещение экспорта иракской нефти в 1990-1991 годах повлияло на спрос и предложение нефти и, следовательно, на равновесные цену я количество.</a:t>
            </a:r>
          </a:p>
          <a:p>
            <a:pPr marL="68580" indent="0" algn="just">
              <a:spcBef>
                <a:spcPts val="1200"/>
              </a:spcBef>
              <a:buNone/>
            </a:pPr>
            <a:r>
              <a:rPr lang="ru-RU" sz="2000" b="1" dirty="0" smtClean="0">
                <a:solidFill>
                  <a:schemeClr val="tx1"/>
                </a:solidFill>
                <a:latin typeface="Times New Roman" pitchFamily="18" charset="0"/>
                <a:cs typeface="Times New Roman" pitchFamily="18" charset="0"/>
              </a:rPr>
              <a:t>6. </a:t>
            </a:r>
            <a:r>
              <a:rPr lang="ru-RU" sz="2000" dirty="0" smtClean="0">
                <a:solidFill>
                  <a:schemeClr val="tx1"/>
                </a:solidFill>
                <a:latin typeface="Times New Roman" pitchFamily="18" charset="0"/>
                <a:cs typeface="Times New Roman" pitchFamily="18" charset="0"/>
              </a:rPr>
              <a:t>Консерватор, критически относящийся к государственным программам, написал: "Правительства хорошо знают как делать только одно. Они знают, как создать дефицит или избыток". </a:t>
            </a:r>
          </a:p>
          <a:p>
            <a:pPr marL="68580" indent="457200" algn="just">
              <a:buNone/>
            </a:pPr>
            <a:r>
              <a:rPr lang="ru-RU" sz="2000" dirty="0" smtClean="0">
                <a:solidFill>
                  <a:schemeClr val="tx1"/>
                </a:solidFill>
                <a:latin typeface="Times New Roman" pitchFamily="18" charset="0"/>
                <a:cs typeface="Times New Roman" pitchFamily="18" charset="0"/>
              </a:rPr>
              <a:t>Поясните эту цитату, используя в качестве примера минимальный уровень заработной платы или "потолок" процентных ставок. Покажите графически, что если спрос на неквалифицированных рабочих эластичен, то установление минимальной заработной платы вызовет снижение общего фонда оплаты труда неквалифицированных рабочих, который равен произведению заработной платы и величины спроса на труд.</a:t>
            </a:r>
          </a:p>
          <a:p>
            <a:pPr marL="68580" indent="0" algn="just">
              <a:spcBef>
                <a:spcPts val="1200"/>
              </a:spcBef>
              <a:buNone/>
            </a:pPr>
            <a:r>
              <a:rPr lang="ru-RU" sz="2000" b="1" dirty="0" smtClean="0">
                <a:solidFill>
                  <a:schemeClr val="tx1"/>
                </a:solidFill>
                <a:latin typeface="Times New Roman" pitchFamily="18" charset="0"/>
                <a:cs typeface="Times New Roman" pitchFamily="18" charset="0"/>
              </a:rPr>
              <a:t>7. </a:t>
            </a:r>
            <a:r>
              <a:rPr lang="ru-RU" sz="2000" dirty="0" smtClean="0">
                <a:solidFill>
                  <a:schemeClr val="tx1"/>
                </a:solidFill>
                <a:latin typeface="Times New Roman" pitchFamily="18" charset="0"/>
                <a:cs typeface="Times New Roman" pitchFamily="18" charset="0"/>
              </a:rPr>
              <a:t>Что произойдет, если на импортные автомобили будет установлена пошлина в размере 2000 долл.? </a:t>
            </a:r>
          </a:p>
          <a:p>
            <a:pPr marL="68580" indent="457200" algn="just">
              <a:buNone/>
            </a:pPr>
            <a:r>
              <a:rPr lang="ru-RU" sz="2000" dirty="0" smtClean="0">
                <a:solidFill>
                  <a:schemeClr val="tx1"/>
                </a:solidFill>
                <a:latin typeface="Times New Roman" pitchFamily="18" charset="0"/>
                <a:cs typeface="Times New Roman" pitchFamily="18" charset="0"/>
              </a:rPr>
              <a:t>Покажите влияние введения этого тарифа на спрос и предложение американских автомобилей, а также на их равновесную цену и количество. Объясните, почему американские автомобильные компании и рабочие автомобильной промышленности часто поддерживают мероприятия по ограничению импорта автомобилей.</a:t>
            </a:r>
          </a:p>
          <a:p>
            <a:endParaRPr lang="ru-RU"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733927" y="445168"/>
            <a:ext cx="10407316" cy="6018196"/>
          </a:xfrm>
        </p:spPr>
        <p:txBody>
          <a:bodyPr>
            <a:normAutofit fontScale="85000" lnSpcReduction="10000"/>
          </a:bodyPr>
          <a:lstStyle/>
          <a:p>
            <a:pPr marL="68580" indent="0">
              <a:buNone/>
            </a:pPr>
            <a:r>
              <a:rPr lang="ru-RU" sz="2000" dirty="0" smtClean="0">
                <a:solidFill>
                  <a:schemeClr val="tx1"/>
                </a:solidFill>
                <a:latin typeface="Times New Roman" pitchFamily="18" charset="0"/>
                <a:cs typeface="Times New Roman" pitchFamily="18" charset="0"/>
              </a:rPr>
              <a:t>8. Проблемы, связанные с эластичностью.</a:t>
            </a:r>
          </a:p>
          <a:p>
            <a:pPr marL="180000" indent="432000">
              <a:spcBef>
                <a:spcPts val="1200"/>
              </a:spcBef>
              <a:buSzPct val="100000"/>
              <a:buFont typeface="Wingdings" panose="05000000000000000000" pitchFamily="2" charset="2"/>
              <a:buChar char="ü"/>
            </a:pPr>
            <a:r>
              <a:rPr lang="ru-RU" sz="2000" dirty="0" smtClean="0">
                <a:solidFill>
                  <a:schemeClr val="tx1"/>
                </a:solidFill>
                <a:latin typeface="Times New Roman" pitchFamily="18" charset="0"/>
                <a:cs typeface="Times New Roman" pitchFamily="18" charset="0"/>
              </a:rPr>
              <a:t>В краткосрочном периоде ценовая эластичность мирового спроса па сырую нефть равна 0.05. Если первоначальная цена нефти равнялась З долл., за баррель, то как повлияет на равновесные цену и количество нефти установление эмбарго, снизившего мировое предложение нефти на 5%?</a:t>
            </a:r>
            <a:r>
              <a:rPr lang="ru-RU" sz="2000" b="1" i="1" dirty="0" smtClean="0">
                <a:solidFill>
                  <a:schemeClr val="tx1"/>
                </a:solidFill>
                <a:latin typeface="Times New Roman" pitchFamily="18" charset="0"/>
                <a:cs typeface="Times New Roman" pitchFamily="18" charset="0"/>
              </a:rPr>
              <a:t> </a:t>
            </a:r>
            <a:r>
              <a:rPr lang="ru-RU" sz="2000" dirty="0" smtClean="0">
                <a:solidFill>
                  <a:schemeClr val="tx1"/>
                </a:solidFill>
                <a:latin typeface="Times New Roman" pitchFamily="18" charset="0"/>
                <a:cs typeface="Times New Roman" pitchFamily="18" charset="0"/>
              </a:rPr>
              <a:t>(В данном случае предполагается, что кривая предложения нефти совершенно неэластична.)</a:t>
            </a:r>
          </a:p>
          <a:p>
            <a:pPr marL="180000" indent="432000">
              <a:spcBef>
                <a:spcPts val="1200"/>
              </a:spcBef>
              <a:buSzPct val="100000"/>
              <a:buFont typeface="Wingdings" panose="05000000000000000000" pitchFamily="2" charset="2"/>
              <a:buChar char="ü"/>
            </a:pPr>
            <a:r>
              <a:rPr lang="ru-RU" sz="2000" dirty="0" smtClean="0">
                <a:solidFill>
                  <a:schemeClr val="tx1"/>
                </a:solidFill>
                <a:latin typeface="Times New Roman" pitchFamily="18" charset="0"/>
                <a:cs typeface="Times New Roman" pitchFamily="18" charset="0"/>
              </a:rPr>
              <a:t>Для того чтобы продемонстрировать независимость коэффициента    эластичности </a:t>
            </a:r>
            <a:r>
              <a:rPr lang="en-US" sz="2000" dirty="0" smtClean="0">
                <a:solidFill>
                  <a:schemeClr val="tx1"/>
                </a:solidFill>
                <a:latin typeface="Times New Roman" pitchFamily="18" charset="0"/>
                <a:cs typeface="Times New Roman" pitchFamily="18" charset="0"/>
              </a:rPr>
              <a:t>o</a:t>
            </a:r>
            <a:r>
              <a:rPr lang="ru-RU" sz="2000" dirty="0" smtClean="0">
                <a:solidFill>
                  <a:schemeClr val="tx1"/>
                </a:solidFill>
                <a:latin typeface="Times New Roman" pitchFamily="18" charset="0"/>
                <a:cs typeface="Times New Roman" pitchFamily="18" charset="0"/>
              </a:rPr>
              <a:t>т</a:t>
            </a:r>
            <a:r>
              <a:rPr lang="en-US" sz="2000" dirty="0" smtClean="0">
                <a:solidFill>
                  <a:schemeClr val="tx1"/>
                </a:solidFill>
                <a:latin typeface="Times New Roman" pitchFamily="18" charset="0"/>
                <a:cs typeface="Times New Roman" pitchFamily="18" charset="0"/>
              </a:rPr>
              <a:t> </a:t>
            </a:r>
            <a:r>
              <a:rPr lang="ru-RU" sz="2000" dirty="0" smtClean="0">
                <a:solidFill>
                  <a:schemeClr val="tx1"/>
                </a:solidFill>
                <a:latin typeface="Times New Roman" pitchFamily="18" charset="0"/>
                <a:cs typeface="Times New Roman" pitchFamily="18" charset="0"/>
              </a:rPr>
              <a:t>единиц измерения, вернитесь к табл. 4 Рассчитайте коэффициент эластичности для каждой пары величин спроса. Поменяйте единицы измерения цены (замените доллары на центы); поменяйте единицы измерения количества (воспользуйтесь соотношением 10 000 упаковок = 1</a:t>
            </a:r>
            <a:r>
              <a:rPr lang="ru-RU" sz="2000" b="1" dirty="0" smtClean="0">
                <a:solidFill>
                  <a:schemeClr val="tx1"/>
                </a:solidFill>
                <a:latin typeface="Times New Roman" pitchFamily="18" charset="0"/>
                <a:cs typeface="Times New Roman" pitchFamily="18" charset="0"/>
              </a:rPr>
              <a:t> </a:t>
            </a:r>
            <a:r>
              <a:rPr lang="ru-RU" sz="2000" dirty="0" smtClean="0">
                <a:solidFill>
                  <a:schemeClr val="tx1"/>
                </a:solidFill>
                <a:latin typeface="Times New Roman" pitchFamily="18" charset="0"/>
                <a:cs typeface="Times New Roman" pitchFamily="18" charset="0"/>
              </a:rPr>
              <a:t>тонна), Затем пересчитайте коэффициенты эластичности для первых двух строк. Объясните, почему вы получили такой же ответ.</a:t>
            </a:r>
          </a:p>
          <a:p>
            <a:pPr marL="180000" indent="432000">
              <a:spcBef>
                <a:spcPts val="1200"/>
              </a:spcBef>
              <a:buSzPct val="100000"/>
              <a:buFont typeface="Wingdings" panose="05000000000000000000" pitchFamily="2" charset="2"/>
              <a:buChar char="ü"/>
            </a:pPr>
            <a:r>
              <a:rPr lang="ru-RU" sz="2000" dirty="0" smtClean="0">
                <a:solidFill>
                  <a:schemeClr val="tx1"/>
                </a:solidFill>
                <a:latin typeface="Times New Roman" pitchFamily="18" charset="0"/>
                <a:cs typeface="Times New Roman" pitchFamily="18" charset="0"/>
              </a:rPr>
              <a:t>Исследования </a:t>
            </a:r>
            <a:r>
              <a:rPr lang="ru-RU" sz="2000" dirty="0">
                <a:solidFill>
                  <a:schemeClr val="tx1"/>
                </a:solidFill>
                <a:latin typeface="Times New Roman" pitchFamily="18" charset="0"/>
                <a:cs typeface="Times New Roman" pitchFamily="18" charset="0"/>
              </a:rPr>
              <a:t>показали, что ценовая эластичность спроса на </a:t>
            </a:r>
            <a:r>
              <a:rPr lang="ru-RU" sz="2000" dirty="0" err="1" smtClean="0">
                <a:solidFill>
                  <a:schemeClr val="tx1"/>
                </a:solidFill>
                <a:latin typeface="Times New Roman" pitchFamily="18" charset="0"/>
                <a:cs typeface="Times New Roman" pitchFamily="18" charset="0"/>
              </a:rPr>
              <a:t>крэк</a:t>
            </a:r>
            <a:r>
              <a:rPr lang="ru-RU" sz="2000" dirty="0" smtClean="0">
                <a:solidFill>
                  <a:schemeClr val="tx1"/>
                </a:solidFill>
                <a:latin typeface="Times New Roman" pitchFamily="18" charset="0"/>
                <a:cs typeface="Times New Roman" pitchFamily="18" charset="0"/>
              </a:rPr>
              <a:t> (синтетический наркотик) </a:t>
            </a:r>
            <a:r>
              <a:rPr lang="ru-RU" sz="2000" dirty="0">
                <a:solidFill>
                  <a:schemeClr val="tx1"/>
                </a:solidFill>
                <a:latin typeface="Times New Roman" pitchFamily="18" charset="0"/>
                <a:cs typeface="Times New Roman" pitchFamily="18" charset="0"/>
              </a:rPr>
              <a:t>равна </a:t>
            </a:r>
            <a:r>
              <a:rPr lang="ru-RU" sz="2000" dirty="0" smtClean="0">
                <a:solidFill>
                  <a:schemeClr val="tx1"/>
                </a:solidFill>
                <a:latin typeface="Times New Roman" pitchFamily="18" charset="0"/>
                <a:cs typeface="Times New Roman" pitchFamily="18" charset="0"/>
              </a:rPr>
              <a:t>0,1. Предположим</a:t>
            </a:r>
            <a:r>
              <a:rPr lang="ru-RU" sz="2000" dirty="0">
                <a:solidFill>
                  <a:schemeClr val="tx1"/>
                </a:solidFill>
                <a:latin typeface="Times New Roman" pitchFamily="18" charset="0"/>
                <a:cs typeface="Times New Roman" pitchFamily="18" charset="0"/>
              </a:rPr>
              <a:t>, что половина его потребителей </a:t>
            </a:r>
            <a:r>
              <a:rPr lang="ru-RU" sz="2000" dirty="0" smtClean="0">
                <a:solidFill>
                  <a:schemeClr val="tx1"/>
                </a:solidFill>
                <a:latin typeface="Times New Roman" pitchFamily="18" charset="0"/>
                <a:cs typeface="Times New Roman" pitchFamily="18" charset="0"/>
              </a:rPr>
              <a:t>в </a:t>
            </a:r>
            <a:r>
              <a:rPr lang="ru-RU" sz="2000" dirty="0">
                <a:solidFill>
                  <a:schemeClr val="tx1"/>
                </a:solidFill>
                <a:latin typeface="Times New Roman" pitchFamily="18" charset="0"/>
                <a:cs typeface="Times New Roman" pitchFamily="18" charset="0"/>
              </a:rPr>
              <a:t>Нью-Йорке добывает средства на покупку наркотиков преступным путем. </a:t>
            </a:r>
            <a:endParaRPr lang="ru-RU" sz="2000" dirty="0" smtClean="0">
              <a:solidFill>
                <a:schemeClr val="tx1"/>
              </a:solidFill>
              <a:latin typeface="Times New Roman" pitchFamily="18" charset="0"/>
              <a:cs typeface="Times New Roman" pitchFamily="18" charset="0"/>
            </a:endParaRPr>
          </a:p>
          <a:p>
            <a:pPr marL="180000" indent="457200">
              <a:spcBef>
                <a:spcPts val="600"/>
              </a:spcBef>
              <a:buSzPct val="100000"/>
              <a:buNone/>
            </a:pPr>
            <a:r>
              <a:rPr lang="ru-RU" sz="2000" dirty="0" smtClean="0">
                <a:solidFill>
                  <a:schemeClr val="tx1"/>
                </a:solidFill>
                <a:latin typeface="Times New Roman" pitchFamily="18" charset="0"/>
                <a:cs typeface="Times New Roman" pitchFamily="18" charset="0"/>
              </a:rPr>
              <a:t>С</a:t>
            </a:r>
            <a:r>
              <a:rPr lang="ru-RU" sz="2000" b="1" dirty="0" smtClean="0">
                <a:solidFill>
                  <a:schemeClr val="tx1"/>
                </a:solidFill>
                <a:latin typeface="Times New Roman" pitchFamily="18" charset="0"/>
                <a:cs typeface="Times New Roman" pitchFamily="18" charset="0"/>
              </a:rPr>
              <a:t> </a:t>
            </a:r>
            <a:r>
              <a:rPr lang="ru-RU" sz="2000" dirty="0">
                <a:solidFill>
                  <a:schemeClr val="tx1"/>
                </a:solidFill>
                <a:latin typeface="Times New Roman" pitchFamily="18" charset="0"/>
                <a:cs typeface="Times New Roman" pitchFamily="18" charset="0"/>
              </a:rPr>
              <a:t>помощью анализа спроса и предложения покажите, какое влияние на уровень преступности </a:t>
            </a:r>
            <a:r>
              <a:rPr lang="ru-RU" sz="2000" dirty="0" smtClean="0">
                <a:solidFill>
                  <a:schemeClr val="tx1"/>
                </a:solidFill>
                <a:latin typeface="Times New Roman" pitchFamily="18" charset="0"/>
                <a:cs typeface="Times New Roman" pitchFamily="18" charset="0"/>
              </a:rPr>
              <a:t>в </a:t>
            </a:r>
            <a:r>
              <a:rPr lang="ru-RU" sz="2000" dirty="0">
                <a:solidFill>
                  <a:schemeClr val="tx1"/>
                </a:solidFill>
                <a:latin typeface="Times New Roman" pitchFamily="18" charset="0"/>
                <a:cs typeface="Times New Roman" pitchFamily="18" charset="0"/>
              </a:rPr>
              <a:t>Нью-Йорке окажет жесткая программа но борьбе с незаконной деятельностью, способная вдвое снизить предложение </a:t>
            </a:r>
            <a:r>
              <a:rPr lang="ru-RU" sz="2000" dirty="0" err="1" smtClean="0">
                <a:solidFill>
                  <a:schemeClr val="tx1"/>
                </a:solidFill>
                <a:latin typeface="Times New Roman" pitchFamily="18" charset="0"/>
                <a:cs typeface="Times New Roman" pitchFamily="18" charset="0"/>
              </a:rPr>
              <a:t>крэк</a:t>
            </a:r>
            <a:r>
              <a:rPr lang="ru-RU" sz="2000" dirty="0" smtClean="0">
                <a:solidFill>
                  <a:schemeClr val="tx1"/>
                </a:solidFill>
                <a:latin typeface="Times New Roman" pitchFamily="18" charset="0"/>
                <a:cs typeface="Times New Roman" pitchFamily="18" charset="0"/>
              </a:rPr>
              <a:t> </a:t>
            </a:r>
            <a:r>
              <a:rPr lang="ru-RU" sz="2000" dirty="0">
                <a:solidFill>
                  <a:schemeClr val="tx1"/>
                </a:solidFill>
                <a:latin typeface="Times New Roman" pitchFamily="18" charset="0"/>
                <a:cs typeface="Times New Roman" pitchFamily="18" charset="0"/>
              </a:rPr>
              <a:t>на рынке. </a:t>
            </a:r>
            <a:endParaRPr lang="ru-RU" sz="2000" dirty="0" smtClean="0">
              <a:solidFill>
                <a:schemeClr val="tx1"/>
              </a:solidFill>
              <a:latin typeface="Times New Roman" pitchFamily="18" charset="0"/>
              <a:cs typeface="Times New Roman" pitchFamily="18" charset="0"/>
            </a:endParaRPr>
          </a:p>
          <a:p>
            <a:pPr marL="180000" indent="457200">
              <a:spcBef>
                <a:spcPts val="600"/>
              </a:spcBef>
              <a:buSzPct val="100000"/>
              <a:buNone/>
            </a:pPr>
            <a:r>
              <a:rPr lang="ru-RU" sz="2000" dirty="0" smtClean="0">
                <a:solidFill>
                  <a:schemeClr val="tx1"/>
                </a:solidFill>
                <a:latin typeface="Times New Roman" pitchFamily="18" charset="0"/>
                <a:cs typeface="Times New Roman" pitchFamily="18" charset="0"/>
              </a:rPr>
              <a:t>Какое </a:t>
            </a:r>
            <a:r>
              <a:rPr lang="ru-RU" sz="2000" dirty="0">
                <a:solidFill>
                  <a:schemeClr val="tx1"/>
                </a:solidFill>
                <a:latin typeface="Times New Roman" pitchFamily="18" charset="0"/>
                <a:cs typeface="Times New Roman" pitchFamily="18" charset="0"/>
              </a:rPr>
              <a:t>влияние на масштабы преступной деятельности и потребление наркотиков окажет легализации </a:t>
            </a:r>
            <a:r>
              <a:rPr lang="ru-RU" sz="2000" dirty="0" err="1" smtClean="0">
                <a:solidFill>
                  <a:schemeClr val="tx1"/>
                </a:solidFill>
                <a:latin typeface="Times New Roman" pitchFamily="18" charset="0"/>
                <a:cs typeface="Times New Roman" pitchFamily="18" charset="0"/>
              </a:rPr>
              <a:t>крэка</a:t>
            </a:r>
            <a:r>
              <a:rPr lang="ru-RU" sz="2000" dirty="0" smtClean="0">
                <a:solidFill>
                  <a:schemeClr val="tx1"/>
                </a:solidFill>
                <a:latin typeface="Times New Roman" pitchFamily="18" charset="0"/>
                <a:cs typeface="Times New Roman" pitchFamily="18" charset="0"/>
              </a:rPr>
              <a:t>, </a:t>
            </a:r>
            <a:r>
              <a:rPr lang="ru-RU" sz="2000" dirty="0">
                <a:solidFill>
                  <a:schemeClr val="tx1"/>
                </a:solidFill>
                <a:latin typeface="Times New Roman" pitchFamily="18" charset="0"/>
                <a:cs typeface="Times New Roman" pitchFamily="18" charset="0"/>
              </a:rPr>
              <a:t>если это приведет к снижению его цены на 90%? Обсудите возможные последствия реализации программы, избавляющей половину потребителей </a:t>
            </a:r>
            <a:r>
              <a:rPr lang="ru-RU" sz="2000" dirty="0" err="1" smtClean="0">
                <a:solidFill>
                  <a:schemeClr val="tx1"/>
                </a:solidFill>
                <a:latin typeface="Times New Roman" pitchFamily="18" charset="0"/>
                <a:cs typeface="Times New Roman" pitchFamily="18" charset="0"/>
              </a:rPr>
              <a:t>крэка</a:t>
            </a:r>
            <a:r>
              <a:rPr lang="ru-RU" sz="2000" dirty="0" smtClean="0">
                <a:solidFill>
                  <a:schemeClr val="tx1"/>
                </a:solidFill>
                <a:latin typeface="Times New Roman" pitchFamily="18" charset="0"/>
                <a:cs typeface="Times New Roman" pitchFamily="18" charset="0"/>
              </a:rPr>
              <a:t> </a:t>
            </a:r>
            <a:r>
              <a:rPr lang="ru-RU" sz="2000" dirty="0">
                <a:solidFill>
                  <a:schemeClr val="tx1"/>
                </a:solidFill>
                <a:latin typeface="Times New Roman" pitchFamily="18" charset="0"/>
                <a:cs typeface="Times New Roman" pitchFamily="18" charset="0"/>
              </a:rPr>
              <a:t>от этой пагубной привычки, на цену наркотика и уровень его потребления.</a:t>
            </a:r>
          </a:p>
          <a:p>
            <a:pPr marL="180000" lvl="0" indent="432000" algn="just">
              <a:spcBef>
                <a:spcPts val="1200"/>
              </a:spcBef>
              <a:buSzPct val="100000"/>
              <a:buFont typeface="Wingdings" panose="05000000000000000000" pitchFamily="2" charset="2"/>
              <a:buChar char="ü"/>
            </a:pPr>
            <a:r>
              <a:rPr lang="ru-RU" sz="2000" dirty="0">
                <a:solidFill>
                  <a:schemeClr val="tx1"/>
                </a:solidFill>
                <a:latin typeface="Times New Roman" pitchFamily="18" charset="0"/>
                <a:cs typeface="Times New Roman" pitchFamily="18" charset="0"/>
              </a:rPr>
              <a:t>Можете ли вы объяснить, почему фермеры во время депрессии вполне могут одобрить государственную программу, в соответствии с которой поросят нужно забивать и закапывать в землю?</a:t>
            </a:r>
          </a:p>
          <a:p>
            <a:pPr lvl="0" algn="just">
              <a:buNone/>
            </a:pPr>
            <a:endParaRPr lang="ru-RU" sz="2000" dirty="0" smtClean="0">
              <a:latin typeface="Times New Roman" pitchFamily="18" charset="0"/>
              <a:cs typeface="Times New Roman" pitchFamily="18" charset="0"/>
            </a:endParaRPr>
          </a:p>
          <a:p>
            <a:pPr lvl="0"/>
            <a:endParaRPr lang="ru-RU" sz="2400" dirty="0" smtClean="0">
              <a:latin typeface="Times New Roman" pitchFamily="18" charset="0"/>
              <a:cs typeface="Times New Roman" pitchFamily="18" charset="0"/>
            </a:endParaRPr>
          </a:p>
          <a:p>
            <a:endParaRPr lang="ru-RU"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965779" y="1050314"/>
            <a:ext cx="10247653" cy="5198086"/>
          </a:xfrm>
        </p:spPr>
        <p:txBody>
          <a:bodyPr>
            <a:normAutofit lnSpcReduction="10000"/>
          </a:bodyPr>
          <a:lstStyle/>
          <a:p>
            <a:pPr marL="0" indent="432000" algn="just">
              <a:buFont typeface="Wingdings" panose="05000000000000000000" pitchFamily="2" charset="2"/>
              <a:buChar char="v"/>
            </a:pPr>
            <a:r>
              <a:rPr lang="ru-RU" sz="2000" dirty="0">
                <a:solidFill>
                  <a:schemeClr val="tx1"/>
                </a:solidFill>
                <a:latin typeface="Times New Roman" panose="02020603050405020304" pitchFamily="18" charset="0"/>
                <a:cs typeface="Times New Roman" panose="02020603050405020304" pitchFamily="18" charset="0"/>
              </a:rPr>
              <a:t>Для того чтобы превратить кривые спроса и предложения в действительно полезные инструменты анализа, нам необходимо знать, </a:t>
            </a:r>
            <a:r>
              <a:rPr lang="ru-RU" sz="2000" i="1" dirty="0">
                <a:solidFill>
                  <a:schemeClr val="tx1"/>
                </a:solidFill>
                <a:latin typeface="Times New Roman" panose="02020603050405020304" pitchFamily="18" charset="0"/>
                <a:cs typeface="Times New Roman" panose="02020603050405020304" pitchFamily="18" charset="0"/>
              </a:rPr>
              <a:t>как</a:t>
            </a:r>
            <a:r>
              <a:rPr lang="ru-RU" sz="2000" dirty="0">
                <a:solidFill>
                  <a:schemeClr val="tx1"/>
                </a:solidFill>
                <a:latin typeface="Times New Roman" panose="02020603050405020304" pitchFamily="18" charset="0"/>
                <a:cs typeface="Times New Roman" panose="02020603050405020304" pitchFamily="18" charset="0"/>
              </a:rPr>
              <a:t> спрос и предложение реагируют на изменение цены. </a:t>
            </a:r>
            <a:endParaRPr lang="en-US" sz="2000" dirty="0">
              <a:solidFill>
                <a:schemeClr val="tx1"/>
              </a:solidFill>
              <a:latin typeface="Times New Roman" panose="02020603050405020304" pitchFamily="18" charset="0"/>
              <a:cs typeface="Times New Roman" panose="02020603050405020304" pitchFamily="18" charset="0"/>
            </a:endParaRPr>
          </a:p>
          <a:p>
            <a:pPr marL="0" indent="432000" algn="just">
              <a:spcBef>
                <a:spcPts val="1800"/>
              </a:spcBef>
              <a:buFont typeface="Wingdings" panose="05000000000000000000" pitchFamily="2" charset="2"/>
              <a:buChar char="v"/>
            </a:pPr>
            <a:r>
              <a:rPr lang="ru-RU" sz="2000" dirty="0" smtClean="0">
                <a:solidFill>
                  <a:schemeClr val="tx1"/>
                </a:solidFill>
                <a:latin typeface="Times New Roman" panose="02020603050405020304" pitchFamily="18" charset="0"/>
                <a:cs typeface="Times New Roman" panose="02020603050405020304" pitchFamily="18" charset="0"/>
              </a:rPr>
              <a:t>Совершая </a:t>
            </a:r>
            <a:r>
              <a:rPr lang="ru-RU" sz="2000" dirty="0">
                <a:solidFill>
                  <a:schemeClr val="tx1"/>
                </a:solidFill>
                <a:latin typeface="Times New Roman" panose="02020603050405020304" pitchFamily="18" charset="0"/>
                <a:cs typeface="Times New Roman" panose="02020603050405020304" pitchFamily="18" charset="0"/>
              </a:rPr>
              <a:t>одни покупки, такие как приобретение туристической путевки, потребители очень чувствительны к изменениям </a:t>
            </a:r>
            <a:r>
              <a:rPr lang="ru-RU" sz="2000" dirty="0" smtClean="0">
                <a:solidFill>
                  <a:schemeClr val="tx1"/>
                </a:solidFill>
                <a:latin typeface="Times New Roman" panose="02020603050405020304" pitchFamily="18" charset="0"/>
                <a:cs typeface="Times New Roman" panose="02020603050405020304" pitchFamily="18" charset="0"/>
              </a:rPr>
              <a:t>цены.</a:t>
            </a:r>
            <a:endParaRPr lang="en-US" sz="2000" dirty="0">
              <a:solidFill>
                <a:schemeClr val="tx1"/>
              </a:solidFill>
              <a:latin typeface="Times New Roman" panose="02020603050405020304" pitchFamily="18" charset="0"/>
              <a:cs typeface="Times New Roman" panose="02020603050405020304" pitchFamily="18" charset="0"/>
            </a:endParaRPr>
          </a:p>
          <a:p>
            <a:pPr marL="0" indent="432000" algn="just">
              <a:spcBef>
                <a:spcPts val="1800"/>
              </a:spcBef>
              <a:buFont typeface="Wingdings" panose="05000000000000000000" pitchFamily="2" charset="2"/>
              <a:buChar char="v"/>
            </a:pPr>
            <a:r>
              <a:rPr lang="ru-RU" sz="2000" dirty="0" smtClean="0">
                <a:solidFill>
                  <a:schemeClr val="tx1"/>
                </a:solidFill>
                <a:latin typeface="Times New Roman" panose="02020603050405020304" pitchFamily="18" charset="0"/>
                <a:cs typeface="Times New Roman" panose="02020603050405020304" pitchFamily="18" charset="0"/>
              </a:rPr>
              <a:t>Приобретая </a:t>
            </a:r>
            <a:r>
              <a:rPr lang="ru-RU" sz="2000" dirty="0">
                <a:solidFill>
                  <a:schemeClr val="tx1"/>
                </a:solidFill>
                <a:latin typeface="Times New Roman" panose="02020603050405020304" pitchFamily="18" charset="0"/>
                <a:cs typeface="Times New Roman" panose="02020603050405020304" pitchFamily="18" charset="0"/>
              </a:rPr>
              <a:t>другие товары, например продукты питания, или оплачивая коммунальные услуги, которые относятся к предметам первой необходимости, потребители не так болезненно реагируют на изменение </a:t>
            </a:r>
            <a:r>
              <a:rPr lang="ru-RU" sz="2000" dirty="0" smtClean="0">
                <a:solidFill>
                  <a:schemeClr val="tx1"/>
                </a:solidFill>
                <a:latin typeface="Times New Roman" panose="02020603050405020304" pitchFamily="18" charset="0"/>
                <a:cs typeface="Times New Roman" panose="02020603050405020304" pitchFamily="18" charset="0"/>
              </a:rPr>
              <a:t>цены.</a:t>
            </a:r>
            <a:endParaRPr lang="en-US" sz="2000" dirty="0">
              <a:solidFill>
                <a:schemeClr val="tx1"/>
              </a:solidFill>
              <a:latin typeface="Times New Roman" panose="02020603050405020304" pitchFamily="18" charset="0"/>
              <a:cs typeface="Times New Roman" panose="02020603050405020304" pitchFamily="18" charset="0"/>
            </a:endParaRPr>
          </a:p>
          <a:p>
            <a:pPr marL="0" indent="432000" algn="just">
              <a:spcBef>
                <a:spcPts val="1800"/>
              </a:spcBef>
              <a:buFont typeface="Wingdings" panose="05000000000000000000" pitchFamily="2" charset="2"/>
              <a:buChar char="v"/>
            </a:pPr>
            <a:r>
              <a:rPr lang="ru-RU" sz="2000" dirty="0" smtClean="0">
                <a:solidFill>
                  <a:schemeClr val="tx1"/>
                </a:solidFill>
                <a:latin typeface="Times New Roman" panose="02020603050405020304" pitchFamily="18" charset="0"/>
                <a:cs typeface="Times New Roman" panose="02020603050405020304" pitchFamily="18" charset="0"/>
              </a:rPr>
              <a:t>Эти </a:t>
            </a:r>
            <a:r>
              <a:rPr lang="ru-RU" sz="2000" dirty="0">
                <a:solidFill>
                  <a:schemeClr val="tx1"/>
                </a:solidFill>
                <a:latin typeface="Times New Roman" panose="02020603050405020304" pitchFamily="18" charset="0"/>
                <a:cs typeface="Times New Roman" panose="02020603050405020304" pitchFamily="18" charset="0"/>
              </a:rPr>
              <a:t>примеры станут вам более понятными после изучения очень важной концепции </a:t>
            </a:r>
            <a:r>
              <a:rPr lang="ru-RU" sz="2000" b="1" dirty="0">
                <a:solidFill>
                  <a:schemeClr val="tx1"/>
                </a:solidFill>
                <a:latin typeface="Times New Roman" panose="02020603050405020304" pitchFamily="18" charset="0"/>
                <a:cs typeface="Times New Roman" panose="02020603050405020304" pitchFamily="18" charset="0"/>
              </a:rPr>
              <a:t>эластичности</a:t>
            </a:r>
            <a:r>
              <a:rPr lang="ru-RU" sz="2000" dirty="0">
                <a:solidFill>
                  <a:schemeClr val="tx1"/>
                </a:solidFill>
                <a:latin typeface="Times New Roman" panose="02020603050405020304" pitchFamily="18" charset="0"/>
                <a:cs typeface="Times New Roman" panose="02020603050405020304" pitchFamily="18" charset="0"/>
              </a:rPr>
              <a:t>, которая представляет собой метод количественной оценки интенсивности реакции спроса и предложения на изменение цены. </a:t>
            </a:r>
            <a:endParaRPr lang="en-US" sz="2000" dirty="0">
              <a:solidFill>
                <a:schemeClr val="tx1"/>
              </a:solidFill>
              <a:latin typeface="Times New Roman" panose="02020603050405020304" pitchFamily="18" charset="0"/>
              <a:cs typeface="Times New Roman" panose="02020603050405020304" pitchFamily="18" charset="0"/>
            </a:endParaRPr>
          </a:p>
          <a:p>
            <a:pPr marL="0" indent="432000" algn="just">
              <a:spcBef>
                <a:spcPts val="1800"/>
              </a:spcBef>
              <a:buFont typeface="Wingdings" panose="05000000000000000000" pitchFamily="2" charset="2"/>
              <a:buChar char="v"/>
            </a:pPr>
            <a:r>
              <a:rPr lang="ru-RU" sz="2000" dirty="0" smtClean="0">
                <a:solidFill>
                  <a:schemeClr val="tx1"/>
                </a:solidFill>
                <a:latin typeface="Times New Roman" panose="02020603050405020304" pitchFamily="18" charset="0"/>
                <a:cs typeface="Times New Roman" panose="02020603050405020304" pitchFamily="18" charset="0"/>
              </a:rPr>
              <a:t>Кроме </a:t>
            </a:r>
            <a:r>
              <a:rPr lang="ru-RU" sz="2000" dirty="0">
                <a:solidFill>
                  <a:schemeClr val="tx1"/>
                </a:solidFill>
                <a:latin typeface="Times New Roman" panose="02020603050405020304" pitchFamily="18" charset="0"/>
                <a:cs typeface="Times New Roman" panose="02020603050405020304" pitchFamily="18" charset="0"/>
              </a:rPr>
              <a:t>того, эти знания пригодятся вам во второй половине главы, когда мы используем эту концепцию для того, чтобы проанализировать влияние налогов и других видов государственного воздействия на поведение предпринимателей и потребителей.</a:t>
            </a:r>
          </a:p>
          <a:p>
            <a:pPr algn="just"/>
            <a:endParaRPr lang="ru-RU" sz="2000" dirty="0">
              <a:latin typeface="Times New Roman" panose="02020603050405020304" pitchFamily="18" charset="0"/>
              <a:cs typeface="Times New Roman" panose="02020603050405020304" pitchFamily="18" charset="0"/>
            </a:endParaRPr>
          </a:p>
          <a:p>
            <a:pPr algn="just"/>
            <a:endParaRPr lang="ru-RU" sz="2000" dirty="0">
              <a:latin typeface="Times New Roman" panose="02020603050405020304" pitchFamily="18" charset="0"/>
              <a:cs typeface="Times New Roman" panose="02020603050405020304" pitchFamily="18" charset="0"/>
            </a:endParaRPr>
          </a:p>
          <a:p>
            <a:pPr algn="just"/>
            <a:endParaRPr lang="ru-RU" sz="2000" dirty="0">
              <a:latin typeface="Times New Roman" panose="02020603050405020304" pitchFamily="18" charset="0"/>
              <a:cs typeface="Times New Roman" panose="02020603050405020304" pitchFamily="18" charset="0"/>
            </a:endParaRPr>
          </a:p>
        </p:txBody>
      </p:sp>
      <p:sp>
        <p:nvSpPr>
          <p:cNvPr id="4" name="Объект 2"/>
          <p:cNvSpPr txBox="1">
            <a:spLocks/>
          </p:cNvSpPr>
          <p:nvPr/>
        </p:nvSpPr>
        <p:spPr>
          <a:xfrm>
            <a:off x="872707" y="1828801"/>
            <a:ext cx="8915400" cy="7620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endParaRPr lang="ru-RU" sz="2000" dirty="0">
              <a:latin typeface="Times New Roman" panose="02020603050405020304" pitchFamily="18" charset="0"/>
              <a:cs typeface="Times New Roman" panose="02020603050405020304" pitchFamily="18" charset="0"/>
            </a:endParaRPr>
          </a:p>
        </p:txBody>
      </p:sp>
      <p:sp>
        <p:nvSpPr>
          <p:cNvPr id="5" name="Объект 2"/>
          <p:cNvSpPr txBox="1">
            <a:spLocks/>
          </p:cNvSpPr>
          <p:nvPr/>
        </p:nvSpPr>
        <p:spPr>
          <a:xfrm>
            <a:off x="872707" y="2590801"/>
            <a:ext cx="8915400" cy="1354666"/>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endParaRPr lang="ru-RU" sz="2000" dirty="0">
              <a:latin typeface="Times New Roman" panose="02020603050405020304" pitchFamily="18" charset="0"/>
              <a:cs typeface="Times New Roman" panose="02020603050405020304" pitchFamily="18" charset="0"/>
            </a:endParaRPr>
          </a:p>
        </p:txBody>
      </p:sp>
      <p:sp>
        <p:nvSpPr>
          <p:cNvPr id="6" name="Объект 2"/>
          <p:cNvSpPr txBox="1">
            <a:spLocks/>
          </p:cNvSpPr>
          <p:nvPr/>
        </p:nvSpPr>
        <p:spPr>
          <a:xfrm>
            <a:off x="872707" y="3945467"/>
            <a:ext cx="8915400" cy="2302933"/>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endParaRPr lang="ru-RU"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726771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108285"/>
            <a:ext cx="12192000" cy="1185334"/>
          </a:xfrm>
        </p:spPr>
        <p:txBody>
          <a:bodyPr>
            <a:normAutofit/>
          </a:bodyPr>
          <a:lstStyle/>
          <a:p>
            <a:pPr algn="ctr"/>
            <a:r>
              <a:rPr lang="ru-RU" sz="3600" dirty="0" smtClean="0">
                <a:solidFill>
                  <a:schemeClr val="tx1"/>
                </a:solidFill>
                <a:latin typeface="Times New Roman" panose="02020603050405020304" pitchFamily="18" charset="0"/>
                <a:cs typeface="Times New Roman" panose="02020603050405020304" pitchFamily="18" charset="0"/>
              </a:rPr>
              <a:t>ЦЕНОВАЯ ЭЛАСТИЧНОСТЬ СПРОСА</a:t>
            </a:r>
            <a:endParaRPr lang="ru-RU" sz="3600" dirty="0">
              <a:solidFill>
                <a:schemeClr val="tx1"/>
              </a:solidFill>
              <a:latin typeface="Times New Roman" panose="02020603050405020304" pitchFamily="18" charset="0"/>
              <a:cs typeface="Times New Roman" panose="02020603050405020304" pitchFamily="18" charset="0"/>
            </a:endParaRPr>
          </a:p>
        </p:txBody>
      </p:sp>
      <p:sp>
        <p:nvSpPr>
          <p:cNvPr id="3" name="Объект 2"/>
          <p:cNvSpPr>
            <a:spLocks noGrp="1"/>
          </p:cNvSpPr>
          <p:nvPr>
            <p:ph sz="quarter" idx="1"/>
          </p:nvPr>
        </p:nvSpPr>
        <p:spPr>
          <a:xfrm>
            <a:off x="228600" y="1754827"/>
            <a:ext cx="11646568" cy="4802383"/>
          </a:xfrm>
        </p:spPr>
        <p:txBody>
          <a:bodyPr>
            <a:normAutofit/>
          </a:bodyPr>
          <a:lstStyle/>
          <a:p>
            <a:pPr marL="0" indent="0" algn="ctr">
              <a:buNone/>
            </a:pPr>
            <a:r>
              <a:rPr lang="ru-RU" sz="2000" dirty="0">
                <a:latin typeface="Times New Roman" panose="02020603050405020304" pitchFamily="18" charset="0"/>
                <a:cs typeface="Times New Roman" panose="02020603050405020304" pitchFamily="18" charset="0"/>
              </a:rPr>
              <a:t>Давайте сначала рассмотрим реакцию потребительского спроса на изменение цены</a:t>
            </a:r>
            <a:r>
              <a:rPr lang="ru-RU" sz="2000" dirty="0" smtClean="0">
                <a:latin typeface="Times New Roman" panose="02020603050405020304" pitchFamily="18" charset="0"/>
                <a:cs typeface="Times New Roman" panose="02020603050405020304" pitchFamily="18" charset="0"/>
              </a:rPr>
              <a:t>.</a:t>
            </a:r>
            <a:r>
              <a:rPr lang="ru-RU" sz="2000" dirty="0">
                <a:latin typeface="Times New Roman" panose="02020603050405020304" pitchFamily="18" charset="0"/>
                <a:cs typeface="Times New Roman" panose="02020603050405020304" pitchFamily="18" charset="0"/>
              </a:rPr>
              <a:t>	</a:t>
            </a:r>
            <a:endParaRPr lang="en-US" sz="2000" dirty="0" smtClean="0">
              <a:latin typeface="Times New Roman" panose="02020603050405020304" pitchFamily="18" charset="0"/>
              <a:cs typeface="Times New Roman" panose="02020603050405020304" pitchFamily="18" charset="0"/>
            </a:endParaRPr>
          </a:p>
          <a:p>
            <a:pPr marL="0" indent="0" algn="ctr">
              <a:spcBef>
                <a:spcPts val="2400"/>
              </a:spcBef>
              <a:buNone/>
            </a:pPr>
            <a:r>
              <a:rPr lang="ru-RU" sz="2000" i="1" dirty="0" smtClean="0">
                <a:latin typeface="Times New Roman" panose="02020603050405020304" pitchFamily="18" charset="0"/>
                <a:cs typeface="Times New Roman" panose="02020603050405020304" pitchFamily="18" charset="0"/>
              </a:rPr>
              <a:t>Ценовая </a:t>
            </a:r>
            <a:r>
              <a:rPr lang="ru-RU" sz="2000" i="1" dirty="0">
                <a:latin typeface="Times New Roman" panose="02020603050405020304" pitchFamily="18" charset="0"/>
                <a:cs typeface="Times New Roman" panose="02020603050405020304" pitchFamily="18" charset="0"/>
              </a:rPr>
              <a:t>эластичность спроса (иногда называемая просто "ценовая </a:t>
            </a:r>
            <a:r>
              <a:rPr lang="en-US" sz="2000" i="1" dirty="0">
                <a:latin typeface="Times New Roman" panose="02020603050405020304" pitchFamily="18" charset="0"/>
                <a:cs typeface="Times New Roman" panose="02020603050405020304" pitchFamily="18" charset="0"/>
              </a:rPr>
              <a:t> </a:t>
            </a:r>
            <a:r>
              <a:rPr lang="ru-RU" sz="2000" i="1" dirty="0" smtClean="0">
                <a:latin typeface="Times New Roman" panose="02020603050405020304" pitchFamily="18" charset="0"/>
                <a:cs typeface="Times New Roman" panose="02020603050405020304" pitchFamily="18" charset="0"/>
              </a:rPr>
              <a:t>эластичность</a:t>
            </a:r>
            <a:r>
              <a:rPr lang="ru-RU" sz="2000" i="1" dirty="0">
                <a:latin typeface="Times New Roman" panose="02020603050405020304" pitchFamily="18" charset="0"/>
                <a:cs typeface="Times New Roman" panose="02020603050405020304" pitchFamily="18" charset="0"/>
              </a:rPr>
              <a:t>") показывает, насколько изменится величина спроса </a:t>
            </a:r>
            <a:r>
              <a:rPr lang="ru-RU" sz="2000" i="1" dirty="0" smtClean="0">
                <a:latin typeface="Times New Roman" panose="02020603050405020304" pitchFamily="18" charset="0"/>
                <a:cs typeface="Times New Roman" panose="02020603050405020304" pitchFamily="18" charset="0"/>
              </a:rPr>
              <a:t>на</a:t>
            </a:r>
            <a:r>
              <a:rPr lang="en-US" sz="2000" i="1" dirty="0" smtClean="0">
                <a:latin typeface="Times New Roman" panose="02020603050405020304" pitchFamily="18" charset="0"/>
                <a:cs typeface="Times New Roman" panose="02020603050405020304" pitchFamily="18" charset="0"/>
              </a:rPr>
              <a:t> </a:t>
            </a:r>
            <a:r>
              <a:rPr lang="ru-RU" sz="2000" i="1" dirty="0" smtClean="0">
                <a:latin typeface="Times New Roman" panose="02020603050405020304" pitchFamily="18" charset="0"/>
                <a:cs typeface="Times New Roman" panose="02020603050405020304" pitchFamily="18" charset="0"/>
              </a:rPr>
              <a:t>товар </a:t>
            </a:r>
            <a:r>
              <a:rPr lang="ru-RU" sz="2000" i="1" dirty="0">
                <a:latin typeface="Times New Roman" panose="02020603050405020304" pitchFamily="18" charset="0"/>
                <a:cs typeface="Times New Roman" panose="02020603050405020304" pitchFamily="18" charset="0"/>
              </a:rPr>
              <a:t>в результате изменения цены. Более точным определением </a:t>
            </a:r>
            <a:r>
              <a:rPr lang="ru-RU" sz="2000" i="1" dirty="0" smtClean="0">
                <a:latin typeface="Times New Roman" panose="02020603050405020304" pitchFamily="18" charset="0"/>
                <a:cs typeface="Times New Roman" panose="02020603050405020304" pitchFamily="18" charset="0"/>
              </a:rPr>
              <a:t>является</a:t>
            </a:r>
            <a:r>
              <a:rPr lang="en-US" sz="2000" i="1" dirty="0" smtClean="0">
                <a:latin typeface="Times New Roman" panose="02020603050405020304" pitchFamily="18" charset="0"/>
                <a:cs typeface="Times New Roman" panose="02020603050405020304" pitchFamily="18" charset="0"/>
              </a:rPr>
              <a:t> </a:t>
            </a:r>
            <a:r>
              <a:rPr lang="ru-RU" sz="2000" i="1" dirty="0" smtClean="0">
                <a:latin typeface="Times New Roman" panose="02020603050405020304" pitchFamily="18" charset="0"/>
                <a:cs typeface="Times New Roman" panose="02020603050405020304" pitchFamily="18" charset="0"/>
              </a:rPr>
              <a:t>следующее</a:t>
            </a:r>
            <a:r>
              <a:rPr lang="ru-RU" sz="2000" i="1" dirty="0">
                <a:latin typeface="Times New Roman" panose="02020603050405020304" pitchFamily="18" charset="0"/>
                <a:cs typeface="Times New Roman" panose="02020603050405020304" pitchFamily="18" charset="0"/>
              </a:rPr>
              <a:t>: ценовая эластичность спроса - это процентное </a:t>
            </a:r>
            <a:r>
              <a:rPr lang="ru-RU" sz="2000" i="1" dirty="0" smtClean="0">
                <a:latin typeface="Times New Roman" panose="02020603050405020304" pitchFamily="18" charset="0"/>
                <a:cs typeface="Times New Roman" panose="02020603050405020304" pitchFamily="18" charset="0"/>
              </a:rPr>
              <a:t>изменение</a:t>
            </a:r>
            <a:r>
              <a:rPr lang="en-US" sz="2000" i="1" dirty="0" smtClean="0">
                <a:latin typeface="Times New Roman" panose="02020603050405020304" pitchFamily="18" charset="0"/>
                <a:cs typeface="Times New Roman" panose="02020603050405020304" pitchFamily="18" charset="0"/>
              </a:rPr>
              <a:t> </a:t>
            </a:r>
            <a:r>
              <a:rPr lang="ru-RU" sz="2000" i="1" dirty="0" smtClean="0">
                <a:latin typeface="Times New Roman" panose="02020603050405020304" pitchFamily="18" charset="0"/>
                <a:cs typeface="Times New Roman" panose="02020603050405020304" pitchFamily="18" charset="0"/>
              </a:rPr>
              <a:t>величины </a:t>
            </a:r>
            <a:r>
              <a:rPr lang="ru-RU" sz="2000" i="1" dirty="0">
                <a:latin typeface="Times New Roman" panose="02020603050405020304" pitchFamily="18" charset="0"/>
                <a:cs typeface="Times New Roman" panose="02020603050405020304" pitchFamily="18" charset="0"/>
              </a:rPr>
              <a:t>спроса, деленное на процентное изменение цены</a:t>
            </a:r>
            <a:r>
              <a:rPr lang="ru-RU" sz="2000" i="1" dirty="0" smtClean="0">
                <a:latin typeface="Times New Roman" panose="02020603050405020304" pitchFamily="18" charset="0"/>
                <a:cs typeface="Times New Roman" panose="02020603050405020304" pitchFamily="18" charset="0"/>
              </a:rPr>
              <a:t>.</a:t>
            </a:r>
            <a:endParaRPr lang="en-US" sz="2000" i="1" dirty="0" smtClean="0">
              <a:latin typeface="Times New Roman" panose="02020603050405020304" pitchFamily="18" charset="0"/>
              <a:cs typeface="Times New Roman" panose="02020603050405020304" pitchFamily="18" charset="0"/>
            </a:endParaRPr>
          </a:p>
          <a:p>
            <a:pPr indent="432000" algn="just">
              <a:spcBef>
                <a:spcPts val="1800"/>
              </a:spcBef>
              <a:buClr>
                <a:schemeClr val="accent1">
                  <a:lumMod val="60000"/>
                  <a:lumOff val="40000"/>
                </a:schemeClr>
              </a:buClr>
              <a:buSzPct val="70000"/>
              <a:buFont typeface="Wingdings" panose="05000000000000000000" pitchFamily="2" charset="2"/>
              <a:buChar char="v"/>
            </a:pPr>
            <a:r>
              <a:rPr lang="ru-RU" sz="2000" dirty="0">
                <a:latin typeface="Times New Roman" panose="02020603050405020304" pitchFamily="18" charset="0"/>
                <a:cs typeface="Times New Roman" panose="02020603050405020304" pitchFamily="18" charset="0"/>
              </a:rPr>
              <a:t>Различные </a:t>
            </a:r>
            <a:r>
              <a:rPr lang="ru-RU" sz="2000" dirty="0" smtClean="0">
                <a:latin typeface="Times New Roman" panose="02020603050405020304" pitchFamily="18" charset="0"/>
                <a:cs typeface="Times New Roman" panose="02020603050405020304" pitchFamily="18" charset="0"/>
              </a:rPr>
              <a:t>товары</a:t>
            </a:r>
            <a:r>
              <a:rPr lang="en-US" sz="2000" dirty="0" smtClean="0">
                <a:latin typeface="Times New Roman" panose="02020603050405020304" pitchFamily="18" charset="0"/>
                <a:cs typeface="Times New Roman" panose="02020603050405020304" pitchFamily="18" charset="0"/>
              </a:rPr>
              <a:t> </a:t>
            </a:r>
            <a:r>
              <a:rPr lang="ru-RU" sz="2000" dirty="0" smtClean="0">
                <a:latin typeface="Times New Roman" panose="02020603050405020304" pitchFamily="18" charset="0"/>
                <a:cs typeface="Times New Roman" panose="02020603050405020304" pitchFamily="18" charset="0"/>
              </a:rPr>
              <a:t>могут </a:t>
            </a:r>
            <a:r>
              <a:rPr lang="ru-RU" sz="2000" dirty="0">
                <a:latin typeface="Times New Roman" panose="02020603050405020304" pitchFamily="18" charset="0"/>
                <a:cs typeface="Times New Roman" panose="02020603050405020304" pitchFamily="18" charset="0"/>
              </a:rPr>
              <a:t>очень сильно отличаться показателем ценовой эластичности (чувствительности к изменению цены), если показатель ценовой эластичности спроса на товар высок, то мы говорим, что спрос на товар "эластичный", что означает, что величина спроса ощутимо реагирует на изменения цены. </a:t>
            </a:r>
            <a:endParaRPr lang="en-US" sz="2000" dirty="0" smtClean="0">
              <a:latin typeface="Times New Roman" panose="02020603050405020304" pitchFamily="18" charset="0"/>
              <a:cs typeface="Times New Roman" panose="02020603050405020304" pitchFamily="18" charset="0"/>
            </a:endParaRPr>
          </a:p>
          <a:p>
            <a:pPr indent="432000" algn="just">
              <a:spcBef>
                <a:spcPts val="1800"/>
              </a:spcBef>
              <a:buClr>
                <a:schemeClr val="accent1">
                  <a:lumMod val="60000"/>
                  <a:lumOff val="40000"/>
                </a:schemeClr>
              </a:buClr>
              <a:buSzPct val="70000"/>
              <a:buFont typeface="Wingdings" panose="05000000000000000000" pitchFamily="2" charset="2"/>
              <a:buChar char="v"/>
            </a:pPr>
            <a:r>
              <a:rPr lang="ru-RU" sz="2000" dirty="0" smtClean="0">
                <a:latin typeface="Times New Roman" panose="02020603050405020304" pitchFamily="18" charset="0"/>
                <a:cs typeface="Times New Roman" panose="02020603050405020304" pitchFamily="18" charset="0"/>
              </a:rPr>
              <a:t>Если </a:t>
            </a:r>
            <a:r>
              <a:rPr lang="ru-RU" sz="2000" dirty="0">
                <a:latin typeface="Times New Roman" panose="02020603050405020304" pitchFamily="18" charset="0"/>
                <a:cs typeface="Times New Roman" panose="02020603050405020304" pitchFamily="18" charset="0"/>
              </a:rPr>
              <a:t>же этот показатель низок — спрос на товар "неэластичный", значит, величина спроса незначительно изменяется в ответ на изменения цены.</a:t>
            </a:r>
          </a:p>
          <a:p>
            <a:pPr marL="0" indent="0" algn="just">
              <a:buNone/>
            </a:pPr>
            <a:endParaRPr lang="ru-RU" sz="2000" i="1" dirty="0">
              <a:latin typeface="Times New Roman" panose="02020603050405020304" pitchFamily="18" charset="0"/>
              <a:cs typeface="Times New Roman" panose="02020603050405020304" pitchFamily="18" charset="0"/>
            </a:endParaRPr>
          </a:p>
          <a:p>
            <a:pPr marL="0" indent="0" algn="just">
              <a:buNone/>
            </a:pPr>
            <a:endParaRPr lang="ru-RU" sz="2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9628494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image" Target="../media/image2.jpeg"/></Relationships>
</file>

<file path=ppt/theme/theme1.xml><?xml version="1.0" encoding="utf-8"?>
<a:theme xmlns:a="http://schemas.openxmlformats.org/drawingml/2006/main" name="Остин">
  <a:themeElements>
    <a:clrScheme name="Остин">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Остин">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Остин">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Обычная">
  <a:themeElements>
    <a:clrScheme name="Составная">
      <a:dk1>
        <a:sysClr val="windowText" lastClr="000000"/>
      </a:dk1>
      <a:lt1>
        <a:sysClr val="window" lastClr="FFFFFF"/>
      </a:lt1>
      <a:dk2>
        <a:srgbClr val="5B6973"/>
      </a:dk2>
      <a:lt2>
        <a:srgbClr val="E7ECED"/>
      </a:lt2>
      <a:accent1>
        <a:srgbClr val="98C723"/>
      </a:accent1>
      <a:accent2>
        <a:srgbClr val="59B0B9"/>
      </a:accent2>
      <a:accent3>
        <a:srgbClr val="DEAE00"/>
      </a:accent3>
      <a:accent4>
        <a:srgbClr val="B77BB4"/>
      </a:accent4>
      <a:accent5>
        <a:srgbClr val="E0773C"/>
      </a:accent5>
      <a:accent6>
        <a:srgbClr val="A98D63"/>
      </a:accent6>
      <a:hlink>
        <a:srgbClr val="26CBEC"/>
      </a:hlink>
      <a:folHlink>
        <a:srgbClr val="598C8C"/>
      </a:folHlink>
    </a:clrScheme>
    <a:fontScheme name="Обычная">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Обычная">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2725</TotalTime>
  <Words>10909</Words>
  <Application>Microsoft Office PowerPoint</Application>
  <PresentationFormat>Произвольный</PresentationFormat>
  <Paragraphs>477</Paragraphs>
  <Slides>76</Slides>
  <Notes>0</Notes>
  <HiddenSlides>0</HiddenSlides>
  <MMClips>0</MMClips>
  <ScaleCrop>false</ScaleCrop>
  <HeadingPairs>
    <vt:vector size="4" baseType="variant">
      <vt:variant>
        <vt:lpstr>Тема</vt:lpstr>
      </vt:variant>
      <vt:variant>
        <vt:i4>2</vt:i4>
      </vt:variant>
      <vt:variant>
        <vt:lpstr>Заголовки слайдов</vt:lpstr>
      </vt:variant>
      <vt:variant>
        <vt:i4>76</vt:i4>
      </vt:variant>
    </vt:vector>
  </HeadingPairs>
  <TitlesOfParts>
    <vt:vector size="78" baseType="lpstr">
      <vt:lpstr>Остин</vt:lpstr>
      <vt:lpstr>Обычная</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ЭЛАСТИЧНОСТЬ СПРОСА И ПРЕДЛОЖЕНИЯ</vt:lpstr>
      <vt:lpstr>Презентация PowerPoint</vt:lpstr>
      <vt:lpstr>ЦЕНОВАЯ ЭЛАСТИЧНОСТЬ СПРОСА</vt:lpstr>
      <vt:lpstr>Презентация PowerPoint</vt:lpstr>
      <vt:lpstr>Презентация PowerPoint</vt:lpstr>
      <vt:lpstr>Презентация PowerPoint</vt:lpstr>
      <vt:lpstr>ИЗМЕРЕНИЕ ЭЛАСТИЧНОСТИ</vt:lpstr>
      <vt:lpstr>Презентация PowerPoint</vt:lpstr>
      <vt:lpstr>Презентация PowerPoint</vt:lpstr>
      <vt:lpstr>Презентация PowerPoint</vt:lpstr>
      <vt:lpstr>Презентация PowerPoint</vt:lpstr>
      <vt:lpstr>Презентация PowerPoint</vt:lpstr>
      <vt:lpstr>ГРАФИЧЕСКОЕ ИЗОБРАЖЕНИЕ ЦЕНОВОЙ ЭЛАСТИЧНОСТИ</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ЭЛАСТИЧНОСТЬ И ВЫРУЧКА</vt:lpstr>
      <vt:lpstr>Презентация PowerPoint</vt:lpstr>
      <vt:lpstr>Презентация PowerPoint</vt:lpstr>
      <vt:lpstr>Презентация PowerPoint</vt:lpstr>
      <vt:lpstr>ПАРАДОКС «БОЛЬШОГО УРОЖАЯ»</vt:lpstr>
      <vt:lpstr>Презентация PowerPoint</vt:lpstr>
      <vt:lpstr>Презентация PowerPoint</vt:lpstr>
      <vt:lpstr>Презентация PowerPoint</vt:lpstr>
      <vt:lpstr>Презентация PowerPoint</vt:lpstr>
      <vt:lpstr>ЦЕНОВАЯ ЭЛАСТИЧНОСТЬ ПРЕДЛОЖЕНИЯ</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SPecialiST RePack</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Применение теории спроса и предложения</dc:title>
  <dc:creator>Artem</dc:creator>
  <cp:lastModifiedBy>Пользователь</cp:lastModifiedBy>
  <cp:revision>143</cp:revision>
  <dcterms:created xsi:type="dcterms:W3CDTF">2013-12-22T17:50:37Z</dcterms:created>
  <dcterms:modified xsi:type="dcterms:W3CDTF">2014-04-28T19:57:25Z</dcterms:modified>
</cp:coreProperties>
</file>