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Default Extension="wmf" ContentType="image/x-wmf"/>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notesMasterIdLst>
    <p:notesMasterId r:id="rId82"/>
  </p:notesMasterIdLst>
  <p:sldIdLst>
    <p:sldId id="256" r:id="rId2"/>
    <p:sldId id="317" r:id="rId3"/>
    <p:sldId id="276" r:id="rId4"/>
    <p:sldId id="277" r:id="rId5"/>
    <p:sldId id="278" r:id="rId6"/>
    <p:sldId id="318" r:id="rId7"/>
    <p:sldId id="279" r:id="rId8"/>
    <p:sldId id="319" r:id="rId9"/>
    <p:sldId id="280" r:id="rId10"/>
    <p:sldId id="281" r:id="rId11"/>
    <p:sldId id="282" r:id="rId12"/>
    <p:sldId id="320" r:id="rId13"/>
    <p:sldId id="322" r:id="rId14"/>
    <p:sldId id="321" r:id="rId15"/>
    <p:sldId id="290" r:id="rId16"/>
    <p:sldId id="323" r:id="rId17"/>
    <p:sldId id="291" r:id="rId18"/>
    <p:sldId id="292" r:id="rId19"/>
    <p:sldId id="324" r:id="rId20"/>
    <p:sldId id="326" r:id="rId21"/>
    <p:sldId id="327" r:id="rId22"/>
    <p:sldId id="294" r:id="rId23"/>
    <p:sldId id="328" r:id="rId24"/>
    <p:sldId id="284" r:id="rId25"/>
    <p:sldId id="329" r:id="rId26"/>
    <p:sldId id="331" r:id="rId27"/>
    <p:sldId id="330" r:id="rId28"/>
    <p:sldId id="286" r:id="rId29"/>
    <p:sldId id="332" r:id="rId30"/>
    <p:sldId id="287" r:id="rId31"/>
    <p:sldId id="333" r:id="rId32"/>
    <p:sldId id="288" r:id="rId33"/>
    <p:sldId id="289" r:id="rId34"/>
    <p:sldId id="295" r:id="rId35"/>
    <p:sldId id="334" r:id="rId36"/>
    <p:sldId id="335" r:id="rId37"/>
    <p:sldId id="316" r:id="rId38"/>
    <p:sldId id="339" r:id="rId39"/>
    <p:sldId id="338" r:id="rId40"/>
    <p:sldId id="337" r:id="rId41"/>
    <p:sldId id="299" r:id="rId42"/>
    <p:sldId id="340" r:id="rId43"/>
    <p:sldId id="300" r:id="rId44"/>
    <p:sldId id="341" r:id="rId45"/>
    <p:sldId id="342" r:id="rId46"/>
    <p:sldId id="301" r:id="rId47"/>
    <p:sldId id="343" r:id="rId48"/>
    <p:sldId id="302" r:id="rId49"/>
    <p:sldId id="344" r:id="rId50"/>
    <p:sldId id="304" r:id="rId51"/>
    <p:sldId id="346" r:id="rId52"/>
    <p:sldId id="303" r:id="rId53"/>
    <p:sldId id="308" r:id="rId54"/>
    <p:sldId id="305" r:id="rId55"/>
    <p:sldId id="347" r:id="rId56"/>
    <p:sldId id="348" r:id="rId57"/>
    <p:sldId id="311" r:id="rId58"/>
    <p:sldId id="307" r:id="rId59"/>
    <p:sldId id="309" r:id="rId60"/>
    <p:sldId id="310" r:id="rId61"/>
    <p:sldId id="312" r:id="rId62"/>
    <p:sldId id="258" r:id="rId63"/>
    <p:sldId id="259" r:id="rId64"/>
    <p:sldId id="260" r:id="rId65"/>
    <p:sldId id="262" r:id="rId66"/>
    <p:sldId id="263" r:id="rId67"/>
    <p:sldId id="264" r:id="rId68"/>
    <p:sldId id="265" r:id="rId69"/>
    <p:sldId id="266" r:id="rId70"/>
    <p:sldId id="267" r:id="rId71"/>
    <p:sldId id="349" r:id="rId72"/>
    <p:sldId id="268" r:id="rId73"/>
    <p:sldId id="350" r:id="rId74"/>
    <p:sldId id="269" r:id="rId75"/>
    <p:sldId id="351" r:id="rId76"/>
    <p:sldId id="270" r:id="rId77"/>
    <p:sldId id="352" r:id="rId78"/>
    <p:sldId id="271" r:id="rId79"/>
    <p:sldId id="353" r:id="rId80"/>
    <p:sldId id="313" r:id="rId81"/>
  </p:sldIdLst>
  <p:sldSz cx="12192000" cy="6858000"/>
  <p:notesSz cx="6858000" cy="9144000"/>
  <p:defaultTextStyle>
    <a:defPPr>
      <a:defRPr lang="ru-RU"/>
    </a:defPPr>
    <a:lvl1pPr algn="l" rtl="0" eaLnBrk="0" fontAlgn="base" hangingPunct="0">
      <a:spcBef>
        <a:spcPct val="0"/>
      </a:spcBef>
      <a:spcAft>
        <a:spcPct val="0"/>
      </a:spcAft>
      <a:defRPr kern="1200">
        <a:solidFill>
          <a:schemeClr val="tx1"/>
        </a:solidFill>
        <a:latin typeface="Century Gothic" panose="020B0502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entury Gothic" panose="020B0502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entury Gothic" panose="020B0502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entury Gothic" panose="020B0502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entury Gothic" panose="020B0502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entury Gothic" panose="020B0502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entury Gothic" panose="020B0502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entury Gothic" panose="020B0502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entury Gothic" panose="020B0502020202020204" pitchFamily="34" charset="0"/>
        <a:ea typeface="+mn-ea"/>
        <a:cs typeface="Arial" panose="020B0604020202020204" pitchFamily="34" charset="0"/>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987" autoAdjust="0"/>
    <p:restoredTop sz="94660"/>
  </p:normalViewPr>
  <p:slideViewPr>
    <p:cSldViewPr snapToGrid="0" showGuides="1">
      <p:cViewPr varScale="1">
        <p:scale>
          <a:sx n="63" d="100"/>
          <a:sy n="63" d="100"/>
        </p:scale>
        <p:origin x="-114" y="-324"/>
      </p:cViewPr>
      <p:guideLst>
        <p:guide orient="horz" pos="2160"/>
        <p:guide pos="3840"/>
      </p:guideLst>
    </p:cSldViewPr>
  </p:slideViewPr>
  <p:notesTextViewPr>
    <p:cViewPr>
      <p:scale>
        <a:sx n="1" d="1"/>
        <a:sy n="1" d="1"/>
      </p:scale>
      <p:origin x="0" y="0"/>
    </p:cViewPr>
  </p:notesTextViewPr>
  <p:notesViewPr>
    <p:cSldViewPr snapToGrid="0" showGuides="1">
      <p:cViewPr varScale="1">
        <p:scale>
          <a:sx n="57" d="100"/>
          <a:sy n="57" d="100"/>
        </p:scale>
        <p:origin x="1746" y="42"/>
      </p:cViewPr>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728B0AD7-CD24-4C3B-8804-29B8F7F541EE}" type="datetimeFigureOut">
              <a:rPr lang="ru-RU"/>
              <a:pPr>
                <a:defRPr/>
              </a:pPr>
              <a:t>27.05.2014</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ru-RU" noProof="0" smtClean="0"/>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noProof="0" smtClean="0"/>
              <a:t>Образец текста</a:t>
            </a:r>
          </a:p>
          <a:p>
            <a:pPr lvl="1"/>
            <a:r>
              <a:rPr lang="ru-RU" noProof="0" smtClean="0"/>
              <a:t>Второй уровень</a:t>
            </a:r>
          </a:p>
          <a:p>
            <a:pPr lvl="2"/>
            <a:r>
              <a:rPr lang="ru-RU" noProof="0" smtClean="0"/>
              <a:t>Третий уровень</a:t>
            </a:r>
          </a:p>
          <a:p>
            <a:pPr lvl="3"/>
            <a:r>
              <a:rPr lang="ru-RU" noProof="0" smtClean="0"/>
              <a:t>Четвертый уровень</a:t>
            </a:r>
          </a:p>
          <a:p>
            <a:pPr lvl="4"/>
            <a:r>
              <a:rPr lang="ru-RU" noProof="0" smtClean="0"/>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B47E8D9C-1522-407E-B64E-1619C5EABE3A}" type="slidenum">
              <a:rPr lang="ru-RU"/>
              <a:pPr>
                <a:defRPr/>
              </a:pPr>
              <a:t>‹#›</a:t>
            </a:fld>
            <a:endParaRPr lang="ru-RU"/>
          </a:p>
        </p:txBody>
      </p:sp>
    </p:spTree>
    <p:extLst>
      <p:ext uri="{BB962C8B-B14F-4D97-AF65-F5344CB8AC3E}">
        <p14:creationId xmlns:p14="http://schemas.microsoft.com/office/powerpoint/2010/main" xmlns="" val="165364311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4" name="Freeform 6"/>
          <p:cNvSpPr>
            <a:spLocks/>
          </p:cNvSpPr>
          <p:nvPr/>
        </p:nvSpPr>
        <p:spPr bwMode="auto">
          <a:xfrm>
            <a:off x="0" y="4324350"/>
            <a:ext cx="1744663" cy="777875"/>
          </a:xfrm>
          <a:custGeom>
            <a:avLst/>
            <a:gdLst>
              <a:gd name="T0" fmla="*/ 2147483646 w 372"/>
              <a:gd name="T1" fmla="*/ 2147483646 h 166"/>
              <a:gd name="T2" fmla="*/ 2147483646 w 372"/>
              <a:gd name="T3" fmla="*/ 2147483646 h 166"/>
              <a:gd name="T4" fmla="*/ 2147483646 w 372"/>
              <a:gd name="T5" fmla="*/ 2147483646 h 166"/>
              <a:gd name="T6" fmla="*/ 2147483646 w 372"/>
              <a:gd name="T7" fmla="*/ 1910390710 h 166"/>
              <a:gd name="T8" fmla="*/ 2147483646 w 372"/>
              <a:gd name="T9" fmla="*/ 1712768286 h 166"/>
              <a:gd name="T10" fmla="*/ 2147483646 w 372"/>
              <a:gd name="T11" fmla="*/ 65875703 h 166"/>
              <a:gd name="T12" fmla="*/ 2147483646 w 372"/>
              <a:gd name="T13" fmla="*/ 43917136 h 166"/>
              <a:gd name="T14" fmla="*/ 2147483646 w 372"/>
              <a:gd name="T15" fmla="*/ 0 h 166"/>
              <a:gd name="T16" fmla="*/ 0 w 372"/>
              <a:gd name="T17" fmla="*/ 0 h 166"/>
              <a:gd name="T18" fmla="*/ 0 w 372"/>
              <a:gd name="T19" fmla="*/ 2147483646 h 166"/>
              <a:gd name="T20" fmla="*/ 2147483646 w 372"/>
              <a:gd name="T21" fmla="*/ 2147483646 h 16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ru-RU"/>
          </a:p>
        </p:txBody>
      </p:sp>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ru-RU" smtClean="0"/>
              <a:t>Образец заголовка</a:t>
            </a:r>
            <a:endParaRPr lang="en-US" dirty="0"/>
          </a:p>
        </p:txBody>
      </p:sp>
      <p:sp>
        <p:nvSpPr>
          <p:cNvPr id="3" name="Subtitle 2"/>
          <p:cNvSpPr>
            <a:spLocks noGrp="1"/>
          </p:cNvSpPr>
          <p:nvPr>
            <p:ph type="subTitle" idx="1"/>
          </p:nvPr>
        </p:nvSpPr>
        <p:spPr>
          <a:xfrm>
            <a:off x="2589213" y="4777379"/>
            <a:ext cx="8915399" cy="1126283"/>
          </a:xfrm>
        </p:spPr>
        <p:txBody>
          <a:bodyPr/>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5" name="Date Placeholder 3"/>
          <p:cNvSpPr>
            <a:spLocks noGrp="1"/>
          </p:cNvSpPr>
          <p:nvPr>
            <p:ph type="dt" sz="half" idx="10"/>
          </p:nvPr>
        </p:nvSpPr>
        <p:spPr/>
        <p:txBody>
          <a:bodyPr/>
          <a:lstStyle>
            <a:lvl1pPr>
              <a:defRPr/>
            </a:lvl1pPr>
          </a:lstStyle>
          <a:p>
            <a:pPr>
              <a:defRPr/>
            </a:pPr>
            <a:fld id="{A914A308-FF8A-4224-8463-DD17ABF741D9}" type="datetimeFigureOut">
              <a:rPr lang="ru-RU"/>
              <a:pPr>
                <a:defRPr/>
              </a:pPr>
              <a:t>27.05.2014</a:t>
            </a:fld>
            <a:endParaRPr lang="ru-RU"/>
          </a:p>
        </p:txBody>
      </p:sp>
      <p:sp>
        <p:nvSpPr>
          <p:cNvPr id="6" name="Footer Placeholder 4"/>
          <p:cNvSpPr>
            <a:spLocks noGrp="1"/>
          </p:cNvSpPr>
          <p:nvPr>
            <p:ph type="ftr" sz="quarter" idx="11"/>
          </p:nvPr>
        </p:nvSpPr>
        <p:spPr/>
        <p:txBody>
          <a:bodyPr/>
          <a:lstStyle>
            <a:lvl1pPr>
              <a:defRPr/>
            </a:lvl1pPr>
          </a:lstStyle>
          <a:p>
            <a:pPr>
              <a:defRPr/>
            </a:pPr>
            <a:endParaRPr lang="ru-RU"/>
          </a:p>
        </p:txBody>
      </p:sp>
      <p:sp>
        <p:nvSpPr>
          <p:cNvPr id="7" name="Slide Number Placeholder 5"/>
          <p:cNvSpPr>
            <a:spLocks noGrp="1"/>
          </p:cNvSpPr>
          <p:nvPr>
            <p:ph type="sldNum" sz="quarter" idx="12"/>
          </p:nvPr>
        </p:nvSpPr>
        <p:spPr>
          <a:xfrm>
            <a:off x="531813" y="4529138"/>
            <a:ext cx="779462" cy="365125"/>
          </a:xfrm>
        </p:spPr>
        <p:txBody>
          <a:bodyPr/>
          <a:lstStyle>
            <a:lvl1pPr>
              <a:defRPr/>
            </a:lvl1pPr>
          </a:lstStyle>
          <a:p>
            <a:pPr>
              <a:defRPr/>
            </a:pPr>
            <a:fld id="{D3852FA2-CFE6-4A38-A7A3-34850BB50AEB}" type="slidenum">
              <a:rPr lang="ru-RU"/>
              <a:pPr>
                <a:defRPr/>
              </a:pPr>
              <a:t>‹#›</a:t>
            </a:fld>
            <a:endParaRPr lang="ru-RU"/>
          </a:p>
        </p:txBody>
      </p:sp>
    </p:spTree>
    <p:extLst>
      <p:ext uri="{BB962C8B-B14F-4D97-AF65-F5344CB8AC3E}">
        <p14:creationId xmlns:p14="http://schemas.microsoft.com/office/powerpoint/2010/main" xmlns="" val="1128646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4" name="Freeform 11"/>
          <p:cNvSpPr>
            <a:spLocks/>
          </p:cNvSpPr>
          <p:nvPr/>
        </p:nvSpPr>
        <p:spPr bwMode="auto">
          <a:xfrm flipV="1">
            <a:off x="-4763" y="3178175"/>
            <a:ext cx="1589088" cy="508000"/>
          </a:xfrm>
          <a:custGeom>
            <a:avLst/>
            <a:gdLst>
              <a:gd name="T0" fmla="*/ 273053706 w 9248"/>
              <a:gd name="T1" fmla="*/ 12131599 h 10000"/>
              <a:gd name="T2" fmla="*/ 233695941 w 9248"/>
              <a:gd name="T3" fmla="*/ 485140 h 10000"/>
              <a:gd name="T4" fmla="*/ 232839710 w 9248"/>
              <a:gd name="T5" fmla="*/ 242570 h 10000"/>
              <a:gd name="T6" fmla="*/ 230389064 w 9248"/>
              <a:gd name="T7" fmla="*/ 0 h 10000"/>
              <a:gd name="T8" fmla="*/ 214799575 w 9248"/>
              <a:gd name="T9" fmla="*/ 0 h 10000"/>
              <a:gd name="T10" fmla="*/ 0 w 9248"/>
              <a:gd name="T11" fmla="*/ 180645 h 10000"/>
              <a:gd name="T12" fmla="*/ 738184 w 9248"/>
              <a:gd name="T13" fmla="*/ 25806400 h 10000"/>
              <a:gd name="T14" fmla="*/ 214799575 w 9248"/>
              <a:gd name="T15" fmla="*/ 25718668 h 10000"/>
              <a:gd name="T16" fmla="*/ 230389064 w 9248"/>
              <a:gd name="T17" fmla="*/ 25718668 h 10000"/>
              <a:gd name="T18" fmla="*/ 232839710 w 9248"/>
              <a:gd name="T19" fmla="*/ 25476098 h 10000"/>
              <a:gd name="T20" fmla="*/ 233695941 w 9248"/>
              <a:gd name="T21" fmla="*/ 25233478 h 10000"/>
              <a:gd name="T22" fmla="*/ 273053706 w 9248"/>
              <a:gd name="T23" fmla="*/ 13587070 h 10000"/>
              <a:gd name="T24" fmla="*/ 273053706 w 9248"/>
              <a:gd name="T25" fmla="*/ 12131599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ru-RU"/>
          </a:p>
        </p:txBody>
      </p:sp>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5" name="Date Placeholder 3"/>
          <p:cNvSpPr>
            <a:spLocks noGrp="1"/>
          </p:cNvSpPr>
          <p:nvPr>
            <p:ph type="dt" sz="half" idx="10"/>
          </p:nvPr>
        </p:nvSpPr>
        <p:spPr/>
        <p:txBody>
          <a:bodyPr/>
          <a:lstStyle>
            <a:lvl1pPr>
              <a:defRPr/>
            </a:lvl1pPr>
          </a:lstStyle>
          <a:p>
            <a:pPr>
              <a:defRPr/>
            </a:pPr>
            <a:fld id="{EDEA690D-CF25-4DA4-BE89-3392E5169484}" type="datetimeFigureOut">
              <a:rPr lang="ru-RU"/>
              <a:pPr>
                <a:defRPr/>
              </a:pPr>
              <a:t>27.05.2014</a:t>
            </a:fld>
            <a:endParaRPr lang="ru-RU"/>
          </a:p>
        </p:txBody>
      </p:sp>
      <p:sp>
        <p:nvSpPr>
          <p:cNvPr id="6" name="Footer Placeholder 4"/>
          <p:cNvSpPr>
            <a:spLocks noGrp="1"/>
          </p:cNvSpPr>
          <p:nvPr>
            <p:ph type="ftr" sz="quarter" idx="11"/>
          </p:nvPr>
        </p:nvSpPr>
        <p:spPr/>
        <p:txBody>
          <a:bodyPr/>
          <a:lstStyle>
            <a:lvl1pPr>
              <a:defRPr/>
            </a:lvl1pPr>
          </a:lstStyle>
          <a:p>
            <a:pPr>
              <a:defRPr/>
            </a:pPr>
            <a:endParaRPr lang="ru-RU"/>
          </a:p>
        </p:txBody>
      </p:sp>
      <p:sp>
        <p:nvSpPr>
          <p:cNvPr id="7" name="Slide Number Placeholder 5"/>
          <p:cNvSpPr>
            <a:spLocks noGrp="1"/>
          </p:cNvSpPr>
          <p:nvPr>
            <p:ph type="sldNum" sz="quarter" idx="12"/>
          </p:nvPr>
        </p:nvSpPr>
        <p:spPr>
          <a:xfrm>
            <a:off x="531813" y="3244850"/>
            <a:ext cx="779462" cy="365125"/>
          </a:xfrm>
        </p:spPr>
        <p:txBody>
          <a:bodyPr/>
          <a:lstStyle>
            <a:lvl1pPr>
              <a:defRPr/>
            </a:lvl1pPr>
          </a:lstStyle>
          <a:p>
            <a:pPr>
              <a:defRPr/>
            </a:pPr>
            <a:fld id="{50375210-0DB7-4871-BB52-ED9EBFB242AE}" type="slidenum">
              <a:rPr lang="ru-RU"/>
              <a:pPr>
                <a:defRPr/>
              </a:pPr>
              <a:t>‹#›</a:t>
            </a:fld>
            <a:endParaRPr lang="ru-RU"/>
          </a:p>
        </p:txBody>
      </p:sp>
    </p:spTree>
    <p:extLst>
      <p:ext uri="{BB962C8B-B14F-4D97-AF65-F5344CB8AC3E}">
        <p14:creationId xmlns:p14="http://schemas.microsoft.com/office/powerpoint/2010/main" xmlns="" val="2618302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5" name="Freeform 11"/>
          <p:cNvSpPr>
            <a:spLocks/>
          </p:cNvSpPr>
          <p:nvPr/>
        </p:nvSpPr>
        <p:spPr bwMode="auto">
          <a:xfrm flipV="1">
            <a:off x="-4763" y="3178175"/>
            <a:ext cx="1589088" cy="508000"/>
          </a:xfrm>
          <a:custGeom>
            <a:avLst/>
            <a:gdLst>
              <a:gd name="T0" fmla="*/ 273053706 w 9248"/>
              <a:gd name="T1" fmla="*/ 12131599 h 10000"/>
              <a:gd name="T2" fmla="*/ 233695941 w 9248"/>
              <a:gd name="T3" fmla="*/ 485140 h 10000"/>
              <a:gd name="T4" fmla="*/ 232839710 w 9248"/>
              <a:gd name="T5" fmla="*/ 242570 h 10000"/>
              <a:gd name="T6" fmla="*/ 230389064 w 9248"/>
              <a:gd name="T7" fmla="*/ 0 h 10000"/>
              <a:gd name="T8" fmla="*/ 214799575 w 9248"/>
              <a:gd name="T9" fmla="*/ 0 h 10000"/>
              <a:gd name="T10" fmla="*/ 0 w 9248"/>
              <a:gd name="T11" fmla="*/ 180645 h 10000"/>
              <a:gd name="T12" fmla="*/ 738184 w 9248"/>
              <a:gd name="T13" fmla="*/ 25806400 h 10000"/>
              <a:gd name="T14" fmla="*/ 214799575 w 9248"/>
              <a:gd name="T15" fmla="*/ 25718668 h 10000"/>
              <a:gd name="T16" fmla="*/ 230389064 w 9248"/>
              <a:gd name="T17" fmla="*/ 25718668 h 10000"/>
              <a:gd name="T18" fmla="*/ 232839710 w 9248"/>
              <a:gd name="T19" fmla="*/ 25476098 h 10000"/>
              <a:gd name="T20" fmla="*/ 233695941 w 9248"/>
              <a:gd name="T21" fmla="*/ 25233478 h 10000"/>
              <a:gd name="T22" fmla="*/ 273053706 w 9248"/>
              <a:gd name="T23" fmla="*/ 13587070 h 10000"/>
              <a:gd name="T24" fmla="*/ 273053706 w 9248"/>
              <a:gd name="T25" fmla="*/ 12131599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ru-RU"/>
          </a:p>
        </p:txBody>
      </p:sp>
      <p:sp>
        <p:nvSpPr>
          <p:cNvPr id="6" name="TextBox 36"/>
          <p:cNvSpPr txBox="1">
            <a:spLocks noChangeArrowheads="1"/>
          </p:cNvSpPr>
          <p:nvPr/>
        </p:nvSpPr>
        <p:spPr bwMode="auto">
          <a:xfrm>
            <a:off x="2466975" y="647700"/>
            <a:ext cx="609600" cy="5857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entury Gothic" panose="020B0502020202020204" pitchFamily="34" charset="0"/>
                <a:cs typeface="Arial" panose="020B0604020202020204" pitchFamily="34" charset="0"/>
              </a:defRPr>
            </a:lvl1pPr>
            <a:lvl2pPr marL="742950" indent="-285750">
              <a:defRPr>
                <a:solidFill>
                  <a:schemeClr val="tx1"/>
                </a:solidFill>
                <a:latin typeface="Century Gothic" panose="020B0502020202020204" pitchFamily="34" charset="0"/>
                <a:cs typeface="Arial" panose="020B0604020202020204" pitchFamily="34" charset="0"/>
              </a:defRPr>
            </a:lvl2pPr>
            <a:lvl3pPr marL="1143000" indent="-228600">
              <a:defRPr>
                <a:solidFill>
                  <a:schemeClr val="tx1"/>
                </a:solidFill>
                <a:latin typeface="Century Gothic" panose="020B0502020202020204" pitchFamily="34" charset="0"/>
                <a:cs typeface="Arial" panose="020B0604020202020204" pitchFamily="34" charset="0"/>
              </a:defRPr>
            </a:lvl3pPr>
            <a:lvl4pPr marL="1600200" indent="-228600">
              <a:defRPr>
                <a:solidFill>
                  <a:schemeClr val="tx1"/>
                </a:solidFill>
                <a:latin typeface="Century Gothic" panose="020B0502020202020204" pitchFamily="34" charset="0"/>
                <a:cs typeface="Arial" panose="020B0604020202020204" pitchFamily="34" charset="0"/>
              </a:defRPr>
            </a:lvl4pPr>
            <a:lvl5pPr marL="2057400" indent="-228600">
              <a:defRPr>
                <a:solidFill>
                  <a:schemeClr val="tx1"/>
                </a:solidFill>
                <a:latin typeface="Century Gothic" panose="020B0502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9pPr>
          </a:lstStyle>
          <a:p>
            <a:pPr eaLnBrk="1" hangingPunct="1">
              <a:defRPr/>
            </a:pPr>
            <a:r>
              <a:rPr lang="en-US" sz="8000" smtClean="0">
                <a:solidFill>
                  <a:schemeClr val="accent1"/>
                </a:solidFill>
                <a:latin typeface="Arial" panose="020B0604020202020204" pitchFamily="34" charset="0"/>
              </a:rPr>
              <a:t>“</a:t>
            </a:r>
          </a:p>
        </p:txBody>
      </p:sp>
      <p:sp>
        <p:nvSpPr>
          <p:cNvPr id="7" name="TextBox 37"/>
          <p:cNvSpPr txBox="1">
            <a:spLocks noChangeArrowheads="1"/>
          </p:cNvSpPr>
          <p:nvPr/>
        </p:nvSpPr>
        <p:spPr bwMode="auto">
          <a:xfrm>
            <a:off x="11114088" y="2905125"/>
            <a:ext cx="609600"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entury Gothic" panose="020B0502020202020204" pitchFamily="34" charset="0"/>
                <a:cs typeface="Arial" panose="020B0604020202020204" pitchFamily="34" charset="0"/>
              </a:defRPr>
            </a:lvl1pPr>
            <a:lvl2pPr marL="742950" indent="-285750">
              <a:defRPr>
                <a:solidFill>
                  <a:schemeClr val="tx1"/>
                </a:solidFill>
                <a:latin typeface="Century Gothic" panose="020B0502020202020204" pitchFamily="34" charset="0"/>
                <a:cs typeface="Arial" panose="020B0604020202020204" pitchFamily="34" charset="0"/>
              </a:defRPr>
            </a:lvl2pPr>
            <a:lvl3pPr marL="1143000" indent="-228600">
              <a:defRPr>
                <a:solidFill>
                  <a:schemeClr val="tx1"/>
                </a:solidFill>
                <a:latin typeface="Century Gothic" panose="020B0502020202020204" pitchFamily="34" charset="0"/>
                <a:cs typeface="Arial" panose="020B0604020202020204" pitchFamily="34" charset="0"/>
              </a:defRPr>
            </a:lvl3pPr>
            <a:lvl4pPr marL="1600200" indent="-228600">
              <a:defRPr>
                <a:solidFill>
                  <a:schemeClr val="tx1"/>
                </a:solidFill>
                <a:latin typeface="Century Gothic" panose="020B0502020202020204" pitchFamily="34" charset="0"/>
                <a:cs typeface="Arial" panose="020B0604020202020204" pitchFamily="34" charset="0"/>
              </a:defRPr>
            </a:lvl4pPr>
            <a:lvl5pPr marL="2057400" indent="-228600">
              <a:defRPr>
                <a:solidFill>
                  <a:schemeClr val="tx1"/>
                </a:solidFill>
                <a:latin typeface="Century Gothic" panose="020B0502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9pPr>
          </a:lstStyle>
          <a:p>
            <a:pPr eaLnBrk="1" hangingPunct="1">
              <a:defRPr/>
            </a:pPr>
            <a:r>
              <a:rPr lang="en-US" sz="8000" smtClean="0">
                <a:solidFill>
                  <a:schemeClr val="accent1"/>
                </a:solidFill>
                <a:latin typeface="Arial" panose="020B0604020202020204" pitchFamily="34" charset="0"/>
              </a:rPr>
              <a:t>”</a:t>
            </a:r>
          </a:p>
        </p:txBody>
      </p:sp>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ru-RU" smtClean="0"/>
              <a:t>Образец заголовка</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8" name="Date Placeholder 3"/>
          <p:cNvSpPr>
            <a:spLocks noGrp="1"/>
          </p:cNvSpPr>
          <p:nvPr>
            <p:ph type="dt" sz="half" idx="14"/>
          </p:nvPr>
        </p:nvSpPr>
        <p:spPr/>
        <p:txBody>
          <a:bodyPr/>
          <a:lstStyle>
            <a:lvl1pPr>
              <a:defRPr/>
            </a:lvl1pPr>
          </a:lstStyle>
          <a:p>
            <a:pPr>
              <a:defRPr/>
            </a:pPr>
            <a:fld id="{94288F67-DB43-4270-978F-3592AFCD2C18}" type="datetimeFigureOut">
              <a:rPr lang="ru-RU"/>
              <a:pPr>
                <a:defRPr/>
              </a:pPr>
              <a:t>27.05.2014</a:t>
            </a:fld>
            <a:endParaRPr lang="ru-RU"/>
          </a:p>
        </p:txBody>
      </p:sp>
      <p:sp>
        <p:nvSpPr>
          <p:cNvPr id="9" name="Footer Placeholder 4"/>
          <p:cNvSpPr>
            <a:spLocks noGrp="1"/>
          </p:cNvSpPr>
          <p:nvPr>
            <p:ph type="ftr" sz="quarter" idx="15"/>
          </p:nvPr>
        </p:nvSpPr>
        <p:spPr/>
        <p:txBody>
          <a:bodyPr/>
          <a:lstStyle>
            <a:lvl1pPr>
              <a:defRPr/>
            </a:lvl1pPr>
          </a:lstStyle>
          <a:p>
            <a:pPr>
              <a:defRPr/>
            </a:pPr>
            <a:endParaRPr lang="ru-RU"/>
          </a:p>
        </p:txBody>
      </p:sp>
      <p:sp>
        <p:nvSpPr>
          <p:cNvPr id="10" name="Slide Number Placeholder 5"/>
          <p:cNvSpPr>
            <a:spLocks noGrp="1"/>
          </p:cNvSpPr>
          <p:nvPr>
            <p:ph type="sldNum" sz="quarter" idx="16"/>
          </p:nvPr>
        </p:nvSpPr>
        <p:spPr>
          <a:xfrm>
            <a:off x="531813" y="3244850"/>
            <a:ext cx="779462" cy="365125"/>
          </a:xfrm>
        </p:spPr>
        <p:txBody>
          <a:bodyPr/>
          <a:lstStyle>
            <a:lvl1pPr>
              <a:defRPr/>
            </a:lvl1pPr>
          </a:lstStyle>
          <a:p>
            <a:pPr>
              <a:defRPr/>
            </a:pPr>
            <a:fld id="{23CFCAA3-CC43-458C-B4A6-04A532E49AD3}" type="slidenum">
              <a:rPr lang="ru-RU"/>
              <a:pPr>
                <a:defRPr/>
              </a:pPr>
              <a:t>‹#›</a:t>
            </a:fld>
            <a:endParaRPr lang="ru-RU"/>
          </a:p>
        </p:txBody>
      </p:sp>
    </p:spTree>
    <p:extLst>
      <p:ext uri="{BB962C8B-B14F-4D97-AF65-F5344CB8AC3E}">
        <p14:creationId xmlns:p14="http://schemas.microsoft.com/office/powerpoint/2010/main" xmlns="" val="4098247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5" name="Freeform 11"/>
          <p:cNvSpPr>
            <a:spLocks/>
          </p:cNvSpPr>
          <p:nvPr/>
        </p:nvSpPr>
        <p:spPr bwMode="auto">
          <a:xfrm flipV="1">
            <a:off x="-4763" y="4911725"/>
            <a:ext cx="1589088" cy="508000"/>
          </a:xfrm>
          <a:custGeom>
            <a:avLst/>
            <a:gdLst>
              <a:gd name="T0" fmla="*/ 273053706 w 9248"/>
              <a:gd name="T1" fmla="*/ 12131599 h 10000"/>
              <a:gd name="T2" fmla="*/ 233695941 w 9248"/>
              <a:gd name="T3" fmla="*/ 485140 h 10000"/>
              <a:gd name="T4" fmla="*/ 232839710 w 9248"/>
              <a:gd name="T5" fmla="*/ 242570 h 10000"/>
              <a:gd name="T6" fmla="*/ 230389064 w 9248"/>
              <a:gd name="T7" fmla="*/ 0 h 10000"/>
              <a:gd name="T8" fmla="*/ 214799575 w 9248"/>
              <a:gd name="T9" fmla="*/ 0 h 10000"/>
              <a:gd name="T10" fmla="*/ 0 w 9248"/>
              <a:gd name="T11" fmla="*/ 180645 h 10000"/>
              <a:gd name="T12" fmla="*/ 738184 w 9248"/>
              <a:gd name="T13" fmla="*/ 25806400 h 10000"/>
              <a:gd name="T14" fmla="*/ 214799575 w 9248"/>
              <a:gd name="T15" fmla="*/ 25718668 h 10000"/>
              <a:gd name="T16" fmla="*/ 230389064 w 9248"/>
              <a:gd name="T17" fmla="*/ 25718668 h 10000"/>
              <a:gd name="T18" fmla="*/ 232839710 w 9248"/>
              <a:gd name="T19" fmla="*/ 25476098 h 10000"/>
              <a:gd name="T20" fmla="*/ 233695941 w 9248"/>
              <a:gd name="T21" fmla="*/ 25233478 h 10000"/>
              <a:gd name="T22" fmla="*/ 273053706 w 9248"/>
              <a:gd name="T23" fmla="*/ 13587070 h 10000"/>
              <a:gd name="T24" fmla="*/ 273053706 w 9248"/>
              <a:gd name="T25" fmla="*/ 12131599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ru-RU"/>
          </a:p>
        </p:txBody>
      </p:sp>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ru-RU" smtClean="0"/>
              <a:t>Образец заголовка</a:t>
            </a:r>
            <a:endParaRPr lang="en-US" dirty="0"/>
          </a:p>
        </p:txBody>
      </p:sp>
      <p:sp>
        <p:nvSpPr>
          <p:cNvPr id="4" name="Text Placeholder 3"/>
          <p:cNvSpPr>
            <a:spLocks noGrp="1"/>
          </p:cNvSpPr>
          <p:nvPr>
            <p:ph type="body" sz="half" idx="2"/>
          </p:nvPr>
        </p:nvSpPr>
        <p:spPr>
          <a:xfrm>
            <a:off x="2589213" y="5181600"/>
            <a:ext cx="8915400" cy="729622"/>
          </a:xfrm>
        </p:spPr>
        <p:txBody>
          <a:bodyPr rtlCol="0">
            <a:normAutofit/>
          </a:bodyPr>
          <a:lstStyle>
            <a:lvl1pPr>
              <a:buNone/>
              <a:defRPr lang="en-US">
                <a:solidFill>
                  <a:schemeClr val="tx1">
                    <a:lumMod val="65000"/>
                    <a:lumOff val="35000"/>
                  </a:schemeClr>
                </a:solidFill>
              </a:defRPr>
            </a:lvl1pPr>
          </a:lstStyle>
          <a:p>
            <a:pPr lvl="0"/>
            <a:r>
              <a:rPr lang="ru-RU" smtClean="0"/>
              <a:t>Образец текста</a:t>
            </a:r>
          </a:p>
        </p:txBody>
      </p:sp>
      <p:sp>
        <p:nvSpPr>
          <p:cNvPr id="6" name="Date Placeholder 4"/>
          <p:cNvSpPr>
            <a:spLocks noGrp="1"/>
          </p:cNvSpPr>
          <p:nvPr>
            <p:ph type="dt" sz="half" idx="10"/>
          </p:nvPr>
        </p:nvSpPr>
        <p:spPr/>
        <p:txBody>
          <a:bodyPr/>
          <a:lstStyle>
            <a:lvl1pPr>
              <a:defRPr/>
            </a:lvl1pPr>
          </a:lstStyle>
          <a:p>
            <a:pPr>
              <a:defRPr/>
            </a:pPr>
            <a:fld id="{7F5AA05D-B821-42AE-86BB-99ADCE96449A}" type="datetimeFigureOut">
              <a:rPr lang="ru-RU"/>
              <a:pPr>
                <a:defRPr/>
              </a:pPr>
              <a:t>27.05.2014</a:t>
            </a:fld>
            <a:endParaRPr lang="ru-RU"/>
          </a:p>
        </p:txBody>
      </p:sp>
      <p:sp>
        <p:nvSpPr>
          <p:cNvPr id="7" name="Footer Placeholder 5"/>
          <p:cNvSpPr>
            <a:spLocks noGrp="1"/>
          </p:cNvSpPr>
          <p:nvPr>
            <p:ph type="ftr" sz="quarter" idx="11"/>
          </p:nvPr>
        </p:nvSpPr>
        <p:spPr/>
        <p:txBody>
          <a:bodyPr/>
          <a:lstStyle>
            <a:lvl1pPr>
              <a:defRPr/>
            </a:lvl1pPr>
          </a:lstStyle>
          <a:p>
            <a:pPr>
              <a:defRPr/>
            </a:pPr>
            <a:endParaRPr lang="ru-RU"/>
          </a:p>
        </p:txBody>
      </p:sp>
      <p:sp>
        <p:nvSpPr>
          <p:cNvPr id="8" name="Slide Number Placeholder 6"/>
          <p:cNvSpPr>
            <a:spLocks noGrp="1"/>
          </p:cNvSpPr>
          <p:nvPr>
            <p:ph type="sldNum" sz="quarter" idx="12"/>
          </p:nvPr>
        </p:nvSpPr>
        <p:spPr>
          <a:xfrm>
            <a:off x="531813" y="4983163"/>
            <a:ext cx="779462" cy="365125"/>
          </a:xfrm>
        </p:spPr>
        <p:txBody>
          <a:bodyPr/>
          <a:lstStyle>
            <a:lvl1pPr>
              <a:defRPr/>
            </a:lvl1pPr>
          </a:lstStyle>
          <a:p>
            <a:pPr>
              <a:defRPr/>
            </a:pPr>
            <a:fld id="{CB3A6A6A-46FE-462B-B946-A392D34EBD6C}" type="slidenum">
              <a:rPr lang="ru-RU"/>
              <a:pPr>
                <a:defRPr/>
              </a:pPr>
              <a:t>‹#›</a:t>
            </a:fld>
            <a:endParaRPr lang="ru-RU"/>
          </a:p>
        </p:txBody>
      </p:sp>
    </p:spTree>
    <p:extLst>
      <p:ext uri="{BB962C8B-B14F-4D97-AF65-F5344CB8AC3E}">
        <p14:creationId xmlns:p14="http://schemas.microsoft.com/office/powerpoint/2010/main" xmlns="" val="42562613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5" name="Freeform 11"/>
          <p:cNvSpPr>
            <a:spLocks/>
          </p:cNvSpPr>
          <p:nvPr/>
        </p:nvSpPr>
        <p:spPr bwMode="auto">
          <a:xfrm flipV="1">
            <a:off x="-4763" y="4911725"/>
            <a:ext cx="1589088" cy="508000"/>
          </a:xfrm>
          <a:custGeom>
            <a:avLst/>
            <a:gdLst>
              <a:gd name="T0" fmla="*/ 273053706 w 9248"/>
              <a:gd name="T1" fmla="*/ 12131599 h 10000"/>
              <a:gd name="T2" fmla="*/ 233695941 w 9248"/>
              <a:gd name="T3" fmla="*/ 485140 h 10000"/>
              <a:gd name="T4" fmla="*/ 232839710 w 9248"/>
              <a:gd name="T5" fmla="*/ 242570 h 10000"/>
              <a:gd name="T6" fmla="*/ 230389064 w 9248"/>
              <a:gd name="T7" fmla="*/ 0 h 10000"/>
              <a:gd name="T8" fmla="*/ 214799575 w 9248"/>
              <a:gd name="T9" fmla="*/ 0 h 10000"/>
              <a:gd name="T10" fmla="*/ 0 w 9248"/>
              <a:gd name="T11" fmla="*/ 180645 h 10000"/>
              <a:gd name="T12" fmla="*/ 738184 w 9248"/>
              <a:gd name="T13" fmla="*/ 25806400 h 10000"/>
              <a:gd name="T14" fmla="*/ 214799575 w 9248"/>
              <a:gd name="T15" fmla="*/ 25718668 h 10000"/>
              <a:gd name="T16" fmla="*/ 230389064 w 9248"/>
              <a:gd name="T17" fmla="*/ 25718668 h 10000"/>
              <a:gd name="T18" fmla="*/ 232839710 w 9248"/>
              <a:gd name="T19" fmla="*/ 25476098 h 10000"/>
              <a:gd name="T20" fmla="*/ 233695941 w 9248"/>
              <a:gd name="T21" fmla="*/ 25233478 h 10000"/>
              <a:gd name="T22" fmla="*/ 273053706 w 9248"/>
              <a:gd name="T23" fmla="*/ 13587070 h 10000"/>
              <a:gd name="T24" fmla="*/ 273053706 w 9248"/>
              <a:gd name="T25" fmla="*/ 12131599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ru-RU"/>
          </a:p>
        </p:txBody>
      </p:sp>
      <p:sp>
        <p:nvSpPr>
          <p:cNvPr id="6" name="TextBox 36"/>
          <p:cNvSpPr txBox="1">
            <a:spLocks noChangeArrowheads="1"/>
          </p:cNvSpPr>
          <p:nvPr/>
        </p:nvSpPr>
        <p:spPr bwMode="auto">
          <a:xfrm>
            <a:off x="2466975" y="647700"/>
            <a:ext cx="609600" cy="5857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entury Gothic" panose="020B0502020202020204" pitchFamily="34" charset="0"/>
                <a:cs typeface="Arial" panose="020B0604020202020204" pitchFamily="34" charset="0"/>
              </a:defRPr>
            </a:lvl1pPr>
            <a:lvl2pPr marL="742950" indent="-285750">
              <a:defRPr>
                <a:solidFill>
                  <a:schemeClr val="tx1"/>
                </a:solidFill>
                <a:latin typeface="Century Gothic" panose="020B0502020202020204" pitchFamily="34" charset="0"/>
                <a:cs typeface="Arial" panose="020B0604020202020204" pitchFamily="34" charset="0"/>
              </a:defRPr>
            </a:lvl2pPr>
            <a:lvl3pPr marL="1143000" indent="-228600">
              <a:defRPr>
                <a:solidFill>
                  <a:schemeClr val="tx1"/>
                </a:solidFill>
                <a:latin typeface="Century Gothic" panose="020B0502020202020204" pitchFamily="34" charset="0"/>
                <a:cs typeface="Arial" panose="020B0604020202020204" pitchFamily="34" charset="0"/>
              </a:defRPr>
            </a:lvl3pPr>
            <a:lvl4pPr marL="1600200" indent="-228600">
              <a:defRPr>
                <a:solidFill>
                  <a:schemeClr val="tx1"/>
                </a:solidFill>
                <a:latin typeface="Century Gothic" panose="020B0502020202020204" pitchFamily="34" charset="0"/>
                <a:cs typeface="Arial" panose="020B0604020202020204" pitchFamily="34" charset="0"/>
              </a:defRPr>
            </a:lvl4pPr>
            <a:lvl5pPr marL="2057400" indent="-228600">
              <a:defRPr>
                <a:solidFill>
                  <a:schemeClr val="tx1"/>
                </a:solidFill>
                <a:latin typeface="Century Gothic" panose="020B0502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9pPr>
          </a:lstStyle>
          <a:p>
            <a:pPr eaLnBrk="1" hangingPunct="1">
              <a:defRPr/>
            </a:pPr>
            <a:r>
              <a:rPr lang="en-US" sz="8000" smtClean="0">
                <a:solidFill>
                  <a:schemeClr val="accent1"/>
                </a:solidFill>
                <a:latin typeface="Arial" panose="020B0604020202020204" pitchFamily="34" charset="0"/>
              </a:rPr>
              <a:t>“</a:t>
            </a:r>
          </a:p>
        </p:txBody>
      </p:sp>
      <p:sp>
        <p:nvSpPr>
          <p:cNvPr id="7" name="TextBox 37"/>
          <p:cNvSpPr txBox="1">
            <a:spLocks noChangeArrowheads="1"/>
          </p:cNvSpPr>
          <p:nvPr/>
        </p:nvSpPr>
        <p:spPr bwMode="auto">
          <a:xfrm>
            <a:off x="11114088" y="2905125"/>
            <a:ext cx="609600"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entury Gothic" panose="020B0502020202020204" pitchFamily="34" charset="0"/>
                <a:cs typeface="Arial" panose="020B0604020202020204" pitchFamily="34" charset="0"/>
              </a:defRPr>
            </a:lvl1pPr>
            <a:lvl2pPr marL="742950" indent="-285750">
              <a:defRPr>
                <a:solidFill>
                  <a:schemeClr val="tx1"/>
                </a:solidFill>
                <a:latin typeface="Century Gothic" panose="020B0502020202020204" pitchFamily="34" charset="0"/>
                <a:cs typeface="Arial" panose="020B0604020202020204" pitchFamily="34" charset="0"/>
              </a:defRPr>
            </a:lvl2pPr>
            <a:lvl3pPr marL="1143000" indent="-228600">
              <a:defRPr>
                <a:solidFill>
                  <a:schemeClr val="tx1"/>
                </a:solidFill>
                <a:latin typeface="Century Gothic" panose="020B0502020202020204" pitchFamily="34" charset="0"/>
                <a:cs typeface="Arial" panose="020B0604020202020204" pitchFamily="34" charset="0"/>
              </a:defRPr>
            </a:lvl3pPr>
            <a:lvl4pPr marL="1600200" indent="-228600">
              <a:defRPr>
                <a:solidFill>
                  <a:schemeClr val="tx1"/>
                </a:solidFill>
                <a:latin typeface="Century Gothic" panose="020B0502020202020204" pitchFamily="34" charset="0"/>
                <a:cs typeface="Arial" panose="020B0604020202020204" pitchFamily="34" charset="0"/>
              </a:defRPr>
            </a:lvl4pPr>
            <a:lvl5pPr marL="2057400" indent="-228600">
              <a:defRPr>
                <a:solidFill>
                  <a:schemeClr val="tx1"/>
                </a:solidFill>
                <a:latin typeface="Century Gothic" panose="020B0502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9pPr>
          </a:lstStyle>
          <a:p>
            <a:pPr eaLnBrk="1" hangingPunct="1">
              <a:defRPr/>
            </a:pPr>
            <a:r>
              <a:rPr lang="en-US" sz="8000" smtClean="0">
                <a:solidFill>
                  <a:schemeClr val="accent1"/>
                </a:solidFill>
                <a:latin typeface="Arial" panose="020B0604020202020204" pitchFamily="34" charset="0"/>
              </a:rPr>
              <a:t>”</a:t>
            </a:r>
          </a:p>
        </p:txBody>
      </p:sp>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ru-RU" smtClean="0"/>
              <a:t>Образец заголовка</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4" name="Text Placeholder 3"/>
          <p:cNvSpPr>
            <a:spLocks noGrp="1"/>
          </p:cNvSpPr>
          <p:nvPr>
            <p:ph type="body" sz="half" idx="2"/>
          </p:nvPr>
        </p:nvSpPr>
        <p:spPr>
          <a:xfrm>
            <a:off x="2589213" y="5181600"/>
            <a:ext cx="8915400" cy="729622"/>
          </a:xfrm>
        </p:spPr>
        <p:txBody>
          <a:bodyPr rtlCol="0">
            <a:normAutofit/>
          </a:bodyPr>
          <a:lstStyle>
            <a:lvl1pPr>
              <a:buNone/>
              <a:defRPr lang="en-US">
                <a:solidFill>
                  <a:schemeClr val="tx1">
                    <a:lumMod val="65000"/>
                    <a:lumOff val="35000"/>
                  </a:schemeClr>
                </a:solidFill>
              </a:defRPr>
            </a:lvl1pPr>
          </a:lstStyle>
          <a:p>
            <a:pPr lvl="0"/>
            <a:r>
              <a:rPr lang="ru-RU" smtClean="0"/>
              <a:t>Образец текста</a:t>
            </a:r>
          </a:p>
        </p:txBody>
      </p:sp>
      <p:sp>
        <p:nvSpPr>
          <p:cNvPr id="8" name="Date Placeholder 4"/>
          <p:cNvSpPr>
            <a:spLocks noGrp="1"/>
          </p:cNvSpPr>
          <p:nvPr>
            <p:ph type="dt" sz="half" idx="14"/>
          </p:nvPr>
        </p:nvSpPr>
        <p:spPr/>
        <p:txBody>
          <a:bodyPr/>
          <a:lstStyle>
            <a:lvl1pPr>
              <a:defRPr/>
            </a:lvl1pPr>
          </a:lstStyle>
          <a:p>
            <a:pPr>
              <a:defRPr/>
            </a:pPr>
            <a:fld id="{F6F8C415-F6D8-4429-A7F4-D42EF9E2DCFE}" type="datetimeFigureOut">
              <a:rPr lang="ru-RU"/>
              <a:pPr>
                <a:defRPr/>
              </a:pPr>
              <a:t>27.05.2014</a:t>
            </a:fld>
            <a:endParaRPr lang="ru-RU"/>
          </a:p>
        </p:txBody>
      </p:sp>
      <p:sp>
        <p:nvSpPr>
          <p:cNvPr id="9" name="Footer Placeholder 5"/>
          <p:cNvSpPr>
            <a:spLocks noGrp="1"/>
          </p:cNvSpPr>
          <p:nvPr>
            <p:ph type="ftr" sz="quarter" idx="15"/>
          </p:nvPr>
        </p:nvSpPr>
        <p:spPr/>
        <p:txBody>
          <a:bodyPr/>
          <a:lstStyle>
            <a:lvl1pPr>
              <a:defRPr/>
            </a:lvl1pPr>
          </a:lstStyle>
          <a:p>
            <a:pPr>
              <a:defRPr/>
            </a:pPr>
            <a:endParaRPr lang="ru-RU"/>
          </a:p>
        </p:txBody>
      </p:sp>
      <p:sp>
        <p:nvSpPr>
          <p:cNvPr id="10" name="Slide Number Placeholder 6"/>
          <p:cNvSpPr>
            <a:spLocks noGrp="1"/>
          </p:cNvSpPr>
          <p:nvPr>
            <p:ph type="sldNum" sz="quarter" idx="16"/>
          </p:nvPr>
        </p:nvSpPr>
        <p:spPr>
          <a:xfrm>
            <a:off x="531813" y="4983163"/>
            <a:ext cx="779462" cy="365125"/>
          </a:xfrm>
        </p:spPr>
        <p:txBody>
          <a:bodyPr/>
          <a:lstStyle>
            <a:lvl1pPr>
              <a:defRPr/>
            </a:lvl1pPr>
          </a:lstStyle>
          <a:p>
            <a:pPr>
              <a:defRPr/>
            </a:pPr>
            <a:fld id="{48C0015B-6C28-4F3C-9B6C-0C650D6962EB}" type="slidenum">
              <a:rPr lang="ru-RU"/>
              <a:pPr>
                <a:defRPr/>
              </a:pPr>
              <a:t>‹#›</a:t>
            </a:fld>
            <a:endParaRPr lang="ru-RU"/>
          </a:p>
        </p:txBody>
      </p:sp>
    </p:spTree>
    <p:extLst>
      <p:ext uri="{BB962C8B-B14F-4D97-AF65-F5344CB8AC3E}">
        <p14:creationId xmlns:p14="http://schemas.microsoft.com/office/powerpoint/2010/main" xmlns="" val="36885787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5" name="Freeform 11"/>
          <p:cNvSpPr>
            <a:spLocks/>
          </p:cNvSpPr>
          <p:nvPr/>
        </p:nvSpPr>
        <p:spPr bwMode="auto">
          <a:xfrm flipV="1">
            <a:off x="-4763" y="4911725"/>
            <a:ext cx="1589088" cy="508000"/>
          </a:xfrm>
          <a:custGeom>
            <a:avLst/>
            <a:gdLst>
              <a:gd name="T0" fmla="*/ 273053706 w 9248"/>
              <a:gd name="T1" fmla="*/ 12131599 h 10000"/>
              <a:gd name="T2" fmla="*/ 233695941 w 9248"/>
              <a:gd name="T3" fmla="*/ 485140 h 10000"/>
              <a:gd name="T4" fmla="*/ 232839710 w 9248"/>
              <a:gd name="T5" fmla="*/ 242570 h 10000"/>
              <a:gd name="T6" fmla="*/ 230389064 w 9248"/>
              <a:gd name="T7" fmla="*/ 0 h 10000"/>
              <a:gd name="T8" fmla="*/ 214799575 w 9248"/>
              <a:gd name="T9" fmla="*/ 0 h 10000"/>
              <a:gd name="T10" fmla="*/ 0 w 9248"/>
              <a:gd name="T11" fmla="*/ 180645 h 10000"/>
              <a:gd name="T12" fmla="*/ 738184 w 9248"/>
              <a:gd name="T13" fmla="*/ 25806400 h 10000"/>
              <a:gd name="T14" fmla="*/ 214799575 w 9248"/>
              <a:gd name="T15" fmla="*/ 25718668 h 10000"/>
              <a:gd name="T16" fmla="*/ 230389064 w 9248"/>
              <a:gd name="T17" fmla="*/ 25718668 h 10000"/>
              <a:gd name="T18" fmla="*/ 232839710 w 9248"/>
              <a:gd name="T19" fmla="*/ 25476098 h 10000"/>
              <a:gd name="T20" fmla="*/ 233695941 w 9248"/>
              <a:gd name="T21" fmla="*/ 25233478 h 10000"/>
              <a:gd name="T22" fmla="*/ 273053706 w 9248"/>
              <a:gd name="T23" fmla="*/ 13587070 h 10000"/>
              <a:gd name="T24" fmla="*/ 273053706 w 9248"/>
              <a:gd name="T25" fmla="*/ 12131599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ru-RU"/>
          </a:p>
        </p:txBody>
      </p:sp>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ru-RU" smtClean="0"/>
              <a:t>Образец заголовка</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4" name="Text Placeholder 3"/>
          <p:cNvSpPr>
            <a:spLocks noGrp="1"/>
          </p:cNvSpPr>
          <p:nvPr>
            <p:ph type="body" sz="half" idx="2"/>
          </p:nvPr>
        </p:nvSpPr>
        <p:spPr>
          <a:xfrm>
            <a:off x="2589213" y="5181600"/>
            <a:ext cx="8915400" cy="729622"/>
          </a:xfrm>
        </p:spPr>
        <p:txBody>
          <a:bodyPr rtlCol="0">
            <a:normAutofit/>
          </a:bodyPr>
          <a:lstStyle>
            <a:lvl1pPr>
              <a:buNone/>
              <a:defRPr lang="en-US">
                <a:solidFill>
                  <a:schemeClr val="tx1">
                    <a:lumMod val="65000"/>
                    <a:lumOff val="35000"/>
                  </a:schemeClr>
                </a:solidFill>
              </a:defRPr>
            </a:lvl1pPr>
          </a:lstStyle>
          <a:p>
            <a:pPr lvl="0"/>
            <a:r>
              <a:rPr lang="ru-RU" smtClean="0"/>
              <a:t>Образец текста</a:t>
            </a:r>
          </a:p>
        </p:txBody>
      </p:sp>
      <p:sp>
        <p:nvSpPr>
          <p:cNvPr id="6" name="Date Placeholder 4"/>
          <p:cNvSpPr>
            <a:spLocks noGrp="1"/>
          </p:cNvSpPr>
          <p:nvPr>
            <p:ph type="dt" sz="half" idx="14"/>
          </p:nvPr>
        </p:nvSpPr>
        <p:spPr/>
        <p:txBody>
          <a:bodyPr/>
          <a:lstStyle>
            <a:lvl1pPr>
              <a:defRPr/>
            </a:lvl1pPr>
          </a:lstStyle>
          <a:p>
            <a:pPr>
              <a:defRPr/>
            </a:pPr>
            <a:fld id="{F57AB4F3-9084-4567-ACE9-15149FD0FD13}" type="datetimeFigureOut">
              <a:rPr lang="ru-RU"/>
              <a:pPr>
                <a:defRPr/>
              </a:pPr>
              <a:t>27.05.2014</a:t>
            </a:fld>
            <a:endParaRPr lang="ru-RU"/>
          </a:p>
        </p:txBody>
      </p:sp>
      <p:sp>
        <p:nvSpPr>
          <p:cNvPr id="7" name="Footer Placeholder 5"/>
          <p:cNvSpPr>
            <a:spLocks noGrp="1"/>
          </p:cNvSpPr>
          <p:nvPr>
            <p:ph type="ftr" sz="quarter" idx="15"/>
          </p:nvPr>
        </p:nvSpPr>
        <p:spPr/>
        <p:txBody>
          <a:bodyPr/>
          <a:lstStyle>
            <a:lvl1pPr>
              <a:defRPr/>
            </a:lvl1pPr>
          </a:lstStyle>
          <a:p>
            <a:pPr>
              <a:defRPr/>
            </a:pPr>
            <a:endParaRPr lang="ru-RU"/>
          </a:p>
        </p:txBody>
      </p:sp>
      <p:sp>
        <p:nvSpPr>
          <p:cNvPr id="8" name="Slide Number Placeholder 6"/>
          <p:cNvSpPr>
            <a:spLocks noGrp="1"/>
          </p:cNvSpPr>
          <p:nvPr>
            <p:ph type="sldNum" sz="quarter" idx="16"/>
          </p:nvPr>
        </p:nvSpPr>
        <p:spPr>
          <a:xfrm>
            <a:off x="531813" y="4983163"/>
            <a:ext cx="779462" cy="365125"/>
          </a:xfrm>
        </p:spPr>
        <p:txBody>
          <a:bodyPr/>
          <a:lstStyle>
            <a:lvl1pPr>
              <a:defRPr/>
            </a:lvl1pPr>
          </a:lstStyle>
          <a:p>
            <a:pPr>
              <a:defRPr/>
            </a:pPr>
            <a:fld id="{B517D378-2D12-4D2E-A88E-2B47EA68E3B4}" type="slidenum">
              <a:rPr lang="ru-RU"/>
              <a:pPr>
                <a:defRPr/>
              </a:pPr>
              <a:t>‹#›</a:t>
            </a:fld>
            <a:endParaRPr lang="ru-RU"/>
          </a:p>
        </p:txBody>
      </p:sp>
    </p:spTree>
    <p:extLst>
      <p:ext uri="{BB962C8B-B14F-4D97-AF65-F5344CB8AC3E}">
        <p14:creationId xmlns:p14="http://schemas.microsoft.com/office/powerpoint/2010/main" xmlns="" val="24488488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4" name="Freeform 11"/>
          <p:cNvSpPr>
            <a:spLocks/>
          </p:cNvSpPr>
          <p:nvPr/>
        </p:nvSpPr>
        <p:spPr bwMode="auto">
          <a:xfrm flipV="1">
            <a:off x="-4763" y="714375"/>
            <a:ext cx="1589088" cy="508000"/>
          </a:xfrm>
          <a:custGeom>
            <a:avLst/>
            <a:gdLst>
              <a:gd name="T0" fmla="*/ 273053706 w 9248"/>
              <a:gd name="T1" fmla="*/ 12131599 h 10000"/>
              <a:gd name="T2" fmla="*/ 233695941 w 9248"/>
              <a:gd name="T3" fmla="*/ 485140 h 10000"/>
              <a:gd name="T4" fmla="*/ 232839710 w 9248"/>
              <a:gd name="T5" fmla="*/ 242570 h 10000"/>
              <a:gd name="T6" fmla="*/ 230389064 w 9248"/>
              <a:gd name="T7" fmla="*/ 0 h 10000"/>
              <a:gd name="T8" fmla="*/ 214799575 w 9248"/>
              <a:gd name="T9" fmla="*/ 0 h 10000"/>
              <a:gd name="T10" fmla="*/ 0 w 9248"/>
              <a:gd name="T11" fmla="*/ 180645 h 10000"/>
              <a:gd name="T12" fmla="*/ 738184 w 9248"/>
              <a:gd name="T13" fmla="*/ 25806400 h 10000"/>
              <a:gd name="T14" fmla="*/ 214799575 w 9248"/>
              <a:gd name="T15" fmla="*/ 25718668 h 10000"/>
              <a:gd name="T16" fmla="*/ 230389064 w 9248"/>
              <a:gd name="T17" fmla="*/ 25718668 h 10000"/>
              <a:gd name="T18" fmla="*/ 232839710 w 9248"/>
              <a:gd name="T19" fmla="*/ 25476098 h 10000"/>
              <a:gd name="T20" fmla="*/ 233695941 w 9248"/>
              <a:gd name="T21" fmla="*/ 25233478 h 10000"/>
              <a:gd name="T22" fmla="*/ 273053706 w 9248"/>
              <a:gd name="T23" fmla="*/ 13587070 h 10000"/>
              <a:gd name="T24" fmla="*/ 273053706 w 9248"/>
              <a:gd name="T25" fmla="*/ 12131599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ru-RU"/>
          </a:p>
        </p:txBody>
      </p:sp>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3"/>
          <p:cNvSpPr>
            <a:spLocks noGrp="1"/>
          </p:cNvSpPr>
          <p:nvPr>
            <p:ph type="dt" sz="half" idx="10"/>
          </p:nvPr>
        </p:nvSpPr>
        <p:spPr/>
        <p:txBody>
          <a:bodyPr/>
          <a:lstStyle>
            <a:lvl1pPr>
              <a:defRPr/>
            </a:lvl1pPr>
          </a:lstStyle>
          <a:p>
            <a:pPr>
              <a:defRPr/>
            </a:pPr>
            <a:fld id="{A765881C-F5C0-4977-B660-2E8FCBF7EB12}" type="datetimeFigureOut">
              <a:rPr lang="ru-RU"/>
              <a:pPr>
                <a:defRPr/>
              </a:pPr>
              <a:t>27.05.2014</a:t>
            </a:fld>
            <a:endParaRPr lang="ru-RU"/>
          </a:p>
        </p:txBody>
      </p:sp>
      <p:sp>
        <p:nvSpPr>
          <p:cNvPr id="6" name="Footer Placeholder 4"/>
          <p:cNvSpPr>
            <a:spLocks noGrp="1"/>
          </p:cNvSpPr>
          <p:nvPr>
            <p:ph type="ftr" sz="quarter" idx="11"/>
          </p:nvPr>
        </p:nvSpPr>
        <p:spPr/>
        <p:txBody>
          <a:bodyPr/>
          <a:lstStyle>
            <a:lvl1pPr>
              <a:defRPr/>
            </a:lvl1pPr>
          </a:lstStyle>
          <a:p>
            <a:pPr>
              <a:defRPr/>
            </a:pPr>
            <a:endParaRPr lang="ru-RU"/>
          </a:p>
        </p:txBody>
      </p:sp>
      <p:sp>
        <p:nvSpPr>
          <p:cNvPr id="7" name="Slide Number Placeholder 5"/>
          <p:cNvSpPr>
            <a:spLocks noGrp="1"/>
          </p:cNvSpPr>
          <p:nvPr>
            <p:ph type="sldNum" sz="quarter" idx="12"/>
          </p:nvPr>
        </p:nvSpPr>
        <p:spPr/>
        <p:txBody>
          <a:bodyPr/>
          <a:lstStyle>
            <a:lvl1pPr>
              <a:defRPr/>
            </a:lvl1pPr>
          </a:lstStyle>
          <a:p>
            <a:pPr>
              <a:defRPr/>
            </a:pPr>
            <a:fld id="{02C12BDF-CAFA-48A1-9B96-FB1DE5555D3B}" type="slidenum">
              <a:rPr lang="ru-RU"/>
              <a:pPr>
                <a:defRPr/>
              </a:pPr>
              <a:t>‹#›</a:t>
            </a:fld>
            <a:endParaRPr lang="ru-RU"/>
          </a:p>
        </p:txBody>
      </p:sp>
    </p:spTree>
    <p:extLst>
      <p:ext uri="{BB962C8B-B14F-4D97-AF65-F5344CB8AC3E}">
        <p14:creationId xmlns:p14="http://schemas.microsoft.com/office/powerpoint/2010/main" xmlns="" val="4551603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4" name="Freeform 11"/>
          <p:cNvSpPr>
            <a:spLocks/>
          </p:cNvSpPr>
          <p:nvPr/>
        </p:nvSpPr>
        <p:spPr bwMode="auto">
          <a:xfrm flipV="1">
            <a:off x="-4763" y="714375"/>
            <a:ext cx="1589088" cy="508000"/>
          </a:xfrm>
          <a:custGeom>
            <a:avLst/>
            <a:gdLst>
              <a:gd name="T0" fmla="*/ 273053706 w 9248"/>
              <a:gd name="T1" fmla="*/ 12131599 h 10000"/>
              <a:gd name="T2" fmla="*/ 233695941 w 9248"/>
              <a:gd name="T3" fmla="*/ 485140 h 10000"/>
              <a:gd name="T4" fmla="*/ 232839710 w 9248"/>
              <a:gd name="T5" fmla="*/ 242570 h 10000"/>
              <a:gd name="T6" fmla="*/ 230389064 w 9248"/>
              <a:gd name="T7" fmla="*/ 0 h 10000"/>
              <a:gd name="T8" fmla="*/ 214799575 w 9248"/>
              <a:gd name="T9" fmla="*/ 0 h 10000"/>
              <a:gd name="T10" fmla="*/ 0 w 9248"/>
              <a:gd name="T11" fmla="*/ 180645 h 10000"/>
              <a:gd name="T12" fmla="*/ 738184 w 9248"/>
              <a:gd name="T13" fmla="*/ 25806400 h 10000"/>
              <a:gd name="T14" fmla="*/ 214799575 w 9248"/>
              <a:gd name="T15" fmla="*/ 25718668 h 10000"/>
              <a:gd name="T16" fmla="*/ 230389064 w 9248"/>
              <a:gd name="T17" fmla="*/ 25718668 h 10000"/>
              <a:gd name="T18" fmla="*/ 232839710 w 9248"/>
              <a:gd name="T19" fmla="*/ 25476098 h 10000"/>
              <a:gd name="T20" fmla="*/ 233695941 w 9248"/>
              <a:gd name="T21" fmla="*/ 25233478 h 10000"/>
              <a:gd name="T22" fmla="*/ 273053706 w 9248"/>
              <a:gd name="T23" fmla="*/ 13587070 h 10000"/>
              <a:gd name="T24" fmla="*/ 273053706 w 9248"/>
              <a:gd name="T25" fmla="*/ 12131599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ru-RU"/>
          </a:p>
        </p:txBody>
      </p:sp>
      <p:sp>
        <p:nvSpPr>
          <p:cNvPr id="2" name="Vertical Title 1"/>
          <p:cNvSpPr>
            <a:spLocks noGrp="1"/>
          </p:cNvSpPr>
          <p:nvPr>
            <p:ph type="title" orient="vert"/>
          </p:nvPr>
        </p:nvSpPr>
        <p:spPr>
          <a:xfrm>
            <a:off x="9294812" y="627405"/>
            <a:ext cx="2207601" cy="5283817"/>
          </a:xfrm>
        </p:spPr>
        <p:txBody>
          <a:bodyPr vert="eaVert" anchor="ct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3"/>
          <p:cNvSpPr>
            <a:spLocks noGrp="1"/>
          </p:cNvSpPr>
          <p:nvPr>
            <p:ph type="dt" sz="half" idx="10"/>
          </p:nvPr>
        </p:nvSpPr>
        <p:spPr/>
        <p:txBody>
          <a:bodyPr/>
          <a:lstStyle>
            <a:lvl1pPr>
              <a:defRPr/>
            </a:lvl1pPr>
          </a:lstStyle>
          <a:p>
            <a:pPr>
              <a:defRPr/>
            </a:pPr>
            <a:fld id="{36F17452-0C0C-4A8D-98A1-C813469B28A7}" type="datetimeFigureOut">
              <a:rPr lang="ru-RU"/>
              <a:pPr>
                <a:defRPr/>
              </a:pPr>
              <a:t>27.05.2014</a:t>
            </a:fld>
            <a:endParaRPr lang="ru-RU"/>
          </a:p>
        </p:txBody>
      </p:sp>
      <p:sp>
        <p:nvSpPr>
          <p:cNvPr id="6" name="Footer Placeholder 4"/>
          <p:cNvSpPr>
            <a:spLocks noGrp="1"/>
          </p:cNvSpPr>
          <p:nvPr>
            <p:ph type="ftr" sz="quarter" idx="11"/>
          </p:nvPr>
        </p:nvSpPr>
        <p:spPr/>
        <p:txBody>
          <a:bodyPr/>
          <a:lstStyle>
            <a:lvl1pPr>
              <a:defRPr/>
            </a:lvl1pPr>
          </a:lstStyle>
          <a:p>
            <a:pPr>
              <a:defRPr/>
            </a:pPr>
            <a:endParaRPr lang="ru-RU"/>
          </a:p>
        </p:txBody>
      </p:sp>
      <p:sp>
        <p:nvSpPr>
          <p:cNvPr id="7" name="Slide Number Placeholder 5"/>
          <p:cNvSpPr>
            <a:spLocks noGrp="1"/>
          </p:cNvSpPr>
          <p:nvPr>
            <p:ph type="sldNum" sz="quarter" idx="12"/>
          </p:nvPr>
        </p:nvSpPr>
        <p:spPr/>
        <p:txBody>
          <a:bodyPr/>
          <a:lstStyle>
            <a:lvl1pPr>
              <a:defRPr/>
            </a:lvl1pPr>
          </a:lstStyle>
          <a:p>
            <a:pPr>
              <a:defRPr/>
            </a:pPr>
            <a:fld id="{992AA041-2A71-4115-A89F-320C3BC54C57}" type="slidenum">
              <a:rPr lang="ru-RU"/>
              <a:pPr>
                <a:defRPr/>
              </a:pPr>
              <a:t>‹#›</a:t>
            </a:fld>
            <a:endParaRPr lang="ru-RU"/>
          </a:p>
        </p:txBody>
      </p:sp>
    </p:spTree>
    <p:extLst>
      <p:ext uri="{BB962C8B-B14F-4D97-AF65-F5344CB8AC3E}">
        <p14:creationId xmlns:p14="http://schemas.microsoft.com/office/powerpoint/2010/main" xmlns="" val="1334694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4" name="Freeform 11"/>
          <p:cNvSpPr>
            <a:spLocks/>
          </p:cNvSpPr>
          <p:nvPr/>
        </p:nvSpPr>
        <p:spPr bwMode="auto">
          <a:xfrm flipV="1">
            <a:off x="-4763" y="714375"/>
            <a:ext cx="1589088" cy="508000"/>
          </a:xfrm>
          <a:custGeom>
            <a:avLst/>
            <a:gdLst>
              <a:gd name="T0" fmla="*/ 273053706 w 9248"/>
              <a:gd name="T1" fmla="*/ 12131599 h 10000"/>
              <a:gd name="T2" fmla="*/ 233695941 w 9248"/>
              <a:gd name="T3" fmla="*/ 485140 h 10000"/>
              <a:gd name="T4" fmla="*/ 232839710 w 9248"/>
              <a:gd name="T5" fmla="*/ 242570 h 10000"/>
              <a:gd name="T6" fmla="*/ 230389064 w 9248"/>
              <a:gd name="T7" fmla="*/ 0 h 10000"/>
              <a:gd name="T8" fmla="*/ 214799575 w 9248"/>
              <a:gd name="T9" fmla="*/ 0 h 10000"/>
              <a:gd name="T10" fmla="*/ 0 w 9248"/>
              <a:gd name="T11" fmla="*/ 180645 h 10000"/>
              <a:gd name="T12" fmla="*/ 738184 w 9248"/>
              <a:gd name="T13" fmla="*/ 25806400 h 10000"/>
              <a:gd name="T14" fmla="*/ 214799575 w 9248"/>
              <a:gd name="T15" fmla="*/ 25718668 h 10000"/>
              <a:gd name="T16" fmla="*/ 230389064 w 9248"/>
              <a:gd name="T17" fmla="*/ 25718668 h 10000"/>
              <a:gd name="T18" fmla="*/ 232839710 w 9248"/>
              <a:gd name="T19" fmla="*/ 25476098 h 10000"/>
              <a:gd name="T20" fmla="*/ 233695941 w 9248"/>
              <a:gd name="T21" fmla="*/ 25233478 h 10000"/>
              <a:gd name="T22" fmla="*/ 273053706 w 9248"/>
              <a:gd name="T23" fmla="*/ 13587070 h 10000"/>
              <a:gd name="T24" fmla="*/ 273053706 w 9248"/>
              <a:gd name="T25" fmla="*/ 12131599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ru-RU"/>
          </a:p>
        </p:txBody>
      </p:sp>
      <p:sp>
        <p:nvSpPr>
          <p:cNvPr id="2" name="Title 1"/>
          <p:cNvSpPr>
            <a:spLocks noGrp="1"/>
          </p:cNvSpPr>
          <p:nvPr>
            <p:ph type="title"/>
          </p:nvPr>
        </p:nvSpPr>
        <p:spPr>
          <a:xfrm>
            <a:off x="2592925" y="624110"/>
            <a:ext cx="8911687" cy="1280890"/>
          </a:xfrm>
        </p:spPr>
        <p:txBody>
          <a:bodyPr/>
          <a:lstStyle/>
          <a:p>
            <a:r>
              <a:rPr lang="ru-RU" smtClean="0"/>
              <a:t>Образец заголовка</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3"/>
          <p:cNvSpPr>
            <a:spLocks noGrp="1"/>
          </p:cNvSpPr>
          <p:nvPr>
            <p:ph type="dt" sz="half" idx="10"/>
          </p:nvPr>
        </p:nvSpPr>
        <p:spPr/>
        <p:txBody>
          <a:bodyPr/>
          <a:lstStyle>
            <a:lvl1pPr>
              <a:defRPr/>
            </a:lvl1pPr>
          </a:lstStyle>
          <a:p>
            <a:pPr>
              <a:defRPr/>
            </a:pPr>
            <a:fld id="{468D5677-1F4F-43C0-903F-029BBB5E37D4}" type="datetimeFigureOut">
              <a:rPr lang="ru-RU"/>
              <a:pPr>
                <a:defRPr/>
              </a:pPr>
              <a:t>27.05.2014</a:t>
            </a:fld>
            <a:endParaRPr lang="ru-RU"/>
          </a:p>
        </p:txBody>
      </p:sp>
      <p:sp>
        <p:nvSpPr>
          <p:cNvPr id="6" name="Footer Placeholder 4"/>
          <p:cNvSpPr>
            <a:spLocks noGrp="1"/>
          </p:cNvSpPr>
          <p:nvPr>
            <p:ph type="ftr" sz="quarter" idx="11"/>
          </p:nvPr>
        </p:nvSpPr>
        <p:spPr/>
        <p:txBody>
          <a:bodyPr/>
          <a:lstStyle>
            <a:lvl1pPr>
              <a:defRPr/>
            </a:lvl1pPr>
          </a:lstStyle>
          <a:p>
            <a:pPr>
              <a:defRPr/>
            </a:pPr>
            <a:endParaRPr lang="ru-RU"/>
          </a:p>
        </p:txBody>
      </p:sp>
      <p:sp>
        <p:nvSpPr>
          <p:cNvPr id="7" name="Slide Number Placeholder 5"/>
          <p:cNvSpPr>
            <a:spLocks noGrp="1"/>
          </p:cNvSpPr>
          <p:nvPr>
            <p:ph type="sldNum" sz="quarter" idx="12"/>
          </p:nvPr>
        </p:nvSpPr>
        <p:spPr/>
        <p:txBody>
          <a:bodyPr/>
          <a:lstStyle>
            <a:lvl1pPr>
              <a:defRPr/>
            </a:lvl1pPr>
          </a:lstStyle>
          <a:p>
            <a:pPr>
              <a:defRPr/>
            </a:pPr>
            <a:fld id="{35948670-73E4-4FC8-965E-EC52FF858D02}" type="slidenum">
              <a:rPr lang="ru-RU"/>
              <a:pPr>
                <a:defRPr/>
              </a:pPr>
              <a:t>‹#›</a:t>
            </a:fld>
            <a:endParaRPr lang="ru-RU"/>
          </a:p>
        </p:txBody>
      </p:sp>
    </p:spTree>
    <p:extLst>
      <p:ext uri="{BB962C8B-B14F-4D97-AF65-F5344CB8AC3E}">
        <p14:creationId xmlns:p14="http://schemas.microsoft.com/office/powerpoint/2010/main" xmlns="" val="2583171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4" name="Freeform 11"/>
          <p:cNvSpPr>
            <a:spLocks/>
          </p:cNvSpPr>
          <p:nvPr/>
        </p:nvSpPr>
        <p:spPr bwMode="auto">
          <a:xfrm flipV="1">
            <a:off x="-4763" y="3178175"/>
            <a:ext cx="1589088" cy="508000"/>
          </a:xfrm>
          <a:custGeom>
            <a:avLst/>
            <a:gdLst>
              <a:gd name="T0" fmla="*/ 273053706 w 9248"/>
              <a:gd name="T1" fmla="*/ 12131599 h 10000"/>
              <a:gd name="T2" fmla="*/ 233695941 w 9248"/>
              <a:gd name="T3" fmla="*/ 485140 h 10000"/>
              <a:gd name="T4" fmla="*/ 232839710 w 9248"/>
              <a:gd name="T5" fmla="*/ 242570 h 10000"/>
              <a:gd name="T6" fmla="*/ 230389064 w 9248"/>
              <a:gd name="T7" fmla="*/ 0 h 10000"/>
              <a:gd name="T8" fmla="*/ 214799575 w 9248"/>
              <a:gd name="T9" fmla="*/ 0 h 10000"/>
              <a:gd name="T10" fmla="*/ 0 w 9248"/>
              <a:gd name="T11" fmla="*/ 180645 h 10000"/>
              <a:gd name="T12" fmla="*/ 738184 w 9248"/>
              <a:gd name="T13" fmla="*/ 25806400 h 10000"/>
              <a:gd name="T14" fmla="*/ 214799575 w 9248"/>
              <a:gd name="T15" fmla="*/ 25718668 h 10000"/>
              <a:gd name="T16" fmla="*/ 230389064 w 9248"/>
              <a:gd name="T17" fmla="*/ 25718668 h 10000"/>
              <a:gd name="T18" fmla="*/ 232839710 w 9248"/>
              <a:gd name="T19" fmla="*/ 25476098 h 10000"/>
              <a:gd name="T20" fmla="*/ 233695941 w 9248"/>
              <a:gd name="T21" fmla="*/ 25233478 h 10000"/>
              <a:gd name="T22" fmla="*/ 273053706 w 9248"/>
              <a:gd name="T23" fmla="*/ 13587070 h 10000"/>
              <a:gd name="T24" fmla="*/ 273053706 w 9248"/>
              <a:gd name="T25" fmla="*/ 12131599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ru-RU"/>
          </a:p>
        </p:txBody>
      </p:sp>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2589212" y="3530129"/>
            <a:ext cx="8915399" cy="860400"/>
          </a:xfrm>
        </p:spPr>
        <p:txBody>
          <a:bodyPr/>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5" name="Date Placeholder 3"/>
          <p:cNvSpPr>
            <a:spLocks noGrp="1"/>
          </p:cNvSpPr>
          <p:nvPr>
            <p:ph type="dt" sz="half" idx="10"/>
          </p:nvPr>
        </p:nvSpPr>
        <p:spPr/>
        <p:txBody>
          <a:bodyPr/>
          <a:lstStyle>
            <a:lvl1pPr>
              <a:defRPr/>
            </a:lvl1pPr>
          </a:lstStyle>
          <a:p>
            <a:pPr>
              <a:defRPr/>
            </a:pPr>
            <a:fld id="{C64DBB50-28DC-4250-82E0-5FDF5009CC93}" type="datetimeFigureOut">
              <a:rPr lang="ru-RU"/>
              <a:pPr>
                <a:defRPr/>
              </a:pPr>
              <a:t>27.05.2014</a:t>
            </a:fld>
            <a:endParaRPr lang="ru-RU"/>
          </a:p>
        </p:txBody>
      </p:sp>
      <p:sp>
        <p:nvSpPr>
          <p:cNvPr id="6" name="Footer Placeholder 4"/>
          <p:cNvSpPr>
            <a:spLocks noGrp="1"/>
          </p:cNvSpPr>
          <p:nvPr>
            <p:ph type="ftr" sz="quarter" idx="11"/>
          </p:nvPr>
        </p:nvSpPr>
        <p:spPr/>
        <p:txBody>
          <a:bodyPr/>
          <a:lstStyle>
            <a:lvl1pPr>
              <a:defRPr/>
            </a:lvl1pPr>
          </a:lstStyle>
          <a:p>
            <a:pPr>
              <a:defRPr/>
            </a:pPr>
            <a:endParaRPr lang="ru-RU"/>
          </a:p>
        </p:txBody>
      </p:sp>
      <p:sp>
        <p:nvSpPr>
          <p:cNvPr id="7" name="Slide Number Placeholder 5"/>
          <p:cNvSpPr>
            <a:spLocks noGrp="1"/>
          </p:cNvSpPr>
          <p:nvPr>
            <p:ph type="sldNum" sz="quarter" idx="12"/>
          </p:nvPr>
        </p:nvSpPr>
        <p:spPr>
          <a:xfrm>
            <a:off x="531813" y="3244850"/>
            <a:ext cx="779462" cy="365125"/>
          </a:xfrm>
        </p:spPr>
        <p:txBody>
          <a:bodyPr/>
          <a:lstStyle>
            <a:lvl1pPr>
              <a:defRPr/>
            </a:lvl1pPr>
          </a:lstStyle>
          <a:p>
            <a:pPr>
              <a:defRPr/>
            </a:pPr>
            <a:fld id="{8CA717E0-4EA7-4CDC-A1D6-138221B124F4}" type="slidenum">
              <a:rPr lang="ru-RU"/>
              <a:pPr>
                <a:defRPr/>
              </a:pPr>
              <a:t>‹#›</a:t>
            </a:fld>
            <a:endParaRPr lang="ru-RU"/>
          </a:p>
        </p:txBody>
      </p:sp>
    </p:spTree>
    <p:extLst>
      <p:ext uri="{BB962C8B-B14F-4D97-AF65-F5344CB8AC3E}">
        <p14:creationId xmlns:p14="http://schemas.microsoft.com/office/powerpoint/2010/main" xmlns="" val="2115627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5" name="Freeform 11"/>
          <p:cNvSpPr>
            <a:spLocks/>
          </p:cNvSpPr>
          <p:nvPr/>
        </p:nvSpPr>
        <p:spPr bwMode="auto">
          <a:xfrm flipV="1">
            <a:off x="-4763" y="714375"/>
            <a:ext cx="1589088" cy="508000"/>
          </a:xfrm>
          <a:custGeom>
            <a:avLst/>
            <a:gdLst>
              <a:gd name="T0" fmla="*/ 273053706 w 9248"/>
              <a:gd name="T1" fmla="*/ 12131599 h 10000"/>
              <a:gd name="T2" fmla="*/ 233695941 w 9248"/>
              <a:gd name="T3" fmla="*/ 485140 h 10000"/>
              <a:gd name="T4" fmla="*/ 232839710 w 9248"/>
              <a:gd name="T5" fmla="*/ 242570 h 10000"/>
              <a:gd name="T6" fmla="*/ 230389064 w 9248"/>
              <a:gd name="T7" fmla="*/ 0 h 10000"/>
              <a:gd name="T8" fmla="*/ 214799575 w 9248"/>
              <a:gd name="T9" fmla="*/ 0 h 10000"/>
              <a:gd name="T10" fmla="*/ 0 w 9248"/>
              <a:gd name="T11" fmla="*/ 180645 h 10000"/>
              <a:gd name="T12" fmla="*/ 738184 w 9248"/>
              <a:gd name="T13" fmla="*/ 25806400 h 10000"/>
              <a:gd name="T14" fmla="*/ 214799575 w 9248"/>
              <a:gd name="T15" fmla="*/ 25718668 h 10000"/>
              <a:gd name="T16" fmla="*/ 230389064 w 9248"/>
              <a:gd name="T17" fmla="*/ 25718668 h 10000"/>
              <a:gd name="T18" fmla="*/ 232839710 w 9248"/>
              <a:gd name="T19" fmla="*/ 25476098 h 10000"/>
              <a:gd name="T20" fmla="*/ 233695941 w 9248"/>
              <a:gd name="T21" fmla="*/ 25233478 h 10000"/>
              <a:gd name="T22" fmla="*/ 273053706 w 9248"/>
              <a:gd name="T23" fmla="*/ 13587070 h 10000"/>
              <a:gd name="T24" fmla="*/ 273053706 w 9248"/>
              <a:gd name="T25" fmla="*/ 12131599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ru-RU"/>
          </a:p>
        </p:txBody>
      </p:sp>
      <p:sp>
        <p:nvSpPr>
          <p:cNvPr id="8" name="Title 7"/>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6" name="Date Placeholder 4"/>
          <p:cNvSpPr>
            <a:spLocks noGrp="1"/>
          </p:cNvSpPr>
          <p:nvPr>
            <p:ph type="dt" sz="half" idx="10"/>
          </p:nvPr>
        </p:nvSpPr>
        <p:spPr/>
        <p:txBody>
          <a:bodyPr/>
          <a:lstStyle>
            <a:lvl1pPr>
              <a:defRPr/>
            </a:lvl1pPr>
          </a:lstStyle>
          <a:p>
            <a:pPr>
              <a:defRPr/>
            </a:pPr>
            <a:fld id="{367E4C3A-941D-4E83-AFE4-50F7CD1F3FA3}" type="datetimeFigureOut">
              <a:rPr lang="ru-RU"/>
              <a:pPr>
                <a:defRPr/>
              </a:pPr>
              <a:t>27.05.2014</a:t>
            </a:fld>
            <a:endParaRPr lang="ru-RU"/>
          </a:p>
        </p:txBody>
      </p:sp>
      <p:sp>
        <p:nvSpPr>
          <p:cNvPr id="7" name="Footer Placeholder 5"/>
          <p:cNvSpPr>
            <a:spLocks noGrp="1"/>
          </p:cNvSpPr>
          <p:nvPr>
            <p:ph type="ftr" sz="quarter" idx="11"/>
          </p:nvPr>
        </p:nvSpPr>
        <p:spPr/>
        <p:txBody>
          <a:bodyPr/>
          <a:lstStyle>
            <a:lvl1pPr>
              <a:defRPr/>
            </a:lvl1pPr>
          </a:lstStyle>
          <a:p>
            <a:pPr>
              <a:defRPr/>
            </a:pPr>
            <a:endParaRPr lang="ru-RU"/>
          </a:p>
        </p:txBody>
      </p:sp>
      <p:sp>
        <p:nvSpPr>
          <p:cNvPr id="9" name="Slide Number Placeholder 5"/>
          <p:cNvSpPr>
            <a:spLocks noGrp="1"/>
          </p:cNvSpPr>
          <p:nvPr>
            <p:ph type="sldNum" sz="quarter" idx="12"/>
          </p:nvPr>
        </p:nvSpPr>
        <p:spPr/>
        <p:txBody>
          <a:bodyPr/>
          <a:lstStyle>
            <a:lvl1pPr>
              <a:defRPr/>
            </a:lvl1pPr>
          </a:lstStyle>
          <a:p>
            <a:pPr>
              <a:defRPr/>
            </a:pPr>
            <a:fld id="{ADFE36EE-D1FE-4EB8-8EE7-9753FD8DCA3A}" type="slidenum">
              <a:rPr lang="ru-RU"/>
              <a:pPr>
                <a:defRPr/>
              </a:pPr>
              <a:t>‹#›</a:t>
            </a:fld>
            <a:endParaRPr lang="ru-RU"/>
          </a:p>
        </p:txBody>
      </p:sp>
    </p:spTree>
    <p:extLst>
      <p:ext uri="{BB962C8B-B14F-4D97-AF65-F5344CB8AC3E}">
        <p14:creationId xmlns:p14="http://schemas.microsoft.com/office/powerpoint/2010/main" xmlns="" val="2766346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7" name="Freeform 11"/>
          <p:cNvSpPr>
            <a:spLocks/>
          </p:cNvSpPr>
          <p:nvPr/>
        </p:nvSpPr>
        <p:spPr bwMode="auto">
          <a:xfrm flipV="1">
            <a:off x="-4763" y="714375"/>
            <a:ext cx="1589088" cy="508000"/>
          </a:xfrm>
          <a:custGeom>
            <a:avLst/>
            <a:gdLst>
              <a:gd name="T0" fmla="*/ 273053706 w 9248"/>
              <a:gd name="T1" fmla="*/ 12131599 h 10000"/>
              <a:gd name="T2" fmla="*/ 233695941 w 9248"/>
              <a:gd name="T3" fmla="*/ 485140 h 10000"/>
              <a:gd name="T4" fmla="*/ 232839710 w 9248"/>
              <a:gd name="T5" fmla="*/ 242570 h 10000"/>
              <a:gd name="T6" fmla="*/ 230389064 w 9248"/>
              <a:gd name="T7" fmla="*/ 0 h 10000"/>
              <a:gd name="T8" fmla="*/ 214799575 w 9248"/>
              <a:gd name="T9" fmla="*/ 0 h 10000"/>
              <a:gd name="T10" fmla="*/ 0 w 9248"/>
              <a:gd name="T11" fmla="*/ 180645 h 10000"/>
              <a:gd name="T12" fmla="*/ 738184 w 9248"/>
              <a:gd name="T13" fmla="*/ 25806400 h 10000"/>
              <a:gd name="T14" fmla="*/ 214799575 w 9248"/>
              <a:gd name="T15" fmla="*/ 25718668 h 10000"/>
              <a:gd name="T16" fmla="*/ 230389064 w 9248"/>
              <a:gd name="T17" fmla="*/ 25718668 h 10000"/>
              <a:gd name="T18" fmla="*/ 232839710 w 9248"/>
              <a:gd name="T19" fmla="*/ 25476098 h 10000"/>
              <a:gd name="T20" fmla="*/ 233695941 w 9248"/>
              <a:gd name="T21" fmla="*/ 25233478 h 10000"/>
              <a:gd name="T22" fmla="*/ 273053706 w 9248"/>
              <a:gd name="T23" fmla="*/ 13587070 h 10000"/>
              <a:gd name="T24" fmla="*/ 273053706 w 9248"/>
              <a:gd name="T25" fmla="*/ 12131599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ru-RU"/>
          </a:p>
        </p:txBody>
      </p:sp>
      <p:sp>
        <p:nvSpPr>
          <p:cNvPr id="10" name="Title 9"/>
          <p:cNvSpPr>
            <a:spLocks noGrp="1"/>
          </p:cNvSpPr>
          <p:nvPr>
            <p:ph type="title"/>
          </p:nvPr>
        </p:nvSpPr>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8" name="Date Placeholder 6"/>
          <p:cNvSpPr>
            <a:spLocks noGrp="1"/>
          </p:cNvSpPr>
          <p:nvPr>
            <p:ph type="dt" sz="half" idx="10"/>
          </p:nvPr>
        </p:nvSpPr>
        <p:spPr/>
        <p:txBody>
          <a:bodyPr/>
          <a:lstStyle>
            <a:lvl1pPr>
              <a:defRPr/>
            </a:lvl1pPr>
          </a:lstStyle>
          <a:p>
            <a:pPr>
              <a:defRPr/>
            </a:pPr>
            <a:fld id="{26205BF6-8615-43C1-BB12-7DE4AFC1F08E}" type="datetimeFigureOut">
              <a:rPr lang="ru-RU"/>
              <a:pPr>
                <a:defRPr/>
              </a:pPr>
              <a:t>27.05.2014</a:t>
            </a:fld>
            <a:endParaRPr lang="ru-RU"/>
          </a:p>
        </p:txBody>
      </p:sp>
      <p:sp>
        <p:nvSpPr>
          <p:cNvPr id="9" name="Footer Placeholder 7"/>
          <p:cNvSpPr>
            <a:spLocks noGrp="1"/>
          </p:cNvSpPr>
          <p:nvPr>
            <p:ph type="ftr" sz="quarter" idx="11"/>
          </p:nvPr>
        </p:nvSpPr>
        <p:spPr/>
        <p:txBody>
          <a:bodyPr/>
          <a:lstStyle>
            <a:lvl1pPr>
              <a:defRPr/>
            </a:lvl1pPr>
          </a:lstStyle>
          <a:p>
            <a:pPr>
              <a:defRPr/>
            </a:pPr>
            <a:endParaRPr lang="ru-RU"/>
          </a:p>
        </p:txBody>
      </p:sp>
      <p:sp>
        <p:nvSpPr>
          <p:cNvPr id="11" name="Slide Number Placeholder 5"/>
          <p:cNvSpPr>
            <a:spLocks noGrp="1"/>
          </p:cNvSpPr>
          <p:nvPr>
            <p:ph type="sldNum" sz="quarter" idx="12"/>
          </p:nvPr>
        </p:nvSpPr>
        <p:spPr/>
        <p:txBody>
          <a:bodyPr/>
          <a:lstStyle>
            <a:lvl1pPr>
              <a:defRPr/>
            </a:lvl1pPr>
          </a:lstStyle>
          <a:p>
            <a:pPr>
              <a:defRPr/>
            </a:pPr>
            <a:fld id="{1E9253E4-C25F-4C0D-8F66-8D27731A45E2}" type="slidenum">
              <a:rPr lang="ru-RU"/>
              <a:pPr>
                <a:defRPr/>
              </a:pPr>
              <a:t>‹#›</a:t>
            </a:fld>
            <a:endParaRPr lang="ru-RU"/>
          </a:p>
        </p:txBody>
      </p:sp>
    </p:spTree>
    <p:extLst>
      <p:ext uri="{BB962C8B-B14F-4D97-AF65-F5344CB8AC3E}">
        <p14:creationId xmlns:p14="http://schemas.microsoft.com/office/powerpoint/2010/main" xmlns="" val="4267765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3" name="Freeform 11"/>
          <p:cNvSpPr>
            <a:spLocks/>
          </p:cNvSpPr>
          <p:nvPr/>
        </p:nvSpPr>
        <p:spPr bwMode="auto">
          <a:xfrm flipV="1">
            <a:off x="-4763" y="714375"/>
            <a:ext cx="1589088" cy="508000"/>
          </a:xfrm>
          <a:custGeom>
            <a:avLst/>
            <a:gdLst>
              <a:gd name="T0" fmla="*/ 273053706 w 9248"/>
              <a:gd name="T1" fmla="*/ 12131599 h 10000"/>
              <a:gd name="T2" fmla="*/ 233695941 w 9248"/>
              <a:gd name="T3" fmla="*/ 485140 h 10000"/>
              <a:gd name="T4" fmla="*/ 232839710 w 9248"/>
              <a:gd name="T5" fmla="*/ 242570 h 10000"/>
              <a:gd name="T6" fmla="*/ 230389064 w 9248"/>
              <a:gd name="T7" fmla="*/ 0 h 10000"/>
              <a:gd name="T8" fmla="*/ 214799575 w 9248"/>
              <a:gd name="T9" fmla="*/ 0 h 10000"/>
              <a:gd name="T10" fmla="*/ 0 w 9248"/>
              <a:gd name="T11" fmla="*/ 180645 h 10000"/>
              <a:gd name="T12" fmla="*/ 738184 w 9248"/>
              <a:gd name="T13" fmla="*/ 25806400 h 10000"/>
              <a:gd name="T14" fmla="*/ 214799575 w 9248"/>
              <a:gd name="T15" fmla="*/ 25718668 h 10000"/>
              <a:gd name="T16" fmla="*/ 230389064 w 9248"/>
              <a:gd name="T17" fmla="*/ 25718668 h 10000"/>
              <a:gd name="T18" fmla="*/ 232839710 w 9248"/>
              <a:gd name="T19" fmla="*/ 25476098 h 10000"/>
              <a:gd name="T20" fmla="*/ 233695941 w 9248"/>
              <a:gd name="T21" fmla="*/ 25233478 h 10000"/>
              <a:gd name="T22" fmla="*/ 273053706 w 9248"/>
              <a:gd name="T23" fmla="*/ 13587070 h 10000"/>
              <a:gd name="T24" fmla="*/ 273053706 w 9248"/>
              <a:gd name="T25" fmla="*/ 12131599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ru-RU"/>
          </a:p>
        </p:txBody>
      </p:sp>
      <p:sp>
        <p:nvSpPr>
          <p:cNvPr id="2" name="Title 1"/>
          <p:cNvSpPr>
            <a:spLocks noGrp="1"/>
          </p:cNvSpPr>
          <p:nvPr>
            <p:ph type="title"/>
          </p:nvPr>
        </p:nvSpPr>
        <p:spPr/>
        <p:txBody>
          <a:bodyPr/>
          <a:lstStyle/>
          <a:p>
            <a:r>
              <a:rPr lang="ru-RU" smtClean="0"/>
              <a:t>Образец заголовка</a:t>
            </a:r>
            <a:endParaRPr lang="en-US" dirty="0"/>
          </a:p>
        </p:txBody>
      </p:sp>
      <p:sp>
        <p:nvSpPr>
          <p:cNvPr id="4" name="Date Placeholder 2"/>
          <p:cNvSpPr>
            <a:spLocks noGrp="1"/>
          </p:cNvSpPr>
          <p:nvPr>
            <p:ph type="dt" sz="half" idx="10"/>
          </p:nvPr>
        </p:nvSpPr>
        <p:spPr/>
        <p:txBody>
          <a:bodyPr/>
          <a:lstStyle>
            <a:lvl1pPr>
              <a:defRPr/>
            </a:lvl1pPr>
          </a:lstStyle>
          <a:p>
            <a:pPr>
              <a:defRPr/>
            </a:pPr>
            <a:fld id="{F70C442D-8F46-4D70-9F7C-281619F003AA}" type="datetimeFigureOut">
              <a:rPr lang="ru-RU"/>
              <a:pPr>
                <a:defRPr/>
              </a:pPr>
              <a:t>27.05.2014</a:t>
            </a:fld>
            <a:endParaRPr lang="ru-RU"/>
          </a:p>
        </p:txBody>
      </p:sp>
      <p:sp>
        <p:nvSpPr>
          <p:cNvPr id="5" name="Footer Placeholder 3"/>
          <p:cNvSpPr>
            <a:spLocks noGrp="1"/>
          </p:cNvSpPr>
          <p:nvPr>
            <p:ph type="ftr" sz="quarter" idx="11"/>
          </p:nvPr>
        </p:nvSpPr>
        <p:spPr/>
        <p:txBody>
          <a:bodyPr/>
          <a:lstStyle>
            <a:lvl1pPr>
              <a:defRPr/>
            </a:lvl1pPr>
          </a:lstStyle>
          <a:p>
            <a:pPr>
              <a:defRPr/>
            </a:pPr>
            <a:endParaRPr lang="ru-RU"/>
          </a:p>
        </p:txBody>
      </p:sp>
      <p:sp>
        <p:nvSpPr>
          <p:cNvPr id="6" name="Slide Number Placeholder 4"/>
          <p:cNvSpPr>
            <a:spLocks noGrp="1"/>
          </p:cNvSpPr>
          <p:nvPr>
            <p:ph type="sldNum" sz="quarter" idx="12"/>
          </p:nvPr>
        </p:nvSpPr>
        <p:spPr/>
        <p:txBody>
          <a:bodyPr/>
          <a:lstStyle>
            <a:lvl1pPr>
              <a:defRPr/>
            </a:lvl1pPr>
          </a:lstStyle>
          <a:p>
            <a:pPr>
              <a:defRPr/>
            </a:pPr>
            <a:fld id="{ECDE657E-CEFB-425F-AA2B-3E201720C3BC}" type="slidenum">
              <a:rPr lang="ru-RU"/>
              <a:pPr>
                <a:defRPr/>
              </a:pPr>
              <a:t>‹#›</a:t>
            </a:fld>
            <a:endParaRPr lang="ru-RU"/>
          </a:p>
        </p:txBody>
      </p:sp>
    </p:spTree>
    <p:extLst>
      <p:ext uri="{BB962C8B-B14F-4D97-AF65-F5344CB8AC3E}">
        <p14:creationId xmlns:p14="http://schemas.microsoft.com/office/powerpoint/2010/main" xmlns="" val="2775967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Freeform 11"/>
          <p:cNvSpPr>
            <a:spLocks/>
          </p:cNvSpPr>
          <p:nvPr/>
        </p:nvSpPr>
        <p:spPr bwMode="auto">
          <a:xfrm flipV="1">
            <a:off x="-4763" y="714375"/>
            <a:ext cx="1589088" cy="508000"/>
          </a:xfrm>
          <a:custGeom>
            <a:avLst/>
            <a:gdLst>
              <a:gd name="T0" fmla="*/ 273053706 w 9248"/>
              <a:gd name="T1" fmla="*/ 12131599 h 10000"/>
              <a:gd name="T2" fmla="*/ 233695941 w 9248"/>
              <a:gd name="T3" fmla="*/ 485140 h 10000"/>
              <a:gd name="T4" fmla="*/ 232839710 w 9248"/>
              <a:gd name="T5" fmla="*/ 242570 h 10000"/>
              <a:gd name="T6" fmla="*/ 230389064 w 9248"/>
              <a:gd name="T7" fmla="*/ 0 h 10000"/>
              <a:gd name="T8" fmla="*/ 214799575 w 9248"/>
              <a:gd name="T9" fmla="*/ 0 h 10000"/>
              <a:gd name="T10" fmla="*/ 0 w 9248"/>
              <a:gd name="T11" fmla="*/ 180645 h 10000"/>
              <a:gd name="T12" fmla="*/ 738184 w 9248"/>
              <a:gd name="T13" fmla="*/ 25806400 h 10000"/>
              <a:gd name="T14" fmla="*/ 214799575 w 9248"/>
              <a:gd name="T15" fmla="*/ 25718668 h 10000"/>
              <a:gd name="T16" fmla="*/ 230389064 w 9248"/>
              <a:gd name="T17" fmla="*/ 25718668 h 10000"/>
              <a:gd name="T18" fmla="*/ 232839710 w 9248"/>
              <a:gd name="T19" fmla="*/ 25476098 h 10000"/>
              <a:gd name="T20" fmla="*/ 233695941 w 9248"/>
              <a:gd name="T21" fmla="*/ 25233478 h 10000"/>
              <a:gd name="T22" fmla="*/ 273053706 w 9248"/>
              <a:gd name="T23" fmla="*/ 13587070 h 10000"/>
              <a:gd name="T24" fmla="*/ 273053706 w 9248"/>
              <a:gd name="T25" fmla="*/ 12131599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ru-RU"/>
          </a:p>
        </p:txBody>
      </p:sp>
      <p:sp>
        <p:nvSpPr>
          <p:cNvPr id="3" name="Date Placeholder 1"/>
          <p:cNvSpPr>
            <a:spLocks noGrp="1"/>
          </p:cNvSpPr>
          <p:nvPr>
            <p:ph type="dt" sz="half" idx="10"/>
          </p:nvPr>
        </p:nvSpPr>
        <p:spPr/>
        <p:txBody>
          <a:bodyPr/>
          <a:lstStyle>
            <a:lvl1pPr>
              <a:defRPr/>
            </a:lvl1pPr>
          </a:lstStyle>
          <a:p>
            <a:pPr>
              <a:defRPr/>
            </a:pPr>
            <a:fld id="{CA5C9177-7182-4684-9650-F672C52E9CE4}" type="datetimeFigureOut">
              <a:rPr lang="ru-RU"/>
              <a:pPr>
                <a:defRPr/>
              </a:pPr>
              <a:t>27.05.2014</a:t>
            </a:fld>
            <a:endParaRPr lang="ru-RU"/>
          </a:p>
        </p:txBody>
      </p:sp>
      <p:sp>
        <p:nvSpPr>
          <p:cNvPr id="4" name="Footer Placeholder 2"/>
          <p:cNvSpPr>
            <a:spLocks noGrp="1"/>
          </p:cNvSpPr>
          <p:nvPr>
            <p:ph type="ftr" sz="quarter" idx="11"/>
          </p:nvPr>
        </p:nvSpPr>
        <p:spPr/>
        <p:txBody>
          <a:bodyPr/>
          <a:lstStyle>
            <a:lvl1pPr>
              <a:defRPr/>
            </a:lvl1pPr>
          </a:lstStyle>
          <a:p>
            <a:pPr>
              <a:defRPr/>
            </a:pPr>
            <a:endParaRPr lang="ru-RU"/>
          </a:p>
        </p:txBody>
      </p:sp>
      <p:sp>
        <p:nvSpPr>
          <p:cNvPr id="5" name="Slide Number Placeholder 3"/>
          <p:cNvSpPr>
            <a:spLocks noGrp="1"/>
          </p:cNvSpPr>
          <p:nvPr>
            <p:ph type="sldNum" sz="quarter" idx="12"/>
          </p:nvPr>
        </p:nvSpPr>
        <p:spPr/>
        <p:txBody>
          <a:bodyPr/>
          <a:lstStyle>
            <a:lvl1pPr>
              <a:defRPr/>
            </a:lvl1pPr>
          </a:lstStyle>
          <a:p>
            <a:pPr>
              <a:defRPr/>
            </a:pPr>
            <a:fld id="{61BE20EB-4F51-427E-A210-83D4A3D3A338}" type="slidenum">
              <a:rPr lang="ru-RU"/>
              <a:pPr>
                <a:defRPr/>
              </a:pPr>
              <a:t>‹#›</a:t>
            </a:fld>
            <a:endParaRPr lang="ru-RU"/>
          </a:p>
        </p:txBody>
      </p:sp>
    </p:spTree>
    <p:extLst>
      <p:ext uri="{BB962C8B-B14F-4D97-AF65-F5344CB8AC3E}">
        <p14:creationId xmlns:p14="http://schemas.microsoft.com/office/powerpoint/2010/main" xmlns="" val="2036335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5" name="Freeform 11"/>
          <p:cNvSpPr>
            <a:spLocks/>
          </p:cNvSpPr>
          <p:nvPr/>
        </p:nvSpPr>
        <p:spPr bwMode="auto">
          <a:xfrm flipV="1">
            <a:off x="-4763" y="714375"/>
            <a:ext cx="1589088" cy="508000"/>
          </a:xfrm>
          <a:custGeom>
            <a:avLst/>
            <a:gdLst>
              <a:gd name="T0" fmla="*/ 273053706 w 9248"/>
              <a:gd name="T1" fmla="*/ 12131599 h 10000"/>
              <a:gd name="T2" fmla="*/ 233695941 w 9248"/>
              <a:gd name="T3" fmla="*/ 485140 h 10000"/>
              <a:gd name="T4" fmla="*/ 232839710 w 9248"/>
              <a:gd name="T5" fmla="*/ 242570 h 10000"/>
              <a:gd name="T6" fmla="*/ 230389064 w 9248"/>
              <a:gd name="T7" fmla="*/ 0 h 10000"/>
              <a:gd name="T8" fmla="*/ 214799575 w 9248"/>
              <a:gd name="T9" fmla="*/ 0 h 10000"/>
              <a:gd name="T10" fmla="*/ 0 w 9248"/>
              <a:gd name="T11" fmla="*/ 180645 h 10000"/>
              <a:gd name="T12" fmla="*/ 738184 w 9248"/>
              <a:gd name="T13" fmla="*/ 25806400 h 10000"/>
              <a:gd name="T14" fmla="*/ 214799575 w 9248"/>
              <a:gd name="T15" fmla="*/ 25718668 h 10000"/>
              <a:gd name="T16" fmla="*/ 230389064 w 9248"/>
              <a:gd name="T17" fmla="*/ 25718668 h 10000"/>
              <a:gd name="T18" fmla="*/ 232839710 w 9248"/>
              <a:gd name="T19" fmla="*/ 25476098 h 10000"/>
              <a:gd name="T20" fmla="*/ 233695941 w 9248"/>
              <a:gd name="T21" fmla="*/ 25233478 h 10000"/>
              <a:gd name="T22" fmla="*/ 273053706 w 9248"/>
              <a:gd name="T23" fmla="*/ 13587070 h 10000"/>
              <a:gd name="T24" fmla="*/ 273053706 w 9248"/>
              <a:gd name="T25" fmla="*/ 12131599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ru-RU"/>
          </a:p>
        </p:txBody>
      </p:sp>
      <p:sp>
        <p:nvSpPr>
          <p:cNvPr id="2" name="Title 1"/>
          <p:cNvSpPr>
            <a:spLocks noGrp="1"/>
          </p:cNvSpPr>
          <p:nvPr>
            <p:ph type="title"/>
          </p:nvPr>
        </p:nvSpPr>
        <p:spPr>
          <a:xfrm>
            <a:off x="2589212" y="446088"/>
            <a:ext cx="3505199" cy="976312"/>
          </a:xfrm>
        </p:spPr>
        <p:txBody>
          <a:bodyPr anchor="b"/>
          <a:lstStyle>
            <a:lvl1pPr algn="l">
              <a:defRPr sz="2000" b="0"/>
            </a:lvl1pPr>
          </a:lstStyle>
          <a:p>
            <a:r>
              <a:rPr lang="ru-RU" smtClean="0"/>
              <a:t>Образец заголовка</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6" name="Date Placeholder 4"/>
          <p:cNvSpPr>
            <a:spLocks noGrp="1"/>
          </p:cNvSpPr>
          <p:nvPr>
            <p:ph type="dt" sz="half" idx="10"/>
          </p:nvPr>
        </p:nvSpPr>
        <p:spPr/>
        <p:txBody>
          <a:bodyPr/>
          <a:lstStyle>
            <a:lvl1pPr>
              <a:defRPr/>
            </a:lvl1pPr>
          </a:lstStyle>
          <a:p>
            <a:pPr>
              <a:defRPr/>
            </a:pPr>
            <a:fld id="{D2C977BD-72E9-415D-8C88-D825E9D9D318}" type="datetimeFigureOut">
              <a:rPr lang="ru-RU"/>
              <a:pPr>
                <a:defRPr/>
              </a:pPr>
              <a:t>27.05.2014</a:t>
            </a:fld>
            <a:endParaRPr lang="ru-RU"/>
          </a:p>
        </p:txBody>
      </p:sp>
      <p:sp>
        <p:nvSpPr>
          <p:cNvPr id="7" name="Footer Placeholder 5"/>
          <p:cNvSpPr>
            <a:spLocks noGrp="1"/>
          </p:cNvSpPr>
          <p:nvPr>
            <p:ph type="ftr" sz="quarter" idx="11"/>
          </p:nvPr>
        </p:nvSpPr>
        <p:spPr/>
        <p:txBody>
          <a:bodyPr/>
          <a:lstStyle>
            <a:lvl1pPr>
              <a:defRPr/>
            </a:lvl1pPr>
          </a:lstStyle>
          <a:p>
            <a:pPr>
              <a:defRPr/>
            </a:pPr>
            <a:endParaRPr lang="ru-RU"/>
          </a:p>
        </p:txBody>
      </p:sp>
      <p:sp>
        <p:nvSpPr>
          <p:cNvPr id="8" name="Slide Number Placeholder 6"/>
          <p:cNvSpPr>
            <a:spLocks noGrp="1"/>
          </p:cNvSpPr>
          <p:nvPr>
            <p:ph type="sldNum" sz="quarter" idx="12"/>
          </p:nvPr>
        </p:nvSpPr>
        <p:spPr/>
        <p:txBody>
          <a:bodyPr/>
          <a:lstStyle>
            <a:lvl1pPr>
              <a:defRPr/>
            </a:lvl1pPr>
          </a:lstStyle>
          <a:p>
            <a:pPr>
              <a:defRPr/>
            </a:pPr>
            <a:fld id="{7E7545D3-4D2A-40A6-8D79-0A184E2399D9}" type="slidenum">
              <a:rPr lang="ru-RU"/>
              <a:pPr>
                <a:defRPr/>
              </a:pPr>
              <a:t>‹#›</a:t>
            </a:fld>
            <a:endParaRPr lang="ru-RU"/>
          </a:p>
        </p:txBody>
      </p:sp>
    </p:spTree>
    <p:extLst>
      <p:ext uri="{BB962C8B-B14F-4D97-AF65-F5344CB8AC3E}">
        <p14:creationId xmlns:p14="http://schemas.microsoft.com/office/powerpoint/2010/main" xmlns="" val="2492918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5" name="Freeform 11"/>
          <p:cNvSpPr>
            <a:spLocks/>
          </p:cNvSpPr>
          <p:nvPr/>
        </p:nvSpPr>
        <p:spPr bwMode="auto">
          <a:xfrm flipV="1">
            <a:off x="-4763" y="4911725"/>
            <a:ext cx="1589088" cy="508000"/>
          </a:xfrm>
          <a:custGeom>
            <a:avLst/>
            <a:gdLst>
              <a:gd name="T0" fmla="*/ 273053706 w 9248"/>
              <a:gd name="T1" fmla="*/ 12131599 h 10000"/>
              <a:gd name="T2" fmla="*/ 233695941 w 9248"/>
              <a:gd name="T3" fmla="*/ 485140 h 10000"/>
              <a:gd name="T4" fmla="*/ 232839710 w 9248"/>
              <a:gd name="T5" fmla="*/ 242570 h 10000"/>
              <a:gd name="T6" fmla="*/ 230389064 w 9248"/>
              <a:gd name="T7" fmla="*/ 0 h 10000"/>
              <a:gd name="T8" fmla="*/ 214799575 w 9248"/>
              <a:gd name="T9" fmla="*/ 0 h 10000"/>
              <a:gd name="T10" fmla="*/ 0 w 9248"/>
              <a:gd name="T11" fmla="*/ 180645 h 10000"/>
              <a:gd name="T12" fmla="*/ 738184 w 9248"/>
              <a:gd name="T13" fmla="*/ 25806400 h 10000"/>
              <a:gd name="T14" fmla="*/ 214799575 w 9248"/>
              <a:gd name="T15" fmla="*/ 25718668 h 10000"/>
              <a:gd name="T16" fmla="*/ 230389064 w 9248"/>
              <a:gd name="T17" fmla="*/ 25718668 h 10000"/>
              <a:gd name="T18" fmla="*/ 232839710 w 9248"/>
              <a:gd name="T19" fmla="*/ 25476098 h 10000"/>
              <a:gd name="T20" fmla="*/ 233695941 w 9248"/>
              <a:gd name="T21" fmla="*/ 25233478 h 10000"/>
              <a:gd name="T22" fmla="*/ 273053706 w 9248"/>
              <a:gd name="T23" fmla="*/ 13587070 h 10000"/>
              <a:gd name="T24" fmla="*/ 273053706 w 9248"/>
              <a:gd name="T25" fmla="*/ 12131599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ru-RU"/>
          </a:p>
        </p:txBody>
      </p:sp>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2589212" y="634965"/>
            <a:ext cx="8915400" cy="3854970"/>
          </a:xfrm>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ru-RU" noProof="0" smtClean="0"/>
              <a:t>Вставка рисунка</a:t>
            </a:r>
            <a:endParaRPr lang="en-US" noProof="0"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6" name="Date Placeholder 4"/>
          <p:cNvSpPr>
            <a:spLocks noGrp="1"/>
          </p:cNvSpPr>
          <p:nvPr>
            <p:ph type="dt" sz="half" idx="10"/>
          </p:nvPr>
        </p:nvSpPr>
        <p:spPr/>
        <p:txBody>
          <a:bodyPr/>
          <a:lstStyle>
            <a:lvl1pPr>
              <a:defRPr/>
            </a:lvl1pPr>
          </a:lstStyle>
          <a:p>
            <a:pPr>
              <a:defRPr/>
            </a:pPr>
            <a:fld id="{86FC34D9-2138-44B7-B88A-2B6376F30B59}" type="datetimeFigureOut">
              <a:rPr lang="ru-RU"/>
              <a:pPr>
                <a:defRPr/>
              </a:pPr>
              <a:t>27.05.2014</a:t>
            </a:fld>
            <a:endParaRPr lang="ru-RU"/>
          </a:p>
        </p:txBody>
      </p:sp>
      <p:sp>
        <p:nvSpPr>
          <p:cNvPr id="7" name="Footer Placeholder 5"/>
          <p:cNvSpPr>
            <a:spLocks noGrp="1"/>
          </p:cNvSpPr>
          <p:nvPr>
            <p:ph type="ftr" sz="quarter" idx="11"/>
          </p:nvPr>
        </p:nvSpPr>
        <p:spPr/>
        <p:txBody>
          <a:bodyPr/>
          <a:lstStyle>
            <a:lvl1pPr>
              <a:defRPr/>
            </a:lvl1pPr>
          </a:lstStyle>
          <a:p>
            <a:pPr>
              <a:defRPr/>
            </a:pPr>
            <a:endParaRPr lang="ru-RU"/>
          </a:p>
        </p:txBody>
      </p:sp>
      <p:sp>
        <p:nvSpPr>
          <p:cNvPr id="8" name="Slide Number Placeholder 6"/>
          <p:cNvSpPr>
            <a:spLocks noGrp="1"/>
          </p:cNvSpPr>
          <p:nvPr>
            <p:ph type="sldNum" sz="quarter" idx="12"/>
          </p:nvPr>
        </p:nvSpPr>
        <p:spPr>
          <a:xfrm>
            <a:off x="531813" y="4983163"/>
            <a:ext cx="779462" cy="365125"/>
          </a:xfrm>
        </p:spPr>
        <p:txBody>
          <a:bodyPr/>
          <a:lstStyle>
            <a:lvl1pPr>
              <a:defRPr/>
            </a:lvl1pPr>
          </a:lstStyle>
          <a:p>
            <a:pPr>
              <a:defRPr/>
            </a:pPr>
            <a:fld id="{6A93F432-62B0-4B55-A224-2C656F267A3D}" type="slidenum">
              <a:rPr lang="ru-RU"/>
              <a:pPr>
                <a:defRPr/>
              </a:pPr>
              <a:t>‹#›</a:t>
            </a:fld>
            <a:endParaRPr lang="ru-RU"/>
          </a:p>
        </p:txBody>
      </p:sp>
    </p:spTree>
    <p:extLst>
      <p:ext uri="{BB962C8B-B14F-4D97-AF65-F5344CB8AC3E}">
        <p14:creationId xmlns:p14="http://schemas.microsoft.com/office/powerpoint/2010/main" xmlns="" val="2328342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chemeClr val="accent5">
                <a:lumMod val="80000"/>
                <a:lumOff val="20000"/>
              </a:schemeClr>
            </a:gs>
            <a:gs pos="0">
              <a:schemeClr val="bg2">
                <a:shade val="98000"/>
                <a:satMod val="120000"/>
                <a:lumMod val="98000"/>
              </a:schemeClr>
            </a:gs>
          </a:gsLst>
          <a:path path="circle">
            <a:fillToRect l="50000" t="50000" r="100000" b="100000"/>
          </a:path>
          <a:tileRect/>
        </a:gradFill>
        <a:effectLst/>
      </p:bgPr>
    </p:bg>
    <p:spTree>
      <p:nvGrpSpPr>
        <p:cNvPr id="1" name=""/>
        <p:cNvGrpSpPr/>
        <p:nvPr/>
      </p:nvGrpSpPr>
      <p:grpSpPr>
        <a:xfrm>
          <a:off x="0" y="0"/>
          <a:ext cx="0" cy="0"/>
          <a:chOff x="0" y="0"/>
          <a:chExt cx="0" cy="0"/>
        </a:xfrm>
      </p:grpSpPr>
      <p:grpSp>
        <p:nvGrpSpPr>
          <p:cNvPr id="1026" name="Group 22"/>
          <p:cNvGrpSpPr>
            <a:grpSpLocks/>
          </p:cNvGrpSpPr>
          <p:nvPr/>
        </p:nvGrpSpPr>
        <p:grpSpPr bwMode="auto">
          <a:xfrm>
            <a:off x="0" y="228600"/>
            <a:ext cx="2851150" cy="6638925"/>
            <a:chOff x="2487613" y="285750"/>
            <a:chExt cx="2428875" cy="5654676"/>
          </a:xfrm>
        </p:grpSpPr>
        <p:sp>
          <p:nvSpPr>
            <p:cNvPr id="1046" name="Freeform 11"/>
            <p:cNvSpPr>
              <a:spLocks/>
            </p:cNvSpPr>
            <p:nvPr/>
          </p:nvSpPr>
          <p:spPr bwMode="auto">
            <a:xfrm>
              <a:off x="2487613" y="2284413"/>
              <a:ext cx="85725" cy="533400"/>
            </a:xfrm>
            <a:custGeom>
              <a:avLst/>
              <a:gdLst>
                <a:gd name="T0" fmla="*/ 334035256 w 22"/>
                <a:gd name="T1" fmla="*/ 2092026176 h 136"/>
                <a:gd name="T2" fmla="*/ 258117975 w 22"/>
                <a:gd name="T3" fmla="*/ 1230604787 h 136"/>
                <a:gd name="T4" fmla="*/ 0 w 22"/>
                <a:gd name="T5" fmla="*/ 0 h 136"/>
                <a:gd name="T6" fmla="*/ 0 w 22"/>
                <a:gd name="T7" fmla="*/ 538388859 h 136"/>
                <a:gd name="T8" fmla="*/ 303669123 w 22"/>
                <a:gd name="T9" fmla="*/ 1907434478 h 136"/>
                <a:gd name="T10" fmla="*/ 334035256 w 22"/>
                <a:gd name="T11" fmla="*/ 2092026176 h 1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ru-RU"/>
            </a:p>
          </p:txBody>
        </p:sp>
        <p:sp>
          <p:nvSpPr>
            <p:cNvPr id="1047" name="Freeform 12"/>
            <p:cNvSpPr>
              <a:spLocks/>
            </p:cNvSpPr>
            <p:nvPr/>
          </p:nvSpPr>
          <p:spPr bwMode="auto">
            <a:xfrm>
              <a:off x="2597151" y="2779713"/>
              <a:ext cx="550863" cy="1978025"/>
            </a:xfrm>
            <a:custGeom>
              <a:avLst/>
              <a:gdLst>
                <a:gd name="T0" fmla="*/ 1331463414 w 140"/>
                <a:gd name="T1" fmla="*/ 2147483646 h 504"/>
                <a:gd name="T2" fmla="*/ 2147483646 w 140"/>
                <a:gd name="T3" fmla="*/ 2147483646 h 504"/>
                <a:gd name="T4" fmla="*/ 2147483646 w 140"/>
                <a:gd name="T5" fmla="*/ 2147483646 h 504"/>
                <a:gd name="T6" fmla="*/ 1470804210 w 140"/>
                <a:gd name="T7" fmla="*/ 2147483646 h 504"/>
                <a:gd name="T8" fmla="*/ 0 w 140"/>
                <a:gd name="T9" fmla="*/ 0 h 504"/>
                <a:gd name="T10" fmla="*/ 92891241 w 140"/>
                <a:gd name="T11" fmla="*/ 939577574 h 504"/>
                <a:gd name="T12" fmla="*/ 1331463414 w 140"/>
                <a:gd name="T13" fmla="*/ 2147483646 h 50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ru-RU"/>
            </a:p>
          </p:txBody>
        </p:sp>
        <p:sp>
          <p:nvSpPr>
            <p:cNvPr id="1048" name="Freeform 13"/>
            <p:cNvSpPr>
              <a:spLocks/>
            </p:cNvSpPr>
            <p:nvPr/>
          </p:nvSpPr>
          <p:spPr bwMode="auto">
            <a:xfrm>
              <a:off x="3175001" y="4730750"/>
              <a:ext cx="519113" cy="1209675"/>
            </a:xfrm>
            <a:custGeom>
              <a:avLst/>
              <a:gdLst>
                <a:gd name="T0" fmla="*/ 123725864 w 132"/>
                <a:gd name="T1" fmla="*/ 339357040 h 308"/>
                <a:gd name="T2" fmla="*/ 0 w 132"/>
                <a:gd name="T3" fmla="*/ 0 h 308"/>
                <a:gd name="T4" fmla="*/ 0 w 132"/>
                <a:gd name="T5" fmla="*/ 447336244 h 308"/>
                <a:gd name="T6" fmla="*/ 1051683611 w 132"/>
                <a:gd name="T7" fmla="*/ 2147483646 h 308"/>
                <a:gd name="T8" fmla="*/ 1902309252 w 132"/>
                <a:gd name="T9" fmla="*/ 2147483646 h 308"/>
                <a:gd name="T10" fmla="*/ 2041502324 w 132"/>
                <a:gd name="T11" fmla="*/ 2147483646 h 308"/>
                <a:gd name="T12" fmla="*/ 1190876683 w 132"/>
                <a:gd name="T13" fmla="*/ 2147483646 h 308"/>
                <a:gd name="T14" fmla="*/ 123725864 w 132"/>
                <a:gd name="T15" fmla="*/ 339357040 h 30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ru-RU"/>
            </a:p>
          </p:txBody>
        </p:sp>
        <p:sp>
          <p:nvSpPr>
            <p:cNvPr id="1049" name="Freeform 14"/>
            <p:cNvSpPr>
              <a:spLocks/>
            </p:cNvSpPr>
            <p:nvPr/>
          </p:nvSpPr>
          <p:spPr bwMode="auto">
            <a:xfrm>
              <a:off x="3305176" y="5630863"/>
              <a:ext cx="146050" cy="309563"/>
            </a:xfrm>
            <a:custGeom>
              <a:avLst/>
              <a:gdLst>
                <a:gd name="T0" fmla="*/ 436271086 w 37"/>
                <a:gd name="T1" fmla="*/ 1213028493 h 79"/>
                <a:gd name="T2" fmla="*/ 576502770 w 37"/>
                <a:gd name="T3" fmla="*/ 1213028493 h 79"/>
                <a:gd name="T4" fmla="*/ 0 w 37"/>
                <a:gd name="T5" fmla="*/ 0 h 79"/>
                <a:gd name="T6" fmla="*/ 436271086 w 37"/>
                <a:gd name="T7" fmla="*/ 1213028493 h 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ru-RU"/>
            </a:p>
          </p:txBody>
        </p:sp>
        <p:sp>
          <p:nvSpPr>
            <p:cNvPr id="1050" name="Freeform 15"/>
            <p:cNvSpPr>
              <a:spLocks/>
            </p:cNvSpPr>
            <p:nvPr/>
          </p:nvSpPr>
          <p:spPr bwMode="auto">
            <a:xfrm>
              <a:off x="2573338" y="2817813"/>
              <a:ext cx="700088" cy="2835275"/>
            </a:xfrm>
            <a:custGeom>
              <a:avLst/>
              <a:gdLst>
                <a:gd name="T0" fmla="*/ 2147483646 w 178"/>
                <a:gd name="T1" fmla="*/ 2147483646 h 722"/>
                <a:gd name="T2" fmla="*/ 1794416005 w 178"/>
                <a:gd name="T3" fmla="*/ 2147483646 h 722"/>
                <a:gd name="T4" fmla="*/ 618763733 w 178"/>
                <a:gd name="T5" fmla="*/ 2147483646 h 722"/>
                <a:gd name="T6" fmla="*/ 185629513 w 178"/>
                <a:gd name="T7" fmla="*/ 786478582 h 722"/>
                <a:gd name="T8" fmla="*/ 0 w 178"/>
                <a:gd name="T9" fmla="*/ 0 h 722"/>
                <a:gd name="T10" fmla="*/ 510482144 w 178"/>
                <a:gd name="T11" fmla="*/ 2147483646 h 722"/>
                <a:gd name="T12" fmla="*/ 1655192887 w 178"/>
                <a:gd name="T13" fmla="*/ 2147483646 h 722"/>
                <a:gd name="T14" fmla="*/ 2147483646 w 178"/>
                <a:gd name="T15" fmla="*/ 2147483646 h 722"/>
                <a:gd name="T16" fmla="*/ 2147483646 w 178"/>
                <a:gd name="T17" fmla="*/ 2147483646 h 722"/>
                <a:gd name="T18" fmla="*/ 2147483646 w 178"/>
                <a:gd name="T19" fmla="*/ 2147483646 h 722"/>
                <a:gd name="T20" fmla="*/ 2147483646 w 178"/>
                <a:gd name="T21" fmla="*/ 2147483646 h 7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ru-RU"/>
            </a:p>
          </p:txBody>
        </p:sp>
        <p:sp>
          <p:nvSpPr>
            <p:cNvPr id="1051" name="Freeform 16"/>
            <p:cNvSpPr>
              <a:spLocks/>
            </p:cNvSpPr>
            <p:nvPr/>
          </p:nvSpPr>
          <p:spPr bwMode="auto">
            <a:xfrm>
              <a:off x="2506663" y="285750"/>
              <a:ext cx="90488" cy="2493963"/>
            </a:xfrm>
            <a:custGeom>
              <a:avLst/>
              <a:gdLst>
                <a:gd name="T0" fmla="*/ 170263008 w 23"/>
                <a:gd name="T1" fmla="*/ 2147483646 h 635"/>
                <a:gd name="T2" fmla="*/ 185740390 w 23"/>
                <a:gd name="T3" fmla="*/ 2147483646 h 635"/>
                <a:gd name="T4" fmla="*/ 340526015 w 23"/>
                <a:gd name="T5" fmla="*/ 2147483646 h 635"/>
                <a:gd name="T6" fmla="*/ 356003398 w 23"/>
                <a:gd name="T7" fmla="*/ 2147483646 h 635"/>
                <a:gd name="T8" fmla="*/ 263131235 w 23"/>
                <a:gd name="T9" fmla="*/ 2147483646 h 635"/>
                <a:gd name="T10" fmla="*/ 77390846 w 23"/>
                <a:gd name="T11" fmla="*/ 2147483646 h 635"/>
                <a:gd name="T12" fmla="*/ 232176471 w 23"/>
                <a:gd name="T13" fmla="*/ 0 h 635"/>
                <a:gd name="T14" fmla="*/ 185740390 w 23"/>
                <a:gd name="T15" fmla="*/ 0 h 635"/>
                <a:gd name="T16" fmla="*/ 15477382 w 23"/>
                <a:gd name="T17" fmla="*/ 2147483646 h 635"/>
                <a:gd name="T18" fmla="*/ 170263008 w 23"/>
                <a:gd name="T19" fmla="*/ 2147483646 h 6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ru-RU"/>
            </a:p>
          </p:txBody>
        </p:sp>
        <p:sp>
          <p:nvSpPr>
            <p:cNvPr id="1052" name="Freeform 17"/>
            <p:cNvSpPr>
              <a:spLocks/>
            </p:cNvSpPr>
            <p:nvPr/>
          </p:nvSpPr>
          <p:spPr bwMode="auto">
            <a:xfrm>
              <a:off x="2554288" y="2598738"/>
              <a:ext cx="66675" cy="420688"/>
            </a:xfrm>
            <a:custGeom>
              <a:avLst/>
              <a:gdLst>
                <a:gd name="T0" fmla="*/ 0 w 17"/>
                <a:gd name="T1" fmla="*/ 0 h 107"/>
                <a:gd name="T2" fmla="*/ 76911574 w 17"/>
                <a:gd name="T3" fmla="*/ 865646159 h 107"/>
                <a:gd name="T4" fmla="*/ 261503272 w 17"/>
                <a:gd name="T5" fmla="*/ 1654003676 h 107"/>
                <a:gd name="T6" fmla="*/ 169209384 w 17"/>
                <a:gd name="T7" fmla="*/ 711068875 h 107"/>
                <a:gd name="T8" fmla="*/ 153827069 w 17"/>
                <a:gd name="T9" fmla="*/ 664694903 h 107"/>
                <a:gd name="T10" fmla="*/ 0 w 17"/>
                <a:gd name="T11" fmla="*/ 0 h 10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ru-RU"/>
            </a:p>
          </p:txBody>
        </p:sp>
        <p:sp>
          <p:nvSpPr>
            <p:cNvPr id="1053" name="Freeform 18"/>
            <p:cNvSpPr>
              <a:spLocks/>
            </p:cNvSpPr>
            <p:nvPr/>
          </p:nvSpPr>
          <p:spPr bwMode="auto">
            <a:xfrm>
              <a:off x="3143251" y="4757738"/>
              <a:ext cx="161925" cy="873125"/>
            </a:xfrm>
            <a:custGeom>
              <a:avLst/>
              <a:gdLst>
                <a:gd name="T0" fmla="*/ 0 w 41"/>
                <a:gd name="T1" fmla="*/ 0 h 222"/>
                <a:gd name="T2" fmla="*/ 77988609 w 41"/>
                <a:gd name="T3" fmla="*/ 1438567829 h 222"/>
                <a:gd name="T4" fmla="*/ 265162061 w 41"/>
                <a:gd name="T5" fmla="*/ 2147483646 h 222"/>
                <a:gd name="T6" fmla="*/ 374342954 w 41"/>
                <a:gd name="T7" fmla="*/ 2147483646 h 222"/>
                <a:gd name="T8" fmla="*/ 639505015 w 41"/>
                <a:gd name="T9" fmla="*/ 2147483646 h 222"/>
                <a:gd name="T10" fmla="*/ 592712640 w 41"/>
                <a:gd name="T11" fmla="*/ 2147483646 h 222"/>
                <a:gd name="T12" fmla="*/ 202769594 w 41"/>
                <a:gd name="T13" fmla="*/ 1423099358 h 222"/>
                <a:gd name="T14" fmla="*/ 124780985 w 41"/>
                <a:gd name="T15" fmla="*/ 340306368 h 222"/>
                <a:gd name="T16" fmla="*/ 109184843 w 41"/>
                <a:gd name="T17" fmla="*/ 278432483 h 222"/>
                <a:gd name="T18" fmla="*/ 0 w 41"/>
                <a:gd name="T19" fmla="*/ 0 h 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ru-RU"/>
            </a:p>
          </p:txBody>
        </p:sp>
        <p:sp>
          <p:nvSpPr>
            <p:cNvPr id="1054" name="Freeform 19"/>
            <p:cNvSpPr>
              <a:spLocks/>
            </p:cNvSpPr>
            <p:nvPr/>
          </p:nvSpPr>
          <p:spPr bwMode="auto">
            <a:xfrm>
              <a:off x="3148013" y="1282700"/>
              <a:ext cx="1768475" cy="3448050"/>
            </a:xfrm>
            <a:custGeom>
              <a:avLst/>
              <a:gdLst>
                <a:gd name="T0" fmla="*/ 108112772 w 450"/>
                <a:gd name="T1" fmla="*/ 2147483646 h 878"/>
                <a:gd name="T2" fmla="*/ 772222294 w 450"/>
                <a:gd name="T3" fmla="*/ 2147483646 h 878"/>
                <a:gd name="T4" fmla="*/ 2147483646 w 450"/>
                <a:gd name="T5" fmla="*/ 2147483646 h 878"/>
                <a:gd name="T6" fmla="*/ 2147483646 w 450"/>
                <a:gd name="T7" fmla="*/ 2147483646 h 878"/>
                <a:gd name="T8" fmla="*/ 2147483646 w 450"/>
                <a:gd name="T9" fmla="*/ 1372614510 h 878"/>
                <a:gd name="T10" fmla="*/ 2147483646 w 450"/>
                <a:gd name="T11" fmla="*/ 678594305 h 878"/>
                <a:gd name="T12" fmla="*/ 2147483646 w 450"/>
                <a:gd name="T13" fmla="*/ 15421973 h 878"/>
                <a:gd name="T14" fmla="*/ 2147483646 w 450"/>
                <a:gd name="T15" fmla="*/ 0 h 878"/>
                <a:gd name="T16" fmla="*/ 2147483646 w 450"/>
                <a:gd name="T17" fmla="*/ 663172332 h 878"/>
                <a:gd name="T18" fmla="*/ 2147483646 w 450"/>
                <a:gd name="T19" fmla="*/ 1357188610 h 878"/>
                <a:gd name="T20" fmla="*/ 2147483646 w 450"/>
                <a:gd name="T21" fmla="*/ 2147483646 h 878"/>
                <a:gd name="T22" fmla="*/ 2147483646 w 450"/>
                <a:gd name="T23" fmla="*/ 2147483646 h 878"/>
                <a:gd name="T24" fmla="*/ 695002815 w 450"/>
                <a:gd name="T25" fmla="*/ 2147483646 h 878"/>
                <a:gd name="T26" fmla="*/ 0 w 450"/>
                <a:gd name="T27" fmla="*/ 2147483646 h 878"/>
                <a:gd name="T28" fmla="*/ 0 w 450"/>
                <a:gd name="T29" fmla="*/ 2147483646 h 878"/>
                <a:gd name="T30" fmla="*/ 108112772 w 450"/>
                <a:gd name="T31" fmla="*/ 2147483646 h 878"/>
                <a:gd name="T32" fmla="*/ 108112772 w 450"/>
                <a:gd name="T33" fmla="*/ 2147483646 h 87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ru-RU"/>
            </a:p>
          </p:txBody>
        </p:sp>
        <p:sp>
          <p:nvSpPr>
            <p:cNvPr id="1055" name="Freeform 20"/>
            <p:cNvSpPr>
              <a:spLocks/>
            </p:cNvSpPr>
            <p:nvPr/>
          </p:nvSpPr>
          <p:spPr bwMode="auto">
            <a:xfrm>
              <a:off x="3273426" y="5653088"/>
              <a:ext cx="138113" cy="287338"/>
            </a:xfrm>
            <a:custGeom>
              <a:avLst/>
              <a:gdLst>
                <a:gd name="T0" fmla="*/ 0 w 35"/>
                <a:gd name="T1" fmla="*/ 0 h 73"/>
                <a:gd name="T2" fmla="*/ 404860502 w 35"/>
                <a:gd name="T3" fmla="*/ 1131001729 h 73"/>
                <a:gd name="T4" fmla="*/ 545005736 w 35"/>
                <a:gd name="T5" fmla="*/ 1131001729 h 73"/>
                <a:gd name="T6" fmla="*/ 0 w 35"/>
                <a:gd name="T7" fmla="*/ 0 h 7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ru-RU"/>
            </a:p>
          </p:txBody>
        </p:sp>
        <p:sp>
          <p:nvSpPr>
            <p:cNvPr id="1056" name="Freeform 21"/>
            <p:cNvSpPr>
              <a:spLocks/>
            </p:cNvSpPr>
            <p:nvPr/>
          </p:nvSpPr>
          <p:spPr bwMode="auto">
            <a:xfrm>
              <a:off x="3143251" y="4656138"/>
              <a:ext cx="31750" cy="188913"/>
            </a:xfrm>
            <a:custGeom>
              <a:avLst/>
              <a:gdLst>
                <a:gd name="T0" fmla="*/ 110255844 w 8"/>
                <a:gd name="T1" fmla="*/ 681543004 h 48"/>
                <a:gd name="T2" fmla="*/ 126007813 w 8"/>
                <a:gd name="T3" fmla="*/ 743502533 h 48"/>
                <a:gd name="T4" fmla="*/ 126007813 w 8"/>
                <a:gd name="T5" fmla="*/ 294302840 h 48"/>
                <a:gd name="T6" fmla="*/ 15751969 w 8"/>
                <a:gd name="T7" fmla="*/ 0 h 48"/>
                <a:gd name="T8" fmla="*/ 0 w 8"/>
                <a:gd name="T9" fmla="*/ 402731031 h 48"/>
                <a:gd name="T10" fmla="*/ 110255844 w 8"/>
                <a:gd name="T11" fmla="*/ 681543004 h 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ru-RU"/>
            </a:p>
          </p:txBody>
        </p:sp>
        <p:sp>
          <p:nvSpPr>
            <p:cNvPr id="1057" name="Freeform 22"/>
            <p:cNvSpPr>
              <a:spLocks/>
            </p:cNvSpPr>
            <p:nvPr/>
          </p:nvSpPr>
          <p:spPr bwMode="auto">
            <a:xfrm>
              <a:off x="3211513" y="5410200"/>
              <a:ext cx="203200" cy="530225"/>
            </a:xfrm>
            <a:custGeom>
              <a:avLst/>
              <a:gdLst>
                <a:gd name="T0" fmla="*/ 106891015 w 52"/>
                <a:gd name="T1" fmla="*/ 277669014 h 135"/>
                <a:gd name="T2" fmla="*/ 0 w 52"/>
                <a:gd name="T3" fmla="*/ 0 h 135"/>
                <a:gd name="T4" fmla="*/ 183239508 w 52"/>
                <a:gd name="T5" fmla="*/ 740445466 h 135"/>
                <a:gd name="T6" fmla="*/ 244320646 w 52"/>
                <a:gd name="T7" fmla="*/ 956412000 h 135"/>
                <a:gd name="T8" fmla="*/ 778771815 w 52"/>
                <a:gd name="T9" fmla="*/ 2082507782 h 135"/>
                <a:gd name="T10" fmla="*/ 794043077 w 52"/>
                <a:gd name="T11" fmla="*/ 2082507782 h 135"/>
                <a:gd name="T12" fmla="*/ 366482923 w 52"/>
                <a:gd name="T13" fmla="*/ 863854353 h 135"/>
                <a:gd name="T14" fmla="*/ 106891015 w 52"/>
                <a:gd name="T15" fmla="*/ 277669014 h 13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ru-RU"/>
            </a:p>
          </p:txBody>
        </p:sp>
      </p:grpSp>
      <p:grpSp>
        <p:nvGrpSpPr>
          <p:cNvPr id="1027" name="Group 9"/>
          <p:cNvGrpSpPr>
            <a:grpSpLocks/>
          </p:cNvGrpSpPr>
          <p:nvPr/>
        </p:nvGrpSpPr>
        <p:grpSpPr bwMode="auto">
          <a:xfrm>
            <a:off x="26988" y="0"/>
            <a:ext cx="2357437" cy="6853238"/>
            <a:chOff x="6627813" y="194833"/>
            <a:chExt cx="1952625" cy="5678918"/>
          </a:xfrm>
        </p:grpSpPr>
        <p:sp>
          <p:nvSpPr>
            <p:cNvPr id="1034" name="Freeform 27"/>
            <p:cNvSpPr>
              <a:spLocks/>
            </p:cNvSpPr>
            <p:nvPr/>
          </p:nvSpPr>
          <p:spPr bwMode="auto">
            <a:xfrm>
              <a:off x="6627813" y="194833"/>
              <a:ext cx="409575" cy="3646488"/>
            </a:xfrm>
            <a:custGeom>
              <a:avLst/>
              <a:gdLst>
                <a:gd name="T0" fmla="*/ 110684661 w 103"/>
                <a:gd name="T1" fmla="*/ 2147483646 h 920"/>
                <a:gd name="T2" fmla="*/ 411117865 w 103"/>
                <a:gd name="T3" fmla="*/ 2147483646 h 920"/>
                <a:gd name="T4" fmla="*/ 901295634 w 103"/>
                <a:gd name="T5" fmla="*/ 2147483646 h 920"/>
                <a:gd name="T6" fmla="*/ 1597032336 w 103"/>
                <a:gd name="T7" fmla="*/ 2147483646 h 920"/>
                <a:gd name="T8" fmla="*/ 1628657093 w 103"/>
                <a:gd name="T9" fmla="*/ 2147483646 h 920"/>
                <a:gd name="T10" fmla="*/ 1565407579 w 103"/>
                <a:gd name="T11" fmla="*/ 2147483646 h 920"/>
                <a:gd name="T12" fmla="*/ 1565407579 w 103"/>
                <a:gd name="T13" fmla="*/ 2147483646 h 920"/>
                <a:gd name="T14" fmla="*/ 996169906 w 103"/>
                <a:gd name="T15" fmla="*/ 2147483646 h 920"/>
                <a:gd name="T16" fmla="*/ 474367379 w 103"/>
                <a:gd name="T17" fmla="*/ 2147483646 h 920"/>
                <a:gd name="T18" fmla="*/ 142309418 w 103"/>
                <a:gd name="T19" fmla="*/ 2147483646 h 920"/>
                <a:gd name="T20" fmla="*/ 47435147 w 103"/>
                <a:gd name="T21" fmla="*/ 1445313264 h 920"/>
                <a:gd name="T22" fmla="*/ 15810390 w 103"/>
                <a:gd name="T23" fmla="*/ 0 h 920"/>
                <a:gd name="T24" fmla="*/ 0 w 103"/>
                <a:gd name="T25" fmla="*/ 0 h 920"/>
                <a:gd name="T26" fmla="*/ 15810390 w 103"/>
                <a:gd name="T27" fmla="*/ 1445313264 h 920"/>
                <a:gd name="T28" fmla="*/ 110684661 w 103"/>
                <a:gd name="T29" fmla="*/ 2147483646 h 9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ru-RU"/>
            </a:p>
          </p:txBody>
        </p:sp>
        <p:sp>
          <p:nvSpPr>
            <p:cNvPr id="1035" name="Freeform 28"/>
            <p:cNvSpPr>
              <a:spLocks/>
            </p:cNvSpPr>
            <p:nvPr/>
          </p:nvSpPr>
          <p:spPr bwMode="auto">
            <a:xfrm>
              <a:off x="7061201" y="3771900"/>
              <a:ext cx="350838" cy="1309688"/>
            </a:xfrm>
            <a:custGeom>
              <a:avLst/>
              <a:gdLst>
                <a:gd name="T0" fmla="*/ 842409880 w 88"/>
                <a:gd name="T1" fmla="*/ 2147483646 h 330"/>
                <a:gd name="T2" fmla="*/ 1398719344 w 88"/>
                <a:gd name="T3" fmla="*/ 2147483646 h 330"/>
                <a:gd name="T4" fmla="*/ 1398719344 w 88"/>
                <a:gd name="T5" fmla="*/ 2147483646 h 330"/>
                <a:gd name="T6" fmla="*/ 1398719344 w 88"/>
                <a:gd name="T7" fmla="*/ 2147483646 h 330"/>
                <a:gd name="T8" fmla="*/ 985460087 w 88"/>
                <a:gd name="T9" fmla="*/ 2147483646 h 330"/>
                <a:gd name="T10" fmla="*/ 0 w 88"/>
                <a:gd name="T11" fmla="*/ 0 h 330"/>
                <a:gd name="T12" fmla="*/ 111263488 w 88"/>
                <a:gd name="T13" fmla="*/ 992310910 h 330"/>
                <a:gd name="T14" fmla="*/ 842409880 w 88"/>
                <a:gd name="T15" fmla="*/ 2147483646 h 33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ru-RU"/>
            </a:p>
          </p:txBody>
        </p:sp>
        <p:sp>
          <p:nvSpPr>
            <p:cNvPr id="1036" name="Freeform 29"/>
            <p:cNvSpPr>
              <a:spLocks/>
            </p:cNvSpPr>
            <p:nvPr/>
          </p:nvSpPr>
          <p:spPr bwMode="auto">
            <a:xfrm>
              <a:off x="7439026" y="5053013"/>
              <a:ext cx="357188" cy="820738"/>
            </a:xfrm>
            <a:custGeom>
              <a:avLst/>
              <a:gdLst>
                <a:gd name="T0" fmla="*/ 94507976 w 90"/>
                <a:gd name="T1" fmla="*/ 235809526 h 207"/>
                <a:gd name="T2" fmla="*/ 0 w 90"/>
                <a:gd name="T3" fmla="*/ 0 h 207"/>
                <a:gd name="T4" fmla="*/ 15751991 w 90"/>
                <a:gd name="T5" fmla="*/ 455898152 h 207"/>
                <a:gd name="T6" fmla="*/ 661543926 w 90"/>
                <a:gd name="T7" fmla="*/ 1996514571 h 207"/>
                <a:gd name="T8" fmla="*/ 1260079889 w 90"/>
                <a:gd name="T9" fmla="*/ 2147483646 h 207"/>
                <a:gd name="T10" fmla="*/ 1417591859 w 90"/>
                <a:gd name="T11" fmla="*/ 2147483646 h 207"/>
                <a:gd name="T12" fmla="*/ 787551915 w 90"/>
                <a:gd name="T13" fmla="*/ 1933630974 h 207"/>
                <a:gd name="T14" fmla="*/ 94507976 w 90"/>
                <a:gd name="T15" fmla="*/ 235809526 h 20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ru-RU"/>
            </a:p>
          </p:txBody>
        </p:sp>
        <p:sp>
          <p:nvSpPr>
            <p:cNvPr id="1037" name="Freeform 30"/>
            <p:cNvSpPr>
              <a:spLocks/>
            </p:cNvSpPr>
            <p:nvPr/>
          </p:nvSpPr>
          <p:spPr bwMode="auto">
            <a:xfrm>
              <a:off x="7037388" y="3811588"/>
              <a:ext cx="457200" cy="1852613"/>
            </a:xfrm>
            <a:custGeom>
              <a:avLst/>
              <a:gdLst>
                <a:gd name="T0" fmla="*/ 1596387350 w 115"/>
                <a:gd name="T1" fmla="*/ 2147483646 h 467"/>
                <a:gd name="T2" fmla="*/ 1232853715 w 115"/>
                <a:gd name="T3" fmla="*/ 2147483646 h 467"/>
                <a:gd name="T4" fmla="*/ 458368842 w 115"/>
                <a:gd name="T5" fmla="*/ 2147483646 h 467"/>
                <a:gd name="T6" fmla="*/ 205473631 w 115"/>
                <a:gd name="T7" fmla="*/ 834088423 h 467"/>
                <a:gd name="T8" fmla="*/ 0 w 115"/>
                <a:gd name="T9" fmla="*/ 0 h 467"/>
                <a:gd name="T10" fmla="*/ 331923224 w 115"/>
                <a:gd name="T11" fmla="*/ 2147483646 h 467"/>
                <a:gd name="T12" fmla="*/ 1090600904 w 115"/>
                <a:gd name="T13" fmla="*/ 2147483646 h 467"/>
                <a:gd name="T14" fmla="*/ 1627997760 w 115"/>
                <a:gd name="T15" fmla="*/ 2147483646 h 467"/>
                <a:gd name="T16" fmla="*/ 1817668174 w 115"/>
                <a:gd name="T17" fmla="*/ 2147483646 h 467"/>
                <a:gd name="T18" fmla="*/ 1770250570 w 115"/>
                <a:gd name="T19" fmla="*/ 2147483646 h 467"/>
                <a:gd name="T20" fmla="*/ 1596387350 w 115"/>
                <a:gd name="T21" fmla="*/ 2147483646 h 4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ru-RU"/>
            </a:p>
          </p:txBody>
        </p:sp>
        <p:sp>
          <p:nvSpPr>
            <p:cNvPr id="1038" name="Freeform 31"/>
            <p:cNvSpPr>
              <a:spLocks/>
            </p:cNvSpPr>
            <p:nvPr/>
          </p:nvSpPr>
          <p:spPr bwMode="auto">
            <a:xfrm>
              <a:off x="6992938" y="1263650"/>
              <a:ext cx="144463" cy="2508250"/>
            </a:xfrm>
            <a:custGeom>
              <a:avLst/>
              <a:gdLst>
                <a:gd name="T0" fmla="*/ 273753372 w 36"/>
                <a:gd name="T1" fmla="*/ 2147483646 h 633"/>
                <a:gd name="T2" fmla="*/ 209338926 w 36"/>
                <a:gd name="T3" fmla="*/ 2147483646 h 633"/>
                <a:gd name="T4" fmla="*/ 80514045 w 36"/>
                <a:gd name="T5" fmla="*/ 2147483646 h 633"/>
                <a:gd name="T6" fmla="*/ 209338926 w 36"/>
                <a:gd name="T7" fmla="*/ 2147483646 h 633"/>
                <a:gd name="T8" fmla="*/ 354267417 w 36"/>
                <a:gd name="T9" fmla="*/ 1554425528 h 633"/>
                <a:gd name="T10" fmla="*/ 579709955 w 36"/>
                <a:gd name="T11" fmla="*/ 0 h 633"/>
                <a:gd name="T12" fmla="*/ 563606343 w 36"/>
                <a:gd name="T13" fmla="*/ 0 h 633"/>
                <a:gd name="T14" fmla="*/ 322060194 w 36"/>
                <a:gd name="T15" fmla="*/ 1554425528 h 633"/>
                <a:gd name="T16" fmla="*/ 161032104 w 36"/>
                <a:gd name="T17" fmla="*/ 2147483646 h 633"/>
                <a:gd name="T18" fmla="*/ 16103612 w 36"/>
                <a:gd name="T19" fmla="*/ 2147483646 h 633"/>
                <a:gd name="T20" fmla="*/ 112721269 w 36"/>
                <a:gd name="T21" fmla="*/ 2147483646 h 633"/>
                <a:gd name="T22" fmla="*/ 257649761 w 36"/>
                <a:gd name="T23" fmla="*/ 2147483646 h 633"/>
                <a:gd name="T24" fmla="*/ 273753372 w 36"/>
                <a:gd name="T25" fmla="*/ 2147483646 h 6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ru-RU"/>
            </a:p>
          </p:txBody>
        </p:sp>
        <p:sp>
          <p:nvSpPr>
            <p:cNvPr id="1039" name="Freeform 32"/>
            <p:cNvSpPr>
              <a:spLocks/>
            </p:cNvSpPr>
            <p:nvPr/>
          </p:nvSpPr>
          <p:spPr bwMode="auto">
            <a:xfrm>
              <a:off x="7526338" y="5640388"/>
              <a:ext cx="111125" cy="233363"/>
            </a:xfrm>
            <a:custGeom>
              <a:avLst/>
              <a:gdLst>
                <a:gd name="T0" fmla="*/ 346523469 w 28"/>
                <a:gd name="T1" fmla="*/ 923021860 h 59"/>
                <a:gd name="T2" fmla="*/ 441027344 w 28"/>
                <a:gd name="T3" fmla="*/ 923021860 h 59"/>
                <a:gd name="T4" fmla="*/ 0 w 28"/>
                <a:gd name="T5" fmla="*/ 0 h 59"/>
                <a:gd name="T6" fmla="*/ 346523469 w 28"/>
                <a:gd name="T7" fmla="*/ 923021860 h 5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ru-RU"/>
            </a:p>
          </p:txBody>
        </p:sp>
        <p:sp>
          <p:nvSpPr>
            <p:cNvPr id="1040" name="Freeform 33"/>
            <p:cNvSpPr>
              <a:spLocks/>
            </p:cNvSpPr>
            <p:nvPr/>
          </p:nvSpPr>
          <p:spPr bwMode="auto">
            <a:xfrm>
              <a:off x="7021513" y="3598863"/>
              <a:ext cx="68263" cy="423863"/>
            </a:xfrm>
            <a:custGeom>
              <a:avLst/>
              <a:gdLst>
                <a:gd name="T0" fmla="*/ 64496489 w 17"/>
                <a:gd name="T1" fmla="*/ 847377402 h 107"/>
                <a:gd name="T2" fmla="*/ 274108069 w 17"/>
                <a:gd name="T3" fmla="*/ 1679063951 h 107"/>
                <a:gd name="T4" fmla="*/ 161241221 w 17"/>
                <a:gd name="T5" fmla="*/ 690456982 h 107"/>
                <a:gd name="T6" fmla="*/ 145115092 w 17"/>
                <a:gd name="T7" fmla="*/ 674762167 h 107"/>
                <a:gd name="T8" fmla="*/ 0 w 17"/>
                <a:gd name="T9" fmla="*/ 0 h 107"/>
                <a:gd name="T10" fmla="*/ 0 w 17"/>
                <a:gd name="T11" fmla="*/ 125538713 h 107"/>
                <a:gd name="T12" fmla="*/ 64496489 w 17"/>
                <a:gd name="T13" fmla="*/ 847377402 h 10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ru-RU"/>
            </a:p>
          </p:txBody>
        </p:sp>
        <p:sp>
          <p:nvSpPr>
            <p:cNvPr id="1041" name="Freeform 34"/>
            <p:cNvSpPr>
              <a:spLocks/>
            </p:cNvSpPr>
            <p:nvPr/>
          </p:nvSpPr>
          <p:spPr bwMode="auto">
            <a:xfrm>
              <a:off x="7412038" y="2801938"/>
              <a:ext cx="1168400" cy="2251075"/>
            </a:xfrm>
            <a:custGeom>
              <a:avLst/>
              <a:gdLst>
                <a:gd name="T0" fmla="*/ 126350140 w 294"/>
                <a:gd name="T1" fmla="*/ 2147483646 h 568"/>
                <a:gd name="T2" fmla="*/ 552784347 w 294"/>
                <a:gd name="T3" fmla="*/ 2147483646 h 568"/>
                <a:gd name="T4" fmla="*/ 1563593416 w 294"/>
                <a:gd name="T5" fmla="*/ 2147483646 h 568"/>
                <a:gd name="T6" fmla="*/ 2147483646 w 294"/>
                <a:gd name="T7" fmla="*/ 1869089766 h 568"/>
                <a:gd name="T8" fmla="*/ 2147483646 w 294"/>
                <a:gd name="T9" fmla="*/ 910983896 h 568"/>
                <a:gd name="T10" fmla="*/ 2147483646 w 294"/>
                <a:gd name="T11" fmla="*/ 439783962 h 568"/>
                <a:gd name="T12" fmla="*/ 2147483646 w 294"/>
                <a:gd name="T13" fmla="*/ 0 h 568"/>
                <a:gd name="T14" fmla="*/ 2147483646 w 294"/>
                <a:gd name="T15" fmla="*/ 0 h 568"/>
                <a:gd name="T16" fmla="*/ 2147483646 w 294"/>
                <a:gd name="T17" fmla="*/ 424077958 h 568"/>
                <a:gd name="T18" fmla="*/ 2147483646 w 294"/>
                <a:gd name="T19" fmla="*/ 879571888 h 568"/>
                <a:gd name="T20" fmla="*/ 2147483646 w 294"/>
                <a:gd name="T21" fmla="*/ 1837677758 h 568"/>
                <a:gd name="T22" fmla="*/ 1500416359 w 294"/>
                <a:gd name="T23" fmla="*/ 2147483646 h 568"/>
                <a:gd name="T24" fmla="*/ 473814019 w 294"/>
                <a:gd name="T25" fmla="*/ 2147483646 h 568"/>
                <a:gd name="T26" fmla="*/ 0 w 294"/>
                <a:gd name="T27" fmla="*/ 2147483646 h 568"/>
                <a:gd name="T28" fmla="*/ 110556869 w 294"/>
                <a:gd name="T29" fmla="*/ 2147483646 h 568"/>
                <a:gd name="T30" fmla="*/ 126350140 w 294"/>
                <a:gd name="T31" fmla="*/ 2147483646 h 56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ru-RU"/>
            </a:p>
          </p:txBody>
        </p:sp>
        <p:sp>
          <p:nvSpPr>
            <p:cNvPr id="1042" name="Freeform 35"/>
            <p:cNvSpPr>
              <a:spLocks/>
            </p:cNvSpPr>
            <p:nvPr/>
          </p:nvSpPr>
          <p:spPr bwMode="auto">
            <a:xfrm>
              <a:off x="7494588" y="5664200"/>
              <a:ext cx="100013" cy="209550"/>
            </a:xfrm>
            <a:custGeom>
              <a:avLst/>
              <a:gdLst>
                <a:gd name="T0" fmla="*/ 0 w 25"/>
                <a:gd name="T1" fmla="*/ 0 h 53"/>
                <a:gd name="T2" fmla="*/ 304079525 w 25"/>
                <a:gd name="T3" fmla="*/ 828513255 h 53"/>
                <a:gd name="T4" fmla="*/ 400104007 w 25"/>
                <a:gd name="T5" fmla="*/ 828513255 h 53"/>
                <a:gd name="T6" fmla="*/ 0 w 25"/>
                <a:gd name="T7" fmla="*/ 0 h 5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ru-RU"/>
            </a:p>
          </p:txBody>
        </p:sp>
        <p:sp>
          <p:nvSpPr>
            <p:cNvPr id="1043" name="Freeform 36"/>
            <p:cNvSpPr>
              <a:spLocks/>
            </p:cNvSpPr>
            <p:nvPr/>
          </p:nvSpPr>
          <p:spPr bwMode="auto">
            <a:xfrm>
              <a:off x="7412038" y="5081588"/>
              <a:ext cx="114300" cy="558800"/>
            </a:xfrm>
            <a:custGeom>
              <a:avLst/>
              <a:gdLst>
                <a:gd name="T0" fmla="*/ 0 w 29"/>
                <a:gd name="T1" fmla="*/ 0 h 141"/>
                <a:gd name="T2" fmla="*/ 108742655 w 29"/>
                <a:gd name="T3" fmla="*/ 1397863960 h 141"/>
                <a:gd name="T4" fmla="*/ 279621155 w 29"/>
                <a:gd name="T5" fmla="*/ 1837639560 h 141"/>
                <a:gd name="T6" fmla="*/ 450499655 w 29"/>
                <a:gd name="T7" fmla="*/ 2147483646 h 141"/>
                <a:gd name="T8" fmla="*/ 419429762 w 29"/>
                <a:gd name="T9" fmla="*/ 2120352729 h 141"/>
                <a:gd name="T10" fmla="*/ 124275631 w 29"/>
                <a:gd name="T11" fmla="*/ 345540519 h 141"/>
                <a:gd name="T12" fmla="*/ 62139786 w 29"/>
                <a:gd name="T13" fmla="*/ 172768278 h 141"/>
                <a:gd name="T14" fmla="*/ 0 w 29"/>
                <a:gd name="T15" fmla="*/ 0 h 14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ru-RU"/>
            </a:p>
          </p:txBody>
        </p:sp>
        <p:sp>
          <p:nvSpPr>
            <p:cNvPr id="1044" name="Freeform 37"/>
            <p:cNvSpPr>
              <a:spLocks/>
            </p:cNvSpPr>
            <p:nvPr/>
          </p:nvSpPr>
          <p:spPr bwMode="auto">
            <a:xfrm>
              <a:off x="7412038" y="4978400"/>
              <a:ext cx="31750" cy="188913"/>
            </a:xfrm>
            <a:custGeom>
              <a:avLst/>
              <a:gdLst>
                <a:gd name="T0" fmla="*/ 0 w 8"/>
                <a:gd name="T1" fmla="*/ 402731031 h 48"/>
                <a:gd name="T2" fmla="*/ 63003906 w 8"/>
                <a:gd name="T3" fmla="*/ 573114814 h 48"/>
                <a:gd name="T4" fmla="*/ 126007813 w 8"/>
                <a:gd name="T5" fmla="*/ 743502533 h 48"/>
                <a:gd name="T6" fmla="*/ 110255844 w 8"/>
                <a:gd name="T7" fmla="*/ 294302840 h 48"/>
                <a:gd name="T8" fmla="*/ 0 w 8"/>
                <a:gd name="T9" fmla="*/ 0 h 48"/>
                <a:gd name="T10" fmla="*/ 0 w 8"/>
                <a:gd name="T11" fmla="*/ 61959528 h 48"/>
                <a:gd name="T12" fmla="*/ 0 w 8"/>
                <a:gd name="T13" fmla="*/ 402731031 h 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ru-RU"/>
            </a:p>
          </p:txBody>
        </p:sp>
        <p:sp>
          <p:nvSpPr>
            <p:cNvPr id="1045" name="Freeform 38"/>
            <p:cNvSpPr>
              <a:spLocks/>
            </p:cNvSpPr>
            <p:nvPr/>
          </p:nvSpPr>
          <p:spPr bwMode="auto">
            <a:xfrm>
              <a:off x="7439026" y="5434013"/>
              <a:ext cx="174625" cy="439738"/>
            </a:xfrm>
            <a:custGeom>
              <a:avLst/>
              <a:gdLst>
                <a:gd name="T0" fmla="*/ 173259750 w 44"/>
                <a:gd name="T1" fmla="*/ 439440880 h 111"/>
                <a:gd name="T2" fmla="*/ 0 w 44"/>
                <a:gd name="T3" fmla="*/ 0 h 111"/>
                <a:gd name="T4" fmla="*/ 173259750 w 44"/>
                <a:gd name="T5" fmla="*/ 769022530 h 111"/>
                <a:gd name="T6" fmla="*/ 220515656 w 44"/>
                <a:gd name="T7" fmla="*/ 910269545 h 111"/>
                <a:gd name="T8" fmla="*/ 614287094 w 44"/>
                <a:gd name="T9" fmla="*/ 1742067645 h 111"/>
                <a:gd name="T10" fmla="*/ 693042969 w 44"/>
                <a:gd name="T11" fmla="*/ 1742067645 h 111"/>
                <a:gd name="T12" fmla="*/ 346523469 w 44"/>
                <a:gd name="T13" fmla="*/ 816102227 h 111"/>
                <a:gd name="T14" fmla="*/ 173259750 w 44"/>
                <a:gd name="T15" fmla="*/ 439440880 h 11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ru-RU"/>
            </a:p>
          </p:txBody>
        </p:sp>
      </p:grpSp>
      <p:sp>
        <p:nvSpPr>
          <p:cNvPr id="7" name="Rectangle 6"/>
          <p:cNvSpPr/>
          <p:nvPr/>
        </p:nvSpPr>
        <p:spPr>
          <a:xfrm>
            <a:off x="0" y="0"/>
            <a:ext cx="182563"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29" name="Title Placeholder 1"/>
          <p:cNvSpPr>
            <a:spLocks noGrp="1"/>
          </p:cNvSpPr>
          <p:nvPr>
            <p:ph type="title"/>
          </p:nvPr>
        </p:nvSpPr>
        <p:spPr bwMode="auto">
          <a:xfrm>
            <a:off x="2592388" y="623888"/>
            <a:ext cx="8912225" cy="1281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ru-RU" smtClean="0"/>
              <a:t>Образец заголовка</a:t>
            </a:r>
            <a:endParaRPr lang="en-US" smtClean="0"/>
          </a:p>
        </p:txBody>
      </p:sp>
      <p:sp>
        <p:nvSpPr>
          <p:cNvPr id="1030" name="Text Placeholder 2"/>
          <p:cNvSpPr>
            <a:spLocks noGrp="1"/>
          </p:cNvSpPr>
          <p:nvPr>
            <p:ph type="body" idx="1"/>
          </p:nvPr>
        </p:nvSpPr>
        <p:spPr bwMode="auto">
          <a:xfrm>
            <a:off x="2589213" y="2133600"/>
            <a:ext cx="8915400" cy="3886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smtClean="0"/>
          </a:p>
        </p:txBody>
      </p:sp>
      <p:sp>
        <p:nvSpPr>
          <p:cNvPr id="4" name="Date Placeholder 3"/>
          <p:cNvSpPr>
            <a:spLocks noGrp="1"/>
          </p:cNvSpPr>
          <p:nvPr>
            <p:ph type="dt" sz="half" idx="2"/>
          </p:nvPr>
        </p:nvSpPr>
        <p:spPr>
          <a:xfrm>
            <a:off x="10361613" y="6130925"/>
            <a:ext cx="1146175" cy="369888"/>
          </a:xfrm>
          <a:prstGeom prst="rect">
            <a:avLst/>
          </a:prstGeom>
        </p:spPr>
        <p:txBody>
          <a:bodyPr vert="horz" lIns="91440" tIns="45720" rIns="91440" bIns="45720" rtlCol="0" anchor="ctr"/>
          <a:lstStyle>
            <a:lvl1pPr algn="r" eaLnBrk="1" hangingPunct="1">
              <a:defRPr sz="900">
                <a:solidFill>
                  <a:schemeClr val="tx1">
                    <a:tint val="75000"/>
                  </a:schemeClr>
                </a:solidFill>
              </a:defRPr>
            </a:lvl1pPr>
          </a:lstStyle>
          <a:p>
            <a:pPr>
              <a:defRPr/>
            </a:pPr>
            <a:fld id="{DD1D17BE-254B-4891-80BF-5A1FE8712642}" type="datetimeFigureOut">
              <a:rPr lang="ru-RU"/>
              <a:pPr>
                <a:defRPr/>
              </a:pPr>
              <a:t>27.05.2014</a:t>
            </a:fld>
            <a:endParaRPr lang="ru-RU"/>
          </a:p>
        </p:txBody>
      </p:sp>
      <p:sp>
        <p:nvSpPr>
          <p:cNvPr id="5" name="Footer Placeholder 4"/>
          <p:cNvSpPr>
            <a:spLocks noGrp="1"/>
          </p:cNvSpPr>
          <p:nvPr>
            <p:ph type="ftr" sz="quarter" idx="3"/>
          </p:nvPr>
        </p:nvSpPr>
        <p:spPr>
          <a:xfrm>
            <a:off x="2589213" y="6135688"/>
            <a:ext cx="7620000" cy="365125"/>
          </a:xfrm>
          <a:prstGeom prst="rect">
            <a:avLst/>
          </a:prstGeom>
        </p:spPr>
        <p:txBody>
          <a:bodyPr vert="horz" lIns="91440" tIns="45720" rIns="91440" bIns="45720" rtlCol="0" anchor="ctr"/>
          <a:lstStyle>
            <a:lvl1pPr algn="l" eaLnBrk="1" hangingPunct="1">
              <a:defRPr sz="900">
                <a:solidFill>
                  <a:schemeClr val="tx1">
                    <a:tint val="75000"/>
                  </a:schemeClr>
                </a:solidFill>
              </a:defRPr>
            </a:lvl1pPr>
          </a:lstStyle>
          <a:p>
            <a:pPr>
              <a:defRPr/>
            </a:pPr>
            <a:endParaRPr lang="ru-RU"/>
          </a:p>
        </p:txBody>
      </p:sp>
      <p:sp>
        <p:nvSpPr>
          <p:cNvPr id="6" name="Slide Number Placeholder 5"/>
          <p:cNvSpPr>
            <a:spLocks noGrp="1"/>
          </p:cNvSpPr>
          <p:nvPr>
            <p:ph type="sldNum" sz="quarter" idx="4"/>
          </p:nvPr>
        </p:nvSpPr>
        <p:spPr bwMode="gray">
          <a:xfrm>
            <a:off x="531813" y="787400"/>
            <a:ext cx="779462" cy="365125"/>
          </a:xfrm>
          <a:prstGeom prst="rect">
            <a:avLst/>
          </a:prstGeom>
        </p:spPr>
        <p:txBody>
          <a:bodyPr vert="horz" lIns="91440" tIns="45720" rIns="91440" bIns="45720" rtlCol="0" anchor="ctr"/>
          <a:lstStyle>
            <a:lvl1pPr algn="r" eaLnBrk="1" hangingPunct="1">
              <a:defRPr sz="2000">
                <a:solidFill>
                  <a:srgbClr val="FEFFFF"/>
                </a:solidFill>
              </a:defRPr>
            </a:lvl1pPr>
          </a:lstStyle>
          <a:p>
            <a:pPr>
              <a:defRPr/>
            </a:pPr>
            <a:fld id="{9A1264D9-05C6-4DA2-B57C-9F29A5CC122E}" type="slidenum">
              <a:rPr lang="ru-RU"/>
              <a:pPr>
                <a:defRPr/>
              </a:pPr>
              <a:t>‹#›</a:t>
            </a:fld>
            <a:endParaRPr lang="ru-RU"/>
          </a:p>
        </p:txBody>
      </p:sp>
    </p:spTree>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 id="2147483806" r:id="rId12"/>
    <p:sldLayoutId id="2147483807" r:id="rId13"/>
    <p:sldLayoutId id="2147483808" r:id="rId14"/>
    <p:sldLayoutId id="2147483809" r:id="rId15"/>
    <p:sldLayoutId id="2147483810" r:id="rId16"/>
  </p:sldLayoutIdLst>
  <p:txStyles>
    <p:titleStyle>
      <a:lvl1pPr algn="l" defTabSz="457200" rtl="0" eaLnBrk="0" fontAlgn="base" hangingPunct="0">
        <a:spcBef>
          <a:spcPct val="0"/>
        </a:spcBef>
        <a:spcAft>
          <a:spcPct val="0"/>
        </a:spcAft>
        <a:defRPr sz="3600" kern="1200">
          <a:solidFill>
            <a:srgbClr val="262626"/>
          </a:solidFill>
          <a:latin typeface="+mj-lt"/>
          <a:ea typeface="+mj-ea"/>
          <a:cs typeface="+mj-cs"/>
        </a:defRPr>
      </a:lvl1pPr>
      <a:lvl2pPr algn="l" defTabSz="457200" rtl="0" eaLnBrk="0" fontAlgn="base" hangingPunct="0">
        <a:spcBef>
          <a:spcPct val="0"/>
        </a:spcBef>
        <a:spcAft>
          <a:spcPct val="0"/>
        </a:spcAft>
        <a:defRPr sz="3600">
          <a:solidFill>
            <a:srgbClr val="262626"/>
          </a:solidFill>
          <a:latin typeface="Century Gothic" panose="020B0502020202020204" pitchFamily="34" charset="0"/>
        </a:defRPr>
      </a:lvl2pPr>
      <a:lvl3pPr algn="l" defTabSz="457200" rtl="0" eaLnBrk="0" fontAlgn="base" hangingPunct="0">
        <a:spcBef>
          <a:spcPct val="0"/>
        </a:spcBef>
        <a:spcAft>
          <a:spcPct val="0"/>
        </a:spcAft>
        <a:defRPr sz="3600">
          <a:solidFill>
            <a:srgbClr val="262626"/>
          </a:solidFill>
          <a:latin typeface="Century Gothic" panose="020B0502020202020204" pitchFamily="34" charset="0"/>
        </a:defRPr>
      </a:lvl3pPr>
      <a:lvl4pPr algn="l" defTabSz="457200" rtl="0" eaLnBrk="0" fontAlgn="base" hangingPunct="0">
        <a:spcBef>
          <a:spcPct val="0"/>
        </a:spcBef>
        <a:spcAft>
          <a:spcPct val="0"/>
        </a:spcAft>
        <a:defRPr sz="3600">
          <a:solidFill>
            <a:srgbClr val="262626"/>
          </a:solidFill>
          <a:latin typeface="Century Gothic" panose="020B0502020202020204" pitchFamily="34" charset="0"/>
        </a:defRPr>
      </a:lvl4pPr>
      <a:lvl5pPr algn="l" defTabSz="457200" rtl="0" eaLnBrk="0" fontAlgn="base" hangingPunct="0">
        <a:spcBef>
          <a:spcPct val="0"/>
        </a:spcBef>
        <a:spcAft>
          <a:spcPct val="0"/>
        </a:spcAft>
        <a:defRPr sz="3600">
          <a:solidFill>
            <a:srgbClr val="262626"/>
          </a:solidFill>
          <a:latin typeface="Century Gothic" panose="020B0502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file:///\\172.16.16.2\Temp\404%20&#1085;&#1077;&#1090;\404%20&#1085;&#1077;&#1090;\media\image1.png" TargetMode="External"/><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Заголовок 1"/>
          <p:cNvSpPr>
            <a:spLocks noGrp="1"/>
          </p:cNvSpPr>
          <p:nvPr>
            <p:ph type="ctrTitle"/>
          </p:nvPr>
        </p:nvSpPr>
        <p:spPr>
          <a:xfrm>
            <a:off x="1155700" y="1143000"/>
            <a:ext cx="8824913" cy="1765300"/>
          </a:xfrm>
        </p:spPr>
        <p:txBody>
          <a:bodyPr/>
          <a:lstStyle/>
          <a:p>
            <a:pPr algn="ctr" eaLnBrk="1" hangingPunct="1"/>
            <a:r>
              <a:rPr lang="ru-RU" b="1" dirty="0" smtClean="0">
                <a:solidFill>
                  <a:schemeClr val="tx2"/>
                </a:solidFill>
              </a:rPr>
              <a:t>Спрос и поведение потребителей</a:t>
            </a:r>
          </a:p>
        </p:txBody>
      </p:sp>
      <p:sp>
        <p:nvSpPr>
          <p:cNvPr id="3" name="Подзаголовок 2"/>
          <p:cNvSpPr>
            <a:spLocks noGrp="1"/>
          </p:cNvSpPr>
          <p:nvPr>
            <p:ph type="subTitle" idx="1"/>
          </p:nvPr>
        </p:nvSpPr>
        <p:spPr>
          <a:xfrm>
            <a:off x="4414838" y="5132388"/>
            <a:ext cx="6224587" cy="860425"/>
          </a:xfrm>
        </p:spPr>
        <p:txBody>
          <a:bodyPr rtlCol="0">
            <a:normAutofit/>
          </a:bodyPr>
          <a:lstStyle/>
          <a:p>
            <a:pPr algn="r" eaLnBrk="1" fontAlgn="auto" hangingPunct="1">
              <a:spcAft>
                <a:spcPts val="0"/>
              </a:spcAft>
              <a:buClr>
                <a:schemeClr val="bg2">
                  <a:lumMod val="40000"/>
                  <a:lumOff val="60000"/>
                </a:schemeClr>
              </a:buClr>
              <a:buFont typeface="Wingdings 3" charset="2"/>
              <a:buNone/>
              <a:defRPr/>
            </a:pPr>
            <a:endParaRPr lang="ru-RU" dirty="0">
              <a:solidFill>
                <a:schemeClr val="tx1"/>
              </a:solidFill>
            </a:endParaRPr>
          </a:p>
          <a:p>
            <a:pPr eaLnBrk="1" fontAlgn="auto" hangingPunct="1">
              <a:spcAft>
                <a:spcPts val="0"/>
              </a:spcAft>
              <a:buClr>
                <a:schemeClr val="bg2">
                  <a:lumMod val="40000"/>
                  <a:lumOff val="60000"/>
                </a:schemeClr>
              </a:buClr>
              <a:buFont typeface="Wingdings 3" charset="2"/>
              <a:buNone/>
              <a:defRPr/>
            </a:pPr>
            <a:endParaRPr lang="ru-RU" dirty="0"/>
          </a:p>
        </p:txBody>
      </p:sp>
      <p:sp>
        <p:nvSpPr>
          <p:cNvPr id="19460" name="TextBox 4"/>
          <p:cNvSpPr txBox="1">
            <a:spLocks noChangeArrowheads="1"/>
          </p:cNvSpPr>
          <p:nvPr/>
        </p:nvSpPr>
        <p:spPr bwMode="auto">
          <a:xfrm>
            <a:off x="3398838" y="958850"/>
            <a:ext cx="4325223"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ru-RU" b="1" dirty="0">
                <a:solidFill>
                  <a:schemeClr val="tx1"/>
                </a:solidFill>
              </a:rPr>
              <a:t>Пол </a:t>
            </a:r>
            <a:r>
              <a:rPr lang="ru-RU" b="1" dirty="0" err="1">
                <a:solidFill>
                  <a:schemeClr val="tx1"/>
                </a:solidFill>
              </a:rPr>
              <a:t>Самуэльсон</a:t>
            </a:r>
            <a:r>
              <a:rPr lang="ru-RU" b="1" dirty="0">
                <a:solidFill>
                  <a:schemeClr val="tx1"/>
                </a:solidFill>
              </a:rPr>
              <a:t>, Вильям </a:t>
            </a:r>
            <a:r>
              <a:rPr lang="ru-RU" b="1" dirty="0" err="1">
                <a:solidFill>
                  <a:schemeClr val="tx1"/>
                </a:solidFill>
              </a:rPr>
              <a:t>Нордхаус</a:t>
            </a:r>
            <a:endParaRPr lang="ru-RU" b="1" dirty="0">
              <a:solidFill>
                <a:schemeClr val="tx1"/>
              </a:solidFill>
            </a:endParaRPr>
          </a:p>
        </p:txBody>
      </p:sp>
      <p:sp>
        <p:nvSpPr>
          <p:cNvPr id="19461" name="Прямоугольник 5"/>
          <p:cNvSpPr>
            <a:spLocks noChangeArrowheads="1"/>
          </p:cNvSpPr>
          <p:nvPr/>
        </p:nvSpPr>
        <p:spPr bwMode="auto">
          <a:xfrm>
            <a:off x="3817938" y="3435350"/>
            <a:ext cx="6342062" cy="831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ru-RU" sz="1600" b="1" dirty="0">
                <a:solidFill>
                  <a:schemeClr val="tx1"/>
                </a:solidFill>
              </a:rPr>
              <a:t>Кто такой циник? Это человек, который знает цену всему и не ценит ничего.</a:t>
            </a:r>
          </a:p>
          <a:p>
            <a:pPr eaLnBrk="1" hangingPunct="1">
              <a:spcBef>
                <a:spcPct val="0"/>
              </a:spcBef>
              <a:buClrTx/>
              <a:buFontTx/>
              <a:buNone/>
            </a:pPr>
            <a:r>
              <a:rPr lang="ru-RU" sz="1600" b="1" dirty="0">
                <a:solidFill>
                  <a:schemeClr val="tx1"/>
                </a:solidFill>
              </a:rPr>
              <a:t>   			Оскар </a:t>
            </a:r>
            <a:r>
              <a:rPr lang="ru-RU" sz="1600" b="1" dirty="0" err="1">
                <a:solidFill>
                  <a:schemeClr val="tx1"/>
                </a:solidFill>
              </a:rPr>
              <a:t>Уайлд</a:t>
            </a:r>
            <a:r>
              <a:rPr lang="ru-RU" sz="1600" b="1" dirty="0">
                <a:solidFill>
                  <a:schemeClr val="tx1"/>
                </a:solidFill>
              </a:rPr>
              <a:t>(</a:t>
            </a:r>
            <a:r>
              <a:rPr lang="en-US" sz="1600" b="1" dirty="0">
                <a:solidFill>
                  <a:schemeClr val="tx1"/>
                </a:solidFill>
              </a:rPr>
              <a:t>Oscar Wilde</a:t>
            </a:r>
            <a:r>
              <a:rPr lang="ru-RU" sz="1600" b="1" dirty="0">
                <a:solidFill>
                  <a:schemeClr val="tx1"/>
                </a:solidFill>
              </a:rPr>
              <a:t>)</a:t>
            </a:r>
          </a:p>
        </p:txBody>
      </p:sp>
      <p:pic>
        <p:nvPicPr>
          <p:cNvPr id="19462" name="Рисунок 6"/>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730375" y="3435350"/>
            <a:ext cx="2087563" cy="3136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Заголовок 1"/>
          <p:cNvSpPr>
            <a:spLocks noGrp="1"/>
          </p:cNvSpPr>
          <p:nvPr>
            <p:ph type="title"/>
          </p:nvPr>
        </p:nvSpPr>
        <p:spPr>
          <a:xfrm>
            <a:off x="1770063" y="441325"/>
            <a:ext cx="8912225" cy="1281113"/>
          </a:xfrm>
        </p:spPr>
        <p:txBody>
          <a:bodyPr/>
          <a:lstStyle/>
          <a:p>
            <a:pPr eaLnBrk="1" hangingPunct="1"/>
            <a:r>
              <a:rPr lang="ru-RU" b="1" smtClean="0">
                <a:solidFill>
                  <a:schemeClr val="tx2"/>
                </a:solidFill>
              </a:rPr>
              <a:t>Взаимосвязь общей и предельной полезности</a:t>
            </a:r>
            <a:endParaRPr lang="ru-RU" smtClean="0">
              <a:solidFill>
                <a:schemeClr val="tx2"/>
              </a:solidFill>
            </a:endParaRPr>
          </a:p>
        </p:txBody>
      </p:sp>
      <p:sp>
        <p:nvSpPr>
          <p:cNvPr id="3" name="Объект 2"/>
          <p:cNvSpPr>
            <a:spLocks noGrp="1"/>
          </p:cNvSpPr>
          <p:nvPr>
            <p:ph idx="1"/>
          </p:nvPr>
        </p:nvSpPr>
        <p:spPr>
          <a:xfrm>
            <a:off x="1325563" y="1951038"/>
            <a:ext cx="10179050" cy="3776662"/>
          </a:xfrm>
        </p:spPr>
        <p:txBody>
          <a:bodyPr rtlCol="0">
            <a:noAutofit/>
          </a:bodyPr>
          <a:lstStyle/>
          <a:p>
            <a:pPr eaLnBrk="1" fontAlgn="auto" hangingPunct="1">
              <a:spcAft>
                <a:spcPts val="0"/>
              </a:spcAft>
              <a:buClr>
                <a:schemeClr val="bg2">
                  <a:lumMod val="40000"/>
                  <a:lumOff val="60000"/>
                </a:schemeClr>
              </a:buClr>
              <a:buFont typeface="Wingdings 3" charset="2"/>
              <a:buChar char=""/>
              <a:defRPr/>
            </a:pPr>
            <a:r>
              <a:rPr lang="ru-RU" dirty="0">
                <a:solidFill>
                  <a:schemeClr val="tx1">
                    <a:lumMod val="75000"/>
                    <a:lumOff val="25000"/>
                  </a:schemeClr>
                </a:solidFill>
              </a:rPr>
              <a:t>Воспользовавшись рис. </a:t>
            </a:r>
            <a:r>
              <a:rPr lang="ru-RU" dirty="0" smtClean="0">
                <a:solidFill>
                  <a:schemeClr val="tx1">
                    <a:lumMod val="75000"/>
                    <a:lumOff val="25000"/>
                  </a:schemeClr>
                </a:solidFill>
              </a:rPr>
              <a:t>1</a:t>
            </a:r>
            <a:r>
              <a:rPr lang="ru-RU" dirty="0">
                <a:solidFill>
                  <a:schemeClr val="tx1">
                    <a:lumMod val="75000"/>
                    <a:lumOff val="25000"/>
                  </a:schemeClr>
                </a:solidFill>
              </a:rPr>
              <a:t>, нетрудно заметить, что общая полезность, получаемая при потреблении определенного количества блага, равна сумме предельных полезностей, полученных до достижения точки, соответствующей этому количеству. Например, предположим, что было потреблено три единицы блага. В столбце (2) из табл. </a:t>
            </a:r>
            <a:r>
              <a:rPr lang="ru-RU" dirty="0" smtClean="0">
                <a:solidFill>
                  <a:schemeClr val="tx1">
                    <a:lumMod val="75000"/>
                    <a:lumOff val="25000"/>
                  </a:schemeClr>
                </a:solidFill>
              </a:rPr>
              <a:t>1 </a:t>
            </a:r>
            <a:r>
              <a:rPr lang="ru-RU" dirty="0">
                <a:solidFill>
                  <a:schemeClr val="tx1">
                    <a:lumMod val="75000"/>
                    <a:lumOff val="25000"/>
                  </a:schemeClr>
                </a:solidFill>
              </a:rPr>
              <a:t>мы видим, что общая полезность в этом случае равна девяти единицам, а в столбце (3) - что сумма предельных полезностей первых трех единиц тоже равна девяти единицам, так как 4 + 3 + 2 = 9. </a:t>
            </a:r>
          </a:p>
          <a:p>
            <a:pPr eaLnBrk="1" fontAlgn="auto" hangingPunct="1">
              <a:spcAft>
                <a:spcPts val="0"/>
              </a:spcAft>
              <a:buClr>
                <a:schemeClr val="bg2">
                  <a:lumMod val="40000"/>
                  <a:lumOff val="60000"/>
                </a:schemeClr>
              </a:buClr>
              <a:buFont typeface="Wingdings 3" charset="2"/>
              <a:buChar char=""/>
              <a:defRPr/>
            </a:pPr>
            <a:r>
              <a:rPr lang="ru-RU" dirty="0">
                <a:solidFill>
                  <a:schemeClr val="tx1">
                    <a:lumMod val="75000"/>
                    <a:lumOff val="25000"/>
                  </a:schemeClr>
                </a:solidFill>
              </a:rPr>
              <a:t>Изучив рис. </a:t>
            </a:r>
            <a:r>
              <a:rPr lang="ru-RU" dirty="0" smtClean="0">
                <a:solidFill>
                  <a:schemeClr val="tx1">
                    <a:lumMod val="75000"/>
                    <a:lumOff val="25000"/>
                  </a:schemeClr>
                </a:solidFill>
              </a:rPr>
              <a:t>1 </a:t>
            </a:r>
            <a:r>
              <a:rPr lang="ru-RU" dirty="0">
                <a:solidFill>
                  <a:schemeClr val="tx1">
                    <a:lumMod val="75000"/>
                    <a:lumOff val="25000"/>
                  </a:schemeClr>
                </a:solidFill>
              </a:rPr>
              <a:t>(см. график справа), мы можем убедиться, что площадь фигуры под кривой предельной полезности при данном уровне потребления, полученной либо в результате сложения площади прямоугольников, либо в результате вычисления площади под сглаженной кривой МИ, должна равняться высоте кривой общей полезности, изображенной на рис. </a:t>
            </a:r>
            <a:r>
              <a:rPr lang="ru-RU" dirty="0" smtClean="0">
                <a:solidFill>
                  <a:schemeClr val="tx1">
                    <a:lumMod val="75000"/>
                    <a:lumOff val="25000"/>
                  </a:schemeClr>
                </a:solidFill>
              </a:rPr>
              <a:t>1 </a:t>
            </a:r>
            <a:r>
              <a:rPr lang="ru-RU" dirty="0">
                <a:solidFill>
                  <a:schemeClr val="tx1">
                    <a:lumMod val="75000"/>
                    <a:lumOff val="25000"/>
                  </a:schemeClr>
                </a:solidFill>
              </a:rPr>
              <a:t>(см. график слева), в точке, соответствующей этому количеству единиц потребленного блага. </a:t>
            </a:r>
          </a:p>
          <a:p>
            <a:pPr eaLnBrk="1" fontAlgn="auto" hangingPunct="1">
              <a:spcAft>
                <a:spcPts val="0"/>
              </a:spcAft>
              <a:buClr>
                <a:schemeClr val="bg2">
                  <a:lumMod val="40000"/>
                  <a:lumOff val="60000"/>
                </a:schemeClr>
              </a:buClr>
              <a:buFont typeface="Wingdings 3" charset="2"/>
              <a:buChar char=""/>
              <a:defRPr/>
            </a:pPr>
            <a:r>
              <a:rPr lang="ru-RU" dirty="0">
                <a:solidFill>
                  <a:schemeClr val="tx1">
                    <a:lumMod val="75000"/>
                    <a:lumOff val="25000"/>
                  </a:schemeClr>
                </a:solidFill>
              </a:rPr>
              <a:t>Чтобы мы ни использовали для изучения этой взаимосвязи - таблицы или графики, - видно, что общая полезность равна сумме всех предельных полезностей, полученных начиная с потребления первой единицы блага.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Заголовок 1"/>
          <p:cNvSpPr>
            <a:spLocks noGrp="1"/>
          </p:cNvSpPr>
          <p:nvPr>
            <p:ph type="title"/>
          </p:nvPr>
        </p:nvSpPr>
        <p:spPr>
          <a:xfrm>
            <a:off x="1697038" y="542925"/>
            <a:ext cx="9404350" cy="766763"/>
          </a:xfrm>
        </p:spPr>
        <p:txBody>
          <a:bodyPr rtlCol="0">
            <a:normAutofit fontScale="90000"/>
          </a:bodyPr>
          <a:lstStyle/>
          <a:p>
            <a:pPr eaLnBrk="1" fontAlgn="auto" hangingPunct="1">
              <a:spcAft>
                <a:spcPts val="0"/>
              </a:spcAft>
              <a:defRPr/>
            </a:pPr>
            <a:r>
              <a:rPr lang="ru-RU" b="1" dirty="0" smtClean="0">
                <a:solidFill>
                  <a:schemeClr val="tx2"/>
                </a:solidFill>
              </a:rPr>
              <a:t>Экскурс в историю</a:t>
            </a:r>
            <a:r>
              <a:rPr lang="ru-RU" b="1" dirty="0" smtClean="0">
                <a:solidFill>
                  <a:schemeClr val="tx1">
                    <a:lumMod val="85000"/>
                    <a:lumOff val="15000"/>
                  </a:schemeClr>
                </a:solidFill>
              </a:rPr>
              <a:t/>
            </a:r>
            <a:br>
              <a:rPr lang="ru-RU" b="1" dirty="0" smtClean="0">
                <a:solidFill>
                  <a:schemeClr val="tx1">
                    <a:lumMod val="85000"/>
                    <a:lumOff val="15000"/>
                  </a:schemeClr>
                </a:solidFill>
              </a:rPr>
            </a:br>
            <a:endParaRPr lang="ru-RU" dirty="0" smtClean="0">
              <a:solidFill>
                <a:schemeClr val="tx1">
                  <a:lumMod val="85000"/>
                  <a:lumOff val="15000"/>
                </a:schemeClr>
              </a:solidFill>
            </a:endParaRPr>
          </a:p>
        </p:txBody>
      </p:sp>
      <p:sp>
        <p:nvSpPr>
          <p:cNvPr id="3" name="Объект 2"/>
          <p:cNvSpPr>
            <a:spLocks noGrp="1"/>
          </p:cNvSpPr>
          <p:nvPr>
            <p:ph idx="1"/>
          </p:nvPr>
        </p:nvSpPr>
        <p:spPr>
          <a:xfrm>
            <a:off x="1582738" y="1309688"/>
            <a:ext cx="10194925" cy="5029200"/>
          </a:xfrm>
        </p:spPr>
        <p:txBody>
          <a:bodyPr rtlCol="0">
            <a:noAutofit/>
          </a:bodyPr>
          <a:lstStyle/>
          <a:p>
            <a:pPr eaLnBrk="1" fontAlgn="auto" hangingPunct="1">
              <a:lnSpc>
                <a:spcPct val="120000"/>
              </a:lnSpc>
              <a:spcAft>
                <a:spcPts val="0"/>
              </a:spcAft>
              <a:buClr>
                <a:schemeClr val="bg2">
                  <a:lumMod val="40000"/>
                  <a:lumOff val="60000"/>
                </a:schemeClr>
              </a:buClr>
              <a:buFont typeface="Wingdings 3" charset="2"/>
              <a:buChar char=""/>
              <a:defRPr/>
            </a:pPr>
            <a:r>
              <a:rPr lang="ru-RU" dirty="0" smtClean="0">
                <a:solidFill>
                  <a:schemeClr val="tx1">
                    <a:lumMod val="75000"/>
                    <a:lumOff val="25000"/>
                  </a:schemeClr>
                </a:solidFill>
              </a:rPr>
              <a:t>Современная </a:t>
            </a:r>
            <a:r>
              <a:rPr lang="ru-RU" dirty="0">
                <a:solidFill>
                  <a:schemeClr val="tx1">
                    <a:lumMod val="75000"/>
                    <a:lumOff val="25000"/>
                  </a:schemeClr>
                </a:solidFill>
              </a:rPr>
              <a:t>теория полезности берет свое начало в утилитаризме (утилитаризм -направление в этике, считающее пользу основой нравственности и критерием человеческих поступков. — Примеч. ред.), идеи которого популярны в западных научных кругах в последние два столетия. Понятие "полезность' возникло вскоре после 1700 года, когда начали разрабатываться основы теории математической вероятности. Так, Даниил Бернулли, представитель блестящего "семейства" швейцарских математиков, заметил еще в 1738 году, что люди считают вы-игранный в честном споре доллар менее ценным, чем проигранный. Это означает, что они не рас-положены к риску и что каждый новый доллар, прибавляемый в результате успешной деятельности к богатству, приносит им все меньшую и меньшую полезность'. </a:t>
            </a:r>
          </a:p>
          <a:p>
            <a:pPr eaLnBrk="1" fontAlgn="auto" hangingPunct="1">
              <a:spcAft>
                <a:spcPts val="0"/>
              </a:spcAft>
              <a:buClr>
                <a:schemeClr val="bg2">
                  <a:lumMod val="40000"/>
                  <a:lumOff val="60000"/>
                </a:schemeClr>
              </a:buClr>
              <a:buFont typeface="Wingdings 3" charset="2"/>
              <a:buChar char=""/>
              <a:defRPr/>
            </a:pPr>
            <a:endParaRPr lang="ru-RU" sz="1600" dirty="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597025" y="1568450"/>
            <a:ext cx="9634538" cy="4413250"/>
          </a:xfrm>
          <a:prstGeom prst="rect">
            <a:avLst/>
          </a:prstGeom>
        </p:spPr>
        <p:txBody>
          <a:bodyPr>
            <a:spAutoFit/>
          </a:bodyPr>
          <a:lstStyle/>
          <a:p>
            <a:pPr fontAlgn="auto">
              <a:lnSpc>
                <a:spcPct val="120000"/>
              </a:lnSpc>
              <a:spcAft>
                <a:spcPts val="0"/>
              </a:spcAft>
              <a:buClr>
                <a:schemeClr val="bg2">
                  <a:lumMod val="40000"/>
                  <a:lumOff val="60000"/>
                </a:schemeClr>
              </a:buClr>
              <a:buFont typeface="Wingdings 3" charset="2"/>
              <a:buChar char=""/>
              <a:defRPr/>
            </a:pPr>
            <a:r>
              <a:rPr lang="ru-RU" dirty="0">
                <a:solidFill>
                  <a:schemeClr val="tx1">
                    <a:lumMod val="75000"/>
                    <a:lumOff val="25000"/>
                  </a:schemeClr>
                </a:solidFill>
              </a:rPr>
              <a:t>В общественных науках понятие "полезность" впервые использовал английский философ Джереми Бентам (1748-1831). После изучения теории права, попав под влияние идей Адама Смита, Бентам занялся изучением основ социального законодательства. Он предположил, что общество должно быть организовано на основе "принципа полезности", который он определил как "свойство любого объекта приносить наслаждение, пользу или счастье либо предохранять от боли, зла или страданий"'. Все законодательство, по мнению Бентама, должно основываться на принципах утилитаризма для того, чтобы содействовать "наибольшему счастью (удовольствию) как можно большего количества людей". Среди других его предложений по совершенствованию законодательства можно найти звучащие вполне современно идеи о преступлении и наказании, в которых он высказывал предположение том, что неотвратимое суровое наказание будет удерживать людей от совершения преступлений.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365250" y="1173163"/>
            <a:ext cx="10826750" cy="6043612"/>
          </a:xfrm>
          <a:prstGeom prst="rect">
            <a:avLst/>
          </a:prstGeom>
        </p:spPr>
        <p:txBody>
          <a:bodyPr>
            <a:spAutoFit/>
          </a:bodyPr>
          <a:lstStyle/>
          <a:p>
            <a:pPr fontAlgn="auto">
              <a:lnSpc>
                <a:spcPct val="120000"/>
              </a:lnSpc>
              <a:spcAft>
                <a:spcPts val="0"/>
              </a:spcAft>
              <a:buClr>
                <a:schemeClr val="bg2">
                  <a:lumMod val="40000"/>
                  <a:lumOff val="60000"/>
                </a:schemeClr>
              </a:buClr>
              <a:buFont typeface="Wingdings 3" charset="2"/>
              <a:buChar char=""/>
              <a:defRPr/>
            </a:pPr>
            <a:r>
              <a:rPr lang="ru-RU" sz="1700" dirty="0">
                <a:solidFill>
                  <a:schemeClr val="tx1">
                    <a:lumMod val="75000"/>
                    <a:lumOff val="25000"/>
                  </a:schemeClr>
                </a:solidFill>
              </a:rPr>
              <a:t>Сегодня взгляды Бентама на полезность многим людям кажутся примитивными. Но двести пет назад они звучали революционно потому, что в них делался акцент на необходимости достижения определенных              практических результатов при осуществлении социальной и экономической политики, в то время как существовавшее законодательство в основном руководствовалось традициями, подчинялось воле короля или религиозным догмам. Сегодня многие политики отстаивают свои предложения по совершенствованию законодательства, апеллируя к главной идее утилитаризма, стремясь создать государство всеобщего благоденствия. </a:t>
            </a:r>
          </a:p>
          <a:p>
            <a:pPr fontAlgn="auto">
              <a:lnSpc>
                <a:spcPct val="120000"/>
              </a:lnSpc>
              <a:spcAft>
                <a:spcPts val="0"/>
              </a:spcAft>
              <a:buClr>
                <a:schemeClr val="bg2">
                  <a:lumMod val="40000"/>
                  <a:lumOff val="60000"/>
                </a:schemeClr>
              </a:buClr>
              <a:buFont typeface="Wingdings 3" charset="2"/>
              <a:buChar char=""/>
              <a:defRPr/>
            </a:pPr>
            <a:r>
              <a:rPr lang="ru-RU" sz="1700" dirty="0">
                <a:solidFill>
                  <a:schemeClr val="tx1">
                    <a:lumMod val="75000"/>
                    <a:lumOff val="25000"/>
                  </a:schemeClr>
                </a:solidFill>
              </a:rPr>
              <a:t>Следующий этап развития теории полезности наступил после появления неоклассического направления в экономической теории. Видный экономист Вильям Стэнли </a:t>
            </a:r>
            <a:r>
              <a:rPr lang="ru-RU" sz="1700" dirty="0" err="1">
                <a:solidFill>
                  <a:schemeClr val="tx1">
                    <a:lumMod val="75000"/>
                    <a:lumOff val="25000"/>
                  </a:schemeClr>
                </a:solidFill>
              </a:rPr>
              <a:t>Джевонс</a:t>
            </a:r>
            <a:r>
              <a:rPr lang="ru-RU" sz="1700" dirty="0">
                <a:solidFill>
                  <a:schemeClr val="tx1">
                    <a:lumMod val="75000"/>
                    <a:lumOff val="25000"/>
                  </a:schemeClr>
                </a:solidFill>
              </a:rPr>
              <a:t> (1835-1882) рас-ширил концепцию полезности Бентама, использовав ее для объяснения поведения потребителя. </a:t>
            </a:r>
            <a:r>
              <a:rPr lang="ru-RU" sz="1700" dirty="0" err="1">
                <a:solidFill>
                  <a:schemeClr val="tx1">
                    <a:lumMod val="75000"/>
                    <a:lumOff val="25000"/>
                  </a:schemeClr>
                </a:solidFill>
              </a:rPr>
              <a:t>Джевонс</a:t>
            </a:r>
            <a:r>
              <a:rPr lang="ru-RU" sz="1700" dirty="0">
                <a:solidFill>
                  <a:schemeClr val="tx1">
                    <a:lumMod val="75000"/>
                    <a:lumOff val="25000"/>
                  </a:schemeClr>
                </a:solidFill>
              </a:rPr>
              <a:t> считал, что экономическая теория занимается сопоставлением "наслаждений и страданий", обосновывая этот тезис в своих работах тем, что решения рациональных людей по поводу потребления полностью зависят от величины дополнительной, или предельной, полезности каждого товара. Многие утилитаристы ХIХ столетия считали, что полезность - это реальное физическое явление, которое можно запросто измерить так же, как длину или температуру. Они наблюдали за своими собственными ощущениями, чтобы убедиться в существовании закона убывающей предельной полезности. </a:t>
            </a:r>
          </a:p>
          <a:p>
            <a:pPr fontAlgn="auto">
              <a:lnSpc>
                <a:spcPct val="120000"/>
              </a:lnSpc>
              <a:spcAft>
                <a:spcPts val="0"/>
              </a:spcAft>
              <a:buClr>
                <a:schemeClr val="bg2">
                  <a:lumMod val="40000"/>
                  <a:lumOff val="60000"/>
                </a:schemeClr>
              </a:buClr>
              <a:buFont typeface="Wingdings 3" charset="2"/>
              <a:buChar char=""/>
              <a:defRPr/>
            </a:pPr>
            <a:endParaRPr lang="ru-RU" dirty="0">
              <a:solidFill>
                <a:schemeClr val="tx1">
                  <a:lumMod val="75000"/>
                  <a:lumOff val="25000"/>
                </a:schemeClr>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514475" y="1800225"/>
            <a:ext cx="10099675" cy="4081463"/>
          </a:xfrm>
          <a:prstGeom prst="rect">
            <a:avLst/>
          </a:prstGeom>
        </p:spPr>
        <p:txBody>
          <a:bodyPr>
            <a:spAutoFit/>
          </a:bodyPr>
          <a:lstStyle/>
          <a:p>
            <a:pPr fontAlgn="auto">
              <a:lnSpc>
                <a:spcPct val="120000"/>
              </a:lnSpc>
              <a:spcAft>
                <a:spcPts val="0"/>
              </a:spcAft>
              <a:buClr>
                <a:schemeClr val="bg2">
                  <a:lumMod val="40000"/>
                  <a:lumOff val="60000"/>
                </a:schemeClr>
              </a:buClr>
              <a:buFont typeface="Wingdings 3" charset="2"/>
              <a:buChar char=""/>
              <a:defRPr/>
            </a:pPr>
            <a:r>
              <a:rPr lang="ru-RU" dirty="0">
                <a:solidFill>
                  <a:schemeClr val="tx1">
                    <a:lumMod val="75000"/>
                    <a:lumOff val="25000"/>
                  </a:schemeClr>
                </a:solidFill>
              </a:rPr>
              <a:t>Порядковая полезность. Сегодня экономисты отказались от использования количественной (</a:t>
            </a:r>
            <a:r>
              <a:rPr lang="ru-RU" dirty="0" err="1">
                <a:solidFill>
                  <a:schemeClr val="tx1">
                    <a:lumMod val="75000"/>
                    <a:lumOff val="25000"/>
                  </a:schemeClr>
                </a:solidFill>
              </a:rPr>
              <a:t>кардиналистской</a:t>
            </a:r>
            <a:r>
              <a:rPr lang="ru-RU" dirty="0">
                <a:solidFill>
                  <a:schemeClr val="tx1">
                    <a:lumMod val="75000"/>
                    <a:lumOff val="25000"/>
                  </a:schemeClr>
                </a:solidFill>
              </a:rPr>
              <a:t>) трактовки полезности при анализе потребления товаров повседневного спроса, например, таких как обувь или халва. На самом деле, мы можем легко построить кривую спроса без всякого упоминания о полезности. Современная теория спроса использует </a:t>
            </a:r>
            <a:r>
              <a:rPr lang="ru-RU" dirty="0" err="1">
                <a:solidFill>
                  <a:schemeClr val="tx1">
                    <a:lumMod val="75000"/>
                    <a:lumOff val="25000"/>
                  </a:schemeClr>
                </a:solidFill>
              </a:rPr>
              <a:t>ординалистский</a:t>
            </a:r>
            <a:r>
              <a:rPr lang="ru-RU" dirty="0">
                <a:solidFill>
                  <a:schemeClr val="tx1">
                    <a:lumMod val="75000"/>
                    <a:lumOff val="25000"/>
                  </a:schemeClr>
                </a:solidFill>
              </a:rPr>
              <a:t> (порядковый) подход к трактовке понятия "полезность". При подобном подходе нам важно определить потребительское предпочтение одних комбинаций товаров другим комбинациям пли наборам товаров. В этом случае экономистов интересует вопрос: какой набор товаров, А или Б, предпочтительнее? Используя полученную информацию, позволяющую установить порядковую (</a:t>
            </a:r>
            <a:r>
              <a:rPr lang="ru-RU" dirty="0" err="1">
                <a:solidFill>
                  <a:schemeClr val="tx1">
                    <a:lumMod val="75000"/>
                    <a:lumOff val="25000"/>
                  </a:schemeClr>
                </a:solidFill>
              </a:rPr>
              <a:t>ординалистскую</a:t>
            </a:r>
            <a:r>
              <a:rPr lang="ru-RU" dirty="0">
                <a:solidFill>
                  <a:schemeClr val="tx1">
                    <a:lumMod val="75000"/>
                    <a:lumOff val="25000"/>
                  </a:schemeClr>
                </a:solidFill>
              </a:rPr>
              <a:t>) полезность, можно однозначно определить основные характеристики рыночной кривой спроса, описанные в этой главе и н приложении к ней.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Заголовок 1"/>
          <p:cNvSpPr>
            <a:spLocks noGrp="1"/>
          </p:cNvSpPr>
          <p:nvPr>
            <p:ph type="title"/>
          </p:nvPr>
        </p:nvSpPr>
        <p:spPr>
          <a:xfrm>
            <a:off x="1719263" y="498475"/>
            <a:ext cx="8912225" cy="1281113"/>
          </a:xfrm>
        </p:spPr>
        <p:txBody>
          <a:bodyPr/>
          <a:lstStyle/>
          <a:p>
            <a:pPr eaLnBrk="1" hangingPunct="1"/>
            <a:r>
              <a:rPr lang="ru-RU" sz="2400" b="1" smtClean="0">
                <a:solidFill>
                  <a:schemeClr val="tx2"/>
                </a:solidFill>
              </a:rPr>
              <a:t>РАВЕНСТВО ПРЕДЕЛЬНЫХ ПОЛЕЗНОСТЕЙ В РАСЧЕТЕ НА КАЖДЫЙ ДОЛЛАР, ПОТРАЧЕННЫЙ НА ПОКУПКУ КАЖДОГО ТОВАРА, ЯВЛЯЕТСЯ УСЛОВИЕМ РАВНОВЕСИЯ</a:t>
            </a:r>
          </a:p>
        </p:txBody>
      </p:sp>
      <p:sp>
        <p:nvSpPr>
          <p:cNvPr id="3" name="Объект 2"/>
          <p:cNvSpPr>
            <a:spLocks noGrp="1"/>
          </p:cNvSpPr>
          <p:nvPr>
            <p:ph idx="1"/>
          </p:nvPr>
        </p:nvSpPr>
        <p:spPr>
          <a:xfrm>
            <a:off x="714375" y="2033588"/>
            <a:ext cx="9404350" cy="4467225"/>
          </a:xfrm>
        </p:spPr>
        <p:txBody>
          <a:bodyPr rtlCol="0">
            <a:normAutofit fontScale="62500" lnSpcReduction="20000"/>
          </a:bodyPr>
          <a:lstStyle/>
          <a:p>
            <a:pPr eaLnBrk="1" fontAlgn="auto" hangingPunct="1">
              <a:spcAft>
                <a:spcPts val="0"/>
              </a:spcAft>
              <a:buClr>
                <a:schemeClr val="bg2">
                  <a:lumMod val="40000"/>
                  <a:lumOff val="60000"/>
                </a:schemeClr>
              </a:buClr>
              <a:buFont typeface="Wingdings 3" charset="2"/>
              <a:buChar char=""/>
              <a:defRPr/>
            </a:pPr>
            <a:r>
              <a:rPr lang="ru-RU" sz="2900" dirty="0">
                <a:solidFill>
                  <a:schemeClr val="tx1">
                    <a:lumMod val="75000"/>
                    <a:lumOff val="25000"/>
                  </a:schemeClr>
                </a:solidFill>
              </a:rPr>
              <a:t>В этом разделе мы хотим воспользоваться теорией полезности для того, чтобы объяснить природу потребительского спроса п траекторию кривой спроса. С этой целью мы должны выяснить, при каких условиях потребитель получит максимальное удовлетворение от при-обретенного набора потребительских благ Мы говорим, что потребитель стремится максимизировать полезность, которую он получает, что означает следующее: он выбирает наиболее предпочтительный набор блат из возможных. </a:t>
            </a:r>
          </a:p>
          <a:p>
            <a:pPr eaLnBrk="1" fontAlgn="auto" hangingPunct="1">
              <a:spcAft>
                <a:spcPts val="0"/>
              </a:spcAft>
              <a:buClr>
                <a:schemeClr val="bg2">
                  <a:lumMod val="40000"/>
                  <a:lumOff val="60000"/>
                </a:schemeClr>
              </a:buClr>
              <a:buFont typeface="Wingdings 3" charset="2"/>
              <a:buChar char=""/>
              <a:defRPr/>
            </a:pPr>
            <a:r>
              <a:rPr lang="ru-RU" sz="2900" dirty="0">
                <a:solidFill>
                  <a:schemeClr val="tx1">
                    <a:lumMod val="75000"/>
                    <a:lumOff val="25000"/>
                  </a:schemeClr>
                </a:solidFill>
              </a:rPr>
              <a:t>Можем ли мы обнаружить какую-то закономерность, позволяющую принять оптимальное решение? Конечно, не стоит думать, что последнее яйцо, купленное мною, принесет мне точно такую же предельную полезность, как и последняя пара туфель, купленная мною, поскольку одна пара туфель стоит намного больше, чем одно яйцо. Правильным окажется следующее утверждение: если товар А стоит в два раза больше товара Б, я дол-жен покупать первый товар до тех пор, пока его предельная полезность не станет в два раза больше предельной полезности другого товара. </a:t>
            </a:r>
          </a:p>
          <a:p>
            <a:pPr marL="0" indent="0" eaLnBrk="1" fontAlgn="auto" hangingPunct="1">
              <a:spcAft>
                <a:spcPts val="0"/>
              </a:spcAft>
              <a:buClr>
                <a:schemeClr val="bg2">
                  <a:lumMod val="40000"/>
                  <a:lumOff val="60000"/>
                </a:schemeClr>
              </a:buClr>
              <a:buFont typeface="Wingdings 3" panose="05040102010807070707" pitchFamily="18" charset="2"/>
              <a:buNone/>
              <a:defRPr/>
            </a:pPr>
            <a:r>
              <a:rPr lang="ru-RU" sz="2900" b="1" dirty="0" smtClean="0">
                <a:solidFill>
                  <a:schemeClr val="tx1">
                    <a:lumMod val="75000"/>
                    <a:lumOff val="25000"/>
                  </a:schemeClr>
                </a:solidFill>
              </a:rPr>
              <a:t> </a:t>
            </a:r>
            <a:endParaRPr lang="ru-RU" sz="2900" dirty="0">
              <a:solidFill>
                <a:schemeClr val="tx1">
                  <a:lumMod val="75000"/>
                  <a:lumOff val="25000"/>
                </a:schemeClr>
              </a:solidFill>
            </a:endParaRPr>
          </a:p>
          <a:p>
            <a:pPr eaLnBrk="1" fontAlgn="auto" hangingPunct="1">
              <a:spcAft>
                <a:spcPts val="0"/>
              </a:spcAft>
              <a:buClr>
                <a:schemeClr val="bg2">
                  <a:lumMod val="40000"/>
                  <a:lumOff val="60000"/>
                </a:schemeClr>
              </a:buClr>
              <a:buFont typeface="Wingdings 3" charset="2"/>
              <a:buChar char=""/>
              <a:defRPr/>
            </a:pPr>
            <a:endParaRPr lang="ru-RU" dirty="0">
              <a:solidFill>
                <a:schemeClr val="tx1">
                  <a:lumMod val="75000"/>
                  <a:lumOff val="25000"/>
                </a:schemeClr>
              </a:solidFill>
            </a:endParaRPr>
          </a:p>
        </p:txBody>
      </p:sp>
      <p:pic>
        <p:nvPicPr>
          <p:cNvPr id="33796" name="Рисунок 4"/>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9718675" y="4267200"/>
            <a:ext cx="2154238" cy="2154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241425" y="1582738"/>
            <a:ext cx="9677400" cy="2862262"/>
          </a:xfrm>
          <a:prstGeom prst="rect">
            <a:avLst/>
          </a:prstGeom>
        </p:spPr>
        <p:txBody>
          <a:bodyPr>
            <a:spAutoFit/>
          </a:bodyPr>
          <a:lstStyle/>
          <a:p>
            <a:pPr fontAlgn="auto">
              <a:spcAft>
                <a:spcPts val="0"/>
              </a:spcAft>
              <a:buClr>
                <a:schemeClr val="bg2">
                  <a:lumMod val="40000"/>
                  <a:lumOff val="60000"/>
                </a:schemeClr>
              </a:buClr>
              <a:buFont typeface="Wingdings 3" charset="2"/>
              <a:buChar char=""/>
              <a:defRPr/>
            </a:pPr>
            <a:r>
              <a:rPr lang="ru-RU" dirty="0">
                <a:solidFill>
                  <a:schemeClr val="tx1">
                    <a:lumMod val="75000"/>
                    <a:lumOff val="25000"/>
                  </a:schemeClr>
                </a:solidFill>
              </a:rPr>
              <a:t>Эти рассуждения позволяют нам сформулировать правило равновесия потребителя: потребитель полжем совершать покупки таким образом, чтобы каждое потребленное благо приносило одинаковую предельную полезность в расчете на каждый потраченный доллар. В этом случае потребитель получит максимальное удовлетворение, или полезность от своих покупок. </a:t>
            </a:r>
          </a:p>
          <a:p>
            <a:pPr fontAlgn="auto">
              <a:spcAft>
                <a:spcPts val="0"/>
              </a:spcAft>
              <a:buClr>
                <a:schemeClr val="bg2">
                  <a:lumMod val="40000"/>
                  <a:lumOff val="60000"/>
                </a:schemeClr>
              </a:buClr>
              <a:buFont typeface="Wingdings 3" charset="2"/>
              <a:buChar char=""/>
              <a:defRPr/>
            </a:pPr>
            <a:r>
              <a:rPr lang="ru-RU" b="1" dirty="0">
                <a:solidFill>
                  <a:srgbClr val="FF0000"/>
                </a:solidFill>
              </a:rPr>
              <a:t>Правило равновесия. Потребитель, обладающий фиксированным доходом, получит максимальное удовлетворение, или полезность, приобретая товары по рыночным ценам тогда, когда последний доллар, потраченный на приобретение одного товара, принесет такую же предельную полезность, как и каждый последний доллар, потраченный на приобретение других товаров</a:t>
            </a:r>
            <a:endParaRPr lang="ru-RU" dirty="0">
              <a:solidFill>
                <a:srgbClr val="FF0000"/>
              </a:solidFill>
            </a:endParaRPr>
          </a:p>
        </p:txBody>
      </p:sp>
      <p:sp>
        <p:nvSpPr>
          <p:cNvPr id="5" name="Прямоугольник 4"/>
          <p:cNvSpPr/>
          <p:nvPr/>
        </p:nvSpPr>
        <p:spPr>
          <a:xfrm>
            <a:off x="1241425" y="4471988"/>
            <a:ext cx="9677400" cy="2309812"/>
          </a:xfrm>
          <a:prstGeom prst="rect">
            <a:avLst/>
          </a:prstGeom>
        </p:spPr>
        <p:txBody>
          <a:bodyPr>
            <a:spAutoFit/>
          </a:bodyPr>
          <a:lstStyle/>
          <a:p>
            <a:pPr>
              <a:defRPr/>
            </a:pPr>
            <a:r>
              <a:rPr lang="ru-RU" dirty="0">
                <a:solidFill>
                  <a:schemeClr val="tx1">
                    <a:lumMod val="75000"/>
                    <a:lumOff val="25000"/>
                  </a:schemeClr>
                </a:solidFill>
              </a:rPr>
              <a:t>  Почему равновесие достигается только в этом случае? Если каждый доллар, потраченный на приобретение какого-либо товара, приносит большую предельную полезность, я могу увеличить получаемую полезность, уменьшая расходы на покупку других товаров и приобретая большее количество данного товара до тех пор, пока в результате действия закона убывающей предельной полезности величина предельной полезности этого блага в расчете на доллар не снизится до уровня предельной полезности в расчете на один доллар, приносимой другими товарами. </a:t>
            </a:r>
            <a:endParaRPr lang="ru-RU"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673100" y="1387475"/>
            <a:ext cx="8947150" cy="4195763"/>
          </a:xfrm>
        </p:spPr>
        <p:txBody>
          <a:bodyPr rtlCol="0">
            <a:normAutofit/>
          </a:bodyPr>
          <a:lstStyle/>
          <a:p>
            <a:pPr eaLnBrk="1" fontAlgn="auto" hangingPunct="1">
              <a:spcAft>
                <a:spcPts val="0"/>
              </a:spcAft>
              <a:buClr>
                <a:schemeClr val="bg2">
                  <a:lumMod val="40000"/>
                  <a:lumOff val="60000"/>
                </a:schemeClr>
              </a:buClr>
              <a:buFont typeface="Wingdings 3" charset="2"/>
              <a:buChar char=""/>
              <a:defRPr/>
            </a:pPr>
            <a:r>
              <a:rPr lang="ru-RU" dirty="0" smtClean="0">
                <a:solidFill>
                  <a:schemeClr val="tx1">
                    <a:lumMod val="75000"/>
                    <a:lumOff val="25000"/>
                  </a:schemeClr>
                </a:solidFill>
              </a:rPr>
              <a:t>Если </a:t>
            </a:r>
            <a:r>
              <a:rPr lang="ru-RU" dirty="0">
                <a:solidFill>
                  <a:schemeClr val="tx1">
                    <a:lumMod val="75000"/>
                    <a:lumOff val="25000"/>
                  </a:schemeClr>
                </a:solidFill>
              </a:rPr>
              <a:t>же какой-либо товар приносит меньшую предельную полезность в расчете на один потраченный доллар, то я сокращу покупки этого товара до уровня, при котором предельная полезность, получаемая от последнего доллара, потраченного на приобретение данного товара, поднимется до общего уровня". Общий уровень предельной полезности, приносимый каждым потраченным на покупку всех товаров долларом в условиях равновесия потребителя, называется предельной полезностью дохода. Этот показатель равен дополнительной полезности, которую потребитель мог бы получить, если бы увеличил свои расходы на потребление еще на один доллар.</a:t>
            </a:r>
          </a:p>
          <a:p>
            <a:pPr eaLnBrk="1" fontAlgn="auto" hangingPunct="1">
              <a:spcAft>
                <a:spcPts val="0"/>
              </a:spcAft>
              <a:buClr>
                <a:schemeClr val="bg2">
                  <a:lumMod val="40000"/>
                  <a:lumOff val="60000"/>
                </a:schemeClr>
              </a:buClr>
              <a:buFont typeface="Wingdings 3" charset="2"/>
              <a:buChar char=""/>
              <a:defRPr/>
            </a:pPr>
            <a:r>
              <a:rPr lang="ru-RU" dirty="0">
                <a:solidFill>
                  <a:schemeClr val="tx1">
                    <a:lumMod val="75000"/>
                    <a:lumOff val="25000"/>
                  </a:schemeClr>
                </a:solidFill>
              </a:rPr>
              <a:t>Сформулированное выше условие равновесии потребители мажет быть записано с использованием значений предельных полезностей (</a:t>
            </a:r>
            <a:r>
              <a:rPr lang="ru-RU" dirty="0" smtClean="0">
                <a:solidFill>
                  <a:schemeClr val="tx1">
                    <a:lumMod val="75000"/>
                    <a:lumOff val="25000"/>
                  </a:schemeClr>
                </a:solidFill>
              </a:rPr>
              <a:t>М</a:t>
            </a:r>
            <a:r>
              <a:rPr lang="en-US" dirty="0" smtClean="0">
                <a:solidFill>
                  <a:schemeClr val="tx1">
                    <a:lumMod val="75000"/>
                    <a:lumOff val="25000"/>
                  </a:schemeClr>
                </a:solidFill>
              </a:rPr>
              <a:t>US</a:t>
            </a:r>
            <a:r>
              <a:rPr lang="ru-RU" dirty="0" smtClean="0">
                <a:solidFill>
                  <a:schemeClr val="tx1">
                    <a:lumMod val="75000"/>
                    <a:lumOff val="25000"/>
                  </a:schemeClr>
                </a:solidFill>
              </a:rPr>
              <a:t>) </a:t>
            </a:r>
            <a:r>
              <a:rPr lang="ru-RU" dirty="0">
                <a:solidFill>
                  <a:schemeClr val="tx1">
                    <a:lumMod val="75000"/>
                    <a:lumOff val="25000"/>
                  </a:schemeClr>
                </a:solidFill>
              </a:rPr>
              <a:t>н цен (</a:t>
            </a:r>
            <a:r>
              <a:rPr lang="ru-RU" dirty="0" smtClean="0">
                <a:solidFill>
                  <a:schemeClr val="tx1">
                    <a:lumMod val="75000"/>
                    <a:lumOff val="25000"/>
                  </a:schemeClr>
                </a:solidFill>
              </a:rPr>
              <a:t>Р</a:t>
            </a:r>
            <a:r>
              <a:rPr lang="en-US" dirty="0" smtClean="0">
                <a:solidFill>
                  <a:schemeClr val="tx1">
                    <a:lumMod val="75000"/>
                    <a:lumOff val="25000"/>
                  </a:schemeClr>
                </a:solidFill>
              </a:rPr>
              <a:t>s</a:t>
            </a:r>
            <a:r>
              <a:rPr lang="ru-RU" dirty="0" smtClean="0">
                <a:solidFill>
                  <a:schemeClr val="tx1">
                    <a:lumMod val="75000"/>
                    <a:lumOff val="25000"/>
                  </a:schemeClr>
                </a:solidFill>
              </a:rPr>
              <a:t>) </a:t>
            </a:r>
            <a:r>
              <a:rPr lang="ru-RU" dirty="0">
                <a:solidFill>
                  <a:schemeClr val="tx1">
                    <a:lumMod val="75000"/>
                    <a:lumOff val="25000"/>
                  </a:schemeClr>
                </a:solidFill>
              </a:rPr>
              <a:t>различных товаров в предложенном ниже компактном виде: </a:t>
            </a:r>
          </a:p>
          <a:p>
            <a:pPr eaLnBrk="1" fontAlgn="auto" hangingPunct="1">
              <a:spcAft>
                <a:spcPts val="0"/>
              </a:spcAft>
              <a:buClr>
                <a:schemeClr val="bg2">
                  <a:lumMod val="40000"/>
                  <a:lumOff val="60000"/>
                </a:schemeClr>
              </a:buClr>
              <a:buFont typeface="Wingdings 3" charset="2"/>
              <a:buChar char=""/>
              <a:defRPr/>
            </a:pPr>
            <a:endParaRPr lang="ru-RU" dirty="0">
              <a:solidFill>
                <a:schemeClr val="tx1">
                  <a:lumMod val="75000"/>
                  <a:lumOff val="25000"/>
                </a:schemeClr>
              </a:solidFill>
            </a:endParaRPr>
          </a:p>
        </p:txBody>
      </p:sp>
      <p:sp>
        <p:nvSpPr>
          <p:cNvPr id="4" name="Прямоугольник 3"/>
          <p:cNvSpPr>
            <a:spLocks noRot="1" noChangeAspect="1" noMove="1" noResize="1" noEditPoints="1" noAdjustHandles="1" noChangeArrowheads="1" noChangeShapeType="1" noTextEdit="1"/>
          </p:cNvSpPr>
          <p:nvPr/>
        </p:nvSpPr>
        <p:spPr>
          <a:xfrm>
            <a:off x="1878226" y="5369584"/>
            <a:ext cx="8204888" cy="725904"/>
          </a:xfrm>
          <a:prstGeom prst="rect">
            <a:avLst/>
          </a:prstGeom>
          <a:blipFill rotWithShape="1">
            <a:blip r:embed="rId2"/>
            <a:stretch>
              <a:fillRect/>
            </a:stretch>
          </a:blipFill>
          <a:effectLst>
            <a:glow rad="101600">
              <a:schemeClr val="tx2">
                <a:lumMod val="50000"/>
                <a:alpha val="83000"/>
              </a:schemeClr>
            </a:glow>
          </a:effectLst>
        </p:spPr>
        <p:txBody>
          <a:bodyPr/>
          <a:lstStyle/>
          <a:p>
            <a:pPr eaLnBrk="1" hangingPunct="1">
              <a:defRPr/>
            </a:pPr>
            <a:r>
              <a:rPr lang="ru-RU">
                <a:ln w="0"/>
                <a:effectLst>
                  <a:outerShdw blurRad="38100" dist="19050" dir="2700000" algn="tl" rotWithShape="0">
                    <a:schemeClr val="dk1">
                      <a:alpha val="40000"/>
                    </a:schemeClr>
                  </a:outerShdw>
                </a:effectLst>
              </a:rPr>
              <a:t> </a:t>
            </a:r>
          </a:p>
        </p:txBody>
      </p:sp>
      <p:pic>
        <p:nvPicPr>
          <p:cNvPr id="35846" name="Рисунок 4"/>
          <p:cNvPicPr>
            <a:picLocks noChangeAspect="1"/>
          </p:cNvPicPr>
          <p:nvPr/>
        </p:nvPicPr>
        <p:blipFill>
          <a:blip r:embed="rId3">
            <a:extLst>
              <a:ext uri="{28A0092B-C50C-407E-A947-70E740481C1C}">
                <a14:useLocalDpi xmlns:a14="http://schemas.microsoft.com/office/drawing/2010/main" xmlns="" val="0"/>
              </a:ext>
            </a:extLst>
          </a:blip>
          <a:srcRect/>
          <a:stretch>
            <a:fillRect/>
          </a:stretch>
        </p:blipFill>
        <p:spPr bwMode="auto">
          <a:xfrm>
            <a:off x="9337675" y="3271838"/>
            <a:ext cx="2743200" cy="2743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Заголовок 1"/>
          <p:cNvSpPr>
            <a:spLocks noGrp="1"/>
          </p:cNvSpPr>
          <p:nvPr>
            <p:ph type="title"/>
          </p:nvPr>
        </p:nvSpPr>
        <p:spPr>
          <a:xfrm>
            <a:off x="1582738" y="398463"/>
            <a:ext cx="9404350" cy="1400175"/>
          </a:xfrm>
        </p:spPr>
        <p:txBody>
          <a:bodyPr/>
          <a:lstStyle/>
          <a:p>
            <a:pPr eaLnBrk="1" hangingPunct="1"/>
            <a:r>
              <a:rPr lang="ru-RU" sz="3200" b="1" smtClean="0">
                <a:solidFill>
                  <a:schemeClr val="tx2"/>
                </a:solidFill>
              </a:rPr>
              <a:t>Почему кривая спроса имеет отрицательный наклон</a:t>
            </a:r>
          </a:p>
        </p:txBody>
      </p:sp>
      <p:sp>
        <p:nvSpPr>
          <p:cNvPr id="3" name="Объект 2"/>
          <p:cNvSpPr>
            <a:spLocks noGrp="1"/>
          </p:cNvSpPr>
          <p:nvPr>
            <p:ph idx="1"/>
          </p:nvPr>
        </p:nvSpPr>
        <p:spPr>
          <a:xfrm>
            <a:off x="1406525" y="1674813"/>
            <a:ext cx="9756775" cy="4954587"/>
          </a:xfrm>
        </p:spPr>
        <p:txBody>
          <a:bodyPr rtlCol="0">
            <a:normAutofit/>
          </a:bodyPr>
          <a:lstStyle/>
          <a:p>
            <a:pPr eaLnBrk="1" fontAlgn="auto" hangingPunct="1">
              <a:spcAft>
                <a:spcPts val="0"/>
              </a:spcAft>
              <a:buClr>
                <a:schemeClr val="bg2">
                  <a:lumMod val="40000"/>
                  <a:lumOff val="60000"/>
                </a:schemeClr>
              </a:buClr>
              <a:buFont typeface="Wingdings 3" charset="2"/>
              <a:buChar char=""/>
              <a:defRPr/>
            </a:pPr>
            <a:r>
              <a:rPr lang="ru-RU" dirty="0">
                <a:solidFill>
                  <a:schemeClr val="tx1">
                    <a:lumMod val="75000"/>
                    <a:lumOff val="25000"/>
                  </a:schemeClr>
                </a:solidFill>
              </a:rPr>
              <a:t>Воспользовавшись основным правилом, описывающим поведение потребителя, мы без труда можем объяснить нисходящую траекторию кривой спроса. Для упрощения объяснения будем считать, что предельная полезность, приносимая каждым потраченным долларом на покупку любого товара, является величиной постоянной. Теперь повысим цену первого товара. Если уровень потребления останется прежним, то первая дробь (т.е. М</a:t>
            </a:r>
            <a:r>
              <a:rPr lang="en-US" dirty="0">
                <a:solidFill>
                  <a:schemeClr val="tx1">
                    <a:lumMod val="75000"/>
                    <a:lumOff val="25000"/>
                  </a:schemeClr>
                </a:solidFill>
              </a:rPr>
              <a:t>U</a:t>
            </a:r>
            <a:r>
              <a:rPr lang="ru-RU" dirty="0">
                <a:solidFill>
                  <a:schemeClr val="tx1">
                    <a:lumMod val="75000"/>
                    <a:lumOff val="25000"/>
                  </a:schemeClr>
                </a:solidFill>
              </a:rPr>
              <a:t> ,г/</a:t>
            </a:r>
            <a:r>
              <a:rPr lang="ru-RU" dirty="0" err="1">
                <a:solidFill>
                  <a:schemeClr val="tx1">
                    <a:lumMod val="75000"/>
                    <a:lumOff val="25000"/>
                  </a:schemeClr>
                </a:solidFill>
              </a:rPr>
              <a:t>Рг</a:t>
            </a:r>
            <a:r>
              <a:rPr lang="ru-RU" dirty="0">
                <a:solidFill>
                  <a:schemeClr val="tx1">
                    <a:lumMod val="75000"/>
                    <a:lumOff val="25000"/>
                  </a:schemeClr>
                </a:solidFill>
              </a:rPr>
              <a:t>) будет меньше, чем МП в расчете на доллар, потраченный на приобретение любого другого товара. Для этого потребителю придется уменьшить потребление первого товара, следствием чего станет повышение МП этого товара. Это будет происходить до тех пор, пока предельная полезность в расчете на каждым доллар, потраченный на приобретение первого товара, не станет снова равной МП в расчете на каждым доллар, потраченный на покупку других товаров. </a:t>
            </a:r>
          </a:p>
          <a:p>
            <a:pPr eaLnBrk="1" fontAlgn="auto" hangingPunct="1">
              <a:spcAft>
                <a:spcPts val="0"/>
              </a:spcAft>
              <a:buClr>
                <a:schemeClr val="bg2">
                  <a:lumMod val="40000"/>
                  <a:lumOff val="60000"/>
                </a:schemeClr>
              </a:buClr>
              <a:buFont typeface="Wingdings 3" charset="2"/>
              <a:buChar char=""/>
              <a:defRPr/>
            </a:pPr>
            <a:r>
              <a:rPr lang="ru-RU" b="1" dirty="0">
                <a:solidFill>
                  <a:srgbClr val="FF0000"/>
                </a:solidFill>
              </a:rPr>
              <a:t>Повышение цены на товар уменьшает желание потребителя приобретать этот товар, что приводит к уменьшению величины спроса. Эта зависимость предопределяет нисходящий характер траектории кривой спроса</a:t>
            </a:r>
            <a:r>
              <a:rPr lang="ru-RU" b="1" dirty="0">
                <a:solidFill>
                  <a:schemeClr val="tx1">
                    <a:lumMod val="75000"/>
                    <a:lumOff val="25000"/>
                  </a:schemeClr>
                </a:solidFill>
              </a:rPr>
              <a:t>.</a:t>
            </a:r>
            <a:endParaRPr lang="ru-RU" dirty="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447800" y="1974850"/>
            <a:ext cx="10180638" cy="4524375"/>
          </a:xfrm>
          <a:prstGeom prst="rect">
            <a:avLst/>
          </a:prstGeom>
        </p:spPr>
        <p:txBody>
          <a:bodyPr>
            <a:spAutoFit/>
          </a:bodyPr>
          <a:lstStyle/>
          <a:p>
            <a:pPr fontAlgn="auto">
              <a:spcAft>
                <a:spcPts val="0"/>
              </a:spcAft>
              <a:buClr>
                <a:schemeClr val="bg2">
                  <a:lumMod val="40000"/>
                  <a:lumOff val="60000"/>
                </a:schemeClr>
              </a:buClr>
              <a:buFont typeface="Wingdings 3" charset="2"/>
              <a:buChar char=""/>
              <a:defRPr/>
            </a:pPr>
            <a:r>
              <a:rPr lang="ru-RU" dirty="0">
                <a:solidFill>
                  <a:schemeClr val="tx1">
                    <a:lumMod val="75000"/>
                    <a:lumOff val="25000"/>
                  </a:schemeClr>
                </a:solidFill>
              </a:rPr>
              <a:t>В одном испанском тосте другу желают "здоровья, богатства н времени для того, чтобы наслаждаться ими". Эта фраза очень тонко подчеркивает мысль о том, что мы должны распоряжаться нашим временем точно так же, как распоряжаемся нашими деньгами. Действительно, наш запас времени еще жестче ограничен, чем количество денег; потому что у нас имеется только двадцать четы ре часа в сутки, независимо от того, богаты мы или бедны. давайте рассмотрим, как известный вам анализ распределения ограниченных денежных средств можно применить для анализа распределения времени. </a:t>
            </a:r>
          </a:p>
          <a:p>
            <a:pPr fontAlgn="auto">
              <a:spcAft>
                <a:spcPts val="0"/>
              </a:spcAft>
              <a:buClr>
                <a:schemeClr val="bg2">
                  <a:lumMod val="40000"/>
                  <a:lumOff val="60000"/>
                </a:schemeClr>
              </a:buClr>
              <a:buFont typeface="Wingdings 3" charset="2"/>
              <a:buChar char=""/>
              <a:defRPr/>
            </a:pPr>
            <a:r>
              <a:rPr lang="ru-RU" dirty="0">
                <a:solidFill>
                  <a:schemeClr val="tx1">
                    <a:lumMod val="75000"/>
                    <a:lumOff val="25000"/>
                  </a:schemeClr>
                </a:solidFill>
              </a:rPr>
              <a:t>Начнем с досуга, которым часто определяют как "время, которое каждым может использовать по своему усмотрению". Во время досуга мы можем проявить свой незаурядный талант. Известный философ XVII столетия </a:t>
            </a:r>
            <a:r>
              <a:rPr lang="ru-RU" dirty="0" err="1">
                <a:solidFill>
                  <a:schemeClr val="tx1">
                    <a:lumMod val="75000"/>
                    <a:lumOff val="25000"/>
                  </a:schemeClr>
                </a:solidFill>
              </a:rPr>
              <a:t>Фрэнсис</a:t>
            </a:r>
            <a:r>
              <a:rPr lang="ru-RU" dirty="0">
                <a:solidFill>
                  <a:schemeClr val="tx1">
                    <a:lumMod val="75000"/>
                    <a:lumOff val="25000"/>
                  </a:schemeClr>
                </a:solidFill>
              </a:rPr>
              <a:t> Бэкон утверждал, что человек получает высшее наслаждение, занимаясь садоводством. Современный британский государственный деятель Уинстон Черчилль так писал о своем отпуске: "Я провел чудесный месяц, строил коттедж н диктовал книгу: двести кирпичей и две тысячи слов в день". </a:t>
            </a:r>
          </a:p>
          <a:p>
            <a:pPr fontAlgn="auto">
              <a:spcAft>
                <a:spcPts val="0"/>
              </a:spcAft>
              <a:buClr>
                <a:schemeClr val="bg2">
                  <a:lumMod val="40000"/>
                  <a:lumOff val="60000"/>
                </a:schemeClr>
              </a:buClr>
              <a:buFont typeface="Wingdings 3" charset="2"/>
              <a:buChar char=""/>
              <a:defRPr/>
            </a:pPr>
            <a:endParaRPr lang="ru-RU" dirty="0">
              <a:solidFill>
                <a:schemeClr val="tx1">
                  <a:lumMod val="75000"/>
                  <a:lumOff val="25000"/>
                </a:schemeClr>
              </a:solidFill>
            </a:endParaRPr>
          </a:p>
        </p:txBody>
      </p:sp>
      <p:sp>
        <p:nvSpPr>
          <p:cNvPr id="37891" name="Прямоугольник 5"/>
          <p:cNvSpPr>
            <a:spLocks noChangeArrowheads="1"/>
          </p:cNvSpPr>
          <p:nvPr/>
        </p:nvSpPr>
        <p:spPr bwMode="auto">
          <a:xfrm>
            <a:off x="1698625" y="668338"/>
            <a:ext cx="8274050" cy="10779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r>
              <a:rPr lang="ru-RU" sz="3200" b="1">
                <a:solidFill>
                  <a:schemeClr val="tx2"/>
                </a:solidFill>
              </a:rPr>
              <a:t>Досуг и оптимальное распределение </a:t>
            </a:r>
          </a:p>
          <a:p>
            <a:pPr>
              <a:spcBef>
                <a:spcPct val="0"/>
              </a:spcBef>
              <a:buClrTx/>
              <a:buFontTx/>
              <a:buNone/>
            </a:pPr>
            <a:r>
              <a:rPr lang="ru-RU" sz="3200" b="1">
                <a:solidFill>
                  <a:schemeClr val="tx2"/>
                </a:solidFill>
              </a:rPr>
              <a:t>времени</a:t>
            </a:r>
            <a:endParaRPr lang="ru-RU" sz="320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01788" y="547688"/>
            <a:ext cx="8912225" cy="1279525"/>
          </a:xfrm>
        </p:spPr>
        <p:txBody>
          <a:bodyPr rtlCol="0">
            <a:normAutofit/>
          </a:bodyPr>
          <a:lstStyle/>
          <a:p>
            <a:pPr eaLnBrk="1" fontAlgn="auto" hangingPunct="1">
              <a:spcAft>
                <a:spcPts val="0"/>
              </a:spcAft>
              <a:defRPr/>
            </a:pPr>
            <a:r>
              <a:rPr lang="ru-RU" b="1" dirty="0">
                <a:solidFill>
                  <a:schemeClr val="tx2"/>
                </a:solidFill>
                <a:effectLst>
                  <a:outerShdw blurRad="38100" dist="38100" dir="2700000" algn="tl">
                    <a:srgbClr val="000000">
                      <a:alpha val="43137"/>
                    </a:srgbClr>
                  </a:outerShdw>
                </a:effectLst>
              </a:rPr>
              <a:t>Об авторах.</a:t>
            </a:r>
            <a:br>
              <a:rPr lang="ru-RU" b="1" dirty="0">
                <a:solidFill>
                  <a:schemeClr val="tx2"/>
                </a:solidFill>
                <a:effectLst>
                  <a:outerShdw blurRad="38100" dist="38100" dir="2700000" algn="tl">
                    <a:srgbClr val="000000">
                      <a:alpha val="43137"/>
                    </a:srgbClr>
                  </a:outerShdw>
                </a:effectLst>
              </a:rPr>
            </a:br>
            <a:endParaRPr lang="ru-RU" dirty="0">
              <a:solidFill>
                <a:schemeClr val="tx1">
                  <a:lumMod val="85000"/>
                  <a:lumOff val="15000"/>
                </a:schemeClr>
              </a:solidFill>
            </a:endParaRPr>
          </a:p>
        </p:txBody>
      </p:sp>
      <p:sp>
        <p:nvSpPr>
          <p:cNvPr id="20483" name="Объект 2"/>
          <p:cNvSpPr>
            <a:spLocks noGrp="1"/>
          </p:cNvSpPr>
          <p:nvPr>
            <p:ph sz="half" idx="1"/>
          </p:nvPr>
        </p:nvSpPr>
        <p:spPr>
          <a:xfrm>
            <a:off x="5059363" y="88900"/>
            <a:ext cx="6797675" cy="3776663"/>
          </a:xfrm>
        </p:spPr>
        <p:txBody>
          <a:bodyPr/>
          <a:lstStyle/>
          <a:p>
            <a:pPr marL="0" indent="0" algn="just" defTabSz="914400" eaLnBrk="1" hangingPunct="1">
              <a:spcBef>
                <a:spcPct val="0"/>
              </a:spcBef>
              <a:buClrTx/>
              <a:buFont typeface="Wingdings 3" panose="05040102010807070707" pitchFamily="18" charset="2"/>
              <a:buNone/>
            </a:pPr>
            <a:r>
              <a:rPr lang="ru-RU" sz="2400" b="1" dirty="0" smtClean="0">
                <a:solidFill>
                  <a:srgbClr val="242852"/>
                </a:solidFill>
                <a:latin typeface="Times New Roman" panose="02020603050405020304" pitchFamily="18" charset="0"/>
                <a:cs typeface="Times New Roman" panose="02020603050405020304" pitchFamily="18" charset="0"/>
              </a:rPr>
              <a:t>Пол Энтони </a:t>
            </a:r>
            <a:r>
              <a:rPr lang="ru-RU" sz="2400" b="1" dirty="0" err="1" smtClean="0">
                <a:solidFill>
                  <a:srgbClr val="242852"/>
                </a:solidFill>
                <a:latin typeface="Times New Roman" panose="02020603050405020304" pitchFamily="18" charset="0"/>
                <a:cs typeface="Times New Roman" panose="02020603050405020304" pitchFamily="18" charset="0"/>
              </a:rPr>
              <a:t>Самуэльсон</a:t>
            </a:r>
            <a:endParaRPr lang="en-US" sz="2400" b="1" dirty="0" smtClean="0">
              <a:solidFill>
                <a:srgbClr val="242852"/>
              </a:solidFill>
              <a:latin typeface="Times New Roman" panose="02020603050405020304" pitchFamily="18" charset="0"/>
              <a:cs typeface="Times New Roman" panose="02020603050405020304" pitchFamily="18" charset="0"/>
            </a:endParaRPr>
          </a:p>
          <a:p>
            <a:pPr marL="0" indent="0" algn="just" defTabSz="914400" eaLnBrk="1" hangingPunct="1">
              <a:spcBef>
                <a:spcPct val="0"/>
              </a:spcBef>
              <a:buClrTx/>
              <a:buFont typeface="Wingdings 3" panose="05040102010807070707" pitchFamily="18" charset="2"/>
              <a:buNone/>
            </a:pPr>
            <a:r>
              <a:rPr lang="ru-RU" sz="2000" b="1" dirty="0" smtClean="0">
                <a:solidFill>
                  <a:srgbClr val="242852"/>
                </a:solidFill>
                <a:latin typeface="Times New Roman" panose="02020603050405020304" pitchFamily="18" charset="0"/>
                <a:cs typeface="Times New Roman" panose="02020603050405020304" pitchFamily="18" charset="0"/>
              </a:rPr>
              <a:t> </a:t>
            </a:r>
            <a:endParaRPr lang="en-US" sz="2000" b="1" dirty="0" smtClean="0">
              <a:solidFill>
                <a:srgbClr val="242852"/>
              </a:solidFill>
              <a:latin typeface="Times New Roman" panose="02020603050405020304" pitchFamily="18" charset="0"/>
              <a:cs typeface="Times New Roman" panose="02020603050405020304" pitchFamily="18" charset="0"/>
            </a:endParaRPr>
          </a:p>
          <a:p>
            <a:pPr marL="0" indent="0" algn="just" defTabSz="914400" eaLnBrk="1" hangingPunct="1">
              <a:spcBef>
                <a:spcPct val="0"/>
              </a:spcBef>
              <a:buClrTx/>
              <a:buFont typeface="Wingdings 3" panose="05040102010807070707" pitchFamily="18" charset="2"/>
              <a:buNone/>
            </a:pPr>
            <a:r>
              <a:rPr lang="ru-RU" sz="1900" dirty="0" smtClean="0">
                <a:solidFill>
                  <a:srgbClr val="000000"/>
                </a:solidFill>
                <a:latin typeface="Times New Roman" panose="02020603050405020304" pitchFamily="18" charset="0"/>
                <a:cs typeface="Times New Roman" panose="02020603050405020304" pitchFamily="18" charset="0"/>
              </a:rPr>
              <a:t>(15.05. 1915— 13.12.2009)</a:t>
            </a:r>
            <a:endParaRPr lang="en-US" sz="1900" dirty="0" smtClean="0">
              <a:solidFill>
                <a:srgbClr val="000000"/>
              </a:solidFill>
              <a:latin typeface="Times New Roman" panose="02020603050405020304" pitchFamily="18" charset="0"/>
              <a:cs typeface="Times New Roman" panose="02020603050405020304" pitchFamily="18" charset="0"/>
            </a:endParaRPr>
          </a:p>
          <a:p>
            <a:pPr marL="0" indent="0" algn="just" defTabSz="914400" eaLnBrk="1" hangingPunct="1">
              <a:spcBef>
                <a:spcPct val="0"/>
              </a:spcBef>
              <a:buClrTx/>
              <a:buFont typeface="Wingdings 3" panose="05040102010807070707" pitchFamily="18" charset="2"/>
              <a:buNone/>
            </a:pPr>
            <a:r>
              <a:rPr lang="ru-RU" sz="1900" dirty="0" smtClean="0">
                <a:solidFill>
                  <a:srgbClr val="000000"/>
                </a:solidFill>
                <a:latin typeface="Times New Roman" panose="02020603050405020304" pitchFamily="18" charset="0"/>
                <a:cs typeface="Times New Roman" panose="02020603050405020304" pitchFamily="18" charset="0"/>
              </a:rPr>
              <a:t>выдающийся американский экономист, лауреат Нобелевской премии по экономике (1970) «за научную работу, развившую статическую и динамическую экономическую теорию и внесшую вклад в повышение общего уровня анализа в области экономической науки».</a:t>
            </a:r>
          </a:p>
          <a:p>
            <a:pPr marL="0" indent="0" algn="just" defTabSz="914400" eaLnBrk="1" hangingPunct="1">
              <a:buFont typeface="Wingdings 3" panose="05040102010807070707" pitchFamily="18" charset="2"/>
              <a:buNone/>
            </a:pPr>
            <a:endParaRPr lang="en-US" sz="2000" b="1" dirty="0" smtClean="0">
              <a:solidFill>
                <a:schemeClr val="tx2"/>
              </a:solidFill>
              <a:latin typeface="Times New Roman" panose="02020603050405020304" pitchFamily="18" charset="0"/>
              <a:cs typeface="Times New Roman" panose="02020603050405020304" pitchFamily="18" charset="0"/>
            </a:endParaRPr>
          </a:p>
        </p:txBody>
      </p:sp>
      <p:sp>
        <p:nvSpPr>
          <p:cNvPr id="8" name="Объект 7"/>
          <p:cNvSpPr>
            <a:spLocks noGrp="1"/>
          </p:cNvSpPr>
          <p:nvPr>
            <p:ph sz="half" idx="2"/>
          </p:nvPr>
        </p:nvSpPr>
        <p:spPr>
          <a:xfrm>
            <a:off x="5059363" y="3421063"/>
            <a:ext cx="6797675" cy="3778250"/>
          </a:xfrm>
        </p:spPr>
        <p:txBody>
          <a:bodyPr rtlCol="0"/>
          <a:lstStyle/>
          <a:p>
            <a:pPr marL="0" indent="0" defTabSz="914400" eaLnBrk="1" fontAlgn="auto" hangingPunct="1">
              <a:spcBef>
                <a:spcPts val="0"/>
              </a:spcBef>
              <a:spcAft>
                <a:spcPts val="0"/>
              </a:spcAft>
              <a:buClrTx/>
              <a:buFont typeface="Wingdings 3" charset="2"/>
              <a:buNone/>
              <a:defRPr/>
            </a:pPr>
            <a:r>
              <a:rPr lang="ru-RU" sz="2400" b="1" dirty="0">
                <a:solidFill>
                  <a:srgbClr val="242852"/>
                </a:solidFill>
                <a:latin typeface="Times New Roman" panose="02020603050405020304" pitchFamily="18" charset="0"/>
                <a:cs typeface="Times New Roman" panose="02020603050405020304" pitchFamily="18" charset="0"/>
              </a:rPr>
              <a:t>Уильям </a:t>
            </a:r>
            <a:r>
              <a:rPr lang="ru-RU" sz="2400" b="1" dirty="0" err="1">
                <a:solidFill>
                  <a:srgbClr val="242852"/>
                </a:solidFill>
                <a:latin typeface="Times New Roman" panose="02020603050405020304" pitchFamily="18" charset="0"/>
                <a:cs typeface="Times New Roman" panose="02020603050405020304" pitchFamily="18" charset="0"/>
              </a:rPr>
              <a:t>Нордхаус</a:t>
            </a:r>
            <a:endParaRPr lang="en-US" sz="2400" b="1" dirty="0">
              <a:solidFill>
                <a:srgbClr val="242852"/>
              </a:solidFill>
              <a:latin typeface="Times New Roman" panose="02020603050405020304" pitchFamily="18" charset="0"/>
              <a:cs typeface="Times New Roman" panose="02020603050405020304" pitchFamily="18" charset="0"/>
            </a:endParaRPr>
          </a:p>
          <a:p>
            <a:pPr marL="0" indent="0" defTabSz="914400" eaLnBrk="1" fontAlgn="auto" hangingPunct="1">
              <a:spcBef>
                <a:spcPts val="0"/>
              </a:spcBef>
              <a:spcAft>
                <a:spcPts val="0"/>
              </a:spcAft>
              <a:buClrTx/>
              <a:buFont typeface="Wingdings 3" charset="2"/>
              <a:buNone/>
              <a:defRPr/>
            </a:pPr>
            <a:endParaRPr lang="en-US" sz="2000" b="1" dirty="0">
              <a:solidFill>
                <a:srgbClr val="242852"/>
              </a:solidFill>
              <a:latin typeface="Times New Roman" panose="02020603050405020304" pitchFamily="18" charset="0"/>
              <a:cs typeface="Times New Roman" panose="02020603050405020304" pitchFamily="18" charset="0"/>
            </a:endParaRPr>
          </a:p>
          <a:p>
            <a:pPr marL="0" indent="0" defTabSz="914400" eaLnBrk="1" fontAlgn="auto" hangingPunct="1">
              <a:spcBef>
                <a:spcPts val="0"/>
              </a:spcBef>
              <a:spcAft>
                <a:spcPts val="0"/>
              </a:spcAft>
              <a:buClrTx/>
              <a:buFont typeface="Wingdings 3" charset="2"/>
              <a:buNone/>
              <a:defRPr/>
            </a:pPr>
            <a:r>
              <a:rPr lang="en-US" sz="1900" dirty="0">
                <a:solidFill>
                  <a:prstClr val="black"/>
                </a:solidFill>
                <a:latin typeface="Times New Roman" panose="02020603050405020304" pitchFamily="18" charset="0"/>
                <a:cs typeface="Times New Roman" panose="02020603050405020304" pitchFamily="18" charset="0"/>
              </a:rPr>
              <a:t>(31.05. 1941)</a:t>
            </a:r>
          </a:p>
          <a:p>
            <a:pPr marL="0" indent="0" algn="just" defTabSz="914400" eaLnBrk="1" fontAlgn="auto" hangingPunct="1">
              <a:spcBef>
                <a:spcPts val="0"/>
              </a:spcBef>
              <a:spcAft>
                <a:spcPts val="0"/>
              </a:spcAft>
              <a:buClrTx/>
              <a:buFont typeface="Wingdings 3" charset="2"/>
              <a:buNone/>
              <a:defRPr/>
            </a:pPr>
            <a:r>
              <a:rPr lang="ru-RU" sz="1900" dirty="0">
                <a:solidFill>
                  <a:prstClr val="black"/>
                </a:solidFill>
                <a:latin typeface="Times New Roman" panose="02020603050405020304" pitchFamily="18" charset="0"/>
                <a:cs typeface="Times New Roman" panose="02020603050405020304" pitchFamily="18" charset="0"/>
              </a:rPr>
              <a:t>профессор экономики в Йельском Университете</a:t>
            </a:r>
            <a:r>
              <a:rPr lang="en-US" sz="1900" dirty="0">
                <a:solidFill>
                  <a:prstClr val="black"/>
                </a:solidFill>
                <a:latin typeface="Times New Roman" panose="02020603050405020304" pitchFamily="18" charset="0"/>
                <a:cs typeface="Times New Roman" panose="02020603050405020304" pitchFamily="18" charset="0"/>
              </a:rPr>
              <a:t>.</a:t>
            </a:r>
            <a:r>
              <a:rPr lang="ru-RU" sz="1900" dirty="0">
                <a:solidFill>
                  <a:prstClr val="black"/>
                </a:solidFill>
                <a:latin typeface="Times New Roman" panose="02020603050405020304" pitchFamily="18" charset="0"/>
                <a:cs typeface="Times New Roman" panose="02020603050405020304" pitchFamily="18" charset="0"/>
              </a:rPr>
              <a:t> Автор множества книг по экономике. </a:t>
            </a:r>
            <a:r>
              <a:rPr lang="ru-RU" sz="1900" dirty="0" err="1">
                <a:solidFill>
                  <a:prstClr val="black"/>
                </a:solidFill>
                <a:latin typeface="Times New Roman" panose="02020603050405020304" pitchFamily="18" charset="0"/>
                <a:cs typeface="Times New Roman" panose="02020603050405020304" pitchFamily="18" charset="0"/>
              </a:rPr>
              <a:t>Нордхаус</a:t>
            </a:r>
            <a:r>
              <a:rPr lang="ru-RU" sz="1900" dirty="0">
                <a:solidFill>
                  <a:prstClr val="black"/>
                </a:solidFill>
                <a:latin typeface="Times New Roman" panose="02020603050405020304" pitchFamily="18" charset="0"/>
                <a:cs typeface="Times New Roman" panose="02020603050405020304" pitchFamily="18" charset="0"/>
              </a:rPr>
              <a:t> написал несколько книг о глобальном потеплении и изменении климата. Эти темы, как и вопрос об управлении общим достоянием, являются одними из основных тем его исследований.</a:t>
            </a:r>
          </a:p>
          <a:p>
            <a:pPr eaLnBrk="1" fontAlgn="auto" hangingPunct="1">
              <a:spcAft>
                <a:spcPts val="0"/>
              </a:spcAft>
              <a:buFont typeface="Wingdings 3" charset="2"/>
              <a:buChar char=""/>
              <a:defRPr/>
            </a:pPr>
            <a:endParaRPr lang="ru-RU" dirty="0">
              <a:solidFill>
                <a:schemeClr val="tx1">
                  <a:lumMod val="75000"/>
                  <a:lumOff val="25000"/>
                </a:schemeClr>
              </a:solidFill>
            </a:endParaRPr>
          </a:p>
        </p:txBody>
      </p:sp>
      <p:pic>
        <p:nvPicPr>
          <p:cNvPr id="20485" name="Рисунок 3"/>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541338" y="3170238"/>
            <a:ext cx="3633787" cy="2435225"/>
          </a:xfrm>
          <a:prstGeom prst="rect">
            <a:avLst/>
          </a:prstGeom>
          <a:noFill/>
          <a:ln w="76200">
            <a:solidFill>
              <a:srgbClr val="242852"/>
            </a:solidFill>
            <a:miter lim="800000"/>
            <a:headEnd/>
            <a:tailEnd/>
          </a:ln>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508125" y="1114425"/>
            <a:ext cx="10683875" cy="5743575"/>
          </a:xfrm>
          <a:prstGeom prst="rect">
            <a:avLst/>
          </a:prstGeom>
        </p:spPr>
        <p:txBody>
          <a:bodyPr>
            <a:spAutoFit/>
          </a:bodyPr>
          <a:lstStyle/>
          <a:p>
            <a:pPr fontAlgn="auto">
              <a:lnSpc>
                <a:spcPct val="120000"/>
              </a:lnSpc>
              <a:spcAft>
                <a:spcPts val="0"/>
              </a:spcAft>
              <a:buClr>
                <a:schemeClr val="bg2">
                  <a:lumMod val="40000"/>
                  <a:lumOff val="60000"/>
                </a:schemeClr>
              </a:buClr>
              <a:buFont typeface="Wingdings 3" charset="2"/>
              <a:buChar char=""/>
              <a:defRPr/>
            </a:pPr>
            <a:r>
              <a:rPr lang="ru-RU" dirty="0">
                <a:solidFill>
                  <a:schemeClr val="tx1">
                    <a:lumMod val="75000"/>
                    <a:lumOff val="25000"/>
                  </a:schemeClr>
                </a:solidFill>
              </a:rPr>
              <a:t>Независимо от того, чем вы предпочитаете заниматься в свободное время, у вас есть возможность применить теорию полезности к любым занятиям. Допустим, что после выполнения всех обязанностей у вас ежедневно остается три часа свободного времени, которые вы посвящаете садоводству, кладке кирпичей или написанию книги. Как наилучшим образом распределить свое время? Давайте опустим возможность того, что каком-либо из этих видов деятельности является вашей специальностью, а следовательно, время, за-траченное на занятие им, можно рассматривать как инвестиции, увеличивающие ваши производительные возможности в будущем. Наоборот, будем считать, что все они являются чистым потреблением или занятиями, приносящими полезность. Теория потребительского выбора утверждает, что вы используете свое время наилучшим образом, если пределы гая </a:t>
            </a:r>
            <a:r>
              <a:rPr lang="ru-RU" dirty="0" err="1">
                <a:solidFill>
                  <a:schemeClr val="tx1">
                    <a:lumMod val="75000"/>
                    <a:lumOff val="25000"/>
                  </a:schemeClr>
                </a:solidFill>
              </a:rPr>
              <a:t>полезнoсть</a:t>
            </a:r>
            <a:r>
              <a:rPr lang="ru-RU" dirty="0">
                <a:solidFill>
                  <a:schemeClr val="tx1">
                    <a:lumMod val="75000"/>
                    <a:lumOff val="25000"/>
                  </a:schemeClr>
                </a:solidFill>
              </a:rPr>
              <a:t>, приносимая последнем минутой, затраченной на каждым из видов деятельности, будет одинакова. </a:t>
            </a:r>
          </a:p>
          <a:p>
            <a:pPr fontAlgn="auto">
              <a:lnSpc>
                <a:spcPct val="120000"/>
              </a:lnSpc>
              <a:spcAft>
                <a:spcPts val="0"/>
              </a:spcAft>
              <a:buClr>
                <a:schemeClr val="bg2">
                  <a:lumMod val="40000"/>
                  <a:lumOff val="60000"/>
                </a:schemeClr>
              </a:buClr>
              <a:buFont typeface="Wingdings 3" charset="2"/>
              <a:buChar char=""/>
              <a:defRPr/>
            </a:pPr>
            <a:r>
              <a:rPr lang="ru-RU" dirty="0">
                <a:solidFill>
                  <a:schemeClr val="tx1">
                    <a:lumMod val="75000"/>
                    <a:lumOff val="25000"/>
                  </a:schemeClr>
                </a:solidFill>
              </a:rPr>
              <a:t> Возьмем другой пример п предположим, что вы    хотите максимизировать свои знания по изучаемым курсам, но в вашем распоряжении очень мало времени. Должны ли вы уделять каждому предмету одинаковое количество времени? Конечно, нет. Вы можете обнаружить, что, уделяя одинаковое время занятиям экономикой, историей и химией, вы будете получать разный объем знаний в последнюю минуту занятий.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828800" y="3430588"/>
            <a:ext cx="9067800" cy="1754187"/>
          </a:xfrm>
          <a:prstGeom prst="rect">
            <a:avLst/>
          </a:prstGeom>
        </p:spPr>
        <p:txBody>
          <a:bodyPr>
            <a:spAutoFit/>
          </a:bodyPr>
          <a:lstStyle/>
          <a:p>
            <a:pPr fontAlgn="auto">
              <a:lnSpc>
                <a:spcPct val="120000"/>
              </a:lnSpc>
              <a:spcAft>
                <a:spcPts val="0"/>
              </a:spcAft>
              <a:buClr>
                <a:schemeClr val="bg2">
                  <a:lumMod val="40000"/>
                  <a:lumOff val="60000"/>
                </a:schemeClr>
              </a:buClr>
              <a:buFont typeface="Wingdings 3" charset="2"/>
              <a:buChar char=""/>
              <a:defRPr/>
            </a:pPr>
            <a:r>
              <a:rPr lang="ru-RU" dirty="0">
                <a:solidFill>
                  <a:schemeClr val="tx1">
                    <a:lumMod val="75000"/>
                    <a:lumOff val="25000"/>
                  </a:schemeClr>
                </a:solidFill>
              </a:rPr>
              <a:t> Правило максимизации полезности, получаемой за единицу времени, можно применить к различным аспектам нашей жизни, включая благотворительную деятельность, улучшение состояния окружающей среди или снижение веса. Это не просто одни из законов экономической теории. Это закон рационального выбора. </a:t>
            </a:r>
          </a:p>
        </p:txBody>
      </p:sp>
      <p:sp>
        <p:nvSpPr>
          <p:cNvPr id="39939" name="Прямоугольник 2"/>
          <p:cNvSpPr>
            <a:spLocks noChangeArrowheads="1"/>
          </p:cNvSpPr>
          <p:nvPr/>
        </p:nvSpPr>
        <p:spPr bwMode="auto">
          <a:xfrm>
            <a:off x="1828800" y="1676400"/>
            <a:ext cx="9067800" cy="1754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r>
              <a:rPr lang="ru-RU">
                <a:solidFill>
                  <a:schemeClr val="tx1"/>
                </a:solidFill>
              </a:rPr>
              <a:t>Если последняя минута изучения химии приносит вам больший предельный объем знаний, чем занятия по истории, то вы сможете увеличивать общий запас знаний, увеличивая время занятий химией и одновременно уменьшая время, затрачиваемое на изучение истории. Это будет продолжаться до тех пор, тюка последняя минута, потраченная на изучение каждого предмета, не будет приносить одинаковые дополнительные знания.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Заголовок 1"/>
          <p:cNvSpPr>
            <a:spLocks noGrp="1"/>
          </p:cNvSpPr>
          <p:nvPr>
            <p:ph type="title"/>
          </p:nvPr>
        </p:nvSpPr>
        <p:spPr>
          <a:xfrm>
            <a:off x="1662113" y="571500"/>
            <a:ext cx="8912225" cy="1281113"/>
          </a:xfrm>
        </p:spPr>
        <p:txBody>
          <a:bodyPr/>
          <a:lstStyle/>
          <a:p>
            <a:pPr eaLnBrk="1" hangingPunct="1"/>
            <a:r>
              <a:rPr lang="ru-RU" sz="2800" b="1" smtClean="0">
                <a:solidFill>
                  <a:schemeClr val="tx2"/>
                </a:solidFill>
              </a:rPr>
              <a:t>АЛЬТЕРНАТИВНЫЙ ПОДХОД: ЭФФЕКТ ЗАМЕНЫ И ЭФФЕКТ ДОХОДА</a:t>
            </a:r>
          </a:p>
        </p:txBody>
      </p:sp>
      <p:sp>
        <p:nvSpPr>
          <p:cNvPr id="3" name="Объект 2"/>
          <p:cNvSpPr>
            <a:spLocks noGrp="1"/>
          </p:cNvSpPr>
          <p:nvPr>
            <p:ph idx="1"/>
          </p:nvPr>
        </p:nvSpPr>
        <p:spPr>
          <a:xfrm>
            <a:off x="1012825" y="1852613"/>
            <a:ext cx="8947150" cy="4195762"/>
          </a:xfrm>
        </p:spPr>
        <p:txBody>
          <a:bodyPr rtlCol="0">
            <a:normAutofit lnSpcReduction="10000"/>
          </a:bodyPr>
          <a:lstStyle/>
          <a:p>
            <a:pPr eaLnBrk="1" fontAlgn="auto" hangingPunct="1">
              <a:spcAft>
                <a:spcPts val="0"/>
              </a:spcAft>
              <a:buClr>
                <a:schemeClr val="bg2">
                  <a:lumMod val="40000"/>
                  <a:lumOff val="60000"/>
                </a:schemeClr>
              </a:buClr>
              <a:buFont typeface="Wingdings 3" charset="2"/>
              <a:buChar char=""/>
              <a:defRPr/>
            </a:pPr>
            <a:r>
              <a:rPr lang="ru-RU" dirty="0">
                <a:solidFill>
                  <a:schemeClr val="tx1">
                    <a:lumMod val="75000"/>
                    <a:lumOff val="25000"/>
                  </a:schemeClr>
                </a:solidFill>
              </a:rPr>
              <a:t>Концепция предельной полезности помогла нам объяснить основной закон экономической теории - закон спроса. Однако за последние несколько десятилетий экономисты разработали альтернативный подход к анализу спроса, в котором не используется понятие предельной полезности. Этот альтернативный подход "оперирует" в своем анализе "кривыми безразличия", которые подробно рассматриваются в приложении к данной главе. С их помощью стало возможным четко и последовательно обосновать основные предположения о поведении потребителей. Этот подход также помогает объяснить действие факторов, влияющих на степень чувствительности величины спроса к изменению цены - так называемую ценовую эластичность спроса. </a:t>
            </a:r>
          </a:p>
          <a:p>
            <a:pPr eaLnBrk="1" fontAlgn="auto" hangingPunct="1">
              <a:spcAft>
                <a:spcPts val="0"/>
              </a:spcAft>
              <a:buClr>
                <a:schemeClr val="bg2">
                  <a:lumMod val="40000"/>
                  <a:lumOff val="60000"/>
                </a:schemeClr>
              </a:buClr>
              <a:buFont typeface="Wingdings 3" charset="2"/>
              <a:buChar char=""/>
              <a:defRPr/>
            </a:pPr>
            <a:r>
              <a:rPr lang="ru-RU" dirty="0">
                <a:solidFill>
                  <a:schemeClr val="tx1">
                    <a:lumMod val="75000"/>
                    <a:lumOff val="25000"/>
                  </a:schemeClr>
                </a:solidFill>
              </a:rPr>
              <a:t>Анализ кривых безразличия основан на изучении действия эффекта дохода и эффекта замещения при изменении цены. С их помощью мы сможем разобраться, почему количество спрашиваемой продукции уменьшается при увеличении цены.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477963" y="1790700"/>
            <a:ext cx="10607675" cy="4802188"/>
          </a:xfrm>
          <a:prstGeom prst="rect">
            <a:avLst/>
          </a:prstGeom>
        </p:spPr>
        <p:txBody>
          <a:bodyPr>
            <a:spAutoFit/>
          </a:bodyPr>
          <a:lstStyle/>
          <a:p>
            <a:pPr fontAlgn="auto">
              <a:spcAft>
                <a:spcPts val="0"/>
              </a:spcAft>
              <a:buClr>
                <a:schemeClr val="bg2">
                  <a:lumMod val="40000"/>
                  <a:lumOff val="60000"/>
                </a:schemeClr>
              </a:buClr>
              <a:buFont typeface="Wingdings 3" charset="2"/>
              <a:buChar char=""/>
              <a:defRPr/>
            </a:pPr>
            <a:r>
              <a:rPr lang="ru-RU" dirty="0">
                <a:solidFill>
                  <a:schemeClr val="tx1">
                    <a:lumMod val="75000"/>
                    <a:lumOff val="25000"/>
                  </a:schemeClr>
                </a:solidFill>
              </a:rPr>
              <a:t>Первый фактор, объясняющий нисходящую траекторию кривой спроса, - эффект замещения - очевиден. Если цена кофе повышается, а цепы остальных товаров остаются неизменными, то кофе дорожает. </a:t>
            </a:r>
          </a:p>
          <a:p>
            <a:pPr fontAlgn="auto">
              <a:spcAft>
                <a:spcPts val="0"/>
              </a:spcAft>
              <a:buClr>
                <a:schemeClr val="bg2">
                  <a:lumMod val="40000"/>
                  <a:lumOff val="60000"/>
                </a:schemeClr>
              </a:buClr>
              <a:buFont typeface="Wingdings 3" charset="2"/>
              <a:buChar char=""/>
              <a:defRPr/>
            </a:pPr>
            <a:r>
              <a:rPr lang="ru-RU" dirty="0">
                <a:solidFill>
                  <a:schemeClr val="tx1">
                    <a:lumMod val="75000"/>
                    <a:lumOff val="25000"/>
                  </a:schemeClr>
                </a:solidFill>
              </a:rPr>
              <a:t>Если кофе подорожал, то потребители уменьшат его потребление, а чая и кока-колы станут покупать больше. Подобное произойдет и на рынке почтовых отправлений. Поскольку отправка корреспонденции по электронной почте стоит дешевле и происходит быстрее, нем по обычным каналам, люди предпочтут отправлять сваи сообщения с ее помощью. В принципе в результате эффекта замещения при повышении цены товара потребители будут стремиться заменить относительно дорогой товар более дешевым для того, чтобы удовлетворить свои потребности с наименьшими затратами. </a:t>
            </a:r>
          </a:p>
          <a:p>
            <a:pPr fontAlgn="auto">
              <a:spcAft>
                <a:spcPts val="0"/>
              </a:spcAft>
              <a:buClr>
                <a:schemeClr val="bg2">
                  <a:lumMod val="40000"/>
                  <a:lumOff val="60000"/>
                </a:schemeClr>
              </a:buClr>
              <a:buFont typeface="Wingdings 3" charset="2"/>
              <a:buChar char=""/>
              <a:defRPr/>
            </a:pPr>
            <a:r>
              <a:rPr lang="ru-RU" dirty="0">
                <a:solidFill>
                  <a:schemeClr val="tx1">
                    <a:lumMod val="75000"/>
                    <a:lumOff val="25000"/>
                  </a:schemeClr>
                </a:solidFill>
              </a:rPr>
              <a:t>Следовательно, потребители ведут себя так же, как предприятия, которые при повышении цены на один фактор производства заменяют его более дешевым. Осуществляя такую замену, предприятия могут производить то же количество продукции при наименьших общих издержках. Когда потребители заменяют дорогие товары дешевыми, они получают необходимое для удовлетворения своих потребностей количество при меньших затратах. </a:t>
            </a:r>
          </a:p>
        </p:txBody>
      </p:sp>
      <p:sp>
        <p:nvSpPr>
          <p:cNvPr id="41987" name="Прямоугольник 4"/>
          <p:cNvSpPr>
            <a:spLocks noChangeArrowheads="1"/>
          </p:cNvSpPr>
          <p:nvPr/>
        </p:nvSpPr>
        <p:spPr bwMode="auto">
          <a:xfrm>
            <a:off x="1792288" y="684213"/>
            <a:ext cx="4587875"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r>
              <a:rPr lang="ru-RU" sz="3200" b="1">
                <a:solidFill>
                  <a:schemeClr val="tx2"/>
                </a:solidFill>
              </a:rPr>
              <a:t>Эффект замещения</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Заголовок 1"/>
          <p:cNvSpPr>
            <a:spLocks noGrp="1"/>
          </p:cNvSpPr>
          <p:nvPr>
            <p:ph type="title"/>
          </p:nvPr>
        </p:nvSpPr>
        <p:spPr>
          <a:xfrm>
            <a:off x="1660525" y="631825"/>
            <a:ext cx="9404350" cy="1401763"/>
          </a:xfrm>
        </p:spPr>
        <p:txBody>
          <a:bodyPr/>
          <a:lstStyle/>
          <a:p>
            <a:pPr eaLnBrk="1" hangingPunct="1"/>
            <a:r>
              <a:rPr lang="ru-RU" sz="3200" b="1" smtClean="0">
                <a:solidFill>
                  <a:schemeClr val="tx2"/>
                </a:solidFill>
              </a:rPr>
              <a:t>Эффект дохода </a:t>
            </a:r>
          </a:p>
        </p:txBody>
      </p:sp>
      <p:sp>
        <p:nvSpPr>
          <p:cNvPr id="3" name="Объект 2"/>
          <p:cNvSpPr>
            <a:spLocks noGrp="1"/>
          </p:cNvSpPr>
          <p:nvPr>
            <p:ph idx="1"/>
          </p:nvPr>
        </p:nvSpPr>
        <p:spPr>
          <a:xfrm>
            <a:off x="1082675" y="1516063"/>
            <a:ext cx="11109325" cy="5716587"/>
          </a:xfrm>
        </p:spPr>
        <p:txBody>
          <a:bodyPr rtlCol="0">
            <a:normAutofit/>
          </a:bodyPr>
          <a:lstStyle/>
          <a:p>
            <a:pPr eaLnBrk="1" fontAlgn="auto" hangingPunct="1">
              <a:spcAft>
                <a:spcPts val="0"/>
              </a:spcAft>
              <a:buClr>
                <a:schemeClr val="bg2">
                  <a:lumMod val="40000"/>
                  <a:lumOff val="60000"/>
                </a:schemeClr>
              </a:buClr>
              <a:buFont typeface="Wingdings 3" charset="2"/>
              <a:buChar char=""/>
              <a:defRPr/>
            </a:pPr>
            <a:r>
              <a:rPr lang="ru-RU" dirty="0">
                <a:solidFill>
                  <a:schemeClr val="tx1">
                    <a:lumMod val="75000"/>
                    <a:lumOff val="25000"/>
                  </a:schemeClr>
                </a:solidFill>
              </a:rPr>
              <a:t>Мало того, если ваш денежный доход постоянен, то повышение цен будет равнозначно сокращению вашего "реального дохода", который показывает, какое количество товаров н услуг вы сможете приобрести на ваши средства. Если повышается цена какого-либо товара, а денежный доход остается прежним, то реальный доход потребителей уменьшается, что приводит к сокращению потребления большинства товаров (включая п тот, цена которого возросла). Это и есть эффект дохода, отражающий влияние изменения цены на величину спроса на товары и услуги, которое происходит в результате изменения реального дохода потребителей. Поскольку снижение реального дохода обычно влечет за собой уменьшение потребления, эффект дохода будет, как правило, усиливать действие эффекта замещения, что отражается в нисходящей траектории кривой спроса. </a:t>
            </a:r>
          </a:p>
          <a:p>
            <a:pPr eaLnBrk="1" fontAlgn="auto" hangingPunct="1">
              <a:spcAft>
                <a:spcPts val="0"/>
              </a:spcAft>
              <a:buClr>
                <a:schemeClr val="bg2">
                  <a:lumMod val="40000"/>
                  <a:lumOff val="60000"/>
                </a:schemeClr>
              </a:buClr>
              <a:buFont typeface="Wingdings 3" charset="2"/>
              <a:buChar char=""/>
              <a:defRPr/>
            </a:pPr>
            <a:r>
              <a:rPr lang="ru-RU" dirty="0">
                <a:solidFill>
                  <a:schemeClr val="tx1">
                    <a:lumMod val="75000"/>
                    <a:lumOff val="25000"/>
                  </a:schemeClr>
                </a:solidFill>
              </a:rPr>
              <a:t>Для того чтобы представить эффект дохода в количественном выражении, давайте рассмотрим эластичность спроса по доходу. Этим термином обозначается процентное изменение величины спроса, деленное на процентное изменение дохода, при прочих равных условиях, например при неизменных ценах. Высокая эластичность спроса по доходу, которую, в частности, демонстрирует спрос на авиапутешествии пли яхты, - показатель того, что спрос на эти блага резко возрастает по мере увеличения дохода. Низкая эластичность по доходу, как, например, в случае спроса на продукты питания и сигареты, свидетельствует о незначительной реакции спроса на увеличение дохода</a:t>
            </a:r>
            <a:r>
              <a:rPr lang="ru-RU" dirty="0" smtClean="0">
                <a:solidFill>
                  <a:schemeClr val="tx1">
                    <a:lumMod val="75000"/>
                    <a:lumOff val="25000"/>
                  </a:schemeClr>
                </a:solidFill>
              </a:rPr>
              <a:t>.</a:t>
            </a:r>
            <a:endParaRPr lang="ru-RU" dirty="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279525" y="1860550"/>
            <a:ext cx="10471150" cy="3692525"/>
          </a:xfrm>
          <a:prstGeom prst="rect">
            <a:avLst/>
          </a:prstGeom>
        </p:spPr>
        <p:txBody>
          <a:bodyPr>
            <a:spAutoFit/>
          </a:bodyPr>
          <a:lstStyle/>
          <a:p>
            <a:pPr fontAlgn="auto">
              <a:spcAft>
                <a:spcPts val="0"/>
              </a:spcAft>
              <a:buClr>
                <a:schemeClr val="bg2">
                  <a:lumMod val="40000"/>
                  <a:lumOff val="60000"/>
                </a:schemeClr>
              </a:buClr>
              <a:buFont typeface="Wingdings 3" charset="2"/>
              <a:buChar char=""/>
              <a:defRPr/>
            </a:pPr>
            <a:r>
              <a:rPr lang="ru-RU" dirty="0">
                <a:solidFill>
                  <a:schemeClr val="tx1">
                    <a:lumMod val="75000"/>
                    <a:lumOff val="25000"/>
                  </a:schemeClr>
                </a:solidFill>
              </a:rPr>
              <a:t>Оба фактора - эффект дохода и эффект замещения - определяют основные характеристики спроса на различные товары. В некоторых случаях спрос оказывается высокоэластичным по цене. Это происходит тогда, когда доля расходов потребителя на данный товар в его денежном бюджете значительна или когда в наличии имеются готовые товары-заменители. В таких ситуациях влияние как эффекта замещения, так и эффекта дохода очень велико, поэтому количество спрашиваемой продукции вплотную зависит от повышения цены. </a:t>
            </a:r>
          </a:p>
          <a:p>
            <a:pPr fontAlgn="auto">
              <a:spcAft>
                <a:spcPts val="0"/>
              </a:spcAft>
              <a:buClr>
                <a:schemeClr val="bg2">
                  <a:lumMod val="40000"/>
                  <a:lumOff val="60000"/>
                </a:schemeClr>
              </a:buClr>
              <a:buFont typeface="Wingdings 3" charset="2"/>
              <a:buChar char=""/>
              <a:defRPr/>
            </a:pPr>
            <a:r>
              <a:rPr lang="ru-RU" dirty="0">
                <a:solidFill>
                  <a:schemeClr val="tx1">
                    <a:lumMod val="75000"/>
                    <a:lumOff val="25000"/>
                  </a:schemeClr>
                </a:solidFill>
              </a:rPr>
              <a:t>Но представьте себе такой товар, расходы на потребление которого составляют лишь незначительную часть бюджета потребителя, например соль. Этот товар сложно заменить каким-то другим, и потребляется он в небольших количествах в качестве дополнения к более важным продуктам. В данном случае влияние как эффекта дохода, так и эффекта замещения будет незначительным, а спрос неэластичным по цене.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050925" y="1225550"/>
            <a:ext cx="11399838" cy="5632450"/>
          </a:xfrm>
          <a:prstGeom prst="rect">
            <a:avLst/>
          </a:prstGeom>
        </p:spPr>
        <p:txBody>
          <a:bodyPr>
            <a:spAutoFit/>
          </a:bodyPr>
          <a:lstStyle/>
          <a:p>
            <a:pPr fontAlgn="auto">
              <a:spcAft>
                <a:spcPts val="0"/>
              </a:spcAft>
              <a:buClr>
                <a:schemeClr val="bg2">
                  <a:lumMod val="40000"/>
                  <a:lumOff val="60000"/>
                </a:schemeClr>
              </a:buClr>
              <a:buFont typeface="Wingdings 3" charset="2"/>
              <a:buChar char=""/>
              <a:defRPr/>
            </a:pPr>
            <a:r>
              <a:rPr lang="ru-RU" dirty="0">
                <a:solidFill>
                  <a:schemeClr val="tx1">
                    <a:lumMod val="75000"/>
                    <a:lumOff val="25000"/>
                  </a:schemeClr>
                </a:solidFill>
              </a:rPr>
              <a:t>Проанализировав принципы, лежащие в основе спроса отдельных потребителей на кофе или услуги электронной почты, мы переходим к изучению того, как на основе индивидуального спроса формируется рыночный спрос. Кривая рыночного спроса на товар является результатом суммирования величин спроса всех потребителей. Каждый потребитель имеет собственную кривую спроса, по которой мы можем определить, какое количество товара потребители захотят приобрести при каждой цене; обычно она наклонена вниз и смещена вправо. Если бы все потребители имели совершенно одинаковые вкусы и предъявляла одинаковый спрос, а их количество было бы равно миллиону, то мы могли бы представить кривую рыночного спроса как увеличенную в миллион раз кривую спроса отдельного потребителя. </a:t>
            </a:r>
          </a:p>
          <a:p>
            <a:pPr fontAlgn="auto">
              <a:spcAft>
                <a:spcPts val="0"/>
              </a:spcAft>
              <a:buClr>
                <a:schemeClr val="bg2">
                  <a:lumMod val="40000"/>
                  <a:lumOff val="60000"/>
                </a:schemeClr>
              </a:buClr>
              <a:buFont typeface="Wingdings 3" charset="2"/>
              <a:buChar char=""/>
              <a:defRPr/>
            </a:pPr>
            <a:r>
              <a:rPr lang="ru-RU" dirty="0">
                <a:solidFill>
                  <a:schemeClr val="tx1">
                    <a:lumMod val="75000"/>
                    <a:lumOff val="25000"/>
                  </a:schemeClr>
                </a:solidFill>
              </a:rPr>
              <a:t>Но люди отличаются друг от друга по разным параметрам. Одни получают высокий доход, а другие - низкий. Одни любят кофе, а другие предпочитают кока-колу Чтобы получить кривую рыночного спроса, нам нужно вычислить общее количество товара, которое приобретут все потребители при каждом заданном уровне цен. Затем мы нанесем</a:t>
            </a:r>
          </a:p>
          <a:p>
            <a:pPr fontAlgn="auto">
              <a:spcAft>
                <a:spcPts val="0"/>
              </a:spcAft>
              <a:buClr>
                <a:schemeClr val="bg2">
                  <a:lumMod val="40000"/>
                  <a:lumOff val="60000"/>
                </a:schemeClr>
              </a:buClr>
              <a:buFont typeface="Wingdings 3" charset="2"/>
              <a:buChar char=""/>
              <a:defRPr/>
            </a:pPr>
            <a:r>
              <a:rPr lang="ru-RU" dirty="0">
                <a:solidFill>
                  <a:schemeClr val="tx1">
                    <a:lumMod val="75000"/>
                    <a:lumOff val="25000"/>
                  </a:schemeClr>
                </a:solidFill>
              </a:rPr>
              <a:t>эти значения на график в виде точек, по которым сможем построить рыночную кривую спроса. Или, при желании, построим таблицу спроса, просуммировав величины спроса всех индивидуумом при каждом значении рыночной цены6. </a:t>
            </a:r>
          </a:p>
          <a:p>
            <a:pPr fontAlgn="auto">
              <a:spcAft>
                <a:spcPts val="0"/>
              </a:spcAft>
              <a:buClr>
                <a:schemeClr val="bg2">
                  <a:lumMod val="40000"/>
                  <a:lumOff val="60000"/>
                </a:schemeClr>
              </a:buClr>
              <a:buFont typeface="Wingdings 3" charset="2"/>
              <a:buChar char=""/>
              <a:defRPr/>
            </a:pPr>
            <a:r>
              <a:rPr lang="ru-RU" dirty="0">
                <a:solidFill>
                  <a:schemeClr val="tx1">
                    <a:lumMod val="75000"/>
                    <a:lumOff val="25000"/>
                  </a:schemeClr>
                </a:solidFill>
              </a:rPr>
              <a:t>Рыночная кривая спроса является суммой индивидуальных величин спроса при каждом значении цены. Рис. 2 показывает, как, просуммировав по горизонтали индивидуальные кривые спроса </a:t>
            </a:r>
            <a:r>
              <a:rPr lang="en-US" dirty="0">
                <a:solidFill>
                  <a:schemeClr val="tx1">
                    <a:lumMod val="75000"/>
                    <a:lumOff val="25000"/>
                  </a:schemeClr>
                </a:solidFill>
              </a:rPr>
              <a:t>DD</a:t>
            </a:r>
            <a:r>
              <a:rPr lang="ru-RU" dirty="0">
                <a:solidFill>
                  <a:schemeClr val="tx1">
                    <a:lumMod val="75000"/>
                    <a:lumOff val="25000"/>
                  </a:schemeClr>
                </a:solidFill>
              </a:rPr>
              <a:t>, получить рыночную кривую спроса </a:t>
            </a:r>
            <a:r>
              <a:rPr lang="en-US" dirty="0">
                <a:solidFill>
                  <a:schemeClr val="tx1">
                    <a:lumMod val="75000"/>
                    <a:lumOff val="25000"/>
                  </a:schemeClr>
                </a:solidFill>
              </a:rPr>
              <a:t>DD</a:t>
            </a:r>
            <a:r>
              <a:rPr lang="ru-RU" dirty="0">
                <a:solidFill>
                  <a:schemeClr val="tx1">
                    <a:lumMod val="75000"/>
                    <a:lumOff val="25000"/>
                  </a:schemeClr>
                </a:solidFill>
              </a:rPr>
              <a:t>. </a:t>
            </a:r>
          </a:p>
        </p:txBody>
      </p:sp>
      <p:sp>
        <p:nvSpPr>
          <p:cNvPr id="45059" name="Прямоугольник 4"/>
          <p:cNvSpPr>
            <a:spLocks noChangeArrowheads="1"/>
          </p:cNvSpPr>
          <p:nvPr/>
        </p:nvSpPr>
        <p:spPr bwMode="auto">
          <a:xfrm>
            <a:off x="1600200" y="641350"/>
            <a:ext cx="10302875"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r>
              <a:rPr lang="ru-RU" sz="3200" b="1">
                <a:solidFill>
                  <a:schemeClr val="tx2"/>
                </a:solidFill>
              </a:rPr>
              <a:t>ОТ ИНДИВИДУАЛЬНОГО СПРОСА К РЫНОЧНОМУ</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Рисунок 3"/>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2393950" y="152400"/>
            <a:ext cx="7688263" cy="4019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6083" name="Прямоугольник 4"/>
          <p:cNvSpPr>
            <a:spLocks noChangeArrowheads="1"/>
          </p:cNvSpPr>
          <p:nvPr/>
        </p:nvSpPr>
        <p:spPr bwMode="auto">
          <a:xfrm>
            <a:off x="2393950" y="4171950"/>
            <a:ext cx="9274175" cy="2308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ts val="300"/>
              </a:spcBef>
              <a:buClrTx/>
              <a:buFontTx/>
              <a:buNone/>
            </a:pPr>
            <a:r>
              <a:rPr lang="ru-RU">
                <a:solidFill>
                  <a:schemeClr val="tx1"/>
                </a:solidFill>
                <a:cs typeface="Times New Roman" panose="02020603050405020304" pitchFamily="18" charset="0"/>
              </a:rPr>
              <a:t>Рис. 2. Кривая рыночного спроса строится ка основе индивидуальных кривых спросе для того чтобы получить кривую рыночного спроса, мы просуммировали все кривые спроса отдельных потребителей. По каждой цене, например 5 долл, мы складываем величины спроса каждого потребителя, в результате чего получаем объем рыночного спроса. На рисунке показано, что по иене, равной 5 долл., мы складываем по горизонтали единицу спроса Смита, две единицы спроса Брауна и получаем три единицы рыночного спроса.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Заголовок 1"/>
          <p:cNvSpPr>
            <a:spLocks noGrp="1"/>
          </p:cNvSpPr>
          <p:nvPr>
            <p:ph type="title"/>
          </p:nvPr>
        </p:nvSpPr>
        <p:spPr>
          <a:xfrm>
            <a:off x="1773238" y="665163"/>
            <a:ext cx="9404350" cy="619125"/>
          </a:xfrm>
        </p:spPr>
        <p:txBody>
          <a:bodyPr/>
          <a:lstStyle/>
          <a:p>
            <a:pPr eaLnBrk="1" hangingPunct="1"/>
            <a:r>
              <a:rPr lang="ru-RU" sz="3200" b="1" smtClean="0">
                <a:solidFill>
                  <a:schemeClr val="tx2"/>
                </a:solidFill>
              </a:rPr>
              <a:t>ИЗМЕНЕНИЯ В СПРОСЕ</a:t>
            </a:r>
          </a:p>
        </p:txBody>
      </p:sp>
      <p:sp>
        <p:nvSpPr>
          <p:cNvPr id="3" name="Объект 2"/>
          <p:cNvSpPr>
            <a:spLocks noGrp="1"/>
          </p:cNvSpPr>
          <p:nvPr>
            <p:ph idx="1"/>
          </p:nvPr>
        </p:nvSpPr>
        <p:spPr>
          <a:xfrm>
            <a:off x="1331913" y="1628775"/>
            <a:ext cx="10661650" cy="5229225"/>
          </a:xfrm>
        </p:spPr>
        <p:txBody>
          <a:bodyPr rtlCol="0">
            <a:normAutofit fontScale="85000" lnSpcReduction="20000"/>
          </a:bodyPr>
          <a:lstStyle/>
          <a:p>
            <a:pPr eaLnBrk="1" fontAlgn="auto" hangingPunct="1">
              <a:spcAft>
                <a:spcPts val="0"/>
              </a:spcAft>
              <a:buClr>
                <a:schemeClr val="bg2">
                  <a:lumMod val="40000"/>
                  <a:lumOff val="60000"/>
                </a:schemeClr>
              </a:buClr>
              <a:buFont typeface="Wingdings 3" charset="2"/>
              <a:buChar char=""/>
              <a:defRPr/>
            </a:pPr>
            <a:r>
              <a:rPr lang="ru-RU" sz="2100" dirty="0">
                <a:solidFill>
                  <a:schemeClr val="tx1">
                    <a:lumMod val="75000"/>
                    <a:lumOff val="25000"/>
                  </a:schemeClr>
                </a:solidFill>
              </a:rPr>
              <a:t>Мы знаем, что изменение цены на кофе влияет на величину его спроса. Эта зависимость подтверждается бюджетными исследованиями, историческим опытом, нашим собственным поведением. В главе 3 мы бегло рассмотрели некоторые важные неценовые факторы спроса. Сейчас мы еще раз остановимся на их влиянии, дополнив его анализом поведения потребителей. </a:t>
            </a:r>
          </a:p>
          <a:p>
            <a:pPr eaLnBrk="1" fontAlgn="auto" hangingPunct="1">
              <a:spcAft>
                <a:spcPts val="0"/>
              </a:spcAft>
              <a:buClr>
                <a:schemeClr val="bg2">
                  <a:lumMod val="40000"/>
                  <a:lumOff val="60000"/>
                </a:schemeClr>
              </a:buClr>
              <a:buFont typeface="Wingdings 3" charset="2"/>
              <a:buChar char=""/>
              <a:defRPr/>
            </a:pPr>
            <a:r>
              <a:rPr lang="ru-RU" sz="2100" dirty="0">
                <a:solidFill>
                  <a:schemeClr val="tx1">
                    <a:lumMod val="75000"/>
                    <a:lumOff val="25000"/>
                  </a:schemeClr>
                </a:solidFill>
              </a:rPr>
              <a:t>Рост дохода приводит к увеличению потребления большинства товаров. Спрос па предметы первой необходимости обычно меньше реагирует на изменение дохода, чем спрос на большинство остальных благ, н то время как спрос на предметы роскоши, как правило, наоборот, более чувствителен к этому изменению. Кроме того, существуют еще так называемые "анормальные" блага, называемые еще низшими благами, потребление которых может сокращаться по мере роста дохода из-за того, что в этом случае люди постараются заменить такие товары более высококачественными. Суповые наборы, междугородние автобусные поездки, черно-белые телевизоры являются сегодня примерами низших благ для многих американцев. </a:t>
            </a:r>
          </a:p>
          <a:p>
            <a:pPr eaLnBrk="1" fontAlgn="auto" hangingPunct="1">
              <a:spcAft>
                <a:spcPts val="0"/>
              </a:spcAft>
              <a:buClr>
                <a:schemeClr val="bg2">
                  <a:lumMod val="40000"/>
                  <a:lumOff val="60000"/>
                </a:schemeClr>
              </a:buClr>
              <a:buFont typeface="Wingdings 3" charset="2"/>
              <a:buChar char=""/>
              <a:defRPr/>
            </a:pPr>
            <a:r>
              <a:rPr lang="ru-RU" sz="2100" dirty="0">
                <a:solidFill>
                  <a:schemeClr val="tx1">
                    <a:lumMod val="75000"/>
                    <a:lumOff val="25000"/>
                  </a:schemeClr>
                </a:solidFill>
              </a:rPr>
              <a:t>Что все это означает на языке кривых спроса? Кривая спроса показывает, как изменится количество спрашиваемой продукции при изменении ее цены. Но спрос также зависит от цен на другие товары, от доходов потребителей и от особых факторов. Кривая спроса была построена в соответствии с предположением о том, что все прочие факторы не меняются. Но что произойдет, если эти прочие факторы изменятся? В этом случае кривая спроса сдвинется либо вправо, либо влево. </a:t>
            </a:r>
          </a:p>
          <a:p>
            <a:pPr eaLnBrk="1" fontAlgn="auto" hangingPunct="1">
              <a:spcAft>
                <a:spcPts val="0"/>
              </a:spcAft>
              <a:buClr>
                <a:schemeClr val="bg2">
                  <a:lumMod val="40000"/>
                  <a:lumOff val="60000"/>
                </a:schemeClr>
              </a:buClr>
              <a:buFont typeface="Wingdings 3" charset="2"/>
              <a:buChar char=""/>
              <a:defRPr/>
            </a:pPr>
            <a:endParaRPr lang="ru-RU" dirty="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647700" y="1249363"/>
            <a:ext cx="6096000" cy="5078412"/>
          </a:xfrm>
          <a:prstGeom prst="rect">
            <a:avLst/>
          </a:prstGeom>
        </p:spPr>
        <p:txBody>
          <a:bodyPr>
            <a:spAutoFit/>
          </a:bodyPr>
          <a:lstStyle/>
          <a:p>
            <a:pPr fontAlgn="auto">
              <a:spcAft>
                <a:spcPts val="0"/>
              </a:spcAft>
              <a:buClr>
                <a:schemeClr val="bg2">
                  <a:lumMod val="40000"/>
                  <a:lumOff val="60000"/>
                </a:schemeClr>
              </a:buClr>
              <a:buFont typeface="Wingdings 3" charset="2"/>
              <a:buChar char=""/>
              <a:defRPr/>
            </a:pPr>
            <a:r>
              <a:rPr lang="ru-RU" dirty="0">
                <a:solidFill>
                  <a:schemeClr val="tx1">
                    <a:lumMod val="75000"/>
                    <a:lumOff val="25000"/>
                  </a:schemeClr>
                </a:solidFill>
              </a:rPr>
              <a:t>На рис. 3 показано влияние изменения неценовых факторов на спрос. При данном уровне доходов и ценах на остальные товары мы можем построить кривую спроса на кофе, ВВ. Предположим, что начальная цена и количество соответствуют точке А. Допустим, что уровень доходов увеличился, а цепы на кофе и другие товары остались неизменными. Поскольку кофе является нормальным товаром с положительной эластичностью по доходу, потребители увеличат его потребление. Следовательно, кривая спроса на кофе сдвинется вправо, скажем, в положение </a:t>
            </a:r>
            <a:r>
              <a:rPr lang="en-US" dirty="0">
                <a:solidFill>
                  <a:schemeClr val="tx1">
                    <a:lumMod val="75000"/>
                    <a:lumOff val="25000"/>
                  </a:schemeClr>
                </a:solidFill>
              </a:rPr>
              <a:t>D </a:t>
            </a:r>
            <a:r>
              <a:rPr lang="en-US" dirty="0" err="1">
                <a:solidFill>
                  <a:schemeClr val="tx1">
                    <a:lumMod val="75000"/>
                    <a:lumOff val="25000"/>
                  </a:schemeClr>
                </a:solidFill>
              </a:rPr>
              <a:t>D</a:t>
            </a:r>
            <a:r>
              <a:rPr lang="ru-RU" dirty="0">
                <a:solidFill>
                  <a:schemeClr val="tx1">
                    <a:lumMod val="75000"/>
                    <a:lumOff val="25000"/>
                  </a:schemeClr>
                </a:solidFill>
              </a:rPr>
              <a:t>', а величина спроса на кофе станет равна Х. Если уровень доходов снизится, тогда можно ожидать сокращения спроса и соответствен-но количества купленного кофе. Этот понизившийся спрос отражает кривая спроса В"В" и величина спроса А". </a:t>
            </a:r>
          </a:p>
        </p:txBody>
      </p:sp>
      <p:pic>
        <p:nvPicPr>
          <p:cNvPr id="48131" name="Рисунок 5"/>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6904038" y="0"/>
            <a:ext cx="5014912" cy="3260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8132" name="Прямоугольник 5"/>
          <p:cNvSpPr>
            <a:spLocks noChangeArrowheads="1"/>
          </p:cNvSpPr>
          <p:nvPr/>
        </p:nvSpPr>
        <p:spPr bwMode="auto">
          <a:xfrm>
            <a:off x="6583363" y="3260725"/>
            <a:ext cx="5867400" cy="3732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ts val="300"/>
              </a:spcBef>
              <a:buClrTx/>
              <a:buFontTx/>
              <a:buNone/>
            </a:pPr>
            <a:r>
              <a:rPr lang="ru-RU">
                <a:solidFill>
                  <a:schemeClr val="tx1"/>
                </a:solidFill>
                <a:latin typeface="Times New Roman" panose="02020603050405020304" pitchFamily="18" charset="0"/>
                <a:cs typeface="Times New Roman" panose="02020603050405020304" pitchFamily="18" charset="0"/>
              </a:rPr>
              <a:t>Рис. 3. Смещение кривой спроса при изменении уровня доходов или цен на другие товары </a:t>
            </a:r>
          </a:p>
          <a:p>
            <a:pPr eaLnBrk="1" hangingPunct="1">
              <a:spcBef>
                <a:spcPts val="300"/>
              </a:spcBef>
              <a:buClrTx/>
              <a:buFontTx/>
              <a:buNone/>
            </a:pPr>
            <a:r>
              <a:rPr lang="ru-RU">
                <a:solidFill>
                  <a:schemeClr val="tx1"/>
                </a:solidFill>
                <a:latin typeface="Times New Roman" panose="02020603050405020304" pitchFamily="18" charset="0"/>
                <a:cs typeface="Times New Roman" panose="02020603050405020304" pitchFamily="18" charset="0"/>
              </a:rPr>
              <a:t>При увеличении доходов потребители. как правило. покупают больше товаров, что приводит к увеличению спроса. Это выражается в смещены и кривой спроса вправо. (Объясните, почему увеличение доходов приводит к смещению кривой </a:t>
            </a:r>
            <a:r>
              <a:rPr lang="en-US">
                <a:solidFill>
                  <a:schemeClr val="tx1"/>
                </a:solidFill>
                <a:latin typeface="Times New Roman" panose="02020603050405020304" pitchFamily="18" charset="0"/>
                <a:cs typeface="Times New Roman" panose="02020603050405020304" pitchFamily="18" charset="0"/>
              </a:rPr>
              <a:t>DD</a:t>
            </a:r>
            <a:r>
              <a:rPr lang="ru-RU">
                <a:solidFill>
                  <a:schemeClr val="tx1"/>
                </a:solidFill>
                <a:latin typeface="Times New Roman" panose="02020603050405020304" pitchFamily="18" charset="0"/>
                <a:cs typeface="Times New Roman" panose="02020603050405020304" pitchFamily="18" charset="0"/>
              </a:rPr>
              <a:t> в положение </a:t>
            </a:r>
            <a:r>
              <a:rPr lang="en-US">
                <a:solidFill>
                  <a:schemeClr val="tx1"/>
                </a:solidFill>
                <a:latin typeface="Times New Roman" panose="02020603050405020304" pitchFamily="18" charset="0"/>
                <a:cs typeface="Times New Roman" panose="02020603050405020304" pitchFamily="18" charset="0"/>
              </a:rPr>
              <a:t>D</a:t>
            </a:r>
            <a:r>
              <a:rPr lang="ru-RU">
                <a:solidFill>
                  <a:schemeClr val="tx1"/>
                </a:solidFill>
                <a:latin typeface="Times New Roman" panose="02020603050405020304" pitchFamily="18" charset="0"/>
                <a:cs typeface="Times New Roman" panose="02020603050405020304" pitchFamily="18" charset="0"/>
              </a:rPr>
              <a:t>'</a:t>
            </a:r>
            <a:r>
              <a:rPr lang="en-US">
                <a:solidFill>
                  <a:schemeClr val="tx1"/>
                </a:solidFill>
                <a:latin typeface="Times New Roman" panose="02020603050405020304" pitchFamily="18" charset="0"/>
                <a:cs typeface="Times New Roman" panose="02020603050405020304" pitchFamily="18" charset="0"/>
              </a:rPr>
              <a:t>D</a:t>
            </a:r>
            <a:r>
              <a:rPr lang="ru-RU">
                <a:solidFill>
                  <a:schemeClr val="tx1"/>
                </a:solidFill>
                <a:latin typeface="Times New Roman" panose="02020603050405020304" pitchFamily="18" charset="0"/>
                <a:cs typeface="Times New Roman" panose="02020603050405020304" pitchFamily="18" charset="0"/>
              </a:rPr>
              <a:t>'.)1о же самое происходит и при повышении иены товара-заменителя (т.е. кривая </a:t>
            </a:r>
            <a:r>
              <a:rPr lang="en-US">
                <a:solidFill>
                  <a:schemeClr val="tx1"/>
                </a:solidFill>
                <a:latin typeface="Times New Roman" panose="02020603050405020304" pitchFamily="18" charset="0"/>
                <a:cs typeface="Times New Roman" panose="02020603050405020304" pitchFamily="18" charset="0"/>
              </a:rPr>
              <a:t>DD</a:t>
            </a:r>
            <a:r>
              <a:rPr lang="ru-RU">
                <a:solidFill>
                  <a:schemeClr val="tx1"/>
                </a:solidFill>
                <a:latin typeface="Times New Roman" panose="02020603050405020304" pitchFamily="18" charset="0"/>
                <a:cs typeface="Times New Roman" panose="02020603050405020304" pitchFamily="18" charset="0"/>
              </a:rPr>
              <a:t> смещается в положение </a:t>
            </a:r>
            <a:r>
              <a:rPr lang="en-US">
                <a:solidFill>
                  <a:schemeClr val="tx1"/>
                </a:solidFill>
                <a:latin typeface="Times New Roman" panose="02020603050405020304" pitchFamily="18" charset="0"/>
                <a:cs typeface="Times New Roman" panose="02020603050405020304" pitchFamily="18" charset="0"/>
              </a:rPr>
              <a:t>D</a:t>
            </a:r>
            <a:r>
              <a:rPr lang="ru-RU">
                <a:solidFill>
                  <a:schemeClr val="tx1"/>
                </a:solidFill>
                <a:latin typeface="Times New Roman" panose="02020603050405020304" pitchFamily="18" charset="0"/>
                <a:cs typeface="Times New Roman" panose="02020603050405020304" pitchFamily="18" charset="0"/>
              </a:rPr>
              <a:t>'</a:t>
            </a:r>
            <a:r>
              <a:rPr lang="en-US">
                <a:solidFill>
                  <a:schemeClr val="tx1"/>
                </a:solidFill>
                <a:latin typeface="Times New Roman" panose="02020603050405020304" pitchFamily="18" charset="0"/>
                <a:cs typeface="Times New Roman" panose="02020603050405020304" pitchFamily="18" charset="0"/>
              </a:rPr>
              <a:t>D</a:t>
            </a:r>
            <a:r>
              <a:rPr lang="ru-RU">
                <a:solidFill>
                  <a:schemeClr val="tx1"/>
                </a:solidFill>
                <a:latin typeface="Times New Roman" panose="02020603050405020304" pitchFamily="18" charset="0"/>
                <a:cs typeface="Times New Roman" panose="02020603050405020304" pitchFamily="18" charset="0"/>
              </a:rPr>
              <a:t>'). (Объясните, почему снижение доходов обычно приводит к смещению кривой спроса в положение </a:t>
            </a:r>
            <a:r>
              <a:rPr lang="en-US">
                <a:solidFill>
                  <a:schemeClr val="tx1"/>
                </a:solidFill>
                <a:latin typeface="Times New Roman" panose="02020603050405020304" pitchFamily="18" charset="0"/>
                <a:cs typeface="Times New Roman" panose="02020603050405020304" pitchFamily="18" charset="0"/>
              </a:rPr>
              <a:t>D</a:t>
            </a:r>
            <a:r>
              <a:rPr lang="ru-RU">
                <a:solidFill>
                  <a:schemeClr val="tx1"/>
                </a:solidFill>
                <a:latin typeface="Times New Roman" panose="02020603050405020304" pitchFamily="18" charset="0"/>
                <a:cs typeface="Times New Roman" panose="02020603050405020304" pitchFamily="18" charset="0"/>
              </a:rPr>
              <a:t>"</a:t>
            </a:r>
            <a:r>
              <a:rPr lang="en-US">
                <a:solidFill>
                  <a:schemeClr val="tx1"/>
                </a:solidFill>
                <a:latin typeface="Times New Roman" panose="02020603050405020304" pitchFamily="18" charset="0"/>
                <a:cs typeface="Times New Roman" panose="02020603050405020304" pitchFamily="18" charset="0"/>
              </a:rPr>
              <a:t>D</a:t>
            </a:r>
            <a:r>
              <a:rPr lang="ru-RU">
                <a:solidFill>
                  <a:schemeClr val="tx1"/>
                </a:solidFill>
                <a:latin typeface="Times New Roman" panose="02020603050405020304" pitchFamily="18" charset="0"/>
                <a:cs typeface="Times New Roman" panose="02020603050405020304" pitchFamily="18" charset="0"/>
              </a:rPr>
              <a:t>".) Почему снижение цены на цыплят сместит кривую спроса на гамбургеры в положение </a:t>
            </a:r>
            <a:r>
              <a:rPr lang="en-US">
                <a:solidFill>
                  <a:schemeClr val="tx1"/>
                </a:solidFill>
                <a:latin typeface="Times New Roman" panose="02020603050405020304" pitchFamily="18" charset="0"/>
                <a:cs typeface="Times New Roman" panose="02020603050405020304" pitchFamily="18" charset="0"/>
              </a:rPr>
              <a:t>D</a:t>
            </a:r>
            <a:r>
              <a:rPr lang="ru-RU">
                <a:solidFill>
                  <a:schemeClr val="tx1"/>
                </a:solidFill>
                <a:latin typeface="Times New Roman" panose="02020603050405020304" pitchFamily="18" charset="0"/>
                <a:cs typeface="Times New Roman" panose="02020603050405020304" pitchFamily="18" charset="0"/>
              </a:rPr>
              <a:t>"</a:t>
            </a:r>
            <a:r>
              <a:rPr lang="en-US">
                <a:solidFill>
                  <a:schemeClr val="tx1"/>
                </a:solidFill>
                <a:latin typeface="Times New Roman" panose="02020603050405020304" pitchFamily="18" charset="0"/>
                <a:cs typeface="Times New Roman" panose="02020603050405020304" pitchFamily="18" charset="0"/>
              </a:rPr>
              <a:t>D</a:t>
            </a:r>
            <a:r>
              <a:rPr lang="ru-RU">
                <a:solidFill>
                  <a:schemeClr val="tx1"/>
                </a:solidFill>
                <a:latin typeface="Times New Roman" panose="02020603050405020304" pitchFamily="18" charset="0"/>
                <a:cs typeface="Times New Roman" panose="02020603050405020304" pitchFamily="18" charset="0"/>
              </a:rP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385888" y="1249363"/>
            <a:ext cx="8466137" cy="5410200"/>
          </a:xfrm>
        </p:spPr>
        <p:txBody>
          <a:bodyPr rtlCol="0">
            <a:normAutofit/>
          </a:bodyPr>
          <a:lstStyle/>
          <a:p>
            <a:pPr eaLnBrk="1" fontAlgn="auto" hangingPunct="1">
              <a:spcAft>
                <a:spcPts val="0"/>
              </a:spcAft>
              <a:buClr>
                <a:schemeClr val="bg2">
                  <a:lumMod val="40000"/>
                  <a:lumOff val="60000"/>
                </a:schemeClr>
              </a:buClr>
              <a:buFont typeface="Wingdings 3" charset="2"/>
              <a:buChar char=""/>
              <a:defRPr/>
            </a:pPr>
            <a:r>
              <a:rPr lang="ru-RU" dirty="0">
                <a:solidFill>
                  <a:schemeClr val="tx1">
                    <a:lumMod val="75000"/>
                    <a:lumOff val="25000"/>
                  </a:schemeClr>
                </a:solidFill>
              </a:rPr>
              <a:t>Ежедневно каждый из нас принимает множества решений о том, как распределить свои деньги и время, которых всегда не хватает. Что лучше: успеть позавтракать или подольше поспать? Провести вечер за чтением или отправиться в гости? Купить новую машину или отремонтировать старую? Потратить деньга сегодня пли отложить на завтра? Вот так, пытаясь уравновесить подчас совершенно противоположные потребности ы желания, мы ежедневно делаем выбор, предопределяющий наше дальнейшее существование. </a:t>
            </a:r>
          </a:p>
          <a:p>
            <a:pPr eaLnBrk="1" fontAlgn="auto" hangingPunct="1">
              <a:spcAft>
                <a:spcPts val="0"/>
              </a:spcAft>
              <a:buClr>
                <a:schemeClr val="bg2">
                  <a:lumMod val="40000"/>
                  <a:lumOff val="60000"/>
                </a:schemeClr>
              </a:buClr>
              <a:buFont typeface="Wingdings 3" charset="2"/>
              <a:buChar char=""/>
              <a:defRPr/>
            </a:pPr>
            <a:r>
              <a:rPr lang="ru-RU" dirty="0">
                <a:solidFill>
                  <a:schemeClr val="tx1">
                    <a:lumMod val="75000"/>
                    <a:lumOff val="25000"/>
                  </a:schemeClr>
                </a:solidFill>
              </a:rPr>
              <a:t>Результаты такого индивидуального выбора, как мы надели в предыдущих главах, лежат в основе кривой спроса и его ценовой эластичности. В этой главе мы детальнее проанализируем спрос и рассмотрим основные принципы потребительского выбора и поведения. Мы увидим, как стремление индивидуумов к получению наиболее предпочтительного набора потребительских товаров и услуг соответствует рассмотренным нами моделям рыночного спроса, н узнаем, как измеряется вы года, получаемая каждым из нас от участия в рыночной экономике. </a:t>
            </a:r>
          </a:p>
          <a:p>
            <a:pPr eaLnBrk="1" fontAlgn="auto" hangingPunct="1">
              <a:spcAft>
                <a:spcPts val="0"/>
              </a:spcAft>
              <a:buClr>
                <a:schemeClr val="bg2">
                  <a:lumMod val="40000"/>
                  <a:lumOff val="60000"/>
                </a:schemeClr>
              </a:buClr>
              <a:buFont typeface="Wingdings 3" charset="2"/>
              <a:buChar char=""/>
              <a:defRPr/>
            </a:pPr>
            <a:endParaRPr lang="ru-RU" dirty="0">
              <a:solidFill>
                <a:schemeClr val="tx1">
                  <a:lumMod val="75000"/>
                  <a:lumOff val="25000"/>
                </a:schemeClr>
              </a:solidFill>
            </a:endParaRPr>
          </a:p>
        </p:txBody>
      </p:sp>
      <p:pic>
        <p:nvPicPr>
          <p:cNvPr id="21507" name="Рисунок 4"/>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050463" y="2671763"/>
            <a:ext cx="1790700" cy="160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Заголовок 1"/>
          <p:cNvSpPr>
            <a:spLocks noGrp="1"/>
          </p:cNvSpPr>
          <p:nvPr>
            <p:ph type="title"/>
          </p:nvPr>
        </p:nvSpPr>
        <p:spPr>
          <a:xfrm>
            <a:off x="1724025" y="395288"/>
            <a:ext cx="8912225" cy="1281112"/>
          </a:xfrm>
        </p:spPr>
        <p:txBody>
          <a:bodyPr/>
          <a:lstStyle/>
          <a:p>
            <a:pPr eaLnBrk="1" hangingPunct="1"/>
            <a:r>
              <a:rPr lang="ru-RU" sz="3200" b="1" smtClean="0">
                <a:solidFill>
                  <a:schemeClr val="tx2"/>
                </a:solidFill>
              </a:rPr>
              <a:t>Взаимозаменяемые и взаимодополняющие блага</a:t>
            </a:r>
          </a:p>
        </p:txBody>
      </p:sp>
      <p:sp>
        <p:nvSpPr>
          <p:cNvPr id="3" name="Объект 2"/>
          <p:cNvSpPr>
            <a:spLocks noGrp="1"/>
          </p:cNvSpPr>
          <p:nvPr>
            <p:ph idx="1"/>
          </p:nvPr>
        </p:nvSpPr>
        <p:spPr>
          <a:xfrm>
            <a:off x="1103313" y="1852613"/>
            <a:ext cx="10753725" cy="4894262"/>
          </a:xfrm>
        </p:spPr>
        <p:txBody>
          <a:bodyPr rtlCol="0">
            <a:normAutofit lnSpcReduction="10000"/>
          </a:bodyPr>
          <a:lstStyle/>
          <a:p>
            <a:pPr eaLnBrk="1" fontAlgn="auto" hangingPunct="1">
              <a:spcAft>
                <a:spcPts val="0"/>
              </a:spcAft>
              <a:buClr>
                <a:schemeClr val="bg2">
                  <a:lumMod val="40000"/>
                  <a:lumOff val="60000"/>
                </a:schemeClr>
              </a:buClr>
              <a:buFont typeface="Wingdings 3" charset="2"/>
              <a:buChar char=""/>
              <a:defRPr/>
            </a:pPr>
            <a:r>
              <a:rPr lang="ru-RU" dirty="0">
                <a:solidFill>
                  <a:schemeClr val="tx1">
                    <a:lumMod val="75000"/>
                    <a:lumOff val="25000"/>
                  </a:schemeClr>
                </a:solidFill>
              </a:rPr>
              <a:t>Каждый знает, что повышение цен на говядину приведет к снижению спроса на нее. Мы </a:t>
            </a:r>
            <a:r>
              <a:rPr lang="ru-RU" sz="1900" dirty="0">
                <a:solidFill>
                  <a:schemeClr val="tx1">
                    <a:lumMod val="75000"/>
                    <a:lumOff val="25000"/>
                  </a:schemeClr>
                </a:solidFill>
              </a:rPr>
              <a:t>также знаем, что это изменение </a:t>
            </a:r>
            <a:r>
              <a:rPr lang="ru-RU" dirty="0">
                <a:solidFill>
                  <a:schemeClr val="tx1">
                    <a:lumMod val="75000"/>
                    <a:lumOff val="25000"/>
                  </a:schemeClr>
                </a:solidFill>
              </a:rPr>
              <a:t>окажет влияние на спрос на другие товары. Например, более высокие цены на говядину увеличат спрос на товары-заменители, например на цыплят. Более высокая иена говядины может понизить спрос на такие блага, как булочки для </a:t>
            </a:r>
            <a:r>
              <a:rPr lang="ru-RU" dirty="0" err="1" smtClean="0">
                <a:solidFill>
                  <a:schemeClr val="tx1">
                    <a:lumMod val="75000"/>
                    <a:lumOff val="25000"/>
                  </a:schemeClr>
                </a:solidFill>
              </a:rPr>
              <a:t>гамбург</a:t>
            </a:r>
            <a:r>
              <a:rPr lang="en-US" dirty="0" smtClean="0">
                <a:solidFill>
                  <a:schemeClr val="tx1">
                    <a:lumMod val="75000"/>
                    <a:lumOff val="25000"/>
                  </a:schemeClr>
                </a:solidFill>
              </a:rPr>
              <a:t>e</a:t>
            </a:r>
            <a:r>
              <a:rPr lang="ru-RU" dirty="0">
                <a:solidFill>
                  <a:schemeClr val="tx1">
                    <a:lumMod val="75000"/>
                    <a:lumOff val="25000"/>
                  </a:schemeClr>
                </a:solidFill>
              </a:rPr>
              <a:t>ров п кетчуп, которые используются с говядиной в гамбургерах. Однако это изменение, скорее всего, окажет незначительное влияние на спрос на учебники по экономической теории. Поэтому </a:t>
            </a:r>
            <a:r>
              <a:rPr lang="ru-RU" dirty="0" smtClean="0">
                <a:solidFill>
                  <a:schemeClr val="tx1">
                    <a:lumMod val="75000"/>
                    <a:lumOff val="25000"/>
                  </a:schemeClr>
                </a:solidFill>
              </a:rPr>
              <a:t>мы </a:t>
            </a:r>
            <a:r>
              <a:rPr lang="ru-RU" dirty="0">
                <a:solidFill>
                  <a:schemeClr val="tx1">
                    <a:lumMod val="75000"/>
                    <a:lumOff val="25000"/>
                  </a:schemeClr>
                </a:solidFill>
              </a:rPr>
              <a:t>называем говядину и цыплят взаимозаменяемыми товарами. Товары А и Б являются взаимозаменяемыми (товарами-субститутами), если повышение цены на товар А вызывает увеличение спроса на </a:t>
            </a:r>
            <a:r>
              <a:rPr lang="ru-RU" dirty="0" smtClean="0">
                <a:solidFill>
                  <a:schemeClr val="tx1">
                    <a:lumMod val="75000"/>
                    <a:lumOff val="25000"/>
                  </a:schemeClr>
                </a:solidFill>
              </a:rPr>
              <a:t>товар-заменитель </a:t>
            </a:r>
            <a:r>
              <a:rPr lang="ru-RU" dirty="0">
                <a:solidFill>
                  <a:schemeClr val="tx1">
                    <a:lumMod val="75000"/>
                    <a:lumOff val="25000"/>
                  </a:schemeClr>
                </a:solidFill>
              </a:rPr>
              <a:t>Б. Гамбургеры и булочка для гамбургеров, автомобили и бензин - примеры взаимодополняющих товаров, так называемых товаров-комплементов. Они получили свое название из-за того, что повышение цены на товар А приводит к понижению спроса на дополняющий его товар Б. Кроме этих двух разновидностей товаров, существуют еще так называемые независимые товары, например говядина и учебник, для которых изменение цены одного из них не влияет на спрос на другой товар. Попытайтесь классифицировать следующие пары: индейка и клюквенный соус, нефть и уголь, образование в колледже и учебники, ботинки и шнурки, соль и шнурки</a:t>
            </a:r>
            <a:r>
              <a:rPr lang="ru-RU" dirty="0" smtClean="0">
                <a:solidFill>
                  <a:schemeClr val="tx1">
                    <a:lumMod val="75000"/>
                    <a:lumOff val="25000"/>
                  </a:schemeClr>
                </a:solidFill>
              </a:rPr>
              <a:t>. </a:t>
            </a:r>
            <a:endParaRPr lang="ru-RU" dirty="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355725" y="1189038"/>
            <a:ext cx="5608638" cy="5354637"/>
          </a:xfrm>
          <a:prstGeom prst="rect">
            <a:avLst/>
          </a:prstGeom>
        </p:spPr>
        <p:txBody>
          <a:bodyPr>
            <a:spAutoFit/>
          </a:bodyPr>
          <a:lstStyle/>
          <a:p>
            <a:pPr fontAlgn="auto">
              <a:spcAft>
                <a:spcPts val="0"/>
              </a:spcAft>
              <a:buClr>
                <a:schemeClr val="bg2">
                  <a:lumMod val="40000"/>
                  <a:lumOff val="60000"/>
                </a:schemeClr>
              </a:buClr>
              <a:buFont typeface="Wingdings 3" charset="2"/>
              <a:buChar char=""/>
              <a:defRPr/>
            </a:pPr>
            <a:r>
              <a:rPr lang="ru-RU" dirty="0">
                <a:solidFill>
                  <a:schemeClr val="tx1">
                    <a:lumMod val="75000"/>
                    <a:lumOff val="25000"/>
                  </a:schemeClr>
                </a:solidFill>
              </a:rPr>
              <a:t>Предположим, что на рис.3 представлена кривая спроса на говядину. При снижении цены на цыплят потребители, возможно, будут покупать меньше говядины, поэтому кривая спроса на говядину сместится влево, например в положение В"В". Но что произойдет, если цена на булочки для гамбургеров снизится? Если это приведет к какому-то смещению кривой ВО, то это смещение будет отражать увеличение объема покупок говядины (конечно, при условии, что кривая спроса сместится вправо). Почему мы наблюдаем совершенно противоположную реакцию спроса? Потом'; что цыплята являются для говядины конкурирующим товаром, или товаром-заменителем, в то время как булочки для гамбургеров и говядина — товары взаимодополняющие.</a:t>
            </a:r>
          </a:p>
        </p:txBody>
      </p:sp>
      <p:pic>
        <p:nvPicPr>
          <p:cNvPr id="50179" name="Рисунок 5"/>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7175500" y="1189038"/>
            <a:ext cx="5016500" cy="4327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0180" name="Прямоугольник 5"/>
          <p:cNvSpPr>
            <a:spLocks noChangeArrowheads="1"/>
          </p:cNvSpPr>
          <p:nvPr/>
        </p:nvSpPr>
        <p:spPr bwMode="auto">
          <a:xfrm>
            <a:off x="7175500" y="5695950"/>
            <a:ext cx="5091113" cy="647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ts val="300"/>
              </a:spcBef>
              <a:buClrTx/>
              <a:buFontTx/>
              <a:buNone/>
            </a:pPr>
            <a:r>
              <a:rPr lang="ru-RU">
                <a:solidFill>
                  <a:schemeClr val="tx1"/>
                </a:solidFill>
                <a:latin typeface="Times New Roman" panose="02020603050405020304" pitchFamily="18" charset="0"/>
                <a:cs typeface="Times New Roman" panose="02020603050405020304" pitchFamily="18" charset="0"/>
              </a:rPr>
              <a:t>Рис. 3. Смещение кривой спроса при изменении уровня доходов или цен на другие товары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Заголовок 1"/>
          <p:cNvSpPr>
            <a:spLocks noGrp="1"/>
          </p:cNvSpPr>
          <p:nvPr>
            <p:ph type="title"/>
          </p:nvPr>
        </p:nvSpPr>
        <p:spPr>
          <a:xfrm>
            <a:off x="1693863" y="609600"/>
            <a:ext cx="3700462" cy="655638"/>
          </a:xfrm>
          <a:solidFill>
            <a:srgbClr val="92D050"/>
          </a:solidFill>
        </p:spPr>
        <p:txBody>
          <a:bodyPr/>
          <a:lstStyle/>
          <a:p>
            <a:pPr eaLnBrk="1" hangingPunct="1"/>
            <a:r>
              <a:rPr lang="ru-RU" sz="3200" b="1" smtClean="0">
                <a:solidFill>
                  <a:schemeClr val="tx2"/>
                </a:solidFill>
              </a:rPr>
              <a:t>Подведем итоги:</a:t>
            </a:r>
          </a:p>
        </p:txBody>
      </p:sp>
      <p:sp>
        <p:nvSpPr>
          <p:cNvPr id="3" name="Объект 2"/>
          <p:cNvSpPr>
            <a:spLocks noGrp="1"/>
          </p:cNvSpPr>
          <p:nvPr>
            <p:ph idx="1"/>
          </p:nvPr>
        </p:nvSpPr>
        <p:spPr>
          <a:xfrm>
            <a:off x="793750" y="1660525"/>
            <a:ext cx="9812338" cy="4433888"/>
          </a:xfrm>
        </p:spPr>
        <p:txBody>
          <a:bodyPr rtlCol="0">
            <a:normAutofit lnSpcReduction="10000"/>
          </a:bodyPr>
          <a:lstStyle/>
          <a:p>
            <a:pPr eaLnBrk="1" fontAlgn="auto" hangingPunct="1">
              <a:spcAft>
                <a:spcPts val="0"/>
              </a:spcAft>
              <a:buClr>
                <a:schemeClr val="bg2">
                  <a:lumMod val="40000"/>
                  <a:lumOff val="60000"/>
                </a:schemeClr>
              </a:buClr>
              <a:buFont typeface="Wingdings 3" charset="2"/>
              <a:buChar char=""/>
              <a:defRPr/>
            </a:pPr>
            <a:r>
              <a:rPr lang="ru-RU" dirty="0" smtClean="0">
                <a:solidFill>
                  <a:schemeClr val="tx1">
                    <a:lumMod val="75000"/>
                    <a:lumOff val="25000"/>
                  </a:schemeClr>
                </a:solidFill>
              </a:rPr>
              <a:t>Эффект </a:t>
            </a:r>
            <a:r>
              <a:rPr lang="ru-RU" dirty="0">
                <a:solidFill>
                  <a:schemeClr val="tx1">
                    <a:lumMod val="75000"/>
                    <a:lumOff val="25000"/>
                  </a:schemeClr>
                </a:solidFill>
              </a:rPr>
              <a:t>замещения имеет место, когда более высокая цена приводит к замене товара, цепа на который выросла, другими товарами.</a:t>
            </a:r>
          </a:p>
          <a:p>
            <a:pPr eaLnBrk="1" fontAlgn="auto" hangingPunct="1">
              <a:spcAft>
                <a:spcPts val="0"/>
              </a:spcAft>
              <a:buClr>
                <a:schemeClr val="bg2">
                  <a:lumMod val="40000"/>
                  <a:lumOff val="60000"/>
                </a:schemeClr>
              </a:buClr>
              <a:buFont typeface="Wingdings 3" charset="2"/>
              <a:buChar char=""/>
              <a:defRPr/>
            </a:pPr>
            <a:r>
              <a:rPr lang="ru-RU" dirty="0">
                <a:solidFill>
                  <a:schemeClr val="tx1">
                    <a:lumMod val="75000"/>
                    <a:lumOff val="25000"/>
                  </a:schemeClr>
                </a:solidFill>
              </a:rPr>
              <a:t> </a:t>
            </a:r>
            <a:r>
              <a:rPr lang="ru-RU" dirty="0" smtClean="0">
                <a:solidFill>
                  <a:schemeClr val="tx1">
                    <a:lumMod val="75000"/>
                    <a:lumOff val="25000"/>
                  </a:schemeClr>
                </a:solidFill>
              </a:rPr>
              <a:t>Эффект </a:t>
            </a:r>
            <a:r>
              <a:rPr lang="ru-RU" dirty="0">
                <a:solidFill>
                  <a:schemeClr val="tx1">
                    <a:lumMod val="75000"/>
                    <a:lumOff val="25000"/>
                  </a:schemeClr>
                </a:solidFill>
              </a:rPr>
              <a:t>дохода выражается в изменении требуемого количества какого-либо то-вара, поскольку изменение цены этого товара приводит к изменению реальных доходов потребителя. </a:t>
            </a:r>
          </a:p>
          <a:p>
            <a:pPr eaLnBrk="1" fontAlgn="auto" hangingPunct="1">
              <a:spcAft>
                <a:spcPts val="0"/>
              </a:spcAft>
              <a:buClr>
                <a:schemeClr val="bg2">
                  <a:lumMod val="40000"/>
                  <a:lumOff val="60000"/>
                </a:schemeClr>
              </a:buClr>
              <a:buFont typeface="Wingdings 3" charset="2"/>
              <a:buChar char=""/>
              <a:defRPr/>
            </a:pPr>
            <a:r>
              <a:rPr lang="ru-RU" dirty="0" smtClean="0">
                <a:solidFill>
                  <a:schemeClr val="tx1">
                    <a:lumMod val="75000"/>
                    <a:lumOff val="25000"/>
                  </a:schemeClr>
                </a:solidFill>
              </a:rPr>
              <a:t>Эластичность </a:t>
            </a:r>
            <a:r>
              <a:rPr lang="ru-RU" dirty="0">
                <a:solidFill>
                  <a:schemeClr val="tx1">
                    <a:lumMod val="75000"/>
                    <a:lumOff val="25000"/>
                  </a:schemeClr>
                </a:solidFill>
              </a:rPr>
              <a:t>спроса по доходу представляет собой результат деления процентного изменения требуемого количества какого-либо товара па процентное изменение дохода. </a:t>
            </a:r>
          </a:p>
          <a:p>
            <a:pPr eaLnBrk="1" fontAlgn="auto" hangingPunct="1">
              <a:spcAft>
                <a:spcPts val="0"/>
              </a:spcAft>
              <a:buClr>
                <a:schemeClr val="bg2">
                  <a:lumMod val="40000"/>
                  <a:lumOff val="60000"/>
                </a:schemeClr>
              </a:buClr>
              <a:buFont typeface="Wingdings 3" charset="2"/>
              <a:buChar char=""/>
              <a:defRPr/>
            </a:pPr>
            <a:r>
              <a:rPr lang="ru-RU" dirty="0" smtClean="0">
                <a:solidFill>
                  <a:schemeClr val="tx1">
                    <a:lumMod val="75000"/>
                    <a:lumOff val="25000"/>
                  </a:schemeClr>
                </a:solidFill>
              </a:rPr>
              <a:t>Товары </a:t>
            </a:r>
            <a:r>
              <a:rPr lang="ru-RU" dirty="0">
                <a:solidFill>
                  <a:schemeClr val="tx1">
                    <a:lumMod val="75000"/>
                    <a:lumOff val="25000"/>
                  </a:schemeClr>
                </a:solidFill>
              </a:rPr>
              <a:t>считаются взаимозаменяемы ми, если увеличение цены одного товара при-водит к повышению спроса на другой товар. </a:t>
            </a:r>
          </a:p>
          <a:p>
            <a:pPr eaLnBrk="1" fontAlgn="auto" hangingPunct="1">
              <a:spcAft>
                <a:spcPts val="0"/>
              </a:spcAft>
              <a:buClr>
                <a:schemeClr val="bg2">
                  <a:lumMod val="40000"/>
                  <a:lumOff val="60000"/>
                </a:schemeClr>
              </a:buClr>
              <a:buFont typeface="Wingdings 3" charset="2"/>
              <a:buChar char=""/>
              <a:defRPr/>
            </a:pPr>
            <a:r>
              <a:rPr lang="ru-RU" dirty="0" smtClean="0">
                <a:solidFill>
                  <a:schemeClr val="tx1">
                    <a:lumMod val="75000"/>
                    <a:lumOff val="25000"/>
                  </a:schemeClr>
                </a:solidFill>
              </a:rPr>
              <a:t>Товары </a:t>
            </a:r>
            <a:r>
              <a:rPr lang="ru-RU" dirty="0">
                <a:solidFill>
                  <a:schemeClr val="tx1">
                    <a:lumMod val="75000"/>
                    <a:lumOff val="25000"/>
                  </a:schemeClr>
                </a:solidFill>
              </a:rPr>
              <a:t>считаются взаимодополняющими, если увеличение цены одного товара приводит к уменьшению спроса на другой товар. </a:t>
            </a:r>
          </a:p>
          <a:p>
            <a:pPr eaLnBrk="1" fontAlgn="auto" hangingPunct="1">
              <a:spcAft>
                <a:spcPts val="0"/>
              </a:spcAft>
              <a:buClr>
                <a:schemeClr val="bg2">
                  <a:lumMod val="40000"/>
                  <a:lumOff val="60000"/>
                </a:schemeClr>
              </a:buClr>
              <a:buFont typeface="Wingdings 3" charset="2"/>
              <a:buChar char=""/>
              <a:defRPr/>
            </a:pPr>
            <a:r>
              <a:rPr lang="ru-RU" dirty="0" smtClean="0">
                <a:solidFill>
                  <a:schemeClr val="tx1">
                    <a:lumMod val="75000"/>
                    <a:lumOff val="25000"/>
                  </a:schemeClr>
                </a:solidFill>
              </a:rPr>
              <a:t>Товары </a:t>
            </a:r>
            <a:r>
              <a:rPr lang="ru-RU" dirty="0">
                <a:solidFill>
                  <a:schemeClr val="tx1">
                    <a:lumMod val="75000"/>
                    <a:lumOff val="25000"/>
                  </a:schemeClr>
                </a:solidFill>
              </a:rPr>
              <a:t>считаются независимыми, если изменение цены одного товара не приводит к изменению спроса на другой товар. </a:t>
            </a:r>
          </a:p>
        </p:txBody>
      </p:sp>
      <p:pic>
        <p:nvPicPr>
          <p:cNvPr id="51204" name="Рисунок 3"/>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10028238" y="3856038"/>
            <a:ext cx="2743200" cy="2743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Заголовок 1"/>
          <p:cNvSpPr>
            <a:spLocks noGrp="1"/>
          </p:cNvSpPr>
          <p:nvPr>
            <p:ph type="title"/>
          </p:nvPr>
        </p:nvSpPr>
        <p:spPr>
          <a:xfrm>
            <a:off x="1693863" y="395288"/>
            <a:ext cx="8912225" cy="1281112"/>
          </a:xfrm>
        </p:spPr>
        <p:txBody>
          <a:bodyPr/>
          <a:lstStyle/>
          <a:p>
            <a:pPr eaLnBrk="1" hangingPunct="1"/>
            <a:r>
              <a:rPr lang="ru-RU" sz="3200" b="1" smtClean="0">
                <a:solidFill>
                  <a:schemeClr val="tx2"/>
                </a:solidFill>
              </a:rPr>
              <a:t>Эмпирическая оценка эластичности по цене и по доходу </a:t>
            </a:r>
            <a:br>
              <a:rPr lang="ru-RU" sz="3200" b="1" smtClean="0">
                <a:solidFill>
                  <a:schemeClr val="tx2"/>
                </a:solidFill>
              </a:rPr>
            </a:br>
            <a:endParaRPr lang="ru-RU" sz="3200" b="1" smtClean="0">
              <a:solidFill>
                <a:schemeClr val="tx2"/>
              </a:solidFill>
            </a:endParaRPr>
          </a:p>
        </p:txBody>
      </p:sp>
      <p:sp>
        <p:nvSpPr>
          <p:cNvPr id="3" name="Объект 2"/>
          <p:cNvSpPr>
            <a:spLocks noGrp="1"/>
          </p:cNvSpPr>
          <p:nvPr>
            <p:ph idx="1"/>
          </p:nvPr>
        </p:nvSpPr>
        <p:spPr>
          <a:xfrm>
            <a:off x="1006475" y="1463675"/>
            <a:ext cx="11322050" cy="5830888"/>
          </a:xfrm>
        </p:spPr>
        <p:txBody>
          <a:bodyPr rtlCol="0">
            <a:normAutofit lnSpcReduction="10000"/>
          </a:bodyPr>
          <a:lstStyle/>
          <a:p>
            <a:pPr eaLnBrk="1" fontAlgn="auto" hangingPunct="1">
              <a:spcAft>
                <a:spcPts val="0"/>
              </a:spcAft>
              <a:buClr>
                <a:schemeClr val="bg2">
                  <a:lumMod val="40000"/>
                  <a:lumOff val="60000"/>
                </a:schemeClr>
              </a:buClr>
              <a:buFont typeface="Wingdings 3" charset="2"/>
              <a:buChar char=""/>
              <a:defRPr/>
            </a:pPr>
            <a:r>
              <a:rPr lang="ru-RU" dirty="0">
                <a:solidFill>
                  <a:schemeClr val="tx1">
                    <a:lumMod val="75000"/>
                    <a:lumOff val="25000"/>
                  </a:schemeClr>
                </a:solidFill>
              </a:rPr>
              <a:t>Часто для принятия экономических решений необходимо знать количественное значение цеповой эластичности. Например, производитель автомобилей хочет знать, какое влияние на объем продаж окажет повышение иен на автомобили, которое может произойти после установки дорогостоящего оборудования, контролирующего уровень загрязнения окружающей среды; руководству университета необходима информация о том, как повлияет повышение стоимости обучения на количество абитуриентов; издателю необходимо подсчитать изменение объема продаж вследствие повышения цен на учебники. Во всех этих случаях требуется определить количественное значение ценовой эластичности. </a:t>
            </a:r>
          </a:p>
          <a:p>
            <a:pPr eaLnBrk="1" fontAlgn="auto" hangingPunct="1">
              <a:spcAft>
                <a:spcPts val="0"/>
              </a:spcAft>
              <a:buClr>
                <a:schemeClr val="bg2">
                  <a:lumMod val="40000"/>
                  <a:lumOff val="60000"/>
                </a:schemeClr>
              </a:buClr>
              <a:buFont typeface="Wingdings 3" charset="2"/>
              <a:buChar char=""/>
              <a:defRPr/>
            </a:pPr>
            <a:r>
              <a:rPr lang="ru-RU" dirty="0">
                <a:solidFill>
                  <a:schemeClr val="tx1">
                    <a:lumMod val="75000"/>
                    <a:lumOff val="25000"/>
                  </a:schemeClr>
                </a:solidFill>
              </a:rPr>
              <a:t>Многие решения, принимаемые предпринимателями м правительственными органами, зависят также и от показателя эластичности по доходу. Правительство, планируя сеть шоссейных или железных дорог, будет оценивать влияние повышения доходов на частоту поездок на автомобиле; федеральное правительство должно определить влияние повышения доходов на количество потребляемой энергии при планировании мероприятий по борьбе с загрязнением окружающей среды или глобальным потеплением; определяя необходимый уровень инвестиций в строительство электростанций, их руководству необходимо знать коэффициент эластичности спроса по доходу для того, чтобы оценить уровень потреблении электричества. Экономисты разработали полезные статистические методы расчета эластичности по цепе п доходу. Количественные значения эластичности определяются на основе данных о величине рыночных спроса, цен, доходов н других переменных. Табл. </a:t>
            </a:r>
            <a:r>
              <a:rPr lang="ru-RU" dirty="0" smtClean="0">
                <a:solidFill>
                  <a:schemeClr val="tx1">
                    <a:lumMod val="75000"/>
                    <a:lumOff val="25000"/>
                  </a:schemeClr>
                </a:solidFill>
              </a:rPr>
              <a:t>2. </a:t>
            </a:r>
            <a:r>
              <a:rPr lang="ru-RU" dirty="0">
                <a:solidFill>
                  <a:schemeClr val="tx1">
                    <a:lumMod val="75000"/>
                    <a:lumOff val="25000"/>
                  </a:schemeClr>
                </a:solidFill>
              </a:rPr>
              <a:t>и </a:t>
            </a:r>
            <a:r>
              <a:rPr lang="ru-RU" dirty="0" smtClean="0">
                <a:solidFill>
                  <a:schemeClr val="tx1">
                    <a:lumMod val="75000"/>
                    <a:lumOff val="25000"/>
                  </a:schemeClr>
                </a:solidFill>
              </a:rPr>
              <a:t>3. </a:t>
            </a:r>
            <a:r>
              <a:rPr lang="ru-RU" dirty="0">
                <a:solidFill>
                  <a:schemeClr val="tx1">
                    <a:lumMod val="75000"/>
                    <a:lumOff val="25000"/>
                  </a:schemeClr>
                </a:solidFill>
              </a:rPr>
              <a:t>познакомят вас с отдельными показателями эластичности.</a:t>
            </a:r>
          </a:p>
          <a:p>
            <a:pPr eaLnBrk="1" fontAlgn="auto" hangingPunct="1">
              <a:spcAft>
                <a:spcPts val="0"/>
              </a:spcAft>
              <a:buClr>
                <a:schemeClr val="bg2">
                  <a:lumMod val="40000"/>
                  <a:lumOff val="60000"/>
                </a:schemeClr>
              </a:buClr>
              <a:buFont typeface="Wingdings 3" charset="2"/>
              <a:buChar char=""/>
              <a:defRPr/>
            </a:pPr>
            <a:endParaRPr lang="ru-RU" dirty="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Объект 3"/>
          <p:cNvGraphicFramePr>
            <a:graphicFrameLocks noGrp="1"/>
          </p:cNvGraphicFramePr>
          <p:nvPr>
            <p:ph idx="1"/>
          </p:nvPr>
        </p:nvGraphicFramePr>
        <p:xfrm>
          <a:off x="517525" y="350838"/>
          <a:ext cx="5913438" cy="4114800"/>
        </p:xfrm>
        <a:graphic>
          <a:graphicData uri="http://schemas.openxmlformats.org/drawingml/2006/table">
            <a:tbl>
              <a:tblPr firstRow="1" bandRow="1">
                <a:tableStyleId>{5C22544A-7EE6-4342-B048-85BDC9FD1C3A}</a:tableStyleId>
              </a:tblPr>
              <a:tblGrid>
                <a:gridCol w="3574305"/>
                <a:gridCol w="2339133"/>
              </a:tblGrid>
              <a:tr h="342900">
                <a:tc>
                  <a:txBody>
                    <a:bodyPr/>
                    <a:lstStyle/>
                    <a:p>
                      <a:r>
                        <a:rPr lang="ru-RU" sz="1200" dirty="0" smtClean="0"/>
                        <a:t>Товар</a:t>
                      </a:r>
                      <a:endParaRPr lang="ru-RU" sz="1200" dirty="0"/>
                    </a:p>
                  </a:txBody>
                  <a:tcPr marL="91449" marR="91449" marT="45698" marB="45698"/>
                </a:tc>
                <a:tc>
                  <a:txBody>
                    <a:bodyPr/>
                    <a:lstStyle/>
                    <a:p>
                      <a:r>
                        <a:rPr lang="ru-RU" sz="1200" dirty="0" smtClean="0"/>
                        <a:t>Эластичность по цене</a:t>
                      </a:r>
                      <a:endParaRPr lang="ru-RU" sz="1200" dirty="0"/>
                    </a:p>
                  </a:txBody>
                  <a:tcPr marL="91449" marR="91449" marT="45698" marB="45698"/>
                </a:tc>
              </a:tr>
              <a:tr h="342900">
                <a:tc>
                  <a:txBody>
                    <a:bodyPr/>
                    <a:lstStyle/>
                    <a:p>
                      <a:r>
                        <a:rPr lang="ru-RU" sz="1200" dirty="0" smtClean="0"/>
                        <a:t>Помидоры</a:t>
                      </a:r>
                      <a:endParaRPr lang="ru-RU" sz="1200" dirty="0"/>
                    </a:p>
                  </a:txBody>
                  <a:tcPr marL="91449" marR="91449" marT="45698" marB="45698"/>
                </a:tc>
                <a:tc>
                  <a:txBody>
                    <a:bodyPr/>
                    <a:lstStyle/>
                    <a:p>
                      <a:pPr algn="ctr"/>
                      <a:r>
                        <a:rPr lang="ru-RU" sz="1200" dirty="0" smtClean="0"/>
                        <a:t>4.60</a:t>
                      </a:r>
                      <a:endParaRPr lang="ru-RU" sz="1200" dirty="0"/>
                    </a:p>
                  </a:txBody>
                  <a:tcPr marL="91449" marR="91449" marT="45698" marB="45698"/>
                </a:tc>
              </a:tr>
              <a:tr h="342900">
                <a:tc>
                  <a:txBody>
                    <a:bodyPr/>
                    <a:lstStyle/>
                    <a:p>
                      <a:r>
                        <a:rPr lang="ru-RU" sz="1200" dirty="0" smtClean="0"/>
                        <a:t>Зеленый горошек</a:t>
                      </a:r>
                      <a:endParaRPr lang="ru-RU" sz="1200" dirty="0"/>
                    </a:p>
                  </a:txBody>
                  <a:tcPr marL="91449" marR="91449" marT="45698" marB="45698"/>
                </a:tc>
                <a:tc>
                  <a:txBody>
                    <a:bodyPr/>
                    <a:lstStyle/>
                    <a:p>
                      <a:pPr algn="ctr"/>
                      <a:r>
                        <a:rPr lang="ru-RU" sz="1200" dirty="0" smtClean="0"/>
                        <a:t>2.80</a:t>
                      </a:r>
                      <a:endParaRPr lang="ru-RU" sz="1200" dirty="0"/>
                    </a:p>
                  </a:txBody>
                  <a:tcPr marL="91449" marR="91449" marT="45698" marB="45698"/>
                </a:tc>
              </a:tr>
              <a:tr h="342900">
                <a:tc>
                  <a:txBody>
                    <a:bodyPr/>
                    <a:lstStyle/>
                    <a:p>
                      <a:r>
                        <a:rPr lang="ru-RU" sz="1200" dirty="0" smtClean="0"/>
                        <a:t>Разрешенные законом азартные игры</a:t>
                      </a:r>
                      <a:endParaRPr lang="ru-RU" sz="1200" dirty="0"/>
                    </a:p>
                  </a:txBody>
                  <a:tcPr marL="91449" marR="91449" marT="45698" marB="45698"/>
                </a:tc>
                <a:tc>
                  <a:txBody>
                    <a:bodyPr/>
                    <a:lstStyle/>
                    <a:p>
                      <a:pPr algn="ctr"/>
                      <a:r>
                        <a:rPr lang="ru-RU" sz="1200" dirty="0" smtClean="0"/>
                        <a:t>1.90</a:t>
                      </a:r>
                      <a:endParaRPr lang="ru-RU" sz="1200" dirty="0"/>
                    </a:p>
                  </a:txBody>
                  <a:tcPr marL="91449" marR="91449" marT="45698" marB="45698"/>
                </a:tc>
              </a:tr>
              <a:tr h="342900">
                <a:tc>
                  <a:txBody>
                    <a:bodyPr/>
                    <a:lstStyle/>
                    <a:p>
                      <a:r>
                        <a:rPr lang="ru-RU" sz="1200" dirty="0" smtClean="0"/>
                        <a:t>Услуги такси</a:t>
                      </a:r>
                      <a:endParaRPr lang="ru-RU" sz="1200" dirty="0"/>
                    </a:p>
                  </a:txBody>
                  <a:tcPr marL="91449" marR="91449" marT="45698" marB="45698"/>
                </a:tc>
                <a:tc>
                  <a:txBody>
                    <a:bodyPr/>
                    <a:lstStyle/>
                    <a:p>
                      <a:pPr algn="ctr"/>
                      <a:r>
                        <a:rPr lang="ru-RU" sz="1200" dirty="0" smtClean="0"/>
                        <a:t>1.20</a:t>
                      </a:r>
                      <a:endParaRPr lang="ru-RU" sz="1200" dirty="0"/>
                    </a:p>
                  </a:txBody>
                  <a:tcPr marL="91449" marR="91449" marT="45698" marB="45698"/>
                </a:tc>
              </a:tr>
              <a:tr h="342900">
                <a:tc>
                  <a:txBody>
                    <a:bodyPr/>
                    <a:lstStyle/>
                    <a:p>
                      <a:r>
                        <a:rPr lang="ru-RU" sz="1200" dirty="0" smtClean="0"/>
                        <a:t>Мебель</a:t>
                      </a:r>
                      <a:endParaRPr lang="ru-RU" sz="1200" dirty="0"/>
                    </a:p>
                  </a:txBody>
                  <a:tcPr marL="91449" marR="91449" marT="45698" marB="45698"/>
                </a:tc>
                <a:tc>
                  <a:txBody>
                    <a:bodyPr/>
                    <a:lstStyle/>
                    <a:p>
                      <a:pPr algn="ctr"/>
                      <a:r>
                        <a:rPr lang="ru-RU" sz="1200" dirty="0" smtClean="0"/>
                        <a:t>1</a:t>
                      </a:r>
                      <a:endParaRPr lang="ru-RU" sz="1200" dirty="0"/>
                    </a:p>
                  </a:txBody>
                  <a:tcPr marL="91449" marR="91449" marT="45698" marB="45698"/>
                </a:tc>
              </a:tr>
              <a:tr h="342900">
                <a:tc>
                  <a:txBody>
                    <a:bodyPr/>
                    <a:lstStyle/>
                    <a:p>
                      <a:r>
                        <a:rPr lang="ru-RU" sz="1200" dirty="0" smtClean="0"/>
                        <a:t>Билеты в кино</a:t>
                      </a:r>
                      <a:endParaRPr lang="ru-RU" sz="1200" dirty="0"/>
                    </a:p>
                  </a:txBody>
                  <a:tcPr marL="91449" marR="91449" marT="45698" marB="45698"/>
                </a:tc>
                <a:tc>
                  <a:txBody>
                    <a:bodyPr/>
                    <a:lstStyle/>
                    <a:p>
                      <a:pPr algn="ctr"/>
                      <a:r>
                        <a:rPr lang="ru-RU" sz="1200" dirty="0" smtClean="0"/>
                        <a:t>0.87</a:t>
                      </a:r>
                      <a:endParaRPr lang="ru-RU" sz="1200" dirty="0"/>
                    </a:p>
                  </a:txBody>
                  <a:tcPr marL="91449" marR="91449" marT="45698" marB="45698"/>
                </a:tc>
              </a:tr>
              <a:tr h="342900">
                <a:tc>
                  <a:txBody>
                    <a:bodyPr/>
                    <a:lstStyle/>
                    <a:p>
                      <a:r>
                        <a:rPr lang="ru-RU" sz="1200" dirty="0" smtClean="0"/>
                        <a:t>Обувь</a:t>
                      </a:r>
                      <a:endParaRPr lang="ru-RU" sz="1200" dirty="0"/>
                    </a:p>
                  </a:txBody>
                  <a:tcPr marL="91449" marR="91449" marT="45698" marB="45698"/>
                </a:tc>
                <a:tc>
                  <a:txBody>
                    <a:bodyPr/>
                    <a:lstStyle/>
                    <a:p>
                      <a:pPr algn="ctr"/>
                      <a:r>
                        <a:rPr lang="ru-RU" sz="1200" dirty="0" smtClean="0"/>
                        <a:t>0.70</a:t>
                      </a:r>
                      <a:endParaRPr lang="ru-RU" sz="1200" dirty="0"/>
                    </a:p>
                  </a:txBody>
                  <a:tcPr marL="91449" marR="91449" marT="45698" marB="45698"/>
                </a:tc>
              </a:tr>
              <a:tr h="342900">
                <a:tc>
                  <a:txBody>
                    <a:bodyPr/>
                    <a:lstStyle/>
                    <a:p>
                      <a:r>
                        <a:rPr lang="ru-RU" sz="1200" dirty="0" smtClean="0"/>
                        <a:t>Юридические услуги</a:t>
                      </a:r>
                      <a:endParaRPr lang="ru-RU" sz="1200" dirty="0"/>
                    </a:p>
                  </a:txBody>
                  <a:tcPr marL="91449" marR="91449" marT="45698" marB="45698"/>
                </a:tc>
                <a:tc>
                  <a:txBody>
                    <a:bodyPr/>
                    <a:lstStyle/>
                    <a:p>
                      <a:pPr algn="ctr"/>
                      <a:r>
                        <a:rPr lang="ru-RU" sz="1200" dirty="0" smtClean="0"/>
                        <a:t>0.61</a:t>
                      </a:r>
                      <a:endParaRPr lang="ru-RU" sz="1200" dirty="0"/>
                    </a:p>
                  </a:txBody>
                  <a:tcPr marL="91449" marR="91449" marT="45698" marB="45698"/>
                </a:tc>
              </a:tr>
              <a:tr h="342900">
                <a:tc>
                  <a:txBody>
                    <a:bodyPr/>
                    <a:lstStyle/>
                    <a:p>
                      <a:r>
                        <a:rPr lang="ru-RU" sz="1200" dirty="0" smtClean="0"/>
                        <a:t>Медицинское страхование</a:t>
                      </a:r>
                      <a:endParaRPr lang="ru-RU" sz="1200" dirty="0"/>
                    </a:p>
                  </a:txBody>
                  <a:tcPr marL="91449" marR="91449" marT="45698" marB="45698"/>
                </a:tc>
                <a:tc>
                  <a:txBody>
                    <a:bodyPr/>
                    <a:lstStyle/>
                    <a:p>
                      <a:pPr algn="ctr"/>
                      <a:r>
                        <a:rPr lang="ru-RU" sz="1200" dirty="0" smtClean="0"/>
                        <a:t>0.31</a:t>
                      </a:r>
                      <a:endParaRPr lang="ru-RU" sz="1200" dirty="0"/>
                    </a:p>
                  </a:txBody>
                  <a:tcPr marL="91449" marR="91449" marT="45698" marB="45698"/>
                </a:tc>
              </a:tr>
              <a:tr h="342900">
                <a:tc>
                  <a:txBody>
                    <a:bodyPr/>
                    <a:lstStyle/>
                    <a:p>
                      <a:r>
                        <a:rPr lang="ru-RU" sz="1200" dirty="0" smtClean="0"/>
                        <a:t>Поездки на автобусе</a:t>
                      </a:r>
                      <a:endParaRPr lang="ru-RU" sz="1200" dirty="0"/>
                    </a:p>
                  </a:txBody>
                  <a:tcPr marL="91449" marR="91449" marT="45698" marB="45698"/>
                </a:tc>
                <a:tc>
                  <a:txBody>
                    <a:bodyPr/>
                    <a:lstStyle/>
                    <a:p>
                      <a:pPr algn="ctr"/>
                      <a:r>
                        <a:rPr lang="ru-RU" sz="1200" dirty="0" smtClean="0"/>
                        <a:t>0.20</a:t>
                      </a:r>
                      <a:endParaRPr lang="ru-RU" sz="1200" dirty="0"/>
                    </a:p>
                  </a:txBody>
                  <a:tcPr marL="91449" marR="91449" marT="45698" marB="45698"/>
                </a:tc>
              </a:tr>
              <a:tr h="342900">
                <a:tc>
                  <a:txBody>
                    <a:bodyPr/>
                    <a:lstStyle/>
                    <a:p>
                      <a:r>
                        <a:rPr lang="ru-RU" sz="1200" dirty="0" smtClean="0"/>
                        <a:t>Потребление электричества в быту</a:t>
                      </a:r>
                      <a:endParaRPr lang="ru-RU" sz="1200" dirty="0"/>
                    </a:p>
                  </a:txBody>
                  <a:tcPr marL="91449" marR="91449" marT="45698" marB="45698"/>
                </a:tc>
                <a:tc>
                  <a:txBody>
                    <a:bodyPr/>
                    <a:lstStyle/>
                    <a:p>
                      <a:pPr algn="ctr"/>
                      <a:r>
                        <a:rPr lang="ru-RU" sz="1200" dirty="0" smtClean="0"/>
                        <a:t>0.13</a:t>
                      </a:r>
                      <a:endParaRPr lang="ru-RU" sz="1200" dirty="0"/>
                    </a:p>
                  </a:txBody>
                  <a:tcPr marL="91449" marR="91449" marT="45698" marB="45698"/>
                </a:tc>
              </a:tr>
            </a:tbl>
          </a:graphicData>
        </a:graphic>
      </p:graphicFrame>
      <p:graphicFrame>
        <p:nvGraphicFramePr>
          <p:cNvPr id="5" name="Объект 3"/>
          <p:cNvGraphicFramePr>
            <a:graphicFrameLocks/>
          </p:cNvGraphicFramePr>
          <p:nvPr/>
        </p:nvGraphicFramePr>
        <p:xfrm>
          <a:off x="6518275" y="355600"/>
          <a:ext cx="5095875" cy="4127500"/>
        </p:xfrm>
        <a:graphic>
          <a:graphicData uri="http://schemas.openxmlformats.org/drawingml/2006/table">
            <a:tbl>
              <a:tblPr firstRow="1" bandRow="1">
                <a:tableStyleId>{5C22544A-7EE6-4342-B048-85BDC9FD1C3A}</a:tableStyleId>
              </a:tblPr>
              <a:tblGrid>
                <a:gridCol w="2504592"/>
                <a:gridCol w="2591283"/>
              </a:tblGrid>
              <a:tr h="317500">
                <a:tc>
                  <a:txBody>
                    <a:bodyPr/>
                    <a:lstStyle/>
                    <a:p>
                      <a:r>
                        <a:rPr lang="ru-RU" sz="1200" dirty="0" smtClean="0"/>
                        <a:t>Товар</a:t>
                      </a:r>
                      <a:endParaRPr lang="ru-RU" sz="1200" dirty="0"/>
                    </a:p>
                  </a:txBody>
                  <a:tcPr marL="91406" marR="91406" marT="45704" marB="45704"/>
                </a:tc>
                <a:tc>
                  <a:txBody>
                    <a:bodyPr/>
                    <a:lstStyle/>
                    <a:p>
                      <a:r>
                        <a:rPr lang="ru-RU" sz="1200" dirty="0" smtClean="0"/>
                        <a:t>Эластичность по доходу</a:t>
                      </a:r>
                      <a:endParaRPr lang="ru-RU" sz="1200" dirty="0"/>
                    </a:p>
                  </a:txBody>
                  <a:tcPr marL="91406" marR="91406" marT="45704" marB="45704"/>
                </a:tc>
              </a:tr>
              <a:tr h="317500">
                <a:tc>
                  <a:txBody>
                    <a:bodyPr/>
                    <a:lstStyle/>
                    <a:p>
                      <a:r>
                        <a:rPr lang="ru-RU" sz="1200" dirty="0" smtClean="0"/>
                        <a:t>Автомобили</a:t>
                      </a:r>
                      <a:endParaRPr lang="ru-RU" sz="1200" dirty="0"/>
                    </a:p>
                  </a:txBody>
                  <a:tcPr marL="91406" marR="91406" marT="45704" marB="45704"/>
                </a:tc>
                <a:tc>
                  <a:txBody>
                    <a:bodyPr/>
                    <a:lstStyle/>
                    <a:p>
                      <a:pPr algn="ctr"/>
                      <a:r>
                        <a:rPr lang="ru-RU" sz="1200" dirty="0" smtClean="0"/>
                        <a:t>2.50</a:t>
                      </a:r>
                      <a:endParaRPr lang="ru-RU" sz="1200" dirty="0"/>
                    </a:p>
                  </a:txBody>
                  <a:tcPr marL="91406" marR="91406" marT="45704" marB="45704"/>
                </a:tc>
              </a:tr>
              <a:tr h="317500">
                <a:tc>
                  <a:txBody>
                    <a:bodyPr/>
                    <a:lstStyle/>
                    <a:p>
                      <a:r>
                        <a:rPr lang="ru-RU" sz="1200" dirty="0" smtClean="0"/>
                        <a:t>Недвижимость</a:t>
                      </a:r>
                      <a:endParaRPr lang="ru-RU" sz="1200" dirty="0"/>
                    </a:p>
                  </a:txBody>
                  <a:tcPr marL="91406" marR="91406" marT="45704" marB="45704"/>
                </a:tc>
                <a:tc>
                  <a:txBody>
                    <a:bodyPr/>
                    <a:lstStyle/>
                    <a:p>
                      <a:pPr algn="ctr"/>
                      <a:r>
                        <a:rPr lang="ru-RU" sz="1200" dirty="0" smtClean="0"/>
                        <a:t>1.50</a:t>
                      </a:r>
                      <a:endParaRPr lang="ru-RU" sz="1200" dirty="0"/>
                    </a:p>
                  </a:txBody>
                  <a:tcPr marL="91406" marR="91406" marT="45704" marB="45704"/>
                </a:tc>
              </a:tr>
              <a:tr h="317500">
                <a:tc>
                  <a:txBody>
                    <a:bodyPr/>
                    <a:lstStyle/>
                    <a:p>
                      <a:r>
                        <a:rPr lang="ru-RU" sz="1200" dirty="0" smtClean="0"/>
                        <a:t>Мебель</a:t>
                      </a:r>
                      <a:endParaRPr lang="ru-RU" sz="1200" dirty="0"/>
                    </a:p>
                  </a:txBody>
                  <a:tcPr marL="91406" marR="91406" marT="45704" marB="45704"/>
                </a:tc>
                <a:tc>
                  <a:txBody>
                    <a:bodyPr/>
                    <a:lstStyle/>
                    <a:p>
                      <a:pPr algn="ctr"/>
                      <a:r>
                        <a:rPr lang="ru-RU" sz="1200" dirty="0" smtClean="0"/>
                        <a:t>1.50</a:t>
                      </a:r>
                      <a:endParaRPr lang="ru-RU" sz="1200" dirty="0"/>
                    </a:p>
                  </a:txBody>
                  <a:tcPr marL="91406" marR="91406" marT="45704" marB="45704"/>
                </a:tc>
              </a:tr>
              <a:tr h="317500">
                <a:tc>
                  <a:txBody>
                    <a:bodyPr/>
                    <a:lstStyle/>
                    <a:p>
                      <a:r>
                        <a:rPr lang="ru-RU" sz="1200" dirty="0" smtClean="0"/>
                        <a:t>Книги</a:t>
                      </a:r>
                      <a:endParaRPr lang="ru-RU" sz="1200" dirty="0"/>
                    </a:p>
                  </a:txBody>
                  <a:tcPr marL="91406" marR="91406" marT="45704" marB="45704"/>
                </a:tc>
                <a:tc>
                  <a:txBody>
                    <a:bodyPr/>
                    <a:lstStyle/>
                    <a:p>
                      <a:pPr algn="ctr"/>
                      <a:r>
                        <a:rPr lang="ru-RU" sz="1200" dirty="0" smtClean="0"/>
                        <a:t>1.40</a:t>
                      </a:r>
                      <a:endParaRPr lang="ru-RU" sz="1200" dirty="0"/>
                    </a:p>
                  </a:txBody>
                  <a:tcPr marL="91406" marR="91406" marT="45704" marB="45704"/>
                </a:tc>
              </a:tr>
              <a:tr h="317500">
                <a:tc>
                  <a:txBody>
                    <a:bodyPr/>
                    <a:lstStyle/>
                    <a:p>
                      <a:r>
                        <a:rPr lang="ru-RU" sz="1200" dirty="0" smtClean="0"/>
                        <a:t>Посещение</a:t>
                      </a:r>
                      <a:r>
                        <a:rPr lang="ru-RU" sz="1200" baseline="0" dirty="0" smtClean="0"/>
                        <a:t> ресторана</a:t>
                      </a:r>
                      <a:endParaRPr lang="ru-RU" sz="1200" dirty="0"/>
                    </a:p>
                  </a:txBody>
                  <a:tcPr marL="91406" marR="91406" marT="45704" marB="45704"/>
                </a:tc>
                <a:tc>
                  <a:txBody>
                    <a:bodyPr/>
                    <a:lstStyle/>
                    <a:p>
                      <a:pPr algn="ctr"/>
                      <a:r>
                        <a:rPr lang="ru-RU" sz="1200" dirty="0" smtClean="0"/>
                        <a:t>1.40</a:t>
                      </a:r>
                      <a:endParaRPr lang="ru-RU" sz="1200" dirty="0"/>
                    </a:p>
                  </a:txBody>
                  <a:tcPr marL="91406" marR="91406" marT="45704" marB="45704"/>
                </a:tc>
              </a:tr>
              <a:tr h="317500">
                <a:tc>
                  <a:txBody>
                    <a:bodyPr/>
                    <a:lstStyle/>
                    <a:p>
                      <a:r>
                        <a:rPr lang="ru-RU" sz="1200" dirty="0" smtClean="0"/>
                        <a:t>Одежда</a:t>
                      </a:r>
                      <a:endParaRPr lang="ru-RU" sz="1200" dirty="0"/>
                    </a:p>
                  </a:txBody>
                  <a:tcPr marL="91406" marR="91406" marT="45704" marB="45704"/>
                </a:tc>
                <a:tc>
                  <a:txBody>
                    <a:bodyPr/>
                    <a:lstStyle/>
                    <a:p>
                      <a:pPr algn="ctr"/>
                      <a:r>
                        <a:rPr lang="ru-RU" sz="1200" dirty="0" smtClean="0"/>
                        <a:t>1.00</a:t>
                      </a:r>
                      <a:endParaRPr lang="ru-RU" sz="1200" dirty="0"/>
                    </a:p>
                  </a:txBody>
                  <a:tcPr marL="91406" marR="91406" marT="45704" marB="45704"/>
                </a:tc>
              </a:tr>
              <a:tr h="317500">
                <a:tc>
                  <a:txBody>
                    <a:bodyPr/>
                    <a:lstStyle/>
                    <a:p>
                      <a:r>
                        <a:rPr lang="ru-RU" sz="1200" dirty="0" smtClean="0"/>
                        <a:t>Медицинские услуги</a:t>
                      </a:r>
                      <a:endParaRPr lang="ru-RU" sz="1200" dirty="0"/>
                    </a:p>
                  </a:txBody>
                  <a:tcPr marL="91406" marR="91406" marT="45704" marB="45704"/>
                </a:tc>
                <a:tc>
                  <a:txBody>
                    <a:bodyPr/>
                    <a:lstStyle/>
                    <a:p>
                      <a:pPr algn="ctr"/>
                      <a:r>
                        <a:rPr lang="ru-RU" sz="1200" dirty="0" smtClean="0"/>
                        <a:t>0.75</a:t>
                      </a:r>
                      <a:endParaRPr lang="ru-RU" sz="1200" dirty="0"/>
                    </a:p>
                  </a:txBody>
                  <a:tcPr marL="91406" marR="91406" marT="45704" marB="45704"/>
                </a:tc>
              </a:tr>
              <a:tr h="317500">
                <a:tc>
                  <a:txBody>
                    <a:bodyPr/>
                    <a:lstStyle/>
                    <a:p>
                      <a:r>
                        <a:rPr lang="ru-RU" sz="1200" dirty="0" smtClean="0"/>
                        <a:t>Табак</a:t>
                      </a:r>
                      <a:endParaRPr lang="ru-RU" sz="1200" dirty="0"/>
                    </a:p>
                  </a:txBody>
                  <a:tcPr marL="91406" marR="91406" marT="45704" marB="45704"/>
                </a:tc>
                <a:tc>
                  <a:txBody>
                    <a:bodyPr/>
                    <a:lstStyle/>
                    <a:p>
                      <a:pPr algn="ctr"/>
                      <a:r>
                        <a:rPr lang="ru-RU" sz="1200" dirty="0" smtClean="0"/>
                        <a:t>0.64</a:t>
                      </a:r>
                      <a:endParaRPr lang="ru-RU" sz="1200" dirty="0"/>
                    </a:p>
                  </a:txBody>
                  <a:tcPr marL="91406" marR="91406" marT="45704" marB="45704"/>
                </a:tc>
              </a:tr>
              <a:tr h="317500">
                <a:tc>
                  <a:txBody>
                    <a:bodyPr/>
                    <a:lstStyle/>
                    <a:p>
                      <a:r>
                        <a:rPr lang="ru-RU" sz="1200" dirty="0" smtClean="0"/>
                        <a:t>Яйца</a:t>
                      </a:r>
                      <a:endParaRPr lang="ru-RU" sz="1200" dirty="0"/>
                    </a:p>
                  </a:txBody>
                  <a:tcPr marL="91406" marR="91406" marT="45704" marB="45704"/>
                </a:tc>
                <a:tc>
                  <a:txBody>
                    <a:bodyPr/>
                    <a:lstStyle/>
                    <a:p>
                      <a:pPr algn="ctr"/>
                      <a:r>
                        <a:rPr lang="ru-RU" sz="1200" dirty="0" smtClean="0"/>
                        <a:t>0.37</a:t>
                      </a:r>
                      <a:endParaRPr lang="ru-RU" sz="1200" dirty="0"/>
                    </a:p>
                  </a:txBody>
                  <a:tcPr marL="91406" marR="91406" marT="45704" marB="45704"/>
                </a:tc>
              </a:tr>
              <a:tr h="317500">
                <a:tc>
                  <a:txBody>
                    <a:bodyPr/>
                    <a:lstStyle/>
                    <a:p>
                      <a:r>
                        <a:rPr lang="ru-RU" sz="1200" dirty="0" smtClean="0"/>
                        <a:t>Маргарин</a:t>
                      </a:r>
                      <a:endParaRPr lang="ru-RU" sz="1200" dirty="0"/>
                    </a:p>
                  </a:txBody>
                  <a:tcPr marL="91406" marR="91406" marT="45704" marB="45704"/>
                </a:tc>
                <a:tc>
                  <a:txBody>
                    <a:bodyPr/>
                    <a:lstStyle/>
                    <a:p>
                      <a:pPr algn="ctr"/>
                      <a:r>
                        <a:rPr lang="ru-RU" sz="1200" dirty="0" smtClean="0"/>
                        <a:t>-0.20</a:t>
                      </a:r>
                      <a:endParaRPr lang="ru-RU" sz="1200" dirty="0"/>
                    </a:p>
                  </a:txBody>
                  <a:tcPr marL="91406" marR="91406" marT="45704" marB="45704"/>
                </a:tc>
              </a:tr>
              <a:tr h="317500">
                <a:tc>
                  <a:txBody>
                    <a:bodyPr/>
                    <a:lstStyle/>
                    <a:p>
                      <a:r>
                        <a:rPr lang="ru-RU" sz="1200" dirty="0" smtClean="0"/>
                        <a:t>Продукты из свинины</a:t>
                      </a:r>
                      <a:endParaRPr lang="ru-RU" sz="1200" dirty="0"/>
                    </a:p>
                  </a:txBody>
                  <a:tcPr marL="91406" marR="91406" marT="45704" marB="45704"/>
                </a:tc>
                <a:tc>
                  <a:txBody>
                    <a:bodyPr/>
                    <a:lstStyle/>
                    <a:p>
                      <a:pPr algn="ctr"/>
                      <a:r>
                        <a:rPr lang="ru-RU" sz="1200" dirty="0" smtClean="0"/>
                        <a:t>-0.20</a:t>
                      </a:r>
                      <a:endParaRPr lang="ru-RU" sz="1200" dirty="0"/>
                    </a:p>
                  </a:txBody>
                  <a:tcPr marL="91406" marR="91406" marT="45704" marB="45704"/>
                </a:tc>
              </a:tr>
              <a:tr h="317500">
                <a:tc>
                  <a:txBody>
                    <a:bodyPr/>
                    <a:lstStyle/>
                    <a:p>
                      <a:r>
                        <a:rPr lang="ru-RU" sz="1200" dirty="0" smtClean="0"/>
                        <a:t>Мука</a:t>
                      </a:r>
                      <a:endParaRPr lang="ru-RU" sz="1200" dirty="0"/>
                    </a:p>
                  </a:txBody>
                  <a:tcPr marL="91406" marR="91406" marT="45704" marB="45704"/>
                </a:tc>
                <a:tc>
                  <a:txBody>
                    <a:bodyPr/>
                    <a:lstStyle/>
                    <a:p>
                      <a:pPr algn="ctr"/>
                      <a:r>
                        <a:rPr lang="ru-RU" sz="1200" dirty="0" smtClean="0"/>
                        <a:t>-0.36</a:t>
                      </a:r>
                      <a:endParaRPr lang="ru-RU" sz="1200" dirty="0"/>
                    </a:p>
                  </a:txBody>
                  <a:tcPr marL="91406" marR="91406" marT="45704" marB="45704"/>
                </a:tc>
              </a:tr>
            </a:tbl>
          </a:graphicData>
        </a:graphic>
      </p:graphicFrame>
      <p:sp>
        <p:nvSpPr>
          <p:cNvPr id="53335" name="Прямоугольник 5"/>
          <p:cNvSpPr>
            <a:spLocks noChangeArrowheads="1"/>
          </p:cNvSpPr>
          <p:nvPr/>
        </p:nvSpPr>
        <p:spPr bwMode="auto">
          <a:xfrm>
            <a:off x="922338" y="4572000"/>
            <a:ext cx="5300662" cy="2286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ts val="300"/>
              </a:spcBef>
              <a:buClrTx/>
              <a:buFontTx/>
              <a:buNone/>
            </a:pPr>
            <a:r>
              <a:rPr lang="ru-RU" sz="1400">
                <a:solidFill>
                  <a:schemeClr val="tx1"/>
                </a:solidFill>
                <a:cs typeface="Times New Roman" panose="02020603050405020304" pitchFamily="18" charset="0"/>
              </a:rPr>
              <a:t>Таблица 2. Некоторые показатели ценовой эластичности спроса </a:t>
            </a:r>
          </a:p>
          <a:p>
            <a:pPr eaLnBrk="1" hangingPunct="1">
              <a:spcBef>
                <a:spcPts val="300"/>
              </a:spcBef>
              <a:buClrTx/>
              <a:buFontTx/>
              <a:buNone/>
            </a:pPr>
            <a:r>
              <a:rPr lang="ru-RU" sz="1400">
                <a:solidFill>
                  <a:schemeClr val="tx1"/>
                </a:solidFill>
                <a:cs typeface="Times New Roman" panose="02020603050405020304" pitchFamily="18" charset="0"/>
              </a:rPr>
              <a:t>Показатели ценовой эластичности свидетельствуют о большом различии их значений. Как правило, показатель эластичности спроса выше на товары, у которых есть готовые товары-заменители, например помидоры или горошек. Ценовая эластичность спроса на такие товары, как электричество, которое необходимо в повседневной жизни и для которого трудно найти полноценный заменитель, ниже</a:t>
            </a:r>
            <a:r>
              <a:rPr lang="ru-RU" sz="1200">
                <a:solidFill>
                  <a:schemeClr val="tx1"/>
                </a:solidFill>
                <a:cs typeface="Times New Roman" panose="02020603050405020304" pitchFamily="18" charset="0"/>
              </a:rPr>
              <a:t>. </a:t>
            </a:r>
          </a:p>
        </p:txBody>
      </p:sp>
      <p:sp>
        <p:nvSpPr>
          <p:cNvPr id="53336" name="Прямоугольник 6"/>
          <p:cNvSpPr>
            <a:spLocks noChangeArrowheads="1"/>
          </p:cNvSpPr>
          <p:nvPr/>
        </p:nvSpPr>
        <p:spPr bwMode="auto">
          <a:xfrm>
            <a:off x="6048375" y="4787900"/>
            <a:ext cx="6037263" cy="2070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ts val="300"/>
              </a:spcBef>
              <a:buClrTx/>
              <a:buFontTx/>
              <a:buNone/>
            </a:pPr>
            <a:r>
              <a:rPr lang="ru-RU" sz="1400">
                <a:solidFill>
                  <a:schemeClr val="tx1"/>
                </a:solidFill>
                <a:cs typeface="Times New Roman" panose="02020603050405020304" pitchFamily="18" charset="0"/>
              </a:rPr>
              <a:t>Таблица 3. Эластичность спроса по доходу на отдельные товары </a:t>
            </a:r>
          </a:p>
          <a:p>
            <a:pPr eaLnBrk="1" hangingPunct="1">
              <a:spcBef>
                <a:spcPts val="300"/>
              </a:spcBef>
              <a:buClrTx/>
              <a:buFontTx/>
              <a:buNone/>
            </a:pPr>
            <a:r>
              <a:rPr lang="ru-RU" sz="1400">
                <a:solidFill>
                  <a:schemeClr val="tx1"/>
                </a:solidFill>
                <a:cs typeface="Times New Roman" panose="02020603050405020304" pitchFamily="18" charset="0"/>
              </a:rPr>
              <a:t>Эластичность спроса по доходу высока для предметов роскоши: их потребление быстро увеличивается по мере увеличения дохода. Отрицательное значение эластичности спроса по доходу характерно для "низших товаров", спрос на которые снижается при увеличены п доходов. Спрос на многие важнейшие товары, такие как одежда, увеличивается пропорционально походу. </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914400" y="1692275"/>
            <a:ext cx="11582400" cy="4713288"/>
          </a:xfrm>
          <a:prstGeom prst="rect">
            <a:avLst/>
          </a:prstGeom>
        </p:spPr>
        <p:txBody>
          <a:bodyPr>
            <a:spAutoFit/>
          </a:bodyPr>
          <a:lstStyle/>
          <a:p>
            <a:pPr fontAlgn="auto">
              <a:lnSpc>
                <a:spcPct val="120000"/>
              </a:lnSpc>
              <a:spcAft>
                <a:spcPts val="0"/>
              </a:spcAft>
              <a:buClr>
                <a:schemeClr val="bg2">
                  <a:lumMod val="40000"/>
                  <a:lumOff val="60000"/>
                </a:schemeClr>
              </a:buClr>
              <a:buFont typeface="Wingdings 3" charset="2"/>
              <a:buChar char=""/>
              <a:defRPr/>
            </a:pPr>
            <a:r>
              <a:rPr lang="ru-RU" dirty="0">
                <a:solidFill>
                  <a:schemeClr val="tx1">
                    <a:lumMod val="75000"/>
                    <a:lumOff val="25000"/>
                  </a:schemeClr>
                </a:solidFill>
              </a:rPr>
              <a:t>В свободной рыночном экономике государство, как правило, предоставляет своим  гражданам возможность самим решать, на что именно тратить свои деньги. Если кто-то предпочитает кушать мороженое, а не пиццу - это его личное дело. В интересах свободы личности лучше, когда государство уважает выбор каждого человека. </a:t>
            </a:r>
          </a:p>
          <a:p>
            <a:pPr fontAlgn="auto">
              <a:lnSpc>
                <a:spcPct val="120000"/>
              </a:lnSpc>
              <a:spcAft>
                <a:spcPts val="0"/>
              </a:spcAft>
              <a:buClr>
                <a:schemeClr val="bg2">
                  <a:lumMod val="40000"/>
                  <a:lumOff val="60000"/>
                </a:schemeClr>
              </a:buClr>
              <a:buFont typeface="Wingdings 3" charset="2"/>
              <a:buChar char=""/>
              <a:defRPr/>
            </a:pPr>
            <a:r>
              <a:rPr lang="ru-RU" dirty="0">
                <a:solidFill>
                  <a:schemeClr val="tx1">
                    <a:lumMod val="75000"/>
                    <a:lumOff val="25000"/>
                  </a:schemeClr>
                </a:solidFill>
              </a:rPr>
              <a:t>Однако в ряде случаев государство - разумеется, с величайшим тактом и осторожностью - пытается повлиять на выбор своих граждан. Речь идет о так называемых одобряемых товарах, потребление которых считается действительно необходимым (в отличие от неодобряемых товаров, потребление которых считается вредным). Общество полагает, что потребление одобряемы х товаров имеет столь важное значение дня граждан, что личные предпочтения в данном случае вполне можно (и даже желательно) проигнорировать. Например, в            настоящее время в развитых странах обеспечивается бесплатное общее образование и бесплатная неотложная медицинская помощь. В то же время общество не одобряет (а иногда даже запрещает) употребление таких вредных для человеческого организма веществ,  как табак, алкоголь н наркотики. </a:t>
            </a:r>
          </a:p>
        </p:txBody>
      </p:sp>
      <p:sp>
        <p:nvSpPr>
          <p:cNvPr id="54275" name="Прямоугольник 4"/>
          <p:cNvSpPr>
            <a:spLocks noChangeArrowheads="1"/>
          </p:cNvSpPr>
          <p:nvPr/>
        </p:nvSpPr>
        <p:spPr bwMode="auto">
          <a:xfrm>
            <a:off x="1700213" y="698500"/>
            <a:ext cx="5164137"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r>
              <a:rPr lang="ru-RU" sz="3200" b="1">
                <a:solidFill>
                  <a:schemeClr val="tx2"/>
                </a:solidFill>
              </a:rPr>
              <a:t>ЭКОНОМИКА ПРИВЫЧЕК</a:t>
            </a:r>
            <a:endParaRPr lang="ru-RU" b="1">
              <a:solidFill>
                <a:schemeClr val="tx2"/>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341438" y="1416050"/>
            <a:ext cx="10987087" cy="5078413"/>
          </a:xfrm>
          <a:prstGeom prst="rect">
            <a:avLst/>
          </a:prstGeom>
        </p:spPr>
        <p:txBody>
          <a:bodyPr>
            <a:spAutoFit/>
          </a:bodyPr>
          <a:lstStyle/>
          <a:p>
            <a:pPr fontAlgn="auto">
              <a:lnSpc>
                <a:spcPct val="120000"/>
              </a:lnSpc>
              <a:spcAft>
                <a:spcPts val="0"/>
              </a:spcAft>
              <a:buClr>
                <a:schemeClr val="bg2">
                  <a:lumMod val="40000"/>
                  <a:lumOff val="60000"/>
                </a:schemeClr>
              </a:buClr>
              <a:buFont typeface="Wingdings 3" charset="2"/>
              <a:buChar char=""/>
              <a:defRPr/>
            </a:pPr>
            <a:r>
              <a:rPr lang="ru-RU" dirty="0">
                <a:solidFill>
                  <a:schemeClr val="tx1">
                    <a:lumMod val="75000"/>
                    <a:lumOff val="25000"/>
                  </a:schemeClr>
                </a:solidFill>
              </a:rPr>
              <a:t> Один из наиболее распространенных случаев приобретения неодобряемых товаров связан с вредными человеческими привычками. Желание потреблять такие вещества, как табак, алкоголь и наркотики, в значительной степени зависит от предшествующего опыта их потребления конкретным человеком. Заядлый курильщик или наркоман может глубо-ко сожалеть о своем пристрастии, но такова уж природа привычки, что после того, как она укоренилась в человеке, от нее очень трудно избавиться. Для человека, не привыкшего курить сигареты илы употреблять героин, здесь нет никакой проблемы, чего не скажешь </a:t>
            </a:r>
          </a:p>
          <a:p>
            <a:pPr fontAlgn="auto">
              <a:lnSpc>
                <a:spcPct val="120000"/>
              </a:lnSpc>
              <a:spcAft>
                <a:spcPts val="0"/>
              </a:spcAft>
              <a:buClr>
                <a:schemeClr val="bg2">
                  <a:lumMod val="40000"/>
                  <a:lumOff val="60000"/>
                </a:schemeClr>
              </a:buClr>
              <a:buFont typeface="Wingdings 3" charset="2"/>
              <a:buChar char=""/>
              <a:defRPr/>
            </a:pPr>
            <a:r>
              <a:rPr lang="ru-RU" dirty="0">
                <a:solidFill>
                  <a:schemeClr val="tx1">
                    <a:lumMod val="75000"/>
                    <a:lumOff val="25000"/>
                  </a:schemeClr>
                </a:solidFill>
              </a:rPr>
              <a:t>   о тех, кто уже успел пристраститься к этим наркотикам. Более того, спрос на товары, к которым у людей вырабатывается стойкая привычка, как правило, характеризуется ярко выраженном неэластичностью по цене. В то же время сегодняшний спрос на обычные товары чаще всего не зависит (по крайней мере, в столь явно выраженной форме) от предыдущего опыта их потребления. </a:t>
            </a:r>
          </a:p>
          <a:p>
            <a:pPr fontAlgn="auto">
              <a:lnSpc>
                <a:spcPct val="120000"/>
              </a:lnSpc>
              <a:spcAft>
                <a:spcPts val="0"/>
              </a:spcAft>
              <a:buClr>
                <a:schemeClr val="bg2">
                  <a:lumMod val="40000"/>
                  <a:lumOff val="60000"/>
                </a:schemeClr>
              </a:buClr>
              <a:buFont typeface="Wingdings 3" charset="2"/>
              <a:buChar char=""/>
              <a:defRPr/>
            </a:pPr>
            <a:r>
              <a:rPr lang="ru-RU" dirty="0">
                <a:solidFill>
                  <a:schemeClr val="tx1">
                    <a:lumMod val="75000"/>
                    <a:lumOff val="25000"/>
                  </a:schemeClr>
                </a:solidFill>
              </a:rPr>
              <a:t>Рынки алкоголя, табака и запрещенных наркотических веществ - колоссальный бизнес. В 2002 году потребительские расходы на табачную продукцию составили 76 млрд. долл., тогда как совокупные расходы на алкогольную - 126 млрд. долл.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82650" y="1355725"/>
            <a:ext cx="11431588" cy="6019800"/>
          </a:xfrm>
        </p:spPr>
        <p:txBody>
          <a:bodyPr rtlCol="0">
            <a:normAutofit fontScale="62500" lnSpcReduction="20000"/>
          </a:bodyPr>
          <a:lstStyle/>
          <a:p>
            <a:pPr eaLnBrk="1" fontAlgn="auto" hangingPunct="1">
              <a:lnSpc>
                <a:spcPct val="120000"/>
              </a:lnSpc>
              <a:spcAft>
                <a:spcPts val="0"/>
              </a:spcAft>
              <a:buClr>
                <a:schemeClr val="bg2">
                  <a:lumMod val="40000"/>
                  <a:lumOff val="60000"/>
                </a:schemeClr>
              </a:buClr>
              <a:buFont typeface="Wingdings 3" charset="2"/>
              <a:buChar char=""/>
              <a:defRPr/>
            </a:pPr>
            <a:r>
              <a:rPr lang="ru-RU" sz="2500" dirty="0" smtClean="0">
                <a:solidFill>
                  <a:schemeClr val="tx1">
                    <a:lumMod val="75000"/>
                    <a:lumOff val="25000"/>
                  </a:schemeClr>
                </a:solidFill>
              </a:rPr>
              <a:t> </a:t>
            </a:r>
            <a:r>
              <a:rPr lang="ru-RU" sz="2900" dirty="0">
                <a:solidFill>
                  <a:schemeClr val="tx1">
                    <a:lumMod val="75000"/>
                    <a:lumOff val="25000"/>
                  </a:schemeClr>
                </a:solidFill>
              </a:rPr>
              <a:t>Что же касается показателей, характеризующих оборот запрещенных наркотических веществ, то о них можно только догадываться, однако недавно проведенные оценки ежегодных расходов на их приобретение, показывают, что данные расходы составляют примерно 65 млрд. долл. </a:t>
            </a:r>
          </a:p>
          <a:p>
            <a:pPr eaLnBrk="1" fontAlgn="auto" hangingPunct="1">
              <a:lnSpc>
                <a:spcPct val="120000"/>
              </a:lnSpc>
              <a:spcAft>
                <a:spcPts val="0"/>
              </a:spcAft>
              <a:buClr>
                <a:schemeClr val="bg2">
                  <a:lumMod val="40000"/>
                  <a:lumOff val="60000"/>
                </a:schemeClr>
              </a:buClr>
              <a:buFont typeface="Wingdings 3" charset="2"/>
              <a:buChar char=""/>
              <a:defRPr/>
            </a:pPr>
            <a:r>
              <a:rPr lang="ru-RU" sz="2900" dirty="0">
                <a:solidFill>
                  <a:schemeClr val="tx1">
                    <a:lumMod val="75000"/>
                    <a:lumOff val="25000"/>
                  </a:schemeClr>
                </a:solidFill>
              </a:rPr>
              <a:t>Потребление этих веществ вызывает у общества очень большую тревогу, поскольку они наносят непоправимый ущерб здоровью человека и порождают серьезные проблемы для общества. Вред, причиняемый потребителям этих веществ, может иметь различные формы проявлении: например, среди курильщиков широко распространены многие хронические заболевания, которые часто являются причиной смерти в раннем возрасте. Злоупотребляющие алкоголем становятся виновниками ежегодных десять тысяч смертей в результате дорожно-транспортных происшествий; для любителей "травки" вред выражается в широком распространении психических расстройств (например, психозов н депрессий), а п случае наркомании (например, внутривенного употребления героина) -в появлении серьезных проблем в школе, па работе и семье (не говоря уж о повышенном риске заболевания СПИДом). Проблемы, возникающие в обществе, связаны с ростом преступности (в частности, грабежей, вызванных необходимостью добывать деньги па приобретение алкоголя п наркотиков), с увеличением затрат на медицинское обслуживание алкоголиков и наркоманов и с быстрым распространением болезней, в частности СПИДа и туберкулеза. </a:t>
            </a:r>
          </a:p>
          <a:p>
            <a:pPr eaLnBrk="1" fontAlgn="auto" hangingPunct="1">
              <a:spcAft>
                <a:spcPts val="0"/>
              </a:spcAft>
              <a:buClr>
                <a:schemeClr val="bg2">
                  <a:lumMod val="40000"/>
                  <a:lumOff val="60000"/>
                </a:schemeClr>
              </a:buClr>
              <a:buFont typeface="Wingdings 3" charset="2"/>
              <a:buChar char=""/>
              <a:defRPr/>
            </a:pPr>
            <a:endParaRPr lang="ru-RU" dirty="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974725" y="787400"/>
            <a:ext cx="11644313" cy="6210300"/>
          </a:xfrm>
          <a:prstGeom prst="rect">
            <a:avLst/>
          </a:prstGeom>
        </p:spPr>
        <p:txBody>
          <a:bodyPr>
            <a:spAutoFit/>
          </a:bodyPr>
          <a:lstStyle/>
          <a:p>
            <a:pPr fontAlgn="auto">
              <a:lnSpc>
                <a:spcPct val="120000"/>
              </a:lnSpc>
              <a:spcAft>
                <a:spcPts val="0"/>
              </a:spcAft>
              <a:buClr>
                <a:schemeClr val="bg2">
                  <a:lumMod val="40000"/>
                  <a:lumOff val="60000"/>
                </a:schemeClr>
              </a:buClr>
              <a:buFont typeface="Wingdings 3" charset="2"/>
              <a:buChar char=""/>
              <a:defRPr/>
            </a:pPr>
            <a:endParaRPr lang="ru-RU" dirty="0">
              <a:solidFill>
                <a:schemeClr val="tx1">
                  <a:lumMod val="75000"/>
                  <a:lumOff val="25000"/>
                </a:schemeClr>
              </a:solidFill>
            </a:endParaRPr>
          </a:p>
          <a:p>
            <a:pPr fontAlgn="auto">
              <a:lnSpc>
                <a:spcPct val="120000"/>
              </a:lnSpc>
              <a:spcAft>
                <a:spcPts val="0"/>
              </a:spcAft>
              <a:buClr>
                <a:schemeClr val="bg2">
                  <a:lumMod val="40000"/>
                  <a:lumOff val="60000"/>
                </a:schemeClr>
              </a:buClr>
              <a:buFont typeface="Wingdings 3" charset="2"/>
              <a:buChar char=""/>
              <a:defRPr/>
            </a:pPr>
            <a:r>
              <a:rPr lang="ru-RU" sz="1750" dirty="0">
                <a:solidFill>
                  <a:schemeClr val="tx1">
                    <a:lumMod val="75000"/>
                    <a:lumOff val="25000"/>
                  </a:schemeClr>
                </a:solidFill>
              </a:rPr>
              <a:t>Правительства разных стран по-разному подходят к борьбе с пагубными привычками. В Соединенных Штатах часто используется подход, связанный с запретом употреблять и продавать наркотические вещества, за нарушение которого предусмотрена уголовная ответственность. С экономической точки зрения такой запрет можно интерпретировать как резкий сдвиг кривой предложения вверх. В результате такого сдвига цены на наркотические вещества резко   повышаются. Во стремя действия "сухого закона" (1920-1933 годы ), когда предпринимались аналогичные меры, цена на алкоголь подскочила примерно в три раза по сравнению с тем,     какой она была до его введения в действие. По некоторым оценкам, кокаин в настоящее время продается по меньшей мере в двадцать раз дороже его вероятной стоимости в условиях свободного рынка. </a:t>
            </a:r>
          </a:p>
          <a:p>
            <a:pPr fontAlgn="auto">
              <a:lnSpc>
                <a:spcPct val="120000"/>
              </a:lnSpc>
              <a:spcAft>
                <a:spcPts val="0"/>
              </a:spcAft>
              <a:buClr>
                <a:schemeClr val="bg2">
                  <a:lumMod val="40000"/>
                  <a:lumOff val="60000"/>
                </a:schemeClr>
              </a:buClr>
              <a:buFont typeface="Wingdings 3" charset="2"/>
              <a:buChar char=""/>
              <a:defRPr/>
            </a:pPr>
            <a:r>
              <a:rPr lang="ru-RU" sz="1750" dirty="0">
                <a:solidFill>
                  <a:schemeClr val="tx1">
                    <a:lumMod val="75000"/>
                    <a:lumOff val="25000"/>
                  </a:schemeClr>
                </a:solidFill>
              </a:rPr>
              <a:t>А что произошло с количественной потребностью в наркотических веществах? И как влияют запреты на уровень ущерба, наносимого как самому потребителю, так и обществу н целом?  Чтобы ответить на эти вопросы, нужно проанализировать природу спроса на наркотические вещества. Практика свидетельствует о том, что у случайных потребителей запрещенных     наркотиков под рукой всегда имеются более дешевые заменители наподобие алкоголя и табака; таким образом, их спрос характеризуется относительно высокой ценовой эластичностью. В то же время у </a:t>
            </a:r>
            <a:r>
              <a:rPr lang="ru-RU" sz="1750" b="1" dirty="0">
                <a:solidFill>
                  <a:schemeClr val="tx2"/>
                </a:solidFill>
              </a:rPr>
              <a:t>ПОСТОЯННЫХ</a:t>
            </a:r>
            <a:r>
              <a:rPr lang="ru-RU" sz="1750" dirty="0">
                <a:solidFill>
                  <a:schemeClr val="tx1">
                    <a:lumMod val="75000"/>
                    <a:lumOff val="25000"/>
                  </a:schemeClr>
                </a:solidFill>
              </a:rPr>
              <a:t> потребителей наркотиков вырабатывается стойкая привычка к какому-то определенному наркотику и их спрос характеризуется ценовой неэластичностью.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036638" y="0"/>
            <a:ext cx="6097587" cy="6888163"/>
          </a:xfrm>
          <a:prstGeom prst="rect">
            <a:avLst/>
          </a:prstGeom>
        </p:spPr>
        <p:txBody>
          <a:bodyPr>
            <a:spAutoFit/>
          </a:bodyPr>
          <a:lstStyle/>
          <a:p>
            <a:pPr lvl="1" fontAlgn="auto">
              <a:lnSpc>
                <a:spcPct val="120000"/>
              </a:lnSpc>
              <a:spcAft>
                <a:spcPts val="0"/>
              </a:spcAft>
              <a:buClr>
                <a:schemeClr val="bg2">
                  <a:lumMod val="40000"/>
                  <a:lumOff val="60000"/>
                </a:schemeClr>
              </a:buClr>
              <a:buFont typeface="Wingdings 3" charset="2"/>
              <a:buChar char=""/>
              <a:defRPr/>
            </a:pPr>
            <a:r>
              <a:rPr lang="ru-RU" sz="1600" dirty="0"/>
              <a:t>Один из возможных результатов представлен на рис. 4. Рис. 4 иллюстрирует результат перехода от свободного доступа к наркотикам к их запрету и связанного с этим сокращения их предложения (переход от 53 к .5Т) для заядлых потребителей сильнодействующих наркотических веществ (например, героина). В этом случае спрос характеризуется высокой ценовой неэластичностью. В результате снижения предложения и повышения цен резко увеличиваются общие затраты на приобретение наркотиков. В этом случае затраты могут оказаться столь значительными, что наркоману придется грабить, чтобы добыть необходимые средства. По мнению одних экономистов, занимавшихся изучением этого вопроса, последствия такой политики могут быть следующие: "...рынок запрещенных к употреблению наркотиков провоцирует рост преступности, разрушает привычный уклад городской жизни, ведет к распространению СПИДа, порождает коррупцию среди государственных чиновников и политиков, продуцирует и усугубляет бедность, расшатывает моральные устои общества"'.</a:t>
            </a:r>
            <a:endParaRPr lang="ru-RU" sz="1600" dirty="0">
              <a:solidFill>
                <a:schemeClr val="tx1">
                  <a:lumMod val="75000"/>
                  <a:lumOff val="25000"/>
                </a:schemeClr>
              </a:solidFill>
            </a:endParaRPr>
          </a:p>
        </p:txBody>
      </p:sp>
      <p:pic>
        <p:nvPicPr>
          <p:cNvPr id="58371" name="Рисунок 4"/>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7310438" y="1158875"/>
            <a:ext cx="4881562" cy="4167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8372" name="Прямоугольник 5"/>
          <p:cNvSpPr>
            <a:spLocks noChangeArrowheads="1"/>
          </p:cNvSpPr>
          <p:nvPr/>
        </p:nvSpPr>
        <p:spPr bwMode="auto">
          <a:xfrm>
            <a:off x="7310438" y="5514975"/>
            <a:ext cx="4114800" cy="923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r>
              <a:rPr lang="ru-RU">
                <a:solidFill>
                  <a:schemeClr val="tx1"/>
                </a:solidFill>
              </a:rPr>
              <a:t>Рис. 4. Спрос на наркотические</a:t>
            </a:r>
          </a:p>
          <a:p>
            <a:pPr>
              <a:spcBef>
                <a:spcPct val="0"/>
              </a:spcBef>
              <a:buClrTx/>
              <a:buFontTx/>
              <a:buNone/>
            </a:pPr>
            <a:r>
              <a:rPr lang="ru-RU">
                <a:solidFill>
                  <a:schemeClr val="tx1"/>
                </a:solidFill>
              </a:rPr>
              <a:t> вещества заядлых потребителей </a:t>
            </a:r>
          </a:p>
          <a:p>
            <a:pPr>
              <a:spcBef>
                <a:spcPct val="0"/>
              </a:spcBef>
              <a:buClrTx/>
              <a:buFontTx/>
              <a:buNone/>
            </a:pPr>
            <a:endParaRPr lang="ru-RU">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Заголовок 1"/>
          <p:cNvSpPr>
            <a:spLocks noGrp="1"/>
          </p:cNvSpPr>
          <p:nvPr>
            <p:ph type="title"/>
          </p:nvPr>
        </p:nvSpPr>
        <p:spPr>
          <a:xfrm>
            <a:off x="1724025" y="669925"/>
            <a:ext cx="8912225" cy="1281113"/>
          </a:xfrm>
        </p:spPr>
        <p:txBody>
          <a:bodyPr/>
          <a:lstStyle/>
          <a:p>
            <a:pPr eaLnBrk="1" hangingPunct="1"/>
            <a:r>
              <a:rPr lang="ru-RU" b="1" smtClean="0">
                <a:solidFill>
                  <a:schemeClr val="tx2"/>
                </a:solidFill>
              </a:rPr>
              <a:t>ВЫБОР И ТЕОРИЯ ПОЛЕЗНОСТИ</a:t>
            </a:r>
            <a:r>
              <a:rPr lang="ru-RU" b="1" smtClean="0"/>
              <a:t/>
            </a:r>
            <a:br>
              <a:rPr lang="ru-RU" b="1" smtClean="0"/>
            </a:br>
            <a:endParaRPr lang="ru-RU" smtClean="0"/>
          </a:p>
        </p:txBody>
      </p:sp>
      <p:sp>
        <p:nvSpPr>
          <p:cNvPr id="3" name="Объект 2"/>
          <p:cNvSpPr>
            <a:spLocks noGrp="1"/>
          </p:cNvSpPr>
          <p:nvPr>
            <p:ph idx="1"/>
          </p:nvPr>
        </p:nvSpPr>
        <p:spPr>
          <a:xfrm>
            <a:off x="898525" y="1309688"/>
            <a:ext cx="11506200" cy="4292600"/>
          </a:xfrm>
        </p:spPr>
        <p:txBody>
          <a:bodyPr rtlCol="0">
            <a:noAutofit/>
          </a:bodyPr>
          <a:lstStyle/>
          <a:p>
            <a:pPr eaLnBrk="1" fontAlgn="auto" hangingPunct="1">
              <a:spcAft>
                <a:spcPts val="0"/>
              </a:spcAft>
              <a:buClr>
                <a:schemeClr val="bg2">
                  <a:lumMod val="40000"/>
                  <a:lumOff val="60000"/>
                </a:schemeClr>
              </a:buClr>
              <a:buFont typeface="Wingdings 3" charset="2"/>
              <a:buChar char=""/>
              <a:defRPr/>
            </a:pPr>
            <a:r>
              <a:rPr lang="ru-RU" dirty="0">
                <a:solidFill>
                  <a:schemeClr val="tx1">
                    <a:lumMod val="75000"/>
                    <a:lumOff val="25000"/>
                  </a:schemeClr>
                </a:solidFill>
              </a:rPr>
              <a:t>Чтобы объяснить поведение потребителя, экономическая теория исходит из основополагающей предпосылки о том, что люди стараются выбрать те товары х услуге, которые оценивают наиболее высоко. Для того чтобы описать, как среди разнообразных потребительских возможностей люди делают свай выбор, экономисты сто лет назад разработали теорию полезности, которая помогла им обосновать кривую спроса и объяснить ее свойства. </a:t>
            </a:r>
          </a:p>
          <a:p>
            <a:pPr eaLnBrk="1" fontAlgn="auto" hangingPunct="1">
              <a:spcAft>
                <a:spcPts val="0"/>
              </a:spcAft>
              <a:buClr>
                <a:schemeClr val="bg2">
                  <a:lumMod val="40000"/>
                  <a:lumOff val="60000"/>
                </a:schemeClr>
              </a:buClr>
              <a:buFont typeface="Wingdings 3" charset="2"/>
              <a:buChar char=""/>
              <a:defRPr/>
            </a:pPr>
            <a:r>
              <a:rPr lang="ru-RU" dirty="0">
                <a:solidFill>
                  <a:schemeClr val="tx1">
                    <a:lumMod val="75000"/>
                    <a:lumOff val="25000"/>
                  </a:schemeClr>
                </a:solidFill>
              </a:rPr>
              <a:t>Что мы понимаем под полезностью? Одним словом полезность можно определить как удовлетворение. Более точно, полезность отражает ранжирование потребителем различных товаров н услуг. Если набор товаров (корзина) А имеет большую полезность в глазах Смита, чем корзина Б, то мы можем сделать вывод о том, что Смит предпочитает корзину А корзине Б. Часто полезность удобнее определять как субъективное представление человека об удовольствии или пользе, получаемых от потребления товара или услуги. Однако вы должны понимать, что полезность не является психологическим свойством или ощущением, которые можно изучать н измерять. Полезность - это научная абстракция, используемая экономистами для того, чтобы разобраться в толе, как рациональные потребители распределяют свои ограниченные ресурсы между товарами, которые могут доставить им удовольствие. В теории спроса утверждается, что люди стремятся максимизировать получаемую полезность. это означает, что они выбирают такой набор потребительских товаров и услуг, который считают более предпочтительным. </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822325" y="1114425"/>
            <a:ext cx="5518150" cy="5743575"/>
          </a:xfrm>
          <a:prstGeom prst="rect">
            <a:avLst/>
          </a:prstGeom>
        </p:spPr>
        <p:txBody>
          <a:bodyPr>
            <a:spAutoFit/>
          </a:bodyPr>
          <a:lstStyle/>
          <a:p>
            <a:pPr lvl="1" fontAlgn="auto">
              <a:lnSpc>
                <a:spcPct val="120000"/>
              </a:lnSpc>
              <a:spcAft>
                <a:spcPts val="0"/>
              </a:spcAft>
              <a:buClr>
                <a:schemeClr val="bg2">
                  <a:lumMod val="40000"/>
                  <a:lumOff val="60000"/>
                </a:schemeClr>
              </a:buClr>
              <a:buFont typeface="Wingdings 3" charset="2"/>
              <a:buChar char=""/>
              <a:defRPr/>
            </a:pPr>
            <a:r>
              <a:rPr lang="ru-RU" dirty="0"/>
              <a:t>Другие экономисты, наоборот, утверждают, что спрос на наркотики со стороны случайных потребителей характеризуется высокой ценовой чувствительностью. Эта ситуация отображена на рис. 5. Например, подросток может "экспериментировать" с наркотическим веществом, если оно доступно, в то время как высокая цена (в сочетании с ответственностью перед законом) вряд ли подвигнет его на подобные "изыскания". В этом случае ограниченное предложение, скорее всего, приведет как к резкому снижению потребления, так м к сокращению затрат на приобретение наркотических веществ. </a:t>
            </a:r>
          </a:p>
        </p:txBody>
      </p:sp>
      <p:pic>
        <p:nvPicPr>
          <p:cNvPr id="59395" name="Рисунок 3"/>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6461125" y="655638"/>
            <a:ext cx="5532438" cy="449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9396" name="Прямоугольник 3"/>
          <p:cNvSpPr>
            <a:spLocks noChangeArrowheads="1"/>
          </p:cNvSpPr>
          <p:nvPr/>
        </p:nvSpPr>
        <p:spPr bwMode="auto">
          <a:xfrm>
            <a:off x="6400800" y="5453063"/>
            <a:ext cx="6096000" cy="646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r>
              <a:rPr lang="ru-RU">
                <a:solidFill>
                  <a:schemeClr val="tx1"/>
                </a:solidFill>
              </a:rPr>
              <a:t>Рис. 5. Спрос на наркотические вещество случайных потребителей</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235075" y="1833563"/>
            <a:ext cx="10728325" cy="6765925"/>
          </a:xfrm>
        </p:spPr>
        <p:txBody>
          <a:bodyPr rtlCol="0">
            <a:normAutofit/>
          </a:bodyPr>
          <a:lstStyle/>
          <a:p>
            <a:pPr eaLnBrk="1" fontAlgn="auto" hangingPunct="1">
              <a:spcAft>
                <a:spcPts val="0"/>
              </a:spcAft>
              <a:buClr>
                <a:schemeClr val="bg2">
                  <a:lumMod val="40000"/>
                  <a:lumOff val="60000"/>
                </a:schemeClr>
              </a:buClr>
              <a:buFont typeface="Wingdings 3" charset="2"/>
              <a:buChar char=""/>
              <a:defRPr/>
            </a:pPr>
            <a:r>
              <a:rPr lang="ru-RU" dirty="0">
                <a:solidFill>
                  <a:schemeClr val="tx1">
                    <a:lumMod val="75000"/>
                    <a:lumOff val="25000"/>
                  </a:schemeClr>
                </a:solidFill>
              </a:rPr>
              <a:t>Спрос случайных потребителей (тех, кто еще не успел пристраститься, гаги тех, для кого наркотики легкодоступны) может быть довольно эластичным. Тогда ограничение предложения или повышение цены способно существенно повлиять на уровень потребления. Более того, поскольку спрос характеризуется высокой ценовой эластичностью, общие затраты на наркотики после введения ограничений снизятся с ОНСС до ОАВЕ. Это подтверждает мнение тех, кто призывает ввести строгие ограничения на наркотические вещества. </a:t>
            </a:r>
          </a:p>
          <a:p>
            <a:pPr eaLnBrk="1" fontAlgn="auto" hangingPunct="1">
              <a:spcAft>
                <a:spcPts val="0"/>
              </a:spcAft>
              <a:buClr>
                <a:schemeClr val="bg2">
                  <a:lumMod val="40000"/>
                  <a:lumOff val="60000"/>
                </a:schemeClr>
              </a:buClr>
              <a:buFont typeface="Wingdings 3" charset="2"/>
              <a:buChar char=""/>
              <a:defRPr/>
            </a:pPr>
            <a:r>
              <a:rPr lang="ru-RU" dirty="0">
                <a:solidFill>
                  <a:schemeClr val="tx1">
                    <a:lumMod val="75000"/>
                    <a:lumOff val="25000"/>
                  </a:schemeClr>
                </a:solidFill>
              </a:rPr>
              <a:t>Одна из основных трудностей, связанных с регулированием употребления дурманящих веществ, вызвана возможностью замещения одного их вида другим. Многие наркотики удачно заменяют друг друга. В результате, как предостерегают эксперты, увеличение цены на какое-то наркотические вещество приводит к переориентации потребителей на другие вредные вещества. Например, в штатах, где предусмотрено уголовное наказание за употребление марихуаны, отмечается повышенное потребление подростками алкоголя и табака. </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265238" y="1582738"/>
            <a:ext cx="10668000" cy="3970337"/>
          </a:xfrm>
          <a:prstGeom prst="rect">
            <a:avLst/>
          </a:prstGeom>
        </p:spPr>
        <p:txBody>
          <a:bodyPr>
            <a:spAutoFit/>
          </a:bodyPr>
          <a:lstStyle/>
          <a:p>
            <a:pPr fontAlgn="auto">
              <a:spcAft>
                <a:spcPts val="0"/>
              </a:spcAft>
              <a:buClr>
                <a:schemeClr val="bg2">
                  <a:lumMod val="40000"/>
                  <a:lumOff val="60000"/>
                </a:schemeClr>
              </a:buClr>
              <a:buFont typeface="Wingdings 3" charset="2"/>
              <a:buChar char=""/>
              <a:defRPr/>
            </a:pPr>
            <a:r>
              <a:rPr lang="ru-RU" dirty="0">
                <a:solidFill>
                  <a:schemeClr val="tx1">
                    <a:lumMod val="75000"/>
                    <a:lumOff val="25000"/>
                  </a:schemeClr>
                </a:solidFill>
              </a:rPr>
              <a:t>Очевидно, что меры по ограничению наркотических веществ связаны с необходимостью решения ряда чрезвычайно сложных проблем. И именно экономическая теория спроса указывает на наличие альтернативных подходов к их решению. Во-первых, из нее следует, что увеличение цены на вредные наркотические вещества может сократить количество их случайных потребителей. Во-вторых, она предостерегает нас, что многие негативные явления, связанные с наркотиками, - это результат мер по их запрещению, а не их употребления. Многие здравомыслящие аналитики приходят к парадоксальному выводу: суммарная стоимость наркотических веществ - для потребителей, окружающих их людей и обитателей городских трущоб, где процветает подпольная торговля наркотиками, - была бы намного ниже в случае ослабления государственных запретов и переориентации ресурсов, направляемых в настоящее время па ограничение предложения, на лечение, консультации и реабилитацию наркоманов. </a:t>
            </a:r>
          </a:p>
          <a:p>
            <a:pPr fontAlgn="auto">
              <a:spcAft>
                <a:spcPts val="0"/>
              </a:spcAft>
              <a:buClr>
                <a:schemeClr val="bg2">
                  <a:lumMod val="40000"/>
                  <a:lumOff val="60000"/>
                </a:schemeClr>
              </a:buClr>
              <a:buFont typeface="Wingdings 3" charset="2"/>
              <a:buChar char=""/>
              <a:defRPr/>
            </a:pPr>
            <a:endParaRPr lang="ru-RU" dirty="0">
              <a:solidFill>
                <a:schemeClr val="tx1">
                  <a:lumMod val="75000"/>
                  <a:lumOff val="25000"/>
                </a:schemeClr>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Заголовок 1"/>
          <p:cNvSpPr>
            <a:spLocks noGrp="1"/>
          </p:cNvSpPr>
          <p:nvPr>
            <p:ph type="title"/>
          </p:nvPr>
        </p:nvSpPr>
        <p:spPr>
          <a:xfrm>
            <a:off x="1673225" y="688975"/>
            <a:ext cx="9404350" cy="534988"/>
          </a:xfrm>
        </p:spPr>
        <p:txBody>
          <a:bodyPr/>
          <a:lstStyle/>
          <a:p>
            <a:pPr eaLnBrk="1" hangingPunct="1"/>
            <a:r>
              <a:rPr lang="ru-RU" sz="2800" b="1" smtClean="0">
                <a:solidFill>
                  <a:schemeClr val="tx2"/>
                </a:solidFill>
              </a:rPr>
              <a:t>ПАРАДОКС СТОИМОСТИ</a:t>
            </a:r>
          </a:p>
        </p:txBody>
      </p:sp>
      <p:sp>
        <p:nvSpPr>
          <p:cNvPr id="32771" name="Объект 2"/>
          <p:cNvSpPr>
            <a:spLocks noGrp="1"/>
          </p:cNvSpPr>
          <p:nvPr>
            <p:ph idx="1"/>
          </p:nvPr>
        </p:nvSpPr>
        <p:spPr>
          <a:xfrm>
            <a:off x="898525" y="1104900"/>
            <a:ext cx="11293475" cy="4195763"/>
          </a:xfrm>
        </p:spPr>
        <p:txBody>
          <a:bodyPr rtlCol="0">
            <a:noAutofit/>
          </a:bodyPr>
          <a:lstStyle/>
          <a:p>
            <a:pPr eaLnBrk="1" fontAlgn="auto" hangingPunct="1">
              <a:spcAft>
                <a:spcPts val="0"/>
              </a:spcAft>
              <a:buFont typeface="Wingdings 3" charset="2"/>
              <a:buChar char=""/>
              <a:defRPr/>
            </a:pPr>
            <a:r>
              <a:rPr lang="ru-RU" dirty="0" smtClean="0">
                <a:solidFill>
                  <a:schemeClr val="tx1">
                    <a:lumMod val="75000"/>
                    <a:lumOff val="25000"/>
                  </a:schemeClr>
                </a:solidFill>
              </a:rPr>
              <a:t>Более двух столетий назад Адам Смит в своей работе Исследовании о природе и причинах богатства народов задался допросом о парадоксе стоимости. Нет ничего более полезного, чем вода, но она практически не имеет покупательной способности. Бриллиант же, наоборот, не представляет никакой практической ценности, но за него можно легко получить огромное количество других товаров. Другими словами, почему вода, которая жизненно необходима человеку, стоит мало, тогда как цена бриллиантов, используемых, как правило, для декоративных целей, невероятно высока? Несмотря на то что этот парадокс беспокоил Адама Смита еще двести лет тому назад, мы можем вообразить диалог между каким-нибудь любознательным студентом и современным Адамом Смитом, который мог бы звучать примерно так: Студент: Есть ли возможность разрешить парадокс стоимости? Современные Адам Смит: Проще всего на этот вопрос было бы ответить так: кривые предложения и спроса на воду пересекаются при очень низкой цене, тогда как кривые предложения и спроса па бриллианты дают очень высокую равновесную цену Студент: Но вы всегда советовали мне не "зацикливаться" на кривых. Почему кривые предложения н спроса на воду пересекаются при столь низкой цене, тогда как кривые предложения и спроса на бриллианты - при столь высокой? Современный Адам Смит: Ответ заключается в том, что бриллианты - большая редкость н стоимость получения каждого очередного бриллианта очень высока, тогда как особого недостатка в воде человечество не ощущает - во всяком случае пока еще не ощущает, и ее добыча в большинстве районов мира обходится людям сравнительно дешево. Студент: Однако в том, что вы сказали, я не вижу места такому понятию, как полезность. </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1341438" y="1339850"/>
            <a:ext cx="10850562" cy="5411788"/>
          </a:xfrm>
          <a:prstGeom prst="rect">
            <a:avLst/>
          </a:prstGeom>
        </p:spPr>
        <p:txBody>
          <a:bodyPr>
            <a:spAutoFit/>
          </a:bodyPr>
          <a:lstStyle/>
          <a:p>
            <a:pPr fontAlgn="auto">
              <a:lnSpc>
                <a:spcPct val="120000"/>
              </a:lnSpc>
              <a:spcAft>
                <a:spcPts val="0"/>
              </a:spcAft>
              <a:buClr>
                <a:schemeClr val="bg2">
                  <a:lumMod val="40000"/>
                  <a:lumOff val="60000"/>
                </a:schemeClr>
              </a:buClr>
              <a:buFont typeface="Wingdings 3" charset="2"/>
              <a:buChar char=""/>
              <a:defRPr/>
            </a:pPr>
            <a:r>
              <a:rPr lang="ru-RU" dirty="0">
                <a:solidFill>
                  <a:schemeClr val="tx1">
                    <a:lumMod val="75000"/>
                    <a:lumOff val="25000"/>
                  </a:schemeClr>
                </a:solidFill>
              </a:rPr>
              <a:t>Современный Адам Смит: Вы, конечно же, правы в том отношении, что в данном ответе не усматривается никакой связи между информацией об издержках (стоимости) и столь же неоспоримым фактом, что наличие моды для человека, по сути, гораздо актуальнее, чем возможность обладать бриллиантами. Поэтому мы должны сообщать в этом мосте еще одну важную истину: совокупная полезность от потребления воды не определяет ее цену или спрос на нее. Скорее, цена воды определяется ее предельной полезностью, так называемой полезностью последнего стакана воды. Поскольку водных ресурсов на нашей планете достаточно много, последний стакан воды продается по очень низкой цепе. Несмотря на т что появление жизни на вашей планете стало возможным именно благодаря нескольким первым каплям воды, несколько последних капель необходимы лишь для полива газона ими мытья автомобиля. Студент: Что ж, теперь, кажется, я начинаю кое-что понимать. Теорию стоимости легче понять, если помнить, что в экономике хвост виляет собакой. В данном случае я змею в виду "хвост" предельной полезности, который виляет "собакой" цены. Современный Адам Смит: Вот именно! Чрезвычайно ценная вещь, такая как вода, продается практически даром, потому что последняя ее капля не стоит практически ничего.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493838" y="1447800"/>
            <a:ext cx="9767887" cy="2419350"/>
          </a:xfrm>
          <a:prstGeom prst="rect">
            <a:avLst/>
          </a:prstGeom>
        </p:spPr>
        <p:txBody>
          <a:bodyPr>
            <a:spAutoFit/>
          </a:bodyPr>
          <a:lstStyle/>
          <a:p>
            <a:pPr fontAlgn="auto">
              <a:lnSpc>
                <a:spcPct val="120000"/>
              </a:lnSpc>
              <a:spcAft>
                <a:spcPts val="0"/>
              </a:spcAft>
              <a:buClr>
                <a:schemeClr val="bg2">
                  <a:lumMod val="40000"/>
                  <a:lumOff val="60000"/>
                </a:schemeClr>
              </a:buClr>
              <a:buFont typeface="Wingdings 3" charset="2"/>
              <a:buChar char=""/>
              <a:defRPr/>
            </a:pPr>
            <a:r>
              <a:rPr lang="ru-RU" dirty="0">
                <a:solidFill>
                  <a:schemeClr val="tx1">
                    <a:lumMod val="75000"/>
                    <a:lumOff val="25000"/>
                  </a:schemeClr>
                </a:solidFill>
              </a:rPr>
              <a:t>Мы можем разрешить парадокс стоимости следующим образом: чем большее количество товара имеется в наличии, тем менее желанной, по мнению потребителей, является его последняя единица. Поэтому становится понятно, почему цена воды низка, а жизненно необходимый воздух вообще не имеет цены. В обоих случаях причина низкой предельной полезности обусловлена большим запасом блага, чем и объясняются установившиеся низкие цены на эти жизненно необходимые вещи.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Заголовок 1"/>
          <p:cNvSpPr>
            <a:spLocks noGrp="1"/>
          </p:cNvSpPr>
          <p:nvPr>
            <p:ph type="title"/>
          </p:nvPr>
        </p:nvSpPr>
        <p:spPr>
          <a:xfrm>
            <a:off x="1617663" y="666750"/>
            <a:ext cx="8912225" cy="1281113"/>
          </a:xfrm>
        </p:spPr>
        <p:txBody>
          <a:bodyPr/>
          <a:lstStyle/>
          <a:p>
            <a:pPr eaLnBrk="1" hangingPunct="1"/>
            <a:r>
              <a:rPr lang="ru-RU" sz="2800" b="1" smtClean="0">
                <a:solidFill>
                  <a:schemeClr val="tx2"/>
                </a:solidFill>
              </a:rPr>
              <a:t>ПОТРЕБИТЕЛЬСКАЯ РЕНТА</a:t>
            </a:r>
          </a:p>
        </p:txBody>
      </p:sp>
      <p:sp>
        <p:nvSpPr>
          <p:cNvPr id="3" name="Объект 2"/>
          <p:cNvSpPr>
            <a:spLocks noGrp="1"/>
          </p:cNvSpPr>
          <p:nvPr>
            <p:ph idx="1"/>
          </p:nvPr>
        </p:nvSpPr>
        <p:spPr>
          <a:xfrm>
            <a:off x="831850" y="1139825"/>
            <a:ext cx="11528425" cy="5900738"/>
          </a:xfrm>
        </p:spPr>
        <p:txBody>
          <a:bodyPr rtlCol="0">
            <a:noAutofit/>
          </a:bodyPr>
          <a:lstStyle/>
          <a:p>
            <a:pPr eaLnBrk="1" fontAlgn="auto" hangingPunct="1">
              <a:spcAft>
                <a:spcPts val="0"/>
              </a:spcAft>
              <a:buClr>
                <a:schemeClr val="bg2">
                  <a:lumMod val="40000"/>
                  <a:lumOff val="60000"/>
                </a:schemeClr>
              </a:buClr>
              <a:buFont typeface="Wingdings 3" charset="2"/>
              <a:buChar char=""/>
              <a:defRPr/>
            </a:pPr>
            <a:r>
              <a:rPr lang="ru-RU" dirty="0">
                <a:solidFill>
                  <a:schemeClr val="tx1">
                    <a:lumMod val="75000"/>
                    <a:lumOff val="25000"/>
                  </a:schemeClr>
                </a:solidFill>
              </a:rPr>
              <a:t>Парадокс стоимости акцентирует наше внимание на том, что денежное выражение стоимости блага (измеренное умножением цены на количество) может сильно отличаться от его общей экономической ценности. Стоимость вдыхаемого нами воздуха, измеренная в денежном выражении , равна пулю, при том, что значение воздуха для нашей жизни трудно переоценить. Разница между общей полезностью блага и его общей рыночной стоимостью называется потребительской рентой (излишком потребителя). Излишек возникает из-за того, что мы "получаем больше, чем платим". Такая ситуация становится возможной благодаря действию закона убывающей предельной полезности. Мы получаем потребительскую ренту в основном в салу того, что платим одинаковую цену за каждую единицу покупаемого блага, начиная с первой единицы и заканчивая послед-ней. Мы платим и ту же цену за каждое яйцо и каждый стакан воды, которые мы покупаем. Следовательно, мы платим за каждую единицу столько, сколько стоит последняя единица. </a:t>
            </a:r>
            <a:r>
              <a:rPr lang="en-US" dirty="0">
                <a:solidFill>
                  <a:schemeClr val="tx1">
                    <a:lumMod val="75000"/>
                    <a:lumOff val="25000"/>
                  </a:schemeClr>
                </a:solidFill>
              </a:rPr>
              <a:t>I</a:t>
            </a:r>
            <a:r>
              <a:rPr lang="ru-RU" dirty="0">
                <a:solidFill>
                  <a:schemeClr val="tx1">
                    <a:lumMod val="75000"/>
                    <a:lumOff val="25000"/>
                  </a:schemeClr>
                </a:solidFill>
              </a:rPr>
              <a:t>-1о мы знаем, что в соответствии с законом убывающей предельной полезности первые единицы блага в нашем понимании более ценны , чем последние. Таким образом, мы получаем дополнительную выгод в виде излишка полезности с каждой из первых единиц блага Рис. </a:t>
            </a:r>
            <a:r>
              <a:rPr lang="ru-RU" dirty="0" smtClean="0">
                <a:solidFill>
                  <a:schemeClr val="tx1">
                    <a:lumMod val="75000"/>
                    <a:lumOff val="25000"/>
                  </a:schemeClr>
                </a:solidFill>
              </a:rPr>
              <a:t>6. </a:t>
            </a:r>
            <a:r>
              <a:rPr lang="ru-RU" dirty="0">
                <a:solidFill>
                  <a:schemeClr val="tx1">
                    <a:lumMod val="75000"/>
                    <a:lumOff val="25000"/>
                  </a:schemeClr>
                </a:solidFill>
              </a:rPr>
              <a:t>иллюстрирует концепцию потребительской ренты, где в качестве инструмента измерения полезности используются деньги. Итак, некто покупает воду, цена </a:t>
            </a:r>
            <a:r>
              <a:rPr lang="ru-RU" dirty="0" smtClean="0">
                <a:solidFill>
                  <a:schemeClr val="tx1">
                    <a:lumMod val="75000"/>
                    <a:lumOff val="25000"/>
                  </a:schemeClr>
                </a:solidFill>
              </a:rPr>
              <a:t>которой равна </a:t>
            </a:r>
            <a:r>
              <a:rPr lang="ru-RU" dirty="0">
                <a:solidFill>
                  <a:schemeClr val="tx1">
                    <a:lumMod val="75000"/>
                    <a:lumOff val="25000"/>
                  </a:schemeClr>
                </a:solidFill>
              </a:rPr>
              <a:t>1 долл. за галлон. Эта ситуация отражена на рис. </a:t>
            </a:r>
            <a:r>
              <a:rPr lang="ru-RU" dirty="0" smtClean="0">
                <a:solidFill>
                  <a:schemeClr val="tx1">
                    <a:lumMod val="75000"/>
                    <a:lumOff val="25000"/>
                  </a:schemeClr>
                </a:solidFill>
              </a:rPr>
              <a:t>6. </a:t>
            </a:r>
            <a:r>
              <a:rPr lang="ru-RU" dirty="0">
                <a:solidFill>
                  <a:schemeClr val="tx1">
                    <a:lumMod val="75000"/>
                    <a:lumOff val="25000"/>
                  </a:schemeClr>
                </a:solidFill>
              </a:rPr>
              <a:t>с помощью горизонтальной линии, проходящей на уровне цены в 1 долл. Потребитель принимает решение о количестве покупаемой жидкости исходя из этой цены. </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524000" y="2611438"/>
            <a:ext cx="10210800" cy="4246562"/>
          </a:xfrm>
          <a:prstGeom prst="rect">
            <a:avLst/>
          </a:prstGeom>
        </p:spPr>
        <p:txBody>
          <a:bodyPr>
            <a:spAutoFit/>
          </a:bodyPr>
          <a:lstStyle/>
          <a:p>
            <a:pPr fontAlgn="auto">
              <a:spcAft>
                <a:spcPts val="0"/>
              </a:spcAft>
              <a:buClr>
                <a:schemeClr val="bg2">
                  <a:lumMod val="40000"/>
                  <a:lumOff val="60000"/>
                </a:schemeClr>
              </a:buClr>
              <a:buFont typeface="Wingdings 3" charset="2"/>
              <a:buChar char=""/>
              <a:defRPr/>
            </a:pPr>
            <a:endParaRPr lang="ru-RU" dirty="0">
              <a:solidFill>
                <a:schemeClr val="tx1">
                  <a:lumMod val="75000"/>
                  <a:lumOff val="25000"/>
                </a:schemeClr>
              </a:solidFill>
            </a:endParaRPr>
          </a:p>
          <a:p>
            <a:pPr fontAlgn="auto">
              <a:spcAft>
                <a:spcPts val="0"/>
              </a:spcAft>
              <a:buClr>
                <a:schemeClr val="bg2">
                  <a:lumMod val="40000"/>
                  <a:lumOff val="60000"/>
                </a:schemeClr>
              </a:buClr>
              <a:buFont typeface="Wingdings 3" charset="2"/>
              <a:buChar char=""/>
              <a:defRPr/>
            </a:pPr>
            <a:endParaRPr lang="ru-RU" dirty="0">
              <a:solidFill>
                <a:schemeClr val="tx1">
                  <a:lumMod val="75000"/>
                  <a:lumOff val="25000"/>
                </a:schemeClr>
              </a:solidFill>
            </a:endParaRPr>
          </a:p>
          <a:p>
            <a:pPr fontAlgn="auto">
              <a:spcAft>
                <a:spcPts val="0"/>
              </a:spcAft>
              <a:buClr>
                <a:schemeClr val="bg2">
                  <a:lumMod val="40000"/>
                  <a:lumOff val="60000"/>
                </a:schemeClr>
              </a:buClr>
              <a:buFont typeface="Wingdings 3" charset="2"/>
              <a:buChar char=""/>
              <a:defRPr/>
            </a:pPr>
            <a:r>
              <a:rPr lang="ru-RU" dirty="0">
                <a:solidFill>
                  <a:schemeClr val="tx1">
                    <a:lumMod val="75000"/>
                    <a:lumOff val="25000"/>
                  </a:schemeClr>
                </a:solidFill>
              </a:rPr>
              <a:t>Но здесь мы делаем важное открытие: несмотря на то что потребитель заплатил только 8 долл., общая стоимость воды равна 44 долл. Именно эта цифра получается в результате суммирования всех значений предельной полезности (9 долл. + 8 долл. +,...+ 2 долл.). Таким образом, потребитель получает ренту, равную 36 долл.</a:t>
            </a:r>
          </a:p>
          <a:p>
            <a:pPr fontAlgn="auto">
              <a:spcAft>
                <a:spcPts val="0"/>
              </a:spcAft>
              <a:buClr>
                <a:schemeClr val="bg2">
                  <a:lumMod val="40000"/>
                  <a:lumOff val="60000"/>
                </a:schemeClr>
              </a:buClr>
              <a:buFont typeface="Wingdings 3" charset="2"/>
              <a:buChar char=""/>
              <a:defRPr/>
            </a:pPr>
            <a:r>
              <a:rPr lang="ru-RU" dirty="0">
                <a:solidFill>
                  <a:schemeClr val="tx1">
                    <a:lumMod val="75000"/>
                    <a:lumOff val="25000"/>
                  </a:schemeClr>
                </a:solidFill>
              </a:rPr>
              <a:t>С помощью рис. 6. мы проанализировали случай покупки воды отдельным потребителем. Мы можем также применить анализ излишка потребителя применительно к рынку в целом. Кривая рыночного спроса, изображенная на рис. 5.7, представляет собой результат горизонтального сложения индивидуальных кривых спроса. Логика получения индивиду</a:t>
            </a:r>
            <a:r>
              <a:rPr lang="en-US" dirty="0">
                <a:solidFill>
                  <a:schemeClr val="tx1">
                    <a:lumMod val="75000"/>
                    <a:lumOff val="25000"/>
                  </a:schemeClr>
                </a:solidFill>
              </a:rPr>
              <a:t>a</a:t>
            </a:r>
            <a:r>
              <a:rPr lang="ru-RU" dirty="0" err="1">
                <a:solidFill>
                  <a:schemeClr val="tx1">
                    <a:lumMod val="75000"/>
                    <a:lumOff val="25000"/>
                  </a:schemeClr>
                </a:solidFill>
              </a:rPr>
              <a:t>льной</a:t>
            </a:r>
            <a:r>
              <a:rPr lang="ru-RU" dirty="0">
                <a:solidFill>
                  <a:schemeClr val="tx1">
                    <a:lumMod val="75000"/>
                    <a:lumOff val="25000"/>
                  </a:schemeClr>
                </a:solidFill>
              </a:rPr>
              <a:t> потребительской ренты переносится и на рынок в целом. Площадь фигуры, образованной кривой рыночного спроса, линией цены 1г вертикальной осью координат (треугольник МЕЧ на рис. 7.), представляет общую потребительскую ренту </a:t>
            </a:r>
          </a:p>
          <a:p>
            <a:pPr fontAlgn="auto">
              <a:spcAft>
                <a:spcPts val="0"/>
              </a:spcAft>
              <a:buClr>
                <a:schemeClr val="bg2">
                  <a:lumMod val="40000"/>
                  <a:lumOff val="60000"/>
                </a:schemeClr>
              </a:buClr>
              <a:buFont typeface="Wingdings 3" charset="2"/>
              <a:buNone/>
              <a:defRPr/>
            </a:pPr>
            <a:r>
              <a:rPr lang="ru-RU" dirty="0">
                <a:solidFill>
                  <a:schemeClr val="tx1">
                    <a:lumMod val="75000"/>
                    <a:lumOff val="25000"/>
                  </a:schemeClr>
                </a:solidFill>
              </a:rPr>
              <a:t> </a:t>
            </a:r>
          </a:p>
        </p:txBody>
      </p:sp>
      <p:sp>
        <p:nvSpPr>
          <p:cNvPr id="5" name="Прямоугольник 4"/>
          <p:cNvSpPr/>
          <p:nvPr/>
        </p:nvSpPr>
        <p:spPr>
          <a:xfrm>
            <a:off x="1524000" y="955675"/>
            <a:ext cx="10210800" cy="2308225"/>
          </a:xfrm>
          <a:prstGeom prst="rect">
            <a:avLst/>
          </a:prstGeom>
        </p:spPr>
        <p:txBody>
          <a:bodyPr>
            <a:spAutoFit/>
          </a:bodyPr>
          <a:lstStyle/>
          <a:p>
            <a:pPr>
              <a:defRPr/>
            </a:pPr>
            <a:r>
              <a:rPr lang="ru-RU" dirty="0">
                <a:solidFill>
                  <a:schemeClr val="tx1">
                    <a:lumMod val="75000"/>
                    <a:lumOff val="25000"/>
                  </a:schemeClr>
                </a:solidFill>
              </a:rPr>
              <a:t>Ценность первого галлона, утоляющего сильную жажду, чрезвычайно высока, н потребитель готов заплатить за него 9 долл. Но этот первый галлон продается по установившейся рыночной цене, т.е. за 1 долл., поэтому потребитель получает излишек в 8 долл. А что же второй галлон? Потребитель готов заплатить за него 8 долл., но он опять продается всего лишь за 1 долл., поэтому излишек теперь равен 7 долл. И так далее, вплоть до девятого галлона, за который потребитель готов заплатить только 50 центов, и поэтому он остается не купленным. Равновесие потребителя достигается в точке Е, которая соответствует восьми галлонам купленной воды по цене 1 долл. </a:t>
            </a:r>
            <a:endParaRPr lang="ru-RU"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69975" y="1250950"/>
            <a:ext cx="5518150" cy="3465513"/>
          </a:xfrm>
        </p:spPr>
        <p:txBody>
          <a:bodyPr rtlCol="0">
            <a:noAutofit/>
          </a:bodyPr>
          <a:lstStyle/>
          <a:p>
            <a:pPr eaLnBrk="1" fontAlgn="auto" hangingPunct="1">
              <a:spcAft>
                <a:spcPts val="0"/>
              </a:spcAft>
              <a:buClr>
                <a:schemeClr val="bg2">
                  <a:lumMod val="40000"/>
                  <a:lumOff val="60000"/>
                </a:schemeClr>
              </a:buClr>
              <a:buFont typeface="Wingdings 3" charset="2"/>
              <a:buChar char=""/>
              <a:defRPr/>
            </a:pPr>
            <a:r>
              <a:rPr lang="ru-RU" dirty="0" smtClean="0">
                <a:solidFill>
                  <a:schemeClr val="tx1">
                    <a:lumMod val="75000"/>
                    <a:lumOff val="25000"/>
                  </a:schemeClr>
                </a:solidFill>
              </a:rPr>
              <a:t>Нисходящая </a:t>
            </a:r>
            <a:r>
              <a:rPr lang="ru-RU" dirty="0">
                <a:solidFill>
                  <a:schemeClr val="tx1">
                    <a:lumMod val="75000"/>
                    <a:lumOff val="25000"/>
                  </a:schemeClr>
                </a:solidFill>
              </a:rPr>
              <a:t>кривая спроса на воду отражает уменьшение предельной полезности воды. Заметьте, какой большой излишек полезности возникает при покупке первых еды ниц. Сложив все заштрихованные столбцы, соответствующие излишкам (восьмидесятидолларовый излишек от первой единицы + семидолларовый излишек от второй единицы +..+ однодолларовый излишек от восьмой единицы), мы получим общий излишек потребителя (потребительскую ренту) величиной 36 долл., полученный от покупки воды. В атом упрощенном примере площадь фигуры, образуемой кривой спроса, линией цепы п вертикальной осью координат, соответствует общей величине потребительской ренты. </a:t>
            </a:r>
          </a:p>
        </p:txBody>
      </p:sp>
      <p:pic>
        <p:nvPicPr>
          <p:cNvPr id="67587" name="Рисунок 4"/>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7299325" y="255588"/>
            <a:ext cx="4375150" cy="4384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7588" name="Прямоугольник 1"/>
          <p:cNvSpPr>
            <a:spLocks noChangeArrowheads="1"/>
          </p:cNvSpPr>
          <p:nvPr/>
        </p:nvSpPr>
        <p:spPr bwMode="auto">
          <a:xfrm>
            <a:off x="7178675" y="4716463"/>
            <a:ext cx="6096000" cy="12017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r>
              <a:rPr lang="ru-RU">
                <a:solidFill>
                  <a:schemeClr val="tx1"/>
                </a:solidFill>
              </a:rPr>
              <a:t>Рис. 6. В результате действия закона </a:t>
            </a:r>
          </a:p>
          <a:p>
            <a:pPr>
              <a:spcBef>
                <a:spcPct val="0"/>
              </a:spcBef>
              <a:buClrTx/>
              <a:buFontTx/>
              <a:buNone/>
            </a:pPr>
            <a:r>
              <a:rPr lang="ru-RU">
                <a:solidFill>
                  <a:schemeClr val="tx1"/>
                </a:solidFill>
              </a:rPr>
              <a:t>убывающей предельной полезности</a:t>
            </a:r>
          </a:p>
          <a:p>
            <a:pPr>
              <a:spcBef>
                <a:spcPct val="0"/>
              </a:spcBef>
              <a:buClrTx/>
              <a:buFontTx/>
              <a:buNone/>
            </a:pPr>
            <a:r>
              <a:rPr lang="ru-RU">
                <a:solidFill>
                  <a:schemeClr val="tx1"/>
                </a:solidFill>
              </a:rPr>
              <a:t> уровень удовлетворения потребителя </a:t>
            </a:r>
          </a:p>
          <a:p>
            <a:pPr>
              <a:spcBef>
                <a:spcPct val="0"/>
              </a:spcBef>
              <a:buClrTx/>
              <a:buFontTx/>
              <a:buNone/>
            </a:pPr>
            <a:r>
              <a:rPr lang="ru-RU">
                <a:solidFill>
                  <a:schemeClr val="tx1"/>
                </a:solidFill>
              </a:rPr>
              <a:t>оказывается выше, чаи уплаченная сумма</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Рисунок 3"/>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7451725" y="133350"/>
            <a:ext cx="4419600" cy="4735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Прямоугольник 4"/>
          <p:cNvSpPr/>
          <p:nvPr/>
        </p:nvSpPr>
        <p:spPr>
          <a:xfrm>
            <a:off x="1722438" y="1238250"/>
            <a:ext cx="4586287" cy="4278313"/>
          </a:xfrm>
          <a:prstGeom prst="rect">
            <a:avLst/>
          </a:prstGeom>
        </p:spPr>
        <p:txBody>
          <a:bodyPr>
            <a:spAutoFit/>
          </a:bodyPr>
          <a:lstStyle/>
          <a:p>
            <a:pPr fontAlgn="auto">
              <a:spcAft>
                <a:spcPts val="0"/>
              </a:spcAft>
              <a:buClr>
                <a:schemeClr val="bg2">
                  <a:lumMod val="40000"/>
                  <a:lumOff val="60000"/>
                </a:schemeClr>
              </a:buClr>
              <a:buFont typeface="Wingdings 3" charset="2"/>
              <a:buChar char=""/>
              <a:defRPr/>
            </a:pPr>
            <a:endParaRPr lang="ru-RU" sz="2000" dirty="0">
              <a:solidFill>
                <a:schemeClr val="tx1">
                  <a:lumMod val="75000"/>
                  <a:lumOff val="25000"/>
                </a:schemeClr>
              </a:solidFill>
            </a:endParaRPr>
          </a:p>
          <a:p>
            <a:pPr fontAlgn="auto">
              <a:spcAft>
                <a:spcPts val="0"/>
              </a:spcAft>
              <a:buClr>
                <a:schemeClr val="bg2">
                  <a:lumMod val="40000"/>
                  <a:lumOff val="60000"/>
                </a:schemeClr>
              </a:buClr>
              <a:buFont typeface="Wingdings 3" charset="2"/>
              <a:buChar char=""/>
              <a:defRPr/>
            </a:pPr>
            <a:r>
              <a:rPr lang="ru-RU" dirty="0">
                <a:solidFill>
                  <a:schemeClr val="tx1">
                    <a:lumMod val="75000"/>
                    <a:lumOff val="25000"/>
                  </a:schemeClr>
                </a:solidFill>
              </a:rPr>
              <a:t>Кривая спроса показывает сумму денег, которую потребители готовы уплатить за каждую потребляемую единицу Следовательно, площадь фигуры под кривой спроса (ОАЕМ) равна общей полезности, получаемой при потреблении воды. Отняв площадь, соответствующую рыночной стоимости воды (СМЕМ), мы получим </a:t>
            </a:r>
            <a:r>
              <a:rPr lang="ru-RU" dirty="0" err="1">
                <a:solidFill>
                  <a:schemeClr val="tx1">
                    <a:lumMod val="75000"/>
                    <a:lumOff val="25000"/>
                  </a:schemeClr>
                </a:solidFill>
              </a:rPr>
              <a:t>величинy</a:t>
            </a:r>
            <a:r>
              <a:rPr lang="ru-RU" dirty="0">
                <a:solidFill>
                  <a:schemeClr val="tx1">
                    <a:lumMod val="75000"/>
                    <a:lumOff val="25000"/>
                  </a:schemeClr>
                </a:solidFill>
              </a:rPr>
              <a:t> потребительской ренты, получаемой всеми потребителями при потреблении воды. Она равна площади треугольника NER.</a:t>
            </a:r>
          </a:p>
        </p:txBody>
      </p:sp>
      <p:sp>
        <p:nvSpPr>
          <p:cNvPr id="68612" name="Прямоугольник 5"/>
          <p:cNvSpPr>
            <a:spLocks noChangeArrowheads="1"/>
          </p:cNvSpPr>
          <p:nvPr/>
        </p:nvSpPr>
        <p:spPr bwMode="auto">
          <a:xfrm>
            <a:off x="7269163" y="4992688"/>
            <a:ext cx="6096000" cy="1477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r>
              <a:rPr lang="ru-RU">
                <a:solidFill>
                  <a:schemeClr val="tx1"/>
                </a:solidFill>
              </a:rPr>
              <a:t>Рис. 7. Общая потребительская рента соответствует площади фигуры, </a:t>
            </a:r>
          </a:p>
          <a:p>
            <a:pPr>
              <a:spcBef>
                <a:spcPct val="0"/>
              </a:spcBef>
              <a:buClrTx/>
              <a:buFontTx/>
              <a:buNone/>
            </a:pPr>
            <a:r>
              <a:rPr lang="ru-RU">
                <a:solidFill>
                  <a:schemeClr val="tx1"/>
                </a:solidFill>
              </a:rPr>
              <a:t>образуемой кривой спроса, </a:t>
            </a:r>
          </a:p>
          <a:p>
            <a:pPr>
              <a:spcBef>
                <a:spcPct val="0"/>
              </a:spcBef>
              <a:buClrTx/>
              <a:buFontTx/>
              <a:buNone/>
            </a:pPr>
            <a:r>
              <a:rPr lang="ru-RU">
                <a:solidFill>
                  <a:schemeClr val="tx1"/>
                </a:solidFill>
              </a:rPr>
              <a:t>линией цены по вертикальной </a:t>
            </a:r>
          </a:p>
          <a:p>
            <a:pPr>
              <a:spcBef>
                <a:spcPct val="0"/>
              </a:spcBef>
              <a:buClrTx/>
              <a:buFontTx/>
              <a:buNone/>
            </a:pPr>
            <a:r>
              <a:rPr lang="ru-RU">
                <a:solidFill>
                  <a:schemeClr val="tx1"/>
                </a:solidFill>
              </a:rPr>
              <a:t>осью координат</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Заголовок 1"/>
          <p:cNvSpPr>
            <a:spLocks noGrp="1"/>
          </p:cNvSpPr>
          <p:nvPr>
            <p:ph type="title"/>
          </p:nvPr>
        </p:nvSpPr>
        <p:spPr>
          <a:xfrm>
            <a:off x="1665288" y="412750"/>
            <a:ext cx="9405937" cy="1400175"/>
          </a:xfrm>
        </p:spPr>
        <p:txBody>
          <a:bodyPr rtlCol="0">
            <a:normAutofit fontScale="90000"/>
          </a:bodyPr>
          <a:lstStyle/>
          <a:p>
            <a:pPr eaLnBrk="1" fontAlgn="auto" hangingPunct="1">
              <a:spcAft>
                <a:spcPts val="0"/>
              </a:spcAft>
              <a:defRPr/>
            </a:pPr>
            <a:r>
              <a:rPr lang="ru-RU" b="1" dirty="0" smtClean="0">
                <a:solidFill>
                  <a:schemeClr val="tx2"/>
                </a:solidFill>
              </a:rPr>
              <a:t>Предельная полезность и закон убывающей предельной полезности </a:t>
            </a:r>
            <a:r>
              <a:rPr lang="ru-RU" b="1" dirty="0" smtClean="0">
                <a:solidFill>
                  <a:schemeClr val="tx1">
                    <a:lumMod val="85000"/>
                    <a:lumOff val="15000"/>
                  </a:schemeClr>
                </a:solidFill>
              </a:rPr>
              <a:t/>
            </a:r>
            <a:br>
              <a:rPr lang="ru-RU" b="1" dirty="0" smtClean="0">
                <a:solidFill>
                  <a:schemeClr val="tx1">
                    <a:lumMod val="85000"/>
                    <a:lumOff val="15000"/>
                  </a:schemeClr>
                </a:solidFill>
              </a:rPr>
            </a:br>
            <a:endParaRPr lang="ru-RU" dirty="0" smtClean="0">
              <a:solidFill>
                <a:schemeClr val="tx1">
                  <a:lumMod val="85000"/>
                  <a:lumOff val="15000"/>
                </a:schemeClr>
              </a:solidFill>
            </a:endParaRPr>
          </a:p>
        </p:txBody>
      </p:sp>
      <p:sp>
        <p:nvSpPr>
          <p:cNvPr id="3" name="Объект 2"/>
          <p:cNvSpPr>
            <a:spLocks noGrp="1"/>
          </p:cNvSpPr>
          <p:nvPr>
            <p:ph idx="1"/>
          </p:nvPr>
        </p:nvSpPr>
        <p:spPr>
          <a:xfrm>
            <a:off x="1071563" y="1960563"/>
            <a:ext cx="10953750" cy="5181600"/>
          </a:xfrm>
        </p:spPr>
        <p:txBody>
          <a:bodyPr rtlCol="0">
            <a:noAutofit/>
          </a:bodyPr>
          <a:lstStyle/>
          <a:p>
            <a:pPr eaLnBrk="1" fontAlgn="auto" hangingPunct="1">
              <a:spcAft>
                <a:spcPts val="0"/>
              </a:spcAft>
              <a:buClr>
                <a:schemeClr val="bg2">
                  <a:lumMod val="40000"/>
                  <a:lumOff val="60000"/>
                </a:schemeClr>
              </a:buClr>
              <a:buFont typeface="Wingdings 3" charset="2"/>
              <a:buChar char=""/>
              <a:defRPr/>
            </a:pPr>
            <a:r>
              <a:rPr lang="ru-RU" dirty="0">
                <a:solidFill>
                  <a:schemeClr val="tx1">
                    <a:lumMod val="75000"/>
                    <a:lumOff val="25000"/>
                  </a:schemeClr>
                </a:solidFill>
              </a:rPr>
              <a:t>Каким образом понятие "полезность" используется в теории спроса? Предположим, что вы с удовольствием съедаете первую порцию мороженого, т.е. получаете от этого определенное удовлетворение (или полезность). Теперь представьте, что вы едите вторую порцию. Общая полезность, полученная вами, увеличилась потому, что, съев вторую порцию, вы получили какую-то дополнительную полезность. Что вы думаете о третьей и четвертой порциях? Пожалуй, если вы все же их съедите, то вместо дополнительного удовольствия, или полезности, получите ангину. </a:t>
            </a:r>
          </a:p>
          <a:p>
            <a:pPr eaLnBrk="1" fontAlgn="auto" hangingPunct="1">
              <a:spcAft>
                <a:spcPts val="0"/>
              </a:spcAft>
              <a:buClr>
                <a:schemeClr val="bg2">
                  <a:lumMod val="40000"/>
                  <a:lumOff val="60000"/>
                </a:schemeClr>
              </a:buClr>
              <a:buFont typeface="Wingdings 3" charset="2"/>
              <a:buChar char=""/>
              <a:defRPr/>
            </a:pPr>
            <a:r>
              <a:rPr lang="ru-RU" dirty="0">
                <a:solidFill>
                  <a:schemeClr val="tx1">
                    <a:lumMod val="75000"/>
                    <a:lumOff val="25000"/>
                  </a:schemeClr>
                </a:solidFill>
              </a:rPr>
              <a:t>Эти рассуждения подводят нас к знакомству с фундаментальным экономическим понятием "предельной полезности". Когда вы едите дополнительную порцию мороженого, то получаете дополнительное удовлетворение, или полезность. Это приращение к получаемой вами полезности называется предельной полезностью. </a:t>
            </a:r>
          </a:p>
          <a:p>
            <a:pPr eaLnBrk="1" fontAlgn="auto" hangingPunct="1">
              <a:spcAft>
                <a:spcPts val="0"/>
              </a:spcAft>
              <a:buClr>
                <a:schemeClr val="bg2">
                  <a:lumMod val="40000"/>
                  <a:lumOff val="60000"/>
                </a:schemeClr>
              </a:buClr>
              <a:buFont typeface="Wingdings 3" charset="2"/>
              <a:buChar char=""/>
              <a:defRPr/>
            </a:pPr>
            <a:r>
              <a:rPr lang="ru-RU" b="1" dirty="0">
                <a:solidFill>
                  <a:srgbClr val="FF0000"/>
                </a:solidFill>
              </a:rPr>
              <a:t>Слово "предельный" - ключевое понятие в экономической теории и всегда используется в смысле "дополнительный". Предельная полезность означает дополнительную полезность, получаемую от потребления еще одной единицы товара. </a:t>
            </a:r>
            <a:endParaRPr lang="ru-RU" dirty="0">
              <a:solidFill>
                <a:srgbClr val="FF0000"/>
              </a:solidFill>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Заголовок 1"/>
          <p:cNvSpPr>
            <a:spLocks noGrp="1"/>
          </p:cNvSpPr>
          <p:nvPr>
            <p:ph type="title"/>
          </p:nvPr>
        </p:nvSpPr>
        <p:spPr>
          <a:xfrm>
            <a:off x="1636713" y="452438"/>
            <a:ext cx="9404350" cy="1146175"/>
          </a:xfrm>
        </p:spPr>
        <p:txBody>
          <a:bodyPr/>
          <a:lstStyle/>
          <a:p>
            <a:pPr eaLnBrk="1" hangingPunct="1"/>
            <a:r>
              <a:rPr lang="ru-RU" sz="3200" b="1" smtClean="0">
                <a:solidFill>
                  <a:schemeClr val="tx2"/>
                </a:solidFill>
              </a:rPr>
              <a:t>Практическое применение концепции потребительской ренты</a:t>
            </a:r>
          </a:p>
        </p:txBody>
      </p:sp>
      <p:sp>
        <p:nvSpPr>
          <p:cNvPr id="69635" name="Объект 2"/>
          <p:cNvSpPr>
            <a:spLocks noGrp="1"/>
          </p:cNvSpPr>
          <p:nvPr>
            <p:ph idx="1"/>
          </p:nvPr>
        </p:nvSpPr>
        <p:spPr>
          <a:xfrm>
            <a:off x="619125" y="1963738"/>
            <a:ext cx="9812338" cy="5024437"/>
          </a:xfrm>
        </p:spPr>
        <p:txBody>
          <a:bodyPr/>
          <a:lstStyle/>
          <a:p>
            <a:pPr eaLnBrk="1" hangingPunct="1"/>
            <a:r>
              <a:rPr lang="ru-RU" smtClean="0"/>
              <a:t>Концепция потребительской ренты полезна при оценке последствий многих правительственных решений. Например, каким образом государство может решить, что представляет большую ценность: новая автострада или сохранение зоны отдыха? Допустим, что выбор был сделан в пользу строительства новой автострады. Будучи общедоступной (т.е. бесплатной), она не будет приносить доход. Для потребителей ее ценность будет определяться величиной сэкономленного времени или более безопасными поездками, поэтому она может быть измерена с помощью индивидуального потребительского излишка. Для того чтобы избежать трудностей, связанных с усреднением оценок уровня полезности, предположим, что имеются десять тысяч одинаковых во всех отношениях пользователей. </a:t>
            </a:r>
          </a:p>
        </p:txBody>
      </p:sp>
      <p:pic>
        <p:nvPicPr>
          <p:cNvPr id="69636" name="Рисунок 3"/>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9964738" y="4829175"/>
            <a:ext cx="1800225" cy="179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036638" y="1295400"/>
            <a:ext cx="11155362" cy="3416300"/>
          </a:xfrm>
          <a:prstGeom prst="rect">
            <a:avLst/>
          </a:prstGeom>
        </p:spPr>
        <p:txBody>
          <a:bodyPr>
            <a:spAutoFit/>
          </a:bodyPr>
          <a:lstStyle/>
          <a:p>
            <a:pPr fontAlgn="auto">
              <a:lnSpc>
                <a:spcPct val="120000"/>
              </a:lnSpc>
              <a:spcAft>
                <a:spcPts val="0"/>
              </a:spcAft>
              <a:buClr>
                <a:schemeClr val="bg2">
                  <a:lumMod val="40000"/>
                  <a:lumOff val="60000"/>
                </a:schemeClr>
              </a:buClr>
              <a:buFont typeface="Wingdings 3" charset="2"/>
              <a:buChar char=""/>
              <a:defRPr/>
            </a:pPr>
            <a:r>
              <a:rPr lang="ru-RU" dirty="0">
                <a:solidFill>
                  <a:schemeClr val="tx1">
                    <a:lumMod val="75000"/>
                    <a:lumOff val="25000"/>
                  </a:schemeClr>
                </a:solidFill>
              </a:rPr>
              <a:t>Проведя тщательное исследование, мы устанавливаем, что рента, получаемая каждым потребителем от использования автострады, равна 350 долл. Если общие затраты на строительство автострады не превысят 3,5 млн. доля. (10 000 х 350 долл.), то потребители получат солидный выигрыш. Экономисты, проводящие анализ целесообразности каких-либо государственных программ методом "затраты-выгоды", также обращаются к использованию концепции потребительской ренты. Обычно они рекомендуют осуществлять подобное строительство, если величина общей потребительской ренты превышает общие затраты. Подобный анализ используется при решения вопросов об охране окружающей среды, например - стоит ли сохранять участки девственной природы для отдыха, нужно ли требовать установления нового оборудования, уменьшающего загрязнение, и т.д. </a:t>
            </a:r>
          </a:p>
        </p:txBody>
      </p:sp>
      <p:sp>
        <p:nvSpPr>
          <p:cNvPr id="5" name="Прямоугольник 4"/>
          <p:cNvSpPr/>
          <p:nvPr/>
        </p:nvSpPr>
        <p:spPr>
          <a:xfrm>
            <a:off x="1036638" y="4572000"/>
            <a:ext cx="11155362" cy="2417763"/>
          </a:xfrm>
          <a:prstGeom prst="rect">
            <a:avLst/>
          </a:prstGeom>
        </p:spPr>
        <p:txBody>
          <a:bodyPr>
            <a:spAutoFit/>
          </a:bodyPr>
          <a:lstStyle/>
          <a:p>
            <a:pPr fontAlgn="auto">
              <a:lnSpc>
                <a:spcPct val="120000"/>
              </a:lnSpc>
              <a:spcAft>
                <a:spcPts val="0"/>
              </a:spcAft>
              <a:buClr>
                <a:schemeClr val="bg2">
                  <a:lumMod val="40000"/>
                  <a:lumOff val="60000"/>
                </a:schemeClr>
              </a:buClr>
              <a:buFont typeface="Wingdings 3" charset="2"/>
              <a:buChar char=""/>
              <a:defRPr/>
            </a:pPr>
            <a:r>
              <a:rPr lang="ru-RU" dirty="0">
                <a:solidFill>
                  <a:schemeClr val="tx1">
                    <a:lumMod val="75000"/>
                    <a:lumOff val="25000"/>
                  </a:schemeClr>
                </a:solidFill>
              </a:rPr>
              <a:t>Концепция потребительского излишка также применима при исследовании огромных привилегий, получаемых гражданами современного общества. Каждый из нас потребляет огромное количество очень ценных благ, достающихся нам по низким ценам. Здесь стоит задуматься. Если вы знаете кого-то, кто самозабвенно рассказывает о своей высокой экономической эффективности или высоком уровне зарплаты, предложите им расслабиться. Если они окажутся на необитаемом острове со своими уникальными знаниями, то сколько они смогут заработать там?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936625" y="1189038"/>
            <a:ext cx="11255375" cy="5973762"/>
          </a:xfrm>
        </p:spPr>
        <p:txBody>
          <a:bodyPr rtlCol="0">
            <a:normAutofit lnSpcReduction="10000"/>
          </a:bodyPr>
          <a:lstStyle/>
          <a:p>
            <a:pPr eaLnBrk="1" fontAlgn="auto" hangingPunct="1">
              <a:lnSpc>
                <a:spcPct val="120000"/>
              </a:lnSpc>
              <a:spcAft>
                <a:spcPts val="0"/>
              </a:spcAft>
              <a:buClr>
                <a:schemeClr val="bg2">
                  <a:lumMod val="40000"/>
                  <a:lumOff val="60000"/>
                </a:schemeClr>
              </a:buClr>
              <a:buFont typeface="Wingdings 3" charset="2"/>
              <a:buChar char=""/>
              <a:defRPr/>
            </a:pPr>
            <a:r>
              <a:rPr lang="ru-RU" dirty="0">
                <a:solidFill>
                  <a:schemeClr val="tx1">
                    <a:lumMod val="75000"/>
                    <a:lumOff val="25000"/>
                  </a:schemeClr>
                </a:solidFill>
              </a:rPr>
              <a:t>Действительно, что сможет сделать каждый из нас без оборудовании, без поддержки коллег, без знания технологий, которые передаются из поколения в поколение? Теперь вы понимаете, что каждый из нас пользуется благами, которые он не создавал, а получил "в наследство" от мировой экономики. Выдающийся британский социолог Л. Т </a:t>
            </a:r>
            <a:r>
              <a:rPr lang="ru-RU" dirty="0" err="1">
                <a:solidFill>
                  <a:schemeClr val="tx1">
                    <a:lumMod val="75000"/>
                    <a:lumOff val="25000"/>
                  </a:schemeClr>
                </a:solidFill>
              </a:rPr>
              <a:t>Хобхаус</a:t>
            </a:r>
            <a:r>
              <a:rPr lang="ru-RU" dirty="0">
                <a:solidFill>
                  <a:schemeClr val="tx1">
                    <a:lumMod val="75000"/>
                    <a:lumOff val="25000"/>
                  </a:schemeClr>
                </a:solidFill>
              </a:rPr>
              <a:t> сказал по этому поводу следующее</a:t>
            </a:r>
            <a:r>
              <a:rPr lang="ru-RU" dirty="0" smtClean="0">
                <a:solidFill>
                  <a:schemeClr val="tx1">
                    <a:lumMod val="75000"/>
                    <a:lumOff val="25000"/>
                  </a:schemeClr>
                </a:solidFill>
              </a:rPr>
              <a:t>.</a:t>
            </a:r>
          </a:p>
          <a:p>
            <a:pPr eaLnBrk="1" fontAlgn="auto" hangingPunct="1">
              <a:lnSpc>
                <a:spcPct val="120000"/>
              </a:lnSpc>
              <a:spcAft>
                <a:spcPts val="0"/>
              </a:spcAft>
              <a:buClr>
                <a:schemeClr val="bg2">
                  <a:lumMod val="40000"/>
                  <a:lumOff val="60000"/>
                </a:schemeClr>
              </a:buClr>
              <a:buFont typeface="Wingdings 3" charset="2"/>
              <a:buChar char=""/>
              <a:defRPr/>
            </a:pPr>
            <a:r>
              <a:rPr lang="ru-RU" dirty="0" smtClean="0">
                <a:solidFill>
                  <a:schemeClr val="tx1">
                    <a:lumMod val="75000"/>
                    <a:lumOff val="25000"/>
                  </a:schemeClr>
                </a:solidFill>
              </a:rPr>
              <a:t> </a:t>
            </a:r>
            <a:r>
              <a:rPr lang="ru-RU" dirty="0">
                <a:solidFill>
                  <a:schemeClr val="tx1">
                    <a:lumMod val="75000"/>
                    <a:lumOff val="25000"/>
                  </a:schemeClr>
                </a:solidFill>
              </a:rPr>
              <a:t>Руководитель предприятия, который думает, что сам создал себя и свой бизнес, на самом деле пользовался результатами труда всего общества в виде квалифицированных рабочих, оборудования, рынков, спокойствия и порядка, объединенных в единую систему Все вышеперечисленное является совместным творением миллионов людей и многих поколений. Без полноценной поддержки со стороны общества, мы прекратимся в дикарей , питающихся корнями, ягодами и дикими животными. </a:t>
            </a:r>
          </a:p>
          <a:p>
            <a:pPr eaLnBrk="1" fontAlgn="auto" hangingPunct="1">
              <a:lnSpc>
                <a:spcPct val="120000"/>
              </a:lnSpc>
              <a:spcAft>
                <a:spcPts val="0"/>
              </a:spcAft>
              <a:buClr>
                <a:schemeClr val="bg2">
                  <a:lumMod val="40000"/>
                  <a:lumOff val="60000"/>
                </a:schemeClr>
              </a:buClr>
              <a:buFont typeface="Wingdings 3" charset="2"/>
              <a:buChar char=""/>
              <a:defRPr/>
            </a:pPr>
            <a:r>
              <a:rPr lang="ru-RU" dirty="0">
                <a:solidFill>
                  <a:schemeClr val="tx1">
                    <a:lumMod val="75000"/>
                    <a:lumOff val="25000"/>
                  </a:schemeClr>
                </a:solidFill>
              </a:rPr>
              <a:t>Теперь мы уже знаем, как потребительские предпочтения совместно с ценами и доходами определяют спрос на товары и услуги. А что же производство? Что можно сказать о производстве и предложении благ, спрашиваемых потребителями? В следующих двух главах мы рассмотрим факторы, определяющие спроси предложение. Проанализировав решения, принимаемые предпринимателями, мы узнаем, что же заставляет эти две кривые "совершать свой танец" на страницах учебников ы в экономической жизни.</a:t>
            </a:r>
          </a:p>
          <a:p>
            <a:pPr eaLnBrk="1" fontAlgn="auto" hangingPunct="1">
              <a:lnSpc>
                <a:spcPct val="120000"/>
              </a:lnSpc>
              <a:spcAft>
                <a:spcPts val="0"/>
              </a:spcAft>
              <a:buClr>
                <a:schemeClr val="bg2">
                  <a:lumMod val="40000"/>
                  <a:lumOff val="60000"/>
                </a:schemeClr>
              </a:buClr>
              <a:buFont typeface="Wingdings 3" charset="2"/>
              <a:buChar char=""/>
              <a:defRPr/>
            </a:pPr>
            <a:endParaRPr lang="ru-RU" dirty="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Заголовок 1"/>
          <p:cNvSpPr>
            <a:spLocks noGrp="1"/>
          </p:cNvSpPr>
          <p:nvPr>
            <p:ph type="title"/>
          </p:nvPr>
        </p:nvSpPr>
        <p:spPr>
          <a:xfrm>
            <a:off x="1692275" y="685800"/>
            <a:ext cx="9404350" cy="692150"/>
          </a:xfrm>
        </p:spPr>
        <p:txBody>
          <a:bodyPr rtlCol="0">
            <a:normAutofit fontScale="90000"/>
          </a:bodyPr>
          <a:lstStyle/>
          <a:p>
            <a:pPr eaLnBrk="1" fontAlgn="auto" hangingPunct="1">
              <a:spcAft>
                <a:spcPts val="0"/>
              </a:spcAft>
              <a:defRPr/>
            </a:pPr>
            <a:r>
              <a:rPr lang="en-US" b="1" dirty="0" smtClean="0">
                <a:solidFill>
                  <a:schemeClr val="tx2"/>
                </a:solidFill>
              </a:rPr>
              <a:t>РЕЗЮМЕ</a:t>
            </a:r>
            <a:r>
              <a:rPr lang="en-US" dirty="0" smtClean="0">
                <a:solidFill>
                  <a:schemeClr val="tx1">
                    <a:lumMod val="85000"/>
                    <a:lumOff val="15000"/>
                  </a:schemeClr>
                </a:solidFill>
              </a:rPr>
              <a:t> </a:t>
            </a:r>
            <a:r>
              <a:rPr lang="ru-RU" dirty="0" smtClean="0">
                <a:solidFill>
                  <a:schemeClr val="tx1">
                    <a:lumMod val="85000"/>
                    <a:lumOff val="15000"/>
                  </a:schemeClr>
                </a:solidFill>
              </a:rPr>
              <a:t/>
            </a:r>
            <a:br>
              <a:rPr lang="ru-RU" dirty="0" smtClean="0">
                <a:solidFill>
                  <a:schemeClr val="tx1">
                    <a:lumMod val="85000"/>
                    <a:lumOff val="15000"/>
                  </a:schemeClr>
                </a:solidFill>
              </a:rPr>
            </a:br>
            <a:endParaRPr lang="ru-RU" dirty="0" smtClean="0">
              <a:solidFill>
                <a:schemeClr val="tx1">
                  <a:lumMod val="85000"/>
                  <a:lumOff val="15000"/>
                </a:schemeClr>
              </a:solidFill>
            </a:endParaRPr>
          </a:p>
        </p:txBody>
      </p:sp>
      <p:sp>
        <p:nvSpPr>
          <p:cNvPr id="3" name="Объект 2"/>
          <p:cNvSpPr>
            <a:spLocks noGrp="1"/>
          </p:cNvSpPr>
          <p:nvPr>
            <p:ph idx="1"/>
          </p:nvPr>
        </p:nvSpPr>
        <p:spPr>
          <a:xfrm>
            <a:off x="1844675" y="1782763"/>
            <a:ext cx="9659938" cy="4129087"/>
          </a:xfrm>
        </p:spPr>
        <p:txBody>
          <a:bodyPr rtlCol="0">
            <a:normAutofit fontScale="92500" lnSpcReduction="10000"/>
          </a:bodyPr>
          <a:lstStyle/>
          <a:p>
            <a:pPr eaLnBrk="1" fontAlgn="auto" hangingPunct="1">
              <a:spcAft>
                <a:spcPts val="0"/>
              </a:spcAft>
              <a:buClr>
                <a:schemeClr val="bg2">
                  <a:lumMod val="40000"/>
                  <a:lumOff val="60000"/>
                </a:schemeClr>
              </a:buClr>
              <a:buFont typeface="Wingdings 3" charset="2"/>
              <a:buChar char=""/>
              <a:defRPr/>
            </a:pPr>
            <a:r>
              <a:rPr lang="ru-RU" dirty="0" smtClean="0">
                <a:solidFill>
                  <a:schemeClr val="tx1">
                    <a:lumMod val="75000"/>
                    <a:lumOff val="25000"/>
                  </a:schemeClr>
                </a:solidFill>
              </a:rPr>
              <a:t>1. Рыночный </a:t>
            </a:r>
            <a:r>
              <a:rPr lang="ru-RU" dirty="0">
                <a:solidFill>
                  <a:schemeClr val="tx1">
                    <a:lumMod val="75000"/>
                    <a:lumOff val="25000"/>
                  </a:schemeClr>
                </a:solidFill>
              </a:rPr>
              <a:t>спрос и кривая спроса отражают результат выбора индивидуумами наиболее предпочтительного набора товаров и услуг. </a:t>
            </a:r>
            <a:endParaRPr lang="ru-RU" dirty="0" smtClean="0">
              <a:solidFill>
                <a:schemeClr val="tx1">
                  <a:lumMod val="75000"/>
                  <a:lumOff val="25000"/>
                </a:schemeClr>
              </a:solidFill>
            </a:endParaRPr>
          </a:p>
          <a:p>
            <a:pPr eaLnBrk="1" fontAlgn="auto" hangingPunct="1">
              <a:spcAft>
                <a:spcPts val="0"/>
              </a:spcAft>
              <a:buClr>
                <a:schemeClr val="bg2">
                  <a:lumMod val="40000"/>
                  <a:lumOff val="60000"/>
                </a:schemeClr>
              </a:buClr>
              <a:buFont typeface="Wingdings 3" charset="2"/>
              <a:buChar char=""/>
              <a:defRPr/>
            </a:pPr>
            <a:r>
              <a:rPr lang="ru-RU" dirty="0" smtClean="0">
                <a:solidFill>
                  <a:schemeClr val="tx1">
                    <a:lumMod val="75000"/>
                    <a:lumOff val="25000"/>
                  </a:schemeClr>
                </a:solidFill>
              </a:rPr>
              <a:t>2</a:t>
            </a:r>
            <a:r>
              <a:rPr lang="ru-RU" dirty="0">
                <a:solidFill>
                  <a:schemeClr val="tx1">
                    <a:lumMod val="75000"/>
                    <a:lumOff val="25000"/>
                  </a:schemeClr>
                </a:solidFill>
              </a:rPr>
              <a:t>. Экономисты объясняют потребительский спрос с помощью понятия "полезность", показывающее относительное удовлетворение, которое потребители получают от использования различных благ. Дополнительное удовлетворение, полученное от потребления еще одной единицы блага, называется предельной полезностью, где под "предельной" понимается дополнительная, или добавочная, полезность. Закон убывающей предельной полезности гласит, что по мере увеличения потреблении блага предельная полезность последней потребленной единицы снижается. </a:t>
            </a:r>
            <a:endParaRPr lang="ru-RU" dirty="0" smtClean="0">
              <a:solidFill>
                <a:schemeClr val="tx1">
                  <a:lumMod val="75000"/>
                  <a:lumOff val="25000"/>
                </a:schemeClr>
              </a:solidFill>
            </a:endParaRPr>
          </a:p>
          <a:p>
            <a:pPr eaLnBrk="1" fontAlgn="auto" hangingPunct="1">
              <a:spcAft>
                <a:spcPts val="0"/>
              </a:spcAft>
              <a:buClr>
                <a:schemeClr val="bg2">
                  <a:lumMod val="40000"/>
                  <a:lumOff val="60000"/>
                </a:schemeClr>
              </a:buClr>
              <a:buFont typeface="Wingdings 3" charset="2"/>
              <a:buChar char=""/>
              <a:defRPr/>
            </a:pPr>
            <a:r>
              <a:rPr lang="ru-RU" dirty="0" smtClean="0">
                <a:solidFill>
                  <a:schemeClr val="tx1">
                    <a:lumMod val="75000"/>
                    <a:lumOff val="25000"/>
                  </a:schemeClr>
                </a:solidFill>
              </a:rPr>
              <a:t>3</a:t>
            </a:r>
            <a:r>
              <a:rPr lang="ru-RU" dirty="0">
                <a:solidFill>
                  <a:schemeClr val="tx1">
                    <a:lumMod val="75000"/>
                    <a:lumOff val="25000"/>
                  </a:schemeClr>
                </a:solidFill>
              </a:rPr>
              <a:t>. Экономисты предполагают, что потребитель распределяет свой ограниченный доход таким образом, чтобы получить наибольшее удовлетворение или полезность. Для того чтобы максимизировать полезность, потребитель должен добиться выполнения условия равновесия: равенства предельной полезности в расчете на каждый последний доллар, потраченный на покупку каждого товара. </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906463" y="1528763"/>
            <a:ext cx="11041062" cy="5715000"/>
          </a:xfrm>
        </p:spPr>
        <p:txBody>
          <a:bodyPr rtlCol="0">
            <a:noAutofit/>
          </a:bodyPr>
          <a:lstStyle/>
          <a:p>
            <a:pPr eaLnBrk="1" fontAlgn="auto" hangingPunct="1">
              <a:lnSpc>
                <a:spcPct val="120000"/>
              </a:lnSpc>
              <a:spcAft>
                <a:spcPts val="0"/>
              </a:spcAft>
              <a:buClr>
                <a:schemeClr val="bg2">
                  <a:lumMod val="40000"/>
                  <a:lumOff val="60000"/>
                </a:schemeClr>
              </a:buClr>
              <a:buFont typeface="Wingdings 3" charset="2"/>
              <a:buChar char=""/>
              <a:defRPr/>
            </a:pPr>
            <a:r>
              <a:rPr lang="ru-RU" sz="1700" dirty="0" smtClean="0">
                <a:solidFill>
                  <a:schemeClr val="tx1">
                    <a:lumMod val="75000"/>
                    <a:lumOff val="25000"/>
                  </a:schemeClr>
                </a:solidFill>
              </a:rPr>
              <a:t>4. Только </a:t>
            </a:r>
            <a:r>
              <a:rPr lang="ru-RU" sz="1700" dirty="0">
                <a:solidFill>
                  <a:schemeClr val="tx1">
                    <a:lumMod val="75000"/>
                    <a:lumOff val="25000"/>
                  </a:schemeClr>
                </a:solidFill>
              </a:rPr>
              <a:t>тогда, когда предельная полезность, приносимая каждым долларом, потраченным на покупку яблок, бекона, кофе и т.д., будет одинакова, потребитель получит наибольшее удовлетворение от использования своего ограниченного де-нежного дохода. Но запомните, что предельная полезность флакона духов, продающегося по 50 долл. за унцию, не равна предельной полезности 50-центового стакана кока-колы. На самом деле, потребитель получит оптимальное сочетание раз-личных товаров в том случае, если их предельные полезности, деленные на цену, уравняются, т.е. когда уравняются предельные полезности, приносимые каждым последним потраченным на эти товары долларом, </a:t>
            </a:r>
            <a:r>
              <a:rPr lang="ru-RU" sz="1700" dirty="0" smtClean="0">
                <a:solidFill>
                  <a:schemeClr val="tx1">
                    <a:lumMod val="75000"/>
                    <a:lumOff val="25000"/>
                  </a:schemeClr>
                </a:solidFill>
              </a:rPr>
              <a:t>М</a:t>
            </a:r>
            <a:r>
              <a:rPr lang="en-US" sz="1700" dirty="0" smtClean="0">
                <a:solidFill>
                  <a:schemeClr val="tx1">
                    <a:lumMod val="75000"/>
                    <a:lumOff val="25000"/>
                  </a:schemeClr>
                </a:solidFill>
              </a:rPr>
              <a:t>U</a:t>
            </a:r>
            <a:r>
              <a:rPr lang="ru-RU" sz="1700" dirty="0" smtClean="0">
                <a:solidFill>
                  <a:schemeClr val="tx1">
                    <a:lumMod val="75000"/>
                    <a:lumOff val="25000"/>
                  </a:schemeClr>
                </a:solidFill>
              </a:rPr>
              <a:t>/Р</a:t>
            </a:r>
            <a:r>
              <a:rPr lang="ru-RU" sz="1700" dirty="0">
                <a:solidFill>
                  <a:schemeClr val="tx1">
                    <a:lumMod val="75000"/>
                    <a:lumOff val="25000"/>
                  </a:schemeClr>
                </a:solidFill>
              </a:rPr>
              <a:t>. </a:t>
            </a:r>
            <a:endParaRPr lang="ru-RU" sz="1700" dirty="0" smtClean="0">
              <a:solidFill>
                <a:schemeClr val="tx1">
                  <a:lumMod val="75000"/>
                  <a:lumOff val="25000"/>
                </a:schemeClr>
              </a:solidFill>
            </a:endParaRPr>
          </a:p>
          <a:p>
            <a:pPr eaLnBrk="1" fontAlgn="auto" hangingPunct="1">
              <a:lnSpc>
                <a:spcPct val="120000"/>
              </a:lnSpc>
              <a:spcAft>
                <a:spcPts val="0"/>
              </a:spcAft>
              <a:buClr>
                <a:schemeClr val="bg2">
                  <a:lumMod val="40000"/>
                  <a:lumOff val="60000"/>
                </a:schemeClr>
              </a:buClr>
              <a:buFont typeface="Wingdings 3" charset="2"/>
              <a:buChar char=""/>
              <a:defRPr/>
            </a:pPr>
            <a:r>
              <a:rPr lang="ru-RU" sz="1700" dirty="0">
                <a:solidFill>
                  <a:schemeClr val="tx1">
                    <a:lumMod val="75000"/>
                    <a:lumOff val="25000"/>
                  </a:schemeClr>
                </a:solidFill>
              </a:rPr>
              <a:t>5</a:t>
            </a:r>
            <a:r>
              <a:rPr lang="ru-RU" sz="1700" dirty="0" smtClean="0">
                <a:solidFill>
                  <a:schemeClr val="tx1">
                    <a:lumMod val="75000"/>
                    <a:lumOff val="25000"/>
                  </a:schemeClr>
                </a:solidFill>
              </a:rPr>
              <a:t>. </a:t>
            </a:r>
            <a:r>
              <a:rPr lang="ru-RU" sz="1700" dirty="0">
                <a:solidFill>
                  <a:schemeClr val="tx1">
                    <a:lumMod val="75000"/>
                    <a:lumOff val="25000"/>
                  </a:schemeClr>
                </a:solidFill>
              </a:rPr>
              <a:t>Равенство предельном полезности, приносимой единицей каждого ресурса, -очень важное правило, выходящее за рамки теории спроса. Чтобы с максимальной пользой распределить ограниченные ресурсы между альтернативными возможностями использования, нужно перемещать ресурсы из того варианта использования, который приносит низкий предельный доход, в другой, с высоким предельным доходом, до тех пор, пока не будет достигнуто равновесие, обеспечивающее равенство предельных выгод от всех вариантов использования единицы ресурса. Большую пользу это правило может оказать при распределении времени</a:t>
            </a:r>
            <a:r>
              <a:rPr lang="ru-RU" sz="1700" dirty="0" smtClean="0">
                <a:solidFill>
                  <a:schemeClr val="tx1">
                    <a:lumMod val="75000"/>
                    <a:lumOff val="25000"/>
                  </a:schemeClr>
                </a:solidFill>
              </a:rPr>
              <a:t>.</a:t>
            </a:r>
            <a:endParaRPr lang="ru-RU" sz="1700" dirty="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036638" y="1227138"/>
            <a:ext cx="11155362" cy="5410200"/>
          </a:xfrm>
          <a:prstGeom prst="rect">
            <a:avLst/>
          </a:prstGeom>
        </p:spPr>
        <p:txBody>
          <a:bodyPr>
            <a:spAutoFit/>
          </a:bodyPr>
          <a:lstStyle/>
          <a:p>
            <a:pPr fontAlgn="auto">
              <a:lnSpc>
                <a:spcPct val="120000"/>
              </a:lnSpc>
              <a:spcAft>
                <a:spcPts val="0"/>
              </a:spcAft>
              <a:buClr>
                <a:schemeClr val="bg2">
                  <a:lumMod val="40000"/>
                  <a:lumOff val="60000"/>
                </a:schemeClr>
              </a:buClr>
              <a:buFont typeface="Wingdings 3" charset="2"/>
              <a:buChar char=""/>
              <a:defRPr/>
            </a:pPr>
            <a:r>
              <a:rPr lang="ru-RU" dirty="0">
                <a:solidFill>
                  <a:schemeClr val="tx1">
                    <a:lumMod val="75000"/>
                    <a:lumOff val="25000"/>
                  </a:schemeClr>
                </a:solidFill>
              </a:rPr>
              <a:t>6. Рыночная кривая спроса всех потребителей - результат суммировании по горизонтали отдельных кривых спроса каждого потребителя. Кривая спроса может смещаться под влиянием различных причин. Например, увеличение дохода, как правило, смещает кривую ОВ вправо, что отражает увеличение спроса. Повышение цены товара-заменителя (для говядины таким товаром будут цыплята) также при-ведет к смещению кривой спроса вправо. Наоборот, повышение цены дополняющего товара (т.е. булочки для гамбургеров в данном случае) вызовет смещение кривой </a:t>
            </a:r>
            <a:r>
              <a:rPr lang="en-US" dirty="0">
                <a:solidFill>
                  <a:schemeClr val="tx1">
                    <a:lumMod val="75000"/>
                    <a:lumOff val="25000"/>
                  </a:schemeClr>
                </a:solidFill>
              </a:rPr>
              <a:t>DD</a:t>
            </a:r>
            <a:r>
              <a:rPr lang="ru-RU" dirty="0">
                <a:solidFill>
                  <a:schemeClr val="tx1">
                    <a:lumMod val="75000"/>
                    <a:lumOff val="25000"/>
                  </a:schemeClr>
                </a:solidFill>
              </a:rPr>
              <a:t> вниз и влево. Кроме этого, остальные факторы - изменение вкусов, численности населения или ожиданий - также могут повлиять па спрос. </a:t>
            </a:r>
          </a:p>
          <a:p>
            <a:pPr fontAlgn="auto">
              <a:lnSpc>
                <a:spcPct val="120000"/>
              </a:lnSpc>
              <a:spcAft>
                <a:spcPts val="0"/>
              </a:spcAft>
              <a:buClr>
                <a:schemeClr val="bg2">
                  <a:lumMod val="40000"/>
                  <a:lumOff val="60000"/>
                </a:schemeClr>
              </a:buClr>
              <a:buFont typeface="Wingdings 3" charset="2"/>
              <a:buChar char=""/>
              <a:defRPr/>
            </a:pPr>
            <a:r>
              <a:rPr lang="ru-RU" dirty="0">
                <a:solidFill>
                  <a:schemeClr val="tx1">
                    <a:lumMod val="75000"/>
                    <a:lumOff val="25000"/>
                  </a:schemeClr>
                </a:solidFill>
              </a:rPr>
              <a:t>7. Чтобы лучше понять причины, объясняющие нисходящую траекторию кривой спроса, нужно разделить общий эффект повышения цены на эффект дохода и эффект его замещения. Эффект замещения проявляется в том, что при повышении цены на один товар происходит его замещение другим с целью получения большего удовлетворения. Эффект дохода проявляется в том, что при повышении цены происходит снижение реального дохода, что приводит к снижению желаемого уровня потребления большинства товаров. Для большинства товаров эффект дохода и аффект замещения взаимно усиливают друг друга при повышении цены, что проявляется в действии закона спроса.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203325" y="1166813"/>
            <a:ext cx="10988675" cy="6075362"/>
          </a:xfrm>
          <a:prstGeom prst="rect">
            <a:avLst/>
          </a:prstGeom>
        </p:spPr>
        <p:txBody>
          <a:bodyPr>
            <a:spAutoFit/>
          </a:bodyPr>
          <a:lstStyle/>
          <a:p>
            <a:pPr fontAlgn="auto">
              <a:lnSpc>
                <a:spcPct val="120000"/>
              </a:lnSpc>
              <a:spcAft>
                <a:spcPts val="0"/>
              </a:spcAft>
              <a:buClr>
                <a:schemeClr val="bg2">
                  <a:lumMod val="40000"/>
                  <a:lumOff val="60000"/>
                </a:schemeClr>
              </a:buClr>
              <a:buFont typeface="Wingdings 3" charset="2"/>
              <a:buChar char=""/>
              <a:defRPr/>
            </a:pPr>
            <a:r>
              <a:rPr lang="ru-RU" dirty="0">
                <a:solidFill>
                  <a:schemeClr val="tx1">
                    <a:lumMod val="75000"/>
                    <a:lumOff val="25000"/>
                  </a:schemeClr>
                </a:solidFill>
              </a:rPr>
              <a:t>Мы можем измерить степень чувствительности спроса к изменению дохода с помощью показателя эластичности спроса по доходу, который представляет собой отношение процентного изменения вели-чины спроса к процентному изменению дохода.</a:t>
            </a:r>
          </a:p>
          <a:p>
            <a:pPr fontAlgn="auto">
              <a:lnSpc>
                <a:spcPct val="120000"/>
              </a:lnSpc>
              <a:spcAft>
                <a:spcPts val="0"/>
              </a:spcAft>
              <a:buClr>
                <a:schemeClr val="bg2">
                  <a:lumMod val="40000"/>
                  <a:lumOff val="60000"/>
                </a:schemeClr>
              </a:buClr>
              <a:buFont typeface="Wingdings 3" charset="2"/>
              <a:buChar char=""/>
              <a:defRPr/>
            </a:pPr>
            <a:r>
              <a:rPr lang="ru-RU" dirty="0">
                <a:solidFill>
                  <a:schemeClr val="tx1">
                    <a:lumMod val="75000"/>
                    <a:lumOff val="25000"/>
                  </a:schemeClr>
                </a:solidFill>
              </a:rPr>
              <a:t>8. Помните, что именно "хвост" предельной полезности машет "собакой " рыночных цен и количеств. Эта взаимосвязь особенно четко проявляется в концепции потребительской ренты. Мы платим одну и ту же цену за первую и за последнюю кварту молока. Но поскольку действует закон убывающей предельной полезности, предельная полезность первых единиц намного выше, чем предельная полезность последних. Это значит, что мы согласились бы заплатить за первые единицы более высокую цену по сравнению с установившейся на рынке. Величина, на которую общая полезность превышает рыночную цену, называется потребительской рентой. Она отражает выигрыш, получаемый нами благодаря тому, что мы имеем возможность покупать все единицы по одной и тоге же низкой цене. В упрощенном случае величина потребительской ренты равна площади фигуры, образуемой кривой спроса и линией цены. Эта концепция используется при принятии многих экономических решений, касающихся общественных товаров (например, о выделении значительных средств на строительство дороги или моста, или о сохранении участков девственной природы). </a:t>
            </a:r>
          </a:p>
          <a:p>
            <a:pPr fontAlgn="auto">
              <a:lnSpc>
                <a:spcPct val="120000"/>
              </a:lnSpc>
              <a:spcAft>
                <a:spcPts val="0"/>
              </a:spcAft>
              <a:buClr>
                <a:schemeClr val="bg2">
                  <a:lumMod val="40000"/>
                  <a:lumOff val="60000"/>
                </a:schemeClr>
              </a:buClr>
              <a:buFont typeface="Wingdings 3" charset="2"/>
              <a:buChar char=""/>
              <a:defRPr/>
            </a:pPr>
            <a:endParaRPr lang="ru-RU" dirty="0">
              <a:solidFill>
                <a:schemeClr val="tx1">
                  <a:lumMod val="75000"/>
                  <a:lumOff val="25000"/>
                </a:schemeClr>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Заголовок 1"/>
          <p:cNvSpPr>
            <a:spLocks noGrp="1"/>
          </p:cNvSpPr>
          <p:nvPr>
            <p:ph type="title"/>
          </p:nvPr>
        </p:nvSpPr>
        <p:spPr>
          <a:xfrm>
            <a:off x="1666875" y="650875"/>
            <a:ext cx="9404350" cy="650875"/>
          </a:xfrm>
        </p:spPr>
        <p:txBody>
          <a:bodyPr rtlCol="0">
            <a:normAutofit fontScale="90000"/>
          </a:bodyPr>
          <a:lstStyle/>
          <a:p>
            <a:pPr eaLnBrk="1" fontAlgn="auto" hangingPunct="1">
              <a:spcAft>
                <a:spcPts val="0"/>
              </a:spcAft>
              <a:defRPr/>
            </a:pPr>
            <a:r>
              <a:rPr lang="ru-RU" b="1" dirty="0" smtClean="0">
                <a:solidFill>
                  <a:schemeClr val="tx2"/>
                </a:solidFill>
              </a:rPr>
              <a:t>КЛЮЧЕВЫЕ ПОНЯТИЯ </a:t>
            </a:r>
            <a:br>
              <a:rPr lang="ru-RU" b="1" dirty="0" smtClean="0">
                <a:solidFill>
                  <a:schemeClr val="tx2"/>
                </a:solidFill>
              </a:rPr>
            </a:br>
            <a:endParaRPr lang="ru-RU" b="1" dirty="0" smtClean="0">
              <a:solidFill>
                <a:schemeClr val="tx2"/>
              </a:solidFill>
            </a:endParaRPr>
          </a:p>
        </p:txBody>
      </p:sp>
      <p:sp>
        <p:nvSpPr>
          <p:cNvPr id="57347" name="Объект 2"/>
          <p:cNvSpPr>
            <a:spLocks noGrp="1"/>
          </p:cNvSpPr>
          <p:nvPr>
            <p:ph idx="1"/>
          </p:nvPr>
        </p:nvSpPr>
        <p:spPr>
          <a:xfrm>
            <a:off x="646113" y="2019300"/>
            <a:ext cx="3195637" cy="4195763"/>
          </a:xfrm>
        </p:spPr>
        <p:txBody>
          <a:bodyPr/>
          <a:lstStyle/>
          <a:p>
            <a:pPr marL="0" indent="0" eaLnBrk="1" hangingPunct="1">
              <a:buFont typeface="Wingdings 3" panose="05040102010807070707" pitchFamily="18" charset="2"/>
              <a:buNone/>
              <a:defRPr/>
            </a:pPr>
            <a:r>
              <a:rPr lang="ru-RU" sz="1600" b="1" dirty="0" smtClean="0">
                <a:solidFill>
                  <a:schemeClr val="accent6">
                    <a:lumMod val="75000"/>
                  </a:schemeClr>
                </a:solidFill>
              </a:rPr>
              <a:t>Полезность, предельная полезность </a:t>
            </a:r>
          </a:p>
          <a:p>
            <a:pPr marL="0" indent="0" eaLnBrk="1" hangingPunct="1">
              <a:buFont typeface="Wingdings 3" panose="05040102010807070707" pitchFamily="18" charset="2"/>
              <a:buNone/>
              <a:defRPr/>
            </a:pPr>
            <a:r>
              <a:rPr lang="ru-RU" sz="1600" b="1" dirty="0" smtClean="0">
                <a:solidFill>
                  <a:schemeClr val="accent6">
                    <a:lumMod val="75000"/>
                  </a:schemeClr>
                </a:solidFill>
              </a:rPr>
              <a:t>Утилитаризм </a:t>
            </a:r>
          </a:p>
          <a:p>
            <a:pPr marL="0" indent="0" eaLnBrk="1" hangingPunct="1">
              <a:buFont typeface="Wingdings 3" panose="05040102010807070707" pitchFamily="18" charset="2"/>
              <a:buNone/>
              <a:defRPr/>
            </a:pPr>
            <a:r>
              <a:rPr lang="ru-RU" sz="1600" b="1" dirty="0" smtClean="0">
                <a:solidFill>
                  <a:schemeClr val="accent6">
                    <a:lumMod val="75000"/>
                  </a:schemeClr>
                </a:solidFill>
              </a:rPr>
              <a:t>Закон убывающей предельной полезности </a:t>
            </a:r>
          </a:p>
          <a:p>
            <a:pPr marL="0" indent="0" eaLnBrk="1" hangingPunct="1">
              <a:buFont typeface="Wingdings 3" panose="05040102010807070707" pitchFamily="18" charset="2"/>
              <a:buNone/>
              <a:defRPr/>
            </a:pPr>
            <a:r>
              <a:rPr lang="ru-RU" sz="1600" b="1" dirty="0" smtClean="0">
                <a:solidFill>
                  <a:schemeClr val="accent6">
                    <a:lumMod val="75000"/>
                  </a:schemeClr>
                </a:solidFill>
              </a:rPr>
              <a:t>Сдвиг кривой спроса в результате изменения дохода или других факторов</a:t>
            </a:r>
          </a:p>
        </p:txBody>
      </p:sp>
      <p:sp>
        <p:nvSpPr>
          <p:cNvPr id="57348" name="Прямоугольник 3"/>
          <p:cNvSpPr>
            <a:spLocks noChangeArrowheads="1"/>
          </p:cNvSpPr>
          <p:nvPr/>
        </p:nvSpPr>
        <p:spPr bwMode="auto">
          <a:xfrm>
            <a:off x="4424363" y="2019300"/>
            <a:ext cx="2841625" cy="2555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defRPr/>
            </a:pPr>
            <a:r>
              <a:rPr lang="ru-RU" sz="1600" dirty="0" smtClean="0">
                <a:solidFill>
                  <a:schemeClr val="accent6">
                    <a:lumMod val="75000"/>
                  </a:schemeClr>
                </a:solidFill>
              </a:rPr>
              <a:t>Равенство предельных полезностей последних денежных единиц, затраченных на покупку каждого блага: М</a:t>
            </a:r>
            <a:r>
              <a:rPr lang="en-US" sz="1600" dirty="0" smtClean="0">
                <a:solidFill>
                  <a:schemeClr val="accent6">
                    <a:lumMod val="75000"/>
                  </a:schemeClr>
                </a:solidFill>
              </a:rPr>
              <a:t>U</a:t>
            </a:r>
            <a:r>
              <a:rPr lang="en-US" sz="1000" dirty="0" smtClean="0">
                <a:solidFill>
                  <a:schemeClr val="accent6">
                    <a:lumMod val="75000"/>
                  </a:schemeClr>
                </a:solidFill>
              </a:rPr>
              <a:t>1</a:t>
            </a:r>
            <a:r>
              <a:rPr lang="ru-RU" sz="1600" dirty="0" smtClean="0">
                <a:solidFill>
                  <a:schemeClr val="accent6">
                    <a:lumMod val="75000"/>
                  </a:schemeClr>
                </a:solidFill>
              </a:rPr>
              <a:t>/Р</a:t>
            </a:r>
            <a:r>
              <a:rPr lang="en-US" sz="1000" dirty="0" smtClean="0">
                <a:solidFill>
                  <a:schemeClr val="accent6">
                    <a:lumMod val="75000"/>
                  </a:schemeClr>
                </a:solidFill>
              </a:rPr>
              <a:t>1</a:t>
            </a:r>
            <a:r>
              <a:rPr lang="ru-RU" sz="1600" dirty="0" smtClean="0">
                <a:solidFill>
                  <a:schemeClr val="accent6">
                    <a:lumMod val="75000"/>
                  </a:schemeClr>
                </a:solidFill>
              </a:rPr>
              <a:t> = М</a:t>
            </a:r>
            <a:r>
              <a:rPr lang="en-US" sz="1600" dirty="0" smtClean="0">
                <a:solidFill>
                  <a:schemeClr val="accent6">
                    <a:lumMod val="75000"/>
                  </a:schemeClr>
                </a:solidFill>
              </a:rPr>
              <a:t>U</a:t>
            </a:r>
            <a:r>
              <a:rPr lang="en-US" sz="1000" dirty="0" smtClean="0">
                <a:solidFill>
                  <a:schemeClr val="accent6">
                    <a:lumMod val="75000"/>
                  </a:schemeClr>
                </a:solidFill>
              </a:rPr>
              <a:t>2</a:t>
            </a:r>
            <a:r>
              <a:rPr lang="ru-RU" sz="1600" dirty="0" smtClean="0">
                <a:solidFill>
                  <a:schemeClr val="accent6">
                    <a:lumMod val="75000"/>
                  </a:schemeClr>
                </a:solidFill>
              </a:rPr>
              <a:t>/Р</a:t>
            </a:r>
            <a:r>
              <a:rPr lang="en-US" sz="1000" dirty="0" smtClean="0">
                <a:solidFill>
                  <a:schemeClr val="accent6">
                    <a:lumMod val="75000"/>
                  </a:schemeClr>
                </a:solidFill>
              </a:rPr>
              <a:t>2</a:t>
            </a:r>
            <a:r>
              <a:rPr lang="ru-RU" sz="1600" dirty="0" smtClean="0">
                <a:solidFill>
                  <a:schemeClr val="accent6">
                    <a:lumMod val="75000"/>
                  </a:schemeClr>
                </a:solidFill>
              </a:rPr>
              <a:t> = ... = М</a:t>
            </a:r>
            <a:r>
              <a:rPr lang="en-US" sz="1600" dirty="0" smtClean="0">
                <a:solidFill>
                  <a:schemeClr val="accent6">
                    <a:lumMod val="75000"/>
                  </a:schemeClr>
                </a:solidFill>
              </a:rPr>
              <a:t>U</a:t>
            </a:r>
            <a:r>
              <a:rPr lang="ru-RU" sz="1600" dirty="0" smtClean="0">
                <a:solidFill>
                  <a:schemeClr val="accent6">
                    <a:lumMod val="75000"/>
                  </a:schemeClr>
                </a:solidFill>
              </a:rPr>
              <a:t> на единицу дохода </a:t>
            </a:r>
            <a:endParaRPr lang="en-US" sz="1600" dirty="0" smtClean="0">
              <a:solidFill>
                <a:schemeClr val="accent6">
                  <a:lumMod val="75000"/>
                </a:schemeClr>
              </a:solidFill>
            </a:endParaRPr>
          </a:p>
          <a:p>
            <a:pPr eaLnBrk="1" hangingPunct="1">
              <a:spcBef>
                <a:spcPct val="0"/>
              </a:spcBef>
              <a:buClrTx/>
              <a:buFontTx/>
              <a:buNone/>
              <a:defRPr/>
            </a:pPr>
            <a:endParaRPr lang="en-US" sz="1600" dirty="0" smtClean="0">
              <a:solidFill>
                <a:schemeClr val="accent6">
                  <a:lumMod val="75000"/>
                </a:schemeClr>
              </a:solidFill>
            </a:endParaRPr>
          </a:p>
          <a:p>
            <a:pPr eaLnBrk="1" hangingPunct="1">
              <a:spcBef>
                <a:spcPct val="0"/>
              </a:spcBef>
              <a:buClrTx/>
              <a:buFontTx/>
              <a:buNone/>
              <a:defRPr/>
            </a:pPr>
            <a:r>
              <a:rPr lang="ru-RU" sz="1600" dirty="0" smtClean="0">
                <a:solidFill>
                  <a:schemeClr val="accent6">
                    <a:lumMod val="75000"/>
                  </a:schemeClr>
                </a:solidFill>
              </a:rPr>
              <a:t>Рыночный спрос и индивидуальный спрос </a:t>
            </a:r>
          </a:p>
        </p:txBody>
      </p:sp>
      <p:sp>
        <p:nvSpPr>
          <p:cNvPr id="57349" name="Прямоугольник 4"/>
          <p:cNvSpPr>
            <a:spLocks noChangeArrowheads="1"/>
          </p:cNvSpPr>
          <p:nvPr/>
        </p:nvSpPr>
        <p:spPr bwMode="auto">
          <a:xfrm>
            <a:off x="8304213" y="2024063"/>
            <a:ext cx="3492500" cy="3292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defRPr/>
            </a:pPr>
            <a:r>
              <a:rPr lang="ru-RU" sz="1600" dirty="0" smtClean="0">
                <a:solidFill>
                  <a:schemeClr val="accent6">
                    <a:lumMod val="75000"/>
                  </a:schemeClr>
                </a:solidFill>
              </a:rPr>
              <a:t>Взаимозаменяемые, взаимодополняющие и независимые блага </a:t>
            </a:r>
          </a:p>
          <a:p>
            <a:pPr eaLnBrk="1" hangingPunct="1">
              <a:spcBef>
                <a:spcPct val="0"/>
              </a:spcBef>
              <a:buClrTx/>
              <a:buFontTx/>
              <a:buNone/>
              <a:defRPr/>
            </a:pPr>
            <a:endParaRPr lang="ru-RU" sz="1600" dirty="0" smtClean="0">
              <a:solidFill>
                <a:schemeClr val="accent6">
                  <a:lumMod val="75000"/>
                </a:schemeClr>
              </a:solidFill>
            </a:endParaRPr>
          </a:p>
          <a:p>
            <a:pPr eaLnBrk="1" hangingPunct="1">
              <a:spcBef>
                <a:spcPct val="0"/>
              </a:spcBef>
              <a:buClrTx/>
              <a:buFontTx/>
              <a:buNone/>
              <a:defRPr/>
            </a:pPr>
            <a:r>
              <a:rPr lang="ru-RU" sz="1600" dirty="0" smtClean="0">
                <a:solidFill>
                  <a:schemeClr val="accent6">
                    <a:lumMod val="75000"/>
                  </a:schemeClr>
                </a:solidFill>
              </a:rPr>
              <a:t>Эффект дохода и эффект замены </a:t>
            </a:r>
          </a:p>
          <a:p>
            <a:pPr eaLnBrk="1" hangingPunct="1">
              <a:spcBef>
                <a:spcPct val="0"/>
              </a:spcBef>
              <a:buClrTx/>
              <a:buFontTx/>
              <a:buNone/>
              <a:defRPr/>
            </a:pPr>
            <a:endParaRPr lang="ru-RU" sz="1600" dirty="0" smtClean="0">
              <a:solidFill>
                <a:schemeClr val="accent6">
                  <a:lumMod val="75000"/>
                </a:schemeClr>
              </a:solidFill>
            </a:endParaRPr>
          </a:p>
          <a:p>
            <a:pPr eaLnBrk="1" hangingPunct="1">
              <a:spcBef>
                <a:spcPct val="0"/>
              </a:spcBef>
              <a:buClrTx/>
              <a:buFontTx/>
              <a:buNone/>
              <a:defRPr/>
            </a:pPr>
            <a:r>
              <a:rPr lang="ru-RU" sz="1600" dirty="0" smtClean="0">
                <a:solidFill>
                  <a:schemeClr val="accent6">
                    <a:lumMod val="75000"/>
                  </a:schemeClr>
                </a:solidFill>
              </a:rPr>
              <a:t>Одобряемые товары, неодобряемые товары </a:t>
            </a:r>
          </a:p>
          <a:p>
            <a:pPr eaLnBrk="1" hangingPunct="1">
              <a:spcBef>
                <a:spcPct val="0"/>
              </a:spcBef>
              <a:buClrTx/>
              <a:buFontTx/>
              <a:buNone/>
              <a:defRPr/>
            </a:pPr>
            <a:endParaRPr lang="ru-RU" sz="1600" dirty="0" smtClean="0">
              <a:solidFill>
                <a:schemeClr val="accent6">
                  <a:lumMod val="75000"/>
                </a:schemeClr>
              </a:solidFill>
            </a:endParaRPr>
          </a:p>
          <a:p>
            <a:pPr eaLnBrk="1" hangingPunct="1">
              <a:spcBef>
                <a:spcPct val="0"/>
              </a:spcBef>
              <a:buClrTx/>
              <a:buFontTx/>
              <a:buNone/>
              <a:defRPr/>
            </a:pPr>
            <a:r>
              <a:rPr lang="ru-RU" sz="1600" dirty="0" smtClean="0">
                <a:solidFill>
                  <a:schemeClr val="accent6">
                    <a:lumMod val="75000"/>
                  </a:schemeClr>
                </a:solidFill>
              </a:rPr>
              <a:t>Парадокс ценности </a:t>
            </a:r>
          </a:p>
          <a:p>
            <a:pPr eaLnBrk="1" hangingPunct="1">
              <a:spcBef>
                <a:spcPct val="0"/>
              </a:spcBef>
              <a:buClrTx/>
              <a:buFontTx/>
              <a:buNone/>
              <a:defRPr/>
            </a:pPr>
            <a:endParaRPr lang="ru-RU" sz="1600" dirty="0" smtClean="0">
              <a:solidFill>
                <a:schemeClr val="accent6">
                  <a:lumMod val="75000"/>
                </a:schemeClr>
              </a:solidFill>
            </a:endParaRPr>
          </a:p>
          <a:p>
            <a:pPr eaLnBrk="1" hangingPunct="1">
              <a:spcBef>
                <a:spcPct val="0"/>
              </a:spcBef>
              <a:buClrTx/>
              <a:buFontTx/>
              <a:buNone/>
              <a:defRPr/>
            </a:pPr>
            <a:r>
              <a:rPr lang="ru-RU" sz="1600" dirty="0" smtClean="0">
                <a:solidFill>
                  <a:schemeClr val="accent6">
                    <a:lumMod val="75000"/>
                  </a:schemeClr>
                </a:solidFill>
              </a:rPr>
              <a:t>Потребительская рента </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Заголовок 1"/>
          <p:cNvSpPr>
            <a:spLocks noGrp="1"/>
          </p:cNvSpPr>
          <p:nvPr>
            <p:ph type="title"/>
          </p:nvPr>
        </p:nvSpPr>
        <p:spPr>
          <a:xfrm>
            <a:off x="1574800" y="623888"/>
            <a:ext cx="9405938" cy="774700"/>
          </a:xfrm>
        </p:spPr>
        <p:txBody>
          <a:bodyPr/>
          <a:lstStyle/>
          <a:p>
            <a:pPr eaLnBrk="1" hangingPunct="1"/>
            <a:r>
              <a:rPr lang="ru-RU" sz="3200" b="1" smtClean="0">
                <a:solidFill>
                  <a:schemeClr val="tx2"/>
                </a:solidFill>
              </a:rPr>
              <a:t>ВОПРОСЫ ДЛЯ ОБСУЖДЕНИЯ </a:t>
            </a:r>
          </a:p>
        </p:txBody>
      </p:sp>
      <p:sp>
        <p:nvSpPr>
          <p:cNvPr id="77827" name="Объект 2"/>
          <p:cNvSpPr>
            <a:spLocks noGrp="1"/>
          </p:cNvSpPr>
          <p:nvPr>
            <p:ph idx="1"/>
          </p:nvPr>
        </p:nvSpPr>
        <p:spPr>
          <a:xfrm>
            <a:off x="1290638" y="1538288"/>
            <a:ext cx="9383712" cy="4699000"/>
          </a:xfrm>
        </p:spPr>
        <p:txBody>
          <a:bodyPr/>
          <a:lstStyle/>
          <a:p>
            <a:pPr eaLnBrk="1" hangingPunct="1"/>
            <a:r>
              <a:rPr lang="ru-RU" sz="1600" smtClean="0"/>
              <a:t>1. Объясните, в чем суть понятия "полезность". Чем общая полезность отличается от предельной полезности? Поясните механизм действия закона убывающей пре-дельной полезности, проиллюстрируйте его количественным примером. </a:t>
            </a:r>
          </a:p>
          <a:p>
            <a:pPr eaLnBrk="1" hangingPunct="1"/>
            <a:r>
              <a:rPr lang="ru-RU" sz="1600" smtClean="0"/>
              <a:t>2. Каждую неделю Том Ву покупает два гамбургера по 2 долл. каждый, восемь банок кока-колы по 0,5 долл. за штуку и восемь кусочков пиццы по 1 долл. за порцию, но почему-то принципиально не хочет покупать хот-доги, которые стоят всего 1,5 долл. Как вы думаете, какую предельную полезность получает Том при потреблении каждого из этих четырех благ? </a:t>
            </a:r>
          </a:p>
          <a:p>
            <a:pPr eaLnBrk="1" hangingPunct="1"/>
            <a:r>
              <a:rPr lang="ru-RU" sz="1600" smtClean="0"/>
              <a:t>З. Выделите среди следующих товаров пары взаимодополняющих, взаимозаменяемых, независимых товаров: говядина, кетчуп, баранина, сигареты, желательная резинка, свинина, радио, телевидение, полет на самолете, поездка на автобусе, поездка на такса, книги в мягких обложках? Покажите графически, как изменится положение кривой спроса одного товара при повышение цены на другой. Как скажется изменение дохода на положении кривой спроса на авиабилеты, кривой спроса на автобусные балеты? </a:t>
            </a:r>
          </a:p>
          <a:p>
            <a:pPr eaLnBrk="1" hangingPunct="1"/>
            <a:r>
              <a:rPr lang="ru-RU" sz="1600" smtClean="0"/>
              <a:t>4. Почему утверждение: "Условием равновесия потребителя является равенство предельных полезностей всех товаров" неверно? Скорректируй те это высказывание, обосновав свои исправления. </a:t>
            </a:r>
          </a:p>
          <a:p>
            <a:pPr eaLnBrk="1" hangingPunct="1"/>
            <a:endParaRPr lang="ru-RU"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Объект 2"/>
          <p:cNvSpPr>
            <a:spLocks noGrp="1"/>
          </p:cNvSpPr>
          <p:nvPr>
            <p:ph idx="1"/>
          </p:nvPr>
        </p:nvSpPr>
        <p:spPr>
          <a:xfrm>
            <a:off x="1671638" y="282575"/>
            <a:ext cx="8947150" cy="2932113"/>
          </a:xfrm>
        </p:spPr>
        <p:txBody>
          <a:bodyPr/>
          <a:lstStyle/>
          <a:p>
            <a:pPr eaLnBrk="1" hangingPunct="1"/>
            <a:r>
              <a:rPr lang="ru-RU" sz="1600" smtClean="0"/>
              <a:t>5. Вот как можно представлять себе потребительскую ренту для потребители и применении к кинофильмам. Сколько кинофильмов вы просмотрели п прошлом году? Сколько в целом вы заплатили за просмотр кинофильмов в прошлом году? Какова .максимальная сумма, которую вы согласились бы заплатить за про-смотр кинофильмов, увиденных нами в прошлом году? Попробуйте определить величину получаемой вами потребительской ренты. </a:t>
            </a:r>
          </a:p>
          <a:p>
            <a:pPr eaLnBrk="1" hangingPunct="1"/>
            <a:r>
              <a:rPr lang="ru-RU" sz="1600" smtClean="0"/>
              <a:t>6. Представьте, что в таблице, приведенной ниже, показана полезность, получаемая от катания на лыжах, в течение разных промежутков времени (в год). </a:t>
            </a:r>
          </a:p>
          <a:p>
            <a:pPr eaLnBrk="1" hangingPunct="1"/>
            <a:r>
              <a:rPr lang="ru-RU" sz="1600" smtClean="0"/>
              <a:t>Добавьте в таблицу столбец, показывающий предельную полезность каждого дни катания на лыжах. Допустим, что имеется миллион человек с аналогичными указанным и таблице предпочтениями. Постройте кривую рыночного спроса для катания на лыжах. Чему будет равна равновесная цена и количество дней катания на лыжах, если за пользование подъемником нужно платить 20 долл, в день? </a:t>
            </a:r>
          </a:p>
        </p:txBody>
      </p:sp>
      <p:graphicFrame>
        <p:nvGraphicFramePr>
          <p:cNvPr id="4" name="Таблица 3"/>
          <p:cNvGraphicFramePr>
            <a:graphicFrameLocks noGrp="1"/>
          </p:cNvGraphicFramePr>
          <p:nvPr/>
        </p:nvGraphicFramePr>
        <p:xfrm>
          <a:off x="2870200" y="4097338"/>
          <a:ext cx="7062788" cy="2624137"/>
        </p:xfrm>
        <a:graphic>
          <a:graphicData uri="http://schemas.openxmlformats.org/drawingml/2006/table">
            <a:tbl>
              <a:tblPr firstRow="1" bandRow="1">
                <a:tableStyleId>{5C22544A-7EE6-4342-B048-85BDC9FD1C3A}</a:tableStyleId>
              </a:tblPr>
              <a:tblGrid>
                <a:gridCol w="4064124"/>
                <a:gridCol w="2998664"/>
              </a:tblGrid>
              <a:tr h="304908">
                <a:tc>
                  <a:txBody>
                    <a:bodyPr/>
                    <a:lstStyle/>
                    <a:p>
                      <a:r>
                        <a:rPr lang="ru-RU" sz="1400" dirty="0" smtClean="0"/>
                        <a:t>Длительность</a:t>
                      </a:r>
                      <a:r>
                        <a:rPr lang="ru-RU" sz="1400" baseline="0" dirty="0" smtClean="0"/>
                        <a:t> катания на лыжах(дней)</a:t>
                      </a:r>
                      <a:endParaRPr lang="ru-RU" sz="1400" dirty="0"/>
                    </a:p>
                  </a:txBody>
                  <a:tcPr marL="91443" marR="91443" marT="45736" marB="45736"/>
                </a:tc>
                <a:tc>
                  <a:txBody>
                    <a:bodyPr/>
                    <a:lstStyle/>
                    <a:p>
                      <a:r>
                        <a:rPr lang="ru-RU" sz="1400" dirty="0" smtClean="0"/>
                        <a:t>Общая полезность(долл.)</a:t>
                      </a:r>
                      <a:endParaRPr lang="ru-RU" sz="1400" dirty="0"/>
                    </a:p>
                  </a:txBody>
                  <a:tcPr marL="91443" marR="91443" marT="45736" marB="45736"/>
                </a:tc>
              </a:tr>
              <a:tr h="331318">
                <a:tc>
                  <a:txBody>
                    <a:bodyPr/>
                    <a:lstStyle/>
                    <a:p>
                      <a:pPr algn="ctr"/>
                      <a:r>
                        <a:rPr lang="ru-RU" sz="1400" dirty="0" smtClean="0"/>
                        <a:t>0</a:t>
                      </a:r>
                      <a:endParaRPr lang="ru-RU" sz="1400" dirty="0"/>
                    </a:p>
                  </a:txBody>
                  <a:tcPr marL="91443" marR="91443" marT="45736" marB="45736"/>
                </a:tc>
                <a:tc>
                  <a:txBody>
                    <a:bodyPr/>
                    <a:lstStyle/>
                    <a:p>
                      <a:pPr algn="ctr"/>
                      <a:r>
                        <a:rPr lang="ru-RU" sz="1400" dirty="0" smtClean="0"/>
                        <a:t>0</a:t>
                      </a:r>
                      <a:endParaRPr lang="ru-RU" sz="1400" dirty="0"/>
                    </a:p>
                  </a:txBody>
                  <a:tcPr marL="91443" marR="91443" marT="45736" marB="45736"/>
                </a:tc>
              </a:tr>
              <a:tr h="331318">
                <a:tc>
                  <a:txBody>
                    <a:bodyPr/>
                    <a:lstStyle/>
                    <a:p>
                      <a:pPr algn="ctr"/>
                      <a:r>
                        <a:rPr lang="ru-RU" sz="1400" dirty="0" smtClean="0"/>
                        <a:t>1</a:t>
                      </a:r>
                      <a:endParaRPr lang="ru-RU" sz="1400" dirty="0"/>
                    </a:p>
                  </a:txBody>
                  <a:tcPr marL="91443" marR="91443" marT="45736" marB="45736"/>
                </a:tc>
                <a:tc>
                  <a:txBody>
                    <a:bodyPr/>
                    <a:lstStyle/>
                    <a:p>
                      <a:pPr algn="ctr"/>
                      <a:r>
                        <a:rPr lang="ru-RU" sz="1400" dirty="0" smtClean="0"/>
                        <a:t>30</a:t>
                      </a:r>
                      <a:endParaRPr lang="ru-RU" sz="1400" dirty="0"/>
                    </a:p>
                  </a:txBody>
                  <a:tcPr marL="91443" marR="91443" marT="45736" marB="45736"/>
                </a:tc>
              </a:tr>
              <a:tr h="331318">
                <a:tc>
                  <a:txBody>
                    <a:bodyPr/>
                    <a:lstStyle/>
                    <a:p>
                      <a:pPr algn="ctr"/>
                      <a:r>
                        <a:rPr lang="ru-RU" sz="1400" dirty="0" smtClean="0"/>
                        <a:t>2</a:t>
                      </a:r>
                      <a:endParaRPr lang="ru-RU" sz="1400" dirty="0"/>
                    </a:p>
                  </a:txBody>
                  <a:tcPr marL="91443" marR="91443" marT="45736" marB="45736"/>
                </a:tc>
                <a:tc>
                  <a:txBody>
                    <a:bodyPr/>
                    <a:lstStyle/>
                    <a:p>
                      <a:pPr algn="ctr"/>
                      <a:r>
                        <a:rPr lang="ru-RU" sz="1400" dirty="0" smtClean="0"/>
                        <a:t>55</a:t>
                      </a:r>
                      <a:endParaRPr lang="ru-RU" sz="1400" dirty="0"/>
                    </a:p>
                  </a:txBody>
                  <a:tcPr marL="91443" marR="91443" marT="45736" marB="45736"/>
                </a:tc>
              </a:tr>
              <a:tr h="331318">
                <a:tc>
                  <a:txBody>
                    <a:bodyPr/>
                    <a:lstStyle/>
                    <a:p>
                      <a:pPr algn="ctr"/>
                      <a:r>
                        <a:rPr lang="ru-RU" sz="1400" dirty="0" smtClean="0"/>
                        <a:t>3</a:t>
                      </a:r>
                      <a:endParaRPr lang="ru-RU" sz="1400" dirty="0"/>
                    </a:p>
                  </a:txBody>
                  <a:tcPr marL="91443" marR="91443" marT="45736" marB="45736"/>
                </a:tc>
                <a:tc>
                  <a:txBody>
                    <a:bodyPr/>
                    <a:lstStyle/>
                    <a:p>
                      <a:pPr algn="ctr"/>
                      <a:r>
                        <a:rPr lang="ru-RU" sz="1400" dirty="0" smtClean="0"/>
                        <a:t>73</a:t>
                      </a:r>
                      <a:endParaRPr lang="ru-RU" sz="1400" dirty="0"/>
                    </a:p>
                  </a:txBody>
                  <a:tcPr marL="91443" marR="91443" marT="45736" marB="45736"/>
                </a:tc>
              </a:tr>
              <a:tr h="331318">
                <a:tc>
                  <a:txBody>
                    <a:bodyPr/>
                    <a:lstStyle/>
                    <a:p>
                      <a:pPr algn="ctr"/>
                      <a:r>
                        <a:rPr lang="ru-RU" sz="1400" dirty="0" smtClean="0"/>
                        <a:t>4</a:t>
                      </a:r>
                      <a:endParaRPr lang="ru-RU" sz="1400" dirty="0"/>
                    </a:p>
                  </a:txBody>
                  <a:tcPr marL="91443" marR="91443" marT="45736" marB="45736"/>
                </a:tc>
                <a:tc>
                  <a:txBody>
                    <a:bodyPr/>
                    <a:lstStyle/>
                    <a:p>
                      <a:pPr algn="ctr"/>
                      <a:r>
                        <a:rPr lang="ru-RU" sz="1400" dirty="0" smtClean="0"/>
                        <a:t>88</a:t>
                      </a:r>
                      <a:endParaRPr lang="ru-RU" sz="1400" dirty="0"/>
                    </a:p>
                  </a:txBody>
                  <a:tcPr marL="91443" marR="91443" marT="45736" marB="45736"/>
                </a:tc>
              </a:tr>
              <a:tr h="331318">
                <a:tc>
                  <a:txBody>
                    <a:bodyPr/>
                    <a:lstStyle/>
                    <a:p>
                      <a:pPr algn="ctr"/>
                      <a:r>
                        <a:rPr lang="ru-RU" sz="1400" dirty="0" smtClean="0"/>
                        <a:t>5</a:t>
                      </a:r>
                      <a:endParaRPr lang="ru-RU" sz="1400" dirty="0"/>
                    </a:p>
                  </a:txBody>
                  <a:tcPr marL="91443" marR="91443" marT="45736" marB="45736"/>
                </a:tc>
                <a:tc>
                  <a:txBody>
                    <a:bodyPr/>
                    <a:lstStyle/>
                    <a:p>
                      <a:pPr algn="ctr"/>
                      <a:r>
                        <a:rPr lang="ru-RU" sz="1400" dirty="0" smtClean="0"/>
                        <a:t>98</a:t>
                      </a:r>
                      <a:endParaRPr lang="ru-RU" sz="1400" dirty="0"/>
                    </a:p>
                  </a:txBody>
                  <a:tcPr marL="91443" marR="91443" marT="45736" marB="45736"/>
                </a:tc>
              </a:tr>
              <a:tr h="331318">
                <a:tc>
                  <a:txBody>
                    <a:bodyPr/>
                    <a:lstStyle/>
                    <a:p>
                      <a:pPr algn="ctr"/>
                      <a:r>
                        <a:rPr lang="ru-RU" sz="1400" dirty="0" smtClean="0"/>
                        <a:t>6</a:t>
                      </a:r>
                      <a:endParaRPr lang="ru-RU" sz="1400" dirty="0"/>
                    </a:p>
                  </a:txBody>
                  <a:tcPr marL="91443" marR="91443" marT="45736" marB="45736"/>
                </a:tc>
                <a:tc>
                  <a:txBody>
                    <a:bodyPr/>
                    <a:lstStyle/>
                    <a:p>
                      <a:pPr algn="ctr"/>
                      <a:r>
                        <a:rPr lang="ru-RU" sz="1400" dirty="0" smtClean="0"/>
                        <a:t>98</a:t>
                      </a:r>
                      <a:endParaRPr lang="ru-RU" sz="1400" dirty="0"/>
                    </a:p>
                  </a:txBody>
                  <a:tcPr marL="91443" marR="91443" marT="45736" marB="45736"/>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4294967295"/>
          </p:nvPr>
        </p:nvSpPr>
        <p:spPr>
          <a:xfrm>
            <a:off x="1585913" y="1203325"/>
            <a:ext cx="9874250" cy="3778250"/>
          </a:xfrm>
        </p:spPr>
        <p:txBody>
          <a:bodyPr rtlCol="0">
            <a:noAutofit/>
          </a:bodyPr>
          <a:lstStyle/>
          <a:p>
            <a:pPr eaLnBrk="1" fontAlgn="auto" hangingPunct="1">
              <a:spcAft>
                <a:spcPts val="0"/>
              </a:spcAft>
              <a:buClr>
                <a:schemeClr val="bg2">
                  <a:lumMod val="40000"/>
                  <a:lumOff val="60000"/>
                </a:schemeClr>
              </a:buClr>
              <a:buFont typeface="Wingdings 3" charset="2"/>
              <a:buChar char=""/>
              <a:defRPr/>
            </a:pPr>
            <a:r>
              <a:rPr lang="ru-RU" dirty="0">
                <a:solidFill>
                  <a:schemeClr val="tx1">
                    <a:lumMod val="75000"/>
                    <a:lumOff val="25000"/>
                  </a:schemeClr>
                </a:solidFill>
              </a:rPr>
              <a:t>Поразмыслив над полезностью, экономисты еще сто лет назад сформулировали закон убывающей предельной полезности. Этот закон гласит, что каждая последующая единица потребляемого блага приносит все меньшую величину дополнительной, или предельной, полезности. </a:t>
            </a:r>
          </a:p>
          <a:p>
            <a:pPr eaLnBrk="1" fontAlgn="auto" hangingPunct="1">
              <a:spcAft>
                <a:spcPts val="0"/>
              </a:spcAft>
              <a:buClr>
                <a:schemeClr val="bg2">
                  <a:lumMod val="40000"/>
                  <a:lumOff val="60000"/>
                </a:schemeClr>
              </a:buClr>
              <a:buFont typeface="Wingdings 3" charset="2"/>
              <a:buChar char=""/>
              <a:defRPr/>
            </a:pPr>
            <a:r>
              <a:rPr lang="ru-RU" dirty="0">
                <a:solidFill>
                  <a:schemeClr val="tx1">
                    <a:lumMod val="75000"/>
                    <a:lumOff val="25000"/>
                  </a:schemeClr>
                </a:solidFill>
              </a:rPr>
              <a:t>Что лежит в основе этого закона? Чем большее количество блага вы потребляете, тем больше полученная вами полезность. Однако, согласно закону убывающей предельной полезности, при дальнейшем потреблении блага получаемая вами совокупная полезность будет расти все медленнее и медленнее. Рост совокупной полезности замедляется из-за того, что предельная полезность (т.е. полезность, добавляемая при потреблении каждой последней единицы блага) уменьшается по мере увеличения количества потребленного товара. Убывание предельной полезности происходит из-за того, что получаемое вами удовольствие от потребления какого-либо блата уменьшается с каждой дополнительной единицей. </a:t>
            </a:r>
          </a:p>
          <a:p>
            <a:pPr eaLnBrk="1" fontAlgn="auto" hangingPunct="1">
              <a:spcAft>
                <a:spcPts val="0"/>
              </a:spcAft>
              <a:buClr>
                <a:schemeClr val="bg2">
                  <a:lumMod val="40000"/>
                  <a:lumOff val="60000"/>
                </a:schemeClr>
              </a:buClr>
              <a:buFont typeface="Wingdings 3" charset="2"/>
              <a:buChar char=""/>
              <a:defRPr/>
            </a:pPr>
            <a:r>
              <a:rPr lang="ru-RU" b="1" dirty="0">
                <a:solidFill>
                  <a:srgbClr val="FF0000"/>
                </a:solidFill>
              </a:rPr>
              <a:t>Закон убывающей предельной полезности гласит, что по мере увеличения количества потребленного блага предельная полезность этого блага уменьшается.</a:t>
            </a:r>
            <a:r>
              <a:rPr lang="ru-RU" b="1" dirty="0">
                <a:solidFill>
                  <a:schemeClr val="tx1">
                    <a:lumMod val="75000"/>
                    <a:lumOff val="25000"/>
                  </a:schemeClr>
                </a:solidFill>
              </a:rPr>
              <a:t> </a:t>
            </a:r>
            <a:endParaRPr lang="ru-RU" dirty="0">
              <a:solidFill>
                <a:schemeClr val="tx1">
                  <a:lumMod val="75000"/>
                  <a:lumOff val="25000"/>
                </a:schemeClr>
              </a:solidFill>
            </a:endParaRPr>
          </a:p>
          <a:p>
            <a:pPr eaLnBrk="1" fontAlgn="auto" hangingPunct="1">
              <a:spcAft>
                <a:spcPts val="0"/>
              </a:spcAft>
              <a:buFont typeface="Wingdings 3" charset="2"/>
              <a:buChar char=""/>
              <a:defRPr/>
            </a:pPr>
            <a:endParaRPr lang="ru-RU" dirty="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Объект 2"/>
          <p:cNvSpPr>
            <a:spLocks noGrp="1"/>
          </p:cNvSpPr>
          <p:nvPr>
            <p:ph idx="1"/>
          </p:nvPr>
        </p:nvSpPr>
        <p:spPr>
          <a:xfrm>
            <a:off x="1460500" y="1506538"/>
            <a:ext cx="9451975" cy="4725987"/>
          </a:xfrm>
        </p:spPr>
        <p:txBody>
          <a:bodyPr/>
          <a:lstStyle/>
          <a:p>
            <a:pPr eaLnBrk="1" hangingPunct="1"/>
            <a:r>
              <a:rPr lang="ru-RU" sz="1600" smtClean="0"/>
              <a:t>7. Определите, па сколько изменится величина спроса па каждый из товаров, указанных в табл. 5.2, при повышении цены в два раза. Подобным образом определите, как изменится величина спроса на каждый из товаров из табл. 5.3 при 50°/о-нон изменении дохода потребителем. </a:t>
            </a:r>
          </a:p>
          <a:p>
            <a:pPr eaLnBrk="1" hangingPunct="1"/>
            <a:r>
              <a:rPr lang="ru-RU" sz="1600" smtClean="0"/>
              <a:t>8. По мере суммирования кривых индивидуального спроса все большего и большего количества люден при неизменной шкале измерения (по методике, применен-ной к рис. 5.2), рыночная кривая спроса становится все более пологой при неизменном масштабе. Свидетельствует ли это о повышении эластичности спроса? Аргyментируйте наш ответ. </a:t>
            </a:r>
          </a:p>
          <a:p>
            <a:pPr eaLnBrk="1" hangingPunct="1"/>
            <a:r>
              <a:rPr lang="ru-RU" sz="1600" smtClean="0"/>
              <a:t>9. Интересным применением теории спроса и предложения к наркотическим веществам является сравнение альтернативных методов, призванных ограничить предложение. В этом случае можно допустить, что спрос на наркотические вещества неэластичен.</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Объект 2"/>
          <p:cNvSpPr>
            <a:spLocks noGrp="1"/>
          </p:cNvSpPr>
          <p:nvPr>
            <p:ph idx="1"/>
          </p:nvPr>
        </p:nvSpPr>
        <p:spPr>
          <a:xfrm>
            <a:off x="1533525" y="1514475"/>
            <a:ext cx="9621838" cy="3871913"/>
          </a:xfrm>
        </p:spPr>
        <p:txBody>
          <a:bodyPr/>
          <a:lstStyle/>
          <a:p>
            <a:pPr eaLnBrk="1" hangingPunct="1"/>
            <a:r>
              <a:rPr lang="ru-RU" sz="1600" smtClean="0"/>
              <a:t>10. Один из подходов (используемый в настоящее время для героина и кокаина и применявшийся во времена "сухого закона" для алкоголя) заключается в ужесточении контроля за ввозимой продукцией на государственных границах. Покажите, как эта мера может поднять цену и увеличить общие доходы поставщиков наркоиндустрии. </a:t>
            </a:r>
          </a:p>
          <a:p>
            <a:pPr eaLnBrk="1" hangingPunct="1"/>
            <a:r>
              <a:rPr lang="ru-RU" sz="1600" smtClean="0"/>
              <a:t>11. Альтернативный подход (используемый в настоящее время для табака и алкоголя) заключается в жестком налогообложении соответствующих товаров. С помощью налогового механизма, описанного в главе 4, покажите, как эта мера может снизить общие доходы поставщиков наркоиндустрии. </a:t>
            </a:r>
          </a:p>
          <a:p>
            <a:pPr eaLnBrk="1" hangingPunct="1"/>
            <a:r>
              <a:rPr lang="ru-RU" sz="1600" smtClean="0"/>
              <a:t>12. Прокомментируйте разницу между двумя указанными подходами. </a:t>
            </a:r>
          </a:p>
          <a:p>
            <a:pPr eaLnBrk="1" hangingPunct="1"/>
            <a:r>
              <a:rPr lang="ru-RU" sz="1600" smtClean="0"/>
              <a:t>13. Предположим, что вы очень богаты и очень упитанны. Ваш доктор посоветовал вам уменьшить свой рацион до 2000 калорий в день. Что вы можете сказать о вашем равновесном положении как потребителя продуктом питания? </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Объект 4"/>
          <p:cNvSpPr>
            <a:spLocks noGrp="1"/>
          </p:cNvSpPr>
          <p:nvPr>
            <p:ph idx="1"/>
          </p:nvPr>
        </p:nvSpPr>
        <p:spPr>
          <a:xfrm>
            <a:off x="1111250" y="3179763"/>
            <a:ext cx="8947150" cy="3562350"/>
          </a:xfrm>
        </p:spPr>
        <p:txBody>
          <a:bodyPr rtlCol="0">
            <a:noAutofit/>
          </a:bodyPr>
          <a:lstStyle/>
          <a:p>
            <a:pPr eaLnBrk="1" fontAlgn="auto" hangingPunct="1">
              <a:spcAft>
                <a:spcPts val="0"/>
              </a:spcAft>
              <a:buClr>
                <a:schemeClr val="bg2">
                  <a:lumMod val="40000"/>
                  <a:lumOff val="60000"/>
                </a:schemeClr>
              </a:buClr>
              <a:buFont typeface="Wingdings 3" charset="2"/>
              <a:buChar char=""/>
              <a:defRPr/>
            </a:pPr>
            <a:r>
              <a:rPr lang="ru-RU" spc="130" dirty="0">
                <a:solidFill>
                  <a:schemeClr val="tx1">
                    <a:lumMod val="75000"/>
                    <a:lumOff val="25000"/>
                  </a:schemeClr>
                </a:solidFill>
              </a:rPr>
              <a:t>Экономист </a:t>
            </a:r>
            <a:r>
              <a:rPr lang="ru-RU" spc="130" dirty="0" err="1">
                <a:solidFill>
                  <a:schemeClr val="tx1">
                    <a:lumMod val="75000"/>
                    <a:lumOff val="25000"/>
                  </a:schemeClr>
                </a:solidFill>
              </a:rPr>
              <a:t>Вильфредо</a:t>
            </a:r>
            <a:r>
              <a:rPr lang="ru-RU" spc="130" dirty="0">
                <a:solidFill>
                  <a:schemeClr val="tx1">
                    <a:lumMod val="75000"/>
                    <a:lumOff val="25000"/>
                  </a:schemeClr>
                </a:solidFill>
              </a:rPr>
              <a:t> Парето (</a:t>
            </a:r>
            <a:r>
              <a:rPr lang="en-US" spc="130" dirty="0" err="1">
                <a:solidFill>
                  <a:schemeClr val="tx1">
                    <a:lumMod val="75000"/>
                    <a:lumOff val="25000"/>
                  </a:schemeClr>
                </a:solidFill>
              </a:rPr>
              <a:t>Vilfredo</a:t>
            </a:r>
            <a:r>
              <a:rPr lang="en-US" spc="130" dirty="0">
                <a:solidFill>
                  <a:schemeClr val="tx1">
                    <a:lumMod val="75000"/>
                    <a:lumOff val="25000"/>
                  </a:schemeClr>
                </a:solidFill>
              </a:rPr>
              <a:t> Pareto</a:t>
            </a:r>
            <a:r>
              <a:rPr lang="ru-RU" spc="130" dirty="0">
                <a:solidFill>
                  <a:schemeClr val="tx1">
                    <a:lumMod val="75000"/>
                    <a:lumOff val="25000"/>
                  </a:schemeClr>
                </a:solidFill>
              </a:rPr>
              <a:t>)  (1848-1923)  в конце прошлого столетия обнаружил, что все основные элементы теории спроса могут быть проанализированы без использования концепции полезности. Парето разработал инструментарий такого анализа, положив в основу то, что сегодня называется “кривыми безразличия”. Прочитав это приложение, вы познакомитесь с современной теорией такого анализа на основе кривых безразличия, а также узнаете, какие важные выводы о потребительском поведении можно получить с помощью данного инструмента</a:t>
            </a:r>
            <a:endParaRPr lang="ru-RU" dirty="0">
              <a:solidFill>
                <a:schemeClr val="tx1">
                  <a:lumMod val="75000"/>
                  <a:lumOff val="25000"/>
                </a:schemeClr>
              </a:solidFill>
            </a:endParaRPr>
          </a:p>
        </p:txBody>
      </p:sp>
      <p:pic>
        <p:nvPicPr>
          <p:cNvPr id="81923" name="Picture 2" descr="http://www-rohan.sdsu.edu/%7Erenglish/377/notes/chapt15/pareto.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606550" y="1214438"/>
            <a:ext cx="1514475" cy="1965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1924" name="Прямоугольник 6"/>
          <p:cNvSpPr>
            <a:spLocks noChangeArrowheads="1"/>
          </p:cNvSpPr>
          <p:nvPr/>
        </p:nvSpPr>
        <p:spPr bwMode="auto">
          <a:xfrm>
            <a:off x="3616325" y="1519238"/>
            <a:ext cx="5754688" cy="830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ru-RU" sz="2400" b="1">
                <a:solidFill>
                  <a:schemeClr val="tx2"/>
                </a:solidFill>
              </a:rPr>
              <a:t>Геометрический анализ равновесия потребителя</a:t>
            </a:r>
            <a:endParaRPr lang="ru-RU" sz="2400">
              <a:solidFill>
                <a:schemeClr val="tx2"/>
              </a:solidFill>
            </a:endParaRPr>
          </a:p>
        </p:txBody>
      </p:sp>
      <p:sp>
        <p:nvSpPr>
          <p:cNvPr id="81925" name="Прямоугольник 1"/>
          <p:cNvSpPr>
            <a:spLocks noChangeArrowheads="1"/>
          </p:cNvSpPr>
          <p:nvPr/>
        </p:nvSpPr>
        <p:spPr bwMode="auto">
          <a:xfrm>
            <a:off x="1606550" y="690563"/>
            <a:ext cx="2705100"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r>
              <a:rPr lang="ru-RU" sz="2800" b="1">
                <a:solidFill>
                  <a:schemeClr val="tx2"/>
                </a:solidFill>
              </a:rPr>
              <a:t>ПРИЛОЖЕНИЕ</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60513" y="930275"/>
            <a:ext cx="9404350" cy="319088"/>
          </a:xfrm>
        </p:spPr>
        <p:txBody>
          <a:bodyPr rtlCol="0">
            <a:noAutofit/>
          </a:bodyPr>
          <a:lstStyle/>
          <a:p>
            <a:pPr marL="12700" eaLnBrk="1" fontAlgn="auto" hangingPunct="1">
              <a:lnSpc>
                <a:spcPts val="1700"/>
              </a:lnSpc>
              <a:spcBef>
                <a:spcPts val="1200"/>
              </a:spcBef>
              <a:spcAft>
                <a:spcPts val="45"/>
              </a:spcAft>
              <a:defRPr/>
            </a:pPr>
            <a:r>
              <a:rPr lang="ru-RU" sz="3200" b="1" spc="-10" dirty="0">
                <a:solidFill>
                  <a:schemeClr val="tx2"/>
                </a:solidFill>
              </a:rPr>
              <a:t>КРИВАЯ БЕЗРАЗЛИЧИЯ</a:t>
            </a:r>
            <a:endParaRPr lang="ru-RU" sz="3200" b="1" spc="-10" dirty="0">
              <a:solidFill>
                <a:schemeClr val="tx2"/>
              </a:solidFill>
              <a:latin typeface="Candara" panose="020E0502030303020204" pitchFamily="34" charset="0"/>
              <a:ea typeface="Candara" panose="020E0502030303020204" pitchFamily="34" charset="0"/>
              <a:cs typeface="Candara" panose="020E0502030303020204" pitchFamily="34" charset="0"/>
            </a:endParaRPr>
          </a:p>
        </p:txBody>
      </p:sp>
      <p:sp>
        <p:nvSpPr>
          <p:cNvPr id="7" name="Объект 6"/>
          <p:cNvSpPr>
            <a:spLocks noGrp="1"/>
          </p:cNvSpPr>
          <p:nvPr>
            <p:ph idx="1"/>
          </p:nvPr>
        </p:nvSpPr>
        <p:spPr>
          <a:xfrm>
            <a:off x="387350" y="1460500"/>
            <a:ext cx="7594600" cy="4194175"/>
          </a:xfrm>
        </p:spPr>
        <p:txBody>
          <a:bodyPr rtlCol="0">
            <a:noAutofit/>
          </a:bodyPr>
          <a:lstStyle/>
          <a:p>
            <a:pPr eaLnBrk="1" fontAlgn="auto" hangingPunct="1">
              <a:spcAft>
                <a:spcPts val="0"/>
              </a:spcAft>
              <a:buClr>
                <a:schemeClr val="bg2">
                  <a:lumMod val="40000"/>
                  <a:lumOff val="60000"/>
                </a:schemeClr>
              </a:buClr>
              <a:buFont typeface="Wingdings 3" charset="2"/>
              <a:buChar char=""/>
              <a:defRPr/>
            </a:pPr>
            <a:r>
              <a:rPr lang="ru-RU" spc="5" dirty="0">
                <a:solidFill>
                  <a:schemeClr val="tx1">
                    <a:lumMod val="75000"/>
                    <a:lumOff val="25000"/>
                  </a:schemeClr>
                </a:solidFill>
              </a:rPr>
              <a:t>Прежде всего представьте, что вы являетесь потребителем, покупающим различные комбинации двух товаров, скажем продуктов питания и одежды, при данных ценах. Рассматривая каждую комбинацию, состоящую из двух товаров, вы можете считать какую-то из них более предпочтительной или не видеть принципиальных различий, т.е. быть безразличным.</a:t>
            </a:r>
            <a:r>
              <a:rPr lang="ru-RU" spc="15" dirty="0">
                <a:solidFill>
                  <a:schemeClr val="tx1">
                    <a:lumMod val="75000"/>
                    <a:lumOff val="25000"/>
                  </a:schemeClr>
                </a:solidFill>
              </a:rPr>
              <a:t/>
            </a:r>
            <a:br>
              <a:rPr lang="ru-RU" spc="15" dirty="0">
                <a:solidFill>
                  <a:schemeClr val="tx1">
                    <a:lumMod val="75000"/>
                    <a:lumOff val="25000"/>
                  </a:schemeClr>
                </a:solidFill>
              </a:rPr>
            </a:br>
            <a:r>
              <a:rPr lang="ru-RU" spc="15" dirty="0">
                <a:solidFill>
                  <a:schemeClr val="tx1">
                    <a:lumMod val="75000"/>
                    <a:lumOff val="25000"/>
                  </a:schemeClr>
                </a:solidFill>
              </a:rPr>
              <a:t>Например, если вас просят выбрать между комбинацией </a:t>
            </a:r>
            <a:r>
              <a:rPr lang="en-US" spc="15" dirty="0">
                <a:solidFill>
                  <a:schemeClr val="tx1">
                    <a:lumMod val="75000"/>
                    <a:lumOff val="25000"/>
                  </a:schemeClr>
                </a:solidFill>
              </a:rPr>
              <a:t>A</a:t>
            </a:r>
            <a:r>
              <a:rPr lang="ru-RU" spc="15" dirty="0">
                <a:solidFill>
                  <a:schemeClr val="tx1">
                    <a:lumMod val="75000"/>
                    <a:lumOff val="25000"/>
                  </a:schemeClr>
                </a:solidFill>
              </a:rPr>
              <a:t>,</a:t>
            </a:r>
            <a:br>
              <a:rPr lang="ru-RU" spc="15" dirty="0">
                <a:solidFill>
                  <a:schemeClr val="tx1">
                    <a:lumMod val="75000"/>
                    <a:lumOff val="25000"/>
                  </a:schemeClr>
                </a:solidFill>
              </a:rPr>
            </a:br>
            <a:r>
              <a:rPr lang="ru-RU" spc="15" dirty="0">
                <a:solidFill>
                  <a:schemeClr val="tx1">
                    <a:lumMod val="75000"/>
                    <a:lumOff val="25000"/>
                  </a:schemeClr>
                </a:solidFill>
              </a:rPr>
              <a:t>состоящей из 1 единицы продуктов питания и 6 единиц одежды</a:t>
            </a:r>
            <a:br>
              <a:rPr lang="ru-RU" spc="15" dirty="0">
                <a:solidFill>
                  <a:schemeClr val="tx1">
                    <a:lumMod val="75000"/>
                    <a:lumOff val="25000"/>
                  </a:schemeClr>
                </a:solidFill>
              </a:rPr>
            </a:br>
            <a:r>
              <a:rPr lang="ru-RU" spc="15" dirty="0">
                <a:solidFill>
                  <a:schemeClr val="tx1">
                    <a:lumMod val="75000"/>
                    <a:lumOff val="25000"/>
                  </a:schemeClr>
                </a:solidFill>
              </a:rPr>
              <a:t>и комбинацией </a:t>
            </a:r>
            <a:r>
              <a:rPr lang="en-US" spc="15" dirty="0">
                <a:solidFill>
                  <a:schemeClr val="tx1">
                    <a:lumMod val="75000"/>
                    <a:lumOff val="25000"/>
                  </a:schemeClr>
                </a:solidFill>
              </a:rPr>
              <a:t>B</a:t>
            </a:r>
            <a:r>
              <a:rPr lang="ru-RU" spc="15" dirty="0">
                <a:solidFill>
                  <a:schemeClr val="tx1">
                    <a:lumMod val="75000"/>
                    <a:lumOff val="25000"/>
                  </a:schemeClr>
                </a:solidFill>
              </a:rPr>
              <a:t>, в которую входит 2 единицы продуктов питания и 3 единицы одежды, вы можете: или предпочесть</a:t>
            </a:r>
            <a:br>
              <a:rPr lang="ru-RU" spc="15" dirty="0">
                <a:solidFill>
                  <a:schemeClr val="tx1">
                    <a:lumMod val="75000"/>
                    <a:lumOff val="25000"/>
                  </a:schemeClr>
                </a:solidFill>
              </a:rPr>
            </a:br>
            <a:r>
              <a:rPr lang="ru-RU" spc="15" dirty="0">
                <a:solidFill>
                  <a:schemeClr val="tx1">
                    <a:lumMod val="75000"/>
                    <a:lumOff val="25000"/>
                  </a:schemeClr>
                </a:solidFill>
              </a:rPr>
              <a:t>комбинацию А, или выбрать комбинацию </a:t>
            </a:r>
            <a:r>
              <a:rPr lang="en-US" spc="15" dirty="0">
                <a:solidFill>
                  <a:schemeClr val="tx1">
                    <a:lumMod val="75000"/>
                    <a:lumOff val="25000"/>
                  </a:schemeClr>
                </a:solidFill>
              </a:rPr>
              <a:t>B</a:t>
            </a:r>
            <a:r>
              <a:rPr lang="ru-RU" spc="15" dirty="0">
                <a:solidFill>
                  <a:schemeClr val="tx1">
                    <a:lumMod val="75000"/>
                    <a:lumOff val="25000"/>
                  </a:schemeClr>
                </a:solidFill>
              </a:rPr>
              <a:t>. или остаться безразличным как к А, так и к В</a:t>
            </a:r>
            <a:r>
              <a:rPr lang="ru-RU" spc="15" dirty="0" smtClean="0">
                <a:solidFill>
                  <a:schemeClr val="tx1">
                    <a:lumMod val="75000"/>
                    <a:lumOff val="25000"/>
                  </a:schemeClr>
                </a:solidFill>
              </a:rPr>
              <a:t>.</a:t>
            </a:r>
            <a:endParaRPr lang="ru-RU" b="1" spc="15" dirty="0">
              <a:solidFill>
                <a:schemeClr val="tx1">
                  <a:lumMod val="75000"/>
                  <a:lumOff val="25000"/>
                </a:schemeClr>
              </a:solidFill>
              <a:latin typeface="Times New Roman" panose="02020603050405020304" pitchFamily="18" charset="0"/>
              <a:ea typeface="Times New Roman" panose="02020603050405020304" pitchFamily="18" charset="0"/>
            </a:endParaRPr>
          </a:p>
        </p:txBody>
      </p:sp>
      <p:pic>
        <p:nvPicPr>
          <p:cNvPr id="82948" name="Объект 3"/>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8201025" y="930275"/>
            <a:ext cx="3698875" cy="3597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aphicFrame>
        <p:nvGraphicFramePr>
          <p:cNvPr id="9" name="Объект 5"/>
          <p:cNvGraphicFramePr>
            <a:graphicFrameLocks/>
          </p:cNvGraphicFramePr>
          <p:nvPr/>
        </p:nvGraphicFramePr>
        <p:xfrm>
          <a:off x="8291513" y="4679950"/>
          <a:ext cx="3517900" cy="1949450"/>
        </p:xfrm>
        <a:graphic>
          <a:graphicData uri="http://schemas.openxmlformats.org/drawingml/2006/table">
            <a:tbl>
              <a:tblPr firstRow="1" bandRow="1">
                <a:tableStyleId>{5C22544A-7EE6-4342-B048-85BDC9FD1C3A}</a:tableStyleId>
              </a:tblPr>
              <a:tblGrid>
                <a:gridCol w="402625"/>
                <a:gridCol w="1898711"/>
                <a:gridCol w="1216564"/>
              </a:tblGrid>
              <a:tr h="320819">
                <a:tc gridSpan="3">
                  <a:txBody>
                    <a:bodyPr/>
                    <a:lstStyle/>
                    <a:p>
                      <a:pPr algn="ctr"/>
                      <a:r>
                        <a:rPr lang="ru-RU" sz="1200" dirty="0" smtClean="0"/>
                        <a:t>Равноценные комбинации</a:t>
                      </a:r>
                      <a:endParaRPr lang="ru-RU" sz="1200" dirty="0"/>
                    </a:p>
                  </a:txBody>
                  <a:tcPr marL="91437" marR="91437" marT="45719" marB="45719"/>
                </a:tc>
                <a:tc hMerge="1">
                  <a:txBody>
                    <a:bodyPr/>
                    <a:lstStyle/>
                    <a:p>
                      <a:endParaRPr lang="ru-RU" dirty="0"/>
                    </a:p>
                  </a:txBody>
                  <a:tcPr/>
                </a:tc>
                <a:tc hMerge="1">
                  <a:txBody>
                    <a:bodyPr/>
                    <a:lstStyle/>
                    <a:p>
                      <a:endParaRPr lang="ru-RU" dirty="0"/>
                    </a:p>
                  </a:txBody>
                  <a:tcPr/>
                </a:tc>
              </a:tr>
              <a:tr h="345356">
                <a:tc>
                  <a:txBody>
                    <a:bodyPr/>
                    <a:lstStyle/>
                    <a:p>
                      <a:endParaRPr lang="ru-RU" sz="1200" dirty="0"/>
                    </a:p>
                  </a:txBody>
                  <a:tcPr marL="91437" marR="91437" marT="45719" marB="45719"/>
                </a:tc>
                <a:tc>
                  <a:txBody>
                    <a:bodyPr/>
                    <a:lstStyle/>
                    <a:p>
                      <a:r>
                        <a:rPr lang="ru-RU" sz="1200" dirty="0" smtClean="0"/>
                        <a:t>Продукты питания</a:t>
                      </a:r>
                      <a:endParaRPr lang="ru-RU" sz="1200" dirty="0"/>
                    </a:p>
                  </a:txBody>
                  <a:tcPr marL="91437" marR="91437" marT="45719" marB="45719"/>
                </a:tc>
                <a:tc>
                  <a:txBody>
                    <a:bodyPr/>
                    <a:lstStyle/>
                    <a:p>
                      <a:r>
                        <a:rPr lang="ru-RU" sz="1200" dirty="0" smtClean="0"/>
                        <a:t>Одежда</a:t>
                      </a:r>
                      <a:endParaRPr lang="ru-RU" sz="1200" dirty="0"/>
                    </a:p>
                  </a:txBody>
                  <a:tcPr marL="91437" marR="91437" marT="45719" marB="45719"/>
                </a:tc>
              </a:tr>
              <a:tr h="320819">
                <a:tc>
                  <a:txBody>
                    <a:bodyPr/>
                    <a:lstStyle/>
                    <a:p>
                      <a:r>
                        <a:rPr lang="en-US" sz="1200" dirty="0" smtClean="0"/>
                        <a:t>A</a:t>
                      </a:r>
                      <a:endParaRPr lang="ru-RU" sz="1200" dirty="0"/>
                    </a:p>
                  </a:txBody>
                  <a:tcPr marL="91437" marR="91437" marT="45719" marB="45719"/>
                </a:tc>
                <a:tc>
                  <a:txBody>
                    <a:bodyPr/>
                    <a:lstStyle/>
                    <a:p>
                      <a:pPr algn="ctr"/>
                      <a:r>
                        <a:rPr lang="en-US" sz="1200" dirty="0" smtClean="0"/>
                        <a:t>1</a:t>
                      </a:r>
                      <a:endParaRPr lang="ru-RU" sz="1200" dirty="0"/>
                    </a:p>
                  </a:txBody>
                  <a:tcPr marL="91437" marR="91437" marT="45719" marB="45719"/>
                </a:tc>
                <a:tc>
                  <a:txBody>
                    <a:bodyPr/>
                    <a:lstStyle/>
                    <a:p>
                      <a:pPr algn="ctr"/>
                      <a:r>
                        <a:rPr lang="en-US" sz="1200" dirty="0" smtClean="0"/>
                        <a:t>6</a:t>
                      </a:r>
                      <a:endParaRPr lang="ru-RU" sz="1200" dirty="0"/>
                    </a:p>
                  </a:txBody>
                  <a:tcPr marL="91437" marR="91437" marT="45719" marB="45719"/>
                </a:tc>
              </a:tr>
              <a:tr h="320819">
                <a:tc>
                  <a:txBody>
                    <a:bodyPr/>
                    <a:lstStyle/>
                    <a:p>
                      <a:r>
                        <a:rPr lang="en-US" sz="1200" dirty="0" smtClean="0"/>
                        <a:t>B</a:t>
                      </a:r>
                      <a:endParaRPr lang="ru-RU" sz="1200" dirty="0"/>
                    </a:p>
                  </a:txBody>
                  <a:tcPr marL="91437" marR="91437" marT="45719" marB="45719"/>
                </a:tc>
                <a:tc>
                  <a:txBody>
                    <a:bodyPr/>
                    <a:lstStyle/>
                    <a:p>
                      <a:pPr algn="ctr"/>
                      <a:r>
                        <a:rPr lang="en-US" sz="1200" dirty="0" smtClean="0"/>
                        <a:t>2</a:t>
                      </a:r>
                      <a:endParaRPr lang="ru-RU" sz="1200" dirty="0"/>
                    </a:p>
                  </a:txBody>
                  <a:tcPr marL="91437" marR="91437" marT="45719" marB="45719"/>
                </a:tc>
                <a:tc>
                  <a:txBody>
                    <a:bodyPr/>
                    <a:lstStyle/>
                    <a:p>
                      <a:pPr algn="ctr"/>
                      <a:r>
                        <a:rPr lang="en-US" sz="1200" dirty="0" smtClean="0"/>
                        <a:t>3</a:t>
                      </a:r>
                      <a:endParaRPr lang="ru-RU" sz="1200" dirty="0"/>
                    </a:p>
                  </a:txBody>
                  <a:tcPr marL="91437" marR="91437" marT="45719" marB="45719"/>
                </a:tc>
              </a:tr>
              <a:tr h="320819">
                <a:tc>
                  <a:txBody>
                    <a:bodyPr/>
                    <a:lstStyle/>
                    <a:p>
                      <a:r>
                        <a:rPr lang="en-US" sz="1200" dirty="0" smtClean="0"/>
                        <a:t>C</a:t>
                      </a:r>
                      <a:endParaRPr lang="ru-RU" sz="1200" dirty="0"/>
                    </a:p>
                  </a:txBody>
                  <a:tcPr marL="91437" marR="91437" marT="45719" marB="45719"/>
                </a:tc>
                <a:tc>
                  <a:txBody>
                    <a:bodyPr/>
                    <a:lstStyle/>
                    <a:p>
                      <a:pPr algn="ctr"/>
                      <a:r>
                        <a:rPr lang="en-US" sz="1200" dirty="0" smtClean="0"/>
                        <a:t>3</a:t>
                      </a:r>
                      <a:endParaRPr lang="ru-RU" sz="1200" dirty="0"/>
                    </a:p>
                  </a:txBody>
                  <a:tcPr marL="91437" marR="91437" marT="45719" marB="45719"/>
                </a:tc>
                <a:tc>
                  <a:txBody>
                    <a:bodyPr/>
                    <a:lstStyle/>
                    <a:p>
                      <a:pPr algn="ctr"/>
                      <a:r>
                        <a:rPr lang="en-US" sz="1200" dirty="0" smtClean="0"/>
                        <a:t>2</a:t>
                      </a:r>
                      <a:endParaRPr lang="ru-RU" sz="1200" dirty="0"/>
                    </a:p>
                  </a:txBody>
                  <a:tcPr marL="91437" marR="91437" marT="45719" marB="45719"/>
                </a:tc>
              </a:tr>
              <a:tr h="320819">
                <a:tc>
                  <a:txBody>
                    <a:bodyPr/>
                    <a:lstStyle/>
                    <a:p>
                      <a:r>
                        <a:rPr lang="en-US" sz="1200" dirty="0" smtClean="0"/>
                        <a:t>D</a:t>
                      </a:r>
                      <a:endParaRPr lang="ru-RU" sz="1200" dirty="0"/>
                    </a:p>
                  </a:txBody>
                  <a:tcPr marL="91437" marR="91437" marT="45719" marB="45719"/>
                </a:tc>
                <a:tc>
                  <a:txBody>
                    <a:bodyPr/>
                    <a:lstStyle/>
                    <a:p>
                      <a:pPr algn="ctr"/>
                      <a:r>
                        <a:rPr lang="en-US" sz="1200" dirty="0" smtClean="0"/>
                        <a:t>4</a:t>
                      </a:r>
                      <a:endParaRPr lang="ru-RU" sz="1200" dirty="0"/>
                    </a:p>
                  </a:txBody>
                  <a:tcPr marL="91437" marR="91437" marT="45719" marB="45719"/>
                </a:tc>
                <a:tc>
                  <a:txBody>
                    <a:bodyPr/>
                    <a:lstStyle/>
                    <a:p>
                      <a:pPr algn="ctr"/>
                      <a:r>
                        <a:rPr lang="en-US" sz="1200" dirty="0" smtClean="0"/>
                        <a:t>1.5</a:t>
                      </a:r>
                      <a:endParaRPr lang="ru-RU" sz="1200" dirty="0" smtClean="0"/>
                    </a:p>
                  </a:txBody>
                  <a:tcPr marL="91437" marR="91437" marT="45719" marB="45719"/>
                </a:tc>
              </a:tr>
            </a:tbl>
          </a:graphicData>
        </a:graphic>
      </p:graphicFrame>
      <p:sp>
        <p:nvSpPr>
          <p:cNvPr id="10" name="Прямоугольник 9"/>
          <p:cNvSpPr/>
          <p:nvPr/>
        </p:nvSpPr>
        <p:spPr>
          <a:xfrm>
            <a:off x="8201025" y="284163"/>
            <a:ext cx="3368675" cy="646112"/>
          </a:xfrm>
          <a:prstGeom prst="rect">
            <a:avLst/>
          </a:prstGeom>
        </p:spPr>
        <p:txBody>
          <a:bodyPr wrap="none">
            <a:spAutoFit/>
          </a:bodyPr>
          <a:lstStyle/>
          <a:p>
            <a:pPr eaLnBrk="1" fontAlgn="auto" hangingPunct="1">
              <a:spcBef>
                <a:spcPts val="0"/>
              </a:spcBef>
              <a:spcAft>
                <a:spcPts val="0"/>
              </a:spcAft>
              <a:defRPr/>
            </a:pPr>
            <a:r>
              <a:rPr lang="ru-RU" spc="20" dirty="0">
                <a:latin typeface="+mn-lt"/>
                <a:cs typeface="+mn-cs"/>
              </a:rPr>
              <a:t>Рис.8. Кривая безразличия </a:t>
            </a:r>
          </a:p>
          <a:p>
            <a:pPr eaLnBrk="1" fontAlgn="auto" hangingPunct="1">
              <a:spcBef>
                <a:spcPts val="0"/>
              </a:spcBef>
              <a:spcAft>
                <a:spcPts val="0"/>
              </a:spcAft>
              <a:defRPr/>
            </a:pPr>
            <a:r>
              <a:rPr lang="ru-RU" spc="20" dirty="0">
                <a:latin typeface="+mn-lt"/>
                <a:cs typeface="+mn-cs"/>
              </a:rPr>
              <a:t>для пары товаров</a:t>
            </a:r>
            <a:endParaRPr lang="ru-RU" dirty="0">
              <a:latin typeface="+mn-lt"/>
              <a:cs typeface="+mn-cs"/>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Объект 6"/>
          <p:cNvSpPr>
            <a:spLocks noGrp="1"/>
          </p:cNvSpPr>
          <p:nvPr>
            <p:ph idx="1"/>
          </p:nvPr>
        </p:nvSpPr>
        <p:spPr>
          <a:xfrm>
            <a:off x="1393825" y="1487488"/>
            <a:ext cx="9929813" cy="5997575"/>
          </a:xfrm>
        </p:spPr>
        <p:txBody>
          <a:bodyPr/>
          <a:lstStyle/>
          <a:p>
            <a:pPr marL="12700" indent="190500" eaLnBrk="1" hangingPunct="1"/>
            <a:r>
              <a:rPr lang="ru-RU" smtClean="0"/>
              <a:t>Теперь представим, что в ваших глазах комбинации А и В являются абсолютно одинаковыми, поэтому вам безразлично, какую из них вы получите. Давайте рассмотрим несколько других комбинаций благ, представленных в таблице на рис. 8., которые, по вашему мнению, являются одинаковыми.</a:t>
            </a:r>
          </a:p>
          <a:p>
            <a:pPr marL="12700" indent="190500" eaLnBrk="1" hangingPunct="1"/>
            <a:r>
              <a:rPr lang="ru-RU" smtClean="0"/>
              <a:t>На этом же рисунке эти комбинации представлены в графическом виде. На одной оси мы отложили количество одежды, на другой – количество продуктов питания. Каждая из четырех комбинаций товаров представлена соответствующей точкой А, </a:t>
            </a:r>
            <a:r>
              <a:rPr lang="en-US" smtClean="0"/>
              <a:t>B</a:t>
            </a:r>
            <a:r>
              <a:rPr lang="ru-RU" smtClean="0"/>
              <a:t>, </a:t>
            </a:r>
            <a:r>
              <a:rPr lang="en-US" smtClean="0"/>
              <a:t>C</a:t>
            </a:r>
            <a:r>
              <a:rPr lang="ru-RU" smtClean="0"/>
              <a:t>, </a:t>
            </a:r>
            <a:r>
              <a:rPr lang="en-US" smtClean="0"/>
              <a:t>D</a:t>
            </a:r>
            <a:r>
              <a:rPr lang="ru-RU" smtClean="0"/>
              <a:t>. Но указанные комбинации не являются единственными, оцененными вами одинаково. Другие комбинации, например, 1,5 единицы продуктов питания и 4 единицы одежды могут быть для вас привлекательными в той же степени,</a:t>
            </a:r>
            <a:r>
              <a:rPr lang="ru-RU" b="1" smtClean="0"/>
              <a:t> </a:t>
            </a:r>
            <a:r>
              <a:rPr lang="ru-RU" smtClean="0"/>
              <a:t>что и .4. В. С, </a:t>
            </a:r>
            <a:r>
              <a:rPr lang="en-US" smtClean="0"/>
              <a:t>D u </a:t>
            </a:r>
            <a:r>
              <a:rPr lang="ru-RU" smtClean="0"/>
              <a:t>множество других, не отмеченных на ри­сунке. Кривая, соединяющая четыре точки на рис. 1, является кривой безразличия. Любой точке этой кривой соответству­ет какой-то набор товаров, каждый из которых оценен потре­бителем одинаково. Все они одинаково желанны.</a:t>
            </a:r>
            <a:endParaRPr lang="ru-RU" smtClean="0">
              <a:cs typeface="Times New Roman" panose="02020603050405020304" pitchFamily="18" charset="0"/>
            </a:endParaRPr>
          </a:p>
          <a:p>
            <a:pPr marL="12700" indent="190500" eaLnBrk="1" hangingPunct="1"/>
            <a:endParaRPr lang="ru-RU" smtClean="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Объект 8"/>
          <p:cNvSpPr>
            <a:spLocks noGrp="1"/>
          </p:cNvSpPr>
          <p:nvPr>
            <p:ph idx="1"/>
          </p:nvPr>
        </p:nvSpPr>
        <p:spPr>
          <a:xfrm>
            <a:off x="1012825" y="1454150"/>
            <a:ext cx="7677150" cy="4718050"/>
          </a:xfrm>
        </p:spPr>
        <p:txBody>
          <a:bodyPr rtlCol="0">
            <a:normAutofit/>
          </a:bodyPr>
          <a:lstStyle/>
          <a:p>
            <a:pPr eaLnBrk="1" fontAlgn="auto" hangingPunct="1">
              <a:spcAft>
                <a:spcPts val="0"/>
              </a:spcAft>
              <a:buClr>
                <a:schemeClr val="bg2">
                  <a:lumMod val="40000"/>
                  <a:lumOff val="60000"/>
                </a:schemeClr>
              </a:buClr>
              <a:buFont typeface="Wingdings 3" charset="2"/>
              <a:buChar char=""/>
              <a:defRPr/>
            </a:pPr>
            <a:r>
              <a:rPr lang="ru-RU" spc="-5" dirty="0">
                <a:solidFill>
                  <a:schemeClr val="tx1">
                    <a:lumMod val="75000"/>
                    <a:lumOff val="25000"/>
                  </a:schemeClr>
                </a:solidFill>
              </a:rPr>
              <a:t>Приобретая дополнительное количество одного товара, вы компенсируете отказ от какого-то количества другого. Потребитель считает комбинацию А такой же привлекательной, как и </a:t>
            </a:r>
            <a:r>
              <a:rPr lang="en-US" spc="-5" dirty="0">
                <a:solidFill>
                  <a:schemeClr val="tx1">
                    <a:lumMod val="75000"/>
                    <a:lumOff val="25000"/>
                  </a:schemeClr>
                </a:solidFill>
              </a:rPr>
              <a:t>B</a:t>
            </a:r>
            <a:r>
              <a:rPr lang="ru-RU" spc="-5" dirty="0">
                <a:solidFill>
                  <a:schemeClr val="tx1">
                    <a:lumMod val="75000"/>
                    <a:lumOff val="25000"/>
                  </a:schemeClr>
                </a:solidFill>
              </a:rPr>
              <a:t>,</a:t>
            </a:r>
            <a:r>
              <a:rPr lang="en-US" spc="-5" dirty="0">
                <a:solidFill>
                  <a:schemeClr val="tx1">
                    <a:lumMod val="75000"/>
                    <a:lumOff val="25000"/>
                  </a:schemeClr>
                </a:solidFill>
              </a:rPr>
              <a:t>C </a:t>
            </a:r>
            <a:r>
              <a:rPr lang="ru-RU" spc="-5" dirty="0">
                <a:solidFill>
                  <a:schemeClr val="tx1">
                    <a:lumMod val="75000"/>
                    <a:lumOff val="25000"/>
                  </a:schemeClr>
                </a:solidFill>
              </a:rPr>
              <a:t>и </a:t>
            </a:r>
            <a:r>
              <a:rPr lang="en-US" spc="-5" dirty="0">
                <a:solidFill>
                  <a:schemeClr val="tx1">
                    <a:lumMod val="75000"/>
                    <a:lumOff val="25000"/>
                  </a:schemeClr>
                </a:solidFill>
              </a:rPr>
              <a:t>D</a:t>
            </a:r>
            <a:r>
              <a:rPr lang="ru-RU" spc="-5" dirty="0">
                <a:solidFill>
                  <a:schemeClr val="tx1">
                    <a:lumMod val="75000"/>
                    <a:lumOff val="25000"/>
                  </a:schemeClr>
                </a:solidFill>
              </a:rPr>
              <a:t>. Различные комбинации “продукты питания - одежда”, которые приносят одинаковое удовлетворение, нанесенные на график, образуют плавную кривую безразличия. Она выпукла относительно начала координат в соответствии с законом замещения, который гласит, что по мере увеличения количества потребленного товара норма замещения этого товара, или наклон кривой безразличия уменьшается.</a:t>
            </a:r>
            <a:endParaRPr lang="ru-RU" b="1" spc="-5" dirty="0">
              <a:solidFill>
                <a:schemeClr val="tx1">
                  <a:lumMod val="75000"/>
                  <a:lumOff val="25000"/>
                </a:schemeClr>
              </a:solidFill>
              <a:latin typeface="Candara" panose="020E0502030303020204" pitchFamily="34" charset="0"/>
              <a:ea typeface="Candara" panose="020E0502030303020204" pitchFamily="34" charset="0"/>
              <a:cs typeface="Candara" panose="020E0502030303020204" pitchFamily="34" charset="0"/>
            </a:endParaRPr>
          </a:p>
          <a:p>
            <a:pPr eaLnBrk="1" fontAlgn="auto" hangingPunct="1">
              <a:spcAft>
                <a:spcPts val="0"/>
              </a:spcAft>
              <a:buClr>
                <a:schemeClr val="bg2">
                  <a:lumMod val="40000"/>
                  <a:lumOff val="60000"/>
                </a:schemeClr>
              </a:buClr>
              <a:buFont typeface="Wingdings 3" charset="2"/>
              <a:buChar char=""/>
              <a:defRPr/>
            </a:pPr>
            <a:endParaRPr lang="ru-RU" dirty="0">
              <a:solidFill>
                <a:schemeClr val="tx1">
                  <a:lumMod val="75000"/>
                  <a:lumOff val="25000"/>
                </a:schemeClr>
              </a:solidFill>
            </a:endParaRPr>
          </a:p>
        </p:txBody>
      </p:sp>
      <p:pic>
        <p:nvPicPr>
          <p:cNvPr id="84995" name="Рисунок 10"/>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9164638" y="1827213"/>
            <a:ext cx="2743200" cy="2743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Заголовок 1"/>
          <p:cNvSpPr>
            <a:spLocks noGrp="1"/>
          </p:cNvSpPr>
          <p:nvPr>
            <p:ph type="title"/>
          </p:nvPr>
        </p:nvSpPr>
        <p:spPr>
          <a:xfrm>
            <a:off x="1598613" y="674688"/>
            <a:ext cx="9404350" cy="709612"/>
          </a:xfrm>
        </p:spPr>
        <p:txBody>
          <a:bodyPr/>
          <a:lstStyle/>
          <a:p>
            <a:pPr eaLnBrk="1" hangingPunct="1"/>
            <a:r>
              <a:rPr lang="ru-RU" sz="3200" b="1" smtClean="0">
                <a:solidFill>
                  <a:schemeClr val="tx2"/>
                </a:solidFill>
              </a:rPr>
              <a:t>Закон замещения</a:t>
            </a:r>
          </a:p>
        </p:txBody>
      </p:sp>
      <p:sp>
        <p:nvSpPr>
          <p:cNvPr id="86019" name="Объект 4"/>
          <p:cNvSpPr>
            <a:spLocks noGrp="1"/>
          </p:cNvSpPr>
          <p:nvPr>
            <p:ph idx="1"/>
          </p:nvPr>
        </p:nvSpPr>
        <p:spPr>
          <a:xfrm>
            <a:off x="1401763" y="1552575"/>
            <a:ext cx="10469562" cy="5840413"/>
          </a:xfrm>
        </p:spPr>
        <p:txBody>
          <a:bodyPr/>
          <a:lstStyle/>
          <a:p>
            <a:pPr marL="25400" indent="241300" algn="just" eaLnBrk="1" hangingPunct="1">
              <a:lnSpc>
                <a:spcPct val="90000"/>
              </a:lnSpc>
            </a:pPr>
            <a:r>
              <a:rPr lang="ru-RU" smtClean="0"/>
              <a:t>Кривые безразличия выпуклы относительно начала коор­динат. Следовательно, при перемещении вдоль кривой вниз и вправо, что может произойти в результате увеличения количе­ства продуктов питания и уменьшения единиц одежды, кривая становится более пологой. Такая траектория кривой является результатом часто проявляющегося в реальной жизни свойст­ва, которое мы называем законом замещения.</a:t>
            </a:r>
          </a:p>
          <a:p>
            <a:pPr marL="25400" indent="241300" algn="just" eaLnBrk="1" hangingPunct="1">
              <a:lnSpc>
                <a:spcPct val="90000"/>
              </a:lnSpc>
            </a:pPr>
            <a:r>
              <a:rPr lang="ru-RU" baseline="30000" smtClean="0"/>
              <a:t>    </a:t>
            </a:r>
            <a:r>
              <a:rPr lang="ru-RU" smtClean="0"/>
              <a:t> Чем более редким является товар, тем больше относительная сто­имость его замещения. Предельная полезность такого товара возрас­тает по отношению к предельной полезности товара, имеющегося в изобилии.</a:t>
            </a:r>
          </a:p>
          <a:p>
            <a:pPr marL="25400" indent="241300" algn="just" eaLnBrk="1" hangingPunct="1">
              <a:lnSpc>
                <a:spcPct val="90000"/>
              </a:lnSpc>
            </a:pPr>
            <a:r>
              <a:rPr lang="ru-RU" smtClean="0"/>
              <a:t>Так, при перемещении из точки A в точку В на кривой, изоб­раженной на рис. 8, вы замените 3 из 6 ваших единиц одежды на I дополнительную единицу продуктов питания. Но при пе­ремещении из точки </a:t>
            </a:r>
            <a:r>
              <a:rPr lang="en-US" smtClean="0"/>
              <a:t>B</a:t>
            </a:r>
            <a:r>
              <a:rPr lang="ru-RU" smtClean="0"/>
              <a:t> в С, вы пожертвуете только 1 единицей из оставшейся в вашем распоряжении одежды для того, чтобы получить третью единицу продуктов питания, т.е. теперь вы меняете 1 единицу одежды на 1 единицу продуктов питания. Если вы захотите получить 4 единицы продуктов питания, вы должны будете отказаться только от ½  единицы вашего исто­щившегося запаса одежды.</a:t>
            </a:r>
            <a:endParaRPr lang="ru-RU"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Объект 2"/>
          <p:cNvSpPr>
            <a:spLocks noGrp="1"/>
          </p:cNvSpPr>
          <p:nvPr>
            <p:ph idx="1"/>
          </p:nvPr>
        </p:nvSpPr>
        <p:spPr>
          <a:xfrm>
            <a:off x="1277938" y="1311275"/>
            <a:ext cx="10387012" cy="5943600"/>
          </a:xfrm>
        </p:spPr>
        <p:txBody>
          <a:bodyPr/>
          <a:lstStyle/>
          <a:p>
            <a:pPr marL="0" indent="0" eaLnBrk="1" hangingPunct="1">
              <a:lnSpc>
                <a:spcPct val="80000"/>
              </a:lnSpc>
              <a:buFont typeface="Wingdings 3" panose="05040102010807070707" pitchFamily="18" charset="2"/>
              <a:buNone/>
            </a:pPr>
            <a:r>
              <a:rPr lang="ru-RU" sz="1900" smtClean="0"/>
              <a:t>   </a:t>
            </a:r>
            <a:r>
              <a:rPr lang="ru-RU" smtClean="0"/>
              <a:t>Если мы соединим точки </a:t>
            </a:r>
            <a:r>
              <a:rPr lang="en-US" i="1" smtClean="0"/>
              <a:t>A</a:t>
            </a:r>
            <a:r>
              <a:rPr lang="ru-RU" smtClean="0"/>
              <a:t> и </a:t>
            </a:r>
            <a:r>
              <a:rPr lang="ru-RU" i="1" smtClean="0"/>
              <a:t>В</a:t>
            </a:r>
            <a:r>
              <a:rPr lang="ru-RU" smtClean="0"/>
              <a:t> (см. рис. 8), то обнаружим, что наклон полученной линии (не обращайте внимания на от­рицательный знак) равен 3. Соединив точки </a:t>
            </a:r>
            <a:r>
              <a:rPr lang="ru-RU" i="1" smtClean="0"/>
              <a:t>В и С,</a:t>
            </a:r>
            <a:r>
              <a:rPr lang="ru-RU" smtClean="0"/>
              <a:t> получим от­резок </a:t>
            </a:r>
            <a:r>
              <a:rPr lang="ru-RU" i="1" smtClean="0"/>
              <a:t>ВС,</a:t>
            </a:r>
            <a:r>
              <a:rPr lang="ru-RU" smtClean="0"/>
              <a:t> наклон которого равен 1, а наклон отрезка </a:t>
            </a:r>
            <a:r>
              <a:rPr lang="en-US" i="1" smtClean="0"/>
              <a:t>CD</a:t>
            </a:r>
            <a:r>
              <a:rPr lang="en-US" smtClean="0"/>
              <a:t> </a:t>
            </a:r>
            <a:r>
              <a:rPr lang="ru-RU" smtClean="0"/>
              <a:t>равен ½. Эти цифры —3, 1, ½ — соответствуют </a:t>
            </a:r>
            <a:r>
              <a:rPr lang="ru-RU" b="1" smtClean="0">
                <a:solidFill>
                  <a:schemeClr val="tx2"/>
                </a:solidFill>
              </a:rPr>
              <a:t>норме замещения </a:t>
            </a:r>
            <a:r>
              <a:rPr lang="ru-RU" i="1" smtClean="0"/>
              <a:t>(иногда </a:t>
            </a:r>
            <a:r>
              <a:rPr lang="ru-RU" smtClean="0"/>
              <a:t>этот показатель называют </a:t>
            </a:r>
            <a:r>
              <a:rPr lang="ru-RU" b="1" i="1" smtClean="0">
                <a:solidFill>
                  <a:schemeClr val="tx2"/>
                </a:solidFill>
              </a:rPr>
              <a:t>предельной нормой замещения</a:t>
            </a:r>
            <a:r>
              <a:rPr lang="ru-RU" i="1" smtClean="0"/>
              <a:t>)</a:t>
            </a:r>
            <a:r>
              <a:rPr lang="ru-RU" smtClean="0"/>
              <a:t> одного товара другим. Чем меньше расстояние, на которое мы смеща­емся вдоль кривой, тем больше норма замещения соответству­ет наклону кривой безразличия.</a:t>
            </a:r>
          </a:p>
          <a:p>
            <a:pPr marL="0" indent="0" algn="just" eaLnBrk="1" hangingPunct="1">
              <a:lnSpc>
                <a:spcPct val="80000"/>
              </a:lnSpc>
            </a:pPr>
            <a:r>
              <a:rPr lang="ru-RU" smtClean="0"/>
              <a:t>Наклон кривой безразличия отражает относительные предельные полезности товаров или УСЛОВИЯ замещения (при не­значительных изменениях), при которых потребитель может немного уменьшить потребление одного товара в обмен на возможность незначительного увеличения потребления другого.</a:t>
            </a:r>
          </a:p>
          <a:p>
            <a:pPr marL="0" indent="0" algn="just" eaLnBrk="1" hangingPunct="1">
              <a:lnSpc>
                <a:spcPct val="80000"/>
              </a:lnSpc>
              <a:spcAft>
                <a:spcPts val="613"/>
              </a:spcAft>
            </a:pPr>
            <a:r>
              <a:rPr lang="ru-RU" smtClean="0"/>
              <a:t>Форма кривой безразличия (выпуклая но отношению к на­чалу координат) соответствует закону замещения (см. рис. 8). По мере увеличения количества потребляемых продуктов пи­тания и уменьшения количества одежды продукты питания должны становиться все дешевле и дешевле, чтобы вы согласи­лись немного увеличить потребление продуктов тетания в об­мен на уменьшение количества одежды. Если быть более точным, то следует сказать, что форма и наклон кривых безразли­чия потребителей будут разными, но все же типичная кривая будет иметь форму, показанную на рис. 8 и 9.</a:t>
            </a:r>
            <a:endParaRPr lang="ru-RU" smtClean="0">
              <a:cs typeface="Times New Roman" panose="02020603050405020304" pitchFamily="18" charset="0"/>
            </a:endParaRPr>
          </a:p>
          <a:p>
            <a:pPr marL="0" indent="0" eaLnBrk="1" hangingPunct="1">
              <a:lnSpc>
                <a:spcPct val="80000"/>
              </a:lnSpc>
            </a:pPr>
            <a:endParaRPr lang="ru-RU" sz="1900" smtClean="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Заголовок 1"/>
          <p:cNvSpPr>
            <a:spLocks noGrp="1"/>
          </p:cNvSpPr>
          <p:nvPr>
            <p:ph type="title"/>
          </p:nvPr>
        </p:nvSpPr>
        <p:spPr>
          <a:xfrm>
            <a:off x="1576388" y="674688"/>
            <a:ext cx="9404350" cy="947737"/>
          </a:xfrm>
        </p:spPr>
        <p:txBody>
          <a:bodyPr/>
          <a:lstStyle/>
          <a:p>
            <a:pPr eaLnBrk="1" hangingPunct="1"/>
            <a:r>
              <a:rPr lang="ru-RU" sz="3200" b="1" smtClean="0">
                <a:solidFill>
                  <a:schemeClr val="tx2"/>
                </a:solidFill>
              </a:rPr>
              <a:t>Карта кривых безразличия</a:t>
            </a:r>
          </a:p>
        </p:txBody>
      </p:sp>
      <p:sp>
        <p:nvSpPr>
          <p:cNvPr id="88067" name="Объект 2"/>
          <p:cNvSpPr>
            <a:spLocks noGrp="1"/>
          </p:cNvSpPr>
          <p:nvPr>
            <p:ph idx="1"/>
          </p:nvPr>
        </p:nvSpPr>
        <p:spPr>
          <a:xfrm>
            <a:off x="188913" y="1527175"/>
            <a:ext cx="8074025" cy="4195763"/>
          </a:xfrm>
        </p:spPr>
        <p:txBody>
          <a:bodyPr/>
          <a:lstStyle/>
          <a:p>
            <a:pPr eaLnBrk="1" hangingPunct="1"/>
            <a:r>
              <a:rPr lang="ru-RU" smtClean="0"/>
              <a:t>Таблица, которую вы видели на рис. 8 одна из бесчислен­ного множества, которые можно построить. Мы можем начать с более предпочтительной с точки зрения потребителя комби­нации, мы могли бы перечислить их несколько, приносящих потребителю более высокий уровень удовлетворения. Одну на таких таблиц можно было бы начать с комбинации, состоящей из 2 единиц продуктов питания и 7 единиц одежды, другую с набора, состоящего из 3 единиц продуктов питания и 8 единиц одежды. Каждую из таблиц можно было бы изобразить графи­чески, и каждой из них соответствовала бы своя кривая безраз­личия.</a:t>
            </a:r>
          </a:p>
          <a:p>
            <a:pPr eaLnBrk="1" hangingPunct="1"/>
            <a:endParaRPr lang="ru-RU" smtClean="0"/>
          </a:p>
        </p:txBody>
      </p:sp>
      <p:pic>
        <p:nvPicPr>
          <p:cNvPr id="88068" name="Picture 2" descr="image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061325" y="1250950"/>
            <a:ext cx="3816350" cy="337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8069" name="Прямоугольник 4"/>
          <p:cNvSpPr>
            <a:spLocks noChangeArrowheads="1"/>
          </p:cNvSpPr>
          <p:nvPr/>
        </p:nvSpPr>
        <p:spPr bwMode="auto">
          <a:xfrm>
            <a:off x="7916863" y="5003800"/>
            <a:ext cx="4151312" cy="1695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25400">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gn="just" eaLnBrk="1" hangingPunct="1">
              <a:lnSpc>
                <a:spcPts val="1050"/>
              </a:lnSpc>
              <a:spcBef>
                <a:spcPct val="0"/>
              </a:spcBef>
              <a:spcAft>
                <a:spcPts val="913"/>
              </a:spcAft>
              <a:buClrTx/>
              <a:buFontTx/>
              <a:buNone/>
            </a:pPr>
            <a:r>
              <a:rPr lang="ru-RU">
                <a:solidFill>
                  <a:schemeClr val="tx1"/>
                </a:solidFill>
              </a:rPr>
              <a:t>Рис. 9, </a:t>
            </a:r>
          </a:p>
          <a:p>
            <a:pPr algn="just" eaLnBrk="1" hangingPunct="1">
              <a:lnSpc>
                <a:spcPts val="1050"/>
              </a:lnSpc>
              <a:spcBef>
                <a:spcPct val="0"/>
              </a:spcBef>
              <a:spcAft>
                <a:spcPts val="913"/>
              </a:spcAft>
              <a:buClrTx/>
              <a:buFontTx/>
              <a:buNone/>
            </a:pPr>
            <a:r>
              <a:rPr lang="ru-RU">
                <a:solidFill>
                  <a:schemeClr val="tx1"/>
                </a:solidFill>
              </a:rPr>
              <a:t>Карта кривых безразличия</a:t>
            </a:r>
          </a:p>
          <a:p>
            <a:pPr algn="just" eaLnBrk="1" hangingPunct="1">
              <a:lnSpc>
                <a:spcPts val="1650"/>
              </a:lnSpc>
              <a:spcBef>
                <a:spcPct val="0"/>
              </a:spcBef>
              <a:buClrTx/>
              <a:buFontTx/>
              <a:buNone/>
            </a:pPr>
            <a:r>
              <a:rPr lang="ru-RU">
                <a:solidFill>
                  <a:schemeClr val="tx1"/>
                </a:solidFill>
              </a:rPr>
              <a:t>Кривые, обозначенные буквами </a:t>
            </a:r>
            <a:r>
              <a:rPr lang="en-US">
                <a:solidFill>
                  <a:schemeClr val="tx1"/>
                </a:solidFill>
              </a:rPr>
              <a:t>U</a:t>
            </a:r>
            <a:r>
              <a:rPr lang="ru-RU" sz="1000">
                <a:solidFill>
                  <a:schemeClr val="tx1"/>
                </a:solidFill>
              </a:rPr>
              <a:t>1</a:t>
            </a:r>
            <a:r>
              <a:rPr lang="ru-RU">
                <a:solidFill>
                  <a:schemeClr val="tx1"/>
                </a:solidFill>
              </a:rPr>
              <a:t> ,</a:t>
            </a:r>
            <a:r>
              <a:rPr lang="en-US">
                <a:solidFill>
                  <a:schemeClr val="tx1"/>
                </a:solidFill>
              </a:rPr>
              <a:t>U</a:t>
            </a:r>
            <a:r>
              <a:rPr lang="ru-RU" sz="1000">
                <a:solidFill>
                  <a:schemeClr val="tx1"/>
                </a:solidFill>
              </a:rPr>
              <a:t>2</a:t>
            </a:r>
            <a:r>
              <a:rPr lang="ru-RU">
                <a:solidFill>
                  <a:schemeClr val="tx1"/>
                </a:solidFill>
              </a:rPr>
              <a:t> ,</a:t>
            </a:r>
            <a:r>
              <a:rPr lang="en-US">
                <a:solidFill>
                  <a:schemeClr val="tx1"/>
                </a:solidFill>
              </a:rPr>
              <a:t>U</a:t>
            </a:r>
            <a:r>
              <a:rPr lang="ru-RU" sz="1000">
                <a:solidFill>
                  <a:schemeClr val="tx1"/>
                </a:solidFill>
              </a:rPr>
              <a:t>3</a:t>
            </a:r>
            <a:r>
              <a:rPr lang="ru-RU">
                <a:solidFill>
                  <a:schemeClr val="tx1"/>
                </a:solidFill>
              </a:rPr>
              <a:t> и </a:t>
            </a:r>
            <a:r>
              <a:rPr lang="en-US">
                <a:solidFill>
                  <a:schemeClr val="tx1"/>
                </a:solidFill>
              </a:rPr>
              <a:t>U</a:t>
            </a:r>
            <a:r>
              <a:rPr lang="ru-RU" sz="1000">
                <a:solidFill>
                  <a:schemeClr val="tx1"/>
                </a:solidFill>
              </a:rPr>
              <a:t>4</a:t>
            </a:r>
            <a:r>
              <a:rPr lang="ru-RU">
                <a:solidFill>
                  <a:schemeClr val="tx1"/>
                </a:solidFill>
              </a:rPr>
              <a:t>, являются кривыми безразличия. Какая из них наиболее предпочтительна с точки зрения потребителя?</a:t>
            </a:r>
            <a:endParaRPr lang="ru-RU">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Объект 2"/>
          <p:cNvSpPr>
            <a:spLocks noGrp="1"/>
          </p:cNvSpPr>
          <p:nvPr>
            <p:ph idx="1"/>
          </p:nvPr>
        </p:nvSpPr>
        <p:spPr>
          <a:xfrm>
            <a:off x="1103313" y="1663700"/>
            <a:ext cx="10296525" cy="4584700"/>
          </a:xfrm>
        </p:spPr>
        <p:txBody>
          <a:bodyPr/>
          <a:lstStyle/>
          <a:p>
            <a:pPr marL="38100" indent="-228600" algn="just" eaLnBrk="1" hangingPunct="1">
              <a:lnSpc>
                <a:spcPct val="80000"/>
              </a:lnSpc>
            </a:pPr>
            <a:r>
              <a:rPr lang="ru-RU" smtClean="0"/>
              <a:t>На рис. 9. изображены четыре такие кривые, причем кри­вая. обозначенная </a:t>
            </a:r>
            <a:r>
              <a:rPr lang="en-US" smtClean="0"/>
              <a:t>U</a:t>
            </a:r>
            <a:r>
              <a:rPr lang="ru-RU" smtClean="0"/>
              <a:t>, соответствует кривой, показанной на рис. 8. Рис 9. имеет много общего с контурной картой. Человек, прогуливающийся по дорожке, соответствующей на данной карте некоторый высоте, не будет ни взбираться вверх, ни спускаться вниз. Точно так же, человек, который переходит от потребления одного набора товаров к другому, находящимся на одной кривой безразличия, будет получать одинаковое удовлетворение. Обратите внимание, на рис. 9. показаны лишь немногие из возможных кривых безразличия.</a:t>
            </a:r>
          </a:p>
          <a:p>
            <a:pPr marL="38100" indent="-228600" algn="just" eaLnBrk="1" hangingPunct="1">
              <a:lnSpc>
                <a:spcPct val="80000"/>
              </a:lnSpc>
              <a:spcAft>
                <a:spcPts val="975"/>
              </a:spcAft>
            </a:pPr>
            <a:r>
              <a:rPr lang="ru-RU" smtClean="0"/>
              <a:t>Заметьте, что если количество обоих товаров в возрастет и мы смещаемся по карте в северо-восточном направлении, то последовательно пересекаем кривые безразличия. Следовате­льно, мы достигаем все более высокого уровня удовлетворе­ния (предполагается, что удовлетворение потребителя возра­стает при увеличении потребляемого количества обоих това­ров). Значит, кривая Ц соответствует более высокому уровню удовлетворения, чем кривая </a:t>
            </a:r>
            <a:r>
              <a:rPr lang="en-US" smtClean="0"/>
              <a:t>U</a:t>
            </a:r>
            <a:r>
              <a:rPr lang="en-US" baseline="-25000" smtClean="0"/>
              <a:t>2</a:t>
            </a:r>
            <a:r>
              <a:rPr lang="en-US" smtClean="0"/>
              <a:t>, </a:t>
            </a:r>
            <a:r>
              <a:rPr lang="ru-RU" smtClean="0"/>
              <a:t>кривая С/</a:t>
            </a:r>
            <a:r>
              <a:rPr lang="ru-RU" baseline="-25000" smtClean="0"/>
              <a:t>4</a:t>
            </a:r>
            <a:r>
              <a:rPr lang="ru-RU" smtClean="0"/>
              <a:t> соответствует более высокому уровню удовлетворения, чем кривая </a:t>
            </a:r>
            <a:r>
              <a:rPr lang="en-US" smtClean="0"/>
              <a:t>U</a:t>
            </a:r>
            <a:r>
              <a:rPr lang="en-US" baseline="-25000" smtClean="0"/>
              <a:t>s</a:t>
            </a:r>
            <a:r>
              <a:rPr lang="en-US" smtClean="0"/>
              <a:t> </a:t>
            </a:r>
            <a:r>
              <a:rPr lang="ru-RU" smtClean="0"/>
              <a:t>и т.д.</a:t>
            </a:r>
            <a:endParaRPr lang="ru-RU" smtClean="0">
              <a:cs typeface="Times New Roman" panose="02020603050405020304" pitchFamily="18" charset="0"/>
            </a:endParaRPr>
          </a:p>
          <a:p>
            <a:pPr marL="38100" indent="-228600" eaLnBrk="1" hangingPunct="1">
              <a:lnSpc>
                <a:spcPct val="80000"/>
              </a:lnSpc>
            </a:pPr>
            <a:endParaRPr lang="ru-RU" sz="190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Заголовок 1"/>
          <p:cNvSpPr>
            <a:spLocks noGrp="1"/>
          </p:cNvSpPr>
          <p:nvPr>
            <p:ph type="title"/>
          </p:nvPr>
        </p:nvSpPr>
        <p:spPr>
          <a:xfrm>
            <a:off x="1758950" y="722313"/>
            <a:ext cx="9404350" cy="627062"/>
          </a:xfrm>
        </p:spPr>
        <p:txBody>
          <a:bodyPr rtlCol="0">
            <a:normAutofit fontScale="90000"/>
          </a:bodyPr>
          <a:lstStyle/>
          <a:p>
            <a:pPr eaLnBrk="1" fontAlgn="auto" hangingPunct="1">
              <a:spcAft>
                <a:spcPts val="0"/>
              </a:spcAft>
              <a:defRPr/>
            </a:pPr>
            <a:r>
              <a:rPr lang="ru-RU" b="1" dirty="0" smtClean="0">
                <a:solidFill>
                  <a:schemeClr val="tx2"/>
                </a:solidFill>
              </a:rPr>
              <a:t>Попробуем сосчитать </a:t>
            </a:r>
            <a:r>
              <a:rPr lang="ru-RU" b="1" dirty="0" smtClean="0">
                <a:solidFill>
                  <a:schemeClr val="tx1">
                    <a:lumMod val="85000"/>
                    <a:lumOff val="15000"/>
                  </a:schemeClr>
                </a:solidFill>
              </a:rPr>
              <a:t/>
            </a:r>
            <a:br>
              <a:rPr lang="ru-RU" b="1" dirty="0" smtClean="0">
                <a:solidFill>
                  <a:schemeClr val="tx1">
                    <a:lumMod val="85000"/>
                    <a:lumOff val="15000"/>
                  </a:schemeClr>
                </a:solidFill>
              </a:rPr>
            </a:br>
            <a:endParaRPr lang="ru-RU" dirty="0" smtClean="0">
              <a:solidFill>
                <a:schemeClr val="tx1">
                  <a:lumMod val="85000"/>
                  <a:lumOff val="15000"/>
                </a:schemeClr>
              </a:solidFill>
            </a:endParaRPr>
          </a:p>
        </p:txBody>
      </p:sp>
      <p:sp>
        <p:nvSpPr>
          <p:cNvPr id="3" name="Объект 2"/>
          <p:cNvSpPr>
            <a:spLocks noGrp="1"/>
          </p:cNvSpPr>
          <p:nvPr>
            <p:ph idx="1"/>
          </p:nvPr>
        </p:nvSpPr>
        <p:spPr>
          <a:xfrm>
            <a:off x="620713" y="1685925"/>
            <a:ext cx="7064375" cy="5111750"/>
          </a:xfrm>
        </p:spPr>
        <p:txBody>
          <a:bodyPr rtlCol="0">
            <a:normAutofit/>
          </a:bodyPr>
          <a:lstStyle/>
          <a:p>
            <a:pPr eaLnBrk="1" fontAlgn="auto" hangingPunct="1">
              <a:spcAft>
                <a:spcPts val="0"/>
              </a:spcAft>
              <a:buClr>
                <a:schemeClr val="bg2">
                  <a:lumMod val="40000"/>
                  <a:lumOff val="60000"/>
                </a:schemeClr>
              </a:buClr>
              <a:buFont typeface="Wingdings 3" charset="2"/>
              <a:buChar char=""/>
              <a:defRPr/>
            </a:pPr>
            <a:r>
              <a:rPr lang="ru-RU" dirty="0">
                <a:solidFill>
                  <a:schemeClr val="tx1">
                    <a:lumMod val="75000"/>
                    <a:lumOff val="25000"/>
                  </a:schemeClr>
                </a:solidFill>
              </a:rPr>
              <a:t>Мы можем проиллюстрировать порядок расчета полезности с помощью табл. </a:t>
            </a:r>
            <a:r>
              <a:rPr lang="ru-RU" dirty="0" smtClean="0">
                <a:solidFill>
                  <a:schemeClr val="tx1">
                    <a:lumMod val="75000"/>
                    <a:lumOff val="25000"/>
                  </a:schemeClr>
                </a:solidFill>
              </a:rPr>
              <a:t>1</a:t>
            </a:r>
            <a:r>
              <a:rPr lang="ru-RU" dirty="0">
                <a:solidFill>
                  <a:schemeClr val="tx1">
                    <a:lumMod val="75000"/>
                    <a:lumOff val="25000"/>
                  </a:schemeClr>
                </a:solidFill>
              </a:rPr>
              <a:t>. Цифры, приведенные в столбце (2), показывают, что общая полезность (U), получаемая индивидуумом, растет по мере увеличения потребления (Q), но темп ее роста постепенно снижается. В столбце (3) показана предельная полезность, т.е. дополнительная полезность, получаемая при потреблении дополнительной единицы блага. Так, при потреблении индивидуумом второй единицы блага предельная полезность равна 7 - 4 = 3 единицам полезности (назовем эти единицы "</a:t>
            </a:r>
            <a:r>
              <a:rPr lang="ru-RU" dirty="0" err="1">
                <a:solidFill>
                  <a:schemeClr val="tx1">
                    <a:lumMod val="75000"/>
                    <a:lumOff val="25000"/>
                  </a:schemeClr>
                </a:solidFill>
              </a:rPr>
              <a:t>ютилями</a:t>
            </a:r>
            <a:r>
              <a:rPr lang="ru-RU" dirty="0">
                <a:solidFill>
                  <a:schemeClr val="tx1">
                    <a:lumMod val="75000"/>
                    <a:lumOff val="25000"/>
                  </a:schemeClr>
                </a:solidFill>
              </a:rPr>
              <a:t>" (от англ. </a:t>
            </a:r>
            <a:r>
              <a:rPr lang="en-US" dirty="0">
                <a:solidFill>
                  <a:schemeClr val="tx1">
                    <a:lumMod val="75000"/>
                    <a:lumOff val="25000"/>
                  </a:schemeClr>
                </a:solidFill>
              </a:rPr>
              <a:t>utility</a:t>
            </a:r>
            <a:r>
              <a:rPr lang="ru-RU" dirty="0">
                <a:solidFill>
                  <a:schemeClr val="tx1">
                    <a:lumMod val="75000"/>
                    <a:lumOff val="25000"/>
                  </a:schemeClr>
                </a:solidFill>
              </a:rPr>
              <a:t> - полезность. - Примеч. пер.)). </a:t>
            </a:r>
          </a:p>
          <a:p>
            <a:pPr eaLnBrk="1" fontAlgn="auto" hangingPunct="1">
              <a:spcAft>
                <a:spcPts val="0"/>
              </a:spcAft>
              <a:buClr>
                <a:schemeClr val="bg2">
                  <a:lumMod val="40000"/>
                  <a:lumOff val="60000"/>
                </a:schemeClr>
              </a:buClr>
              <a:buFont typeface="Wingdings 3" charset="2"/>
              <a:buChar char=""/>
              <a:defRPr/>
            </a:pPr>
            <a:endParaRPr lang="ru-RU" dirty="0">
              <a:solidFill>
                <a:schemeClr val="tx1">
                  <a:lumMod val="75000"/>
                  <a:lumOff val="25000"/>
                </a:schemeClr>
              </a:solidFill>
            </a:endParaRPr>
          </a:p>
        </p:txBody>
      </p:sp>
      <p:sp>
        <p:nvSpPr>
          <p:cNvPr id="25604" name="Прямоугольник 3"/>
          <p:cNvSpPr>
            <a:spLocks noChangeArrowheads="1"/>
          </p:cNvSpPr>
          <p:nvPr/>
        </p:nvSpPr>
        <p:spPr bwMode="auto">
          <a:xfrm>
            <a:off x="7954963" y="1257300"/>
            <a:ext cx="3889375" cy="682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lnSpc>
                <a:spcPts val="950"/>
              </a:lnSpc>
              <a:spcBef>
                <a:spcPts val="300"/>
              </a:spcBef>
              <a:buClrTx/>
              <a:buFontTx/>
              <a:buNone/>
            </a:pPr>
            <a:r>
              <a:rPr lang="ru-RU" sz="1600">
                <a:solidFill>
                  <a:schemeClr val="tx1"/>
                </a:solidFill>
                <a:latin typeface="Times New Roman" panose="02020603050405020304" pitchFamily="18" charset="0"/>
                <a:cs typeface="Times New Roman" panose="02020603050405020304" pitchFamily="18" charset="0"/>
              </a:rPr>
              <a:t>Таблица 1</a:t>
            </a:r>
          </a:p>
          <a:p>
            <a:pPr eaLnBrk="1" hangingPunct="1">
              <a:lnSpc>
                <a:spcPts val="950"/>
              </a:lnSpc>
              <a:spcBef>
                <a:spcPts val="300"/>
              </a:spcBef>
              <a:buClrTx/>
              <a:buFontTx/>
              <a:buNone/>
            </a:pPr>
            <a:endParaRPr lang="ru-RU" sz="1600">
              <a:solidFill>
                <a:schemeClr val="tx1"/>
              </a:solidFill>
              <a:latin typeface="Times New Roman" panose="02020603050405020304" pitchFamily="18" charset="0"/>
              <a:cs typeface="Times New Roman" panose="02020603050405020304" pitchFamily="18" charset="0"/>
            </a:endParaRPr>
          </a:p>
          <a:p>
            <a:pPr eaLnBrk="1" hangingPunct="1">
              <a:lnSpc>
                <a:spcPts val="950"/>
              </a:lnSpc>
              <a:spcBef>
                <a:spcPts val="300"/>
              </a:spcBef>
              <a:buClrTx/>
              <a:buFontTx/>
              <a:buNone/>
            </a:pPr>
            <a:r>
              <a:rPr lang="ru-RU" sz="1600">
                <a:solidFill>
                  <a:schemeClr val="tx1"/>
                </a:solidFill>
                <a:latin typeface="Times New Roman" panose="02020603050405020304" pitchFamily="18" charset="0"/>
                <a:cs typeface="Times New Roman" panose="02020603050405020304" pitchFamily="18" charset="0"/>
              </a:rPr>
              <a:t>По мере увеличения потребления полезность возрастает</a:t>
            </a:r>
          </a:p>
        </p:txBody>
      </p:sp>
      <p:graphicFrame>
        <p:nvGraphicFramePr>
          <p:cNvPr id="5" name="Таблица 4"/>
          <p:cNvGraphicFramePr>
            <a:graphicFrameLocks noGrp="1"/>
          </p:cNvGraphicFramePr>
          <p:nvPr/>
        </p:nvGraphicFramePr>
        <p:xfrm>
          <a:off x="8061325" y="2454275"/>
          <a:ext cx="3770314" cy="3357564"/>
        </p:xfrm>
        <a:graphic>
          <a:graphicData uri="http://schemas.openxmlformats.org/drawingml/2006/table">
            <a:tbl>
              <a:tblPr firstRow="1" firstCol="1" bandRow="1">
                <a:tableStyleId>{5C22544A-7EE6-4342-B048-85BDC9FD1C3A}</a:tableStyleId>
              </a:tblPr>
              <a:tblGrid>
                <a:gridCol w="1470819"/>
                <a:gridCol w="1101652"/>
                <a:gridCol w="1197843"/>
              </a:tblGrid>
              <a:tr h="1062183">
                <a:tc>
                  <a:txBody>
                    <a:bodyPr/>
                    <a:lstStyle/>
                    <a:p>
                      <a:pPr>
                        <a:lnSpc>
                          <a:spcPct val="107000"/>
                        </a:lnSpc>
                        <a:spcAft>
                          <a:spcPts val="0"/>
                        </a:spcAft>
                      </a:pPr>
                      <a:r>
                        <a:rPr lang="ru-RU" sz="1400" kern="1200" dirty="0">
                          <a:effectLst/>
                        </a:rPr>
                        <a:t>Количество потребляемого блага, </a:t>
                      </a:r>
                      <a:r>
                        <a:rPr lang="en-US" sz="1400" kern="1200" dirty="0">
                          <a:effectLst/>
                        </a:rPr>
                        <a:t>Q</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610" marR="68610" marT="0" marB="0"/>
                </a:tc>
                <a:tc>
                  <a:txBody>
                    <a:bodyPr/>
                    <a:lstStyle/>
                    <a:p>
                      <a:pPr>
                        <a:lnSpc>
                          <a:spcPct val="107000"/>
                        </a:lnSpc>
                        <a:spcAft>
                          <a:spcPts val="0"/>
                        </a:spcAft>
                      </a:pPr>
                      <a:r>
                        <a:rPr lang="ru-RU" sz="1400" kern="1200" dirty="0">
                          <a:effectLst/>
                        </a:rPr>
                        <a:t>Общая полезность</a:t>
                      </a:r>
                      <a:r>
                        <a:rPr lang="en-US" sz="1400" kern="1200" dirty="0">
                          <a:effectLst/>
                        </a:rPr>
                        <a:t>, U</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610" marR="68610" marT="0" marB="0"/>
                </a:tc>
                <a:tc>
                  <a:txBody>
                    <a:bodyPr/>
                    <a:lstStyle/>
                    <a:p>
                      <a:pPr>
                        <a:lnSpc>
                          <a:spcPct val="107000"/>
                        </a:lnSpc>
                        <a:spcAft>
                          <a:spcPts val="0"/>
                        </a:spcAft>
                      </a:pPr>
                      <a:r>
                        <a:rPr lang="ru-RU" sz="1400" kern="1200">
                          <a:effectLst/>
                        </a:rPr>
                        <a:t>Предельная полезность, </a:t>
                      </a:r>
                      <a:r>
                        <a:rPr lang="en-US" sz="1400" kern="1200">
                          <a:effectLst/>
                        </a:rPr>
                        <a:t>MU</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610" marR="68610" marT="0" marB="0"/>
                </a:tc>
              </a:tr>
              <a:tr h="208671">
                <a:tc>
                  <a:txBody>
                    <a:bodyPr/>
                    <a:lstStyle/>
                    <a:p>
                      <a:pPr algn="ctr">
                        <a:lnSpc>
                          <a:spcPct val="107000"/>
                        </a:lnSpc>
                        <a:spcAft>
                          <a:spcPts val="0"/>
                        </a:spcAft>
                      </a:pPr>
                      <a:r>
                        <a:rPr lang="en-US" sz="1100">
                          <a:effectLst/>
                        </a:rPr>
                        <a:t>0</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610" marR="68610" marT="0" marB="0"/>
                </a:tc>
                <a:tc>
                  <a:txBody>
                    <a:bodyPr/>
                    <a:lstStyle/>
                    <a:p>
                      <a:pPr algn="ctr">
                        <a:lnSpc>
                          <a:spcPct val="107000"/>
                        </a:lnSpc>
                        <a:spcAft>
                          <a:spcPts val="0"/>
                        </a:spcAft>
                      </a:pPr>
                      <a:r>
                        <a:rPr lang="en-US" sz="1100">
                          <a:effectLst/>
                        </a:rPr>
                        <a:t>0</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610" marR="68610" marT="0" marB="0"/>
                </a:tc>
                <a:tc>
                  <a:txBody>
                    <a:bodyPr/>
                    <a:lstStyle/>
                    <a:p>
                      <a:pPr algn="ctr">
                        <a:lnSpc>
                          <a:spcPct val="107000"/>
                        </a:lnSpc>
                        <a:spcAft>
                          <a:spcPts val="0"/>
                        </a:spcAft>
                      </a:pPr>
                      <a:r>
                        <a:rPr lang="ru-RU" sz="1100">
                          <a:effectLst/>
                        </a:rPr>
                        <a:t> </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610" marR="68610" marT="0" marB="0"/>
                </a:tc>
              </a:tr>
              <a:tr h="208671">
                <a:tc>
                  <a:txBody>
                    <a:bodyPr/>
                    <a:lstStyle/>
                    <a:p>
                      <a:pPr algn="ctr">
                        <a:lnSpc>
                          <a:spcPct val="107000"/>
                        </a:lnSpc>
                        <a:spcAft>
                          <a:spcPts val="0"/>
                        </a:spcAft>
                      </a:pPr>
                      <a:r>
                        <a:rPr lang="ru-RU" sz="1100">
                          <a:effectLst/>
                        </a:rPr>
                        <a:t> </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610" marR="68610" marT="0" marB="0"/>
                </a:tc>
                <a:tc>
                  <a:txBody>
                    <a:bodyPr/>
                    <a:lstStyle/>
                    <a:p>
                      <a:pPr algn="ctr">
                        <a:lnSpc>
                          <a:spcPct val="107000"/>
                        </a:lnSpc>
                        <a:spcAft>
                          <a:spcPts val="0"/>
                        </a:spcAft>
                      </a:pPr>
                      <a:endParaRPr lang="ru-RU" sz="110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txBody>
                  <a:tcPr marL="68610" marR="68610" marT="0" marB="0"/>
                </a:tc>
                <a:tc>
                  <a:txBody>
                    <a:bodyPr/>
                    <a:lstStyle/>
                    <a:p>
                      <a:pPr algn="ctr">
                        <a:lnSpc>
                          <a:spcPct val="107000"/>
                        </a:lnSpc>
                        <a:spcAft>
                          <a:spcPts val="0"/>
                        </a:spcAft>
                      </a:pPr>
                      <a:r>
                        <a:rPr lang="en-US" sz="1100">
                          <a:effectLst/>
                        </a:rPr>
                        <a:t>4</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610" marR="68610" marT="0" marB="0"/>
                </a:tc>
              </a:tr>
              <a:tr h="208671">
                <a:tc>
                  <a:txBody>
                    <a:bodyPr/>
                    <a:lstStyle/>
                    <a:p>
                      <a:pPr algn="ctr">
                        <a:lnSpc>
                          <a:spcPct val="107000"/>
                        </a:lnSpc>
                        <a:spcAft>
                          <a:spcPts val="0"/>
                        </a:spcAft>
                      </a:pPr>
                      <a:r>
                        <a:rPr lang="en-US" sz="1100">
                          <a:effectLst/>
                        </a:rPr>
                        <a:t>1</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610" marR="68610" marT="0" marB="0"/>
                </a:tc>
                <a:tc>
                  <a:txBody>
                    <a:bodyPr/>
                    <a:lstStyle/>
                    <a:p>
                      <a:pPr algn="ctr">
                        <a:lnSpc>
                          <a:spcPct val="107000"/>
                        </a:lnSpc>
                        <a:spcAft>
                          <a:spcPts val="0"/>
                        </a:spcAft>
                      </a:pPr>
                      <a:r>
                        <a:rPr lang="en-US" sz="1100">
                          <a:effectLst/>
                        </a:rPr>
                        <a:t>4</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610" marR="68610" marT="0" marB="0"/>
                </a:tc>
                <a:tc>
                  <a:txBody>
                    <a:bodyPr/>
                    <a:lstStyle/>
                    <a:p>
                      <a:pPr algn="ctr">
                        <a:lnSpc>
                          <a:spcPct val="107000"/>
                        </a:lnSpc>
                        <a:spcAft>
                          <a:spcPts val="0"/>
                        </a:spcAft>
                      </a:pPr>
                      <a:r>
                        <a:rPr lang="ru-RU" sz="1100">
                          <a:effectLst/>
                        </a:rPr>
                        <a:t> </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610" marR="68610" marT="0" marB="0"/>
                </a:tc>
              </a:tr>
              <a:tr h="208671">
                <a:tc>
                  <a:txBody>
                    <a:bodyPr/>
                    <a:lstStyle/>
                    <a:p>
                      <a:pPr algn="ctr">
                        <a:lnSpc>
                          <a:spcPct val="107000"/>
                        </a:lnSpc>
                        <a:spcAft>
                          <a:spcPts val="0"/>
                        </a:spcAft>
                      </a:pPr>
                      <a:r>
                        <a:rPr lang="ru-RU" sz="1100">
                          <a:effectLst/>
                        </a:rPr>
                        <a:t> </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610" marR="68610" marT="0" marB="0"/>
                </a:tc>
                <a:tc>
                  <a:txBody>
                    <a:bodyPr/>
                    <a:lstStyle/>
                    <a:p>
                      <a:pPr algn="ctr">
                        <a:lnSpc>
                          <a:spcPct val="107000"/>
                        </a:lnSpc>
                        <a:spcAft>
                          <a:spcPts val="0"/>
                        </a:spcAft>
                      </a:pPr>
                      <a:endParaRPr lang="ru-RU" sz="110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txBody>
                  <a:tcPr marL="68610" marR="68610" marT="0" marB="0"/>
                </a:tc>
                <a:tc>
                  <a:txBody>
                    <a:bodyPr/>
                    <a:lstStyle/>
                    <a:p>
                      <a:pPr algn="ctr">
                        <a:lnSpc>
                          <a:spcPct val="107000"/>
                        </a:lnSpc>
                        <a:spcAft>
                          <a:spcPts val="0"/>
                        </a:spcAft>
                      </a:pPr>
                      <a:r>
                        <a:rPr lang="en-US" sz="1100">
                          <a:effectLst/>
                        </a:rPr>
                        <a:t>3</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610" marR="68610" marT="0" marB="0"/>
                </a:tc>
              </a:tr>
              <a:tr h="208671">
                <a:tc>
                  <a:txBody>
                    <a:bodyPr/>
                    <a:lstStyle/>
                    <a:p>
                      <a:pPr algn="ctr">
                        <a:lnSpc>
                          <a:spcPct val="107000"/>
                        </a:lnSpc>
                        <a:spcAft>
                          <a:spcPts val="0"/>
                        </a:spcAft>
                      </a:pPr>
                      <a:r>
                        <a:rPr lang="en-US" sz="1100">
                          <a:effectLst/>
                        </a:rPr>
                        <a:t>2</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610" marR="68610" marT="0" marB="0"/>
                </a:tc>
                <a:tc>
                  <a:txBody>
                    <a:bodyPr/>
                    <a:lstStyle/>
                    <a:p>
                      <a:pPr algn="ctr">
                        <a:lnSpc>
                          <a:spcPct val="107000"/>
                        </a:lnSpc>
                        <a:spcAft>
                          <a:spcPts val="0"/>
                        </a:spcAft>
                      </a:pPr>
                      <a:r>
                        <a:rPr lang="en-US" sz="1100">
                          <a:effectLst/>
                        </a:rPr>
                        <a:t>7</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610" marR="68610" marT="0" marB="0"/>
                </a:tc>
                <a:tc>
                  <a:txBody>
                    <a:bodyPr/>
                    <a:lstStyle/>
                    <a:p>
                      <a:pPr algn="ctr">
                        <a:lnSpc>
                          <a:spcPct val="107000"/>
                        </a:lnSpc>
                        <a:spcAft>
                          <a:spcPts val="0"/>
                        </a:spcAft>
                      </a:pPr>
                      <a:r>
                        <a:rPr lang="ru-RU" sz="1100">
                          <a:effectLst/>
                        </a:rPr>
                        <a:t> </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610" marR="68610" marT="0" marB="0"/>
                </a:tc>
              </a:tr>
              <a:tr h="208671">
                <a:tc>
                  <a:txBody>
                    <a:bodyPr/>
                    <a:lstStyle/>
                    <a:p>
                      <a:pPr algn="ctr">
                        <a:lnSpc>
                          <a:spcPct val="107000"/>
                        </a:lnSpc>
                        <a:spcAft>
                          <a:spcPts val="0"/>
                        </a:spcAft>
                      </a:pPr>
                      <a:r>
                        <a:rPr lang="ru-RU" sz="1100">
                          <a:effectLst/>
                        </a:rPr>
                        <a:t> </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610" marR="68610" marT="0" marB="0"/>
                </a:tc>
                <a:tc>
                  <a:txBody>
                    <a:bodyPr/>
                    <a:lstStyle/>
                    <a:p>
                      <a:pPr algn="ctr">
                        <a:lnSpc>
                          <a:spcPct val="107000"/>
                        </a:lnSpc>
                        <a:spcAft>
                          <a:spcPts val="0"/>
                        </a:spcAft>
                      </a:pPr>
                      <a:endParaRPr lang="ru-RU" sz="110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txBody>
                  <a:tcPr marL="68610" marR="68610" marT="0" marB="0"/>
                </a:tc>
                <a:tc>
                  <a:txBody>
                    <a:bodyPr/>
                    <a:lstStyle/>
                    <a:p>
                      <a:pPr algn="ctr">
                        <a:lnSpc>
                          <a:spcPct val="107000"/>
                        </a:lnSpc>
                        <a:spcAft>
                          <a:spcPts val="0"/>
                        </a:spcAft>
                      </a:pPr>
                      <a:r>
                        <a:rPr lang="en-US" sz="1100">
                          <a:effectLst/>
                        </a:rPr>
                        <a:t>2</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610" marR="68610" marT="0" marB="0"/>
                </a:tc>
              </a:tr>
              <a:tr h="208671">
                <a:tc>
                  <a:txBody>
                    <a:bodyPr/>
                    <a:lstStyle/>
                    <a:p>
                      <a:pPr algn="ctr">
                        <a:lnSpc>
                          <a:spcPct val="107000"/>
                        </a:lnSpc>
                        <a:spcAft>
                          <a:spcPts val="0"/>
                        </a:spcAft>
                      </a:pPr>
                      <a:r>
                        <a:rPr lang="en-US" sz="1100">
                          <a:effectLst/>
                        </a:rPr>
                        <a:t>3</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610" marR="68610" marT="0" marB="0"/>
                </a:tc>
                <a:tc>
                  <a:txBody>
                    <a:bodyPr/>
                    <a:lstStyle/>
                    <a:p>
                      <a:pPr algn="ctr">
                        <a:lnSpc>
                          <a:spcPct val="107000"/>
                        </a:lnSpc>
                        <a:spcAft>
                          <a:spcPts val="0"/>
                        </a:spcAft>
                      </a:pPr>
                      <a:r>
                        <a:rPr lang="en-US" sz="1100">
                          <a:effectLst/>
                        </a:rPr>
                        <a:t>3</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610" marR="68610" marT="0" marB="0"/>
                </a:tc>
                <a:tc>
                  <a:txBody>
                    <a:bodyPr/>
                    <a:lstStyle/>
                    <a:p>
                      <a:pPr algn="ctr">
                        <a:lnSpc>
                          <a:spcPct val="107000"/>
                        </a:lnSpc>
                        <a:spcAft>
                          <a:spcPts val="0"/>
                        </a:spcAft>
                      </a:pPr>
                      <a:r>
                        <a:rPr lang="ru-RU" sz="1100">
                          <a:effectLst/>
                        </a:rPr>
                        <a:t> </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610" marR="68610" marT="0" marB="0"/>
                </a:tc>
              </a:tr>
              <a:tr h="208671">
                <a:tc>
                  <a:txBody>
                    <a:bodyPr/>
                    <a:lstStyle/>
                    <a:p>
                      <a:pPr algn="ctr">
                        <a:lnSpc>
                          <a:spcPct val="107000"/>
                        </a:lnSpc>
                        <a:spcAft>
                          <a:spcPts val="0"/>
                        </a:spcAft>
                      </a:pPr>
                      <a:r>
                        <a:rPr lang="en-US" sz="1100">
                          <a:effectLst/>
                        </a:rPr>
                        <a:t> </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610" marR="68610" marT="0" marB="0"/>
                </a:tc>
                <a:tc>
                  <a:txBody>
                    <a:bodyPr/>
                    <a:lstStyle/>
                    <a:p>
                      <a:pPr algn="ctr">
                        <a:lnSpc>
                          <a:spcPct val="107000"/>
                        </a:lnSpc>
                        <a:spcAft>
                          <a:spcPts val="0"/>
                        </a:spcAft>
                      </a:pPr>
                      <a:endParaRPr lang="ru-RU" sz="110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txBody>
                  <a:tcPr marL="68610" marR="68610" marT="0" marB="0"/>
                </a:tc>
                <a:tc>
                  <a:txBody>
                    <a:bodyPr/>
                    <a:lstStyle/>
                    <a:p>
                      <a:pPr algn="ctr">
                        <a:lnSpc>
                          <a:spcPct val="107000"/>
                        </a:lnSpc>
                        <a:spcAft>
                          <a:spcPts val="0"/>
                        </a:spcAft>
                      </a:pPr>
                      <a:r>
                        <a:rPr lang="en-US" sz="1100">
                          <a:effectLst/>
                        </a:rPr>
                        <a:t>1</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610" marR="68610" marT="0" marB="0"/>
                </a:tc>
              </a:tr>
              <a:tr h="208671">
                <a:tc>
                  <a:txBody>
                    <a:bodyPr/>
                    <a:lstStyle/>
                    <a:p>
                      <a:pPr algn="ctr">
                        <a:lnSpc>
                          <a:spcPct val="107000"/>
                        </a:lnSpc>
                        <a:spcAft>
                          <a:spcPts val="0"/>
                        </a:spcAft>
                      </a:pPr>
                      <a:r>
                        <a:rPr lang="en-US" sz="1100">
                          <a:effectLst/>
                        </a:rPr>
                        <a:t>4</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610" marR="68610" marT="0" marB="0"/>
                </a:tc>
                <a:tc>
                  <a:txBody>
                    <a:bodyPr/>
                    <a:lstStyle/>
                    <a:p>
                      <a:pPr algn="ctr">
                        <a:lnSpc>
                          <a:spcPct val="107000"/>
                        </a:lnSpc>
                        <a:spcAft>
                          <a:spcPts val="0"/>
                        </a:spcAft>
                      </a:pPr>
                      <a:r>
                        <a:rPr lang="en-US" sz="1100">
                          <a:effectLst/>
                        </a:rPr>
                        <a:t>10</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610" marR="68610" marT="0" marB="0"/>
                </a:tc>
                <a:tc>
                  <a:txBody>
                    <a:bodyPr/>
                    <a:lstStyle/>
                    <a:p>
                      <a:pPr algn="ctr">
                        <a:lnSpc>
                          <a:spcPct val="107000"/>
                        </a:lnSpc>
                        <a:spcAft>
                          <a:spcPts val="0"/>
                        </a:spcAft>
                      </a:pPr>
                      <a:r>
                        <a:rPr lang="ru-RU" sz="1100">
                          <a:effectLst/>
                        </a:rPr>
                        <a:t> </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610" marR="68610" marT="0" marB="0"/>
                </a:tc>
              </a:tr>
              <a:tr h="208671">
                <a:tc>
                  <a:txBody>
                    <a:bodyPr/>
                    <a:lstStyle/>
                    <a:p>
                      <a:pPr algn="ctr">
                        <a:lnSpc>
                          <a:spcPct val="107000"/>
                        </a:lnSpc>
                        <a:spcAft>
                          <a:spcPts val="0"/>
                        </a:spcAft>
                      </a:pPr>
                      <a:r>
                        <a:rPr lang="en-US" sz="1100">
                          <a:effectLst/>
                        </a:rPr>
                        <a:t> </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610" marR="68610" marT="0" marB="0"/>
                </a:tc>
                <a:tc>
                  <a:txBody>
                    <a:bodyPr/>
                    <a:lstStyle/>
                    <a:p>
                      <a:pPr algn="ctr">
                        <a:lnSpc>
                          <a:spcPct val="107000"/>
                        </a:lnSpc>
                        <a:spcAft>
                          <a:spcPts val="0"/>
                        </a:spcAft>
                      </a:pPr>
                      <a:endParaRPr lang="ru-RU" sz="110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txBody>
                  <a:tcPr marL="68610" marR="68610" marT="0" marB="0"/>
                </a:tc>
                <a:tc>
                  <a:txBody>
                    <a:bodyPr/>
                    <a:lstStyle/>
                    <a:p>
                      <a:pPr algn="ctr">
                        <a:lnSpc>
                          <a:spcPct val="107000"/>
                        </a:lnSpc>
                        <a:spcAft>
                          <a:spcPts val="0"/>
                        </a:spcAft>
                      </a:pPr>
                      <a:r>
                        <a:rPr lang="en-US" sz="1100">
                          <a:effectLst/>
                        </a:rPr>
                        <a:t>0</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610" marR="68610" marT="0" marB="0"/>
                </a:tc>
              </a:tr>
              <a:tr h="208671">
                <a:tc>
                  <a:txBody>
                    <a:bodyPr/>
                    <a:lstStyle/>
                    <a:p>
                      <a:pPr algn="ctr">
                        <a:lnSpc>
                          <a:spcPct val="107000"/>
                        </a:lnSpc>
                        <a:spcAft>
                          <a:spcPts val="0"/>
                        </a:spcAft>
                      </a:pPr>
                      <a:r>
                        <a:rPr lang="en-US" sz="1100">
                          <a:effectLst/>
                        </a:rPr>
                        <a:t>5</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610" marR="68610" marT="0" marB="0"/>
                </a:tc>
                <a:tc>
                  <a:txBody>
                    <a:bodyPr/>
                    <a:lstStyle/>
                    <a:p>
                      <a:pPr algn="ctr">
                        <a:lnSpc>
                          <a:spcPct val="107000"/>
                        </a:lnSpc>
                        <a:spcAft>
                          <a:spcPts val="0"/>
                        </a:spcAft>
                      </a:pPr>
                      <a:r>
                        <a:rPr lang="en-US" sz="1100">
                          <a:effectLst/>
                        </a:rPr>
                        <a:t>10</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610" marR="68610" marT="0" marB="0"/>
                </a:tc>
                <a:tc>
                  <a:txBody>
                    <a:bodyPr/>
                    <a:lstStyle/>
                    <a:p>
                      <a:pPr algn="ctr">
                        <a:lnSpc>
                          <a:spcPct val="107000"/>
                        </a:lnSpc>
                        <a:spcAft>
                          <a:spcPts val="0"/>
                        </a:spcAft>
                      </a:pPr>
                      <a:r>
                        <a:rPr lang="ru-RU" sz="1100" dirty="0">
                          <a:effectLst/>
                        </a:rPr>
                        <a:t> </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610" marR="68610" marT="0" marB="0"/>
                </a:tc>
              </a:tr>
            </a:tbl>
          </a:graphicData>
        </a:graphic>
      </p:graphicFrame>
      <p:cxnSp>
        <p:nvCxnSpPr>
          <p:cNvPr id="6" name="Прямая соединительная линия 5"/>
          <p:cNvCxnSpPr/>
          <p:nvPr/>
        </p:nvCxnSpPr>
        <p:spPr>
          <a:xfrm>
            <a:off x="10198100" y="3919538"/>
            <a:ext cx="977900" cy="13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Прямая соединительная линия 6"/>
          <p:cNvCxnSpPr/>
          <p:nvPr/>
        </p:nvCxnSpPr>
        <p:spPr>
          <a:xfrm flipH="1">
            <a:off x="10204450" y="4070350"/>
            <a:ext cx="977900" cy="165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Прямая соединительная линия 7"/>
          <p:cNvCxnSpPr/>
          <p:nvPr/>
        </p:nvCxnSpPr>
        <p:spPr>
          <a:xfrm>
            <a:off x="10198100" y="4241800"/>
            <a:ext cx="996950" cy="165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8"/>
          <p:cNvCxnSpPr/>
          <p:nvPr/>
        </p:nvCxnSpPr>
        <p:spPr>
          <a:xfrm flipH="1">
            <a:off x="10185400" y="4406900"/>
            <a:ext cx="1022350" cy="1714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p:nvPr/>
        </p:nvCxnSpPr>
        <p:spPr>
          <a:xfrm>
            <a:off x="10185400" y="4578350"/>
            <a:ext cx="1003300" cy="1714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Прямая соединительная линия 10"/>
          <p:cNvCxnSpPr/>
          <p:nvPr/>
        </p:nvCxnSpPr>
        <p:spPr>
          <a:xfrm flipH="1">
            <a:off x="10198100" y="4749800"/>
            <a:ext cx="990600" cy="1841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Прямая соединительная линия 11"/>
          <p:cNvCxnSpPr/>
          <p:nvPr/>
        </p:nvCxnSpPr>
        <p:spPr>
          <a:xfrm>
            <a:off x="10204450" y="4940300"/>
            <a:ext cx="95885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Прямая соединительная линия 12"/>
          <p:cNvCxnSpPr/>
          <p:nvPr/>
        </p:nvCxnSpPr>
        <p:spPr>
          <a:xfrm flipH="1">
            <a:off x="10229850" y="5092700"/>
            <a:ext cx="939800" cy="1587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Прямая соединительная линия 13"/>
          <p:cNvCxnSpPr/>
          <p:nvPr/>
        </p:nvCxnSpPr>
        <p:spPr>
          <a:xfrm>
            <a:off x="10229850" y="5264150"/>
            <a:ext cx="952500" cy="1587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Прямая соединительная линия 14"/>
          <p:cNvCxnSpPr/>
          <p:nvPr/>
        </p:nvCxnSpPr>
        <p:spPr>
          <a:xfrm flipH="1">
            <a:off x="10217150" y="5429250"/>
            <a:ext cx="946150" cy="18415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92388" y="623888"/>
            <a:ext cx="8912225" cy="1281112"/>
          </a:xfrm>
        </p:spPr>
        <p:txBody>
          <a:bodyPr rtlCol="0">
            <a:noAutofit/>
          </a:bodyPr>
          <a:lstStyle/>
          <a:p>
            <a:pPr eaLnBrk="1" fontAlgn="auto" hangingPunct="1">
              <a:spcAft>
                <a:spcPts val="0"/>
              </a:spcAft>
              <a:defRPr/>
            </a:pPr>
            <a:r>
              <a:rPr lang="ru-RU" sz="2800" spc="-10" dirty="0">
                <a:solidFill>
                  <a:schemeClr val="tx1">
                    <a:lumMod val="85000"/>
                    <a:lumOff val="15000"/>
                  </a:schemeClr>
                </a:solidFill>
              </a:rPr>
              <a:t>БЮДЖЕТНАЯ ЛИНИЯ ИЛИ БЮДЖЕТНОЕ ОГРАНИЧЕНИЕ</a:t>
            </a:r>
            <a:r>
              <a:rPr lang="ru-RU" sz="800" b="1" spc="-10" dirty="0">
                <a:solidFill>
                  <a:schemeClr val="tx1">
                    <a:lumMod val="85000"/>
                    <a:lumOff val="15000"/>
                  </a:schemeClr>
                </a:solidFill>
                <a:latin typeface="Candara" panose="020E0502030303020204" pitchFamily="34" charset="0"/>
                <a:ea typeface="Candara" panose="020E0502030303020204" pitchFamily="34" charset="0"/>
                <a:cs typeface="Candara" panose="020E0502030303020204" pitchFamily="34" charset="0"/>
              </a:rPr>
              <a:t/>
            </a:r>
            <a:br>
              <a:rPr lang="ru-RU" sz="800" b="1" spc="-10" dirty="0">
                <a:solidFill>
                  <a:schemeClr val="tx1">
                    <a:lumMod val="85000"/>
                    <a:lumOff val="15000"/>
                  </a:schemeClr>
                </a:solidFill>
                <a:latin typeface="Candara" panose="020E0502030303020204" pitchFamily="34" charset="0"/>
                <a:ea typeface="Candara" panose="020E0502030303020204" pitchFamily="34" charset="0"/>
                <a:cs typeface="Candara" panose="020E0502030303020204" pitchFamily="34" charset="0"/>
              </a:rPr>
            </a:br>
            <a:endParaRPr lang="ru-RU" dirty="0">
              <a:solidFill>
                <a:schemeClr val="tx1">
                  <a:lumMod val="85000"/>
                  <a:lumOff val="15000"/>
                </a:schemeClr>
              </a:solidFill>
            </a:endParaRPr>
          </a:p>
        </p:txBody>
      </p:sp>
      <p:sp>
        <p:nvSpPr>
          <p:cNvPr id="90115" name="Объект 7"/>
          <p:cNvSpPr>
            <a:spLocks noGrp="1"/>
          </p:cNvSpPr>
          <p:nvPr>
            <p:ph idx="1"/>
          </p:nvPr>
        </p:nvSpPr>
        <p:spPr>
          <a:xfrm>
            <a:off x="1903413" y="1779588"/>
            <a:ext cx="5145087" cy="6765925"/>
          </a:xfrm>
        </p:spPr>
        <p:txBody>
          <a:bodyPr/>
          <a:lstStyle/>
          <a:p>
            <a:pPr marL="38100" indent="165100" algn="just" eaLnBrk="1" hangingPunct="1">
              <a:lnSpc>
                <a:spcPts val="1350"/>
              </a:lnSpc>
            </a:pPr>
            <a:r>
              <a:rPr lang="ru-RU" smtClean="0"/>
              <a:t>Теперь давайте не надолго отложим в сторону карту безраз­личия потребителя и предположим, что потребитель имеет в своем распоряжении фиксированный доход. Скажем, он мо­жет потратить 6 долл. в день на потребление, при постоянном уровне цен на продукты питания и одежду, которые составля­ют 1,5 долл. и 1 долл. соответственно. Естественно, он может израсходовать свои деньги на покупку любой из множества возможных альтернативных комбинаций продуктов питания и одежды. В одном крайнем случае он может купить 4 единицы продуктов питания и 0 единиц одежды. В другом крайнем слу­чае—6 единиц одежды и 0 единиц продуктов питания. Некото­рые из возможных комбинаций отражены в таблице на рис. 10.</a:t>
            </a:r>
          </a:p>
        </p:txBody>
      </p:sp>
      <p:sp>
        <p:nvSpPr>
          <p:cNvPr id="90116" name="Прямоугольник 8"/>
          <p:cNvSpPr>
            <a:spLocks noChangeArrowheads="1"/>
          </p:cNvSpPr>
          <p:nvPr/>
        </p:nvSpPr>
        <p:spPr bwMode="auto">
          <a:xfrm>
            <a:off x="8232775" y="1441450"/>
            <a:ext cx="3303588"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ru-RU" sz="1600">
                <a:solidFill>
                  <a:schemeClr val="tx1"/>
                </a:solidFill>
                <a:cs typeface="Courier New" panose="02070309020205020404" pitchFamily="49" charset="0"/>
              </a:rPr>
              <a:t>Бюджетная линия потребителя</a:t>
            </a:r>
            <a:endParaRPr lang="ru-RU" sz="1600">
              <a:solidFill>
                <a:schemeClr val="tx1"/>
              </a:solidFill>
            </a:endParaRPr>
          </a:p>
        </p:txBody>
      </p:sp>
      <p:graphicFrame>
        <p:nvGraphicFramePr>
          <p:cNvPr id="11" name="Объект 3"/>
          <p:cNvGraphicFramePr>
            <a:graphicFrameLocks/>
          </p:cNvGraphicFramePr>
          <p:nvPr/>
        </p:nvGraphicFramePr>
        <p:xfrm>
          <a:off x="8162925" y="4787900"/>
          <a:ext cx="3633788" cy="1919288"/>
        </p:xfrm>
        <a:graphic>
          <a:graphicData uri="http://schemas.openxmlformats.org/drawingml/2006/table">
            <a:tbl>
              <a:tblPr firstRow="1" bandRow="1">
                <a:tableStyleId>{5C22544A-7EE6-4342-B048-85BDC9FD1C3A}</a:tableStyleId>
              </a:tblPr>
              <a:tblGrid>
                <a:gridCol w="472099"/>
                <a:gridCol w="1895134"/>
                <a:gridCol w="1266555"/>
              </a:tblGrid>
              <a:tr h="274184">
                <a:tc gridSpan="3">
                  <a:txBody>
                    <a:bodyPr/>
                    <a:lstStyle/>
                    <a:p>
                      <a:r>
                        <a:rPr lang="ru-RU" sz="1200" dirty="0" smtClean="0"/>
                        <a:t>Альтернативные возможности потребления</a:t>
                      </a:r>
                      <a:endParaRPr lang="ru-RU" sz="1200" dirty="0"/>
                    </a:p>
                  </a:txBody>
                  <a:tcPr marL="91449" marR="91449" marT="45665" marB="45665"/>
                </a:tc>
                <a:tc hMerge="1">
                  <a:txBody>
                    <a:bodyPr/>
                    <a:lstStyle/>
                    <a:p>
                      <a:endParaRPr lang="ru-RU" dirty="0"/>
                    </a:p>
                  </a:txBody>
                  <a:tcPr/>
                </a:tc>
                <a:tc hMerge="1">
                  <a:txBody>
                    <a:bodyPr/>
                    <a:lstStyle/>
                    <a:p>
                      <a:endParaRPr lang="ru-RU" dirty="0"/>
                    </a:p>
                  </a:txBody>
                  <a:tcPr/>
                </a:tc>
              </a:tr>
              <a:tr h="274184">
                <a:tc>
                  <a:txBody>
                    <a:bodyPr/>
                    <a:lstStyle/>
                    <a:p>
                      <a:endParaRPr lang="ru-RU" sz="1200" dirty="0"/>
                    </a:p>
                  </a:txBody>
                  <a:tcPr marL="91449" marR="91449" marT="45665" marB="45665"/>
                </a:tc>
                <a:tc>
                  <a:txBody>
                    <a:bodyPr/>
                    <a:lstStyle/>
                    <a:p>
                      <a:r>
                        <a:rPr lang="ru-RU" sz="1200" dirty="0" smtClean="0"/>
                        <a:t>Продукты</a:t>
                      </a:r>
                      <a:r>
                        <a:rPr lang="ru-RU" sz="1200" baseline="0" dirty="0" smtClean="0"/>
                        <a:t> питания</a:t>
                      </a:r>
                      <a:endParaRPr lang="ru-RU" sz="1200" dirty="0"/>
                    </a:p>
                  </a:txBody>
                  <a:tcPr marL="91449" marR="91449" marT="45665" marB="45665"/>
                </a:tc>
                <a:tc>
                  <a:txBody>
                    <a:bodyPr/>
                    <a:lstStyle/>
                    <a:p>
                      <a:r>
                        <a:rPr lang="ru-RU" sz="1200" dirty="0" smtClean="0"/>
                        <a:t>Одежда</a:t>
                      </a:r>
                      <a:endParaRPr lang="ru-RU" sz="1200" dirty="0"/>
                    </a:p>
                  </a:txBody>
                  <a:tcPr marL="91449" marR="91449" marT="45665" marB="45665"/>
                </a:tc>
              </a:tr>
              <a:tr h="274184">
                <a:tc>
                  <a:txBody>
                    <a:bodyPr/>
                    <a:lstStyle/>
                    <a:p>
                      <a:r>
                        <a:rPr lang="en-US" sz="1200" dirty="0" smtClean="0"/>
                        <a:t>M</a:t>
                      </a:r>
                      <a:endParaRPr lang="ru-RU" sz="1200" dirty="0"/>
                    </a:p>
                  </a:txBody>
                  <a:tcPr marL="91449" marR="91449" marT="45665" marB="45665"/>
                </a:tc>
                <a:tc>
                  <a:txBody>
                    <a:bodyPr/>
                    <a:lstStyle/>
                    <a:p>
                      <a:r>
                        <a:rPr lang="en-US" sz="1200" dirty="0" smtClean="0"/>
                        <a:t>4</a:t>
                      </a:r>
                      <a:endParaRPr lang="ru-RU" sz="1200" dirty="0"/>
                    </a:p>
                  </a:txBody>
                  <a:tcPr marL="91449" marR="91449" marT="45665" marB="45665"/>
                </a:tc>
                <a:tc>
                  <a:txBody>
                    <a:bodyPr/>
                    <a:lstStyle/>
                    <a:p>
                      <a:r>
                        <a:rPr lang="en-US" sz="1200" dirty="0" smtClean="0"/>
                        <a:t>0</a:t>
                      </a:r>
                      <a:endParaRPr lang="ru-RU" sz="1200" dirty="0"/>
                    </a:p>
                  </a:txBody>
                  <a:tcPr marL="91449" marR="91449" marT="45665" marB="45665"/>
                </a:tc>
              </a:tr>
              <a:tr h="274184">
                <a:tc>
                  <a:txBody>
                    <a:bodyPr/>
                    <a:lstStyle/>
                    <a:p>
                      <a:endParaRPr lang="ru-RU" sz="1200"/>
                    </a:p>
                  </a:txBody>
                  <a:tcPr marL="91449" marR="91449" marT="45665" marB="45665"/>
                </a:tc>
                <a:tc>
                  <a:txBody>
                    <a:bodyPr/>
                    <a:lstStyle/>
                    <a:p>
                      <a:r>
                        <a:rPr lang="en-US" sz="1200" dirty="0" smtClean="0"/>
                        <a:t>3</a:t>
                      </a:r>
                      <a:endParaRPr lang="ru-RU" sz="1200" dirty="0"/>
                    </a:p>
                  </a:txBody>
                  <a:tcPr marL="91449" marR="91449" marT="45665" marB="45665"/>
                </a:tc>
                <a:tc>
                  <a:txBody>
                    <a:bodyPr/>
                    <a:lstStyle/>
                    <a:p>
                      <a:r>
                        <a:rPr lang="en-US" sz="1200" dirty="0" smtClean="0"/>
                        <a:t>1.5</a:t>
                      </a:r>
                      <a:endParaRPr lang="ru-RU" sz="1200" dirty="0"/>
                    </a:p>
                  </a:txBody>
                  <a:tcPr marL="91449" marR="91449" marT="45665" marB="45665"/>
                </a:tc>
              </a:tr>
              <a:tr h="274184">
                <a:tc>
                  <a:txBody>
                    <a:bodyPr/>
                    <a:lstStyle/>
                    <a:p>
                      <a:endParaRPr lang="ru-RU" sz="1200"/>
                    </a:p>
                  </a:txBody>
                  <a:tcPr marL="91449" marR="91449" marT="45665" marB="45665"/>
                </a:tc>
                <a:tc>
                  <a:txBody>
                    <a:bodyPr/>
                    <a:lstStyle/>
                    <a:p>
                      <a:r>
                        <a:rPr lang="en-US" sz="1200" dirty="0" smtClean="0"/>
                        <a:t>2</a:t>
                      </a:r>
                      <a:endParaRPr lang="ru-RU" sz="1200" dirty="0"/>
                    </a:p>
                  </a:txBody>
                  <a:tcPr marL="91449" marR="91449" marT="45665" marB="45665"/>
                </a:tc>
                <a:tc>
                  <a:txBody>
                    <a:bodyPr/>
                    <a:lstStyle/>
                    <a:p>
                      <a:r>
                        <a:rPr lang="en-US" sz="1200" dirty="0" smtClean="0"/>
                        <a:t>3</a:t>
                      </a:r>
                      <a:endParaRPr lang="ru-RU" sz="1200" dirty="0"/>
                    </a:p>
                  </a:txBody>
                  <a:tcPr marL="91449" marR="91449" marT="45665" marB="45665"/>
                </a:tc>
              </a:tr>
              <a:tr h="274184">
                <a:tc>
                  <a:txBody>
                    <a:bodyPr/>
                    <a:lstStyle/>
                    <a:p>
                      <a:endParaRPr lang="ru-RU" sz="1200"/>
                    </a:p>
                  </a:txBody>
                  <a:tcPr marL="91449" marR="91449" marT="45665" marB="45665"/>
                </a:tc>
                <a:tc>
                  <a:txBody>
                    <a:bodyPr/>
                    <a:lstStyle/>
                    <a:p>
                      <a:r>
                        <a:rPr lang="en-US" sz="1200" dirty="0" smtClean="0"/>
                        <a:t>1</a:t>
                      </a:r>
                      <a:endParaRPr lang="ru-RU" sz="1200" dirty="0"/>
                    </a:p>
                  </a:txBody>
                  <a:tcPr marL="91449" marR="91449" marT="45665" marB="45665"/>
                </a:tc>
                <a:tc>
                  <a:txBody>
                    <a:bodyPr/>
                    <a:lstStyle/>
                    <a:p>
                      <a:r>
                        <a:rPr lang="en-US" sz="1200" dirty="0" smtClean="0"/>
                        <a:t>4.5</a:t>
                      </a:r>
                      <a:endParaRPr lang="ru-RU" sz="1200" dirty="0"/>
                    </a:p>
                  </a:txBody>
                  <a:tcPr marL="91449" marR="91449" marT="45665" marB="45665"/>
                </a:tc>
              </a:tr>
              <a:tr h="274184">
                <a:tc>
                  <a:txBody>
                    <a:bodyPr/>
                    <a:lstStyle/>
                    <a:p>
                      <a:r>
                        <a:rPr lang="en-US" sz="1200" dirty="0" smtClean="0"/>
                        <a:t>N</a:t>
                      </a:r>
                      <a:endParaRPr lang="ru-RU" sz="1200" dirty="0"/>
                    </a:p>
                  </a:txBody>
                  <a:tcPr marL="91449" marR="91449" marT="45665" marB="45665"/>
                </a:tc>
                <a:tc>
                  <a:txBody>
                    <a:bodyPr/>
                    <a:lstStyle/>
                    <a:p>
                      <a:r>
                        <a:rPr lang="en-US" sz="1200" dirty="0" smtClean="0"/>
                        <a:t>0</a:t>
                      </a:r>
                      <a:endParaRPr lang="ru-RU" sz="1200" dirty="0"/>
                    </a:p>
                  </a:txBody>
                  <a:tcPr marL="91449" marR="91449" marT="45665" marB="45665"/>
                </a:tc>
                <a:tc>
                  <a:txBody>
                    <a:bodyPr/>
                    <a:lstStyle/>
                    <a:p>
                      <a:r>
                        <a:rPr lang="en-US" sz="1200" dirty="0" smtClean="0"/>
                        <a:t>6</a:t>
                      </a:r>
                      <a:endParaRPr lang="ru-RU" sz="1200" dirty="0"/>
                    </a:p>
                  </a:txBody>
                  <a:tcPr marL="91449" marR="91449" marT="45665" marB="45665"/>
                </a:tc>
              </a:tr>
            </a:tbl>
          </a:graphicData>
        </a:graphic>
      </p:graphicFrame>
      <p:pic>
        <p:nvPicPr>
          <p:cNvPr id="90149" name="Рисунок 4"/>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8232775" y="1730375"/>
            <a:ext cx="3114675" cy="306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Прямоугольник 5"/>
          <p:cNvSpPr>
            <a:spLocks noChangeArrowheads="1"/>
          </p:cNvSpPr>
          <p:nvPr/>
        </p:nvSpPr>
        <p:spPr bwMode="auto">
          <a:xfrm>
            <a:off x="1463675" y="1465263"/>
            <a:ext cx="9555163" cy="41640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8100" indent="-228600">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gn="just">
              <a:lnSpc>
                <a:spcPct val="80000"/>
              </a:lnSpc>
              <a:spcBef>
                <a:spcPct val="0"/>
              </a:spcBef>
              <a:spcAft>
                <a:spcPts val="975"/>
              </a:spcAft>
              <a:buClrTx/>
              <a:buFontTx/>
              <a:buNone/>
            </a:pPr>
            <a:r>
              <a:rPr lang="ru-RU">
                <a:solidFill>
                  <a:schemeClr val="tx1"/>
                </a:solidFill>
              </a:rPr>
              <a:t>Эти же возможности перенесены в виде пяти точек на рис. 3. Обратите внимание, что все точки лежат на прямой ли­нии, обозначенной NM. Более того, любая другая возможная точка, например 3,5 единиц продуктов питания и 1 единица одежды, лежат на этой линии. Все возможные комбинации двух товаров, доступные при данном уровне дохода потребите­ля, лежат на прямой бюджетной линии NM1. Наклон прямой ИМ (если пренебречь знаком) равен 3/2, что соответствует от­ношению цены продуктов питания к цене одежды. Значение этого показателя состоит в том, что при заданных ценах каж­дый раз, когда потребитель отказывается от 3 единиц одежды (что приводит к движению вниз по вертикали на графике на 3 единицы), он может получить две единицы продуктов пита­ния (т.е. смещается на 2 единицы вправо по горизонтали).</a:t>
            </a:r>
          </a:p>
          <a:p>
            <a:pPr algn="just">
              <a:lnSpc>
                <a:spcPct val="80000"/>
              </a:lnSpc>
              <a:spcBef>
                <a:spcPct val="0"/>
              </a:spcBef>
              <a:spcAft>
                <a:spcPts val="975"/>
              </a:spcAft>
              <a:buClrTx/>
              <a:buFontTx/>
              <a:buNone/>
            </a:pPr>
            <a:r>
              <a:rPr lang="ru-RU">
                <a:solidFill>
                  <a:schemeClr val="tx1"/>
                </a:solidFill>
              </a:rPr>
              <a:t> Мы называем линию NM бюджетной линией или бюджетным ограничением потребителя. </a:t>
            </a:r>
          </a:p>
          <a:p>
            <a:pPr algn="just">
              <a:lnSpc>
                <a:spcPct val="80000"/>
              </a:lnSpc>
              <a:spcBef>
                <a:spcPct val="0"/>
              </a:spcBef>
              <a:spcAft>
                <a:spcPts val="975"/>
              </a:spcAft>
              <a:buClrTx/>
              <a:buFontTx/>
              <a:buNone/>
            </a:pPr>
            <a:endParaRPr lang="ru-RU">
              <a:solidFill>
                <a:schemeClr val="tx1"/>
              </a:solidFill>
            </a:endParaRPr>
          </a:p>
          <a:p>
            <a:pPr algn="just">
              <a:lnSpc>
                <a:spcPct val="80000"/>
              </a:lnSpc>
              <a:spcBef>
                <a:spcPct val="0"/>
              </a:spcBef>
              <a:spcAft>
                <a:spcPts val="975"/>
              </a:spcAft>
              <a:buClrTx/>
              <a:buFontTx/>
              <a:buNone/>
            </a:pPr>
            <a:endParaRPr lang="ru-RU">
              <a:solidFill>
                <a:schemeClr val="tx1"/>
              </a:solidFill>
            </a:endParaRPr>
          </a:p>
          <a:p>
            <a:pPr>
              <a:lnSpc>
                <a:spcPct val="80000"/>
              </a:lnSpc>
              <a:spcBef>
                <a:spcPct val="0"/>
              </a:spcBef>
              <a:buClrTx/>
              <a:buFontTx/>
              <a:buNone/>
            </a:pPr>
            <a:endParaRPr lang="ru-RU" sz="1900">
              <a:solidFill>
                <a:schemeClr val="tx1"/>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38300" y="666750"/>
            <a:ext cx="9405938" cy="1400175"/>
          </a:xfrm>
        </p:spPr>
        <p:txBody>
          <a:bodyPr rtlCol="0">
            <a:noAutofit/>
          </a:bodyPr>
          <a:lstStyle/>
          <a:p>
            <a:pPr eaLnBrk="1" fontAlgn="auto" hangingPunct="1">
              <a:spcAft>
                <a:spcPts val="0"/>
              </a:spcAft>
              <a:defRPr/>
            </a:pPr>
            <a:r>
              <a:rPr lang="ru-RU" sz="2800" b="1" spc="-10" dirty="0">
                <a:solidFill>
                  <a:schemeClr val="tx2"/>
                </a:solidFill>
              </a:rPr>
              <a:t>РАВНОВЕСИЕ В ТОЧКЕ КАСАНИЯ</a:t>
            </a:r>
            <a:r>
              <a:rPr lang="ru-RU" sz="2000" b="1" spc="-10" dirty="0">
                <a:solidFill>
                  <a:schemeClr val="tx1">
                    <a:lumMod val="85000"/>
                    <a:lumOff val="15000"/>
                  </a:schemeClr>
                </a:solidFill>
                <a:latin typeface="Candara" panose="020E0502030303020204" pitchFamily="34" charset="0"/>
                <a:ea typeface="Candara" panose="020E0502030303020204" pitchFamily="34" charset="0"/>
                <a:cs typeface="Candara" panose="020E0502030303020204" pitchFamily="34" charset="0"/>
              </a:rPr>
              <a:t/>
            </a:r>
            <a:br>
              <a:rPr lang="ru-RU" sz="2000" b="1" spc="-10" dirty="0">
                <a:solidFill>
                  <a:schemeClr val="tx1">
                    <a:lumMod val="85000"/>
                    <a:lumOff val="15000"/>
                  </a:schemeClr>
                </a:solidFill>
                <a:latin typeface="Candara" panose="020E0502030303020204" pitchFamily="34" charset="0"/>
                <a:ea typeface="Candara" panose="020E0502030303020204" pitchFamily="34" charset="0"/>
                <a:cs typeface="Candara" panose="020E0502030303020204" pitchFamily="34" charset="0"/>
              </a:rPr>
            </a:br>
            <a:endParaRPr lang="ru-RU" sz="2000" dirty="0">
              <a:solidFill>
                <a:schemeClr val="tx1">
                  <a:lumMod val="85000"/>
                  <a:lumOff val="15000"/>
                </a:schemeClr>
              </a:solidFill>
            </a:endParaRPr>
          </a:p>
        </p:txBody>
      </p:sp>
      <p:sp>
        <p:nvSpPr>
          <p:cNvPr id="10" name="Объект 9"/>
          <p:cNvSpPr>
            <a:spLocks noGrp="1"/>
          </p:cNvSpPr>
          <p:nvPr>
            <p:ph idx="1"/>
          </p:nvPr>
        </p:nvSpPr>
        <p:spPr>
          <a:xfrm>
            <a:off x="1022350" y="1576388"/>
            <a:ext cx="10636250" cy="4595812"/>
          </a:xfrm>
        </p:spPr>
        <p:txBody>
          <a:bodyPr rtlCol="0">
            <a:normAutofit fontScale="85000" lnSpcReduction="10000"/>
          </a:bodyPr>
          <a:lstStyle/>
          <a:p>
            <a:pPr marL="127000" indent="203200" algn="just" eaLnBrk="1" fontAlgn="auto" hangingPunct="1">
              <a:lnSpc>
                <a:spcPct val="120000"/>
              </a:lnSpc>
              <a:spcAft>
                <a:spcPts val="763"/>
              </a:spcAft>
              <a:buFont typeface="Wingdings 3" charset="2"/>
              <a:buChar char=""/>
              <a:defRPr/>
            </a:pPr>
            <a:r>
              <a:rPr lang="ru-RU" sz="1900" dirty="0" smtClean="0">
                <a:solidFill>
                  <a:schemeClr val="tx1">
                    <a:lumMod val="75000"/>
                    <a:lumOff val="25000"/>
                  </a:schemeClr>
                </a:solidFill>
              </a:rPr>
              <a:t>Теперь мы можем подвести итоги. По осям на рис. 10 отложе­ны те же переменные, что и на рис. 8. и 9. Мы накладываем бюд­жетную линию </a:t>
            </a:r>
            <a:r>
              <a:rPr lang="en-US" sz="1900" dirty="0" smtClean="0">
                <a:solidFill>
                  <a:schemeClr val="tx1">
                    <a:lumMod val="75000"/>
                    <a:lumOff val="25000"/>
                  </a:schemeClr>
                </a:solidFill>
              </a:rPr>
              <a:t>ATM</a:t>
            </a:r>
            <a:r>
              <a:rPr lang="ru-RU" sz="1900" dirty="0" smtClean="0">
                <a:solidFill>
                  <a:schemeClr val="tx1">
                    <a:lumMod val="75000"/>
                    <a:lumOff val="25000"/>
                  </a:schemeClr>
                </a:solidFill>
              </a:rPr>
              <a:t>на карту кривых безразличия, как это пока­зано на рис. 11. Потребитель может свободно перемещаться вдоль линии </a:t>
            </a:r>
            <a:r>
              <a:rPr lang="en-US" sz="1900" dirty="0" smtClean="0">
                <a:solidFill>
                  <a:schemeClr val="tx1">
                    <a:lumMod val="75000"/>
                    <a:lumOff val="25000"/>
                  </a:schemeClr>
                </a:solidFill>
              </a:rPr>
              <a:t>NM. </a:t>
            </a:r>
            <a:r>
              <a:rPr lang="ru-RU" sz="1900" dirty="0" smtClean="0">
                <a:solidFill>
                  <a:schemeClr val="tx1">
                    <a:lumMod val="75000"/>
                    <a:lumOff val="25000"/>
                  </a:schemeClr>
                </a:solidFill>
              </a:rPr>
              <a:t>Область, лежащая правее и выше </a:t>
            </a:r>
            <a:r>
              <a:rPr lang="en-US" sz="1900" dirty="0" smtClean="0">
                <a:solidFill>
                  <a:schemeClr val="tx1">
                    <a:lumMod val="75000"/>
                    <a:lumOff val="25000"/>
                  </a:schemeClr>
                </a:solidFill>
              </a:rPr>
              <a:t>NM, </a:t>
            </a:r>
            <a:r>
              <a:rPr lang="ru-RU" sz="1900" dirty="0" smtClean="0">
                <a:solidFill>
                  <a:schemeClr val="tx1">
                    <a:lumMod val="75000"/>
                    <a:lumOff val="25000"/>
                  </a:schemeClr>
                </a:solidFill>
              </a:rPr>
              <a:t>недоступна, так как ей соответствует доход, превышающий 6 долл. Область, лежащая левее и ниже </a:t>
            </a:r>
            <a:r>
              <a:rPr lang="en-US" sz="1900" dirty="0" smtClean="0">
                <a:solidFill>
                  <a:schemeClr val="tx1">
                    <a:lumMod val="75000"/>
                    <a:lumOff val="25000"/>
                  </a:schemeClr>
                </a:solidFill>
              </a:rPr>
              <a:t>NM, </a:t>
            </a:r>
            <a:r>
              <a:rPr lang="ru-RU" sz="1900" dirty="0" smtClean="0">
                <a:solidFill>
                  <a:schemeClr val="tx1">
                    <a:lumMod val="75000"/>
                    <a:lumOff val="25000"/>
                  </a:schemeClr>
                </a:solidFill>
              </a:rPr>
              <a:t>не удовлетворяет нашей договоренности о том, что потребитель должен потратить все </a:t>
            </a:r>
            <a:r>
              <a:rPr lang="en-US" sz="1900" dirty="0" smtClean="0">
                <a:solidFill>
                  <a:schemeClr val="tx1">
                    <a:lumMod val="75000"/>
                    <a:lumOff val="25000"/>
                  </a:schemeClr>
                </a:solidFill>
              </a:rPr>
              <a:t>6</a:t>
            </a:r>
            <a:r>
              <a:rPr lang="ru-RU" sz="1900" dirty="0" smtClean="0">
                <a:solidFill>
                  <a:schemeClr val="tx1">
                    <a:lumMod val="75000"/>
                    <a:lumOff val="25000"/>
                  </a:schemeClr>
                </a:solidFill>
              </a:rPr>
              <a:t> долл.</a:t>
            </a:r>
          </a:p>
          <a:p>
            <a:pPr marL="127000" indent="203200" algn="just" eaLnBrk="1" fontAlgn="auto" hangingPunct="1">
              <a:lnSpc>
                <a:spcPct val="120000"/>
              </a:lnSpc>
              <a:spcAft>
                <a:spcPts val="0"/>
              </a:spcAft>
              <a:buFont typeface="Wingdings 3" charset="2"/>
              <a:buChar char=""/>
              <a:defRPr/>
            </a:pPr>
            <a:r>
              <a:rPr lang="ru-RU" sz="1900" dirty="0" smtClean="0">
                <a:solidFill>
                  <a:schemeClr val="tx1">
                    <a:lumMod val="75000"/>
                    <a:lumOff val="25000"/>
                  </a:schemeClr>
                </a:solidFill>
              </a:rPr>
              <a:t>В какой же точке на линии </a:t>
            </a:r>
            <a:r>
              <a:rPr lang="en-US" sz="1900" dirty="0" smtClean="0">
                <a:solidFill>
                  <a:schemeClr val="tx1">
                    <a:lumMod val="75000"/>
                    <a:lumOff val="25000"/>
                  </a:schemeClr>
                </a:solidFill>
              </a:rPr>
              <a:t>NM </a:t>
            </a:r>
            <a:r>
              <a:rPr lang="ru-RU" sz="1900" dirty="0" smtClean="0">
                <a:solidFill>
                  <a:schemeClr val="tx1">
                    <a:lumMod val="75000"/>
                    <a:lumOff val="25000"/>
                  </a:schemeClr>
                </a:solidFill>
              </a:rPr>
              <a:t>остановится потребитель? Очевидно, в той, где он получит наибольшее удовлетворение, в точке, которая должна находиться на кривой безразличия, расположенной выше всех. В нашем случае такой точкой явля­ется точка </a:t>
            </a:r>
            <a:r>
              <a:rPr lang="en-US" sz="1900" dirty="0" smtClean="0">
                <a:solidFill>
                  <a:schemeClr val="tx1">
                    <a:lumMod val="75000"/>
                    <a:lumOff val="25000"/>
                  </a:schemeClr>
                </a:solidFill>
              </a:rPr>
              <a:t>В.</a:t>
            </a:r>
            <a:r>
              <a:rPr lang="ru-RU" sz="1900" dirty="0" smtClean="0">
                <a:solidFill>
                  <a:schemeClr val="tx1">
                    <a:lumMod val="75000"/>
                    <a:lumOff val="25000"/>
                  </a:schemeClr>
                </a:solidFill>
              </a:rPr>
              <a:t> В точке </a:t>
            </a:r>
            <a:r>
              <a:rPr lang="en-US" sz="1900" dirty="0" smtClean="0">
                <a:solidFill>
                  <a:schemeClr val="tx1">
                    <a:lumMod val="75000"/>
                    <a:lumOff val="25000"/>
                  </a:schemeClr>
                </a:solidFill>
              </a:rPr>
              <a:t>В </a:t>
            </a:r>
            <a:r>
              <a:rPr lang="ru-RU" sz="1900" dirty="0" smtClean="0">
                <a:solidFill>
                  <a:schemeClr val="tx1">
                    <a:lumMod val="75000"/>
                    <a:lumOff val="25000"/>
                  </a:schemeClr>
                </a:solidFill>
              </a:rPr>
              <a:t>бюджетная линия только касается, а не пересекает кривую безразличия </a:t>
            </a:r>
            <a:r>
              <a:rPr lang="en-US" sz="1900" dirty="0" smtClean="0">
                <a:solidFill>
                  <a:schemeClr val="tx1">
                    <a:lumMod val="75000"/>
                    <a:lumOff val="25000"/>
                  </a:schemeClr>
                </a:solidFill>
              </a:rPr>
              <a:t>U</a:t>
            </a:r>
            <a:r>
              <a:rPr lang="en-US" sz="1900" baseline="-25000" dirty="0" smtClean="0">
                <a:solidFill>
                  <a:schemeClr val="tx1">
                    <a:lumMod val="75000"/>
                    <a:lumOff val="25000"/>
                  </a:schemeClr>
                </a:solidFill>
              </a:rPr>
              <a:t>3</a:t>
            </a:r>
            <a:r>
              <a:rPr lang="en-US" sz="1900" dirty="0" smtClean="0">
                <a:solidFill>
                  <a:schemeClr val="tx1">
                    <a:lumMod val="75000"/>
                    <a:lumOff val="25000"/>
                  </a:schemeClr>
                </a:solidFill>
              </a:rPr>
              <a:t>. </a:t>
            </a:r>
            <a:r>
              <a:rPr lang="ru-RU" sz="1900" dirty="0" smtClean="0">
                <a:solidFill>
                  <a:schemeClr val="tx1">
                    <a:lumMod val="75000"/>
                    <a:lumOff val="25000"/>
                  </a:schemeClr>
                </a:solidFill>
              </a:rPr>
              <a:t>В такой точке касания, в которой бюджетная линия слегка соприкасается, но не пере­секает кривую безразличия, находится наивысший уровень полезности, доступный потребителю.</a:t>
            </a:r>
            <a:endParaRPr lang="en-US" sz="1900" dirty="0" smtClean="0">
              <a:solidFill>
                <a:schemeClr val="tx1">
                  <a:lumMod val="75000"/>
                  <a:lumOff val="25000"/>
                </a:schemeClr>
              </a:solidFill>
            </a:endParaRPr>
          </a:p>
          <a:p>
            <a:pPr marL="127000" indent="203200" algn="just" eaLnBrk="1" fontAlgn="auto" hangingPunct="1">
              <a:lnSpc>
                <a:spcPct val="120000"/>
              </a:lnSpc>
              <a:spcAft>
                <a:spcPts val="0"/>
              </a:spcAft>
              <a:buFont typeface="Wingdings 3" charset="2"/>
              <a:buChar char=""/>
              <a:defRPr/>
            </a:pPr>
            <a:r>
              <a:rPr lang="ru-RU" sz="1900" dirty="0" smtClean="0">
                <a:solidFill>
                  <a:schemeClr val="tx1">
                    <a:lumMod val="75000"/>
                    <a:lumOff val="25000"/>
                  </a:schemeClr>
                </a:solidFill>
              </a:rPr>
              <a:t>Геометрически, потребитель находится в состоянии рав­новесия в той точке, где наклон бюджетной линии (который равен отношению цен продуктов питания и одежды) точно ра­вен наклону кривой безразличия (который равен отношению предельных полезностей двух товаров).</a:t>
            </a:r>
          </a:p>
          <a:p>
            <a:pPr marL="127000" indent="203200" algn="just" eaLnBrk="1" fontAlgn="auto" hangingPunct="1">
              <a:lnSpc>
                <a:spcPts val="1350"/>
              </a:lnSpc>
              <a:spcAft>
                <a:spcPts val="0"/>
              </a:spcAft>
              <a:buFont typeface="Wingdings 3" charset="2"/>
              <a:buChar char=""/>
              <a:defRPr/>
            </a:pPr>
            <a:endParaRPr lang="ru-RU" b="1" dirty="0" smtClean="0">
              <a:solidFill>
                <a:schemeClr val="tx1">
                  <a:lumMod val="75000"/>
                  <a:lumOff val="25000"/>
                </a:schemeClr>
              </a:solidFill>
              <a:latin typeface="Times New Roman" panose="02020603050405020304" pitchFamily="18" charset="0"/>
              <a:cs typeface="Times New Roman" panose="02020603050405020304" pitchFamily="18" charset="0"/>
            </a:endParaRPr>
          </a:p>
          <a:p>
            <a:pPr marL="127000" indent="203200" eaLnBrk="1" fontAlgn="auto" hangingPunct="1">
              <a:lnSpc>
                <a:spcPct val="80000"/>
              </a:lnSpc>
              <a:spcAft>
                <a:spcPts val="0"/>
              </a:spcAft>
              <a:buFont typeface="Wingdings 3" charset="2"/>
              <a:buChar char=""/>
              <a:defRPr/>
            </a:pPr>
            <a:endParaRPr lang="ru-RU" dirty="0" smtClean="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a:spLocks noRot="1" noChangeAspect="1" noMove="1" noResize="1" noEditPoints="1" noAdjustHandles="1" noChangeArrowheads="1" noChangeShapeType="1" noTextEdit="1"/>
          </p:cNvSpPr>
          <p:nvPr/>
        </p:nvSpPr>
        <p:spPr>
          <a:xfrm>
            <a:off x="3150912" y="5348930"/>
            <a:ext cx="3435299" cy="658001"/>
          </a:xfrm>
          <a:prstGeom prst="rect">
            <a:avLst/>
          </a:prstGeom>
          <a:blipFill>
            <a:blip r:embed="rId2"/>
            <a:stretch>
              <a:fillRect/>
            </a:stretch>
          </a:blipFill>
          <a:effectLst>
            <a:glow rad="127000">
              <a:srgbClr val="00B0F0"/>
            </a:glow>
          </a:effectLst>
        </p:spPr>
        <p:txBody>
          <a:bodyPr/>
          <a:lstStyle/>
          <a:p>
            <a:pPr eaLnBrk="1" hangingPunct="1">
              <a:defRPr/>
            </a:pPr>
            <a:r>
              <a:rPr lang="ru-RU">
                <a:noFill/>
              </a:rPr>
              <a:t> </a:t>
            </a:r>
          </a:p>
        </p:txBody>
      </p:sp>
      <p:sp>
        <p:nvSpPr>
          <p:cNvPr id="93187" name="Прямоугольник 4"/>
          <p:cNvSpPr>
            <a:spLocks noChangeArrowheads="1"/>
          </p:cNvSpPr>
          <p:nvPr/>
        </p:nvSpPr>
        <p:spPr bwMode="auto">
          <a:xfrm>
            <a:off x="1630363" y="1389063"/>
            <a:ext cx="9083675" cy="4105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127000" indent="203200" defTabSz="457200">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defTabSz="45720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defTabSz="4572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defTabSz="4572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defTabSz="4572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gn="just" eaLnBrk="1" hangingPunct="1">
              <a:buClr>
                <a:srgbClr val="4F81BD"/>
              </a:buClr>
            </a:pPr>
            <a:r>
              <a:rPr lang="ru-RU"/>
              <a:t>Равновесие потребителя достигается в точке, в которой бюджет­ная линия касается наивысшей кривой безразличия. В этой точке потребительская норма замещения точно равна наклону бюджетной линии.</a:t>
            </a:r>
          </a:p>
          <a:p>
            <a:pPr algn="just" eaLnBrk="1" hangingPunct="1">
              <a:buClr>
                <a:srgbClr val="4F81BD"/>
              </a:buClr>
            </a:pPr>
            <a:r>
              <a:rPr lang="ru-RU"/>
              <a:t>Говоря иначе, норма замещения, или наклон кривой без­различия, представляет собой отношение предельной полез­ности продуктов питания к предельной полезности одежды. Таким образом, наше условие касания является просто другой формой выражения правила, утверждающего, что отношение цен должно быть равно отношению предельных полезностей.</a:t>
            </a:r>
          </a:p>
          <a:p>
            <a:pPr algn="just" eaLnBrk="1" hangingPunct="1">
              <a:spcAft>
                <a:spcPts val="1138"/>
              </a:spcAft>
              <a:buClr>
                <a:srgbClr val="4F81BD"/>
              </a:buClr>
            </a:pPr>
            <a:r>
              <a:rPr lang="ru-RU"/>
              <a:t>В точке равновесия потребитель получает одинаковую преде­льную полезность от последнего цента, израсходованного на продукты питания, и от последнего цента, потраченного на одежду. Следовательно, мы можем определить следующее условие равновесия</a:t>
            </a:r>
            <a:r>
              <a:rPr lang="ru-RU" sz="1200"/>
              <a:t>:</a:t>
            </a:r>
            <a:endParaRPr lang="en-US" sz="1200"/>
          </a:p>
          <a:p>
            <a:pPr algn="just" eaLnBrk="1" hangingPunct="1">
              <a:lnSpc>
                <a:spcPts val="1350"/>
              </a:lnSpc>
              <a:spcAft>
                <a:spcPts val="1138"/>
              </a:spcAft>
              <a:buClr>
                <a:srgbClr val="4F81BD"/>
              </a:buClr>
            </a:pPr>
            <a:endParaRPr lang="ru-RU" sz="1000"/>
          </a:p>
        </p:txBody>
      </p:sp>
      <p:sp>
        <p:nvSpPr>
          <p:cNvPr id="93188" name="Прямоугольник 5"/>
          <p:cNvSpPr>
            <a:spLocks noChangeArrowheads="1"/>
          </p:cNvSpPr>
          <p:nvPr/>
        </p:nvSpPr>
        <p:spPr bwMode="auto">
          <a:xfrm>
            <a:off x="2835275" y="5934075"/>
            <a:ext cx="6096000" cy="923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r>
              <a:rPr lang="ru-RU">
                <a:solidFill>
                  <a:schemeClr val="tx1"/>
                </a:solidFill>
              </a:rPr>
              <a:t>Это выражение в точности соответствует условию, сфор­мулированному нами при рассмотрении теории полезности в этой главе.</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Заголовок 1"/>
          <p:cNvSpPr>
            <a:spLocks noGrp="1"/>
          </p:cNvSpPr>
          <p:nvPr>
            <p:ph type="title"/>
          </p:nvPr>
        </p:nvSpPr>
        <p:spPr>
          <a:xfrm>
            <a:off x="1500188" y="696913"/>
            <a:ext cx="9404350" cy="841375"/>
          </a:xfrm>
        </p:spPr>
        <p:txBody>
          <a:bodyPr/>
          <a:lstStyle/>
          <a:p>
            <a:pPr eaLnBrk="1" hangingPunct="1"/>
            <a:r>
              <a:rPr lang="ru-RU" sz="2800" b="1" smtClean="0">
                <a:solidFill>
                  <a:schemeClr val="tx2"/>
                </a:solidFill>
              </a:rPr>
              <a:t>ИЗМЕНЕНИЯ ДОХОДА И ЦЕНЫ</a:t>
            </a:r>
          </a:p>
        </p:txBody>
      </p:sp>
      <p:sp>
        <p:nvSpPr>
          <p:cNvPr id="94211" name="Объект 4"/>
          <p:cNvSpPr>
            <a:spLocks noGrp="1"/>
          </p:cNvSpPr>
          <p:nvPr>
            <p:ph idx="1"/>
          </p:nvPr>
        </p:nvSpPr>
        <p:spPr>
          <a:xfrm>
            <a:off x="1682750" y="1538288"/>
            <a:ext cx="9502775" cy="5194300"/>
          </a:xfrm>
        </p:spPr>
        <p:txBody>
          <a:bodyPr/>
          <a:lstStyle/>
          <a:p>
            <a:pPr marL="12700" indent="215900" algn="just" eaLnBrk="1" hangingPunct="1">
              <a:spcAft>
                <a:spcPts val="550"/>
              </a:spcAft>
            </a:pPr>
            <a:r>
              <a:rPr lang="ru-RU" smtClean="0"/>
              <a:t>Кривые безразличия часто используются в двух случаях, име­ющих большое практическое значение. Речь идет о влиянии из­менения дохода и изменения цены одного из двух товаров.</a:t>
            </a:r>
          </a:p>
          <a:p>
            <a:pPr marL="12700" indent="215900" algn="just" eaLnBrk="1" hangingPunct="1">
              <a:spcBef>
                <a:spcPts val="900"/>
              </a:spcBef>
              <a:spcAft>
                <a:spcPts val="63"/>
              </a:spcAft>
              <a:buFont typeface="Wingdings 3" panose="05040102010807070707" pitchFamily="18" charset="2"/>
              <a:buNone/>
            </a:pPr>
            <a:r>
              <a:rPr lang="ru-RU" smtClean="0"/>
              <a:t>Изменение дохода</a:t>
            </a:r>
          </a:p>
          <a:p>
            <a:pPr marL="12700" indent="215900" algn="just" eaLnBrk="1" hangingPunct="1"/>
            <a:r>
              <a:rPr lang="ru-RU" smtClean="0"/>
              <a:t>Предположим, что дневной доход потребителя уменьшил­ся вдвое, а цены двух товаров остались неизменными. Мы мо­жем составить таблицу, похожую на ту, что вы видели на рис.11, которая покажет нам новые возможности потребителя. По­строив по этим точкам график (см. рис. 12), мы обнаружим, что новая бюджетная линия находится в положении </a:t>
            </a:r>
            <a:r>
              <a:rPr lang="en-US" smtClean="0"/>
              <a:t>N’M’. </a:t>
            </a:r>
            <a:r>
              <a:rPr lang="ru-RU" smtClean="0"/>
              <a:t>Линия сместилась параллельно в начало координат</a:t>
            </a:r>
            <a:r>
              <a:rPr lang="ru-RU" baseline="30000" smtClean="0"/>
              <a:t>2</a:t>
            </a:r>
            <a:r>
              <a:rPr lang="ru-RU" smtClean="0"/>
              <a:t>. Теперь потреби­тель может свободно двигаться вдоль новой (более низкой) ли­нии. Стремясь получить максимальную полезность, он обяза­тельно достигнет точки </a:t>
            </a:r>
            <a:r>
              <a:rPr lang="en-US" smtClean="0"/>
              <a:t>IV,</a:t>
            </a:r>
            <a:r>
              <a:rPr lang="ru-RU" smtClean="0"/>
              <a:t> находящейся на наивысшей из до­стижимых кривых безразличия. Условие касания, соответству­ющее равновесию потребителя, действует здесь, как и прежде.</a:t>
            </a:r>
            <a:endParaRPr lang="en-US" smtClean="0"/>
          </a:p>
          <a:p>
            <a:pPr marL="12700" indent="215900" algn="just" eaLnBrk="1" hangingPunct="1">
              <a:lnSpc>
                <a:spcPts val="1288"/>
              </a:lnSpc>
            </a:pPr>
            <a:endParaRPr lang="ru-RU" sz="800" smtClean="0">
              <a:latin typeface="Times New Roman" panose="02020603050405020304" pitchFamily="18" charset="0"/>
              <a:cs typeface="Times New Roman" panose="02020603050405020304" pitchFamily="18" charset="0"/>
            </a:endParaRPr>
          </a:p>
          <a:p>
            <a:pPr marL="12700" indent="215900" algn="ctr" eaLnBrk="1" hangingPunct="1"/>
            <a:endParaRPr lang="ru-RU" smtClean="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234" name="Picture 1" descr="image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61975" y="327025"/>
            <a:ext cx="3236913" cy="3101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5235" name="Прямоугольник 4"/>
          <p:cNvSpPr>
            <a:spLocks noChangeArrowheads="1"/>
          </p:cNvSpPr>
          <p:nvPr/>
        </p:nvSpPr>
        <p:spPr bwMode="auto">
          <a:xfrm>
            <a:off x="4230688" y="-36513"/>
            <a:ext cx="3157537" cy="3683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r>
              <a:rPr lang="ru-RU" b="1">
                <a:solidFill>
                  <a:schemeClr val="tx2"/>
                </a:solidFill>
              </a:rPr>
              <a:t>Равновесие потребителя</a:t>
            </a:r>
          </a:p>
        </p:txBody>
      </p:sp>
      <p:sp>
        <p:nvSpPr>
          <p:cNvPr id="95236" name="Прямоугольник 5"/>
          <p:cNvSpPr>
            <a:spLocks noChangeArrowheads="1"/>
          </p:cNvSpPr>
          <p:nvPr/>
        </p:nvSpPr>
        <p:spPr bwMode="auto">
          <a:xfrm>
            <a:off x="3798888" y="327025"/>
            <a:ext cx="3643312" cy="1476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r>
              <a:rPr lang="ru-RU">
                <a:solidFill>
                  <a:schemeClr val="tx1"/>
                </a:solidFill>
              </a:rPr>
              <a:t>Рис. 11. Наиболее предпочтительный и вероятный </a:t>
            </a:r>
          </a:p>
          <a:p>
            <a:pPr>
              <a:spcBef>
                <a:spcPct val="0"/>
              </a:spcBef>
              <a:buClrTx/>
              <a:buFontTx/>
              <a:buNone/>
            </a:pPr>
            <a:r>
              <a:rPr lang="ru-RU">
                <a:solidFill>
                  <a:schemeClr val="tx1"/>
                </a:solidFill>
              </a:rPr>
              <a:t>потреби­тельский набор находится в точке В</a:t>
            </a:r>
          </a:p>
        </p:txBody>
      </p:sp>
      <p:sp>
        <p:nvSpPr>
          <p:cNvPr id="95237" name="Прямоугольник 6"/>
          <p:cNvSpPr>
            <a:spLocks noChangeArrowheads="1"/>
          </p:cNvSpPr>
          <p:nvPr/>
        </p:nvSpPr>
        <p:spPr bwMode="auto">
          <a:xfrm>
            <a:off x="522288" y="3813175"/>
            <a:ext cx="6096000" cy="2801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r>
              <a:rPr lang="ru-RU" sz="1600">
                <a:solidFill>
                  <a:schemeClr val="tx1"/>
                </a:solidFill>
              </a:rPr>
              <a:t>Сейчас бюджетную линию и кривые безразличия объединим на одном графике. Потребитель, ограниченный фиксированным доходом, до­стигает наивысшей из доступных кривых безразличия в точке В, кото­рая является точкой касания бюджетной линии с наивысшей кривой безразличия. В точке касания норма замещения равна отношению цен Рг/ /о Это значит, что предельные полезности всех товаров про­порциональны их ценам при условии равенства предельных полезно­стей, приносимых каждым последним потраченным на их приобрете­ние долларом.</a:t>
            </a:r>
          </a:p>
        </p:txBody>
      </p:sp>
      <p:pic>
        <p:nvPicPr>
          <p:cNvPr id="95238" name="Picture 2" descr="image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8275638" y="284163"/>
            <a:ext cx="3398837" cy="3144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5239" name="Прямоугольник 8"/>
          <p:cNvSpPr>
            <a:spLocks noChangeArrowheads="1"/>
          </p:cNvSpPr>
          <p:nvPr/>
        </p:nvSpPr>
        <p:spPr bwMode="auto">
          <a:xfrm>
            <a:off x="5605463" y="2336800"/>
            <a:ext cx="2803525" cy="1200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r>
              <a:rPr lang="ru-RU">
                <a:solidFill>
                  <a:schemeClr val="tx1"/>
                </a:solidFill>
              </a:rPr>
              <a:t>Рис. 12. Влияние изменения дохода на равновесие потреби­теля</a:t>
            </a:r>
          </a:p>
        </p:txBody>
      </p:sp>
      <p:sp>
        <p:nvSpPr>
          <p:cNvPr id="95240" name="Прямоугольник 9"/>
          <p:cNvSpPr>
            <a:spLocks noChangeArrowheads="1"/>
          </p:cNvSpPr>
          <p:nvPr/>
        </p:nvSpPr>
        <p:spPr bwMode="auto">
          <a:xfrm>
            <a:off x="6354763" y="3894138"/>
            <a:ext cx="6096000" cy="1816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r>
              <a:rPr lang="ru-RU" sz="1600">
                <a:solidFill>
                  <a:schemeClr val="tx1"/>
                </a:solidFill>
              </a:rPr>
              <a:t>Изменение дохода вызывает параллельное смещение бюджетной ли­нии. Так, уменьшение дохода в два раза до 3 долл. смещает линию NMe положение N'M\ передвигая равновесие в точку В’. (Покажите, как увеличение дохода до 8 долл. повлияет на условие равновесия потребителя. Определите, где будет находиться новая точка касания.)</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Заголовок 1"/>
          <p:cNvSpPr>
            <a:spLocks noGrp="1"/>
          </p:cNvSpPr>
          <p:nvPr>
            <p:ph type="title"/>
          </p:nvPr>
        </p:nvSpPr>
        <p:spPr>
          <a:xfrm>
            <a:off x="1620838" y="668338"/>
            <a:ext cx="9404350" cy="601662"/>
          </a:xfrm>
        </p:spPr>
        <p:txBody>
          <a:bodyPr/>
          <a:lstStyle/>
          <a:p>
            <a:pPr eaLnBrk="1" hangingPunct="1"/>
            <a:r>
              <a:rPr lang="ru-RU" sz="2800" b="1" smtClean="0">
                <a:solidFill>
                  <a:schemeClr val="tx2"/>
                </a:solidFill>
              </a:rPr>
              <a:t>ПОСТРОЕНИЕ КРИВОЙ СПРОСА</a:t>
            </a:r>
          </a:p>
        </p:txBody>
      </p:sp>
      <p:sp>
        <p:nvSpPr>
          <p:cNvPr id="96259" name="Объект 4"/>
          <p:cNvSpPr>
            <a:spLocks noGrp="1"/>
          </p:cNvSpPr>
          <p:nvPr>
            <p:ph idx="1"/>
          </p:nvPr>
        </p:nvSpPr>
        <p:spPr>
          <a:xfrm>
            <a:off x="828675" y="1604963"/>
            <a:ext cx="10990263" cy="5100637"/>
          </a:xfrm>
        </p:spPr>
        <p:txBody>
          <a:bodyPr/>
          <a:lstStyle/>
          <a:p>
            <a:pPr marL="12700" indent="-114300" algn="just" eaLnBrk="1" hangingPunct="1">
              <a:lnSpc>
                <a:spcPct val="120000"/>
              </a:lnSpc>
            </a:pPr>
            <a:r>
              <a:rPr lang="ru-RU" smtClean="0"/>
              <a:t>Сейчас мы можем построить кривую спроса. Посмотрите внимательно на рис.13. Обратите внимание на то, что в то время, как мы повысили цену продуктов питания с 1.5. долл., до 3 долл. за единицу, мы оставили прочие условия неизменными, Вкусы потребителей, представленные кривыми безразличия, не изменились, денежный доход и цена одежды также остались те же. Следовательно, мы находится в идеальных условиях для того, чтобы построить кривую спроса на продукты питания. Если цена продуктов питания равна 1,5 долл., потребитель покупает 2 единицы в точке равновесия В. Если же цена повышается до 3 долл. за единицу, он покупает всего 1 единицу в равновесной точке В``. Если вы начертите ещё одну бюджетную линию при цене 6 долл. за единицу продуктом питания, то увидите, что точкой равновесия является точка В’”, а потреби­тель может купить и* его л ишь 0,4 5 единиц продуктов питания.</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282" name="Picture 1" descr="\\172.16.16.2\Temp\404 нет\404 нет\media\image1.png"/>
          <p:cNvPicPr>
            <a:picLocks noChangeAspect="1" noChangeArrowheads="1"/>
          </p:cNvPicPr>
          <p:nvPr/>
        </p:nvPicPr>
        <p:blipFill>
          <a:blip r:embed="rId2" r:link="rId3">
            <a:extLst>
              <a:ext uri="{28A0092B-C50C-407E-A947-70E740481C1C}">
                <a14:useLocalDpi xmlns:a14="http://schemas.microsoft.com/office/drawing/2010/main" xmlns="" val="0"/>
              </a:ext>
            </a:extLst>
          </a:blip>
          <a:srcRect/>
          <a:stretch>
            <a:fillRect/>
          </a:stretch>
        </p:blipFill>
        <p:spPr bwMode="auto">
          <a:xfrm>
            <a:off x="7132638" y="330200"/>
            <a:ext cx="3767137" cy="3621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7283" name="Прямоугольник 4"/>
          <p:cNvSpPr>
            <a:spLocks noChangeArrowheads="1"/>
          </p:cNvSpPr>
          <p:nvPr/>
        </p:nvSpPr>
        <p:spPr bwMode="auto">
          <a:xfrm>
            <a:off x="5638800" y="4148138"/>
            <a:ext cx="6096000" cy="2584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r>
              <a:rPr lang="ru-RU">
                <a:solidFill>
                  <a:schemeClr val="tx1"/>
                </a:solidFill>
              </a:rPr>
              <a:t>Рис. 6. Влияние изменения цены на равновесие потребителя</a:t>
            </a:r>
          </a:p>
          <a:p>
            <a:pPr>
              <a:spcBef>
                <a:spcPct val="0"/>
              </a:spcBef>
              <a:buClrTx/>
              <a:buFontTx/>
              <a:buNone/>
            </a:pPr>
            <a:r>
              <a:rPr lang="ru-RU">
                <a:solidFill>
                  <a:schemeClr val="tx1"/>
                </a:solidFill>
              </a:rPr>
              <a:t>Повышение цены продуктов питания приводит к повороту бюджетной линии вокруг точки N, смещая её из положения NM в положение NM``. Новой равновесной точкой касания является точка B``. В этом случае потребитель приобретает меньше  продуктов питания, но больше, или меньше одежды.</a:t>
            </a:r>
          </a:p>
        </p:txBody>
      </p:sp>
      <p:sp>
        <p:nvSpPr>
          <p:cNvPr id="97284" name="Прямоугольник 5"/>
          <p:cNvSpPr>
            <a:spLocks noChangeArrowheads="1"/>
          </p:cNvSpPr>
          <p:nvPr/>
        </p:nvSpPr>
        <p:spPr bwMode="auto">
          <a:xfrm>
            <a:off x="639763" y="1355725"/>
            <a:ext cx="4511675" cy="4524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r>
              <a:rPr lang="ru-RU">
                <a:solidFill>
                  <a:schemeClr val="tx1"/>
                </a:solidFill>
              </a:rPr>
              <a:t>А сейчас перемесите па график рассмотренные нами продуктов питания и соответствующие им объемы покупок, по-прежнему считая прочие условии неизменными. Вы построите отчетливую убывающую кривую спроса на основе кри­вых безразличия. Обратите внимание: для того чтобы построить эту кривую, вам не понадобилось даже вспоминать о “по­лезности". Вся необходимая информация была вполне доступ­на, благодаря кривым безразличия.</a:t>
            </a:r>
          </a:p>
          <a:p>
            <a:pPr>
              <a:spcBef>
                <a:spcPct val="0"/>
              </a:spcBef>
              <a:buClrTx/>
              <a:buFontTx/>
              <a:buNone/>
            </a:pPr>
            <a:endParaRPr lang="ru-RU">
              <a:solidFill>
                <a:schemeClr val="tx1"/>
              </a:solidFill>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36713" y="635000"/>
            <a:ext cx="9404350" cy="700088"/>
          </a:xfrm>
        </p:spPr>
        <p:txBody>
          <a:bodyPr rtlCol="0">
            <a:noAutofit/>
          </a:bodyPr>
          <a:lstStyle/>
          <a:p>
            <a:pPr eaLnBrk="1" fontAlgn="auto" hangingPunct="1">
              <a:spcAft>
                <a:spcPts val="0"/>
              </a:spcAft>
              <a:defRPr/>
            </a:pPr>
            <a:r>
              <a:rPr lang="ru-RU" sz="2800" b="1" spc="20" dirty="0">
                <a:solidFill>
                  <a:schemeClr val="tx2"/>
                </a:solidFill>
              </a:rPr>
              <a:t>РЕЗЮМЕ ПРИЛОЖЕНИЯ</a:t>
            </a:r>
            <a:r>
              <a:rPr lang="ru-RU" sz="4400" b="1" spc="20" dirty="0">
                <a:solidFill>
                  <a:schemeClr val="tx1">
                    <a:lumMod val="85000"/>
                    <a:lumOff val="15000"/>
                  </a:schemeClr>
                </a:solidFill>
                <a:latin typeface="Candara" panose="020E0502030303020204" pitchFamily="34" charset="0"/>
                <a:ea typeface="Candara" panose="020E0502030303020204" pitchFamily="34" charset="0"/>
                <a:cs typeface="Candara" panose="020E0502030303020204" pitchFamily="34" charset="0"/>
              </a:rPr>
              <a:t/>
            </a:r>
            <a:br>
              <a:rPr lang="ru-RU" sz="4400" b="1" spc="20" dirty="0">
                <a:solidFill>
                  <a:schemeClr val="tx1">
                    <a:lumMod val="85000"/>
                    <a:lumOff val="15000"/>
                  </a:schemeClr>
                </a:solidFill>
                <a:latin typeface="Candara" panose="020E0502030303020204" pitchFamily="34" charset="0"/>
                <a:ea typeface="Candara" panose="020E0502030303020204" pitchFamily="34" charset="0"/>
                <a:cs typeface="Candara" panose="020E0502030303020204" pitchFamily="34" charset="0"/>
              </a:rPr>
            </a:br>
            <a:endParaRPr lang="ru-RU" dirty="0">
              <a:solidFill>
                <a:schemeClr val="tx1">
                  <a:lumMod val="85000"/>
                  <a:lumOff val="15000"/>
                </a:schemeClr>
              </a:solidFill>
            </a:endParaRPr>
          </a:p>
        </p:txBody>
      </p:sp>
      <p:sp>
        <p:nvSpPr>
          <p:cNvPr id="98307" name="Объект 6"/>
          <p:cNvSpPr>
            <a:spLocks noGrp="1"/>
          </p:cNvSpPr>
          <p:nvPr>
            <p:ph idx="1"/>
          </p:nvPr>
        </p:nvSpPr>
        <p:spPr>
          <a:xfrm>
            <a:off x="695325" y="1466850"/>
            <a:ext cx="11069638" cy="5681663"/>
          </a:xfrm>
        </p:spPr>
        <p:txBody>
          <a:bodyPr/>
          <a:lstStyle/>
          <a:p>
            <a:pPr marL="0" indent="0" eaLnBrk="1" hangingPunct="1">
              <a:lnSpc>
                <a:spcPct val="90000"/>
              </a:lnSpc>
              <a:buFont typeface="Wingdings 3" panose="05040102010807070707" pitchFamily="18" charset="2"/>
              <a:buNone/>
            </a:pPr>
            <a:r>
              <a:rPr lang="en-US" smtClean="0"/>
              <a:t>I	</a:t>
            </a:r>
            <a:r>
              <a:rPr lang="ru-RU" smtClean="0"/>
              <a:t>Все точки, находящиеся па кривой безразличия, соответствуют одинаково предпочтительным потребительским наборам. Кривая безразличия обычно имеет выпуклую форму, что объясняется действие закона убывающей относительной предельной полезности.</a:t>
            </a:r>
          </a:p>
          <a:p>
            <a:pPr marL="0" indent="0" eaLnBrk="1" hangingPunct="1">
              <a:lnSpc>
                <a:spcPct val="90000"/>
              </a:lnSpc>
              <a:buFont typeface="Wingdings 3" panose="05040102010807070707" pitchFamily="18" charset="2"/>
              <a:buNone/>
            </a:pPr>
            <a:r>
              <a:rPr lang="en-US" smtClean="0"/>
              <a:t>II	</a:t>
            </a:r>
            <a:r>
              <a:rPr lang="ru-RU" smtClean="0"/>
              <a:t>Когда потребитель имеет фиксированный доход, который он полностью расходует, а рыночные цены двух товаров – неизменны, его свобода выбора ограничена перемещением вдоль прямой линии, называемой бюджетной линией или бюджетным ограничением. Наклон линии зависит от отношения рыночных цен этих двух товаров: а удаленность линии от начала координат зависит от величины дохода потребителя.</a:t>
            </a:r>
          </a:p>
          <a:p>
            <a:pPr marL="0" indent="0" eaLnBrk="1" hangingPunct="1">
              <a:lnSpc>
                <a:spcPct val="90000"/>
              </a:lnSpc>
              <a:buFont typeface="Wingdings 3" panose="05040102010807070707" pitchFamily="18" charset="2"/>
              <a:buNone/>
            </a:pPr>
            <a:r>
              <a:rPr lang="ru-RU" smtClean="0"/>
              <a:t>III	Потребитель будет перемещаться вдоль этой бюджетной линии до тех пор, пока не попадает на наивысшую из достижимых кривую безразличия. В этой точке бюджетная линия будет касаться, но не пересекать кривую безразличие. Следовательно</a:t>
            </a:r>
          </a:p>
          <a:p>
            <a:pPr marL="0" indent="0" eaLnBrk="1" hangingPunct="1">
              <a:lnSpc>
                <a:spcPct val="90000"/>
              </a:lnSpc>
              <a:buFont typeface="Wingdings 3" panose="05040102010807070707" pitchFamily="18" charset="2"/>
              <a:buNone/>
            </a:pPr>
            <a:endParaRPr lang="ru-RU" smtClean="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Прямоугольник 3"/>
          <p:cNvSpPr>
            <a:spLocks noChangeArrowheads="1"/>
          </p:cNvSpPr>
          <p:nvPr/>
        </p:nvSpPr>
        <p:spPr bwMode="auto">
          <a:xfrm>
            <a:off x="746125" y="1512888"/>
            <a:ext cx="11445875" cy="39703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r>
              <a:rPr lang="ru-RU">
                <a:solidFill>
                  <a:schemeClr val="tx1"/>
                </a:solidFill>
              </a:rPr>
              <a:t>IV 	 Равновесие потребителя достигается в точке каса­ния, где наклон бюджетной липни (отношение цен) точно ра­вен наклону кривой безразличия (норме замещения или отно­шению предельных полезностей двух товаров). Эта зависи­мость является еще одним доказательством тоге», что в равно­весном положении потребителя предельные полезности про­порциональны цепам.</a:t>
            </a:r>
          </a:p>
          <a:p>
            <a:pPr>
              <a:spcBef>
                <a:spcPct val="0"/>
              </a:spcBef>
              <a:buClrTx/>
              <a:buFontTx/>
              <a:buNone/>
            </a:pPr>
            <a:r>
              <a:rPr lang="ru-RU">
                <a:solidFill>
                  <a:schemeClr val="tx1"/>
                </a:solidFill>
              </a:rPr>
              <a:t>V	 Уменьшение дохода влечет за собой параллельное перемеще­ние бюджетной линии к началу координат; в результате чего покупаемое количество обоих товаров обычно уменьшается. При прочих равных условиях изменение цены одного из това­ров вызовет поворот' бюджетной линии и изменение ее на­клона. Если изменятся цены или доход, потребитель найдет новую 'точку касания, которая обеспечит получение наиболь­шего удовлетворения. II любой точке касания предельные по­лезности, приносимые каждым последним потраченным дол­ларом каждого товара, равны. Сравни» новую п старую точки равновесия, мы можем построить обычную убывающую кри­вую спроса.</a:t>
            </a:r>
          </a:p>
          <a:p>
            <a:pPr>
              <a:spcBef>
                <a:spcPct val="0"/>
              </a:spcBef>
              <a:buClrTx/>
              <a:buFontTx/>
              <a:buNone/>
            </a:pPr>
            <a:endParaRPr lang="ru-RU">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538288" y="1104900"/>
            <a:ext cx="9813925" cy="2862263"/>
          </a:xfrm>
          <a:prstGeom prst="rect">
            <a:avLst/>
          </a:prstGeom>
        </p:spPr>
        <p:txBody>
          <a:bodyPr>
            <a:spAutoFit/>
          </a:bodyPr>
          <a:lstStyle/>
          <a:p>
            <a:pPr eaLnBrk="1" fontAlgn="auto" hangingPunct="1">
              <a:spcAft>
                <a:spcPts val="0"/>
              </a:spcAft>
              <a:buClr>
                <a:schemeClr val="bg2">
                  <a:lumMod val="40000"/>
                  <a:lumOff val="60000"/>
                </a:schemeClr>
              </a:buClr>
              <a:buFont typeface="Wingdings 3" charset="2"/>
              <a:buChar char=""/>
              <a:defRPr/>
            </a:pPr>
            <a:r>
              <a:rPr lang="ru-RU" dirty="0"/>
              <a:t>Внимательно посмотрите на столбец (3). То, что по леере увеличения потребления пределы гая полезность уменьшается, является результатом действия закона убывающей предельной полезности. </a:t>
            </a:r>
          </a:p>
          <a:p>
            <a:pPr eaLnBrk="1" fontAlgn="auto" hangingPunct="1">
              <a:spcAft>
                <a:spcPts val="0"/>
              </a:spcAft>
              <a:buClr>
                <a:schemeClr val="bg2">
                  <a:lumMod val="40000"/>
                  <a:lumOff val="60000"/>
                </a:schemeClr>
              </a:buClr>
              <a:buFont typeface="Wingdings 3" charset="2"/>
              <a:buChar char=""/>
              <a:defRPr/>
            </a:pPr>
            <a:r>
              <a:rPr lang="ru-RU" dirty="0"/>
              <a:t>По мере увеличения потребления какого-либо товара или услуга, например пиццы илы концертов, общая полезность увеличивается. Прирост полезности, получаемый в результате потребления еще одной единицы блага, является "предельной полезностью" - дополнительной полезностью, добавленной последней единицей потребленного блага. В соответствии с законом убывающей предельной полезности, по мере увеличения потребления величина предельной полезности уменьшается. </a:t>
            </a:r>
          </a:p>
        </p:txBody>
      </p:sp>
      <p:sp>
        <p:nvSpPr>
          <p:cNvPr id="5" name="Прямоугольник 4"/>
          <p:cNvSpPr/>
          <p:nvPr/>
        </p:nvSpPr>
        <p:spPr>
          <a:xfrm>
            <a:off x="1538288" y="4105275"/>
            <a:ext cx="10028237" cy="2862263"/>
          </a:xfrm>
          <a:prstGeom prst="rect">
            <a:avLst/>
          </a:prstGeom>
        </p:spPr>
        <p:txBody>
          <a:bodyPr>
            <a:spAutoFit/>
          </a:bodyPr>
          <a:lstStyle/>
          <a:p>
            <a:pPr eaLnBrk="1" fontAlgn="auto" hangingPunct="1">
              <a:spcAft>
                <a:spcPts val="0"/>
              </a:spcAft>
              <a:buClr>
                <a:schemeClr val="bg2">
                  <a:lumMod val="40000"/>
                  <a:lumOff val="60000"/>
                </a:schemeClr>
              </a:buClr>
              <a:buFont typeface="Wingdings 3" charset="2"/>
              <a:buChar char=""/>
              <a:defRPr/>
            </a:pPr>
            <a:r>
              <a:rPr lang="ru-RU" dirty="0"/>
              <a:t>На рис. 1 данные об </a:t>
            </a:r>
            <a:r>
              <a:rPr lang="ru-RU"/>
              <a:t>общей </a:t>
            </a:r>
            <a:r>
              <a:rPr lang="ru-RU" smtClean="0"/>
              <a:t>и </a:t>
            </a:r>
            <a:r>
              <a:rPr lang="ru-RU" dirty="0"/>
              <a:t>предельной полезности из табл. 1 представлены графи-чески. На графике слева заштрихованные прямоугольники показывают, насколько увеличивается общая полезность при каждом уровне потребления. Кроме того, если предположить, что потребление блага происходит бесконечно малыми порциями, общая полезность может быть представлена в виде плавной кривой линии. Ее траектория отражает уменьшающиеся темпы увеличения общей полезности. На графике справа отображена предельная полезность. Площадь заштрихованных прямоугольников предельной полезности соответствует площади прямоугольников прироста общей полезности на графике слева Прямая линия на графике справа соответствует сглаженное кривой предельной полезности. </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Объект 2"/>
          <p:cNvSpPr>
            <a:spLocks noGrp="1"/>
          </p:cNvSpPr>
          <p:nvPr>
            <p:ph idx="1"/>
          </p:nvPr>
        </p:nvSpPr>
        <p:spPr>
          <a:xfrm>
            <a:off x="1522413" y="952500"/>
            <a:ext cx="9902825" cy="1349375"/>
          </a:xfrm>
        </p:spPr>
        <p:txBody>
          <a:bodyPr/>
          <a:lstStyle/>
          <a:p>
            <a:pPr marL="0" indent="0" eaLnBrk="1" hangingPunct="1">
              <a:buFont typeface="Wingdings 3" panose="05040102010807070707" pitchFamily="18" charset="2"/>
              <a:buNone/>
            </a:pPr>
            <a:r>
              <a:rPr lang="ru-RU" sz="6000" b="1" i="1" smtClean="0"/>
              <a:t> </a:t>
            </a:r>
            <a:r>
              <a:rPr lang="ru-RU" sz="6000" b="1" u="sng" smtClean="0">
                <a:solidFill>
                  <a:schemeClr val="tx2"/>
                </a:solidFill>
              </a:rPr>
              <a:t>Спасибо за просмотр</a:t>
            </a:r>
          </a:p>
        </p:txBody>
      </p:sp>
      <p:pic>
        <p:nvPicPr>
          <p:cNvPr id="100355" name="Рисунок 4"/>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8229600" y="2578100"/>
            <a:ext cx="2655888" cy="3657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0356" name="Рисунок 5"/>
          <p:cNvPicPr>
            <a:picLocks noChangeAspect="1"/>
          </p:cNvPicPr>
          <p:nvPr/>
        </p:nvPicPr>
        <p:blipFill>
          <a:blip r:embed="rId3">
            <a:extLst>
              <a:ext uri="{28A0092B-C50C-407E-A947-70E740481C1C}">
                <a14:useLocalDpi xmlns:a14="http://schemas.microsoft.com/office/drawing/2010/main" xmlns="" val="0"/>
              </a:ext>
            </a:extLst>
          </a:blip>
          <a:srcRect/>
          <a:stretch>
            <a:fillRect/>
          </a:stretch>
        </p:blipFill>
        <p:spPr bwMode="auto">
          <a:xfrm>
            <a:off x="1301750" y="2578100"/>
            <a:ext cx="2544763" cy="3657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Объект 4"/>
          <p:cNvSpPr>
            <a:spLocks noGrp="1"/>
          </p:cNvSpPr>
          <p:nvPr>
            <p:ph idx="1"/>
          </p:nvPr>
        </p:nvSpPr>
        <p:spPr>
          <a:xfrm>
            <a:off x="1397000" y="196850"/>
            <a:ext cx="10083800" cy="1317625"/>
          </a:xfrm>
        </p:spPr>
        <p:txBody>
          <a:bodyPr rtlCol="0">
            <a:normAutofit/>
          </a:bodyPr>
          <a:lstStyle/>
          <a:p>
            <a:pPr eaLnBrk="1" fontAlgn="auto" hangingPunct="1">
              <a:spcAft>
                <a:spcPts val="0"/>
              </a:spcAft>
              <a:buClr>
                <a:schemeClr val="bg2">
                  <a:lumMod val="40000"/>
                  <a:lumOff val="60000"/>
                </a:schemeClr>
              </a:buClr>
              <a:buFont typeface="Wingdings 3" charset="2"/>
              <a:buChar char=""/>
              <a:defRPr/>
            </a:pPr>
            <a:r>
              <a:rPr lang="ru-RU" dirty="0">
                <a:solidFill>
                  <a:schemeClr val="tx1">
                    <a:lumMod val="75000"/>
                    <a:lumOff val="25000"/>
                  </a:schemeClr>
                </a:solidFill>
              </a:rPr>
              <a:t>Закон убывающей предельной полезности отражает траектория кривой предельной полезности (МИ). Она должна быть нисходящей. А вот траектория кривой общем полезности, отражая действие этого же закона, должна быть вогнутой пли куполообразной.</a:t>
            </a:r>
          </a:p>
          <a:p>
            <a:pPr eaLnBrk="1" fontAlgn="auto" hangingPunct="1">
              <a:spcAft>
                <a:spcPts val="0"/>
              </a:spcAft>
              <a:buClr>
                <a:schemeClr val="bg2">
                  <a:lumMod val="40000"/>
                  <a:lumOff val="60000"/>
                </a:schemeClr>
              </a:buClr>
              <a:buFont typeface="Wingdings 3" charset="2"/>
              <a:buChar char=""/>
              <a:defRPr/>
            </a:pPr>
            <a:endParaRPr lang="ru-RU" dirty="0">
              <a:solidFill>
                <a:schemeClr val="tx1">
                  <a:lumMod val="75000"/>
                  <a:lumOff val="25000"/>
                </a:schemeClr>
              </a:solidFill>
            </a:endParaRPr>
          </a:p>
        </p:txBody>
      </p:sp>
      <p:pic>
        <p:nvPicPr>
          <p:cNvPr id="27651" name="Рисунок 5"/>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687388" y="1782763"/>
            <a:ext cx="2905125" cy="3990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7652" name="Рисунок 6"/>
          <p:cNvPicPr>
            <a:picLocks noChangeAspect="1"/>
          </p:cNvPicPr>
          <p:nvPr/>
        </p:nvPicPr>
        <p:blipFill>
          <a:blip r:embed="rId3">
            <a:extLst>
              <a:ext uri="{28A0092B-C50C-407E-A947-70E740481C1C}">
                <a14:useLocalDpi xmlns:a14="http://schemas.microsoft.com/office/drawing/2010/main" xmlns="" val="0"/>
              </a:ext>
            </a:extLst>
          </a:blip>
          <a:srcRect/>
          <a:stretch>
            <a:fillRect/>
          </a:stretch>
        </p:blipFill>
        <p:spPr bwMode="auto">
          <a:xfrm>
            <a:off x="3892550" y="1989138"/>
            <a:ext cx="3200400" cy="2628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7653" name="Прямоугольник 7"/>
          <p:cNvSpPr>
            <a:spLocks noChangeArrowheads="1"/>
          </p:cNvSpPr>
          <p:nvPr/>
        </p:nvSpPr>
        <p:spPr bwMode="auto">
          <a:xfrm>
            <a:off x="7392988" y="1677988"/>
            <a:ext cx="3098800" cy="646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ts val="300"/>
              </a:spcBef>
              <a:buClrTx/>
              <a:buFontTx/>
              <a:buNone/>
            </a:pPr>
            <a:r>
              <a:rPr lang="ru-RU" b="1">
                <a:solidFill>
                  <a:schemeClr val="tx1"/>
                </a:solidFill>
                <a:cs typeface="Times New Roman" panose="02020603050405020304" pitchFamily="18" charset="0"/>
              </a:rPr>
              <a:t>Рис.1.</a:t>
            </a:r>
            <a:r>
              <a:rPr lang="ru-RU">
                <a:solidFill>
                  <a:schemeClr val="tx1"/>
                </a:solidFill>
                <a:cs typeface="Times New Roman" panose="02020603050405020304" pitchFamily="18" charset="0"/>
              </a:rPr>
              <a:t> Закон убывающей предельной полезности </a:t>
            </a:r>
            <a:endParaRPr lang="ru-RU" sz="1200">
              <a:solidFill>
                <a:schemeClr val="tx1"/>
              </a:solidFill>
              <a:cs typeface="Times New Roman" panose="02020603050405020304" pitchFamily="18" charset="0"/>
            </a:endParaRPr>
          </a:p>
        </p:txBody>
      </p:sp>
      <p:sp>
        <p:nvSpPr>
          <p:cNvPr id="27654" name="Прямоугольник 8"/>
          <p:cNvSpPr>
            <a:spLocks noChangeArrowheads="1"/>
          </p:cNvSpPr>
          <p:nvPr/>
        </p:nvSpPr>
        <p:spPr bwMode="auto">
          <a:xfrm>
            <a:off x="4333875" y="4687888"/>
            <a:ext cx="7669213" cy="2247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ts val="300"/>
              </a:spcBef>
              <a:buClrTx/>
              <a:buFontTx/>
              <a:buNone/>
            </a:pPr>
            <a:r>
              <a:rPr lang="ru-RU" sz="1400">
                <a:solidFill>
                  <a:schemeClr val="tx1"/>
                </a:solidFill>
                <a:cs typeface="Times New Roman" panose="02020603050405020304" pitchFamily="18" charset="0"/>
              </a:rPr>
              <a:t>Заштрихованные прямоугольники соответствуют дополнительной полезности, добавляемой при потреблении каждой последующей единицы блага. Замедление темпа роста общей полезности (см. график справа) показано с помощью уменьшения площади заштрихованных прямоугольников, соответствующих предельной полезности. Если мы будем потреблять наше благо меньшими порциями, то ступеньки на кривой общей полезности сгладятся, и она превратится в плавную кривую (см. график слева). Более того, сглаживание ступенек на графике предельной полезности, показанном справа, позволит отобразить кривую предельной полезности в виде нисходящей кривой, наклон которой будет зависеть от наклона кривой общей полезности. </a:t>
            </a:r>
          </a:p>
        </p:txBody>
      </p:sp>
      <p:sp>
        <p:nvSpPr>
          <p:cNvPr id="27655" name="Прямоугольник 9"/>
          <p:cNvSpPr>
            <a:spLocks noChangeArrowheads="1"/>
          </p:cNvSpPr>
          <p:nvPr/>
        </p:nvSpPr>
        <p:spPr bwMode="auto">
          <a:xfrm>
            <a:off x="7392988" y="2616200"/>
            <a:ext cx="3784600" cy="1119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lnSpc>
                <a:spcPts val="950"/>
              </a:lnSpc>
              <a:spcBef>
                <a:spcPts val="300"/>
              </a:spcBef>
              <a:buClrTx/>
              <a:buFontTx/>
              <a:buNone/>
            </a:pPr>
            <a:r>
              <a:rPr lang="ru-RU" sz="1400">
                <a:solidFill>
                  <a:schemeClr val="tx1"/>
                </a:solidFill>
                <a:cs typeface="Times New Roman" panose="02020603050405020304" pitchFamily="18" charset="0"/>
              </a:rPr>
              <a:t>Увеличение общей полезности по мере роста потребления отображено на графике слева, но это увеличение происходит с замедляющимся темпом, отражая убывание предельной полезности. В прошлом на основе этой зависимости экономисты сформулировала закон спроса.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Легкий дым">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Легкий дым">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Легкий дым">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1126</TotalTime>
  <Words>12714</Words>
  <Application>Microsoft Office PowerPoint</Application>
  <PresentationFormat>Произвольный</PresentationFormat>
  <Paragraphs>390</Paragraphs>
  <Slides>80</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80</vt:i4>
      </vt:variant>
    </vt:vector>
  </HeadingPairs>
  <TitlesOfParts>
    <vt:vector size="81" baseType="lpstr">
      <vt:lpstr>Легкий дым</vt:lpstr>
      <vt:lpstr>Спрос и поведение потребителей</vt:lpstr>
      <vt:lpstr>Об авторах. </vt:lpstr>
      <vt:lpstr>Слайд 3</vt:lpstr>
      <vt:lpstr>ВЫБОР И ТЕОРИЯ ПОЛЕЗНОСТИ </vt:lpstr>
      <vt:lpstr>Предельная полезность и закон убывающей предельной полезности  </vt:lpstr>
      <vt:lpstr>Слайд 6</vt:lpstr>
      <vt:lpstr>Попробуем сосчитать  </vt:lpstr>
      <vt:lpstr>Слайд 8</vt:lpstr>
      <vt:lpstr>Слайд 9</vt:lpstr>
      <vt:lpstr>Взаимосвязь общей и предельной полезности</vt:lpstr>
      <vt:lpstr>Экскурс в историю </vt:lpstr>
      <vt:lpstr>Слайд 12</vt:lpstr>
      <vt:lpstr>Слайд 13</vt:lpstr>
      <vt:lpstr>Слайд 14</vt:lpstr>
      <vt:lpstr>РАВЕНСТВО ПРЕДЕЛЬНЫХ ПОЛЕЗНОСТЕЙ В РАСЧЕТЕ НА КАЖДЫЙ ДОЛЛАР, ПОТРАЧЕННЫЙ НА ПОКУПКУ КАЖДОГО ТОВАРА, ЯВЛЯЕТСЯ УСЛОВИЕМ РАВНОВЕСИЯ</vt:lpstr>
      <vt:lpstr>Слайд 16</vt:lpstr>
      <vt:lpstr>Слайд 17</vt:lpstr>
      <vt:lpstr>Почему кривая спроса имеет отрицательный наклон</vt:lpstr>
      <vt:lpstr>Слайд 19</vt:lpstr>
      <vt:lpstr>Слайд 20</vt:lpstr>
      <vt:lpstr>Слайд 21</vt:lpstr>
      <vt:lpstr>АЛЬТЕРНАТИВНЫЙ ПОДХОД: ЭФФЕКТ ЗАМЕНЫ И ЭФФЕКТ ДОХОДА</vt:lpstr>
      <vt:lpstr>Слайд 23</vt:lpstr>
      <vt:lpstr>Эффект дохода </vt:lpstr>
      <vt:lpstr>Слайд 25</vt:lpstr>
      <vt:lpstr>Слайд 26</vt:lpstr>
      <vt:lpstr>Слайд 27</vt:lpstr>
      <vt:lpstr>ИЗМЕНЕНИЯ В СПРОСЕ</vt:lpstr>
      <vt:lpstr>Слайд 29</vt:lpstr>
      <vt:lpstr>Взаимозаменяемые и взаимодополняющие блага</vt:lpstr>
      <vt:lpstr>Слайд 31</vt:lpstr>
      <vt:lpstr>Подведем итоги:</vt:lpstr>
      <vt:lpstr>Эмпирическая оценка эластичности по цене и по доходу  </vt:lpstr>
      <vt:lpstr>Слайд 34</vt:lpstr>
      <vt:lpstr>Слайд 35</vt:lpstr>
      <vt:lpstr>Слайд 36</vt:lpstr>
      <vt:lpstr>Слайд 37</vt:lpstr>
      <vt:lpstr>Слайд 38</vt:lpstr>
      <vt:lpstr>Слайд 39</vt:lpstr>
      <vt:lpstr>Слайд 40</vt:lpstr>
      <vt:lpstr>Слайд 41</vt:lpstr>
      <vt:lpstr>Слайд 42</vt:lpstr>
      <vt:lpstr>ПАРАДОКС СТОИМОСТИ</vt:lpstr>
      <vt:lpstr>Слайд 44</vt:lpstr>
      <vt:lpstr>Слайд 45</vt:lpstr>
      <vt:lpstr>ПОТРЕБИТЕЛЬСКАЯ РЕНТА</vt:lpstr>
      <vt:lpstr>Слайд 47</vt:lpstr>
      <vt:lpstr>Слайд 48</vt:lpstr>
      <vt:lpstr>Слайд 49</vt:lpstr>
      <vt:lpstr>Практическое применение концепции потребительской ренты</vt:lpstr>
      <vt:lpstr>Слайд 51</vt:lpstr>
      <vt:lpstr>Слайд 52</vt:lpstr>
      <vt:lpstr>РЕЗЮМЕ  </vt:lpstr>
      <vt:lpstr>Слайд 54</vt:lpstr>
      <vt:lpstr>Слайд 55</vt:lpstr>
      <vt:lpstr>Слайд 56</vt:lpstr>
      <vt:lpstr>КЛЮЧЕВЫЕ ПОНЯТИЯ  </vt:lpstr>
      <vt:lpstr>ВОПРОСЫ ДЛЯ ОБСУЖДЕНИЯ </vt:lpstr>
      <vt:lpstr>Слайд 59</vt:lpstr>
      <vt:lpstr>Слайд 60</vt:lpstr>
      <vt:lpstr>Слайд 61</vt:lpstr>
      <vt:lpstr>Слайд 62</vt:lpstr>
      <vt:lpstr>КРИВАЯ БЕЗРАЗЛИЧИЯ</vt:lpstr>
      <vt:lpstr>Слайд 64</vt:lpstr>
      <vt:lpstr>Слайд 65</vt:lpstr>
      <vt:lpstr>Закон замещения</vt:lpstr>
      <vt:lpstr>Слайд 67</vt:lpstr>
      <vt:lpstr>Карта кривых безразличия</vt:lpstr>
      <vt:lpstr>Слайд 69</vt:lpstr>
      <vt:lpstr>БЮДЖЕТНАЯ ЛИНИЯ ИЛИ БЮДЖЕТНОЕ ОГРАНИЧЕНИЕ </vt:lpstr>
      <vt:lpstr>Слайд 71</vt:lpstr>
      <vt:lpstr>РАВНОВЕСИЕ В ТОЧКЕ КАСАНИЯ </vt:lpstr>
      <vt:lpstr>Слайд 73</vt:lpstr>
      <vt:lpstr>ИЗМЕНЕНИЯ ДОХОДА И ЦЕНЫ</vt:lpstr>
      <vt:lpstr>Слайд 75</vt:lpstr>
      <vt:lpstr>ПОСТРОЕНИЕ КРИВОЙ СПРОСА</vt:lpstr>
      <vt:lpstr>Слайд 77</vt:lpstr>
      <vt:lpstr>РЕЗЮМЕ ПРИЛОЖЕНИЯ </vt:lpstr>
      <vt:lpstr>Слайд 79</vt:lpstr>
      <vt:lpstr>Слайд 80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Геометрический анализ равновесия потребителя</dc:title>
  <dc:creator>Loboda</dc:creator>
  <cp:lastModifiedBy>Пользователь</cp:lastModifiedBy>
  <cp:revision>78</cp:revision>
  <dcterms:created xsi:type="dcterms:W3CDTF">2013-12-22T14:43:32Z</dcterms:created>
  <dcterms:modified xsi:type="dcterms:W3CDTF">2014-05-27T10:35:25Z</dcterms:modified>
</cp:coreProperties>
</file>