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324" r:id="rId3"/>
    <p:sldId id="309" r:id="rId4"/>
    <p:sldId id="310" r:id="rId5"/>
    <p:sldId id="311" r:id="rId6"/>
    <p:sldId id="312" r:id="rId7"/>
    <p:sldId id="313" r:id="rId8"/>
    <p:sldId id="314" r:id="rId9"/>
    <p:sldId id="315" r:id="rId10"/>
    <p:sldId id="316" r:id="rId11"/>
    <p:sldId id="327" r:id="rId12"/>
    <p:sldId id="317" r:id="rId13"/>
    <p:sldId id="318" r:id="rId14"/>
    <p:sldId id="319" r:id="rId15"/>
    <p:sldId id="320" r:id="rId16"/>
    <p:sldId id="328" r:id="rId17"/>
    <p:sldId id="321" r:id="rId18"/>
    <p:sldId id="322"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 id="325" r:id="rId36"/>
    <p:sldId id="273" r:id="rId37"/>
    <p:sldId id="274" r:id="rId38"/>
    <p:sldId id="275" r:id="rId39"/>
    <p:sldId id="276" r:id="rId40"/>
    <p:sldId id="277" r:id="rId41"/>
    <p:sldId id="278" r:id="rId42"/>
    <p:sldId id="279" r:id="rId43"/>
    <p:sldId id="281" r:id="rId44"/>
    <p:sldId id="280" r:id="rId45"/>
    <p:sldId id="282" r:id="rId46"/>
    <p:sldId id="283" r:id="rId47"/>
    <p:sldId id="329" r:id="rId48"/>
    <p:sldId id="330" r:id="rId49"/>
    <p:sldId id="331" r:id="rId50"/>
    <p:sldId id="333" r:id="rId51"/>
    <p:sldId id="332" r:id="rId52"/>
    <p:sldId id="334" r:id="rId53"/>
    <p:sldId id="335" r:id="rId54"/>
    <p:sldId id="336" r:id="rId55"/>
    <p:sldId id="337" r:id="rId56"/>
    <p:sldId id="338" r:id="rId57"/>
    <p:sldId id="339" r:id="rId58"/>
    <p:sldId id="340" r:id="rId59"/>
    <p:sldId id="341" r:id="rId60"/>
    <p:sldId id="284" r:id="rId61"/>
    <p:sldId id="285" r:id="rId62"/>
    <p:sldId id="286" r:id="rId63"/>
    <p:sldId id="287" r:id="rId64"/>
    <p:sldId id="342" r:id="rId65"/>
    <p:sldId id="288" r:id="rId66"/>
    <p:sldId id="290" r:id="rId67"/>
    <p:sldId id="292" r:id="rId68"/>
    <p:sldId id="293" r:id="rId69"/>
    <p:sldId id="294" r:id="rId70"/>
    <p:sldId id="295" r:id="rId71"/>
    <p:sldId id="296" r:id="rId72"/>
    <p:sldId id="297" r:id="rId73"/>
    <p:sldId id="298" r:id="rId74"/>
    <p:sldId id="299" r:id="rId75"/>
    <p:sldId id="300" r:id="rId76"/>
    <p:sldId id="301" r:id="rId77"/>
    <p:sldId id="302" r:id="rId78"/>
    <p:sldId id="303" r:id="rId79"/>
    <p:sldId id="304" r:id="rId80"/>
    <p:sldId id="326" r:id="rId81"/>
    <p:sldId id="305" r:id="rId82"/>
    <p:sldId id="306" r:id="rId83"/>
    <p:sldId id="307" r:id="rId84"/>
    <p:sldId id="308" r:id="rId85"/>
    <p:sldId id="323" r:id="rId8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22" y="-4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Прямоугольник с двумя скругленными противолежащими углами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Заголовок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10" name="Дата 9"/>
          <p:cNvSpPr>
            <a:spLocks noGrp="1"/>
          </p:cNvSpPr>
          <p:nvPr>
            <p:ph type="dt" sz="half" idx="10"/>
          </p:nvPr>
        </p:nvSpPr>
        <p:spPr>
          <a:xfrm>
            <a:off x="5562600" y="6509004"/>
            <a:ext cx="3002280" cy="274320"/>
          </a:xfrm>
        </p:spPr>
        <p:txBody>
          <a:bodyPr vert="horz" rtlCol="0"/>
          <a:lstStyle>
            <a:extLst/>
          </a:lstStyle>
          <a:p>
            <a:fld id="{28A89561-55A0-4F93-8719-EDFD4FE0BC31}" type="datetimeFigureOut">
              <a:rPr lang="ru-RU" smtClean="0"/>
              <a:pPr/>
              <a:t>18.03.2014</a:t>
            </a:fld>
            <a:endParaRPr lang="ru-RU"/>
          </a:p>
        </p:txBody>
      </p:sp>
      <p:sp>
        <p:nvSpPr>
          <p:cNvPr id="11" name="Номер слайда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09DCD91B-62D2-4E3D-AEFC-4FCE4EF55D6B}" type="slidenum">
              <a:rPr lang="ru-RU" smtClean="0"/>
              <a:pPr/>
              <a:t>‹#›</a:t>
            </a:fld>
            <a:endParaRPr lang="ru-RU"/>
          </a:p>
        </p:txBody>
      </p:sp>
      <p:sp>
        <p:nvSpPr>
          <p:cNvPr id="12" name="Нижний колонтитул 11"/>
          <p:cNvSpPr>
            <a:spLocks noGrp="1"/>
          </p:cNvSpPr>
          <p:nvPr>
            <p:ph type="ftr" sz="quarter" idx="12"/>
          </p:nvPr>
        </p:nvSpPr>
        <p:spPr>
          <a:xfrm>
            <a:off x="1600200" y="6509004"/>
            <a:ext cx="3907464" cy="274320"/>
          </a:xfrm>
        </p:spPr>
        <p:txBody>
          <a:bodyPr vert="horz" rtlCol="0"/>
          <a:lstStyle>
            <a:extLst/>
          </a:lstStyle>
          <a:p>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28A89561-55A0-4F93-8719-EDFD4FE0BC31}" type="datetimeFigureOut">
              <a:rPr lang="ru-RU" smtClean="0"/>
              <a:pPr/>
              <a:t>18.03.2014</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09DCD91B-62D2-4E3D-AEFC-4FCE4EF55D6B}"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lvl1pPr algn="l">
              <a:defRPr/>
            </a:lvl1pPr>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28A89561-55A0-4F93-8719-EDFD4FE0BC31}" type="datetimeFigureOut">
              <a:rPr lang="ru-RU" smtClean="0"/>
              <a:pPr/>
              <a:t>18.03.2014</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09DCD91B-62D2-4E3D-AEFC-4FCE4EF55D6B}"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7" name="Прямоугольник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28A89561-55A0-4F93-8719-EDFD4FE0BC31}" type="datetimeFigureOut">
              <a:rPr lang="ru-RU" smtClean="0"/>
              <a:pPr/>
              <a:t>18.03.2014</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09DCD91B-62D2-4E3D-AEFC-4FCE4EF55D6B}"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7" name="Прямоугольник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8" name="Дата 7"/>
          <p:cNvSpPr>
            <a:spLocks noGrp="1"/>
          </p:cNvSpPr>
          <p:nvPr>
            <p:ph type="dt" sz="half" idx="10"/>
          </p:nvPr>
        </p:nvSpPr>
        <p:spPr>
          <a:xfrm>
            <a:off x="5562600" y="6513670"/>
            <a:ext cx="3002280" cy="274320"/>
          </a:xfrm>
        </p:spPr>
        <p:txBody>
          <a:bodyPr vert="horz" rtlCol="0"/>
          <a:lstStyle>
            <a:extLst/>
          </a:lstStyle>
          <a:p>
            <a:fld id="{28A89561-55A0-4F93-8719-EDFD4FE0BC31}" type="datetimeFigureOut">
              <a:rPr lang="ru-RU" smtClean="0"/>
              <a:pPr/>
              <a:t>18.03.2014</a:t>
            </a:fld>
            <a:endParaRPr lang="ru-RU"/>
          </a:p>
        </p:txBody>
      </p:sp>
      <p:sp>
        <p:nvSpPr>
          <p:cNvPr id="9" name="Номер слайда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09DCD91B-62D2-4E3D-AEFC-4FCE4EF55D6B}" type="slidenum">
              <a:rPr lang="ru-RU" smtClean="0"/>
              <a:pPr/>
              <a:t>‹#›</a:t>
            </a:fld>
            <a:endParaRPr lang="ru-RU"/>
          </a:p>
        </p:txBody>
      </p:sp>
      <p:sp>
        <p:nvSpPr>
          <p:cNvPr id="10" name="Нижний колонтитул 9"/>
          <p:cNvSpPr>
            <a:spLocks noGrp="1"/>
          </p:cNvSpPr>
          <p:nvPr>
            <p:ph type="ftr" sz="quarter" idx="12"/>
          </p:nvPr>
        </p:nvSpPr>
        <p:spPr>
          <a:xfrm>
            <a:off x="1600200" y="6513670"/>
            <a:ext cx="3907464" cy="274320"/>
          </a:xfrm>
        </p:spPr>
        <p:txBody>
          <a:bodyPr vert="horz" rtlCol="0"/>
          <a:lstStyle>
            <a:extLst/>
          </a:lstStyle>
          <a:p>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28A89561-55A0-4F93-8719-EDFD4FE0BC31}" type="datetimeFigureOut">
              <a:rPr lang="ru-RU" smtClean="0"/>
              <a:pPr/>
              <a:t>18.03.2014</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a:xfrm>
            <a:off x="8641080" y="6514568"/>
            <a:ext cx="464288" cy="274320"/>
          </a:xfrm>
        </p:spPr>
        <p:txBody>
          <a:bodyPr/>
          <a:lstStyle>
            <a:extLst/>
          </a:lstStyle>
          <a:p>
            <a:fld id="{09DCD91B-62D2-4E3D-AEFC-4FCE4EF55D6B}" type="slidenum">
              <a:rPr lang="ru-RU" smtClean="0"/>
              <a:pPr/>
              <a:t>‹#›</a:t>
            </a:fld>
            <a:endParaRPr lang="ru-RU"/>
          </a:p>
        </p:txBody>
      </p:sp>
      <p:sp>
        <p:nvSpPr>
          <p:cNvPr id="10" name="Прямоугольник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Прямоугольник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Прямоугольник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Заголовок 1"/>
          <p:cNvSpPr>
            <a:spLocks noGrp="1"/>
          </p:cNvSpPr>
          <p:nvPr>
            <p:ph type="title"/>
          </p:nvPr>
        </p:nvSpPr>
        <p:spPr>
          <a:xfrm>
            <a:off x="457200" y="251948"/>
            <a:ext cx="8229600" cy="1143000"/>
          </a:xfrm>
        </p:spPr>
        <p:txBody>
          <a:bodyPr anchor="b"/>
          <a:lstStyle>
            <a:lvl1pPr>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28A89561-55A0-4F93-8719-EDFD4FE0BC31}" type="datetimeFigureOut">
              <a:rPr lang="ru-RU" smtClean="0"/>
              <a:pPr/>
              <a:t>18.03.2014</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a:xfrm>
            <a:off x="8641080" y="6514568"/>
            <a:ext cx="464288" cy="274320"/>
          </a:xfrm>
        </p:spPr>
        <p:txBody>
          <a:bodyPr/>
          <a:lstStyle>
            <a:extLst/>
          </a:lstStyle>
          <a:p>
            <a:fld id="{09DCD91B-62D2-4E3D-AEFC-4FCE4EF55D6B}"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53218"/>
            <a:ext cx="8229600" cy="1143000"/>
          </a:xfrm>
        </p:spPr>
        <p:txBody>
          <a:bodyP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28A89561-55A0-4F93-8719-EDFD4FE0BC31}" type="datetimeFigureOut">
              <a:rPr lang="ru-RU" smtClean="0"/>
              <a:pPr/>
              <a:t>18.03.2014</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09DCD91B-62D2-4E3D-AEFC-4FCE4EF55D6B}" type="slidenum">
              <a:rPr lang="ru-RU" smtClean="0"/>
              <a:pPr/>
              <a:t>‹#›</a:t>
            </a:fld>
            <a:endParaRPr lang="ru-RU"/>
          </a:p>
        </p:txBody>
      </p:sp>
      <p:sp>
        <p:nvSpPr>
          <p:cNvPr id="7" name="Прямоугольник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extLst/>
          </a:lstStyle>
          <a:p>
            <a:fld id="{28A89561-55A0-4F93-8719-EDFD4FE0BC31}" type="datetimeFigureOut">
              <a:rPr lang="ru-RU" smtClean="0"/>
              <a:pPr/>
              <a:t>18.03.2014</a:t>
            </a:fld>
            <a:endParaRPr lang="ru-RU"/>
          </a:p>
        </p:txBody>
      </p:sp>
      <p:sp>
        <p:nvSpPr>
          <p:cNvPr id="3" name="Нижний колонтитул 2"/>
          <p:cNvSpPr>
            <a:spLocks noGrp="1"/>
          </p:cNvSpPr>
          <p:nvPr>
            <p:ph type="ftr" sz="quarter" idx="11"/>
          </p:nvPr>
        </p:nvSpPr>
        <p:spPr/>
        <p:txBody>
          <a:bodyPr/>
          <a:lstStyle>
            <a:extLst/>
          </a:lstStyle>
          <a:p>
            <a:endParaRPr lang="ru-RU"/>
          </a:p>
        </p:txBody>
      </p:sp>
      <p:sp>
        <p:nvSpPr>
          <p:cNvPr id="4" name="Номер слайда 3"/>
          <p:cNvSpPr>
            <a:spLocks noGrp="1"/>
          </p:cNvSpPr>
          <p:nvPr>
            <p:ph type="sldNum" sz="quarter" idx="12"/>
          </p:nvPr>
        </p:nvSpPr>
        <p:spPr/>
        <p:txBody>
          <a:bodyPr/>
          <a:lstStyle>
            <a:extLst/>
          </a:lstStyle>
          <a:p>
            <a:fld id="{09DCD91B-62D2-4E3D-AEFC-4FCE4EF55D6B}"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1">
        <a:schemeClr val="bg2"/>
      </p:bgRef>
    </p:bg>
    <p:spTree>
      <p:nvGrpSpPr>
        <p:cNvPr id="1" name=""/>
        <p:cNvGrpSpPr/>
        <p:nvPr/>
      </p:nvGrpSpPr>
      <p:grpSpPr>
        <a:xfrm>
          <a:off x="0" y="0"/>
          <a:ext cx="0" cy="0"/>
          <a:chOff x="0" y="0"/>
          <a:chExt cx="0" cy="0"/>
        </a:xfrm>
      </p:grpSpPr>
      <p:sp>
        <p:nvSpPr>
          <p:cNvPr id="8" name="Прямоугольник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4963136" y="304800"/>
            <a:ext cx="3931920" cy="762000"/>
          </a:xfrm>
        </p:spPr>
        <p:txBody>
          <a:bodyPr anchor="b"/>
          <a:lstStyle>
            <a:lvl1pPr marL="0" algn="r">
              <a:buNone/>
              <a:defRPr sz="2000" b="1"/>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9" name="Дата 8"/>
          <p:cNvSpPr>
            <a:spLocks noGrp="1"/>
          </p:cNvSpPr>
          <p:nvPr>
            <p:ph type="dt" sz="half" idx="10"/>
          </p:nvPr>
        </p:nvSpPr>
        <p:spPr>
          <a:xfrm>
            <a:off x="5562600" y="6513670"/>
            <a:ext cx="3002280" cy="274320"/>
          </a:xfrm>
        </p:spPr>
        <p:txBody>
          <a:bodyPr vert="horz" rtlCol="0"/>
          <a:lstStyle>
            <a:extLst/>
          </a:lstStyle>
          <a:p>
            <a:fld id="{28A89561-55A0-4F93-8719-EDFD4FE0BC31}" type="datetimeFigureOut">
              <a:rPr lang="ru-RU" smtClean="0"/>
              <a:pPr/>
              <a:t>18.03.2014</a:t>
            </a:fld>
            <a:endParaRPr lang="ru-RU"/>
          </a:p>
        </p:txBody>
      </p:sp>
      <p:sp>
        <p:nvSpPr>
          <p:cNvPr id="10" name="Номер слайда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09DCD91B-62D2-4E3D-AEFC-4FCE4EF55D6B}" type="slidenum">
              <a:rPr lang="ru-RU" smtClean="0"/>
              <a:pPr/>
              <a:t>‹#›</a:t>
            </a:fld>
            <a:endParaRPr lang="ru-RU"/>
          </a:p>
        </p:txBody>
      </p:sp>
      <p:sp>
        <p:nvSpPr>
          <p:cNvPr id="11" name="Нижний колонтитул 10"/>
          <p:cNvSpPr>
            <a:spLocks noGrp="1"/>
          </p:cNvSpPr>
          <p:nvPr>
            <p:ph type="ftr" sz="quarter" idx="12"/>
          </p:nvPr>
        </p:nvSpPr>
        <p:spPr>
          <a:xfrm>
            <a:off x="1600200" y="6513670"/>
            <a:ext cx="3907464" cy="274320"/>
          </a:xfrm>
        </p:spPr>
        <p:txBody>
          <a:bodyPr vert="horz" rtlCol="0"/>
          <a:lstStyle>
            <a:extLst/>
          </a:lstStyle>
          <a:p>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40443" y="4724400"/>
            <a:ext cx="5486400" cy="664536"/>
          </a:xfrm>
        </p:spPr>
        <p:txBody>
          <a:bodyPr anchor="b"/>
          <a:lstStyle>
            <a:lvl1pPr marL="0" algn="r">
              <a:buNone/>
              <a:defRPr sz="2000" b="1"/>
            </a:lvl1pPr>
            <a:extLst/>
          </a:lstStyle>
          <a:p>
            <a:r>
              <a:rPr kumimoji="0" lang="ru-RU" smtClean="0"/>
              <a:t>Образец заголовка</a:t>
            </a:r>
            <a:endParaRPr kumimoji="0" lang="en-US"/>
          </a:p>
        </p:txBody>
      </p:sp>
      <p:sp>
        <p:nvSpPr>
          <p:cNvPr id="4" name="Текст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
        <p:nvSpPr>
          <p:cNvPr id="13" name="Рисунок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ru-RU" smtClean="0">
                <a:solidFill>
                  <a:schemeClr val="lt1"/>
                </a:solidFill>
                <a:latin typeface="+mn-lt"/>
                <a:ea typeface="+mn-ea"/>
                <a:cs typeface="+mn-cs"/>
              </a:rPr>
              <a:t>Вставка рисунка</a:t>
            </a:r>
            <a:endParaRPr kumimoji="0" lang="en-US" dirty="0">
              <a:solidFill>
                <a:schemeClr val="lt1"/>
              </a:solidFill>
              <a:latin typeface="+mn-lt"/>
              <a:ea typeface="+mn-ea"/>
              <a:cs typeface="+mn-cs"/>
            </a:endParaRPr>
          </a:p>
        </p:txBody>
      </p:sp>
      <p:sp>
        <p:nvSpPr>
          <p:cNvPr id="8" name="Дата 7"/>
          <p:cNvSpPr>
            <a:spLocks noGrp="1"/>
          </p:cNvSpPr>
          <p:nvPr>
            <p:ph type="dt" sz="half" idx="10"/>
          </p:nvPr>
        </p:nvSpPr>
        <p:spPr>
          <a:xfrm>
            <a:off x="5562600" y="6509004"/>
            <a:ext cx="3002280" cy="274320"/>
          </a:xfrm>
        </p:spPr>
        <p:txBody>
          <a:bodyPr vert="horz" rtlCol="0"/>
          <a:lstStyle>
            <a:extLst/>
          </a:lstStyle>
          <a:p>
            <a:fld id="{28A89561-55A0-4F93-8719-EDFD4FE0BC31}" type="datetimeFigureOut">
              <a:rPr lang="ru-RU" smtClean="0"/>
              <a:pPr/>
              <a:t>18.03.2014</a:t>
            </a:fld>
            <a:endParaRPr lang="ru-RU"/>
          </a:p>
        </p:txBody>
      </p:sp>
      <p:sp>
        <p:nvSpPr>
          <p:cNvPr id="9" name="Номер слайда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09DCD91B-62D2-4E3D-AEFC-4FCE4EF55D6B}" type="slidenum">
              <a:rPr lang="ru-RU" smtClean="0"/>
              <a:pPr/>
              <a:t>‹#›</a:t>
            </a:fld>
            <a:endParaRPr lang="ru-RU"/>
          </a:p>
        </p:txBody>
      </p:sp>
      <p:sp>
        <p:nvSpPr>
          <p:cNvPr id="10" name="Нижний колонтитул 9"/>
          <p:cNvSpPr>
            <a:spLocks noGrp="1"/>
          </p:cNvSpPr>
          <p:nvPr>
            <p:ph type="ftr" sz="quarter" idx="12"/>
          </p:nvPr>
        </p:nvSpPr>
        <p:spPr>
          <a:xfrm>
            <a:off x="1600200" y="6509004"/>
            <a:ext cx="3907464" cy="274320"/>
          </a:xfrm>
        </p:spPr>
        <p:txBody>
          <a:bodyPr vert="horz" rtlCol="0"/>
          <a:lstStyle>
            <a:extLst/>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рямоугольник с двумя скругленными противолежащими углами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Нижний колонтитул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ru-RU"/>
          </a:p>
        </p:txBody>
      </p:sp>
      <p:sp>
        <p:nvSpPr>
          <p:cNvPr id="14" name="Дата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28A89561-55A0-4F93-8719-EDFD4FE0BC31}" type="datetimeFigureOut">
              <a:rPr lang="ru-RU" smtClean="0"/>
              <a:pPr/>
              <a:t>18.03.2014</a:t>
            </a:fld>
            <a:endParaRPr lang="ru-RU"/>
          </a:p>
        </p:txBody>
      </p:sp>
      <p:sp>
        <p:nvSpPr>
          <p:cNvPr id="23" name="Номер слайда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09DCD91B-62D2-4E3D-AEFC-4FCE4EF55D6B}" type="slidenum">
              <a:rPr lang="ru-RU" smtClean="0"/>
              <a:pPr/>
              <a:t>‹#›</a:t>
            </a:fld>
            <a:endParaRPr lang="ru-RU"/>
          </a:p>
        </p:txBody>
      </p:sp>
      <p:sp>
        <p:nvSpPr>
          <p:cNvPr id="22" name="Заголовок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Tree>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67544" y="404664"/>
            <a:ext cx="8280920" cy="1008112"/>
          </a:xfrm>
        </p:spPr>
        <p:txBody>
          <a:bodyPr>
            <a:normAutofit/>
          </a:bodyPr>
          <a:lstStyle/>
          <a:p>
            <a:r>
              <a:rPr lang="ru-RU" sz="2800" dirty="0" smtClean="0"/>
              <a:t>Пол </a:t>
            </a:r>
            <a:r>
              <a:rPr lang="ru-RU" sz="2800" dirty="0" err="1" smtClean="0"/>
              <a:t>Самуэльсон</a:t>
            </a:r>
            <a:r>
              <a:rPr lang="ru-RU" sz="2800" dirty="0" smtClean="0"/>
              <a:t>, Вильям </a:t>
            </a:r>
            <a:r>
              <a:rPr lang="ru-RU" sz="2800" dirty="0" err="1" smtClean="0"/>
              <a:t>Нордхаус</a:t>
            </a:r>
            <a:endParaRPr lang="ru-RU" sz="2800" dirty="0"/>
          </a:p>
        </p:txBody>
      </p:sp>
      <p:sp>
        <p:nvSpPr>
          <p:cNvPr id="3" name="Подзаголовок 2"/>
          <p:cNvSpPr>
            <a:spLocks noGrp="1"/>
          </p:cNvSpPr>
          <p:nvPr>
            <p:ph type="subTitle" idx="1"/>
          </p:nvPr>
        </p:nvSpPr>
        <p:spPr>
          <a:xfrm>
            <a:off x="330985" y="1772816"/>
            <a:ext cx="8633503" cy="2592288"/>
          </a:xfrm>
        </p:spPr>
        <p:txBody>
          <a:bodyPr>
            <a:noAutofit/>
          </a:bodyPr>
          <a:lstStyle/>
          <a:p>
            <a:r>
              <a:rPr lang="ru-RU" sz="5400" b="1" dirty="0" smtClean="0">
                <a:solidFill>
                  <a:schemeClr val="tx1"/>
                </a:solidFill>
                <a:effectLst>
                  <a:outerShdw blurRad="38100" dist="38100" dir="2700000" algn="tl">
                    <a:srgbClr val="000000">
                      <a:alpha val="43137"/>
                    </a:srgbClr>
                  </a:outerShdw>
                </a:effectLst>
              </a:rPr>
              <a:t>РАЗМЕЩЕНИЕ РЕСУРСОВ НА КОНКУРЕНТНЫХ РЫНКАХ</a:t>
            </a:r>
            <a:endParaRPr lang="ru-RU" sz="5400" b="1" dirty="0">
              <a:solidFill>
                <a:schemeClr val="tx1"/>
              </a:solidFill>
              <a:effectLst>
                <a:outerShdw blurRad="38100" dist="38100" dir="2700000" algn="tl">
                  <a:srgbClr val="000000">
                    <a:alpha val="43137"/>
                  </a:srgbClr>
                </a:outerShdw>
              </a:effectLst>
            </a:endParaRPr>
          </a:p>
        </p:txBody>
      </p:sp>
      <p:sp>
        <p:nvSpPr>
          <p:cNvPr id="6" name="Содержимое 3"/>
          <p:cNvSpPr txBox="1">
            <a:spLocks/>
          </p:cNvSpPr>
          <p:nvPr/>
        </p:nvSpPr>
        <p:spPr>
          <a:xfrm>
            <a:off x="611560" y="5301208"/>
            <a:ext cx="8229600" cy="1077218"/>
          </a:xfrm>
          <a:prstGeom prst="rect">
            <a:avLst/>
          </a:prstGeom>
          <a:noFill/>
        </p:spPr>
        <p:txBody>
          <a:bodyPr wrap="square" lIns="45720" rIns="246888" rtlCol="0">
            <a:spAutoFit/>
          </a:bodyPr>
          <a:lstStyle/>
          <a:p>
            <a:pPr marL="0" marR="0" lvl="0" indent="0" algn="r" defTabSz="914400" rtl="0" eaLnBrk="1" fontAlgn="auto" latinLnBrk="0" hangingPunct="1">
              <a:lnSpc>
                <a:spcPct val="100000"/>
              </a:lnSpc>
              <a:spcBef>
                <a:spcPts val="0"/>
              </a:spcBef>
              <a:spcAft>
                <a:spcPts val="0"/>
              </a:spcAft>
              <a:buClr>
                <a:schemeClr val="accent1"/>
              </a:buClr>
              <a:buSzPct val="70000"/>
              <a:buFont typeface="Wingdings 2"/>
              <a:buNone/>
              <a:tabLst/>
              <a:defRPr/>
            </a:pPr>
            <a:r>
              <a:rPr lang="ru-RU" sz="3200" i="1" dirty="0" smtClean="0">
                <a:effectLst>
                  <a:outerShdw blurRad="38100" dist="38100" dir="2700000" algn="tl">
                    <a:srgbClr val="000000">
                      <a:alpha val="43137"/>
                    </a:srgbClr>
                  </a:outerShdw>
                </a:effectLst>
              </a:rPr>
              <a:t>Выполнила: Болотская Екатерина</a:t>
            </a:r>
          </a:p>
          <a:p>
            <a:pPr marL="0" marR="0" lvl="0" indent="0" algn="r" defTabSz="914400" rtl="0" eaLnBrk="1" fontAlgn="auto" latinLnBrk="0" hangingPunct="1">
              <a:lnSpc>
                <a:spcPct val="100000"/>
              </a:lnSpc>
              <a:spcBef>
                <a:spcPts val="0"/>
              </a:spcBef>
              <a:spcAft>
                <a:spcPts val="0"/>
              </a:spcAft>
              <a:buClr>
                <a:schemeClr val="accent1"/>
              </a:buClr>
              <a:buSzPct val="70000"/>
              <a:buFont typeface="Wingdings 2"/>
              <a:buNone/>
              <a:tabLst/>
              <a:defRPr/>
            </a:pPr>
            <a:r>
              <a:rPr kumimoji="0" lang="ru-RU" sz="3200" b="0"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Группа</a:t>
            </a:r>
            <a:r>
              <a:rPr kumimoji="0" lang="ru-RU" sz="3200" b="0" i="1" u="none" strike="noStrike" kern="1200" cap="none" spc="0" normalizeH="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 ФН4-81</a:t>
            </a:r>
            <a:endParaRPr kumimoji="0" lang="ru-RU" sz="32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 xmlns:p14="http://schemas.microsoft.com/office/powerpoint/2010/main" val="10253249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0" y="332656"/>
            <a:ext cx="9144000" cy="936625"/>
          </a:xfrm>
        </p:spPr>
        <p:txBody>
          <a:bodyPr>
            <a:noAutofit/>
          </a:bodyPr>
          <a:lstStyle/>
          <a:p>
            <a:pPr marL="0" indent="0" algn="ctr">
              <a:buNone/>
            </a:pPr>
            <a:r>
              <a:rPr lang="ru-RU" sz="2000" b="1" dirty="0"/>
              <a:t>Предположим, вы руководите фирмой «</a:t>
            </a:r>
            <a:r>
              <a:rPr lang="ru-RU" sz="2000" b="1" dirty="0" err="1"/>
              <a:t>Фабиола</a:t>
            </a:r>
            <a:r>
              <a:rPr lang="ru-RU" sz="2000" b="1" dirty="0"/>
              <a:t>» и должны </a:t>
            </a:r>
            <a:endParaRPr lang="ru-RU" sz="2000" b="1" dirty="0" smtClean="0"/>
          </a:p>
          <a:p>
            <a:pPr marL="0" indent="0" algn="ctr">
              <a:buNone/>
            </a:pPr>
            <a:r>
              <a:rPr lang="ru-RU" sz="2000" b="1" dirty="0" smtClean="0"/>
              <a:t>принимать </a:t>
            </a:r>
            <a:r>
              <a:rPr lang="ru-RU" sz="2000" b="1" dirty="0"/>
              <a:t>решение о </a:t>
            </a:r>
            <a:r>
              <a:rPr lang="ru-RU" sz="2000" b="1" dirty="0" err="1" smtClean="0"/>
              <a:t>максимизирующем</a:t>
            </a:r>
            <a:r>
              <a:rPr lang="ru-RU" sz="2000" b="1" dirty="0" smtClean="0"/>
              <a:t> прибыль </a:t>
            </a:r>
            <a:r>
              <a:rPr lang="ru-RU" sz="2000" b="1" dirty="0"/>
              <a:t>выпуске</a:t>
            </a:r>
            <a:r>
              <a:rPr lang="ru-RU" sz="2000" b="1" dirty="0" smtClean="0"/>
              <a:t>.</a:t>
            </a:r>
            <a:endParaRPr lang="ru-RU" sz="2000" b="1" dirty="0"/>
          </a:p>
        </p:txBody>
      </p:sp>
      <p:sp>
        <p:nvSpPr>
          <p:cNvPr id="7" name="TextBox 6"/>
          <p:cNvSpPr txBox="1"/>
          <p:nvPr/>
        </p:nvSpPr>
        <p:spPr>
          <a:xfrm>
            <a:off x="467544" y="1412776"/>
            <a:ext cx="8136904" cy="584775"/>
          </a:xfrm>
          <a:prstGeom prst="rect">
            <a:avLst/>
          </a:prstGeom>
          <a:noFill/>
        </p:spPr>
        <p:txBody>
          <a:bodyPr wrap="square" rtlCol="0">
            <a:spAutoFit/>
          </a:bodyPr>
          <a:lstStyle/>
          <a:p>
            <a:pPr indent="457200" algn="just"/>
            <a:r>
              <a:rPr lang="ru-RU" sz="1600" dirty="0" smtClean="0"/>
              <a:t>Табл. 1. Прибыль </a:t>
            </a:r>
            <a:r>
              <a:rPr lang="ru-RU" sz="1600" dirty="0" err="1" smtClean="0"/>
              <a:t>максимизируется</a:t>
            </a:r>
            <a:r>
              <a:rPr lang="ru-RU" sz="1600" dirty="0" smtClean="0"/>
              <a:t> при таком уровне выпуска, при котором цена равна предельным издержкам.</a:t>
            </a:r>
            <a:endParaRPr lang="ru-RU" sz="1600" dirty="0"/>
          </a:p>
        </p:txBody>
      </p:sp>
      <p:pic>
        <p:nvPicPr>
          <p:cNvPr id="2050" name="Picture 2"/>
          <p:cNvPicPr>
            <a:picLocks noChangeAspect="1" noChangeArrowheads="1"/>
          </p:cNvPicPr>
          <p:nvPr/>
        </p:nvPicPr>
        <p:blipFill>
          <a:blip r:embed="rId2" cstate="print">
            <a:grayscl/>
            <a:lum contrast="-10000"/>
          </a:blip>
          <a:srcRect/>
          <a:stretch>
            <a:fillRect/>
          </a:stretch>
        </p:blipFill>
        <p:spPr bwMode="auto">
          <a:xfrm>
            <a:off x="323528" y="2348880"/>
            <a:ext cx="8542337" cy="4238625"/>
          </a:xfrm>
          <a:prstGeom prst="round2DiagRect">
            <a:avLst/>
          </a:prstGeom>
          <a:noFill/>
          <a:ln w="9525">
            <a:noFill/>
            <a:miter lim="800000"/>
            <a:headEnd/>
            <a:tailEnd/>
          </a:ln>
          <a:effectLst/>
        </p:spPr>
      </p:pic>
    </p:spTree>
    <p:extLst>
      <p:ext uri="{BB962C8B-B14F-4D97-AF65-F5344CB8AC3E}">
        <p14:creationId xmlns="" xmlns:p14="http://schemas.microsoft.com/office/powerpoint/2010/main" val="2602751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20688"/>
            <a:ext cx="8245423" cy="3785652"/>
          </a:xfrm>
          <a:prstGeom prst="rect">
            <a:avLst/>
          </a:prstGeom>
          <a:noFill/>
        </p:spPr>
        <p:txBody>
          <a:bodyPr wrap="square" rtlCol="0">
            <a:spAutoFit/>
          </a:bodyPr>
          <a:lstStyle/>
          <a:p>
            <a:pPr indent="457200" algn="just"/>
            <a:r>
              <a:rPr lang="ru-RU" sz="2400" dirty="0" smtClean="0"/>
              <a:t>Мы </a:t>
            </a:r>
            <a:r>
              <a:rPr lang="ru-RU" sz="2400" dirty="0"/>
              <a:t>проследили за мельчайшими изменениями в выпуске, чтобы найти значения вблизи точки минимума средних издержек, соответствующей выпуску 4000 единиц. Значения предельных издержек в графе (3), набранные жирным шрифтом, «сняты» со сглаженной кривой предельных издержек. Цифры, набранные обычным шрифтом, в графе (3) между строк представляют собой точно рассчитанные на основе уровней выпуска в графе (1) значения предельных издержек.</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0" y="476672"/>
            <a:ext cx="8748464" cy="5616153"/>
          </a:xfrm>
        </p:spPr>
        <p:txBody>
          <a:bodyPr>
            <a:noAutofit/>
          </a:bodyPr>
          <a:lstStyle/>
          <a:p>
            <a:pPr indent="292100" algn="just">
              <a:buNone/>
            </a:pPr>
            <a:r>
              <a:rPr lang="ru-RU" sz="2000" dirty="0"/>
              <a:t>Данные, представленные в </a:t>
            </a:r>
            <a:r>
              <a:rPr lang="ru-RU" sz="2000" dirty="0" smtClean="0"/>
              <a:t>Табл</a:t>
            </a:r>
            <a:r>
              <a:rPr lang="ru-RU" sz="2000" dirty="0"/>
              <a:t>. </a:t>
            </a:r>
            <a:r>
              <a:rPr lang="ru-RU" sz="2000" dirty="0" smtClean="0"/>
              <a:t>1</a:t>
            </a:r>
            <a:r>
              <a:rPr lang="ru-RU" sz="2000" dirty="0"/>
              <a:t>, помогают объяснить факторы, определяющие решения конкурентной фирмы, такой как «</a:t>
            </a:r>
            <a:r>
              <a:rPr lang="ru-RU" sz="2000" dirty="0" err="1"/>
              <a:t>Фабиола</a:t>
            </a:r>
            <a:r>
              <a:rPr lang="ru-RU" sz="2000" dirty="0"/>
              <a:t>», о предложении. </a:t>
            </a:r>
            <a:r>
              <a:rPr lang="ru-RU" sz="2000" dirty="0" smtClean="0"/>
              <a:t>Предположим </a:t>
            </a:r>
            <a:r>
              <a:rPr lang="ru-RU" sz="2000" dirty="0"/>
              <a:t>в данном примере, что рыночная цена пары туфель составляет 40 долл. Скажем, «</a:t>
            </a:r>
            <a:r>
              <a:rPr lang="ru-RU" sz="2000" dirty="0" err="1"/>
              <a:t>Фабиола</a:t>
            </a:r>
            <a:r>
              <a:rPr lang="ru-RU" sz="2000" dirty="0"/>
              <a:t>» продает вначале 3000 пар. Это принесет общий доход 40 долл. х 3000 = 120.000 долл., общие издержки составят 130.000 долл., а убытки—10.000 долл</a:t>
            </a:r>
            <a:r>
              <a:rPr lang="ru-RU" sz="2000" dirty="0" smtClean="0"/>
              <a:t>.</a:t>
            </a:r>
            <a:endParaRPr lang="ru-RU" sz="2000" dirty="0"/>
          </a:p>
          <a:p>
            <a:pPr indent="292100" algn="just">
              <a:buNone/>
            </a:pPr>
            <a:r>
              <a:rPr lang="ru-RU" sz="2000" dirty="0"/>
              <a:t>Далее, изучив операции своей фирмы, вы видите, что при продаже большего количества обуви доход с каждой пары составит 40 долл., тогда как предельные издержки —лишь 21 долл. Дополнительные единицы продукта принесут больше денег, чем вы затратите на их производство. Поэтому вы увеличиваете объем производства обуви до 4000 пар. При таком объеме выпуска фирма получит доход 40 долл. х 4000= 160.000 долл., издержки сравняются с доходом и составят также 160.000 долл.                           </a:t>
            </a:r>
          </a:p>
          <a:p>
            <a:pPr indent="292100" algn="just">
              <a:buNone/>
            </a:pPr>
            <a:r>
              <a:rPr lang="ru-RU" sz="2000" dirty="0"/>
              <a:t>Ободрившись таким успехом, вы решаете еще увеличить выпуск, до 5000 пар. При таком уровне выпуска фирма получит доход </a:t>
            </a:r>
            <a:r>
              <a:rPr lang="ru-RU" sz="2000" dirty="0" smtClean="0"/>
              <a:t>40 долл. х </a:t>
            </a:r>
            <a:r>
              <a:rPr lang="ru-RU" sz="2000" dirty="0"/>
              <a:t>5000 = 200.000 долл</a:t>
            </a:r>
            <a:r>
              <a:rPr lang="ru-RU" sz="2000" dirty="0" smtClean="0"/>
              <a:t>.,</a:t>
            </a:r>
            <a:r>
              <a:rPr lang="ru-RU" sz="2000" dirty="0"/>
              <a:t> и затратит 210.000 долл. Снова вы теряете 10.000 долл. В чем же тут дело?</a:t>
            </a:r>
          </a:p>
        </p:txBody>
      </p:sp>
    </p:spTree>
    <p:extLst>
      <p:ext uri="{BB962C8B-B14F-4D97-AF65-F5344CB8AC3E}">
        <p14:creationId xmlns="" xmlns:p14="http://schemas.microsoft.com/office/powerpoint/2010/main" val="4023106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0" y="260648"/>
            <a:ext cx="8748464" cy="5761038"/>
          </a:xfrm>
        </p:spPr>
        <p:txBody>
          <a:bodyPr>
            <a:noAutofit/>
          </a:bodyPr>
          <a:lstStyle/>
          <a:p>
            <a:pPr indent="292100" algn="just">
              <a:buNone/>
            </a:pPr>
            <a:r>
              <a:rPr lang="ru-RU" sz="1800" dirty="0"/>
              <a:t>Возвратившись к своим бухгалтерским книгам, вы увидите, что при уровне выпуска в 5000 пар предельные издержки составляют 60 долл., что превышает цену, равную 40 долл., таким образом, вы теряете 20 долл. (цена за вычетом предельных издержек) на каждой дополнительной единице продукции. Теперь вы и ваш бухгалтер можете убедиться: </a:t>
            </a:r>
            <a:r>
              <a:rPr lang="ru-RU" sz="1800" i="1" dirty="0"/>
              <a:t>прибыль </a:t>
            </a:r>
            <a:r>
              <a:rPr lang="ru-RU" sz="1800" i="1" dirty="0" err="1"/>
              <a:t>максимизируется</a:t>
            </a:r>
            <a:r>
              <a:rPr lang="ru-RU" sz="1800" i="1" dirty="0"/>
              <a:t> при таком уровне выпуска, при котором цена равна предельным издержкам.</a:t>
            </a:r>
            <a:endParaRPr lang="ru-RU" sz="1800" dirty="0"/>
          </a:p>
          <a:p>
            <a:pPr indent="292100" algn="just">
              <a:buNone/>
            </a:pPr>
            <a:r>
              <a:rPr lang="ru-RU" sz="1800" dirty="0"/>
              <a:t>Принцип, лежащий в основе этого утверждения, состоит в том, что фирма получает дополнительную прибыль, пока цена продукта превышает предельные издержки. Валовая прибыль максимальна, когда невозможно извлечь добавочную прибыль из продажи дополнительных единиц продукции. В точке, соответствующей максимуму прибыли, производство еще одной единицы продукции принесет доход, в точности равный издержкам производства этой единицы. Что представляет собой этот прирост дохода? Не что иное, как цену единицы продукции. Что представляет собой прирост издержек? Это и есть предельные издержки.</a:t>
            </a:r>
          </a:p>
          <a:p>
            <a:pPr indent="292100" algn="just">
              <a:buNone/>
            </a:pPr>
            <a:r>
              <a:rPr lang="ru-RU" sz="1800" dirty="0"/>
              <a:t>Проверим это правило по данным </a:t>
            </a:r>
            <a:r>
              <a:rPr lang="ru-RU" sz="1800" dirty="0" smtClean="0"/>
              <a:t>Табл</a:t>
            </a:r>
            <a:r>
              <a:rPr lang="ru-RU" sz="1800" dirty="0"/>
              <a:t>. </a:t>
            </a:r>
            <a:r>
              <a:rPr lang="ru-RU" sz="1800" dirty="0" smtClean="0"/>
              <a:t>1</a:t>
            </a:r>
            <a:r>
              <a:rPr lang="ru-RU" sz="1800" dirty="0"/>
              <a:t>. Если «</a:t>
            </a:r>
            <a:r>
              <a:rPr lang="ru-RU" sz="1800" dirty="0" err="1"/>
              <a:t>Фабиола</a:t>
            </a:r>
            <a:r>
              <a:rPr lang="ru-RU" sz="1800" dirty="0"/>
              <a:t>», начав с </a:t>
            </a:r>
            <a:r>
              <a:rPr lang="ru-RU" sz="1800" dirty="0" err="1"/>
              <a:t>максимизирующего</a:t>
            </a:r>
            <a:r>
              <a:rPr lang="ru-RU" sz="1800" dirty="0"/>
              <a:t> прибыль уровня выпуска в 4000 единиц, продаст на одну единицу больше, это принесет еще 40 долл., однако предельные издержки производства этой единицы составят 40,01 долл. Таким образом, фирма «теряет деньги», начиная с 4001-й единицы. Аналогично, фирма потеряет 0,01 долл., если произведет на одну единицу меньше. Ясно, что </a:t>
            </a:r>
            <a:r>
              <a:rPr lang="ru-RU" sz="1800" dirty="0" err="1"/>
              <a:t>максимизирующий</a:t>
            </a:r>
            <a:r>
              <a:rPr lang="ru-RU" sz="1800" dirty="0"/>
              <a:t> прибыль объем выпуска в точности соответствует </a:t>
            </a:r>
            <a:r>
              <a:rPr lang="ru-RU" sz="1800" i="1" dirty="0"/>
              <a:t>q</a:t>
            </a:r>
            <a:r>
              <a:rPr lang="ru-RU" sz="1800" dirty="0"/>
              <a:t> = 4000, при котором цена равна предельным издержкам.</a:t>
            </a:r>
          </a:p>
          <a:p>
            <a:pPr indent="292100" algn="just"/>
            <a:endParaRPr lang="ru-RU" sz="1800" dirty="0"/>
          </a:p>
        </p:txBody>
      </p:sp>
    </p:spTree>
    <p:extLst>
      <p:ext uri="{BB962C8B-B14F-4D97-AF65-F5344CB8AC3E}">
        <p14:creationId xmlns="" xmlns:p14="http://schemas.microsoft.com/office/powerpoint/2010/main" val="31466379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1412776"/>
            <a:ext cx="8784976" cy="3600400"/>
          </a:xfrm>
        </p:spPr>
        <p:txBody>
          <a:bodyPr>
            <a:noAutofit/>
          </a:bodyPr>
          <a:lstStyle/>
          <a:p>
            <a:r>
              <a:rPr lang="ru-RU" sz="3200" b="1" dirty="0">
                <a:solidFill>
                  <a:schemeClr val="tx1"/>
                </a:solidFill>
              </a:rPr>
              <a:t>Правило предложения фирмы при совершенной конкуренции: </a:t>
            </a:r>
            <a:r>
              <a:rPr lang="ru-RU" sz="3200" b="1" dirty="0" err="1">
                <a:solidFill>
                  <a:schemeClr val="tx1"/>
                </a:solidFill>
              </a:rPr>
              <a:t>максимизирующая</a:t>
            </a:r>
            <a:r>
              <a:rPr lang="ru-RU" sz="3200" b="1" dirty="0">
                <a:solidFill>
                  <a:schemeClr val="tx1"/>
                </a:solidFill>
              </a:rPr>
              <a:t> прибыль фирма поддерживает такой уровень выпуска, при котором цена равна предельным </a:t>
            </a:r>
            <a:r>
              <a:rPr lang="ru-RU" sz="3200" b="1" dirty="0" smtClean="0">
                <a:solidFill>
                  <a:schemeClr val="tx1"/>
                </a:solidFill>
              </a:rPr>
              <a:t>издержкам.</a:t>
            </a:r>
            <a:r>
              <a:rPr lang="ru-RU" sz="3200" dirty="0">
                <a:solidFill>
                  <a:schemeClr val="tx1"/>
                </a:solidFill>
              </a:rPr>
              <a:t/>
            </a:r>
            <a:br>
              <a:rPr lang="ru-RU" sz="3200" dirty="0">
                <a:solidFill>
                  <a:schemeClr val="tx1"/>
                </a:solidFill>
              </a:rPr>
            </a:br>
            <a:endParaRPr lang="ru-RU" sz="3200" dirty="0">
              <a:solidFill>
                <a:schemeClr val="tx1"/>
              </a:solidFill>
            </a:endParaRPr>
          </a:p>
        </p:txBody>
      </p:sp>
      <p:sp>
        <p:nvSpPr>
          <p:cNvPr id="3" name="Заголовок 1"/>
          <p:cNvSpPr txBox="1">
            <a:spLocks/>
          </p:cNvSpPr>
          <p:nvPr/>
        </p:nvSpPr>
        <p:spPr>
          <a:xfrm>
            <a:off x="467544" y="260648"/>
            <a:ext cx="8352928" cy="1224136"/>
          </a:xfrm>
          <a:prstGeom prst="rect">
            <a:avLst/>
          </a:prstGeom>
        </p:spPr>
        <p:txBody>
          <a:bodyPr rIns="91440" anchor="b">
            <a:normAutofit fontScale="90000" lnSpcReduction="20000"/>
            <a:scene3d>
              <a:camera prst="orthographicFront"/>
              <a:lightRig rig="soft" dir="t">
                <a:rot lat="0" lon="0" rev="2400000"/>
              </a:lightRig>
            </a:scene3d>
            <a:sp3d>
              <a:bevelT w="19050" h="12700"/>
            </a:sp3d>
          </a:bodyPr>
          <a:lstStyle/>
          <a:p>
            <a:pPr marL="54864" lvl="0" algn="r">
              <a:spcBef>
                <a:spcPct val="0"/>
              </a:spcBef>
            </a:pPr>
            <a:r>
              <a:rPr lang="ru-RU" sz="4800" dirty="0" smtClean="0">
                <a:solidFill>
                  <a:schemeClr val="accent3">
                    <a:lumMod val="40000"/>
                    <a:lumOff val="60000"/>
                  </a:schemeClr>
                </a:solidFill>
                <a:effectLst>
                  <a:outerShdw blurRad="38100" dist="38100" dir="2700000" algn="tl">
                    <a:srgbClr val="000000">
                      <a:alpha val="43137"/>
                    </a:srgbClr>
                  </a:outerShdw>
                </a:effectLst>
              </a:rPr>
              <a:t>Цена = предельные издержки, или МС = Р.</a:t>
            </a:r>
            <a:endParaRPr kumimoji="0" lang="ru-RU" sz="4600" i="0" u="none" strike="noStrike" kern="120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Tree>
    <p:extLst>
      <p:ext uri="{BB962C8B-B14F-4D97-AF65-F5344CB8AC3E}">
        <p14:creationId xmlns="" xmlns:p14="http://schemas.microsoft.com/office/powerpoint/2010/main" val="19019101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323528" y="260350"/>
            <a:ext cx="8496944" cy="2088530"/>
          </a:xfrm>
        </p:spPr>
        <p:txBody>
          <a:bodyPr>
            <a:noAutofit/>
          </a:bodyPr>
          <a:lstStyle/>
          <a:p>
            <a:pPr marL="0" indent="457200" algn="just">
              <a:buNone/>
            </a:pPr>
            <a:r>
              <a:rPr lang="ru-RU" sz="2000" dirty="0"/>
              <a:t>Рис. </a:t>
            </a:r>
            <a:r>
              <a:rPr lang="ru-RU" sz="2000" dirty="0" smtClean="0"/>
              <a:t>2 </a:t>
            </a:r>
            <a:r>
              <a:rPr lang="ru-RU" sz="2000" dirty="0"/>
              <a:t>иллюстрирует политику предложения отдельной фирмы. При рыночной цене единицы продукции в 40 долл. по данным </a:t>
            </a:r>
            <a:r>
              <a:rPr lang="ru-RU" sz="2000" dirty="0" smtClean="0"/>
              <a:t>Табл</a:t>
            </a:r>
            <a:r>
              <a:rPr lang="ru-RU" sz="2000" dirty="0"/>
              <a:t>. </a:t>
            </a:r>
            <a:r>
              <a:rPr lang="ru-RU" sz="2000" dirty="0" smtClean="0"/>
              <a:t>1 </a:t>
            </a:r>
            <a:r>
              <a:rPr lang="ru-RU" sz="2000" dirty="0"/>
              <a:t>можно определить, что этим предельным издержкам соответствует уровень выпуска 4000 единиц. Стало быть, при рыночной цене 40 долл. фирма будет стремиться производить и продавать 4000 единиц, количество, соответствующее пересечению линии цены 40 долл. и кривой </a:t>
            </a:r>
            <a:r>
              <a:rPr lang="ru-RU" sz="2000" i="1" dirty="0"/>
              <a:t>МС</a:t>
            </a:r>
            <a:r>
              <a:rPr lang="ru-RU" sz="2000" dirty="0"/>
              <a:t> в точке </a:t>
            </a:r>
            <a:r>
              <a:rPr lang="ru-RU" sz="2000" i="1" dirty="0"/>
              <a:t>В</a:t>
            </a:r>
            <a:r>
              <a:rPr lang="ru-RU" sz="2000" dirty="0"/>
              <a:t> на </a:t>
            </a:r>
            <a:r>
              <a:rPr lang="ru-RU" sz="2000" dirty="0" smtClean="0"/>
              <a:t>Рис</a:t>
            </a:r>
            <a:r>
              <a:rPr lang="ru-RU" sz="2000" dirty="0"/>
              <a:t>. </a:t>
            </a:r>
            <a:r>
              <a:rPr lang="ru-RU" sz="2000" dirty="0" smtClean="0"/>
              <a:t>2</a:t>
            </a:r>
            <a:r>
              <a:rPr lang="ru-RU" sz="2000" dirty="0"/>
              <a:t>.</a:t>
            </a:r>
          </a:p>
        </p:txBody>
      </p:sp>
      <p:sp>
        <p:nvSpPr>
          <p:cNvPr id="5" name="TextBox 4"/>
          <p:cNvSpPr txBox="1"/>
          <p:nvPr/>
        </p:nvSpPr>
        <p:spPr>
          <a:xfrm>
            <a:off x="5940152" y="2708920"/>
            <a:ext cx="3024336" cy="1477328"/>
          </a:xfrm>
          <a:prstGeom prst="rect">
            <a:avLst/>
          </a:prstGeom>
          <a:noFill/>
        </p:spPr>
        <p:txBody>
          <a:bodyPr wrap="square" rtlCol="0">
            <a:spAutoFit/>
          </a:bodyPr>
          <a:lstStyle/>
          <a:p>
            <a:r>
              <a:rPr lang="ru-RU" b="1" dirty="0"/>
              <a:t>Рис. </a:t>
            </a:r>
            <a:r>
              <a:rPr lang="ru-RU" b="1" dirty="0" smtClean="0"/>
              <a:t>2</a:t>
            </a:r>
            <a:r>
              <a:rPr lang="ru-RU" b="1" dirty="0"/>
              <a:t>. Кривая предложения фирмы совпадает с ее возрастающей </a:t>
            </a:r>
            <a:r>
              <a:rPr lang="ru-RU" b="1" dirty="0" smtClean="0"/>
              <a:t>кривой </a:t>
            </a:r>
            <a:r>
              <a:rPr lang="ru-RU" b="1" dirty="0"/>
              <a:t>предельных издержек</a:t>
            </a:r>
          </a:p>
        </p:txBody>
      </p:sp>
      <p:pic>
        <p:nvPicPr>
          <p:cNvPr id="2" name="Picture 2"/>
          <p:cNvPicPr>
            <a:picLocks noChangeAspect="1" noChangeArrowheads="1"/>
          </p:cNvPicPr>
          <p:nvPr/>
        </p:nvPicPr>
        <p:blipFill>
          <a:blip r:embed="rId2" cstate="print">
            <a:grayscl/>
          </a:blip>
          <a:srcRect/>
          <a:stretch>
            <a:fillRect/>
          </a:stretch>
        </p:blipFill>
        <p:spPr bwMode="auto">
          <a:xfrm>
            <a:off x="467544" y="2708920"/>
            <a:ext cx="5391597" cy="3824809"/>
          </a:xfrm>
          <a:prstGeom prst="round2DiagRect">
            <a:avLst/>
          </a:prstGeom>
          <a:noFill/>
          <a:ln w="9525">
            <a:noFill/>
            <a:miter lim="800000"/>
            <a:headEnd/>
            <a:tailEnd/>
          </a:ln>
          <a:effectLst/>
        </p:spPr>
      </p:pic>
    </p:spTree>
    <p:extLst>
      <p:ext uri="{BB962C8B-B14F-4D97-AF65-F5344CB8AC3E}">
        <p14:creationId xmlns="" xmlns:p14="http://schemas.microsoft.com/office/powerpoint/2010/main" val="17912767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04664"/>
            <a:ext cx="8605464" cy="4524315"/>
          </a:xfrm>
          <a:prstGeom prst="rect">
            <a:avLst/>
          </a:prstGeom>
          <a:noFill/>
        </p:spPr>
        <p:txBody>
          <a:bodyPr wrap="square" rtlCol="0">
            <a:spAutoFit/>
          </a:bodyPr>
          <a:lstStyle/>
          <a:p>
            <a:pPr indent="457200" algn="just"/>
            <a:r>
              <a:rPr lang="ru-RU" sz="2400" dirty="0"/>
              <a:t>В общем случае, кривая предельных издержек фирмы может быть использована для нахождения оптимальной производственной стратегии: </a:t>
            </a:r>
            <a:r>
              <a:rPr lang="ru-RU" sz="2400" dirty="0" err="1"/>
              <a:t>максимизирующий</a:t>
            </a:r>
            <a:r>
              <a:rPr lang="ru-RU" sz="2400" dirty="0"/>
              <a:t> прибыль объем выпуска соответствует точке пересечения лини и цены и кривой предельных издержек.</a:t>
            </a:r>
          </a:p>
          <a:p>
            <a:pPr indent="457200" algn="just"/>
            <a:r>
              <a:rPr lang="ru-RU" sz="2400" dirty="0"/>
              <a:t>Для </a:t>
            </a:r>
            <a:r>
              <a:rPr lang="ru-RU" sz="2400" dirty="0" err="1"/>
              <a:t>максимизирующей</a:t>
            </a:r>
            <a:r>
              <a:rPr lang="ru-RU" sz="2400" dirty="0"/>
              <a:t> прибыль конкурентной фирмы кривая предельных издержек, имеющая положительный наклон (МС), является кривой предложения. При рыночной цене на уровне </a:t>
            </a:r>
            <a:r>
              <a:rPr lang="ru-RU" sz="2400" i="1" dirty="0" err="1"/>
              <a:t>d'd'</a:t>
            </a:r>
            <a:r>
              <a:rPr lang="ru-RU" sz="2400" dirty="0" err="1"/>
              <a:t>фирма</a:t>
            </a:r>
            <a:r>
              <a:rPr lang="ru-RU" sz="2400" dirty="0"/>
              <a:t> выпускает количество продукции, соответствующее точке пересечения </a:t>
            </a:r>
            <a:r>
              <a:rPr lang="ru-RU" sz="2400" i="1" dirty="0"/>
              <a:t>А.</a:t>
            </a:r>
            <a:r>
              <a:rPr lang="ru-RU" sz="2400" dirty="0"/>
              <a:t> Объясните, почему точки пересечения </a:t>
            </a:r>
            <a:r>
              <a:rPr lang="ru-RU" sz="2400" i="1" dirty="0"/>
              <a:t>В</a:t>
            </a:r>
            <a:r>
              <a:rPr lang="ru-RU" sz="2400" dirty="0"/>
              <a:t> и С характеризуют равновесие для цен </a:t>
            </a:r>
            <a:r>
              <a:rPr lang="ru-RU" sz="2400" i="1" dirty="0"/>
              <a:t>d</a:t>
            </a:r>
            <a:r>
              <a:rPr lang="ru-RU" sz="2400" dirty="0"/>
              <a:t> и </a:t>
            </a:r>
            <a:r>
              <a:rPr lang="ru-RU" sz="2400" i="1" dirty="0"/>
              <a:t>d"</a:t>
            </a:r>
            <a:r>
              <a:rPr lang="ru-RU" sz="2400" dirty="0"/>
              <a:t> </a:t>
            </a:r>
            <a:r>
              <a:rPr lang="ru-RU" sz="2400" dirty="0" smtClean="0"/>
              <a:t>соответственно.</a:t>
            </a:r>
            <a:endParaRPr lang="ru-RU"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332656"/>
            <a:ext cx="8229600" cy="1143000"/>
          </a:xfrm>
        </p:spPr>
        <p:txBody>
          <a:bodyPr>
            <a:normAutofit fontScale="90000"/>
          </a:bodyPr>
          <a:lstStyle/>
          <a:p>
            <a:r>
              <a:rPr lang="ru-RU" dirty="0"/>
              <a:t>Кривая предложения и предельных издержек </a:t>
            </a:r>
            <a:r>
              <a:rPr lang="ru-RU" dirty="0" smtClean="0"/>
              <a:t>фирмы.</a:t>
            </a:r>
            <a:endParaRPr lang="ru-RU" dirty="0"/>
          </a:p>
        </p:txBody>
      </p:sp>
      <p:sp>
        <p:nvSpPr>
          <p:cNvPr id="3" name="Объект 2"/>
          <p:cNvSpPr>
            <a:spLocks noGrp="1"/>
          </p:cNvSpPr>
          <p:nvPr>
            <p:ph idx="1"/>
          </p:nvPr>
        </p:nvSpPr>
        <p:spPr>
          <a:xfrm>
            <a:off x="179512" y="1646237"/>
            <a:ext cx="8507288" cy="4526280"/>
          </a:xfrm>
        </p:spPr>
        <p:txBody>
          <a:bodyPr>
            <a:normAutofit fontScale="62500" lnSpcReduction="20000"/>
          </a:bodyPr>
          <a:lstStyle/>
          <a:p>
            <a:pPr indent="292100" algn="just">
              <a:buNone/>
            </a:pPr>
            <a:r>
              <a:rPr lang="ru-RU" dirty="0"/>
              <a:t>Отметим, что при уровне выпуска 4000 единиц, по данным </a:t>
            </a:r>
            <a:r>
              <a:rPr lang="ru-RU" dirty="0" smtClean="0"/>
              <a:t>Табл</a:t>
            </a:r>
            <a:r>
              <a:rPr lang="ru-RU" dirty="0"/>
              <a:t>. </a:t>
            </a:r>
            <a:r>
              <a:rPr lang="ru-RU" dirty="0" smtClean="0"/>
              <a:t>1</a:t>
            </a:r>
            <a:r>
              <a:rPr lang="ru-RU" dirty="0"/>
              <a:t>, средние издержки (или издержки на единицу продукции) также составляют 40 долл., таким образом, фирма достигает равновесия, валовой доход становится равным общим издержкам. Точка В —это </a:t>
            </a:r>
            <a:r>
              <a:rPr lang="ru-RU" b="1" dirty="0"/>
              <a:t>точка безубыточности,</a:t>
            </a:r>
            <a:r>
              <a:rPr lang="ru-RU" dirty="0"/>
              <a:t> характеризующая такой уровень выпуска, при котором прибыли фирмы равны нулю; в точке безубыточности цена равна средним издержкам, поэтому доходы лишь покрывают издержки.</a:t>
            </a:r>
          </a:p>
          <a:p>
            <a:pPr indent="292100" algn="just">
              <a:buNone/>
            </a:pPr>
            <a:r>
              <a:rPr lang="ru-RU" dirty="0"/>
              <a:t>Что будет в случае, если фирма примет ошибочное решение об объеме выпуска? Если рыночная цена составит 50 долл., фирма должна будет выбрать объем выпуска, соответствующий </a:t>
            </a:r>
            <a:r>
              <a:rPr lang="ru-RU" dirty="0" smtClean="0"/>
              <a:t>точке А </a:t>
            </a:r>
            <a:r>
              <a:rPr lang="ru-RU" dirty="0"/>
              <a:t>на рис. </a:t>
            </a:r>
            <a:r>
              <a:rPr lang="ru-RU" dirty="0" smtClean="0"/>
              <a:t>2</a:t>
            </a:r>
            <a:r>
              <a:rPr lang="ru-RU" dirty="0"/>
              <a:t>. Потери прибыли фирмой, ошибочно производящей в точке </a:t>
            </a:r>
            <a:r>
              <a:rPr lang="ru-RU" i="1" dirty="0"/>
              <a:t>В </a:t>
            </a:r>
            <a:r>
              <a:rPr lang="ru-RU" dirty="0"/>
              <a:t>при цене продукта 50 долл., показаны серым заштрихованным треугольником на рис. </a:t>
            </a:r>
            <a:r>
              <a:rPr lang="ru-RU" dirty="0" smtClean="0"/>
              <a:t>2</a:t>
            </a:r>
            <a:r>
              <a:rPr lang="ru-RU" dirty="0"/>
              <a:t>. Он отображает превышение цены над предельными издержками в диапазоне выпуска между </a:t>
            </a:r>
            <a:r>
              <a:rPr lang="ru-RU" i="1" dirty="0"/>
              <a:t>В и A.</a:t>
            </a:r>
            <a:r>
              <a:rPr lang="ru-RU" dirty="0"/>
              <a:t> Можно нарисовать такой же треугольник над точкой А, чтобы показать потери от завышения уровня выпуска.</a:t>
            </a:r>
          </a:p>
          <a:p>
            <a:endParaRPr lang="ru-RU" dirty="0"/>
          </a:p>
        </p:txBody>
      </p:sp>
    </p:spTree>
    <p:extLst>
      <p:ext uri="{BB962C8B-B14F-4D97-AF65-F5344CB8AC3E}">
        <p14:creationId xmlns="" xmlns:p14="http://schemas.microsoft.com/office/powerpoint/2010/main" val="3934237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Общее правило:</a:t>
            </a:r>
          </a:p>
        </p:txBody>
      </p:sp>
      <p:sp>
        <p:nvSpPr>
          <p:cNvPr id="3" name="Объект 2"/>
          <p:cNvSpPr>
            <a:spLocks noGrp="1"/>
          </p:cNvSpPr>
          <p:nvPr>
            <p:ph idx="1"/>
          </p:nvPr>
        </p:nvSpPr>
        <p:spPr>
          <a:xfrm>
            <a:off x="179512" y="1646237"/>
            <a:ext cx="8507288" cy="4526280"/>
          </a:xfrm>
        </p:spPr>
        <p:txBody>
          <a:bodyPr/>
          <a:lstStyle/>
          <a:p>
            <a:pPr indent="292100" algn="r">
              <a:buNone/>
            </a:pPr>
            <a:r>
              <a:rPr lang="ru-RU" dirty="0" err="1"/>
              <a:t>Максимизирующая</a:t>
            </a:r>
            <a:r>
              <a:rPr lang="ru-RU" dirty="0"/>
              <a:t> прибыль фирма стремится поддерживать выпуск продукции на таком у ровне, при котором цена равна предельным издержкам. Графически это означает, что кривая предельных издержек фирмы является также ее кривой предложения.</a:t>
            </a:r>
          </a:p>
        </p:txBody>
      </p:sp>
    </p:spTree>
    <p:extLst>
      <p:ext uri="{BB962C8B-B14F-4D97-AF65-F5344CB8AC3E}">
        <p14:creationId xmlns="" xmlns:p14="http://schemas.microsoft.com/office/powerpoint/2010/main" val="36755187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04664"/>
            <a:ext cx="8229600" cy="1152128"/>
          </a:xfrm>
        </p:spPr>
        <p:txBody>
          <a:bodyPr>
            <a:normAutofit fontScale="90000"/>
          </a:bodyPr>
          <a:lstStyle/>
          <a:p>
            <a:r>
              <a:rPr lang="ru-RU" dirty="0" smtClean="0"/>
              <a:t>Общие издержки и условие </a:t>
            </a:r>
            <a:r>
              <a:rPr lang="ru-RU" dirty="0" smtClean="0"/>
              <a:t>закрытия предприятия.</a:t>
            </a:r>
            <a:endParaRPr lang="ru-RU" dirty="0"/>
          </a:p>
        </p:txBody>
      </p:sp>
      <p:sp>
        <p:nvSpPr>
          <p:cNvPr id="3" name="Содержимое 2"/>
          <p:cNvSpPr>
            <a:spLocks noGrp="1"/>
          </p:cNvSpPr>
          <p:nvPr>
            <p:ph idx="1"/>
          </p:nvPr>
        </p:nvSpPr>
        <p:spPr>
          <a:xfrm>
            <a:off x="0" y="1646237"/>
            <a:ext cx="8820472" cy="4526280"/>
          </a:xfrm>
        </p:spPr>
        <p:txBody>
          <a:bodyPr>
            <a:normAutofit fontScale="92500" lnSpcReduction="20000"/>
          </a:bodyPr>
          <a:lstStyle/>
          <a:p>
            <a:pPr indent="292100" algn="just">
              <a:buNone/>
            </a:pPr>
            <a:r>
              <a:rPr lang="ru-RU" dirty="0" smtClean="0"/>
              <a:t>Наше общее правило предложения фирмы оставляет открытой следующую возможность: цена может оказаться настолько низкой, что фирма предпочтет закрыться.</a:t>
            </a:r>
          </a:p>
          <a:p>
            <a:pPr indent="292100" algn="just">
              <a:buNone/>
            </a:pPr>
            <a:r>
              <a:rPr lang="ru-RU" dirty="0" smtClean="0"/>
              <a:t>Возможно ли, что при соблюдении равновесия </a:t>
            </a:r>
            <a:r>
              <a:rPr lang="ru-RU" i="1" dirty="0" smtClean="0"/>
              <a:t>Р = МС</a:t>
            </a:r>
            <a:r>
              <a:rPr lang="ru-RU" dirty="0" smtClean="0"/>
              <a:t> «</a:t>
            </a:r>
            <a:r>
              <a:rPr lang="ru-RU" dirty="0" err="1" smtClean="0"/>
              <a:t>Фабиола</a:t>
            </a:r>
            <a:r>
              <a:rPr lang="ru-RU" dirty="0" smtClean="0"/>
              <a:t>» способна потерять уйму денег Оказаться перед необходимостью закрытия? </a:t>
            </a:r>
          </a:p>
          <a:p>
            <a:pPr indent="292100" algn="just">
              <a:buNone/>
            </a:pPr>
            <a:r>
              <a:rPr lang="ru-RU" dirty="0" smtClean="0"/>
              <a:t>В общем случае, фирма в коротком периоде предпочтет закрыться, если она не в состоянии покрыть свои переменные издержки закрыться.</a:t>
            </a:r>
            <a:endParaRPr lang="ru-RU" dirty="0"/>
          </a:p>
        </p:txBody>
      </p:sp>
    </p:spTree>
    <p:extLst>
      <p:ext uri="{BB962C8B-B14F-4D97-AF65-F5344CB8AC3E}">
        <p14:creationId xmlns="" xmlns:p14="http://schemas.microsoft.com/office/powerpoint/2010/main" val="3288039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одержимое 3"/>
          <p:cNvSpPr txBox="1">
            <a:spLocks noGrp="1"/>
          </p:cNvSpPr>
          <p:nvPr>
            <p:ph type="body" idx="4294967295"/>
          </p:nvPr>
        </p:nvSpPr>
        <p:spPr>
          <a:xfrm>
            <a:off x="323528" y="4797152"/>
            <a:ext cx="8204448" cy="1877437"/>
          </a:xfrm>
          <a:prstGeom prst="rect">
            <a:avLst/>
          </a:prstGeom>
          <a:noFill/>
        </p:spPr>
        <p:txBody>
          <a:bodyPr wrap="square" rtlCol="0">
            <a:spAutoFit/>
          </a:bodyPr>
          <a:lstStyle/>
          <a:p>
            <a:pPr indent="292100" algn="just">
              <a:buNone/>
            </a:pPr>
            <a:r>
              <a:rPr lang="ru-RU" i="1" dirty="0" smtClean="0"/>
              <a:t>	</a:t>
            </a:r>
            <a:r>
              <a:rPr lang="ru-RU" sz="2800" i="1" dirty="0" smtClean="0"/>
              <a:t>Издержки </a:t>
            </a:r>
            <a:r>
              <a:rPr lang="ru-RU" sz="2800" i="1" dirty="0"/>
              <a:t>производства не влияли бы на конкурентную цену, если бы они не влияли на предложение.</a:t>
            </a:r>
          </a:p>
          <a:p>
            <a:pPr algn="r">
              <a:buNone/>
            </a:pPr>
            <a:r>
              <a:rPr lang="ru-RU" sz="2800" i="1" dirty="0"/>
              <a:t>Джон Стюарт Милль</a:t>
            </a:r>
            <a:r>
              <a:rPr lang="ru-RU" sz="2800" i="1" dirty="0" smtClean="0"/>
              <a:t>.</a:t>
            </a:r>
            <a:endParaRPr lang="ru-RU" dirty="0"/>
          </a:p>
        </p:txBody>
      </p:sp>
      <p:pic>
        <p:nvPicPr>
          <p:cNvPr id="1026" name="Picture 2"/>
          <p:cNvPicPr>
            <a:picLocks noChangeAspect="1" noChangeArrowheads="1"/>
          </p:cNvPicPr>
          <p:nvPr/>
        </p:nvPicPr>
        <p:blipFill>
          <a:blip r:embed="rId2" cstate="print">
            <a:grayscl/>
          </a:blip>
          <a:srcRect/>
          <a:stretch>
            <a:fillRect/>
          </a:stretch>
        </p:blipFill>
        <p:spPr bwMode="auto">
          <a:xfrm>
            <a:off x="2771800" y="332656"/>
            <a:ext cx="3516947" cy="4248472"/>
          </a:xfrm>
          <a:prstGeom prst="round2Diag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type="subTitle" idx="1"/>
          </p:nvPr>
        </p:nvSpPr>
        <p:spPr>
          <a:xfrm>
            <a:off x="323528" y="260648"/>
            <a:ext cx="8640960" cy="2112640"/>
          </a:xfrm>
        </p:spPr>
        <p:txBody>
          <a:bodyPr>
            <a:normAutofit fontScale="92500" lnSpcReduction="20000"/>
          </a:bodyPr>
          <a:lstStyle/>
          <a:p>
            <a:pPr indent="292100" algn="just">
              <a:buNone/>
            </a:pPr>
            <a:r>
              <a:rPr lang="ru-RU" dirty="0" smtClean="0"/>
              <a:t>Предположим, что фирма столкнулась с рыночной ценой в 35 долл. (горизонтальная линия </a:t>
            </a:r>
            <a:r>
              <a:rPr lang="en-US" i="1" dirty="0" err="1" smtClean="0"/>
              <a:t>d"d</a:t>
            </a:r>
            <a:r>
              <a:rPr lang="en-US" i="1" dirty="0" smtClean="0"/>
              <a:t>"</a:t>
            </a:r>
            <a:r>
              <a:rPr lang="ru-RU" i="1" dirty="0" smtClean="0"/>
              <a:t>)</a:t>
            </a:r>
            <a:r>
              <a:rPr lang="en-US" dirty="0" smtClean="0"/>
              <a:t> </a:t>
            </a:r>
            <a:r>
              <a:rPr lang="ru-RU" dirty="0" smtClean="0"/>
              <a:t>предельные издержки равны этой цене в точке С, в которой цена ниже средних издержек производства. </a:t>
            </a:r>
            <a:endParaRPr lang="ru-RU" b="1" dirty="0" smtClean="0"/>
          </a:p>
        </p:txBody>
      </p:sp>
      <p:sp>
        <p:nvSpPr>
          <p:cNvPr id="5" name="Прямоугольник 4"/>
          <p:cNvSpPr/>
          <p:nvPr/>
        </p:nvSpPr>
        <p:spPr>
          <a:xfrm>
            <a:off x="1403648" y="2852936"/>
            <a:ext cx="7560840" cy="1754326"/>
          </a:xfrm>
          <a:prstGeom prst="rect">
            <a:avLst/>
          </a:prstGeom>
        </p:spPr>
        <p:txBody>
          <a:bodyPr wrap="square">
            <a:spAutoFit/>
          </a:bodyPr>
          <a:lstStyle/>
          <a:p>
            <a:pPr indent="292100" algn="r">
              <a:buNone/>
            </a:pPr>
            <a:r>
              <a:rPr lang="ru-RU" sz="3600" dirty="0" smtClean="0">
                <a:solidFill>
                  <a:schemeClr val="accent3">
                    <a:lumMod val="40000"/>
                    <a:lumOff val="60000"/>
                  </a:schemeClr>
                </a:solidFill>
                <a:effectLst>
                  <a:outerShdw blurRad="38100" dist="38100" dir="2700000" algn="tl">
                    <a:srgbClr val="000000">
                      <a:alpha val="43137"/>
                    </a:srgbClr>
                  </a:outerShdw>
                </a:effectLst>
              </a:rPr>
              <a:t>Должна ли фирма продолжать производство, если она несет убытки?</a:t>
            </a:r>
            <a:endParaRPr lang="ru-RU" sz="3600" dirty="0">
              <a:solidFill>
                <a:schemeClr val="accent3">
                  <a:lumMod val="40000"/>
                  <a:lumOff val="60000"/>
                </a:schemeClr>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5377610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0" y="620688"/>
            <a:ext cx="8820472" cy="4032250"/>
          </a:xfrm>
        </p:spPr>
        <p:txBody>
          <a:bodyPr>
            <a:noAutofit/>
          </a:bodyPr>
          <a:lstStyle/>
          <a:p>
            <a:pPr indent="292100" algn="just">
              <a:buNone/>
            </a:pPr>
            <a:r>
              <a:rPr lang="ru-RU" sz="2800" dirty="0" smtClean="0"/>
              <a:t>Как ни странно, правильным ответом будет: да. Фирма должна </a:t>
            </a:r>
            <a:r>
              <a:rPr lang="ru-RU" sz="2800" i="1" dirty="0" smtClean="0"/>
              <a:t>минимизировать свои убытки,</a:t>
            </a:r>
            <a:r>
              <a:rPr lang="ru-RU" sz="2800" dirty="0" smtClean="0"/>
              <a:t> и это может побудить ее продолжать производство. </a:t>
            </a:r>
          </a:p>
          <a:p>
            <a:pPr indent="292100" algn="just">
              <a:buNone/>
            </a:pPr>
            <a:r>
              <a:rPr lang="ru-RU" sz="2800" dirty="0" smtClean="0"/>
              <a:t>Если, например, постоянные издержки фирмы составляют 55.000 долл., производство в точке С принесет убытки в размере только 20.000 долл., тогда как закрытие фирмы будет означать потерю 55.000 долл. </a:t>
            </a:r>
          </a:p>
          <a:p>
            <a:pPr indent="292100" algn="just">
              <a:buNone/>
            </a:pPr>
            <a:r>
              <a:rPr lang="ru-RU" sz="2800" dirty="0" smtClean="0"/>
              <a:t>Ясно, что фирма предпочтет продолжить производство</a:t>
            </a:r>
            <a:endParaRPr lang="ru-RU" sz="2800" dirty="0"/>
          </a:p>
        </p:txBody>
      </p:sp>
    </p:spTree>
    <p:extLst>
      <p:ext uri="{BB962C8B-B14F-4D97-AF65-F5344CB8AC3E}">
        <p14:creationId xmlns="" xmlns:p14="http://schemas.microsoft.com/office/powerpoint/2010/main" val="844374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4000"/>
                            </p:stCondLst>
                            <p:childTnLst>
                              <p:par>
                                <p:cTn id="13" presetID="10" presetClass="entr" presetSubtype="0" fill="hold" nodeType="afterEffect">
                                  <p:stCondLst>
                                    <p:cond delay="1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dirty="0" smtClean="0"/>
              <a:t>Для лучшего понимания этого тезиса:</a:t>
            </a:r>
            <a:endParaRPr lang="ru-RU" dirty="0"/>
          </a:p>
        </p:txBody>
      </p:sp>
      <p:sp>
        <p:nvSpPr>
          <p:cNvPr id="3" name="Содержимое 2"/>
          <p:cNvSpPr>
            <a:spLocks noGrp="1"/>
          </p:cNvSpPr>
          <p:nvPr>
            <p:ph idx="1"/>
          </p:nvPr>
        </p:nvSpPr>
        <p:spPr/>
        <p:txBody>
          <a:bodyPr/>
          <a:lstStyle/>
          <a:p>
            <a:r>
              <a:rPr lang="ru-RU" dirty="0" smtClean="0"/>
              <a:t>    Вспомним о том, что даже если фирма ничего не производит, она должна выполнять свои контрактные обязательства.</a:t>
            </a:r>
          </a:p>
          <a:p>
            <a:r>
              <a:rPr lang="ru-RU" dirty="0" smtClean="0"/>
              <a:t>    В коротком периоде фирма должна выплачивать проценты банку, жалованье директорам, нести арендные и патентные расходы.   </a:t>
            </a:r>
            <a:endParaRPr lang="ru-RU" dirty="0"/>
          </a:p>
        </p:txBody>
      </p:sp>
    </p:spTree>
    <p:extLst>
      <p:ext uri="{BB962C8B-B14F-4D97-AF65-F5344CB8AC3E}">
        <p14:creationId xmlns="" xmlns:p14="http://schemas.microsoft.com/office/powerpoint/2010/main" val="12503366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251520" y="404664"/>
            <a:ext cx="8424935" cy="4314155"/>
          </a:xfrm>
        </p:spPr>
        <p:txBody>
          <a:bodyPr>
            <a:normAutofit lnSpcReduction="10000"/>
          </a:bodyPr>
          <a:lstStyle/>
          <a:p>
            <a:pPr indent="292100" algn="just">
              <a:buNone/>
            </a:pPr>
            <a:r>
              <a:rPr lang="ru-RU" dirty="0" smtClean="0"/>
              <a:t>Фирма «балансирует» за счет своих переменных издержек (расходы на материалы, оплату труда, топливо). </a:t>
            </a:r>
          </a:p>
          <a:p>
            <a:pPr indent="292100" algn="just">
              <a:buNone/>
            </a:pPr>
            <a:r>
              <a:rPr lang="ru-RU" dirty="0" smtClean="0"/>
              <a:t>Продолжать операции при Р = </a:t>
            </a:r>
            <a:r>
              <a:rPr lang="ru-RU" i="1" dirty="0" smtClean="0"/>
              <a:t>МС</a:t>
            </a:r>
            <a:r>
              <a:rPr lang="ru-RU" dirty="0" smtClean="0"/>
              <a:t> будет выгодно, пока доход за вычетом переменных издержек достаточен для покрытия хотя бы части постоянных издержек. </a:t>
            </a:r>
          </a:p>
          <a:p>
            <a:pPr indent="292100" algn="just">
              <a:buNone/>
            </a:pPr>
            <a:r>
              <a:rPr lang="ru-RU" dirty="0" smtClean="0"/>
              <a:t>Это дает нам правило закрытия.</a:t>
            </a:r>
            <a:endParaRPr lang="ru-RU" dirty="0"/>
          </a:p>
        </p:txBody>
      </p:sp>
    </p:spTree>
    <p:extLst>
      <p:ext uri="{BB962C8B-B14F-4D97-AF65-F5344CB8AC3E}">
        <p14:creationId xmlns="" xmlns:p14="http://schemas.microsoft.com/office/powerpoint/2010/main" val="19849968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Правило закрытия:</a:t>
            </a:r>
            <a:endParaRPr lang="ru-RU" dirty="0"/>
          </a:p>
        </p:txBody>
      </p:sp>
      <p:sp>
        <p:nvSpPr>
          <p:cNvPr id="3" name="Содержимое 2"/>
          <p:cNvSpPr>
            <a:spLocks noGrp="1"/>
          </p:cNvSpPr>
          <p:nvPr>
            <p:ph idx="1"/>
          </p:nvPr>
        </p:nvSpPr>
        <p:spPr/>
        <p:txBody>
          <a:bodyPr/>
          <a:lstStyle/>
          <a:p>
            <a:pPr algn="r">
              <a:buNone/>
            </a:pPr>
            <a:r>
              <a:rPr lang="ru-RU" dirty="0" smtClean="0"/>
              <a:t>Если цена опускается до уровня, при котором общий доход меньше переменных издержек, а цена меньше средних переменных издержек, то фирма минимизирует свои убытки посредством закрытия.</a:t>
            </a:r>
            <a:endParaRPr lang="ru-RU" dirty="0"/>
          </a:p>
        </p:txBody>
      </p:sp>
    </p:spTree>
    <p:extLst>
      <p:ext uri="{BB962C8B-B14F-4D97-AF65-F5344CB8AC3E}">
        <p14:creationId xmlns="" xmlns:p14="http://schemas.microsoft.com/office/powerpoint/2010/main" val="39524373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51520" y="1556792"/>
            <a:ext cx="8424936" cy="4392488"/>
          </a:xfrm>
        </p:spPr>
        <p:txBody>
          <a:bodyPr>
            <a:normAutofit fontScale="70000" lnSpcReduction="20000"/>
          </a:bodyPr>
          <a:lstStyle/>
          <a:p>
            <a:pPr indent="292100" algn="just">
              <a:buNone/>
            </a:pPr>
            <a:r>
              <a:rPr lang="ru-RU" dirty="0" smtClean="0"/>
              <a:t>Критически низкая рыночная цена, при которой доходы равны переменным издержкам (или, что то же самое, убытки в точности равны постоянным издержкам), называется</a:t>
            </a:r>
            <a:r>
              <a:rPr lang="ru-RU" b="1" dirty="0" smtClean="0"/>
              <a:t> точкой закрытия.</a:t>
            </a:r>
            <a:r>
              <a:rPr lang="ru-RU" dirty="0" smtClean="0"/>
              <a:t> </a:t>
            </a:r>
          </a:p>
          <a:p>
            <a:pPr indent="292100" algn="just">
              <a:buNone/>
            </a:pPr>
            <a:r>
              <a:rPr lang="ru-RU" dirty="0" smtClean="0"/>
              <a:t>При цене, находящейся над точкой закрытия, фирма будет производить в соответствии со своей кривой предельных издержек, даже если она будет нести убытки, так как закрытие фирмы повлечет за собой еще большие потери. </a:t>
            </a:r>
          </a:p>
          <a:p>
            <a:pPr indent="292100" algn="just">
              <a:buNone/>
            </a:pPr>
            <a:r>
              <a:rPr lang="ru-RU" dirty="0" smtClean="0"/>
              <a:t>При цене ниже точки закрытия фирма не будет производить вообще, потому что при закрытии ее убытки не превысят постоянных издержек.</a:t>
            </a:r>
            <a:endParaRPr lang="en-US" dirty="0" smtClean="0"/>
          </a:p>
          <a:p>
            <a:pPr indent="292100" algn="just">
              <a:buNone/>
            </a:pPr>
            <a:r>
              <a:rPr lang="ru-RU" dirty="0" smtClean="0"/>
              <a:t>Кривая предложения фирмы совпадает с ее кривой </a:t>
            </a:r>
            <a:r>
              <a:rPr lang="ru-RU" i="1" dirty="0" smtClean="0"/>
              <a:t>МС, </a:t>
            </a:r>
            <a:r>
              <a:rPr lang="ru-RU" dirty="0" smtClean="0"/>
              <a:t>пока доходы превышают переменные издержки. Если цена опускается ниже </a:t>
            </a:r>
            <a:r>
              <a:rPr lang="en-US" i="1" dirty="0" smtClean="0"/>
              <a:t>M’</a:t>
            </a:r>
            <a:r>
              <a:rPr lang="ru-RU" dirty="0" smtClean="0"/>
              <a:t> (точки закрытия), убытки начинают превышать постоянные издержки, и фирма закрывается.    </a:t>
            </a:r>
          </a:p>
          <a:p>
            <a:pPr indent="292100" algn="just">
              <a:buNone/>
            </a:pPr>
            <a:endParaRPr lang="ru-RU" dirty="0"/>
          </a:p>
        </p:txBody>
      </p:sp>
      <p:sp>
        <p:nvSpPr>
          <p:cNvPr id="5" name="Заголовок 1"/>
          <p:cNvSpPr>
            <a:spLocks noGrp="1"/>
          </p:cNvSpPr>
          <p:nvPr>
            <p:ph type="title"/>
          </p:nvPr>
        </p:nvSpPr>
        <p:spPr>
          <a:xfrm>
            <a:off x="457200" y="253536"/>
            <a:ext cx="8229600" cy="1143000"/>
          </a:xfrm>
        </p:spPr>
        <p:txBody>
          <a:bodyPr/>
          <a:lstStyle/>
          <a:p>
            <a:r>
              <a:rPr lang="ru-RU" dirty="0" smtClean="0"/>
              <a:t>Точка закрытия.</a:t>
            </a:r>
            <a:endParaRPr lang="ru-RU" dirty="0"/>
          </a:p>
        </p:txBody>
      </p:sp>
    </p:spTree>
    <p:extLst>
      <p:ext uri="{BB962C8B-B14F-4D97-AF65-F5344CB8AC3E}">
        <p14:creationId xmlns="" xmlns:p14="http://schemas.microsoft.com/office/powerpoint/2010/main" val="32878875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395536" y="404664"/>
            <a:ext cx="8496944" cy="2031325"/>
          </a:xfrm>
          <a:prstGeom prst="rect">
            <a:avLst/>
          </a:prstGeom>
        </p:spPr>
        <p:txBody>
          <a:bodyPr wrap="square">
            <a:spAutoFit/>
          </a:bodyPr>
          <a:lstStyle/>
          <a:p>
            <a:pPr indent="288000" algn="just"/>
            <a:r>
              <a:rPr lang="ru-RU" dirty="0" smtClean="0"/>
              <a:t>На Рис</a:t>
            </a:r>
            <a:r>
              <a:rPr lang="ru-RU" dirty="0"/>
              <a:t>. </a:t>
            </a:r>
            <a:r>
              <a:rPr lang="ru-RU" dirty="0" smtClean="0"/>
              <a:t> 3 </a:t>
            </a:r>
            <a:r>
              <a:rPr lang="ru-RU" dirty="0"/>
              <a:t>изображены </a:t>
            </a:r>
            <a:r>
              <a:rPr lang="ru-RU" i="1" dirty="0"/>
              <a:t>точка закрытия</a:t>
            </a:r>
            <a:r>
              <a:rPr lang="ru-RU" dirty="0"/>
              <a:t> и </a:t>
            </a:r>
            <a:r>
              <a:rPr lang="ru-RU" i="1" dirty="0"/>
              <a:t>точка безубыточности</a:t>
            </a:r>
            <a:r>
              <a:rPr lang="ru-RU" dirty="0"/>
              <a:t> для фирмы. В точке безубыточности цена равна </a:t>
            </a:r>
            <a:r>
              <a:rPr lang="ru-RU" i="1" dirty="0"/>
              <a:t>АС,</a:t>
            </a:r>
            <a:r>
              <a:rPr lang="ru-RU" dirty="0"/>
              <a:t> а в точке закрытия цена равна </a:t>
            </a:r>
            <a:r>
              <a:rPr lang="ru-RU" i="1" dirty="0"/>
              <a:t>A VC. </a:t>
            </a:r>
            <a:r>
              <a:rPr lang="ru-RU" dirty="0"/>
              <a:t>Таким образом, кривая предложения фирмы принимает вид сплошной линии на </a:t>
            </a:r>
            <a:r>
              <a:rPr lang="ru-RU" dirty="0" smtClean="0"/>
              <a:t>Рис</a:t>
            </a:r>
            <a:r>
              <a:rPr lang="ru-RU" dirty="0"/>
              <a:t>. </a:t>
            </a:r>
            <a:r>
              <a:rPr lang="ru-RU" dirty="0" smtClean="0"/>
              <a:t>3</a:t>
            </a:r>
            <a:r>
              <a:rPr lang="ru-RU" dirty="0"/>
              <a:t>. Она исходит из начала координат, поднимается по вертикальной оси до точки, соответствующей цене закрытия, затем продолжается от точки закрытия </a:t>
            </a:r>
            <a:r>
              <a:rPr lang="ru-RU" i="1" dirty="0" smtClean="0"/>
              <a:t>М,</a:t>
            </a:r>
            <a:r>
              <a:rPr lang="ru-RU" dirty="0"/>
              <a:t> где </a:t>
            </a:r>
            <a:r>
              <a:rPr lang="ru-RU" i="1" dirty="0"/>
              <a:t>Р</a:t>
            </a:r>
            <a:r>
              <a:rPr lang="ru-RU" dirty="0"/>
              <a:t> становится равной </a:t>
            </a:r>
            <a:r>
              <a:rPr lang="ru-RU" i="1" dirty="0"/>
              <a:t>А VC,</a:t>
            </a:r>
            <a:r>
              <a:rPr lang="ru-RU" dirty="0"/>
              <a:t> совпадая с кривой </a:t>
            </a:r>
            <a:r>
              <a:rPr lang="ru-RU" i="1" dirty="0"/>
              <a:t>МС</a:t>
            </a:r>
            <a:r>
              <a:rPr lang="ru-RU" dirty="0"/>
              <a:t> для цен, превышающих цену закрытия</a:t>
            </a:r>
            <a:r>
              <a:rPr lang="ru-RU" dirty="0" smtClean="0"/>
              <a:t>.</a:t>
            </a:r>
            <a:endParaRPr lang="ru-RU" dirty="0"/>
          </a:p>
        </p:txBody>
      </p:sp>
      <p:sp>
        <p:nvSpPr>
          <p:cNvPr id="7" name="Прямоугольник 6"/>
          <p:cNvSpPr/>
          <p:nvPr/>
        </p:nvSpPr>
        <p:spPr>
          <a:xfrm>
            <a:off x="5220072" y="2564904"/>
            <a:ext cx="3419872" cy="646331"/>
          </a:xfrm>
          <a:prstGeom prst="rect">
            <a:avLst/>
          </a:prstGeom>
        </p:spPr>
        <p:txBody>
          <a:bodyPr wrap="square">
            <a:spAutoFit/>
          </a:bodyPr>
          <a:lstStyle/>
          <a:p>
            <a:r>
              <a:rPr lang="ru-RU" b="1" dirty="0" smtClean="0"/>
              <a:t>Рис. 3. Цена безубыточности закрытия</a:t>
            </a:r>
            <a:endParaRPr lang="ru-RU" b="1" dirty="0"/>
          </a:p>
        </p:txBody>
      </p:sp>
      <p:pic>
        <p:nvPicPr>
          <p:cNvPr id="4098" name="Picture 2"/>
          <p:cNvPicPr>
            <a:picLocks noChangeAspect="1" noChangeArrowheads="1"/>
          </p:cNvPicPr>
          <p:nvPr/>
        </p:nvPicPr>
        <p:blipFill>
          <a:blip r:embed="rId2" cstate="print">
            <a:grayscl/>
          </a:blip>
          <a:srcRect/>
          <a:stretch>
            <a:fillRect/>
          </a:stretch>
        </p:blipFill>
        <p:spPr bwMode="auto">
          <a:xfrm>
            <a:off x="467544" y="2564904"/>
            <a:ext cx="4637108" cy="3998590"/>
          </a:xfrm>
          <a:prstGeom prst="round2DiagRect">
            <a:avLst/>
          </a:prstGeom>
          <a:noFill/>
          <a:ln w="9525">
            <a:noFill/>
            <a:miter lim="800000"/>
            <a:headEnd/>
            <a:tailEnd/>
          </a:ln>
          <a:effectLst/>
        </p:spPr>
      </p:pic>
    </p:spTree>
    <p:extLst>
      <p:ext uri="{BB962C8B-B14F-4D97-AF65-F5344CB8AC3E}">
        <p14:creationId xmlns="" xmlns:p14="http://schemas.microsoft.com/office/powerpoint/2010/main" val="38876623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0" y="404664"/>
            <a:ext cx="8748464" cy="4525962"/>
          </a:xfrm>
        </p:spPr>
        <p:txBody>
          <a:bodyPr>
            <a:normAutofit fontScale="85000" lnSpcReduction="20000"/>
          </a:bodyPr>
          <a:lstStyle/>
          <a:p>
            <a:pPr indent="292100" algn="just">
              <a:buNone/>
            </a:pPr>
            <a:r>
              <a:rPr lang="ru-RU" dirty="0" smtClean="0"/>
              <a:t>Анализ условий закрытия приводит к парадоксальному заключению: </a:t>
            </a:r>
            <a:r>
              <a:rPr lang="ru-RU" b="1" dirty="0" err="1" smtClean="0"/>
              <a:t>максимизирующие</a:t>
            </a:r>
            <a:r>
              <a:rPr lang="ru-RU" b="1" dirty="0" smtClean="0"/>
              <a:t> прибыль фирмы могут в коротком периоде продолжать производство, даже если они несут убытки</a:t>
            </a:r>
            <a:r>
              <a:rPr lang="ru-RU" dirty="0" smtClean="0"/>
              <a:t>. Это свойственно в особенности для фирм, имеющих значительные капиталы и задолженность, а значит, большие постоянные издержки (например, для авиакомпаний); таким фирмам в большинстве случаев дешевле продолжать производить с убытками, нежели закрыться и оказаться перед необходимостью возмещения постоянных издержек.</a:t>
            </a:r>
            <a:endParaRPr lang="ru-RU" dirty="0"/>
          </a:p>
        </p:txBody>
      </p:sp>
    </p:spTree>
    <p:extLst>
      <p:ext uri="{BB962C8B-B14F-4D97-AF65-F5344CB8AC3E}">
        <p14:creationId xmlns="" xmlns:p14="http://schemas.microsoft.com/office/powerpoint/2010/main" val="24020533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332656"/>
            <a:ext cx="8229600" cy="1143000"/>
          </a:xfrm>
        </p:spPr>
        <p:txBody>
          <a:bodyPr>
            <a:normAutofit fontScale="90000"/>
          </a:bodyPr>
          <a:lstStyle/>
          <a:p>
            <a:r>
              <a:rPr lang="ru-RU" dirty="0" smtClean="0"/>
              <a:t>Пример: закрытие нефтедобывающей отрасли.</a:t>
            </a:r>
            <a:endParaRPr lang="ru-RU" dirty="0"/>
          </a:p>
        </p:txBody>
      </p:sp>
      <p:sp>
        <p:nvSpPr>
          <p:cNvPr id="3" name="Содержимое 2"/>
          <p:cNvSpPr>
            <a:spLocks noGrp="1"/>
          </p:cNvSpPr>
          <p:nvPr>
            <p:ph idx="1"/>
          </p:nvPr>
        </p:nvSpPr>
        <p:spPr>
          <a:xfrm>
            <a:off x="179512" y="1646236"/>
            <a:ext cx="8507288" cy="4735091"/>
          </a:xfrm>
        </p:spPr>
        <p:txBody>
          <a:bodyPr>
            <a:normAutofit fontScale="70000" lnSpcReduction="20000"/>
          </a:bodyPr>
          <a:lstStyle/>
          <a:p>
            <a:pPr indent="292100" algn="just">
              <a:buNone/>
            </a:pPr>
            <a:r>
              <a:rPr lang="ru-RU" dirty="0" smtClean="0"/>
              <a:t>Хороший пример того, как работает на практике правило закрытия, можно найти в истории нефтедобывающей промышленности. </a:t>
            </a:r>
          </a:p>
          <a:p>
            <a:pPr indent="292100" algn="just">
              <a:buNone/>
            </a:pPr>
            <a:r>
              <a:rPr lang="ru-RU" dirty="0" smtClean="0"/>
              <a:t>В 1985 году, когда цена неочищенной нефти составляла 27 долл. за баррель, в США функционировало около 35.000 нефтяных скважин. Однако в следующем году число, работающих скважин сократилось почти наполовину и не превысило 19.000. Неужели </a:t>
            </a:r>
            <a:r>
              <a:rPr lang="ru-RU" dirty="0" smtClean="0"/>
              <a:t>истощились запасы </a:t>
            </a:r>
            <a:r>
              <a:rPr lang="ru-RU" dirty="0" smtClean="0"/>
              <a:t>нефти? Отнюдь. Просто произошло резкое падение цен на нефть до 14 долл. за баррель. «Истощились» </a:t>
            </a:r>
            <a:r>
              <a:rPr lang="ru-RU" dirty="0" smtClean="0"/>
              <a:t>не запасы </a:t>
            </a:r>
            <a:r>
              <a:rPr lang="ru-RU" dirty="0" smtClean="0"/>
              <a:t>нефти, </a:t>
            </a:r>
            <a:r>
              <a:rPr lang="ru-RU" dirty="0" smtClean="0"/>
              <a:t>а доходы </a:t>
            </a:r>
            <a:r>
              <a:rPr lang="ru-RU" dirty="0" smtClean="0"/>
              <a:t>предпринимателей. </a:t>
            </a:r>
            <a:r>
              <a:rPr lang="ru-RU" dirty="0" smtClean="0"/>
              <a:t>В результате </a:t>
            </a:r>
            <a:r>
              <a:rPr lang="ru-RU" dirty="0" smtClean="0"/>
              <a:t>последовало массовое закрытие нефтяных скважин. </a:t>
            </a:r>
          </a:p>
          <a:p>
            <a:pPr indent="292100" algn="just">
              <a:buNone/>
            </a:pPr>
            <a:r>
              <a:rPr lang="ru-RU" dirty="0" smtClean="0"/>
              <a:t>Правило работает также и в обратном направлении. Во время войны 1990г. в Персидском заливе цены на нефть росли, и одновременно увеличивалась активность нефтедобывающих компаний, рассчитывавших на дальнейший рост своих прибылей.</a:t>
            </a:r>
            <a:endParaRPr lang="ru-RU" dirty="0"/>
          </a:p>
        </p:txBody>
      </p:sp>
    </p:spTree>
    <p:extLst>
      <p:ext uri="{BB962C8B-B14F-4D97-AF65-F5344CB8AC3E}">
        <p14:creationId xmlns="" xmlns:p14="http://schemas.microsoft.com/office/powerpoint/2010/main" val="2818977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332656"/>
            <a:ext cx="8229600" cy="1143000"/>
          </a:xfrm>
        </p:spPr>
        <p:txBody>
          <a:bodyPr>
            <a:noAutofit/>
          </a:bodyPr>
          <a:lstStyle/>
          <a:p>
            <a:r>
              <a:rPr lang="ru-RU" sz="3600" dirty="0" smtClean="0"/>
              <a:t>Отраслевое предложение в условиях совершенной конкуренции.</a:t>
            </a:r>
            <a:endParaRPr lang="ru-RU" sz="3600" dirty="0"/>
          </a:p>
        </p:txBody>
      </p:sp>
      <p:sp>
        <p:nvSpPr>
          <p:cNvPr id="3" name="Содержимое 2"/>
          <p:cNvSpPr>
            <a:spLocks noGrp="1"/>
          </p:cNvSpPr>
          <p:nvPr>
            <p:ph idx="1"/>
          </p:nvPr>
        </p:nvSpPr>
        <p:spPr>
          <a:xfrm>
            <a:off x="251520" y="1646237"/>
            <a:ext cx="8435280" cy="4526280"/>
          </a:xfrm>
        </p:spPr>
        <p:txBody>
          <a:bodyPr>
            <a:normAutofit fontScale="92500" lnSpcReduction="10000"/>
          </a:bodyPr>
          <a:lstStyle/>
          <a:p>
            <a:pPr indent="292100" algn="just">
              <a:buNone/>
            </a:pPr>
            <a:r>
              <a:rPr lang="ru-RU" dirty="0" smtClean="0"/>
              <a:t>Наша дискуссия до сих пор была сосредоточена на проблемах отдельной фирмы. Но конкурентный рынок состоит из многих фирм, и мы должны обязательно рассмотреть поведение совокупности фирм. Как нам перейти от частного к целому, от нашей «</a:t>
            </a:r>
            <a:r>
              <a:rPr lang="ru-RU" dirty="0" err="1" smtClean="0"/>
              <a:t>Фабиолы</a:t>
            </a:r>
            <a:r>
              <a:rPr lang="ru-RU" dirty="0" smtClean="0"/>
              <a:t>» ко всей обувной отрасли?</a:t>
            </a:r>
          </a:p>
          <a:p>
            <a:pPr indent="292100" algn="just">
              <a:buNone/>
            </a:pPr>
            <a:r>
              <a:rPr lang="ru-RU" dirty="0" smtClean="0"/>
              <a:t>Суммирование кривых предложения отдельных фирм для получения отраслевой кривой предложения.</a:t>
            </a:r>
            <a:endParaRPr lang="ru-RU" dirty="0"/>
          </a:p>
        </p:txBody>
      </p:sp>
    </p:spTree>
    <p:extLst>
      <p:ext uri="{BB962C8B-B14F-4D97-AF65-F5344CB8AC3E}">
        <p14:creationId xmlns="" xmlns:p14="http://schemas.microsoft.com/office/powerpoint/2010/main" val="1396933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0" y="332656"/>
            <a:ext cx="8820472" cy="6337300"/>
          </a:xfrm>
        </p:spPr>
        <p:txBody>
          <a:bodyPr>
            <a:normAutofit fontScale="77500" lnSpcReduction="20000"/>
          </a:bodyPr>
          <a:lstStyle/>
          <a:p>
            <a:pPr algn="just">
              <a:buNone/>
            </a:pPr>
            <a:r>
              <a:rPr lang="ru-RU" sz="3400" dirty="0" smtClean="0"/>
              <a:t>		</a:t>
            </a:r>
            <a:r>
              <a:rPr lang="ru-RU" sz="2900" dirty="0" smtClean="0"/>
              <a:t>Мы </a:t>
            </a:r>
            <a:r>
              <a:rPr lang="ru-RU" sz="2900" dirty="0"/>
              <a:t>подошли к одной из самых важных тем экономического анализа: как фирмы откликаются на ценовые сигналы, которые посылает им рынок. Здравый смысл подсказывает нам, что хитрый бизнесмен должен увеличить производство продукта, если цена последнего возросла. Если поднимается цена золота, кажется вполне естественным, что золотодобывающие компании расширят свои поиски и будут копать глубже. Если цена кроссовок подскочит с 20 долл. до 150 долл., мы не удивимся, когда намного больше компаний примет решение вступить в данную отрасль.</a:t>
            </a:r>
          </a:p>
          <a:p>
            <a:pPr algn="just">
              <a:buNone/>
            </a:pPr>
            <a:r>
              <a:rPr lang="ru-RU" sz="2900" dirty="0" smtClean="0"/>
              <a:t>		Однако</a:t>
            </a:r>
            <a:r>
              <a:rPr lang="ru-RU" sz="2900" dirty="0"/>
              <a:t>, вооружившись знанием особенностей производства и издержек, мы сможем достичь гораздо более глубокого понимания поведения конкурентных фирм и отраслей. В этой главе мы рассмотрим три основных утверждения. Во-первых, мы узнаем, что решения фирмы о предложении подвержены сильному влиянию ее предельных издержек. Во-вторых, мы увидим, что на конкурентном рынке новые фирмы будут вступать в отрасль до тех пор, пока экономические прибыли не станут нулевыми в длительном периоде. И наконец, мы покажем, что отрасль, достигшая совершенной конкуренции, будет эффективной в том смысле, что никакая реорганизация производства не сможет улучшить общественное благосостояние.</a:t>
            </a:r>
          </a:p>
          <a:p>
            <a:pPr algn="just"/>
            <a:endParaRPr lang="ru-RU" sz="2900" dirty="0"/>
          </a:p>
        </p:txBody>
      </p:sp>
    </p:spTree>
    <p:extLst>
      <p:ext uri="{BB962C8B-B14F-4D97-AF65-F5344CB8AC3E}">
        <p14:creationId xmlns="" xmlns:p14="http://schemas.microsoft.com/office/powerpoint/2010/main" val="15026332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67544" y="1700808"/>
            <a:ext cx="8136904" cy="3816424"/>
          </a:xfrm>
        </p:spPr>
        <p:txBody>
          <a:bodyPr>
            <a:normAutofit fontScale="70000" lnSpcReduction="20000"/>
          </a:bodyPr>
          <a:lstStyle/>
          <a:p>
            <a:r>
              <a:rPr lang="ru-RU" dirty="0" smtClean="0"/>
              <a:t>Предположим, мы имеем дело с конкурентным рынком обуви. </a:t>
            </a:r>
          </a:p>
          <a:p>
            <a:r>
              <a:rPr lang="ru-RU" dirty="0" smtClean="0"/>
              <a:t>При данной цене фирма А поставит на рынок одно количество пар обуви, фирма В —другое количество, то же самое можно сказать о фирмах С, D и т.д. </a:t>
            </a:r>
          </a:p>
          <a:p>
            <a:r>
              <a:rPr lang="ru-RU" dirty="0" smtClean="0"/>
              <a:t>В каждом случае количество предложения будет определяться предельными издержками в каждой из фирм. </a:t>
            </a:r>
          </a:p>
          <a:p>
            <a:r>
              <a:rPr lang="ru-RU" i="1" dirty="0" smtClean="0"/>
              <a:t>Общее</a:t>
            </a:r>
            <a:r>
              <a:rPr lang="ru-RU" dirty="0" smtClean="0"/>
              <a:t> количество продукта на рынке при данной цене будет равняться </a:t>
            </a:r>
            <a:r>
              <a:rPr lang="ru-RU" i="1" dirty="0" smtClean="0"/>
              <a:t>сумме</a:t>
            </a:r>
            <a:r>
              <a:rPr lang="ru-RU" dirty="0" smtClean="0"/>
              <a:t> индивидуальных объемов предложения фирм.</a:t>
            </a:r>
            <a:br>
              <a:rPr lang="ru-RU" dirty="0" smtClean="0"/>
            </a:br>
            <a:endParaRPr lang="ru-RU" dirty="0"/>
          </a:p>
        </p:txBody>
      </p:sp>
      <p:sp>
        <p:nvSpPr>
          <p:cNvPr id="5" name="Заголовок 1"/>
          <p:cNvSpPr>
            <a:spLocks noGrp="1"/>
          </p:cNvSpPr>
          <p:nvPr>
            <p:ph type="title"/>
          </p:nvPr>
        </p:nvSpPr>
        <p:spPr>
          <a:xfrm>
            <a:off x="395536" y="332656"/>
            <a:ext cx="8229600" cy="1143000"/>
          </a:xfrm>
        </p:spPr>
        <p:txBody>
          <a:bodyPr>
            <a:noAutofit/>
          </a:bodyPr>
          <a:lstStyle/>
          <a:p>
            <a:r>
              <a:rPr lang="ru-RU" sz="2200" b="1" dirty="0" smtClean="0">
                <a:effectLst>
                  <a:outerShdw blurRad="38100" dist="38100" dir="2700000" algn="tl">
                    <a:srgbClr val="000000">
                      <a:alpha val="43137"/>
                    </a:srgbClr>
                  </a:outerShdw>
                </a:effectLst>
              </a:rPr>
              <a:t>Такая логика рассуждений приводит к следующему заключению о связи индивидуального и отраслевого предложения: </a:t>
            </a:r>
            <a:endParaRPr lang="ru-RU" sz="2200" b="1"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41767698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0" y="188913"/>
            <a:ext cx="8820472" cy="2015951"/>
          </a:xfrm>
        </p:spPr>
        <p:txBody>
          <a:bodyPr>
            <a:normAutofit/>
          </a:bodyPr>
          <a:lstStyle/>
          <a:p>
            <a:pPr indent="292100" algn="just">
              <a:buNone/>
            </a:pPr>
            <a:r>
              <a:rPr lang="ru-RU" sz="2000" dirty="0" smtClean="0"/>
              <a:t>Графики иллюстрируют построение отраслевой кривой предложения (SS) на основе двух индивидуальных кривы; предложения (</a:t>
            </a:r>
            <a:r>
              <a:rPr lang="ru-RU" sz="2000" dirty="0" err="1" smtClean="0"/>
              <a:t>ss</a:t>
            </a:r>
            <a:r>
              <a:rPr lang="ru-RU" sz="2000" dirty="0" smtClean="0"/>
              <a:t>). Мы складываем по горизонтали объемы предложения фирм при цене 40 долл., чтобы получить отраслевое предложение при данной цене. То же самое можно проделать для каждой цены и для любого количества фирм. </a:t>
            </a:r>
          </a:p>
        </p:txBody>
      </p:sp>
      <p:sp>
        <p:nvSpPr>
          <p:cNvPr id="5" name="Прямоугольник 4"/>
          <p:cNvSpPr/>
          <p:nvPr/>
        </p:nvSpPr>
        <p:spPr>
          <a:xfrm>
            <a:off x="395536" y="5733256"/>
            <a:ext cx="8568952" cy="646331"/>
          </a:xfrm>
          <a:prstGeom prst="rect">
            <a:avLst/>
          </a:prstGeom>
        </p:spPr>
        <p:txBody>
          <a:bodyPr wrap="square">
            <a:spAutoFit/>
          </a:bodyPr>
          <a:lstStyle/>
          <a:p>
            <a:r>
              <a:rPr lang="ru-RU" b="1" dirty="0" smtClean="0"/>
              <a:t>Рис. 4. Сложение кривых предложения всех фирм для построения отраслевой кривой предложения .</a:t>
            </a:r>
            <a:endParaRPr lang="ru-RU" b="1" dirty="0"/>
          </a:p>
        </p:txBody>
      </p:sp>
      <p:pic>
        <p:nvPicPr>
          <p:cNvPr id="2" name="Picture 2"/>
          <p:cNvPicPr>
            <a:picLocks noChangeAspect="1" noChangeArrowheads="1"/>
          </p:cNvPicPr>
          <p:nvPr/>
        </p:nvPicPr>
        <p:blipFill>
          <a:blip r:embed="rId2" cstate="print">
            <a:grayscl/>
          </a:blip>
          <a:srcRect/>
          <a:stretch>
            <a:fillRect/>
          </a:stretch>
        </p:blipFill>
        <p:spPr bwMode="auto">
          <a:xfrm>
            <a:off x="467544" y="2204864"/>
            <a:ext cx="8332787" cy="3295650"/>
          </a:xfrm>
          <a:prstGeom prst="round2DiagRect">
            <a:avLst/>
          </a:prstGeom>
          <a:noFill/>
          <a:ln w="9525">
            <a:noFill/>
            <a:miter lim="800000"/>
            <a:headEnd/>
            <a:tailEnd/>
          </a:ln>
          <a:effectLst/>
        </p:spPr>
      </p:pic>
    </p:spTree>
    <p:extLst>
      <p:ext uri="{BB962C8B-B14F-4D97-AF65-F5344CB8AC3E}">
        <p14:creationId xmlns="" xmlns:p14="http://schemas.microsoft.com/office/powerpoint/2010/main" val="10442175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lstStyle/>
          <a:p>
            <a:pPr algn="r">
              <a:buNone/>
            </a:pPr>
            <a:r>
              <a:rPr lang="ru-RU" dirty="0" smtClean="0"/>
              <a:t>Чтобы построить отраслевую кривую предложения данного товара, следует сложить по горизонтали кривые предложения индивидуальных производителей данного товара.</a:t>
            </a:r>
            <a:endParaRPr lang="ru-RU" dirty="0"/>
          </a:p>
        </p:txBody>
      </p:sp>
      <p:sp>
        <p:nvSpPr>
          <p:cNvPr id="4" name="Заголовок 1"/>
          <p:cNvSpPr>
            <a:spLocks noGrp="1"/>
          </p:cNvSpPr>
          <p:nvPr>
            <p:ph type="title"/>
          </p:nvPr>
        </p:nvSpPr>
        <p:spPr>
          <a:xfrm>
            <a:off x="395536" y="332656"/>
            <a:ext cx="8229600" cy="1143000"/>
          </a:xfrm>
        </p:spPr>
        <p:txBody>
          <a:bodyPr>
            <a:noAutofit/>
          </a:bodyPr>
          <a:lstStyle/>
          <a:p>
            <a:r>
              <a:rPr lang="ru-RU" sz="4400" dirty="0" smtClean="0"/>
              <a:t>Таким образом,</a:t>
            </a:r>
            <a:endParaRPr lang="ru-RU" sz="4400" dirty="0"/>
          </a:p>
        </p:txBody>
      </p:sp>
    </p:spTree>
    <p:extLst>
      <p:ext uri="{BB962C8B-B14F-4D97-AF65-F5344CB8AC3E}">
        <p14:creationId xmlns="" xmlns:p14="http://schemas.microsoft.com/office/powerpoint/2010/main" val="23091543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251520" y="548680"/>
            <a:ext cx="8568952" cy="5472607"/>
          </a:xfrm>
        </p:spPr>
        <p:txBody>
          <a:bodyPr>
            <a:normAutofit fontScale="77500" lnSpcReduction="20000"/>
          </a:bodyPr>
          <a:lstStyle/>
          <a:p>
            <a:r>
              <a:rPr lang="ru-RU" dirty="0" smtClean="0"/>
              <a:t>Рис. 4. иллюстрирует это для двух фирм. </a:t>
            </a:r>
          </a:p>
          <a:p>
            <a:r>
              <a:rPr lang="ru-RU" dirty="0" smtClean="0"/>
              <a:t>Чтобы построить кривую предложения отрасли </a:t>
            </a:r>
            <a:r>
              <a:rPr lang="ru-RU" i="1" dirty="0" smtClean="0"/>
              <a:t>SS,</a:t>
            </a:r>
            <a:r>
              <a:rPr lang="ru-RU" dirty="0" smtClean="0"/>
              <a:t> сложим по горизонтали, при постоянной цене, кривые предложения всех фирм </a:t>
            </a:r>
            <a:r>
              <a:rPr lang="en-US" i="1" dirty="0" smtClean="0">
                <a:latin typeface="Calibri" pitchFamily="34" charset="0"/>
              </a:rPr>
              <a:t>SS</a:t>
            </a:r>
            <a:r>
              <a:rPr lang="ru-RU" i="1" dirty="0" smtClean="0"/>
              <a:t>.</a:t>
            </a:r>
            <a:r>
              <a:rPr lang="ru-RU" dirty="0" smtClean="0"/>
              <a:t> При цене 40 долл. фирма А поставит 4000 единиц продукта, тогда как фирма В — 11.000 единиц. </a:t>
            </a:r>
          </a:p>
          <a:p>
            <a:r>
              <a:rPr lang="ru-RU" dirty="0" smtClean="0"/>
              <a:t>Таким образом, на кривой предложения отрасли (рис. 4 (в)), которая суммирует предложения этих фирм, мы находим значение 15.000 единиц при цене 40 долл. </a:t>
            </a:r>
          </a:p>
          <a:p>
            <a:r>
              <a:rPr lang="ru-RU" dirty="0" smtClean="0"/>
              <a:t>Если существует 2 миллиона фирм, а не две, как в этом примере, мы все равно будем находить значение отраслевого предложения при данной цене путем суммирования количеств предложения, пусть даже и двух миллионов фирм. Горизонтальное сложение объемов выпуска при различных ценах даст кривую предложения отрасли.</a:t>
            </a:r>
          </a:p>
        </p:txBody>
      </p:sp>
    </p:spTree>
    <p:extLst>
      <p:ext uri="{BB962C8B-B14F-4D97-AF65-F5344CB8AC3E}">
        <p14:creationId xmlns="" xmlns:p14="http://schemas.microsoft.com/office/powerpoint/2010/main" val="5682057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51520" y="1646237"/>
            <a:ext cx="4752528" cy="4015011"/>
          </a:xfrm>
        </p:spPr>
        <p:txBody>
          <a:bodyPr>
            <a:normAutofit fontScale="92500" lnSpcReduction="20000"/>
          </a:bodyPr>
          <a:lstStyle/>
          <a:p>
            <a:pPr indent="292100" algn="r">
              <a:buNone/>
            </a:pPr>
            <a:r>
              <a:rPr lang="ru-RU" dirty="0" smtClean="0"/>
              <a:t>На рубеже веков великий экономист из кембриджского университета Альфред Маршалл разработал многие инструменты теории спроса и предложения, которыми мы пользуемся и сегодня. </a:t>
            </a:r>
          </a:p>
        </p:txBody>
      </p:sp>
      <p:sp>
        <p:nvSpPr>
          <p:cNvPr id="5" name="Заголовок 1"/>
          <p:cNvSpPr>
            <a:spLocks noGrp="1"/>
          </p:cNvSpPr>
          <p:nvPr>
            <p:ph type="title"/>
          </p:nvPr>
        </p:nvSpPr>
        <p:spPr>
          <a:xfrm>
            <a:off x="395536" y="404664"/>
            <a:ext cx="8229600" cy="1143000"/>
          </a:xfrm>
        </p:spPr>
        <p:txBody>
          <a:bodyPr>
            <a:noAutofit/>
          </a:bodyPr>
          <a:lstStyle/>
          <a:p>
            <a:r>
              <a:rPr lang="ru-RU" sz="4400" dirty="0" smtClean="0"/>
              <a:t>Краткосрочное и долгосрочное равновесие.</a:t>
            </a:r>
            <a:endParaRPr lang="ru-RU" sz="4400" dirty="0"/>
          </a:p>
        </p:txBody>
      </p:sp>
      <p:pic>
        <p:nvPicPr>
          <p:cNvPr id="6146" name="Picture 2"/>
          <p:cNvPicPr>
            <a:picLocks noChangeAspect="1" noChangeArrowheads="1"/>
          </p:cNvPicPr>
          <p:nvPr/>
        </p:nvPicPr>
        <p:blipFill>
          <a:blip r:embed="rId2" cstate="print"/>
          <a:srcRect/>
          <a:stretch>
            <a:fillRect/>
          </a:stretch>
        </p:blipFill>
        <p:spPr bwMode="auto">
          <a:xfrm>
            <a:off x="5171856" y="1556793"/>
            <a:ext cx="3418528" cy="4824536"/>
          </a:xfrm>
          <a:prstGeom prst="round2DiagRect">
            <a:avLst/>
          </a:prstGeom>
          <a:noFill/>
          <a:ln w="9525">
            <a:noFill/>
            <a:miter lim="800000"/>
            <a:headEnd/>
            <a:tailEnd/>
          </a:ln>
        </p:spPr>
      </p:pic>
    </p:spTree>
    <p:extLst>
      <p:ext uri="{BB962C8B-B14F-4D97-AF65-F5344CB8AC3E}">
        <p14:creationId xmlns="" xmlns:p14="http://schemas.microsoft.com/office/powerpoint/2010/main" val="5903443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5536" y="260648"/>
            <a:ext cx="8352928" cy="6370975"/>
          </a:xfrm>
          <a:prstGeom prst="rect">
            <a:avLst/>
          </a:prstGeom>
        </p:spPr>
        <p:txBody>
          <a:bodyPr wrap="square">
            <a:spAutoFit/>
          </a:bodyPr>
          <a:lstStyle/>
          <a:p>
            <a:pPr indent="292100" algn="just">
              <a:buNone/>
            </a:pPr>
            <a:r>
              <a:rPr lang="ru-RU" sz="2400" dirty="0" smtClean="0"/>
              <a:t>Он отмечал, что в коротком периоде сдвиги кривой спроса вызывают скорее ценовые, а не количественные приспособления, чего нельзя сказать о длительном периоде. </a:t>
            </a:r>
          </a:p>
          <a:p>
            <a:pPr indent="292100" algn="just">
              <a:buNone/>
            </a:pPr>
            <a:r>
              <a:rPr lang="ru-RU" sz="2400" dirty="0" smtClean="0"/>
              <a:t>Мы сможем понять этот вывод, если в своем подходе к рыночному равновесию будем различать два периода времени, связанные с различной интерпретацией издержек: </a:t>
            </a:r>
          </a:p>
          <a:p>
            <a:pPr indent="292100" algn="just">
              <a:buNone/>
            </a:pPr>
            <a:r>
              <a:rPr lang="ru-RU" sz="2400" dirty="0" smtClean="0"/>
              <a:t>(1) при </a:t>
            </a:r>
            <a:r>
              <a:rPr lang="ru-RU" sz="2400" i="1" dirty="0" smtClean="0"/>
              <a:t>краткосрочном</a:t>
            </a:r>
            <a:r>
              <a:rPr lang="ru-RU" sz="2400" dirty="0" smtClean="0"/>
              <a:t> равновесии (или равновесии в коротком периоде) любое увеличение или уменьшение выпуска происходит при постоянном количестве производственных мощностей, и </a:t>
            </a:r>
          </a:p>
          <a:p>
            <a:pPr indent="292100" algn="just">
              <a:buNone/>
            </a:pPr>
            <a:r>
              <a:rPr lang="ru-RU" sz="2400" dirty="0" smtClean="0"/>
              <a:t>(2) при </a:t>
            </a:r>
            <a:r>
              <a:rPr lang="ru-RU" sz="2400" i="1" dirty="0" smtClean="0"/>
              <a:t>долгосрочном</a:t>
            </a:r>
            <a:r>
              <a:rPr lang="ru-RU" sz="2400" dirty="0" smtClean="0"/>
              <a:t> равновесии (или равновесии в длительном периоде) все факторы становятся переменными, то есть фирмы могут закрывать старые предприятия и создавать новые, кроме того, возможен вход новых фирм в отрасль и выход старых.</a:t>
            </a:r>
            <a:endParaRPr lang="ru-RU"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275856" y="1556792"/>
            <a:ext cx="5616624" cy="4104456"/>
          </a:xfrm>
        </p:spPr>
        <p:txBody>
          <a:bodyPr>
            <a:normAutofit fontScale="55000" lnSpcReduction="20000"/>
          </a:bodyPr>
          <a:lstStyle/>
          <a:p>
            <a:pPr indent="292100" algn="just">
              <a:buNone/>
            </a:pPr>
            <a:r>
              <a:rPr lang="ru-RU" dirty="0" smtClean="0"/>
              <a:t>Рассмотрим рынок свежей рыбы, обеспечиваемый местной рыболовной флотилией. </a:t>
            </a:r>
          </a:p>
          <a:p>
            <a:pPr indent="292100" algn="just">
              <a:buNone/>
            </a:pPr>
            <a:r>
              <a:rPr lang="ru-RU" dirty="0" smtClean="0"/>
              <a:t>Предположим, спрос на рыбу растет; этот случай показан на Рис. 5(а) сдвигом кривой </a:t>
            </a:r>
            <a:r>
              <a:rPr lang="ru-RU" i="1" dirty="0" smtClean="0"/>
              <a:t>DD</a:t>
            </a:r>
            <a:r>
              <a:rPr lang="ru-RU" dirty="0" smtClean="0"/>
              <a:t> в положение </a:t>
            </a:r>
            <a:r>
              <a:rPr lang="ru-RU" i="1" dirty="0" smtClean="0"/>
              <a:t>D'D'.</a:t>
            </a:r>
            <a:r>
              <a:rPr lang="ru-RU" dirty="0" smtClean="0"/>
              <a:t> </a:t>
            </a:r>
          </a:p>
          <a:p>
            <a:pPr indent="292100" algn="just">
              <a:buNone/>
            </a:pPr>
            <a:r>
              <a:rPr lang="ru-RU" dirty="0" smtClean="0"/>
              <a:t>При повышении цены капитаны рыболовных судов захотят увеличить свой улов. В коротком периоде они не смогут построить новые корабли, зато они смогут нанять больше матросов и удлинить свой рабочий день, Увеличение вклада переменных факторов приведет к производству большего количества рыбы в соответствии с </a:t>
            </a:r>
            <a:r>
              <a:rPr lang="ru-RU" i="1" dirty="0" smtClean="0"/>
              <a:t>кривой предложения в коротком периоде </a:t>
            </a:r>
            <a:r>
              <a:rPr lang="ru-RU" i="1" dirty="0" err="1" smtClean="0"/>
              <a:t>S^Sy</a:t>
            </a:r>
            <a:r>
              <a:rPr lang="ru-RU" dirty="0" smtClean="0"/>
              <a:t> на рис. 8-5(а). Краткосрочная кривая предложения пересекает новую кривую спроса в точке краткосрочного равновесия </a:t>
            </a:r>
            <a:r>
              <a:rPr lang="ru-RU" i="1" dirty="0" smtClean="0"/>
              <a:t>Е'.   </a:t>
            </a:r>
            <a:r>
              <a:rPr lang="ru-RU" dirty="0" smtClean="0"/>
              <a:t> </a:t>
            </a:r>
            <a:endParaRPr lang="ru-RU" dirty="0"/>
          </a:p>
        </p:txBody>
      </p:sp>
      <p:sp>
        <p:nvSpPr>
          <p:cNvPr id="5" name="Прямоугольник 4"/>
          <p:cNvSpPr/>
          <p:nvPr/>
        </p:nvSpPr>
        <p:spPr>
          <a:xfrm>
            <a:off x="395536" y="5517232"/>
            <a:ext cx="8208912" cy="646331"/>
          </a:xfrm>
          <a:prstGeom prst="rect">
            <a:avLst/>
          </a:prstGeom>
        </p:spPr>
        <p:txBody>
          <a:bodyPr wrap="square">
            <a:spAutoFit/>
          </a:bodyPr>
          <a:lstStyle/>
          <a:p>
            <a:r>
              <a:rPr lang="ru-RU" b="1" dirty="0" smtClean="0"/>
              <a:t>Рис. 5. </a:t>
            </a:r>
            <a:r>
              <a:rPr lang="ru-RU" b="1" dirty="0" smtClean="0"/>
              <a:t> Краткосрочное равновесие. </a:t>
            </a:r>
            <a:r>
              <a:rPr lang="ru-RU" dirty="0" smtClean="0"/>
              <a:t>Влияние </a:t>
            </a:r>
            <a:r>
              <a:rPr lang="ru-RU" dirty="0" smtClean="0"/>
              <a:t>повышения спроса на цену неодинаково в различные периоды </a:t>
            </a:r>
            <a:r>
              <a:rPr lang="ru-RU" dirty="0" smtClean="0"/>
              <a:t>времени.</a:t>
            </a:r>
            <a:endParaRPr lang="ru-RU" dirty="0"/>
          </a:p>
        </p:txBody>
      </p:sp>
      <p:sp>
        <p:nvSpPr>
          <p:cNvPr id="7" name="Заголовок 1"/>
          <p:cNvSpPr>
            <a:spLocks noGrp="1"/>
          </p:cNvSpPr>
          <p:nvPr>
            <p:ph type="title"/>
          </p:nvPr>
        </p:nvSpPr>
        <p:spPr>
          <a:xfrm>
            <a:off x="467544" y="404664"/>
            <a:ext cx="8229600" cy="998984"/>
          </a:xfrm>
        </p:spPr>
        <p:txBody>
          <a:bodyPr>
            <a:noAutofit/>
          </a:bodyPr>
          <a:lstStyle/>
          <a:p>
            <a:r>
              <a:rPr lang="ru-RU" sz="4400" dirty="0" smtClean="0"/>
              <a:t>Пример: рынок свежей рыбы.</a:t>
            </a:r>
            <a:endParaRPr lang="ru-RU" sz="4400" dirty="0"/>
          </a:p>
        </p:txBody>
      </p:sp>
      <p:pic>
        <p:nvPicPr>
          <p:cNvPr id="1026" name="Picture 2"/>
          <p:cNvPicPr>
            <a:picLocks noChangeAspect="1" noChangeArrowheads="1"/>
          </p:cNvPicPr>
          <p:nvPr/>
        </p:nvPicPr>
        <p:blipFill>
          <a:blip r:embed="rId2" cstate="print">
            <a:grayscl/>
          </a:blip>
          <a:srcRect/>
          <a:stretch>
            <a:fillRect/>
          </a:stretch>
        </p:blipFill>
        <p:spPr bwMode="auto">
          <a:xfrm>
            <a:off x="395536" y="1700808"/>
            <a:ext cx="3167566" cy="3465190"/>
          </a:xfrm>
          <a:prstGeom prst="round2DiagRect">
            <a:avLst/>
          </a:prstGeom>
          <a:noFill/>
          <a:ln w="9525">
            <a:noFill/>
            <a:miter lim="800000"/>
            <a:headEnd/>
            <a:tailEnd/>
          </a:ln>
          <a:effectLst/>
        </p:spPr>
      </p:pic>
    </p:spTree>
    <p:extLst>
      <p:ext uri="{BB962C8B-B14F-4D97-AF65-F5344CB8AC3E}">
        <p14:creationId xmlns="" xmlns:p14="http://schemas.microsoft.com/office/powerpoint/2010/main" val="14682189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3491880" y="260648"/>
            <a:ext cx="5436096" cy="5327873"/>
          </a:xfrm>
        </p:spPr>
        <p:txBody>
          <a:bodyPr>
            <a:normAutofit/>
          </a:bodyPr>
          <a:lstStyle/>
          <a:p>
            <a:pPr indent="292100" algn="just">
              <a:buNone/>
            </a:pPr>
            <a:r>
              <a:rPr lang="ru-RU" sz="1800" dirty="0" smtClean="0"/>
              <a:t>В долгосрочном периоде повышение цен вызовет, расширение строительства судов, привлечет в отрасль новую рабочую силу, а также приведет к вступлению в отрасль новых фирм. </a:t>
            </a:r>
            <a:r>
              <a:rPr lang="ru-RU" sz="1800" i="1" dirty="0" smtClean="0"/>
              <a:t>Кривая предложения в долгосрочном периоде S^S точки долгосрочного</a:t>
            </a:r>
            <a:r>
              <a:rPr lang="ru-RU" sz="1800" dirty="0" smtClean="0"/>
              <a:t> равновесия </a:t>
            </a:r>
            <a:r>
              <a:rPr lang="ru-RU" sz="1800" i="1" dirty="0" smtClean="0"/>
              <a:t>Е" </a:t>
            </a:r>
            <a:r>
              <a:rPr lang="ru-RU" sz="1800" dirty="0" smtClean="0"/>
              <a:t>изображены на рис.</a:t>
            </a:r>
          </a:p>
          <a:p>
            <a:pPr indent="292100" algn="just">
              <a:buNone/>
            </a:pPr>
            <a:r>
              <a:rPr lang="ru-RU" sz="1800" dirty="0" smtClean="0"/>
              <a:t>Пересечение долгосрочной кривой предложения с новой кривой спроса характеризует долгосрочное равновесие, достигнутое в результате адаптации </a:t>
            </a:r>
            <a:r>
              <a:rPr lang="ru-RU" sz="1800" i="1" dirty="0" smtClean="0"/>
              <a:t>всех</a:t>
            </a:r>
            <a:r>
              <a:rPr lang="ru-RU" sz="1800" dirty="0" smtClean="0"/>
              <a:t> экономических условий (включая количество судов, верфей и </a:t>
            </a:r>
            <a:r>
              <a:rPr lang="ru-RU" sz="1800" dirty="0" err="1" smtClean="0"/>
              <a:t>рыбнопромысловых</a:t>
            </a:r>
            <a:r>
              <a:rPr lang="ru-RU" sz="1800" dirty="0" smtClean="0"/>
              <a:t> фирм) к новому уровню спроса. </a:t>
            </a:r>
            <a:endParaRPr lang="ru-RU" sz="1800" dirty="0"/>
          </a:p>
        </p:txBody>
      </p:sp>
      <p:sp>
        <p:nvSpPr>
          <p:cNvPr id="5" name="Прямоугольник 4"/>
          <p:cNvSpPr/>
          <p:nvPr/>
        </p:nvSpPr>
        <p:spPr>
          <a:xfrm>
            <a:off x="395536" y="4725144"/>
            <a:ext cx="8280920" cy="646331"/>
          </a:xfrm>
          <a:prstGeom prst="rect">
            <a:avLst/>
          </a:prstGeom>
        </p:spPr>
        <p:txBody>
          <a:bodyPr wrap="square">
            <a:spAutoFit/>
          </a:bodyPr>
          <a:lstStyle/>
          <a:p>
            <a:r>
              <a:rPr lang="ru-RU" b="1" dirty="0" smtClean="0"/>
              <a:t>Рис. 5. </a:t>
            </a:r>
            <a:r>
              <a:rPr lang="ru-RU" b="1" dirty="0" smtClean="0"/>
              <a:t> Долгосрочное равновесие. </a:t>
            </a:r>
            <a:r>
              <a:rPr lang="ru-RU" dirty="0" smtClean="0"/>
              <a:t>Влияние </a:t>
            </a:r>
            <a:r>
              <a:rPr lang="ru-RU" dirty="0" smtClean="0"/>
              <a:t>повышения спроса на цену неодинаково в различные периоды </a:t>
            </a:r>
            <a:r>
              <a:rPr lang="ru-RU" dirty="0" smtClean="0"/>
              <a:t>времени.</a:t>
            </a:r>
            <a:r>
              <a:rPr lang="ru-RU" b="1" dirty="0" smtClean="0"/>
              <a:t> </a:t>
            </a:r>
            <a:endParaRPr lang="ru-RU" b="1" dirty="0"/>
          </a:p>
        </p:txBody>
      </p:sp>
      <p:pic>
        <p:nvPicPr>
          <p:cNvPr id="2051" name="Picture 3"/>
          <p:cNvPicPr>
            <a:picLocks noChangeAspect="1" noChangeArrowheads="1"/>
          </p:cNvPicPr>
          <p:nvPr/>
        </p:nvPicPr>
        <p:blipFill>
          <a:blip r:embed="rId2" cstate="print">
            <a:grayscl/>
          </a:blip>
          <a:srcRect/>
          <a:stretch>
            <a:fillRect/>
          </a:stretch>
        </p:blipFill>
        <p:spPr bwMode="auto">
          <a:xfrm>
            <a:off x="395536" y="404664"/>
            <a:ext cx="3371565" cy="3816424"/>
          </a:xfrm>
          <a:prstGeom prst="round2DiagRect">
            <a:avLst/>
          </a:prstGeom>
          <a:noFill/>
          <a:ln w="9525">
            <a:noFill/>
            <a:miter lim="800000"/>
            <a:headEnd/>
            <a:tailEnd/>
          </a:ln>
          <a:effectLst/>
        </p:spPr>
      </p:pic>
    </p:spTree>
    <p:extLst>
      <p:ext uri="{BB962C8B-B14F-4D97-AF65-F5344CB8AC3E}">
        <p14:creationId xmlns="" xmlns:p14="http://schemas.microsoft.com/office/powerpoint/2010/main" val="6478133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395536" y="620688"/>
            <a:ext cx="8280920" cy="4525962"/>
          </a:xfrm>
        </p:spPr>
        <p:txBody>
          <a:bodyPr>
            <a:normAutofit fontScale="92500" lnSpcReduction="20000"/>
          </a:bodyPr>
          <a:lstStyle/>
          <a:p>
            <a:pPr indent="292100">
              <a:buNone/>
            </a:pPr>
            <a:r>
              <a:rPr lang="ru-RU" dirty="0" smtClean="0"/>
              <a:t>Следует различать периоды времени, в течение которых фирмы могут </a:t>
            </a:r>
          </a:p>
          <a:p>
            <a:pPr indent="292100"/>
            <a:r>
              <a:rPr lang="ru-RU" dirty="0" smtClean="0"/>
              <a:t>а) адаптировать свои трудовые ресурсы и переменные факторы (краткосрочное равновесие) и </a:t>
            </a:r>
          </a:p>
          <a:p>
            <a:pPr indent="292100"/>
            <a:r>
              <a:rPr lang="ru-RU" dirty="0" smtClean="0"/>
              <a:t>б) полностью приспособить все факторы, постоянные и переменные (долгосрочное равновесие). </a:t>
            </a:r>
          </a:p>
          <a:p>
            <a:pPr indent="292100">
              <a:buNone/>
            </a:pPr>
            <a:r>
              <a:rPr lang="ru-RU" dirty="0" smtClean="0"/>
              <a:t>Чем больше время приспособления, тем эластичнее «реакция» предложения и меньше рост цены.  </a:t>
            </a:r>
            <a:endParaRPr lang="ru-RU" dirty="0"/>
          </a:p>
        </p:txBody>
      </p:sp>
    </p:spTree>
    <p:extLst>
      <p:ext uri="{BB962C8B-B14F-4D97-AF65-F5344CB8AC3E}">
        <p14:creationId xmlns="" xmlns:p14="http://schemas.microsoft.com/office/powerpoint/2010/main" val="18265990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51520" y="1646236"/>
            <a:ext cx="8435280" cy="4735091"/>
          </a:xfrm>
        </p:spPr>
        <p:txBody>
          <a:bodyPr>
            <a:normAutofit fontScale="70000" lnSpcReduction="20000"/>
          </a:bodyPr>
          <a:lstStyle/>
          <a:p>
            <a:pPr indent="292100" algn="just">
              <a:buNone/>
            </a:pPr>
            <a:r>
              <a:rPr lang="ru-RU" dirty="0" smtClean="0"/>
              <a:t>В длительном периоде все издержки являются переменными. Это означает, что фирма, которая несет убытки, может выплатить свои долговые обязательства, уволить управляющих и прекратить аренду имущества. </a:t>
            </a:r>
          </a:p>
          <a:p>
            <a:pPr indent="292100" algn="just">
              <a:buNone/>
            </a:pPr>
            <a:r>
              <a:rPr lang="ru-RU" dirty="0" smtClean="0"/>
              <a:t>Существует критическая точка, ниже которой цена не может опуститься без того, чтобы данная отрасль прекратила существование. То есть, цена в долгосрочном периоде должна быть достаточной не только для покрытия «прямых» издержек, таких как оплата труда, материалов, аренда оборудования, налоги и т. д., но и альтернативных издержек — конкурентного дохода на инвестированный капитал. </a:t>
            </a:r>
          </a:p>
          <a:p>
            <a:pPr indent="292100" algn="just">
              <a:buNone/>
            </a:pPr>
            <a:r>
              <a:rPr lang="ru-RU" dirty="0" smtClean="0"/>
              <a:t>Чтобы оставаться в своей отрасли, фирма должна иметь нулевые либо положительные экономические прибыли, в понятие которых входят как денежные так и альтернативные издержки и выгоды. Это значит, что цена в длительном периоде должна быть больше долгосрочных средних издержек (либо равной им).</a:t>
            </a:r>
          </a:p>
        </p:txBody>
      </p:sp>
      <p:sp>
        <p:nvSpPr>
          <p:cNvPr id="5" name="Заголовок 1"/>
          <p:cNvSpPr>
            <a:spLocks noGrp="1"/>
          </p:cNvSpPr>
          <p:nvPr>
            <p:ph type="title"/>
          </p:nvPr>
        </p:nvSpPr>
        <p:spPr>
          <a:xfrm>
            <a:off x="251520" y="476672"/>
            <a:ext cx="8640960" cy="998984"/>
          </a:xfrm>
        </p:spPr>
        <p:txBody>
          <a:bodyPr>
            <a:noAutofit/>
          </a:bodyPr>
          <a:lstStyle/>
          <a:p>
            <a:r>
              <a:rPr lang="ru-RU" sz="4400" dirty="0" smtClean="0"/>
              <a:t>Конкурентная отрасль в </a:t>
            </a:r>
            <a:r>
              <a:rPr lang="ru-RU" sz="4400" dirty="0" smtClean="0"/>
              <a:t>долгосрочном </a:t>
            </a:r>
            <a:r>
              <a:rPr lang="ru-RU" sz="4400" dirty="0" smtClean="0"/>
              <a:t>периоде.</a:t>
            </a:r>
            <a:endParaRPr lang="ru-RU" sz="4400" dirty="0"/>
          </a:p>
        </p:txBody>
      </p:sp>
    </p:spTree>
    <p:extLst>
      <p:ext uri="{BB962C8B-B14F-4D97-AF65-F5344CB8AC3E}">
        <p14:creationId xmlns="" xmlns:p14="http://schemas.microsoft.com/office/powerpoint/2010/main" val="2128260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8640"/>
            <a:ext cx="8280920" cy="1224136"/>
          </a:xfrm>
        </p:spPr>
        <p:txBody>
          <a:bodyPr>
            <a:noAutofit/>
          </a:bodyPr>
          <a:lstStyle/>
          <a:p>
            <a:r>
              <a:rPr lang="ru-RU" sz="3600" dirty="0" smtClean="0"/>
              <a:t>Принятие решения о предложении конкурентным предприятием.</a:t>
            </a:r>
            <a:endParaRPr lang="ru-RU" sz="3600" dirty="0"/>
          </a:p>
        </p:txBody>
      </p:sp>
      <p:sp>
        <p:nvSpPr>
          <p:cNvPr id="3" name="Объект 2"/>
          <p:cNvSpPr>
            <a:spLocks noGrp="1"/>
          </p:cNvSpPr>
          <p:nvPr>
            <p:ph idx="1"/>
          </p:nvPr>
        </p:nvSpPr>
        <p:spPr>
          <a:xfrm>
            <a:off x="0" y="1646237"/>
            <a:ext cx="8892480" cy="4526280"/>
          </a:xfrm>
        </p:spPr>
        <p:txBody>
          <a:bodyPr>
            <a:normAutofit/>
          </a:bodyPr>
          <a:lstStyle/>
          <a:p>
            <a:pPr indent="0" algn="just">
              <a:buNone/>
            </a:pPr>
            <a:r>
              <a:rPr lang="ru-RU" sz="2400" dirty="0" smtClean="0"/>
              <a:t>Невероятная способность предприятий</a:t>
            </a:r>
            <a:r>
              <a:rPr lang="ru-RU" sz="2400" dirty="0"/>
              <a:t> частного </a:t>
            </a:r>
            <a:r>
              <a:rPr lang="ru-RU" sz="2400" dirty="0" smtClean="0"/>
              <a:t>бизнеса порождать </a:t>
            </a:r>
            <a:r>
              <a:rPr lang="ru-RU" sz="2400" dirty="0"/>
              <a:t>и производить новые продукты лежит в основе функционирования рыночной экономики. Но чем же конкретно определяется поведение частного предприятия? В каком количестве должна производить конкурентная фирма?</a:t>
            </a:r>
          </a:p>
        </p:txBody>
      </p:sp>
    </p:spTree>
    <p:extLst>
      <p:ext uri="{BB962C8B-B14F-4D97-AF65-F5344CB8AC3E}">
        <p14:creationId xmlns="" xmlns:p14="http://schemas.microsoft.com/office/powerpoint/2010/main" val="27255614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395536" y="620689"/>
            <a:ext cx="8136904" cy="5544616"/>
          </a:xfrm>
        </p:spPr>
        <p:txBody>
          <a:bodyPr>
            <a:normAutofit fontScale="85000" lnSpcReduction="10000"/>
          </a:bodyPr>
          <a:lstStyle/>
          <a:p>
            <a:pPr indent="292100" algn="just">
              <a:buNone/>
            </a:pPr>
            <a:r>
              <a:rPr lang="ru-RU" dirty="0" smtClean="0">
                <a:solidFill>
                  <a:schemeClr val="accent3">
                    <a:lumMod val="40000"/>
                    <a:lumOff val="60000"/>
                  </a:schemeClr>
                </a:solidFill>
                <a:effectLst>
                  <a:outerShdw blurRad="38100" dist="38100" dir="2700000" algn="tl">
                    <a:srgbClr val="000000">
                      <a:alpha val="43137"/>
                    </a:srgbClr>
                  </a:outerShdw>
                </a:effectLst>
              </a:rPr>
              <a:t>Что случается, когда цена в длительном периоде падает ниже этого критического уровня и становится недостаточной для покрытия издержек продолжения производства? </a:t>
            </a:r>
          </a:p>
          <a:p>
            <a:pPr indent="292100" algn="just">
              <a:buNone/>
            </a:pPr>
            <a:endParaRPr lang="ru-RU" b="1" dirty="0" smtClean="0"/>
          </a:p>
          <a:p>
            <a:pPr indent="292100" algn="just">
              <a:buNone/>
            </a:pPr>
            <a:endParaRPr lang="ru-RU" b="1" dirty="0" smtClean="0"/>
          </a:p>
          <a:p>
            <a:pPr indent="292100" algn="just">
              <a:buNone/>
            </a:pPr>
            <a:r>
              <a:rPr lang="ru-RU" dirty="0" smtClean="0"/>
              <a:t>Фирмы, не получающие прибылей, начнут покидать отрасль. Кривая предложения отрасли переместится влево, и цена поднимется (начертите график сами). </a:t>
            </a:r>
          </a:p>
          <a:p>
            <a:pPr indent="292100" algn="just">
              <a:buNone/>
            </a:pPr>
            <a:r>
              <a:rPr lang="ru-RU" dirty="0" smtClean="0"/>
              <a:t>В конце концов цена вырастет настолько, что перестанет быть «бесприбыльной».</a:t>
            </a:r>
            <a:br>
              <a:rPr lang="ru-RU" dirty="0" smtClean="0"/>
            </a:br>
            <a:endParaRPr lang="ru-RU" dirty="0"/>
          </a:p>
        </p:txBody>
      </p:sp>
    </p:spTree>
    <p:extLst>
      <p:ext uri="{BB962C8B-B14F-4D97-AF65-F5344CB8AC3E}">
        <p14:creationId xmlns="" xmlns:p14="http://schemas.microsoft.com/office/powerpoint/2010/main" val="37036268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395536" y="548680"/>
            <a:ext cx="8280920" cy="5832647"/>
          </a:xfrm>
        </p:spPr>
        <p:txBody>
          <a:bodyPr>
            <a:normAutofit fontScale="85000" lnSpcReduction="10000"/>
          </a:bodyPr>
          <a:lstStyle/>
          <a:p>
            <a:pPr indent="292100" algn="just">
              <a:buNone/>
            </a:pPr>
            <a:r>
              <a:rPr lang="ru-RU" dirty="0" smtClean="0"/>
              <a:t>Этот процесс может действовать и в обратном направлении. Предположим, цена в длительном периоде превышает долгосрочные средние издержки, то есть фирмы получают положительные экономические прибыли. Далее предположим, что вход в отрасль в длительном периоде абсолютно свободен, т. е. любое число таких же фирм может вступить в отрасль и производить с теми же издержками, что и фирмы -«старожилы». В такой ситуации возможность получения прибылей привлечет в отрасль новые фирмы, кривая предложения переместится вправо, и цена снизится. В конце концов цена упадет настолько, что вступление в отрасль перестанет быть «прибыльным делом».</a:t>
            </a:r>
            <a:endParaRPr lang="ru-RU" dirty="0"/>
          </a:p>
        </p:txBody>
      </p:sp>
    </p:spTree>
    <p:extLst>
      <p:ext uri="{BB962C8B-B14F-4D97-AF65-F5344CB8AC3E}">
        <p14:creationId xmlns="" xmlns:p14="http://schemas.microsoft.com/office/powerpoint/2010/main" val="5686580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395536" y="476672"/>
            <a:ext cx="8280920" cy="5688632"/>
          </a:xfrm>
        </p:spPr>
        <p:txBody>
          <a:bodyPr>
            <a:normAutofit fontScale="92500"/>
          </a:bodyPr>
          <a:lstStyle/>
          <a:p>
            <a:pPr indent="292100" algn="just">
              <a:buNone/>
            </a:pPr>
            <a:r>
              <a:rPr lang="ru-RU" sz="2900" dirty="0" smtClean="0"/>
              <a:t>Из этого можно сделать вывод, что цена в данной отрасли все время стремится к такому уровню, при котором фирмы лишь возмещают свои полные конкурентные издержки. Если цена в длительном периоде опускается ниже этого критического уровня, фирмы покидают отрасль до тех пор, пока цена не станет снова равной долгосрочным средним издержкам. Если же цена поднимается выше, в отрасль начинают вступать новые фирмы, что приводит к снижению рыночной цены до уровня долгосрочного равновесия — при котором лишь покрываются общие издержки</a:t>
            </a:r>
            <a:r>
              <a:rPr lang="ru-RU" dirty="0" smtClean="0"/>
              <a:t>. </a:t>
            </a:r>
            <a:endParaRPr lang="ru-RU" dirty="0"/>
          </a:p>
        </p:txBody>
      </p:sp>
    </p:spTree>
    <p:extLst>
      <p:ext uri="{BB962C8B-B14F-4D97-AF65-F5344CB8AC3E}">
        <p14:creationId xmlns="" xmlns:p14="http://schemas.microsoft.com/office/powerpoint/2010/main" val="36308810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smtClean="0"/>
              <a:t>Долгосрочное равновесие при нулевой прибыли.</a:t>
            </a:r>
            <a:endParaRPr lang="ru-RU" dirty="0"/>
          </a:p>
        </p:txBody>
      </p:sp>
      <p:sp>
        <p:nvSpPr>
          <p:cNvPr id="3" name="Содержимое 2"/>
          <p:cNvSpPr>
            <a:spLocks noGrp="1"/>
          </p:cNvSpPr>
          <p:nvPr>
            <p:ph idx="4294967295"/>
          </p:nvPr>
        </p:nvSpPr>
        <p:spPr>
          <a:xfrm>
            <a:off x="323528" y="1700808"/>
            <a:ext cx="8424863" cy="4608513"/>
          </a:xfrm>
        </p:spPr>
        <p:txBody>
          <a:bodyPr>
            <a:normAutofit fontScale="85000" lnSpcReduction="10000"/>
          </a:bodyPr>
          <a:lstStyle/>
          <a:p>
            <a:pPr indent="292100" algn="just">
              <a:buNone/>
            </a:pPr>
            <a:r>
              <a:rPr lang="ru-RU" dirty="0" smtClean="0"/>
              <a:t>Если отрасль состоит из конкурентных фирм с идентичными кривыми издержек, и если эти фирмы могут свободно вступать в отрасль и покидать ее, то условие долгосрочного равновесия принимает следующий вид: цена равна предельным издержкам минимальным долгосрочным средним издержкам каждой из фирм. То есть</a:t>
            </a:r>
          </a:p>
          <a:p>
            <a:pPr indent="292100" algn="just"/>
            <a:r>
              <a:rPr lang="ru-RU" b="1" dirty="0" smtClean="0"/>
              <a:t>Р = МС = </a:t>
            </a:r>
            <a:r>
              <a:rPr lang="ru-RU" dirty="0" smtClean="0"/>
              <a:t>минимальные долгосрочные  издержки</a:t>
            </a:r>
          </a:p>
          <a:p>
            <a:pPr indent="292100" algn="just"/>
            <a:r>
              <a:rPr lang="ru-RU" b="1" dirty="0" smtClean="0"/>
              <a:t>АС = </a:t>
            </a:r>
            <a:r>
              <a:rPr lang="ru-RU" dirty="0" smtClean="0"/>
              <a:t>цена равновесия</a:t>
            </a:r>
          </a:p>
          <a:p>
            <a:pPr indent="292100" algn="just">
              <a:buNone/>
            </a:pPr>
            <a:r>
              <a:rPr lang="ru-RU" dirty="0" smtClean="0"/>
              <a:t>Это условие «нулевых экономических прибылей» в долгосрочном периоде.</a:t>
            </a:r>
            <a:endParaRPr lang="ru-RU" dirty="0"/>
          </a:p>
        </p:txBody>
      </p:sp>
    </p:spTree>
    <p:extLst>
      <p:ext uri="{BB962C8B-B14F-4D97-AF65-F5344CB8AC3E}">
        <p14:creationId xmlns="" xmlns:p14="http://schemas.microsoft.com/office/powerpoint/2010/main" val="5291396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1556792"/>
            <a:ext cx="8892480" cy="1728192"/>
          </a:xfrm>
        </p:spPr>
        <p:txBody>
          <a:bodyPr>
            <a:normAutofit/>
          </a:bodyPr>
          <a:lstStyle/>
          <a:p>
            <a:pPr indent="292100" algn="just">
              <a:buNone/>
            </a:pPr>
            <a:r>
              <a:rPr lang="ru-RU" sz="1800" dirty="0" smtClean="0"/>
              <a:t>Какова форма кривой предложения отрасли в длительном периоде? Предположим, вход в отрасль свободен для идентичных фирм. Если эти фирмы используют универсальные ресурсы (например, неквалифицированный труд), цена которых не зависит от способа использования, то мы получим случай неизменных издержек (горизонтальная кривая предложения S/A на Рис. 6).</a:t>
            </a:r>
            <a:endParaRPr lang="ru-RU" sz="1800" dirty="0" smtClean="0"/>
          </a:p>
        </p:txBody>
      </p:sp>
      <p:sp>
        <p:nvSpPr>
          <p:cNvPr id="6" name="Прямоугольник 5"/>
          <p:cNvSpPr/>
          <p:nvPr/>
        </p:nvSpPr>
        <p:spPr>
          <a:xfrm>
            <a:off x="4932040" y="5445224"/>
            <a:ext cx="3672408" cy="923330"/>
          </a:xfrm>
          <a:prstGeom prst="rect">
            <a:avLst/>
          </a:prstGeom>
        </p:spPr>
        <p:txBody>
          <a:bodyPr wrap="square">
            <a:spAutoFit/>
          </a:bodyPr>
          <a:lstStyle/>
          <a:p>
            <a:r>
              <a:rPr lang="ru-RU" b="1" dirty="0" smtClean="0"/>
              <a:t>Рис. 6. Долгосрочное предложение отрасли зависит от условий издержек </a:t>
            </a:r>
            <a:endParaRPr lang="ru-RU" b="1" dirty="0"/>
          </a:p>
        </p:txBody>
      </p:sp>
      <p:sp>
        <p:nvSpPr>
          <p:cNvPr id="7" name="Заголовок 1"/>
          <p:cNvSpPr>
            <a:spLocks noGrp="1"/>
          </p:cNvSpPr>
          <p:nvPr>
            <p:ph type="title"/>
          </p:nvPr>
        </p:nvSpPr>
        <p:spPr>
          <a:xfrm>
            <a:off x="323528" y="404664"/>
            <a:ext cx="8424936" cy="998984"/>
          </a:xfrm>
        </p:spPr>
        <p:txBody>
          <a:bodyPr>
            <a:noAutofit/>
          </a:bodyPr>
          <a:lstStyle/>
          <a:p>
            <a:r>
              <a:rPr lang="ru-RU" sz="4000" dirty="0" smtClean="0"/>
              <a:t>Предложение отрасли в долгосрочном периоде.</a:t>
            </a:r>
            <a:endParaRPr lang="ru-RU" sz="4000" dirty="0"/>
          </a:p>
        </p:txBody>
      </p:sp>
      <p:pic>
        <p:nvPicPr>
          <p:cNvPr id="3074" name="Picture 2"/>
          <p:cNvPicPr>
            <a:picLocks noChangeAspect="1" noChangeArrowheads="1"/>
          </p:cNvPicPr>
          <p:nvPr/>
        </p:nvPicPr>
        <p:blipFill>
          <a:blip r:embed="rId2" cstate="print">
            <a:grayscl/>
          </a:blip>
          <a:srcRect/>
          <a:stretch>
            <a:fillRect/>
          </a:stretch>
        </p:blipFill>
        <p:spPr bwMode="auto">
          <a:xfrm>
            <a:off x="395536" y="3140968"/>
            <a:ext cx="4414632" cy="3469382"/>
          </a:xfrm>
          <a:prstGeom prst="round2DiagRect">
            <a:avLst/>
          </a:prstGeom>
          <a:noFill/>
          <a:ln w="9525">
            <a:noFill/>
            <a:miter lim="800000"/>
            <a:headEnd/>
            <a:tailEnd/>
          </a:ln>
          <a:effectLst/>
        </p:spPr>
      </p:pic>
    </p:spTree>
    <p:extLst>
      <p:ext uri="{BB962C8B-B14F-4D97-AF65-F5344CB8AC3E}">
        <p14:creationId xmlns="" xmlns:p14="http://schemas.microsoft.com/office/powerpoint/2010/main" val="25268851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0" y="332657"/>
            <a:ext cx="8748713" cy="6525344"/>
          </a:xfrm>
        </p:spPr>
        <p:txBody>
          <a:bodyPr>
            <a:normAutofit fontScale="77500" lnSpcReduction="20000"/>
          </a:bodyPr>
          <a:lstStyle/>
          <a:p>
            <a:pPr indent="292100" algn="just">
              <a:buNone/>
            </a:pPr>
            <a:r>
              <a:rPr lang="ru-RU" dirty="0" smtClean="0"/>
              <a:t>Предположим </a:t>
            </a:r>
            <a:r>
              <a:rPr lang="ru-RU" dirty="0" smtClean="0"/>
              <a:t>теперь, что некоторые из ресурсов, используемых в данной отрасли, сравнительно редки—например, высокоурожайные </a:t>
            </a:r>
            <a:r>
              <a:rPr lang="ru-RU" dirty="0" smtClean="0"/>
              <a:t>виноградники </a:t>
            </a:r>
            <a:r>
              <a:rPr lang="ru-RU" dirty="0" smtClean="0"/>
              <a:t>в винодельческом производстве или места на побережье для проведения летних отпусков. Тогда кривая предложения для винодельческой и туристической отраслей будет иметь положительный наклон </a:t>
            </a:r>
            <a:r>
              <a:rPr lang="ru-RU" i="1" cap="small" dirty="0" smtClean="0"/>
              <a:t>(</a:t>
            </a:r>
            <a:r>
              <a:rPr lang="ru-RU" i="1" cap="small" dirty="0" err="1" smtClean="0"/>
              <a:t>slsl</a:t>
            </a:r>
            <a:r>
              <a:rPr lang="ru-RU" cap="small" dirty="0" smtClean="0"/>
              <a:t> </a:t>
            </a:r>
            <a:r>
              <a:rPr lang="ru-RU" dirty="0" smtClean="0"/>
              <a:t>'на Рис. 6).</a:t>
            </a:r>
          </a:p>
          <a:p>
            <a:pPr indent="292100" algn="just">
              <a:buNone/>
            </a:pPr>
            <a:r>
              <a:rPr lang="ru-RU" dirty="0" smtClean="0"/>
              <a:t>Почему кривая предложения в длительном периоде для отраслей, использующих редкие ресурсы, должна иметь положительный наклон? Мы должны вспомнить закон убывающей отдачи. В случае, к примеру, с недостатком земли для виноградников, по мере того как фирмы применяют все больше трудовых ресурсов на фиксированном количестве земли, они получают все меньший прирост урожая винограда; в то же время, прирост издержек на рабочую силу (в виде заработной платы) остается постоянным, таким образом, растут МС производства вина. Увеличение долгосрочных МС и есть причина положительного наклона кривой предложения.</a:t>
            </a:r>
            <a:endParaRPr lang="ru-RU" dirty="0"/>
          </a:p>
        </p:txBody>
      </p:sp>
    </p:spTree>
    <p:extLst>
      <p:ext uri="{BB962C8B-B14F-4D97-AF65-F5344CB8AC3E}">
        <p14:creationId xmlns="" xmlns:p14="http://schemas.microsoft.com/office/powerpoint/2010/main" val="18889766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539552" y="332656"/>
            <a:ext cx="8229600" cy="1143000"/>
          </a:xfrm>
        </p:spPr>
        <p:txBody>
          <a:bodyPr>
            <a:noAutofit/>
          </a:bodyPr>
          <a:lstStyle/>
          <a:p>
            <a:r>
              <a:rPr lang="ru-RU" sz="2800" dirty="0" smtClean="0"/>
              <a:t>Какой вывод мы можем сделать относительно прибылей в долгосрочном периоде при конкурентном капитализме? </a:t>
            </a:r>
            <a:endParaRPr lang="ru-RU" sz="2800" dirty="0"/>
          </a:p>
        </p:txBody>
      </p:sp>
      <p:sp>
        <p:nvSpPr>
          <p:cNvPr id="3" name="Содержимое 2"/>
          <p:cNvSpPr>
            <a:spLocks noGrp="1"/>
          </p:cNvSpPr>
          <p:nvPr>
            <p:ph idx="4294967295"/>
          </p:nvPr>
        </p:nvSpPr>
        <p:spPr>
          <a:xfrm>
            <a:off x="251520" y="1556792"/>
            <a:ext cx="8496944" cy="5112073"/>
          </a:xfrm>
        </p:spPr>
        <p:txBody>
          <a:bodyPr>
            <a:noAutofit/>
          </a:bodyPr>
          <a:lstStyle/>
          <a:p>
            <a:pPr indent="292100" algn="just">
              <a:buNone/>
            </a:pPr>
            <a:r>
              <a:rPr lang="ru-RU" sz="2400" dirty="0" smtClean="0"/>
              <a:t>Мы выяснили, что действие конкурентных сил приводит все фирмы и отрасли к состоянию нулевой прибыли. Если отрасль становится «прибыльной», это привлекает в нее новые фирмы, что, в свою очередь, приводит к снижению цены и исчезновению прибылей. </a:t>
            </a:r>
          </a:p>
          <a:p>
            <a:pPr indent="292100" algn="just">
              <a:buNone/>
            </a:pPr>
            <a:r>
              <a:rPr lang="ru-RU" sz="2400" dirty="0" smtClean="0"/>
              <a:t>И наоборот, в убыточных отраслях происходит отток фирм, стремящихся найти более выгодные для себя сферы деятельности. Цены и прибыли начинают расти. </a:t>
            </a:r>
            <a:r>
              <a:rPr lang="ru-RU" sz="2400" i="1" dirty="0" smtClean="0"/>
              <a:t>Равновесие конкурентной отрасли в длительном периоде характеризуется отсутствием экономических прибылей</a:t>
            </a:r>
            <a:r>
              <a:rPr lang="ru-RU" sz="2400" dirty="0" smtClean="0"/>
              <a:t> </a:t>
            </a:r>
            <a:endParaRPr lang="ru-RU" sz="2400" dirty="0"/>
          </a:p>
        </p:txBody>
      </p:sp>
    </p:spTree>
    <p:extLst>
      <p:ext uri="{BB962C8B-B14F-4D97-AF65-F5344CB8AC3E}">
        <p14:creationId xmlns="" xmlns:p14="http://schemas.microsoft.com/office/powerpoint/2010/main" val="20232987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Особые ситуации на конкурентных рынках.</a:t>
            </a:r>
            <a:endParaRPr lang="ru-RU" dirty="0"/>
          </a:p>
        </p:txBody>
      </p:sp>
      <p:sp>
        <p:nvSpPr>
          <p:cNvPr id="3" name="Содержимое 2"/>
          <p:cNvSpPr txBox="1">
            <a:spLocks/>
          </p:cNvSpPr>
          <p:nvPr/>
        </p:nvSpPr>
        <p:spPr>
          <a:xfrm>
            <a:off x="539552" y="1556792"/>
            <a:ext cx="8208912" cy="5112073"/>
          </a:xfrm>
          <a:prstGeom prst="rect">
            <a:avLst/>
          </a:prstGeom>
        </p:spPr>
        <p:txBody>
          <a:bodyPr>
            <a:noAutofit/>
          </a:bodyPr>
          <a:lstStyle/>
          <a:p>
            <a:pPr indent="360000" algn="just"/>
            <a:r>
              <a:rPr lang="ru-RU" sz="2400" dirty="0" smtClean="0"/>
              <a:t>Итак, мы уже знакомы с основными инструментами анали­за спроса и предложения. В этом разделе мы изучим эту тему подробнее. Давайте сначала рассмотрим некоторые общие </a:t>
            </a:r>
            <a:r>
              <a:rPr lang="ru-RU" sz="2400" dirty="0" smtClean="0"/>
              <a:t>положения</a:t>
            </a:r>
            <a:r>
              <a:rPr lang="ru-RU" sz="2400" dirty="0" smtClean="0"/>
              <a:t>, касающиеся конкурентных рынков, а затем </a:t>
            </a:r>
            <a:r>
              <a:rPr lang="ru-RU" sz="2400" dirty="0" smtClean="0"/>
              <a:t>остановимся </a:t>
            </a:r>
            <a:r>
              <a:rPr lang="ru-RU" sz="2400" dirty="0" smtClean="0"/>
              <a:t>на нескольких особых случаях.</a:t>
            </a:r>
            <a:endParaRPr lang="ru-RU"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Общие правила.</a:t>
            </a:r>
            <a:endParaRPr lang="ru-RU" dirty="0"/>
          </a:p>
        </p:txBody>
      </p:sp>
      <p:sp>
        <p:nvSpPr>
          <p:cNvPr id="3" name="Содержимое 2"/>
          <p:cNvSpPr txBox="1">
            <a:spLocks/>
          </p:cNvSpPr>
          <p:nvPr/>
        </p:nvSpPr>
        <p:spPr>
          <a:xfrm>
            <a:off x="323528" y="1556793"/>
            <a:ext cx="8424936" cy="4896544"/>
          </a:xfrm>
          <a:prstGeom prst="rect">
            <a:avLst/>
          </a:prstGeom>
        </p:spPr>
        <p:txBody>
          <a:bodyPr>
            <a:noAutofit/>
          </a:bodyPr>
          <a:lstStyle/>
          <a:p>
            <a:pPr indent="360000" algn="just"/>
            <a:r>
              <a:rPr lang="ru-RU" sz="2400" dirty="0" smtClean="0"/>
              <a:t>Выше мы проанализировали влияние изменений спроса и предложения на конкурентные рынки. Выводы, которые </a:t>
            </a:r>
            <a:r>
              <a:rPr lang="ru-RU" sz="2400" dirty="0" smtClean="0"/>
              <a:t>можно </a:t>
            </a:r>
            <a:r>
              <a:rPr lang="ru-RU" sz="2400" dirty="0" smtClean="0"/>
              <a:t>сделать из этого анализа, применимы практически к </a:t>
            </a:r>
            <a:r>
              <a:rPr lang="ru-RU" sz="2400" dirty="0" smtClean="0"/>
              <a:t>любому </a:t>
            </a:r>
            <a:r>
              <a:rPr lang="ru-RU" sz="2400" dirty="0" smtClean="0"/>
              <a:t>конкурентному рынку, идет ли речь о рынке трески, бурого угля, древесины, японской иены, акций компании </a:t>
            </a:r>
            <a:r>
              <a:rPr lang="en-US" sz="2400" i="1" cap="small" dirty="0" smtClean="0"/>
              <a:t>IBM </a:t>
            </a:r>
            <a:r>
              <a:rPr lang="ru-RU" sz="2400" dirty="0" smtClean="0"/>
              <a:t>или бензина. Можно ли в этом случае обнаружить какие-либо </a:t>
            </a:r>
            <a:r>
              <a:rPr lang="ru-RU" sz="2400" dirty="0" smtClean="0"/>
              <a:t>общие </a:t>
            </a:r>
            <a:r>
              <a:rPr lang="ru-RU" sz="2400" dirty="0" smtClean="0"/>
              <a:t>тенденции? Приведенные ниже утверждения относятся к влиянию изменений спроса и предложения на цену и </a:t>
            </a:r>
            <a:r>
              <a:rPr lang="ru-RU" sz="2400" dirty="0" smtClean="0"/>
              <a:t>количество </a:t>
            </a:r>
            <a:r>
              <a:rPr lang="ru-RU" sz="2400" dirty="0" smtClean="0"/>
              <a:t>покупаемых и продаваемых товаров. При этом всегда </a:t>
            </a:r>
            <a:r>
              <a:rPr lang="ru-RU" sz="2400" dirty="0" smtClean="0"/>
              <a:t>следует </a:t>
            </a:r>
            <a:r>
              <a:rPr lang="ru-RU" sz="2400" dirty="0" smtClean="0"/>
              <a:t>помнить, что под изменением спроса или предложения мы подразумеваем смещение кривой или графика спроса или предложения, </a:t>
            </a:r>
            <a:r>
              <a:rPr lang="ru-RU" sz="2400" dirty="0" smtClean="0"/>
              <a:t>а </a:t>
            </a:r>
            <a:r>
              <a:rPr lang="ru-RU" sz="2400" dirty="0" smtClean="0"/>
              <a:t>не перемещение вдоль этой кривой.</a:t>
            </a:r>
            <a:endParaRPr lang="ru-RU"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2"/>
          <p:cNvSpPr txBox="1">
            <a:spLocks/>
          </p:cNvSpPr>
          <p:nvPr/>
        </p:nvSpPr>
        <p:spPr>
          <a:xfrm>
            <a:off x="179512" y="260648"/>
            <a:ext cx="8568952" cy="6264696"/>
          </a:xfrm>
          <a:prstGeom prst="rect">
            <a:avLst/>
          </a:prstGeom>
        </p:spPr>
        <p:txBody>
          <a:bodyPr>
            <a:normAutofit fontScale="70000" lnSpcReduction="20000"/>
          </a:bodyPr>
          <a:lstStyle/>
          <a:p>
            <a:pPr marL="292100" marR="0" lvl="0" algn="just"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ru-RU" sz="3200" b="0" i="0" u="none" strike="noStrike" kern="1200" cap="none" spc="0" normalizeH="0" baseline="0" noProof="0" dirty="0" smtClean="0">
                <a:ln>
                  <a:noFill/>
                </a:ln>
                <a:solidFill>
                  <a:schemeClr val="tx1"/>
                </a:solidFill>
                <a:effectLst/>
                <a:uLnTx/>
                <a:uFillTx/>
                <a:latin typeface="+mn-lt"/>
                <a:ea typeface="+mn-ea"/>
                <a:cs typeface="+mn-cs"/>
              </a:rPr>
              <a:t>   </a:t>
            </a:r>
            <a:r>
              <a:rPr kumimoji="0" lang="ru-RU" sz="3200" b="1" i="0" u="none" strike="noStrike" kern="1200" cap="none" spc="0" normalizeH="0" baseline="0" noProof="0" dirty="0" smtClean="0">
                <a:ln>
                  <a:noFill/>
                </a:ln>
                <a:solidFill>
                  <a:schemeClr val="tx1"/>
                </a:solidFill>
                <a:effectLst/>
                <a:uLnTx/>
                <a:uFillTx/>
                <a:latin typeface="+mn-lt"/>
                <a:ea typeface="+mn-ea"/>
                <a:cs typeface="+mn-cs"/>
              </a:rPr>
              <a:t>Правило спроса. </a:t>
            </a:r>
          </a:p>
          <a:p>
            <a:pPr marL="749300" lvl="1" algn="just">
              <a:buClr>
                <a:schemeClr val="accent1"/>
              </a:buClr>
              <a:buSzPct val="70000"/>
              <a:buFont typeface="Arial" pitchFamily="34" charset="0"/>
              <a:buChar char="•"/>
            </a:pPr>
            <a:r>
              <a:rPr lang="ru-RU" sz="3200" i="1" dirty="0" smtClean="0"/>
              <a:t>  Обычно </a:t>
            </a:r>
            <a:r>
              <a:rPr lang="ru-RU" sz="3200" i="1" dirty="0" smtClean="0"/>
              <a:t>увеличение </a:t>
            </a:r>
            <a:r>
              <a:rPr lang="ru-RU" sz="3200" i="1" dirty="0" smtClean="0"/>
              <a:t>спроса </a:t>
            </a:r>
            <a:r>
              <a:rPr lang="ru-RU" sz="3200" i="1" dirty="0" smtClean="0"/>
              <a:t>на тот или иной товар (кривая предложения остается неизменной) приводит к </a:t>
            </a:r>
            <a:r>
              <a:rPr lang="ru-RU" sz="3200" i="1" dirty="0" smtClean="0"/>
              <a:t>повышению </a:t>
            </a:r>
            <a:r>
              <a:rPr lang="ru-RU" sz="3200" i="1" dirty="0" smtClean="0"/>
              <a:t>цены </a:t>
            </a:r>
            <a:r>
              <a:rPr lang="ru-RU" sz="3200" i="1" dirty="0" smtClean="0"/>
              <a:t>на </a:t>
            </a:r>
            <a:r>
              <a:rPr lang="ru-RU" sz="3200" i="1" dirty="0" smtClean="0"/>
              <a:t>этот товар</a:t>
            </a:r>
            <a:r>
              <a:rPr lang="ru-RU" sz="3200" i="1" dirty="0" smtClean="0"/>
              <a:t>.</a:t>
            </a:r>
          </a:p>
          <a:p>
            <a:pPr marL="749300" lvl="1" algn="just">
              <a:buClr>
                <a:schemeClr val="accent1"/>
              </a:buClr>
              <a:buSzPct val="70000"/>
              <a:buFont typeface="Arial" pitchFamily="34" charset="0"/>
              <a:buChar char="•"/>
            </a:pPr>
            <a:r>
              <a:rPr lang="ru-RU" sz="3200" i="1" dirty="0" smtClean="0"/>
              <a:t>  Для </a:t>
            </a:r>
            <a:r>
              <a:rPr lang="ru-RU" sz="3200" i="1" dirty="0" smtClean="0"/>
              <a:t>большинства товаров увеличение спроса приводит и к увеличению требуемого количества товара. </a:t>
            </a:r>
            <a:r>
              <a:rPr lang="ru-RU" sz="3200" i="1" dirty="0" smtClean="0"/>
              <a:t>Уменьшение </a:t>
            </a:r>
            <a:r>
              <a:rPr lang="ru-RU" sz="3200" i="1" dirty="0" smtClean="0"/>
              <a:t>спроса приводит к обратному результату.</a:t>
            </a:r>
            <a:r>
              <a:rPr kumimoji="0" lang="ru-RU" sz="3200" b="0" i="0" u="none" strike="noStrike" kern="1200" cap="none" spc="0" normalizeH="0" baseline="0" noProof="0" dirty="0" smtClean="0">
                <a:ln>
                  <a:noFill/>
                </a:ln>
                <a:solidFill>
                  <a:schemeClr val="tx1"/>
                </a:solidFill>
                <a:effectLst/>
                <a:uLnTx/>
                <a:uFillTx/>
                <a:latin typeface="+mn-lt"/>
                <a:ea typeface="+mn-ea"/>
                <a:cs typeface="+mn-cs"/>
              </a:rPr>
              <a:t> </a:t>
            </a:r>
          </a:p>
          <a:p>
            <a:pPr marL="749300" lvl="1" algn="just">
              <a:buClr>
                <a:schemeClr val="accent1"/>
              </a:buClr>
              <a:buSzPct val="70000"/>
              <a:buFont typeface="Arial" pitchFamily="34" charset="0"/>
              <a:buChar char="•"/>
            </a:pPr>
            <a:endParaRPr kumimoji="0" lang="ru-RU" sz="3200" b="0" i="0" u="none" strike="noStrike" kern="1200" cap="none" spc="0" normalizeH="0" baseline="0" noProof="0" dirty="0" smtClean="0">
              <a:ln>
                <a:noFill/>
              </a:ln>
              <a:solidFill>
                <a:schemeClr val="tx1"/>
              </a:solidFill>
              <a:effectLst/>
              <a:uLnTx/>
              <a:uFillTx/>
              <a:latin typeface="+mn-lt"/>
              <a:ea typeface="+mn-ea"/>
              <a:cs typeface="+mn-cs"/>
            </a:endParaRPr>
          </a:p>
          <a:p>
            <a:pPr marL="292100" marR="0" lvl="0" algn="just"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ru-RU" sz="3200" b="1" i="0" u="none" strike="noStrike" kern="1200" cap="none" spc="0" normalizeH="0" baseline="0" noProof="0" dirty="0" smtClean="0">
                <a:ln>
                  <a:noFill/>
                </a:ln>
                <a:solidFill>
                  <a:schemeClr val="tx1"/>
                </a:solidFill>
                <a:effectLst/>
                <a:uLnTx/>
                <a:uFillTx/>
                <a:latin typeface="+mn-lt"/>
                <a:ea typeface="+mn-ea"/>
                <a:cs typeface="+mn-cs"/>
              </a:rPr>
              <a:t>  Правило предложения.</a:t>
            </a:r>
          </a:p>
          <a:p>
            <a:pPr marL="749300" lvl="1" algn="just">
              <a:buClr>
                <a:schemeClr val="accent1"/>
              </a:buClr>
              <a:buSzPct val="70000"/>
              <a:buFont typeface="Arial" pitchFamily="34" charset="0"/>
              <a:buChar char="•"/>
            </a:pPr>
            <a:r>
              <a:rPr lang="ru-RU" sz="3200" i="1" dirty="0" smtClean="0"/>
              <a:t>  Увеличение </a:t>
            </a:r>
            <a:r>
              <a:rPr lang="ru-RU" sz="3200" i="1" dirty="0" smtClean="0"/>
              <a:t>предложения того или иного товара (кривая спроса остается неизменной) приводит </a:t>
            </a:r>
            <a:r>
              <a:rPr lang="ru-RU" sz="3200" i="1" dirty="0" smtClean="0"/>
              <a:t>обычно </a:t>
            </a:r>
            <a:r>
              <a:rPr lang="ru-RU" sz="3200" i="1" dirty="0" smtClean="0"/>
              <a:t>к снижению цены на этот </a:t>
            </a:r>
            <a:r>
              <a:rPr lang="ru-RU" sz="3200" i="1" dirty="0" smtClean="0"/>
              <a:t>товар.</a:t>
            </a:r>
          </a:p>
          <a:p>
            <a:pPr marL="749300" lvl="1" algn="just">
              <a:buClr>
                <a:schemeClr val="accent1"/>
              </a:buClr>
              <a:buSzPct val="70000"/>
              <a:buFont typeface="Arial" pitchFamily="34" charset="0"/>
              <a:buChar char="•"/>
            </a:pPr>
            <a:r>
              <a:rPr lang="ru-RU" sz="3200" i="1" dirty="0" smtClean="0"/>
              <a:t>  В </a:t>
            </a:r>
            <a:r>
              <a:rPr lang="ru-RU" sz="3200" i="1" dirty="0" smtClean="0"/>
              <a:t>большинстве случаев это приводит к увеличению объемов его производства и реализации. </a:t>
            </a:r>
            <a:r>
              <a:rPr lang="ru-RU" sz="3200" i="1" dirty="0" smtClean="0"/>
              <a:t>Уменьшение </a:t>
            </a:r>
            <a:r>
              <a:rPr lang="ru-RU" sz="3200" i="1" dirty="0" smtClean="0"/>
              <a:t>предложения приводит к обратному </a:t>
            </a:r>
            <a:r>
              <a:rPr lang="ru-RU" sz="3200" i="1" dirty="0" smtClean="0"/>
              <a:t>результату.</a:t>
            </a:r>
          </a:p>
          <a:p>
            <a:pPr marL="749300" lvl="1" algn="just">
              <a:buClr>
                <a:schemeClr val="accent1"/>
              </a:buClr>
              <a:buSzPct val="70000"/>
              <a:buFont typeface="Arial" pitchFamily="34" charset="0"/>
              <a:buChar char="•"/>
            </a:pPr>
            <a:endParaRPr lang="ru-RU" sz="3200" i="1" dirty="0" smtClean="0"/>
          </a:p>
          <a:p>
            <a:pPr marL="216000" lvl="1" indent="360000" algn="just">
              <a:lnSpc>
                <a:spcPct val="120000"/>
              </a:lnSpc>
              <a:buClr>
                <a:schemeClr val="accent1"/>
              </a:buClr>
              <a:buSzPct val="70000"/>
            </a:pPr>
            <a:r>
              <a:rPr lang="ru-RU" sz="2600" dirty="0" smtClean="0"/>
              <a:t>Эти </a:t>
            </a:r>
            <a:r>
              <a:rPr lang="ru-RU" sz="2600" dirty="0" smtClean="0"/>
              <a:t>два правила предложения и спроса подытоживают ка­чественные изменения предложения и спроса. А количествен­ные изменения, т.е. изменение цены и объемов покупок и про­даж товара, зависят от конкретной формы соответствующих кривых предложения и спроса. В описанных ниже примерах мы проанализируем ряд важных ситуаций, связанных с ценой и предложением товара</a:t>
            </a:r>
            <a:r>
              <a:rPr lang="ru-RU" sz="2600" dirty="0" smtClean="0"/>
              <a:t>.</a:t>
            </a:r>
            <a:endParaRPr kumimoji="0" lang="ru-RU"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3568" y="548680"/>
            <a:ext cx="7756263" cy="792088"/>
          </a:xfrm>
        </p:spPr>
        <p:txBody>
          <a:bodyPr>
            <a:noAutofit/>
          </a:bodyPr>
          <a:lstStyle/>
          <a:p>
            <a:r>
              <a:rPr lang="ru-RU" sz="3600" dirty="0" smtClean="0"/>
              <a:t>Поведение предприятия в условиях совершенной конкуренции. </a:t>
            </a:r>
            <a:endParaRPr lang="ru-RU" sz="3600" dirty="0"/>
          </a:p>
        </p:txBody>
      </p:sp>
      <p:sp>
        <p:nvSpPr>
          <p:cNvPr id="3" name="Объект 2"/>
          <p:cNvSpPr>
            <a:spLocks noGrp="1"/>
          </p:cNvSpPr>
          <p:nvPr>
            <p:ph idx="1"/>
          </p:nvPr>
        </p:nvSpPr>
        <p:spPr>
          <a:xfrm>
            <a:off x="251520" y="1646237"/>
            <a:ext cx="8435280" cy="4526280"/>
          </a:xfrm>
        </p:spPr>
        <p:txBody>
          <a:bodyPr>
            <a:noAutofit/>
          </a:bodyPr>
          <a:lstStyle/>
          <a:p>
            <a:pPr indent="292100" algn="just">
              <a:buNone/>
            </a:pPr>
            <a:r>
              <a:rPr lang="ru-RU" sz="1800" dirty="0"/>
              <a:t>Сколько пшеницы должен произвести фермер Смит, если ее цена составляет 3 долл. за бушель? Сколь-ко пар обуви должна произвести и продать крошечная фирма «</a:t>
            </a:r>
            <a:r>
              <a:rPr lang="ru-RU" sz="1800" dirty="0" err="1"/>
              <a:t>Фабиола</a:t>
            </a:r>
            <a:r>
              <a:rPr lang="ru-RU" sz="1800" dirty="0"/>
              <a:t>», если рыночная цена туфель 40 </a:t>
            </a:r>
            <a:r>
              <a:rPr lang="ru-RU" sz="1800" dirty="0" smtClean="0"/>
              <a:t>долл.? </a:t>
            </a:r>
            <a:r>
              <a:rPr lang="ru-RU" sz="1800" dirty="0"/>
              <a:t>Эти вопросы касаются поведения конкурентных фирм при формировании предложения. В этой главе мы будем считать, что конкурентная </a:t>
            </a:r>
            <a:r>
              <a:rPr lang="ru-RU" sz="1800" i="1" dirty="0"/>
              <a:t>фирма максимизирует прибыль</a:t>
            </a:r>
            <a:r>
              <a:rPr lang="ru-RU" sz="1800" i="1" dirty="0" smtClean="0"/>
              <a:t>, </a:t>
            </a:r>
            <a:r>
              <a:rPr lang="ru-RU" sz="1800" dirty="0" smtClean="0"/>
              <a:t>которая </a:t>
            </a:r>
            <a:r>
              <a:rPr lang="ru-RU" sz="1800" dirty="0"/>
              <a:t>равна общему доходу за вычетом общих издержек. Максимизация прибыли требует от фирмы эффективной организации своих внутренних операций (избегать расточительства, поддерживать благоприятный психологический климат в среде работников, выбирать наиболее эффективные технологии и т. д.) и здравых решений на рынке (покупка надлежащего количества ресурсов с наименьшими издержками и выбор оптимального объема выпуска).</a:t>
            </a:r>
          </a:p>
          <a:p>
            <a:pPr indent="292100" algn="just">
              <a:buNone/>
            </a:pPr>
            <a:r>
              <a:rPr lang="ru-RU" sz="1800" dirty="0"/>
              <a:t>Почему фирма стремится максимизировать прибыль? Прибыль — это чистый доход или «заработок» корпорации. Она представляет собой источник выплат дивидендов акционерам, инвестиций в новое оборудование или в финансовые активы. Все это увеличивает ценность фирмы для ее собственников.</a:t>
            </a:r>
          </a:p>
        </p:txBody>
      </p:sp>
    </p:spTree>
    <p:extLst>
      <p:ext uri="{BB962C8B-B14F-4D97-AF65-F5344CB8AC3E}">
        <p14:creationId xmlns="" xmlns:p14="http://schemas.microsoft.com/office/powerpoint/2010/main" val="17458222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Постоянные издержки.</a:t>
            </a:r>
            <a:endParaRPr lang="ru-RU" dirty="0"/>
          </a:p>
        </p:txBody>
      </p:sp>
      <p:sp>
        <p:nvSpPr>
          <p:cNvPr id="4" name="Содержимое 2"/>
          <p:cNvSpPr txBox="1">
            <a:spLocks/>
          </p:cNvSpPr>
          <p:nvPr/>
        </p:nvSpPr>
        <p:spPr>
          <a:xfrm>
            <a:off x="539552" y="1556792"/>
            <a:ext cx="8208912" cy="5112073"/>
          </a:xfrm>
          <a:prstGeom prst="rect">
            <a:avLst/>
          </a:prstGeom>
        </p:spPr>
        <p:txBody>
          <a:bodyPr>
            <a:noAutofit/>
          </a:bodyPr>
          <a:lstStyle/>
          <a:p>
            <a:pPr indent="360000" algn="just"/>
            <a:r>
              <a:rPr lang="ru-RU" sz="2200" dirty="0" smtClean="0"/>
              <a:t>Производство многих изделий, таких как текстиль, </a:t>
            </a:r>
            <a:r>
              <a:rPr lang="ru-RU" sz="2200" dirty="0" smtClean="0"/>
              <a:t>можно </a:t>
            </a:r>
            <a:r>
              <a:rPr lang="ru-RU" sz="2200" dirty="0" smtClean="0"/>
              <a:t>увеличить путем простого наращивания количества </a:t>
            </a:r>
            <a:r>
              <a:rPr lang="ru-RU" sz="2200" dirty="0" smtClean="0"/>
              <a:t>фабрик </a:t>
            </a:r>
            <a:r>
              <a:rPr lang="ru-RU" sz="2200" dirty="0" smtClean="0"/>
              <a:t>оборудования и рабочих. Чтобы выпускать </a:t>
            </a:r>
            <a:r>
              <a:rPr lang="ru-RU" sz="2200" cap="small" dirty="0" smtClean="0"/>
              <a:t>200 000 </a:t>
            </a:r>
            <a:r>
              <a:rPr lang="ru-RU" sz="2200" dirty="0" smtClean="0"/>
              <a:t>рубашек </a:t>
            </a:r>
            <a:r>
              <a:rPr lang="ru-RU" sz="2200" dirty="0" smtClean="0"/>
              <a:t>в день, в принципе достаточно продолжать делать то, что мы уже делали, выпуская по </a:t>
            </a:r>
            <a:r>
              <a:rPr lang="ru-RU" sz="2200" cap="small" dirty="0" smtClean="0"/>
              <a:t>100 000 </a:t>
            </a:r>
            <a:r>
              <a:rPr lang="ru-RU" sz="2200" dirty="0" smtClean="0"/>
              <a:t>рубашек в день, но в </a:t>
            </a:r>
            <a:r>
              <a:rPr lang="ru-RU" sz="2200" dirty="0" smtClean="0"/>
              <a:t>удвоенном </a:t>
            </a:r>
            <a:r>
              <a:rPr lang="ru-RU" sz="2200" dirty="0" smtClean="0"/>
              <a:t>объеме. (Разумеется, мы предполагаем, что земля, труд и прочие исходные факторы используются в текстильной промышленности в тех же объемах, что и в остальных </a:t>
            </a:r>
            <a:r>
              <a:rPr lang="ru-RU" sz="2200" dirty="0" smtClean="0"/>
              <a:t>отраслях </a:t>
            </a:r>
            <a:r>
              <a:rPr lang="ru-RU" sz="2200" dirty="0" smtClean="0"/>
              <a:t>экономики.)</a:t>
            </a:r>
          </a:p>
          <a:p>
            <a:pPr indent="360000" algn="just"/>
            <a:r>
              <a:rPr lang="ru-RU" sz="2200" dirty="0" smtClean="0"/>
              <a:t>В этом случае кривая предложения </a:t>
            </a:r>
            <a:r>
              <a:rPr lang="en-US" sz="2200" i="1" dirty="0" smtClean="0"/>
              <a:t>S</a:t>
            </a:r>
            <a:r>
              <a:rPr lang="en-US" sz="2200" i="1" dirty="0" smtClean="0"/>
              <a:t>S</a:t>
            </a:r>
            <a:r>
              <a:rPr lang="ru-RU" sz="2200" dirty="0" smtClean="0"/>
              <a:t> </a:t>
            </a:r>
            <a:r>
              <a:rPr lang="ru-RU" sz="2200" dirty="0" smtClean="0"/>
              <a:t>на рис. </a:t>
            </a:r>
            <a:r>
              <a:rPr lang="ru-RU" sz="2200" dirty="0" smtClean="0"/>
              <a:t>7 представляет </a:t>
            </a:r>
            <a:r>
              <a:rPr lang="ru-RU" sz="2200" dirty="0" smtClean="0"/>
              <a:t>собой горизонтальную прямую, отражающую </a:t>
            </a:r>
            <a:r>
              <a:rPr lang="ru-RU" sz="2200" dirty="0" smtClean="0"/>
              <a:t>постоянную </a:t>
            </a:r>
            <a:r>
              <a:rPr lang="ru-RU" sz="2200" dirty="0" smtClean="0"/>
              <a:t>стоимость единицы продукции. Увеличение спроса с </a:t>
            </a:r>
            <a:r>
              <a:rPr lang="en-US" sz="2200" i="1" dirty="0" smtClean="0"/>
              <a:t>DD </a:t>
            </a:r>
            <a:r>
              <a:rPr lang="ru-RU" sz="2200" dirty="0" smtClean="0"/>
              <a:t>до </a:t>
            </a:r>
            <a:r>
              <a:rPr lang="en-US" sz="2200" i="1" dirty="0" smtClean="0"/>
              <a:t>D</a:t>
            </a:r>
            <a:r>
              <a:rPr lang="ru-RU" sz="2200" i="1" dirty="0" smtClean="0"/>
              <a:t>'</a:t>
            </a:r>
            <a:r>
              <a:rPr lang="en-US" sz="2200" i="1" dirty="0" smtClean="0"/>
              <a:t>D</a:t>
            </a:r>
            <a:r>
              <a:rPr lang="ru-RU" sz="2200" i="1" dirty="0" smtClean="0"/>
              <a:t>' </a:t>
            </a:r>
            <a:r>
              <a:rPr lang="ru-RU" sz="2200" dirty="0" smtClean="0"/>
              <a:t>даст новую точку пересечения </a:t>
            </a:r>
            <a:r>
              <a:rPr lang="en-US" sz="2200" i="1" dirty="0" smtClean="0"/>
              <a:t>E</a:t>
            </a:r>
            <a:r>
              <a:rPr lang="ru-RU" sz="2200" dirty="0" smtClean="0"/>
              <a:t>' </a:t>
            </a:r>
            <a:r>
              <a:rPr lang="ru-RU" sz="2200" dirty="0" smtClean="0"/>
              <a:t>(значение </a:t>
            </a:r>
            <a:r>
              <a:rPr lang="en-US" sz="2200" i="1" dirty="0" smtClean="0"/>
              <a:t>Q</a:t>
            </a:r>
            <a:r>
              <a:rPr lang="ru-RU" sz="2200" dirty="0" smtClean="0"/>
              <a:t> </a:t>
            </a:r>
            <a:r>
              <a:rPr lang="ru-RU" sz="2200" dirty="0" smtClean="0"/>
              <a:t>увеличилось, а </a:t>
            </a:r>
            <a:r>
              <a:rPr lang="en-US" sz="2200" i="1" dirty="0" smtClean="0"/>
              <a:t>P </a:t>
            </a:r>
            <a:r>
              <a:rPr lang="ru-RU" sz="2200" dirty="0" smtClean="0"/>
              <a:t>о</a:t>
            </a:r>
            <a:r>
              <a:rPr lang="ru-RU" sz="2200" dirty="0" smtClean="0"/>
              <a:t>сталось </a:t>
            </a:r>
            <a:r>
              <a:rPr lang="ru-RU" sz="2200" dirty="0" smtClean="0"/>
              <a:t>неизменным).</a:t>
            </a:r>
            <a:endParaRPr lang="ru-RU" sz="22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p:cNvPicPr>
            <a:picLocks noChangeAspect="1" noChangeArrowheads="1"/>
          </p:cNvPicPr>
          <p:nvPr/>
        </p:nvPicPr>
        <p:blipFill>
          <a:blip r:embed="rId2" cstate="print">
            <a:grayscl/>
          </a:blip>
          <a:srcRect/>
          <a:stretch>
            <a:fillRect/>
          </a:stretch>
        </p:blipFill>
        <p:spPr bwMode="auto">
          <a:xfrm>
            <a:off x="467544" y="404664"/>
            <a:ext cx="4133850" cy="3914775"/>
          </a:xfrm>
          <a:prstGeom prst="round2DiagRect">
            <a:avLst/>
          </a:prstGeom>
          <a:noFill/>
          <a:ln w="9525">
            <a:noFill/>
            <a:miter lim="800000"/>
            <a:headEnd/>
            <a:tailEnd/>
          </a:ln>
          <a:effectLst/>
        </p:spPr>
      </p:pic>
      <p:sp>
        <p:nvSpPr>
          <p:cNvPr id="3" name="Прямоугольник 2"/>
          <p:cNvSpPr/>
          <p:nvPr/>
        </p:nvSpPr>
        <p:spPr>
          <a:xfrm>
            <a:off x="323528" y="4365104"/>
            <a:ext cx="7992888" cy="1785104"/>
          </a:xfrm>
          <a:prstGeom prst="rect">
            <a:avLst/>
          </a:prstGeom>
        </p:spPr>
        <p:txBody>
          <a:bodyPr wrap="square">
            <a:spAutoFit/>
          </a:bodyPr>
          <a:lstStyle/>
          <a:p>
            <a:pPr indent="360000" algn="just"/>
            <a:r>
              <a:rPr lang="ru-RU" sz="2200" dirty="0" smtClean="0"/>
              <a:t>В этом случае кривая предложения </a:t>
            </a:r>
            <a:r>
              <a:rPr lang="en-US" sz="2200" i="1" dirty="0" smtClean="0"/>
              <a:t>SS</a:t>
            </a:r>
            <a:r>
              <a:rPr lang="ru-RU" sz="2200" dirty="0" smtClean="0"/>
              <a:t> на рис. 7 представляет собой горизонтальную прямую, отражающую постоянную стоимость единицы продукции. Увеличение спроса с </a:t>
            </a:r>
            <a:r>
              <a:rPr lang="en-US" sz="2200" i="1" dirty="0" smtClean="0"/>
              <a:t>DD </a:t>
            </a:r>
            <a:r>
              <a:rPr lang="ru-RU" sz="2200" dirty="0" smtClean="0"/>
              <a:t>до </a:t>
            </a:r>
            <a:r>
              <a:rPr lang="en-US" sz="2200" i="1" dirty="0" smtClean="0"/>
              <a:t>D</a:t>
            </a:r>
            <a:r>
              <a:rPr lang="ru-RU" sz="2200" i="1" dirty="0" smtClean="0"/>
              <a:t>'</a:t>
            </a:r>
            <a:r>
              <a:rPr lang="en-US" sz="2200" i="1" dirty="0" smtClean="0"/>
              <a:t>D</a:t>
            </a:r>
            <a:r>
              <a:rPr lang="ru-RU" sz="2200" i="1" dirty="0" smtClean="0"/>
              <a:t>' </a:t>
            </a:r>
            <a:r>
              <a:rPr lang="ru-RU" sz="2200" dirty="0" smtClean="0"/>
              <a:t>даст новую точку пересечения </a:t>
            </a:r>
            <a:r>
              <a:rPr lang="en-US" sz="2200" i="1" dirty="0" smtClean="0"/>
              <a:t>E</a:t>
            </a:r>
            <a:r>
              <a:rPr lang="ru-RU" sz="2200" dirty="0" smtClean="0"/>
              <a:t>' (значение </a:t>
            </a:r>
            <a:r>
              <a:rPr lang="en-US" sz="2200" i="1" dirty="0" smtClean="0"/>
              <a:t>Q</a:t>
            </a:r>
            <a:r>
              <a:rPr lang="ru-RU" sz="2200" dirty="0" smtClean="0"/>
              <a:t> увеличилось, а </a:t>
            </a:r>
            <a:r>
              <a:rPr lang="en-US" sz="2200" i="1" dirty="0" smtClean="0"/>
              <a:t>P </a:t>
            </a:r>
            <a:r>
              <a:rPr lang="ru-RU" sz="2200" dirty="0" smtClean="0"/>
              <a:t>осталось неизменным).</a:t>
            </a:r>
            <a:endParaRPr lang="ru-RU" sz="2200" dirty="0"/>
          </a:p>
        </p:txBody>
      </p:sp>
      <p:sp>
        <p:nvSpPr>
          <p:cNvPr id="4" name="Прямоугольник 3"/>
          <p:cNvSpPr/>
          <p:nvPr/>
        </p:nvSpPr>
        <p:spPr>
          <a:xfrm>
            <a:off x="4716016" y="404664"/>
            <a:ext cx="4104456" cy="646331"/>
          </a:xfrm>
          <a:prstGeom prst="rect">
            <a:avLst/>
          </a:prstGeom>
        </p:spPr>
        <p:txBody>
          <a:bodyPr wrap="square">
            <a:spAutoFit/>
          </a:bodyPr>
          <a:lstStyle/>
          <a:p>
            <a:pPr algn="just"/>
            <a:r>
              <a:rPr lang="ru-RU" b="1" dirty="0" smtClean="0"/>
              <a:t>Рис. 7. Кривая предложения при постоянных издержках.</a:t>
            </a:r>
            <a:endParaRPr lang="ru-RU"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Увеличение издержек и закон убывающей отдачи.</a:t>
            </a:r>
            <a:endParaRPr lang="ru-RU" dirty="0"/>
          </a:p>
        </p:txBody>
      </p:sp>
      <p:sp>
        <p:nvSpPr>
          <p:cNvPr id="3" name="Содержимое 2"/>
          <p:cNvSpPr>
            <a:spLocks noGrp="1"/>
          </p:cNvSpPr>
          <p:nvPr>
            <p:ph idx="1"/>
          </p:nvPr>
        </p:nvSpPr>
        <p:spPr/>
        <p:txBody>
          <a:bodyPr>
            <a:normAutofit fontScale="70000" lnSpcReduction="20000"/>
          </a:bodyPr>
          <a:lstStyle/>
          <a:p>
            <a:pPr marL="0" indent="292100" algn="just">
              <a:buNone/>
            </a:pPr>
            <a:r>
              <a:rPr lang="ru-RU" dirty="0" smtClean="0"/>
              <a:t>В последнем разделе </a:t>
            </a:r>
            <a:r>
              <a:rPr lang="ru-RU" dirty="0" smtClean="0"/>
              <a:t>мы</a:t>
            </a:r>
            <a:r>
              <a:rPr lang="ru-RU" i="1" dirty="0" smtClean="0"/>
              <a:t> </a:t>
            </a:r>
            <a:r>
              <a:rPr lang="ru-RU" dirty="0" smtClean="0"/>
              <a:t>обратили ваше внимание </a:t>
            </a:r>
            <a:r>
              <a:rPr lang="ru-RU" dirty="0" smtClean="0"/>
              <a:t>на случаи</a:t>
            </a:r>
            <a:r>
              <a:rPr lang="ru-RU" dirty="0" smtClean="0"/>
              <a:t>, когда в производстве того или иного продукта </a:t>
            </a:r>
            <a:r>
              <a:rPr lang="ru-RU" dirty="0" smtClean="0"/>
              <a:t>используется </a:t>
            </a:r>
            <a:r>
              <a:rPr lang="ru-RU" dirty="0" smtClean="0"/>
              <a:t>фактор, представленный в весьма ограниченных </a:t>
            </a:r>
            <a:r>
              <a:rPr lang="ru-RU" dirty="0" smtClean="0"/>
              <a:t>количествах</a:t>
            </a:r>
            <a:r>
              <a:rPr lang="ru-RU" dirty="0" smtClean="0"/>
              <a:t>: например, для производства вина используется сорт </a:t>
            </a:r>
            <a:r>
              <a:rPr lang="ru-RU" dirty="0" smtClean="0"/>
              <a:t>винограда</a:t>
            </a:r>
            <a:r>
              <a:rPr lang="ru-RU" dirty="0" smtClean="0"/>
              <a:t>, который можно выращивать только на определенной </a:t>
            </a:r>
            <a:r>
              <a:rPr lang="ru-RU" dirty="0" smtClean="0"/>
              <a:t>почве </a:t>
            </a:r>
            <a:r>
              <a:rPr lang="ru-RU" dirty="0" smtClean="0"/>
              <a:t>и в определенных климатических условиях. Таких мест не так уж и много, </a:t>
            </a:r>
            <a:r>
              <a:rPr lang="ru-RU" dirty="0" smtClean="0"/>
              <a:t>годовой </a:t>
            </a:r>
            <a:r>
              <a:rPr lang="ru-RU" dirty="0" smtClean="0"/>
              <a:t>выпуск вина можно увеличивать до определенного предела за счет найма дополнительных </a:t>
            </a:r>
            <a:r>
              <a:rPr lang="ru-RU" dirty="0" smtClean="0"/>
              <a:t>работников </a:t>
            </a:r>
            <a:r>
              <a:rPr lang="ru-RU" dirty="0" smtClean="0"/>
              <a:t>и внесения дополнительных удобрений на каждый акр земли. Но, как было </a:t>
            </a:r>
            <a:r>
              <a:rPr lang="ru-RU" dirty="0" smtClean="0"/>
              <a:t>сказано, </a:t>
            </a:r>
            <a:r>
              <a:rPr lang="ru-RU" dirty="0" smtClean="0"/>
              <a:t>если к фиксированному количеству какого-либо фактора (например, земли) </a:t>
            </a:r>
            <a:r>
              <a:rPr lang="ru-RU" dirty="0" smtClean="0"/>
              <a:t>добавляются </a:t>
            </a:r>
            <a:r>
              <a:rPr lang="ru-RU" dirty="0" smtClean="0"/>
              <a:t>переменные факторы производства (</a:t>
            </a:r>
            <a:r>
              <a:rPr lang="ru-RU" dirty="0" smtClean="0"/>
              <a:t>например</a:t>
            </a:r>
            <a:r>
              <a:rPr lang="ru-RU" dirty="0" smtClean="0"/>
              <a:t>, </a:t>
            </a:r>
            <a:r>
              <a:rPr lang="ru-RU" dirty="0" smtClean="0"/>
              <a:t>дополнительные </a:t>
            </a:r>
            <a:r>
              <a:rPr lang="ru-RU" dirty="0" smtClean="0"/>
              <a:t>работники и удобрения), рано или </a:t>
            </a:r>
            <a:r>
              <a:rPr lang="ru-RU" dirty="0" smtClean="0"/>
              <a:t>поздно </a:t>
            </a:r>
            <a:r>
              <a:rPr lang="ru-RU" dirty="0" smtClean="0"/>
              <a:t>в </a:t>
            </a:r>
            <a:r>
              <a:rPr lang="ru-RU" dirty="0" smtClean="0"/>
              <a:t>действие </a:t>
            </a:r>
            <a:r>
              <a:rPr lang="ru-RU" dirty="0" smtClean="0"/>
              <a:t>вступает закон убывающей отдачи</a:t>
            </a:r>
            <a:r>
              <a:rPr lang="ru-RU" dirty="0" smtClean="0"/>
              <a:t>.</a:t>
            </a:r>
            <a:endParaRPr lang="ru-RU"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2"/>
          <p:cNvSpPr txBox="1">
            <a:spLocks/>
          </p:cNvSpPr>
          <p:nvPr/>
        </p:nvSpPr>
        <p:spPr>
          <a:xfrm>
            <a:off x="323528" y="260648"/>
            <a:ext cx="8568952" cy="2304256"/>
          </a:xfrm>
          <a:prstGeom prst="rect">
            <a:avLst/>
          </a:prstGeom>
        </p:spPr>
        <p:txBody>
          <a:bodyPr>
            <a:normAutofit fontScale="92500" lnSpcReduction="10000"/>
          </a:bodyPr>
          <a:lstStyle/>
          <a:p>
            <a:pPr indent="457200" algn="just"/>
            <a:r>
              <a:rPr lang="ru-RU" sz="2400" dirty="0" smtClean="0"/>
              <a:t>В результате действия закона убывающей отдачи </a:t>
            </a:r>
            <a:r>
              <a:rPr lang="ru-RU" sz="2400" dirty="0" smtClean="0"/>
              <a:t>предельные </a:t>
            </a:r>
            <a:r>
              <a:rPr lang="ru-RU" sz="2400" dirty="0" smtClean="0"/>
              <a:t>издержки производства вина увеличиваются при </a:t>
            </a:r>
            <a:r>
              <a:rPr lang="ru-RU" sz="2400" dirty="0" smtClean="0"/>
              <a:t>увеличении </a:t>
            </a:r>
            <a:r>
              <a:rPr lang="ru-RU" sz="2400" dirty="0" smtClean="0"/>
              <a:t>объемов его выпуска. На рис. </a:t>
            </a:r>
            <a:r>
              <a:rPr lang="ru-RU" sz="2400" cap="small" dirty="0" smtClean="0"/>
              <a:t>8 </a:t>
            </a:r>
            <a:r>
              <a:rPr lang="ru-RU" sz="2400" dirty="0" smtClean="0"/>
              <a:t>показана возрастающая кривая предложения </a:t>
            </a:r>
            <a:r>
              <a:rPr lang="ru-RU" sz="2400" i="1" dirty="0" smtClean="0"/>
              <a:t>88. </a:t>
            </a:r>
            <a:r>
              <a:rPr lang="ru-RU" sz="2400" dirty="0" smtClean="0"/>
              <a:t>Как увеличения спроса повлияет на цену? Из рис. </a:t>
            </a:r>
            <a:r>
              <a:rPr lang="ru-RU" sz="2400" cap="small" dirty="0" smtClean="0"/>
              <a:t>8 </a:t>
            </a:r>
            <a:r>
              <a:rPr lang="ru-RU" sz="2400" dirty="0" smtClean="0"/>
              <a:t>видно, что повышение спроса на такой товар приведет к повышению цены </a:t>
            </a:r>
            <a:r>
              <a:rPr lang="ru-RU" sz="2400" dirty="0" smtClean="0"/>
              <a:t>на </a:t>
            </a:r>
            <a:r>
              <a:rPr lang="ru-RU" sz="2400" dirty="0" smtClean="0"/>
              <a:t>него, даже при наличии </a:t>
            </a:r>
            <a:r>
              <a:rPr lang="ru-RU" sz="2400" dirty="0" smtClean="0"/>
              <a:t>идентичных </a:t>
            </a:r>
            <a:r>
              <a:rPr lang="ru-RU" sz="2400" dirty="0" smtClean="0"/>
              <a:t>предприятий и свободного входа и </a:t>
            </a:r>
            <a:r>
              <a:rPr lang="ru-RU" sz="2400" dirty="0" smtClean="0"/>
              <a:t>выхода.</a:t>
            </a:r>
            <a:endParaRPr lang="ru-RU" sz="2400" dirty="0"/>
          </a:p>
        </p:txBody>
      </p:sp>
      <p:pic>
        <p:nvPicPr>
          <p:cNvPr id="92162" name="Picture 2"/>
          <p:cNvPicPr>
            <a:picLocks noChangeAspect="1" noChangeArrowheads="1"/>
          </p:cNvPicPr>
          <p:nvPr/>
        </p:nvPicPr>
        <p:blipFill>
          <a:blip r:embed="rId2" cstate="print">
            <a:grayscl/>
          </a:blip>
          <a:srcRect/>
          <a:stretch>
            <a:fillRect/>
          </a:stretch>
        </p:blipFill>
        <p:spPr bwMode="auto">
          <a:xfrm>
            <a:off x="395536" y="2636912"/>
            <a:ext cx="3960440" cy="3850173"/>
          </a:xfrm>
          <a:prstGeom prst="round2DiagRect">
            <a:avLst/>
          </a:prstGeom>
          <a:noFill/>
          <a:ln w="9525">
            <a:noFill/>
            <a:miter lim="800000"/>
            <a:headEnd/>
            <a:tailEnd/>
          </a:ln>
          <a:effectLst/>
        </p:spPr>
      </p:pic>
      <p:sp>
        <p:nvSpPr>
          <p:cNvPr id="4" name="Прямоугольник 3"/>
          <p:cNvSpPr/>
          <p:nvPr/>
        </p:nvSpPr>
        <p:spPr>
          <a:xfrm>
            <a:off x="4572000" y="5589240"/>
            <a:ext cx="4572000" cy="707886"/>
          </a:xfrm>
          <a:prstGeom prst="rect">
            <a:avLst/>
          </a:prstGeom>
        </p:spPr>
        <p:txBody>
          <a:bodyPr>
            <a:spAutoFit/>
          </a:bodyPr>
          <a:lstStyle/>
          <a:p>
            <a:r>
              <a:rPr lang="ru-RU" sz="2000" b="1" dirty="0" smtClean="0"/>
              <a:t>Рис. </a:t>
            </a:r>
            <a:r>
              <a:rPr lang="ru-RU" sz="2000" b="1" cap="small" dirty="0" smtClean="0"/>
              <a:t>8</a:t>
            </a:r>
            <a:r>
              <a:rPr lang="ru-RU" sz="2000" b="1" cap="small" dirty="0" smtClean="0"/>
              <a:t>. </a:t>
            </a:r>
            <a:r>
              <a:rPr lang="ru-RU" sz="2000" b="1" dirty="0" smtClean="0"/>
              <a:t>Кривая предложения при увеличивающихся </a:t>
            </a:r>
            <a:r>
              <a:rPr lang="ru-RU" sz="2000" b="1" dirty="0" smtClean="0"/>
              <a:t>издержках.</a:t>
            </a:r>
            <a:endParaRPr lang="ru-RU" sz="2000"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32656"/>
            <a:ext cx="8229600" cy="1063880"/>
          </a:xfrm>
        </p:spPr>
        <p:txBody>
          <a:bodyPr>
            <a:normAutofit fontScale="90000"/>
          </a:bodyPr>
          <a:lstStyle/>
          <a:p>
            <a:r>
              <a:rPr lang="ru-RU" dirty="0" smtClean="0"/>
              <a:t>Фиксированное предложение и экономическая рента.</a:t>
            </a:r>
            <a:endParaRPr lang="ru-RU" dirty="0"/>
          </a:p>
        </p:txBody>
      </p:sp>
      <p:sp>
        <p:nvSpPr>
          <p:cNvPr id="3" name="Содержимое 2"/>
          <p:cNvSpPr>
            <a:spLocks noGrp="1"/>
          </p:cNvSpPr>
          <p:nvPr>
            <p:ph idx="1"/>
          </p:nvPr>
        </p:nvSpPr>
        <p:spPr/>
        <p:txBody>
          <a:bodyPr>
            <a:normAutofit fontScale="77500" lnSpcReduction="20000"/>
          </a:bodyPr>
          <a:lstStyle/>
          <a:p>
            <a:pPr marL="0" indent="292100" algn="just">
              <a:buNone/>
            </a:pPr>
            <a:r>
              <a:rPr lang="ru-RU" dirty="0" smtClean="0"/>
              <a:t>Некоторые товары или производственные факторы в количественном отношении являются строго фиксированными, независимо от их цены, В мире есть лишь одна </a:t>
            </a:r>
            <a:r>
              <a:rPr lang="ru-RU" dirty="0" err="1" smtClean="0"/>
              <a:t>Мона</a:t>
            </a:r>
            <a:r>
              <a:rPr lang="ru-RU" dirty="0" smtClean="0"/>
              <a:t> Лиза, написанная Леонардо да Винчи. Изначально земельные ресурсы нашей планеты можно считать постоянными, Сколько бы вы ни поднимали цену на землю, еще одни угол на пересечении 57-й улицы и Пятой авеню в Нью-Йорке все равно не появится, Какие бы гонорары вы ни выплачивали легкоатлетам, есть предел их физическим возможностям. </a:t>
            </a:r>
            <a:r>
              <a:rPr lang="ru-RU" dirty="0" smtClean="0"/>
              <a:t>Когда количество </a:t>
            </a:r>
            <a:r>
              <a:rPr lang="ru-RU" dirty="0" smtClean="0"/>
              <a:t>товара </a:t>
            </a:r>
            <a:r>
              <a:rPr lang="ru-RU" dirty="0" smtClean="0"/>
              <a:t>не зависит от цены на него, плата за использования такого фактора производства называется </a:t>
            </a:r>
            <a:r>
              <a:rPr lang="ru-RU" b="1" dirty="0" smtClean="0"/>
              <a:t>рентой</a:t>
            </a:r>
            <a:r>
              <a:rPr lang="ru-RU" dirty="0" smtClean="0"/>
              <a:t> или </a:t>
            </a:r>
            <a:r>
              <a:rPr lang="ru-RU" b="1" dirty="0" smtClean="0"/>
              <a:t>чистой </a:t>
            </a:r>
            <a:r>
              <a:rPr lang="ru-RU" b="1" dirty="0" smtClean="0"/>
              <a:t>экономической </a:t>
            </a:r>
            <a:r>
              <a:rPr lang="ru-RU" b="1" dirty="0" smtClean="0"/>
              <a:t>рентой.</a:t>
            </a:r>
            <a:endParaRPr lang="ru-RU"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2"/>
          <p:cNvSpPr txBox="1">
            <a:spLocks/>
          </p:cNvSpPr>
          <p:nvPr/>
        </p:nvSpPr>
        <p:spPr>
          <a:xfrm>
            <a:off x="395536" y="404664"/>
            <a:ext cx="8229600" cy="2376264"/>
          </a:xfrm>
          <a:prstGeom prst="rect">
            <a:avLst/>
          </a:prstGeom>
        </p:spPr>
        <p:txBody>
          <a:bodyPr>
            <a:normAutofit fontScale="92500"/>
          </a:bodyPr>
          <a:lstStyle/>
          <a:p>
            <a:pPr indent="360000" algn="just"/>
            <a:r>
              <a:rPr lang="ru-RU" sz="2400" dirty="0" smtClean="0"/>
              <a:t>Когда предложение не подвержено влиянию </a:t>
            </a:r>
            <a:r>
              <a:rPr lang="ru-RU" sz="2400" dirty="0" smtClean="0"/>
              <a:t>цены, </a:t>
            </a:r>
            <a:r>
              <a:rPr lang="ru-RU" sz="2400" dirty="0" smtClean="0"/>
              <a:t>кривая предложения имеет вид строго вертикальной прямой. Земля будет продолжать "вносить свой вклад" в производство </a:t>
            </a:r>
            <a:r>
              <a:rPr lang="ru-RU" sz="2400" dirty="0" smtClean="0"/>
              <a:t>независимо </a:t>
            </a:r>
            <a:r>
              <a:rPr lang="ru-RU" sz="2400" dirty="0" smtClean="0"/>
              <a:t>от </a:t>
            </a:r>
            <a:r>
              <a:rPr lang="ru-RU" sz="2400" dirty="0" smtClean="0"/>
              <a:t>ее </a:t>
            </a:r>
            <a:r>
              <a:rPr lang="ru-RU" sz="2400" dirty="0" smtClean="0"/>
              <a:t>цены. Рис. </a:t>
            </a:r>
            <a:r>
              <a:rPr lang="ru-RU" sz="2400" dirty="0" smtClean="0"/>
              <a:t>9 </a:t>
            </a:r>
            <a:r>
              <a:rPr lang="ru-RU" sz="2400" dirty="0" smtClean="0"/>
              <a:t>отображает подобную ситуацию </a:t>
            </a:r>
            <a:r>
              <a:rPr lang="ru-RU" sz="2400" dirty="0" smtClean="0"/>
              <a:t>применительно </a:t>
            </a:r>
            <a:r>
              <a:rPr lang="ru-RU" sz="2400" dirty="0" smtClean="0"/>
              <a:t>к земле, когда повышение цены на землю не </a:t>
            </a:r>
            <a:r>
              <a:rPr lang="ru-RU" sz="2400" dirty="0" smtClean="0"/>
              <a:t>может </a:t>
            </a:r>
            <a:r>
              <a:rPr lang="ru-RU" sz="2400" dirty="0" smtClean="0"/>
              <a:t>привести к увеличению выпуска продукции.</a:t>
            </a:r>
            <a:endParaRPr lang="ru-RU" sz="2400" dirty="0"/>
          </a:p>
        </p:txBody>
      </p:sp>
      <p:pic>
        <p:nvPicPr>
          <p:cNvPr id="93186" name="Picture 2"/>
          <p:cNvPicPr>
            <a:picLocks noChangeAspect="1" noChangeArrowheads="1"/>
          </p:cNvPicPr>
          <p:nvPr/>
        </p:nvPicPr>
        <p:blipFill>
          <a:blip r:embed="rId2" cstate="print">
            <a:grayscl/>
          </a:blip>
          <a:srcRect/>
          <a:stretch>
            <a:fillRect/>
          </a:stretch>
        </p:blipFill>
        <p:spPr bwMode="auto">
          <a:xfrm>
            <a:off x="395536" y="2564904"/>
            <a:ext cx="4105275" cy="3905250"/>
          </a:xfrm>
          <a:prstGeom prst="round2DiagRect">
            <a:avLst/>
          </a:prstGeom>
          <a:noFill/>
          <a:ln w="9525">
            <a:noFill/>
            <a:miter lim="800000"/>
            <a:headEnd/>
            <a:tailEnd/>
          </a:ln>
          <a:effectLst/>
        </p:spPr>
      </p:pic>
      <p:sp>
        <p:nvSpPr>
          <p:cNvPr id="4" name="Прямоугольник 3"/>
          <p:cNvSpPr/>
          <p:nvPr/>
        </p:nvSpPr>
        <p:spPr>
          <a:xfrm>
            <a:off x="4572000" y="5373216"/>
            <a:ext cx="4572000" cy="1015663"/>
          </a:xfrm>
          <a:prstGeom prst="rect">
            <a:avLst/>
          </a:prstGeom>
        </p:spPr>
        <p:txBody>
          <a:bodyPr>
            <a:spAutoFit/>
          </a:bodyPr>
          <a:lstStyle/>
          <a:p>
            <a:r>
              <a:rPr lang="ru-RU" sz="2000" b="1" dirty="0" smtClean="0"/>
              <a:t>Рис. </a:t>
            </a:r>
            <a:r>
              <a:rPr lang="ru-RU" sz="2000" b="1" cap="small" dirty="0" smtClean="0"/>
              <a:t>9</a:t>
            </a:r>
            <a:r>
              <a:rPr lang="ru-RU" sz="2000" b="1" cap="small" dirty="0" smtClean="0"/>
              <a:t>. </a:t>
            </a:r>
            <a:r>
              <a:rPr lang="ru-RU" sz="2000" b="1" dirty="0" smtClean="0"/>
              <a:t>Фиксированное предложение факторов производства.</a:t>
            </a:r>
            <a:endParaRPr lang="ru-RU" sz="2000"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2"/>
          <p:cNvSpPr txBox="1">
            <a:spLocks/>
          </p:cNvSpPr>
          <p:nvPr/>
        </p:nvSpPr>
        <p:spPr>
          <a:xfrm>
            <a:off x="467544" y="476672"/>
            <a:ext cx="8229600" cy="5328592"/>
          </a:xfrm>
          <a:prstGeom prst="rect">
            <a:avLst/>
          </a:prstGeom>
        </p:spPr>
        <p:txBody>
          <a:bodyPr>
            <a:normAutofit/>
          </a:bodyPr>
          <a:lstStyle/>
          <a:p>
            <a:pPr indent="360000" algn="just"/>
            <a:r>
              <a:rPr lang="ru-RU" sz="2400" dirty="0" smtClean="0"/>
              <a:t>Увеличение спроса на тот или иной фиксированный </a:t>
            </a:r>
            <a:r>
              <a:rPr lang="ru-RU" sz="2400" dirty="0" smtClean="0"/>
              <a:t>фактор </a:t>
            </a:r>
            <a:r>
              <a:rPr lang="ru-RU" sz="2400" dirty="0" smtClean="0"/>
              <a:t>может повлиять только на его цену. Количество этого </a:t>
            </a:r>
            <a:r>
              <a:rPr lang="ru-RU" sz="2400" dirty="0" smtClean="0"/>
              <a:t>товара </a:t>
            </a:r>
            <a:r>
              <a:rPr lang="ru-RU" sz="2400" dirty="0" smtClean="0"/>
              <a:t>все равно останется неизменным. Повышение цены в </a:t>
            </a:r>
            <a:r>
              <a:rPr lang="ru-RU" sz="2400" dirty="0" smtClean="0"/>
              <a:t>точности </a:t>
            </a:r>
            <a:r>
              <a:rPr lang="ru-RU" sz="2400" dirty="0" smtClean="0"/>
              <a:t>соответствует смещению кривой спроса вверх.</a:t>
            </a:r>
            <a:endParaRPr lang="ru-RU" sz="2400" dirty="0" smtClean="0"/>
          </a:p>
          <a:p>
            <a:pPr indent="360000" algn="just"/>
            <a:r>
              <a:rPr lang="ru-RU" sz="2400" dirty="0" smtClean="0"/>
              <a:t>Когда товар, предложение которого фиксировано, </a:t>
            </a:r>
            <a:r>
              <a:rPr lang="ru-RU" sz="2400" dirty="0" smtClean="0"/>
              <a:t>облагается </a:t>
            </a:r>
            <a:r>
              <a:rPr lang="ru-RU" sz="2400" dirty="0" smtClean="0"/>
              <a:t>налогом, доход, получаемый </a:t>
            </a:r>
            <a:r>
              <a:rPr lang="ru-RU" sz="2400" dirty="0" smtClean="0"/>
              <a:t>поставщиком, </a:t>
            </a:r>
            <a:r>
              <a:rPr lang="ru-RU" sz="2400" dirty="0" smtClean="0"/>
              <a:t>уменьшается в точности на величину налога. Этот налог полностью </a:t>
            </a:r>
            <a:r>
              <a:rPr lang="ru-RU" sz="2400" dirty="0" smtClean="0"/>
              <a:t>выплачивается </a:t>
            </a:r>
            <a:r>
              <a:rPr lang="ru-RU" sz="2400" dirty="0" smtClean="0"/>
              <a:t>поставщиком (или "переносится'' на него); в роли </a:t>
            </a:r>
            <a:r>
              <a:rPr lang="ru-RU" sz="2400" dirty="0" smtClean="0"/>
              <a:t>поставщика </a:t>
            </a:r>
            <a:r>
              <a:rPr lang="ru-RU" sz="2400" dirty="0" smtClean="0"/>
              <a:t>может выступать, например </a:t>
            </a:r>
            <a:r>
              <a:rPr lang="ru-RU" sz="2400" dirty="0" smtClean="0"/>
              <a:t>землевладелец. Поставщик </a:t>
            </a:r>
            <a:r>
              <a:rPr lang="ru-RU" sz="2400" dirty="0" smtClean="0"/>
              <a:t>оплачивает весь налог из экономической ренты. </a:t>
            </a:r>
            <a:r>
              <a:rPr lang="ru-RU" sz="2400" dirty="0" smtClean="0"/>
              <a:t>Потребитель </a:t>
            </a:r>
            <a:r>
              <a:rPr lang="ru-RU" sz="2400" dirty="0" smtClean="0"/>
              <a:t>же покупает товар или услугу в таком же количестве, что и раньше, — и по прежней цене.</a:t>
            </a:r>
            <a:endParaRPr lang="ru-RU" sz="2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Кривая предложения, имеющая отрицательный наклон.</a:t>
            </a:r>
            <a:endParaRPr lang="ru-RU" dirty="0"/>
          </a:p>
        </p:txBody>
      </p:sp>
      <p:sp>
        <p:nvSpPr>
          <p:cNvPr id="3" name="Содержимое 2"/>
          <p:cNvSpPr>
            <a:spLocks noGrp="1"/>
          </p:cNvSpPr>
          <p:nvPr>
            <p:ph idx="1"/>
          </p:nvPr>
        </p:nvSpPr>
        <p:spPr/>
        <p:txBody>
          <a:bodyPr>
            <a:normAutofit fontScale="70000" lnSpcReduction="20000"/>
          </a:bodyPr>
          <a:lstStyle/>
          <a:p>
            <a:pPr marL="0" indent="292100" algn="just">
              <a:buNone/>
            </a:pPr>
            <a:r>
              <a:rPr lang="ru-RU" dirty="0" smtClean="0"/>
              <a:t>На предприятиях, осуществляющих свою деятельность в странах с развивающейся экономикой, обратили внимание на следующую тенденцию: когда они поднимают зарплату своим сотрудникам, те зачастую начинают работать меньше. </a:t>
            </a:r>
            <a:r>
              <a:rPr lang="ru-RU" dirty="0" smtClean="0"/>
              <a:t>Например</a:t>
            </a:r>
            <a:r>
              <a:rPr lang="ru-RU" dirty="0" smtClean="0"/>
              <a:t>, вместо того чтобы продолжать работать </a:t>
            </a:r>
            <a:r>
              <a:rPr lang="ru-RU" cap="small" dirty="0" smtClean="0"/>
              <a:t>6 </a:t>
            </a:r>
            <a:r>
              <a:rPr lang="ru-RU" dirty="0" smtClean="0"/>
              <a:t>дней в неделю, сотрудники после увеличения зарплаты начинают работать лишь по </a:t>
            </a:r>
            <a:r>
              <a:rPr lang="ru-RU" cap="small" dirty="0" smtClean="0"/>
              <a:t>3 </a:t>
            </a:r>
            <a:r>
              <a:rPr lang="ru-RU" dirty="0" smtClean="0"/>
              <a:t>дня в неделю, а остальные </a:t>
            </a:r>
            <a:r>
              <a:rPr lang="ru-RU" cap="small" dirty="0" smtClean="0"/>
              <a:t>3 </a:t>
            </a:r>
            <a:r>
              <a:rPr lang="ru-RU" dirty="0" smtClean="0"/>
              <a:t>рабочие дня посвящают рыбалке или каким-то более увлекательным занятиям. </a:t>
            </a:r>
            <a:r>
              <a:rPr lang="ru-RU" dirty="0" smtClean="0"/>
              <a:t>Впрочем</a:t>
            </a:r>
            <a:r>
              <a:rPr lang="ru-RU" dirty="0" smtClean="0"/>
              <a:t>, то же самое отмечалось и в развитых странах. Когда </a:t>
            </a:r>
            <a:r>
              <a:rPr lang="ru-RU" dirty="0" smtClean="0"/>
              <a:t>усовершенствование </a:t>
            </a:r>
            <a:r>
              <a:rPr lang="ru-RU" dirty="0" smtClean="0"/>
              <a:t>технологии приводит к повышению </a:t>
            </a:r>
            <a:r>
              <a:rPr lang="ru-RU" dirty="0" smtClean="0"/>
              <a:t>реальных </a:t>
            </a:r>
            <a:r>
              <a:rPr lang="ru-RU" dirty="0" smtClean="0"/>
              <a:t>доходов, люди склонны уделять больше времени отдыху и развлечениям. Многие даже предпочитают раньше выйти на пенсию. В главе </a:t>
            </a:r>
            <a:r>
              <a:rPr lang="ru-RU" cap="small" dirty="0" smtClean="0"/>
              <a:t>5 </a:t>
            </a:r>
            <a:r>
              <a:rPr lang="ru-RU" dirty="0" smtClean="0"/>
              <a:t>мы уже описывали эффекты замещения и </a:t>
            </a:r>
            <a:r>
              <a:rPr lang="ru-RU" dirty="0" smtClean="0"/>
              <a:t>дохода</a:t>
            </a:r>
            <a:r>
              <a:rPr lang="ru-RU" dirty="0" smtClean="0"/>
              <a:t>, которые объясняют, почему кривая предложения имеет </a:t>
            </a:r>
            <a:r>
              <a:rPr lang="ru-RU" i="1" dirty="0" smtClean="0"/>
              <a:t>отрицательный наклон.</a:t>
            </a:r>
            <a:endParaRPr lang="ru-RU" dirty="0" smtClean="0"/>
          </a:p>
          <a:p>
            <a:pPr marL="0" indent="292100" algn="just">
              <a:buNone/>
            </a:pPr>
            <a:endParaRPr lang="ru-RU"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1"/>
          <p:cNvSpPr>
            <a:spLocks noChangeArrowheads="1"/>
          </p:cNvSpPr>
          <p:nvPr/>
        </p:nvSpPr>
        <p:spPr bwMode="auto">
          <a:xfrm>
            <a:off x="395536" y="519934"/>
            <a:ext cx="8352928"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60000" algn="just" defTabSz="914400" rtl="0" eaLnBrk="1" fontAlgn="base" latinLnBrk="0" hangingPunct="1">
              <a:lnSpc>
                <a:spcPct val="80000"/>
              </a:lnSpc>
              <a:spcBef>
                <a:spcPct val="0"/>
              </a:spcBef>
              <a:spcAft>
                <a:spcPct val="0"/>
              </a:spcAft>
              <a:buClrTx/>
              <a:buSzTx/>
              <a:buFontTx/>
              <a:buNone/>
              <a:tabLst/>
            </a:pPr>
            <a:r>
              <a:rPr lang="ru-RU" sz="2000" dirty="0" smtClean="0"/>
              <a:t>На рис. 10 показано, как может выглядеть кривая предложения для такого фактора как труд. Поначалу предложение труда возрастает, поскольку высокие зарплаты привлекают большее количество рабочей силы. </a:t>
            </a:r>
            <a:r>
              <a:rPr lang="ru-RU" sz="2000" dirty="0" smtClean="0"/>
              <a:t>Но после прохождения точки Т повышение зарплаты приводит к тому, что люди начинают работать все меньше и меньше, стараясь потратить больше времени на отдых. </a:t>
            </a:r>
            <a:endParaRPr lang="ru-RU" sz="2000" dirty="0" smtClean="0"/>
          </a:p>
        </p:txBody>
      </p:sp>
      <p:pic>
        <p:nvPicPr>
          <p:cNvPr id="94210" name="Picture 2"/>
          <p:cNvPicPr>
            <a:picLocks noChangeAspect="1" noChangeArrowheads="1"/>
          </p:cNvPicPr>
          <p:nvPr/>
        </p:nvPicPr>
        <p:blipFill>
          <a:blip r:embed="rId2" cstate="print">
            <a:grayscl/>
          </a:blip>
          <a:srcRect/>
          <a:stretch>
            <a:fillRect/>
          </a:stretch>
        </p:blipFill>
        <p:spPr bwMode="auto">
          <a:xfrm>
            <a:off x="323528" y="2348108"/>
            <a:ext cx="4104456" cy="4183388"/>
          </a:xfrm>
          <a:prstGeom prst="round2DiagRect">
            <a:avLst/>
          </a:prstGeom>
          <a:noFill/>
          <a:ln w="9525">
            <a:noFill/>
            <a:miter lim="800000"/>
            <a:headEnd/>
            <a:tailEnd/>
          </a:ln>
          <a:effectLst/>
        </p:spPr>
      </p:pic>
      <p:sp>
        <p:nvSpPr>
          <p:cNvPr id="4" name="Прямоугольник 3"/>
          <p:cNvSpPr/>
          <p:nvPr/>
        </p:nvSpPr>
        <p:spPr>
          <a:xfrm>
            <a:off x="4572000" y="5301208"/>
            <a:ext cx="4320480" cy="1015663"/>
          </a:xfrm>
          <a:prstGeom prst="rect">
            <a:avLst/>
          </a:prstGeom>
        </p:spPr>
        <p:txBody>
          <a:bodyPr wrap="square">
            <a:spAutoFit/>
          </a:bodyPr>
          <a:lstStyle/>
          <a:p>
            <a:r>
              <a:rPr lang="ru-RU" sz="2000" b="1" dirty="0" smtClean="0"/>
              <a:t>Рис. </a:t>
            </a:r>
            <a:r>
              <a:rPr lang="ru-RU" sz="2000" b="1" cap="small" dirty="0" smtClean="0"/>
              <a:t>10. </a:t>
            </a:r>
            <a:r>
              <a:rPr lang="ru-RU" sz="2000" b="1" dirty="0" smtClean="0"/>
              <a:t>Кривая предложения, имеющая отрицательный </a:t>
            </a:r>
            <a:r>
              <a:rPr lang="ru-RU" sz="2000" b="1" dirty="0" smtClean="0"/>
              <a:t>наклон.</a:t>
            </a:r>
            <a:endParaRPr lang="ru-RU" sz="2000" b="1"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Изменение предложения.</a:t>
            </a:r>
            <a:endParaRPr lang="ru-RU" dirty="0"/>
          </a:p>
        </p:txBody>
      </p:sp>
      <p:sp>
        <p:nvSpPr>
          <p:cNvPr id="3" name="Содержимое 2"/>
          <p:cNvSpPr>
            <a:spLocks noGrp="1"/>
          </p:cNvSpPr>
          <p:nvPr>
            <p:ph idx="1"/>
          </p:nvPr>
        </p:nvSpPr>
        <p:spPr>
          <a:xfrm>
            <a:off x="457200" y="1646236"/>
            <a:ext cx="8229600" cy="4879107"/>
          </a:xfrm>
        </p:spPr>
        <p:txBody>
          <a:bodyPr>
            <a:normAutofit fontScale="70000" lnSpcReduction="20000"/>
          </a:bodyPr>
          <a:lstStyle/>
          <a:p>
            <a:pPr marL="0" indent="292100" algn="just">
              <a:buNone/>
            </a:pPr>
            <a:r>
              <a:rPr lang="ru-RU" dirty="0" smtClean="0"/>
              <a:t>Все приведенные выше рассуждения относились к </a:t>
            </a:r>
            <a:r>
              <a:rPr lang="ru-RU" dirty="0" smtClean="0"/>
              <a:t>изменениям </a:t>
            </a:r>
            <a:r>
              <a:rPr lang="ru-RU" dirty="0" smtClean="0"/>
              <a:t>спроса при постоянстве предложения. Чтобы </a:t>
            </a:r>
            <a:r>
              <a:rPr lang="ru-RU" dirty="0" smtClean="0"/>
              <a:t>проанализировать </a:t>
            </a:r>
            <a:r>
              <a:rPr lang="ru-RU" dirty="0" smtClean="0"/>
              <a:t>правило предложения, нам понадобится изменять предложение, оставив спрос постоянным. Если справедлив </a:t>
            </a:r>
            <a:r>
              <a:rPr lang="ru-RU" dirty="0" smtClean="0"/>
              <a:t>закон </a:t>
            </a:r>
            <a:r>
              <a:rPr lang="ru-RU" dirty="0" smtClean="0"/>
              <a:t>спроса, то увеличение предложения должно привести </a:t>
            </a:r>
            <a:r>
              <a:rPr lang="ru-RU" dirty="0" smtClean="0"/>
              <a:t>к </a:t>
            </a:r>
            <a:r>
              <a:rPr lang="ru-RU" dirty="0" smtClean="0"/>
              <a:t>уменьшению цены и увеличению требуемого количества. Вы можете сами нарисовать кривые спроса и предложения и </a:t>
            </a:r>
            <a:r>
              <a:rPr lang="ru-RU" dirty="0" smtClean="0"/>
              <a:t>проверить </a:t>
            </a:r>
            <a:r>
              <a:rPr lang="ru-RU" dirty="0" smtClean="0"/>
              <a:t>действие правила предложения на практике.</a:t>
            </a:r>
            <a:endParaRPr lang="ru-RU" dirty="0" smtClean="0"/>
          </a:p>
          <a:p>
            <a:pPr marL="0" indent="292100" algn="just"/>
            <a:r>
              <a:rPr lang="ru-RU" dirty="0" smtClean="0"/>
              <a:t>Увеличение предложения приводит к уменьшению </a:t>
            </a:r>
            <a:r>
              <a:rPr lang="ru-RU" b="1" i="1" dirty="0" smtClean="0"/>
              <a:t>Р</a:t>
            </a:r>
            <a:r>
              <a:rPr lang="ru-RU" dirty="0" smtClean="0"/>
              <a:t> в наибольшей степени, когда спрос неэластичен.</a:t>
            </a:r>
          </a:p>
          <a:p>
            <a:pPr marL="0" indent="292100" algn="just"/>
            <a:r>
              <a:rPr lang="ru-RU" dirty="0" smtClean="0"/>
              <a:t>Увеличение предложения приводит к увеличению </a:t>
            </a:r>
            <a:r>
              <a:rPr lang="en-US" b="1" i="1" dirty="0" smtClean="0"/>
              <a:t>Q</a:t>
            </a:r>
            <a:r>
              <a:rPr lang="en-US" dirty="0" smtClean="0"/>
              <a:t> </a:t>
            </a:r>
            <a:r>
              <a:rPr lang="ru-RU" dirty="0" smtClean="0"/>
              <a:t>в наименьшей степени, когда спрос неэластичен.</a:t>
            </a:r>
          </a:p>
          <a:p>
            <a:pPr marL="0" indent="292100" algn="just">
              <a:buNone/>
            </a:pPr>
            <a:r>
              <a:rPr lang="ru-RU" dirty="0" smtClean="0"/>
              <a:t>Какие разумные доказательства могут подтвердить эти правила? </a:t>
            </a:r>
            <a:r>
              <a:rPr lang="ru-RU" dirty="0" smtClean="0"/>
              <a:t>Проиллюстрируйте свои выводы примерами </a:t>
            </a:r>
            <a:r>
              <a:rPr lang="ru-RU" dirty="0" smtClean="0"/>
              <a:t>эластичного</a:t>
            </a:r>
            <a:r>
              <a:rPr lang="ru-RU" dirty="0" smtClean="0"/>
              <a:t>, спроса (например, на автомобили) и неэластичного спроса (например, на электроэнергию).</a:t>
            </a:r>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323528" y="981075"/>
            <a:ext cx="8352928" cy="5000625"/>
          </a:xfrm>
        </p:spPr>
        <p:txBody>
          <a:bodyPr>
            <a:normAutofit fontScale="70000" lnSpcReduction="20000"/>
          </a:bodyPr>
          <a:lstStyle/>
          <a:p>
            <a:pPr indent="292100" algn="just">
              <a:buNone/>
            </a:pPr>
            <a:r>
              <a:rPr lang="ru-RU" b="1" dirty="0"/>
              <a:t>Напомним основные понятия: </a:t>
            </a:r>
            <a:r>
              <a:rPr lang="ru-RU" dirty="0"/>
              <a:t>так как</a:t>
            </a:r>
            <a:r>
              <a:rPr lang="ru-RU" b="1" dirty="0"/>
              <a:t> </a:t>
            </a:r>
            <a:r>
              <a:rPr lang="ru-RU" dirty="0"/>
              <a:t>прибыли включают в себя и издержки, и выручку, фирма должна иметь четкое представление о структуре своих издержек</a:t>
            </a:r>
            <a:r>
              <a:rPr lang="ru-RU" dirty="0" smtClean="0"/>
              <a:t>. </a:t>
            </a:r>
            <a:r>
              <a:rPr lang="ru-RU" dirty="0"/>
              <a:t>Вспомните также, что субъекты совершенной конкуренции являются «получателями цены» («прайс-</a:t>
            </a:r>
            <a:r>
              <a:rPr lang="ru-RU" dirty="0" err="1"/>
              <a:t>тэйкерами</a:t>
            </a:r>
            <a:r>
              <a:rPr lang="ru-RU" dirty="0"/>
              <a:t>»; </a:t>
            </a:r>
            <a:r>
              <a:rPr lang="ru-RU" dirty="0" err="1"/>
              <a:t>рriсе-taker</a:t>
            </a:r>
            <a:r>
              <a:rPr lang="ru-RU" dirty="0"/>
              <a:t>). «Получатель цены» — фирма, доля продукции которой в рыночном предложении настолько незначительна, что эта фирма не может повлиять на рыночную цену и вынуждена принимать эту цену как данность. Когда фермеры предлагают однородный продукт, скажем, пшеницу, они смогут продать его многим покупателям, готовым заплатить рыночную цену 3 долл. за бушель. Так же как большинство домохозяйств должно принимать цены, диктуемые продовольственными магазинами или кинотеатрами, фирмы на совершенно конкурентном рынке вынуждены принимать рыночные цены на пшеницу, масло или туфли, которые они производят.</a:t>
            </a:r>
          </a:p>
        </p:txBody>
      </p:sp>
    </p:spTree>
    <p:extLst>
      <p:ext uri="{BB962C8B-B14F-4D97-AF65-F5344CB8AC3E}">
        <p14:creationId xmlns="" xmlns:p14="http://schemas.microsoft.com/office/powerpoint/2010/main" val="221497520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95537" y="1556792"/>
            <a:ext cx="8280920" cy="4536504"/>
          </a:xfrm>
        </p:spPr>
        <p:txBody>
          <a:bodyPr>
            <a:noAutofit/>
          </a:bodyPr>
          <a:lstStyle/>
          <a:p>
            <a:pPr indent="292100" algn="just">
              <a:buNone/>
            </a:pPr>
            <a:r>
              <a:rPr lang="ru-RU" sz="2000" b="1" dirty="0" smtClean="0"/>
              <a:t>Значение рыночного механизма.</a:t>
            </a:r>
          </a:p>
          <a:p>
            <a:pPr indent="292100" algn="just">
              <a:buNone/>
            </a:pPr>
            <a:r>
              <a:rPr lang="ru-RU" sz="2000" dirty="0" smtClean="0"/>
              <a:t>Одной </a:t>
            </a:r>
            <a:r>
              <a:rPr lang="ru-RU" sz="2000" dirty="0" smtClean="0"/>
              <a:t>из отличительных черт последнего десятилетия явилось «новое открытие рынка». </a:t>
            </a:r>
          </a:p>
          <a:p>
            <a:pPr indent="292100" algn="just">
              <a:buNone/>
            </a:pPr>
            <a:r>
              <a:rPr lang="ru-RU" sz="2000" dirty="0" smtClean="0"/>
              <a:t>Во многих странах по всему миру было решено перейти от грубого </a:t>
            </a:r>
            <a:r>
              <a:rPr lang="ru-RU" sz="2000" dirty="0" err="1" smtClean="0"/>
              <a:t>интервенционизма</a:t>
            </a:r>
            <a:r>
              <a:rPr lang="ru-RU" sz="2000" dirty="0" smtClean="0"/>
              <a:t> командно-административных систем и государственного регулирования к гибкой координации экономики с помощью «невидимой руки». </a:t>
            </a:r>
          </a:p>
          <a:p>
            <a:pPr indent="292100" algn="just">
              <a:buNone/>
            </a:pPr>
            <a:r>
              <a:rPr lang="ru-RU" sz="2000" dirty="0" smtClean="0"/>
              <a:t>Рассмотрев основные принципы функционирования конкурентных рынков, давайте зададимся вопросом: хорошо ли эти рынки работают?3аслуживает ли высокой оценки их деятельность по удовлетворению экономических потребностей людей?</a:t>
            </a:r>
          </a:p>
          <a:p>
            <a:pPr indent="292100" algn="just">
              <a:buNone/>
            </a:pPr>
            <a:r>
              <a:rPr lang="ru-RU" sz="2000" dirty="0" smtClean="0"/>
              <a:t>Производит ли общество много пулеметов или сливочного масла при заданном количестве ресурсов? Не получится ли так, что масло растает по дороге в магазины, а пулеметы окажутся с кривыми стволами?</a:t>
            </a:r>
          </a:p>
        </p:txBody>
      </p:sp>
      <p:sp>
        <p:nvSpPr>
          <p:cNvPr id="5" name="Заголовок 1"/>
          <p:cNvSpPr>
            <a:spLocks noGrp="1"/>
          </p:cNvSpPr>
          <p:nvPr>
            <p:ph type="title"/>
          </p:nvPr>
        </p:nvSpPr>
        <p:spPr>
          <a:xfrm>
            <a:off x="323528" y="476672"/>
            <a:ext cx="8424936" cy="998984"/>
          </a:xfrm>
        </p:spPr>
        <p:txBody>
          <a:bodyPr>
            <a:noAutofit/>
          </a:bodyPr>
          <a:lstStyle/>
          <a:p>
            <a:r>
              <a:rPr lang="ru-RU" sz="3600" dirty="0" smtClean="0"/>
              <a:t>Эффективность и справедливость на конкурентных рынках.</a:t>
            </a:r>
            <a:endParaRPr lang="ru-RU" sz="3600" dirty="0"/>
          </a:p>
        </p:txBody>
      </p:sp>
    </p:spTree>
    <p:extLst>
      <p:ext uri="{BB962C8B-B14F-4D97-AF65-F5344CB8AC3E}">
        <p14:creationId xmlns="" xmlns:p14="http://schemas.microsoft.com/office/powerpoint/2010/main" val="286190400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Понятие эффективности.</a:t>
            </a:r>
            <a:endParaRPr lang="ru-RU" dirty="0"/>
          </a:p>
        </p:txBody>
      </p:sp>
      <p:sp>
        <p:nvSpPr>
          <p:cNvPr id="3" name="Содержимое 2"/>
          <p:cNvSpPr>
            <a:spLocks noGrp="1"/>
          </p:cNvSpPr>
          <p:nvPr>
            <p:ph idx="1"/>
          </p:nvPr>
        </p:nvSpPr>
        <p:spPr>
          <a:xfrm>
            <a:off x="0" y="1412776"/>
            <a:ext cx="8820472" cy="5184576"/>
          </a:xfrm>
        </p:spPr>
        <p:txBody>
          <a:bodyPr>
            <a:noAutofit/>
          </a:bodyPr>
          <a:lstStyle/>
          <a:p>
            <a:pPr indent="292100" algn="just">
              <a:buNone/>
            </a:pPr>
            <a:r>
              <a:rPr lang="ru-RU" sz="1700" dirty="0" smtClean="0"/>
              <a:t>Ответить на эти вопросы позволяет понятие </a:t>
            </a:r>
            <a:r>
              <a:rPr lang="ru-RU" sz="1700" b="1" dirty="0" err="1" smtClean="0"/>
              <a:t>аллокативной</a:t>
            </a:r>
            <a:r>
              <a:rPr lang="ru-RU" sz="1700" b="1" dirty="0" smtClean="0"/>
              <a:t> эффективности </a:t>
            </a:r>
            <a:r>
              <a:rPr lang="ru-RU" sz="1700" dirty="0" smtClean="0"/>
              <a:t>(или, выражаясь кратко — эффективности). Экономика является эффективной, если она в состоянии обеспечить потребителей наиболее предпочтительными для них наборами товаров и услуг при данном уровне технологии и количестве ресурсов*. Иными словами:</a:t>
            </a:r>
          </a:p>
          <a:p>
            <a:pPr indent="292100" algn="just">
              <a:buNone/>
            </a:pPr>
            <a:r>
              <a:rPr lang="ru-RU" sz="1700" b="1" dirty="0" err="1" smtClean="0"/>
              <a:t>Аллокативная</a:t>
            </a:r>
            <a:r>
              <a:rPr lang="ru-RU" sz="1700" b="1" dirty="0" smtClean="0"/>
              <a:t> эффективность </a:t>
            </a:r>
            <a:r>
              <a:rPr lang="ru-RU" sz="1700" dirty="0" smtClean="0"/>
              <a:t>(или эффективность) достигается тогда, когда любая реорганизация производства с целью увеличения чьего-либо благосостояния невозможна без уменьшения благосостояния остальных. В обществе, достигшем оптимума </a:t>
            </a:r>
            <a:r>
              <a:rPr lang="ru-RU" sz="1700" dirty="0" err="1" smtClean="0"/>
              <a:t>аллокативной</a:t>
            </a:r>
            <a:r>
              <a:rPr lang="ru-RU" sz="1700" dirty="0" smtClean="0"/>
              <a:t> эффективности, степень удовлетворения потребностей одного из членов общества может быть увеличена только за счет уменьшения благосостояния других членов этого общества.</a:t>
            </a:r>
          </a:p>
          <a:p>
            <a:pPr indent="292100" algn="just">
              <a:buNone/>
            </a:pPr>
            <a:r>
              <a:rPr lang="ru-RU" sz="1700" dirty="0" smtClean="0"/>
              <a:t>Мы можем интуитивно вывести понятие эффективности при анализе границы производственных возможностей. Экономика явно неэффективна, когда уровень производства находится внутри фигуры </a:t>
            </a:r>
            <a:r>
              <a:rPr lang="ru-RU" sz="1700" i="1" dirty="0" smtClean="0"/>
              <a:t>PPF. </a:t>
            </a:r>
            <a:r>
              <a:rPr lang="ru-RU" sz="1700" dirty="0" smtClean="0"/>
              <a:t>Если же мы находимся в какой-либо из точек на кривой </a:t>
            </a:r>
            <a:r>
              <a:rPr lang="ru-RU" sz="1700" i="1" dirty="0" smtClean="0"/>
              <a:t>PPF,</a:t>
            </a:r>
            <a:r>
              <a:rPr lang="ru-RU" sz="1700" dirty="0" smtClean="0"/>
              <a:t> полезность </a:t>
            </a:r>
            <a:r>
              <a:rPr lang="ru-RU" sz="1700" dirty="0" err="1" smtClean="0"/>
              <a:t>максимизируется</a:t>
            </a:r>
            <a:r>
              <a:rPr lang="ru-RU" sz="1700" dirty="0" smtClean="0"/>
              <a:t>. По меньшей мере, эффективная экономика должна производить в соответствии со своей </a:t>
            </a:r>
            <a:r>
              <a:rPr lang="ru-RU" sz="1700" i="1" dirty="0" smtClean="0"/>
              <a:t>PPF.</a:t>
            </a:r>
            <a:r>
              <a:rPr lang="ru-RU" sz="1700" dirty="0" smtClean="0"/>
              <a:t> Но эффективность требует не только правильного соотношения количеств производимых благ, но и правильного (</a:t>
            </a:r>
            <a:r>
              <a:rPr lang="ru-RU" sz="1700" dirty="0" err="1" smtClean="0"/>
              <a:t>максимизирующего</a:t>
            </a:r>
            <a:r>
              <a:rPr lang="ru-RU" sz="1700" dirty="0" smtClean="0"/>
              <a:t> индивидуальные полезности) распределения этих благ между потребителями.    </a:t>
            </a:r>
          </a:p>
        </p:txBody>
      </p:sp>
    </p:spTree>
    <p:extLst>
      <p:ext uri="{BB962C8B-B14F-4D97-AF65-F5344CB8AC3E}">
        <p14:creationId xmlns="" xmlns:p14="http://schemas.microsoft.com/office/powerpoint/2010/main" val="247015528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4"/>
          <p:cNvSpPr>
            <a:spLocks noGrp="1" noChangeArrowheads="1"/>
          </p:cNvSpPr>
          <p:nvPr>
            <p:ph type="title"/>
          </p:nvPr>
        </p:nvSpPr>
        <p:spPr/>
        <p:txBody>
          <a:bodyPr>
            <a:normAutofit fontScale="90000"/>
          </a:bodyPr>
          <a:lstStyle/>
          <a:p>
            <a:r>
              <a:rPr lang="ru-RU" altLang="ru-RU" sz="4000" dirty="0">
                <a:effectLst>
                  <a:outerShdw blurRad="38100" dist="38100" dir="2700000" algn="tl">
                    <a:srgbClr val="000000">
                      <a:alpha val="43137"/>
                    </a:srgbClr>
                  </a:outerShdw>
                </a:effectLst>
              </a:rPr>
              <a:t>Эффективность при конкурентном </a:t>
            </a:r>
            <a:r>
              <a:rPr lang="ru-RU" altLang="ru-RU" sz="4000" dirty="0" smtClean="0">
                <a:effectLst>
                  <a:outerShdw blurRad="38100" dist="38100" dir="2700000" algn="tl">
                    <a:srgbClr val="000000">
                      <a:alpha val="43137"/>
                    </a:srgbClr>
                  </a:outerShdw>
                </a:effectLst>
              </a:rPr>
              <a:t>равновесии</a:t>
            </a:r>
            <a:r>
              <a:rPr lang="ru-RU" altLang="ru-RU" sz="4000" dirty="0" smtClean="0">
                <a:effectLst/>
              </a:rPr>
              <a:t>.</a:t>
            </a:r>
            <a:endParaRPr lang="ru-RU" altLang="ru-RU" sz="4000" dirty="0">
              <a:effectLst/>
            </a:endParaRPr>
          </a:p>
        </p:txBody>
      </p:sp>
      <p:sp>
        <p:nvSpPr>
          <p:cNvPr id="77829" name="Rectangle 5"/>
          <p:cNvSpPr>
            <a:spLocks noGrp="1" noChangeArrowheads="1"/>
          </p:cNvSpPr>
          <p:nvPr>
            <p:ph idx="1"/>
          </p:nvPr>
        </p:nvSpPr>
        <p:spPr>
          <a:xfrm>
            <a:off x="0" y="1484784"/>
            <a:ext cx="8820472" cy="4992216"/>
          </a:xfrm>
        </p:spPr>
        <p:txBody>
          <a:bodyPr>
            <a:normAutofit/>
          </a:bodyPr>
          <a:lstStyle/>
          <a:p>
            <a:pPr marL="381000" indent="381000" algn="just">
              <a:lnSpc>
                <a:spcPct val="80000"/>
              </a:lnSpc>
              <a:buFont typeface="Wingdings" pitchFamily="2" charset="2"/>
              <a:buNone/>
            </a:pPr>
            <a:r>
              <a:rPr lang="ru-RU" altLang="ru-RU" sz="1800" dirty="0">
                <a:effectLst/>
                <a:latin typeface="Times New Roman" pitchFamily="18" charset="0"/>
              </a:rPr>
              <a:t>Одно из важнейших положений экономической теории состоит в том, что распределение ресурсов с помощью конкурентных рынков является эффективным. Этот тезис основан на допущении, что все рынки совершенно </a:t>
            </a:r>
            <a:r>
              <a:rPr lang="ru-RU" altLang="ru-RU" sz="1800" dirty="0" err="1">
                <a:effectLst/>
                <a:latin typeface="Times New Roman" pitchFamily="18" charset="0"/>
              </a:rPr>
              <a:t>конкурентны</a:t>
            </a:r>
            <a:r>
              <a:rPr lang="ru-RU" altLang="ru-RU" sz="1800" dirty="0">
                <a:effectLst/>
                <a:latin typeface="Times New Roman" pitchFamily="18" charset="0"/>
              </a:rPr>
              <a:t>. В нем подразумевается также отсутствие внешних эффектов, таких как загрязнение окружающей среды, и не рассматривается справедливость распределения доходов на конкурентных рынках. В этом параграфе мы на упрощенном примере рассмотрим основные принципы, лежащие в основе эффективности конкурентных рынков. </a:t>
            </a:r>
          </a:p>
          <a:p>
            <a:pPr marL="381000" indent="381000" algn="just">
              <a:lnSpc>
                <a:spcPct val="80000"/>
              </a:lnSpc>
              <a:buFont typeface="Wingdings" pitchFamily="2" charset="2"/>
              <a:buNone/>
            </a:pPr>
            <a:endParaRPr lang="ru-RU" altLang="ru-RU" sz="1800" dirty="0">
              <a:effectLst/>
              <a:latin typeface="Times New Roman" pitchFamily="18" charset="0"/>
            </a:endParaRPr>
          </a:p>
          <a:p>
            <a:pPr marL="381000" indent="381000" algn="just">
              <a:lnSpc>
                <a:spcPct val="80000"/>
              </a:lnSpc>
              <a:buFont typeface="Wingdings" pitchFamily="2" charset="2"/>
              <a:buNone/>
            </a:pPr>
            <a:r>
              <a:rPr lang="ru-RU" altLang="ru-RU" sz="1800" dirty="0">
                <a:effectLst/>
                <a:latin typeface="Times New Roman" pitchFamily="18" charset="0"/>
              </a:rPr>
              <a:t>Представим себе идеальный мир, в котором все люди одинаковы. Примем следующие допущения: </a:t>
            </a:r>
          </a:p>
          <a:p>
            <a:pPr marL="381000" indent="381000" algn="just">
              <a:lnSpc>
                <a:spcPct val="80000"/>
              </a:lnSpc>
            </a:pPr>
            <a:r>
              <a:rPr lang="ru-RU" altLang="ru-RU" sz="1800" dirty="0" smtClean="0">
                <a:effectLst/>
                <a:latin typeface="Times New Roman" pitchFamily="18" charset="0"/>
              </a:rPr>
              <a:t>Чем дольше </a:t>
            </a:r>
            <a:r>
              <a:rPr lang="ru-RU" altLang="ru-RU" sz="1800" dirty="0">
                <a:effectLst/>
                <a:latin typeface="Times New Roman" pitchFamily="18" charset="0"/>
              </a:rPr>
              <a:t>человек работает, тем большее количество продовольствия должно прибавляться к его рациону. По мере того, как человек увеличивает свое рабочее время (что происходит за счет уменьшения досуга), каждый дополнительный час работы приносит все большую усталость,</a:t>
            </a:r>
          </a:p>
          <a:p>
            <a:pPr marL="381000" indent="381000" algn="just">
              <a:lnSpc>
                <a:spcPct val="80000"/>
              </a:lnSpc>
            </a:pPr>
            <a:r>
              <a:rPr lang="ru-RU" altLang="ru-RU" sz="1800" dirty="0" smtClean="0">
                <a:effectLst/>
                <a:latin typeface="Times New Roman" pitchFamily="18" charset="0"/>
              </a:rPr>
              <a:t>Каждая </a:t>
            </a:r>
            <a:r>
              <a:rPr lang="ru-RU" altLang="ru-RU" sz="1800" dirty="0">
                <a:effectLst/>
                <a:latin typeface="Times New Roman" pitchFamily="18" charset="0"/>
              </a:rPr>
              <a:t>дополнительно потребляемая единица продуктов питания приносит все меньшую предельную полезность (</a:t>
            </a:r>
            <a:r>
              <a:rPr lang="en-US" altLang="ru-RU" sz="1800" i="1" dirty="0">
                <a:effectLst/>
                <a:latin typeface="Times New Roman" pitchFamily="18" charset="0"/>
              </a:rPr>
              <a:t>MU</a:t>
            </a:r>
            <a:r>
              <a:rPr lang="ru-RU" altLang="ru-RU" sz="1800" i="1" dirty="0">
                <a:effectLst/>
                <a:latin typeface="Times New Roman" pitchFamily="18" charset="0"/>
              </a:rPr>
              <a:t>). </a:t>
            </a:r>
          </a:p>
          <a:p>
            <a:pPr marL="381000" indent="381000" algn="just">
              <a:lnSpc>
                <a:spcPct val="80000"/>
              </a:lnSpc>
            </a:pPr>
            <a:r>
              <a:rPr lang="ru-RU" altLang="ru-RU" sz="1800" dirty="0" smtClean="0">
                <a:effectLst/>
                <a:latin typeface="Times New Roman" pitchFamily="18" charset="0"/>
              </a:rPr>
              <a:t>Так </a:t>
            </a:r>
            <a:r>
              <a:rPr lang="ru-RU" altLang="ru-RU" sz="1800" dirty="0">
                <a:effectLst/>
                <a:latin typeface="Times New Roman" pitchFamily="18" charset="0"/>
              </a:rPr>
              <a:t>как производство продовольствия происходит на фиксированных участках земли и подчиняется закону убывающей отдачи, каждая дополнительная минута работы на них приносит все меньший прирост производства</a:t>
            </a:r>
            <a:r>
              <a:rPr lang="ru-RU" altLang="ru-RU" sz="1800" dirty="0">
                <a:effectLst/>
              </a:rPr>
              <a:t> </a:t>
            </a:r>
            <a:r>
              <a:rPr lang="ru-RU" altLang="ru-RU" sz="1800" dirty="0">
                <a:effectLst/>
                <a:latin typeface="Times New Roman" pitchFamily="18" charset="0"/>
              </a:rPr>
              <a:t>продуктов питания.</a:t>
            </a:r>
            <a:r>
              <a:rPr lang="ru-RU" altLang="ru-RU" sz="1800" dirty="0">
                <a:effectLst/>
              </a:rPr>
              <a:t> </a:t>
            </a:r>
          </a:p>
        </p:txBody>
      </p:sp>
    </p:spTree>
    <p:extLst>
      <p:ext uri="{BB962C8B-B14F-4D97-AF65-F5344CB8AC3E}">
        <p14:creationId xmlns="" xmlns:p14="http://schemas.microsoft.com/office/powerpoint/2010/main" val="235824257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4294967295"/>
          </p:nvPr>
        </p:nvSpPr>
        <p:spPr>
          <a:xfrm>
            <a:off x="0" y="404664"/>
            <a:ext cx="8820472" cy="2232248"/>
          </a:xfrm>
        </p:spPr>
        <p:txBody>
          <a:bodyPr>
            <a:noAutofit/>
          </a:bodyPr>
          <a:lstStyle/>
          <a:p>
            <a:pPr indent="292100" algn="just">
              <a:lnSpc>
                <a:spcPct val="80000"/>
              </a:lnSpc>
              <a:buFont typeface="Wingdings" pitchFamily="2" charset="2"/>
              <a:buNone/>
            </a:pPr>
            <a:r>
              <a:rPr lang="ru-RU" altLang="ru-RU" sz="2000" dirty="0">
                <a:effectLst/>
                <a:latin typeface="Times New Roman" pitchFamily="18" charset="0"/>
              </a:rPr>
              <a:t>Рис. </a:t>
            </a:r>
            <a:r>
              <a:rPr lang="ru-RU" altLang="ru-RU" sz="2000" dirty="0" smtClean="0">
                <a:latin typeface="Times New Roman" pitchFamily="18" charset="0"/>
              </a:rPr>
              <a:t>11</a:t>
            </a:r>
            <a:r>
              <a:rPr lang="ru-RU" altLang="ru-RU" sz="2000" dirty="0" smtClean="0">
                <a:effectLst/>
                <a:latin typeface="Times New Roman" pitchFamily="18" charset="0"/>
              </a:rPr>
              <a:t> </a:t>
            </a:r>
            <a:r>
              <a:rPr lang="ru-RU" altLang="ru-RU" sz="2000" dirty="0" smtClean="0">
                <a:effectLst/>
                <a:latin typeface="Times New Roman" pitchFamily="18" charset="0"/>
              </a:rPr>
              <a:t>иллюстрирует </a:t>
            </a:r>
            <a:r>
              <a:rPr lang="ru-RU" altLang="ru-RU" sz="2000" dirty="0">
                <a:effectLst/>
                <a:latin typeface="Times New Roman" pitchFamily="18" charset="0"/>
              </a:rPr>
              <a:t>спрос и предложение в нашей упрощенной конкурентной экономике. Если мы просуммируем по горизонтали идентичные кривые предложения наших фермеров, мы получим кривую </a:t>
            </a:r>
            <a:r>
              <a:rPr lang="ru-RU" altLang="ru-RU" sz="2000" i="1" dirty="0">
                <a:effectLst/>
                <a:latin typeface="Times New Roman" pitchFamily="18" charset="0"/>
              </a:rPr>
              <a:t>МС с </a:t>
            </a:r>
            <a:r>
              <a:rPr lang="ru-RU" altLang="ru-RU" sz="2000" dirty="0">
                <a:effectLst/>
                <a:latin typeface="Times New Roman" pitchFamily="18" charset="0"/>
              </a:rPr>
              <a:t>положительным наклоном. Как мы уже выяснили ранее в этой главе, кривая </a:t>
            </a:r>
            <a:r>
              <a:rPr lang="ru-RU" altLang="ru-RU" sz="2000" i="1" dirty="0">
                <a:effectLst/>
                <a:latin typeface="Times New Roman" pitchFamily="18" charset="0"/>
              </a:rPr>
              <a:t>МС</a:t>
            </a:r>
            <a:r>
              <a:rPr lang="ru-RU" altLang="ru-RU" sz="2000" dirty="0">
                <a:effectLst/>
                <a:latin typeface="Times New Roman" pitchFamily="18" charset="0"/>
              </a:rPr>
              <a:t> является также отраслевой кривой предложения, поэтому график имеет отметку </a:t>
            </a:r>
            <a:r>
              <a:rPr lang="ru-RU" altLang="ru-RU" sz="2000" i="1" dirty="0">
                <a:effectLst/>
                <a:latin typeface="Times New Roman" pitchFamily="18" charset="0"/>
              </a:rPr>
              <a:t>МС = </a:t>
            </a:r>
            <a:r>
              <a:rPr lang="en-US" altLang="ru-RU" sz="2000" i="1" dirty="0">
                <a:effectLst/>
                <a:latin typeface="Times New Roman" pitchFamily="18" charset="0"/>
              </a:rPr>
              <a:t>SS</a:t>
            </a:r>
            <a:r>
              <a:rPr lang="ru-RU" altLang="ru-RU" sz="2000" i="1" dirty="0">
                <a:effectLst/>
                <a:latin typeface="Times New Roman" pitchFamily="18" charset="0"/>
              </a:rPr>
              <a:t>.</a:t>
            </a:r>
            <a:r>
              <a:rPr lang="ru-RU" altLang="ru-RU" sz="2000" dirty="0">
                <a:effectLst/>
                <a:latin typeface="Times New Roman" pitchFamily="18" charset="0"/>
              </a:rPr>
              <a:t> Аналогично, кривая спроса строится суммированием по горизонтали идентичных индивидуальных кривых предельной полезности (кривых спроса на продукты питания); она изображена ступенчатой нисходящей линией </a:t>
            </a:r>
            <a:r>
              <a:rPr lang="en-US" altLang="ru-RU" sz="2000" i="1" dirty="0">
                <a:effectLst/>
                <a:latin typeface="Times New Roman" pitchFamily="18" charset="0"/>
              </a:rPr>
              <a:t>MU</a:t>
            </a:r>
            <a:r>
              <a:rPr lang="ru-RU" altLang="ru-RU" sz="2000" i="1" dirty="0">
                <a:effectLst/>
                <a:latin typeface="Times New Roman" pitchFamily="18" charset="0"/>
              </a:rPr>
              <a:t> = </a:t>
            </a:r>
            <a:r>
              <a:rPr lang="en-US" altLang="ru-RU" sz="2000" i="1" dirty="0">
                <a:effectLst/>
                <a:latin typeface="Times New Roman" pitchFamily="18" charset="0"/>
              </a:rPr>
              <a:t>DD</a:t>
            </a:r>
            <a:r>
              <a:rPr lang="ru-RU" altLang="ru-RU" sz="2000" dirty="0">
                <a:effectLst/>
                <a:latin typeface="Times New Roman" pitchFamily="18" charset="0"/>
              </a:rPr>
              <a:t> на </a:t>
            </a:r>
            <a:r>
              <a:rPr lang="ru-RU" altLang="ru-RU" sz="2000" dirty="0" smtClean="0">
                <a:effectLst/>
                <a:latin typeface="Times New Roman" pitchFamily="18" charset="0"/>
              </a:rPr>
              <a:t>Рис.11.</a:t>
            </a:r>
            <a:endParaRPr lang="ru-RU" altLang="ru-RU" sz="2000" dirty="0">
              <a:effectLst/>
              <a:latin typeface="Times New Roman" pitchFamily="18" charset="0"/>
            </a:endParaRPr>
          </a:p>
        </p:txBody>
      </p:sp>
      <p:sp>
        <p:nvSpPr>
          <p:cNvPr id="5" name="Прямоугольник 4"/>
          <p:cNvSpPr/>
          <p:nvPr/>
        </p:nvSpPr>
        <p:spPr>
          <a:xfrm>
            <a:off x="4644008" y="4725144"/>
            <a:ext cx="3960440" cy="1754326"/>
          </a:xfrm>
          <a:prstGeom prst="rect">
            <a:avLst/>
          </a:prstGeom>
        </p:spPr>
        <p:txBody>
          <a:bodyPr wrap="square">
            <a:spAutoFit/>
          </a:bodyPr>
          <a:lstStyle/>
          <a:p>
            <a:r>
              <a:rPr lang="ru-RU" b="1" dirty="0" smtClean="0"/>
              <a:t>Рис. </a:t>
            </a:r>
            <a:r>
              <a:rPr lang="ru-RU" b="1" dirty="0" smtClean="0"/>
              <a:t>11.</a:t>
            </a:r>
            <a:r>
              <a:rPr lang="ru-RU" b="1" dirty="0" smtClean="0"/>
              <a:t> В точке конкурентного равновесия </a:t>
            </a:r>
            <a:r>
              <a:rPr lang="ru-RU" b="1" i="1" dirty="0" smtClean="0"/>
              <a:t>Е</a:t>
            </a:r>
            <a:r>
              <a:rPr lang="ru-RU" b="1" dirty="0" smtClean="0"/>
              <a:t> предельная полезность продовольствия и предельные издержки производства продуктов питания в точности равны друг другу </a:t>
            </a:r>
            <a:r>
              <a:rPr lang="ru-RU" b="1" dirty="0" smtClean="0"/>
              <a:t>.</a:t>
            </a:r>
            <a:endParaRPr lang="ru-RU" b="1" dirty="0"/>
          </a:p>
        </p:txBody>
      </p:sp>
      <p:pic>
        <p:nvPicPr>
          <p:cNvPr id="31745" name="Picture 1"/>
          <p:cNvPicPr>
            <a:picLocks noChangeAspect="1" noChangeArrowheads="1"/>
          </p:cNvPicPr>
          <p:nvPr/>
        </p:nvPicPr>
        <p:blipFill>
          <a:blip r:embed="rId2" cstate="print">
            <a:grayscl/>
          </a:blip>
          <a:srcRect/>
          <a:stretch>
            <a:fillRect/>
          </a:stretch>
        </p:blipFill>
        <p:spPr bwMode="auto">
          <a:xfrm>
            <a:off x="395536" y="2780928"/>
            <a:ext cx="4114800" cy="3733800"/>
          </a:xfrm>
          <a:prstGeom prst="round2DiagRect">
            <a:avLst/>
          </a:prstGeom>
          <a:noFill/>
          <a:ln w="9525">
            <a:noFill/>
            <a:miter lim="800000"/>
            <a:headEnd/>
            <a:tailEnd/>
          </a:ln>
          <a:effectLst/>
        </p:spPr>
      </p:pic>
    </p:spTree>
    <p:extLst>
      <p:ext uri="{BB962C8B-B14F-4D97-AF65-F5344CB8AC3E}">
        <p14:creationId xmlns="" xmlns:p14="http://schemas.microsoft.com/office/powerpoint/2010/main" val="23439903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395536" y="404664"/>
            <a:ext cx="8352928" cy="60755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indent="360000" algn="just">
              <a:lnSpc>
                <a:spcPct val="80000"/>
              </a:lnSpc>
              <a:spcBef>
                <a:spcPct val="20000"/>
              </a:spcBef>
              <a:buClr>
                <a:schemeClr val="hlink"/>
              </a:buClr>
              <a:buSzPct val="60000"/>
              <a:buFont typeface="Wingdings" pitchFamily="2" charset="2"/>
              <a:buNone/>
            </a:pPr>
            <a:r>
              <a:rPr lang="ru-RU" altLang="ru-RU" sz="2400" dirty="0" smtClean="0"/>
              <a:t>Пересечение кривых SS и DD дает нам точку конкурентного равновесия на рынке продуктов питания. В точке Е фермеры поставляют на рынок в точности столько продуктов, сколько желают приобрести покупатели при равновесной рыночной цене. Каждый индивид будет увеличивать свое рабочее время до той критической точки, где убывающая предельная полезность потребления пищи сравняется с растущими предельными издержками производства продуктов питания.</a:t>
            </a:r>
          </a:p>
          <a:p>
            <a:pPr indent="360000" algn="just">
              <a:lnSpc>
                <a:spcPct val="80000"/>
              </a:lnSpc>
              <a:spcBef>
                <a:spcPct val="20000"/>
              </a:spcBef>
              <a:buClr>
                <a:schemeClr val="hlink"/>
              </a:buClr>
              <a:buSzPct val="60000"/>
            </a:pPr>
            <a:r>
              <a:rPr lang="ru-RU" altLang="ru-RU" sz="2400" dirty="0" smtClean="0"/>
              <a:t>Множество идентичных фермеров-потребителей поставляют на рынок свои продукты. Восходящая ступенчатая линия МС = </a:t>
            </a:r>
            <a:r>
              <a:rPr lang="en-US" altLang="ru-RU" sz="2400" dirty="0" smtClean="0"/>
              <a:t>SS</a:t>
            </a:r>
            <a:r>
              <a:rPr lang="ru-RU" altLang="ru-RU" sz="2400" dirty="0" smtClean="0"/>
              <a:t> является суммой индивидуальных кривых издержек, а нисходящая линия MU = </a:t>
            </a:r>
            <a:r>
              <a:rPr lang="en-US" altLang="ru-RU" sz="2400" dirty="0" smtClean="0"/>
              <a:t>DD</a:t>
            </a:r>
            <a:r>
              <a:rPr lang="ru-RU" altLang="ru-RU" sz="2400" dirty="0" smtClean="0"/>
              <a:t> характеризует оценку продуктов покупателями. При конкурентном рыночном равновесии £ предельные выгоды от потребления последней единицы продовольствия в точности равны предельным затратам труда в производстве этой последней единицы (</a:t>
            </a:r>
            <a:r>
              <a:rPr lang="en-US" altLang="ru-RU" sz="2400" dirty="0" smtClean="0"/>
              <a:t>FF</a:t>
            </a:r>
            <a:r>
              <a:rPr lang="ru-RU" altLang="ru-RU" sz="2400" dirty="0" smtClean="0"/>
              <a:t>).</a:t>
            </a:r>
            <a:endParaRPr lang="ru-RU" altLang="ru-RU"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idx="4294967295"/>
          </p:nvPr>
        </p:nvSpPr>
        <p:spPr>
          <a:xfrm>
            <a:off x="179512" y="332656"/>
            <a:ext cx="8568952" cy="4968552"/>
          </a:xfrm>
        </p:spPr>
        <p:txBody>
          <a:bodyPr>
            <a:noAutofit/>
          </a:bodyPr>
          <a:lstStyle/>
          <a:p>
            <a:pPr indent="292100" algn="just">
              <a:buFont typeface="Wingdings" pitchFamily="2" charset="2"/>
              <a:buNone/>
            </a:pPr>
            <a:r>
              <a:rPr lang="ru-RU" altLang="ru-RU" sz="2000" dirty="0" smtClean="0"/>
              <a:t>Издержки </a:t>
            </a:r>
            <a:r>
              <a:rPr lang="ru-RU" altLang="ru-RU" sz="2000" dirty="0"/>
              <a:t>производства продуктов питания (отрицательная полезность труда) изображены темно-серыми полосками. Вертикальные полоски в пространстве между кривыми MU и МС представляют собой чистые выгоды от торговли или превышение полезности продуктов питания над издержками ее производства. Выгоды от торговли </a:t>
            </a:r>
            <a:r>
              <a:rPr lang="ru-RU" altLang="ru-RU" sz="2000" dirty="0" err="1"/>
              <a:t>максимизируются</a:t>
            </a:r>
            <a:r>
              <a:rPr lang="ru-RU" altLang="ru-RU" sz="2000" dirty="0"/>
              <a:t> в точке Е: светло-серая фигура справа от Е изображает экономические потери от производства излишнего количества продуктов питания </a:t>
            </a:r>
            <a:r>
              <a:rPr lang="en-US" altLang="ru-RU" sz="2000" dirty="0"/>
              <a:t>FF</a:t>
            </a:r>
            <a:r>
              <a:rPr lang="ru-RU" altLang="ru-RU" sz="2000" dirty="0" smtClean="0"/>
              <a:t>.</a:t>
            </a:r>
          </a:p>
          <a:p>
            <a:pPr indent="292100" algn="just">
              <a:buNone/>
            </a:pPr>
            <a:r>
              <a:rPr lang="ru-RU" altLang="ru-RU" sz="2000" dirty="0" smtClean="0"/>
              <a:t>При внимательном анализе этого конкурентного равновесия можно убедиться, что оно эффективно. </a:t>
            </a:r>
            <a:r>
              <a:rPr lang="ru-RU" altLang="ru-RU" sz="2000" dirty="0" smtClean="0"/>
              <a:t>При конкурентном равновесии в точке Е на Рис. </a:t>
            </a:r>
            <a:r>
              <a:rPr lang="ru-RU" altLang="ru-RU" sz="2000" dirty="0" smtClean="0"/>
              <a:t>11  </a:t>
            </a:r>
            <a:r>
              <a:rPr lang="ru-RU" altLang="ru-RU" sz="2000" dirty="0" smtClean="0"/>
              <a:t>репрезентативный покупатель наиболее полно удовлетворяет свои потребности (максимизирует полезность) по сравнению с любыми другими возможными вариантами распределения ресурсов. </a:t>
            </a:r>
            <a:r>
              <a:rPr lang="ru-RU" altLang="ru-RU" sz="2000" dirty="0" smtClean="0"/>
              <a:t>Причина этого в том, что при конкурентном равновесии в точке Е предельная полезность потребляемого блага (MU) равна цене (Р), которая, в свою очередь, равна предельным издержкам производства блага (МС). Как показывает нижеследующее рассуждение из трех пунктов, если </a:t>
            </a:r>
            <a:r>
              <a:rPr lang="en-US" altLang="ru-RU" sz="2000" dirty="0" smtClean="0"/>
              <a:t>MU</a:t>
            </a:r>
            <a:r>
              <a:rPr lang="ru-RU" altLang="ru-RU" sz="2000" dirty="0" smtClean="0"/>
              <a:t> = Р = МС, то распределение эффективно. </a:t>
            </a:r>
          </a:p>
          <a:p>
            <a:pPr indent="292100" algn="just">
              <a:buFont typeface="Wingdings" pitchFamily="2" charset="2"/>
              <a:buNone/>
            </a:pPr>
            <a:endParaRPr lang="ru-RU" altLang="ru-RU" sz="2200" i="1" dirty="0">
              <a:effectLst/>
              <a:latin typeface="Times New Roman" pitchFamily="18" charset="0"/>
            </a:endParaRPr>
          </a:p>
        </p:txBody>
      </p:sp>
    </p:spTree>
    <p:extLst>
      <p:ext uri="{BB962C8B-B14F-4D97-AF65-F5344CB8AC3E}">
        <p14:creationId xmlns="" xmlns:p14="http://schemas.microsoft.com/office/powerpoint/2010/main" val="31765692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idx="4294967295"/>
          </p:nvPr>
        </p:nvSpPr>
        <p:spPr>
          <a:xfrm>
            <a:off x="251520" y="332656"/>
            <a:ext cx="8496944" cy="6000750"/>
          </a:xfrm>
        </p:spPr>
        <p:txBody>
          <a:bodyPr>
            <a:noAutofit/>
          </a:bodyPr>
          <a:lstStyle/>
          <a:p>
            <a:pPr algn="just">
              <a:lnSpc>
                <a:spcPct val="80000"/>
              </a:lnSpc>
            </a:pPr>
            <a:r>
              <a:rPr lang="ru-RU" altLang="ru-RU" sz="2000" dirty="0" smtClean="0"/>
              <a:t>Р = MU. Покупатели предпочитают потребление продуктов питания до тех пор, пока количество последних не достигнет уровня Р = MU. </a:t>
            </a:r>
            <a:r>
              <a:rPr lang="ru-RU" altLang="ru-RU" sz="2000" dirty="0" smtClean="0"/>
              <a:t>В результате каждый извлекает Р полов из последнее потребленной единицы продовольствия. </a:t>
            </a:r>
            <a:endParaRPr lang="ru-RU" altLang="ru-RU" sz="2000" dirty="0" smtClean="0"/>
          </a:p>
          <a:p>
            <a:pPr algn="just">
              <a:lnSpc>
                <a:spcPct val="80000"/>
              </a:lnSpc>
            </a:pPr>
            <a:endParaRPr lang="ru-RU" altLang="ru-RU" sz="2000" dirty="0" smtClean="0"/>
          </a:p>
          <a:p>
            <a:pPr algn="just">
              <a:lnSpc>
                <a:spcPct val="80000"/>
              </a:lnSpc>
            </a:pPr>
            <a:r>
              <a:rPr lang="ru-RU" altLang="ru-RU" sz="2000" dirty="0" smtClean="0"/>
              <a:t>Р </a:t>
            </a:r>
            <a:r>
              <a:rPr lang="ru-RU" altLang="ru-RU" sz="2000" dirty="0"/>
              <a:t>=МС. В качестве производителя, каждый индивид увеличивает затраты своего труда вплоть до того уровня, при котором цена продуктов питания становится в точности равной МС последней произведенной единицы продовольствия (под МС здесь подразумевается утраченная полезность досуга и отрицательная полезность тяжелого труда, необходимого для производства каждой последующей единицы продуктов питания). </a:t>
            </a:r>
            <a:r>
              <a:rPr lang="ru-RU" altLang="ru-RU" sz="2000" dirty="0"/>
              <a:t>Цена, таким образом, выражается потерянными за последнюю единицу времени в производстве последней единицы продовольствия полами удовлетворения</a:t>
            </a:r>
            <a:r>
              <a:rPr lang="ru-RU" altLang="ru-RU" sz="2000" dirty="0" smtClean="0"/>
              <a:t>.</a:t>
            </a:r>
          </a:p>
          <a:p>
            <a:pPr algn="just">
              <a:lnSpc>
                <a:spcPct val="80000"/>
              </a:lnSpc>
            </a:pPr>
            <a:endParaRPr lang="ru-RU" altLang="ru-RU" sz="2000" dirty="0"/>
          </a:p>
          <a:p>
            <a:pPr algn="just">
              <a:lnSpc>
                <a:spcPct val="80000"/>
              </a:lnSpc>
            </a:pPr>
            <a:r>
              <a:rPr lang="ru-RU" altLang="ru-RU" sz="2000" dirty="0" smtClean="0"/>
              <a:t>Соединив </a:t>
            </a:r>
            <a:r>
              <a:rPr lang="ru-RU" altLang="ru-RU" sz="2000" dirty="0"/>
              <a:t>эти два равенства, мы получаем MU = МС. </a:t>
            </a:r>
            <a:r>
              <a:rPr lang="ru-RU" altLang="ru-RU" sz="2000" b="1" dirty="0"/>
              <a:t>Это означает, что полезность, приобретенная при потреблении последней единицы пищи, в точности равна полезности, потерянной за счет труда по производству этой последней единицы.</a:t>
            </a:r>
            <a:r>
              <a:rPr lang="ru-RU" altLang="ru-RU" sz="2000" dirty="0"/>
              <a:t> Это и есть условие эффективности конкурентного равновесия — предельные выгоды общества от последней потребленной единицы равны предельным общественным издержкам производства этой последней единицы.</a:t>
            </a:r>
          </a:p>
        </p:txBody>
      </p:sp>
    </p:spTree>
    <p:extLst>
      <p:ext uri="{BB962C8B-B14F-4D97-AF65-F5344CB8AC3E}">
        <p14:creationId xmlns="" xmlns:p14="http://schemas.microsoft.com/office/powerpoint/2010/main" val="52219192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67544" y="332656"/>
            <a:ext cx="8229600" cy="1143000"/>
          </a:xfrm>
        </p:spPr>
        <p:txBody>
          <a:bodyPr>
            <a:noAutofit/>
          </a:bodyPr>
          <a:lstStyle/>
          <a:p>
            <a:r>
              <a:rPr lang="ru-RU" altLang="ru-RU" sz="4000" dirty="0">
                <a:effectLst>
                  <a:outerShdw blurRad="38100" dist="38100" dir="2700000" algn="tl">
                    <a:srgbClr val="000000">
                      <a:alpha val="43137"/>
                    </a:srgbClr>
                  </a:outerShdw>
                </a:effectLst>
              </a:rPr>
              <a:t>Равновесие на нескольких </a:t>
            </a:r>
            <a:r>
              <a:rPr lang="ru-RU" altLang="ru-RU" sz="4000" dirty="0" smtClean="0">
                <a:effectLst>
                  <a:outerShdw blurRad="38100" dist="38100" dir="2700000" algn="tl">
                    <a:srgbClr val="000000">
                      <a:alpha val="43137"/>
                    </a:srgbClr>
                  </a:outerShdw>
                </a:effectLst>
              </a:rPr>
              <a:t>рынках.</a:t>
            </a:r>
            <a:endParaRPr lang="ru-RU" altLang="ru-RU" sz="4000" dirty="0">
              <a:effectLst>
                <a:outerShdw blurRad="38100" dist="38100" dir="2700000" algn="tl">
                  <a:srgbClr val="000000">
                    <a:alpha val="43137"/>
                  </a:srgbClr>
                </a:outerShdw>
              </a:effectLst>
            </a:endParaRPr>
          </a:p>
        </p:txBody>
      </p:sp>
      <p:sp>
        <p:nvSpPr>
          <p:cNvPr id="83971" name="Rectangle 3"/>
          <p:cNvSpPr>
            <a:spLocks noGrp="1" noChangeArrowheads="1"/>
          </p:cNvSpPr>
          <p:nvPr>
            <p:ph idx="1"/>
          </p:nvPr>
        </p:nvSpPr>
        <p:spPr>
          <a:xfrm>
            <a:off x="251520" y="1556792"/>
            <a:ext cx="8435280" cy="3853408"/>
          </a:xfrm>
        </p:spPr>
        <p:txBody>
          <a:bodyPr>
            <a:noAutofit/>
          </a:bodyPr>
          <a:lstStyle/>
          <a:p>
            <a:pPr indent="292100" algn="just">
              <a:buFont typeface="Wingdings" pitchFamily="2" charset="2"/>
              <a:buNone/>
            </a:pPr>
            <a:r>
              <a:rPr lang="ru-RU" altLang="ru-RU" sz="2000" dirty="0">
                <a:effectLst/>
                <a:latin typeface="Times New Roman" pitchFamily="18" charset="0"/>
              </a:rPr>
              <a:t>На этом мы закончим обсуждение одинаковых фермерских хозяйств и перейдем к экономике с миллионами различных предприятий, сотнями миллионов людей и несчетным количеством товаров. Сможет ли экономика при совершенной конкуренции оставаться эффективной в этом более сложном мире?</a:t>
            </a:r>
          </a:p>
          <a:p>
            <a:pPr indent="292100" algn="just">
              <a:buFont typeface="Wingdings" pitchFamily="2" charset="2"/>
              <a:buNone/>
            </a:pPr>
            <a:r>
              <a:rPr lang="ru-RU" altLang="ru-RU" sz="2000" dirty="0">
                <a:effectLst/>
                <a:latin typeface="Times New Roman" pitchFamily="18" charset="0"/>
              </a:rPr>
              <a:t>Можно сказать «да», однако правильнее будет ответить «да, но…». Эффективность требует нескольких обязательных условий, о которых речь пойдёт в следующих главах. Они включают наличие информированных потребителей, совершенно конкурентных производителей и отсутствие таких внешних эффектов как загрязнение и инновации. В такой экономике действительно система совершенно конкурентных рынков может наградить экономистов «золотой звездой», т.е. обеспечит эффективное распределение ресурсов.</a:t>
            </a:r>
          </a:p>
        </p:txBody>
      </p:sp>
    </p:spTree>
    <p:extLst>
      <p:ext uri="{BB962C8B-B14F-4D97-AF65-F5344CB8AC3E}">
        <p14:creationId xmlns="" xmlns:p14="http://schemas.microsoft.com/office/powerpoint/2010/main" val="47300560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idx="4294967295"/>
          </p:nvPr>
        </p:nvSpPr>
        <p:spPr>
          <a:xfrm>
            <a:off x="0" y="260648"/>
            <a:ext cx="8820472" cy="3312368"/>
          </a:xfrm>
        </p:spPr>
        <p:txBody>
          <a:bodyPr/>
          <a:lstStyle/>
          <a:p>
            <a:pPr indent="292100" algn="just">
              <a:buNone/>
            </a:pPr>
            <a:r>
              <a:rPr lang="ru-RU" sz="1600" dirty="0" smtClean="0"/>
              <a:t>Рис. </a:t>
            </a:r>
            <a:r>
              <a:rPr lang="ru-RU" sz="1600" dirty="0" smtClean="0"/>
              <a:t>12</a:t>
            </a:r>
            <a:r>
              <a:rPr lang="ru-RU" altLang="ru-RU" sz="1600" dirty="0" smtClean="0">
                <a:effectLst/>
                <a:latin typeface="Times New Roman" pitchFamily="18" charset="0"/>
              </a:rPr>
              <a:t> </a:t>
            </a:r>
            <a:r>
              <a:rPr lang="ru-RU" altLang="ru-RU" sz="1600" dirty="0">
                <a:effectLst/>
                <a:latin typeface="Times New Roman" pitchFamily="18" charset="0"/>
              </a:rPr>
              <a:t>Иллюстрирует, как конкурентная система приводит к правильному соотношению полезности и издержек данного продукта, когда на рынке действуют множество различных производителей и потребителей. Слева мы складываем по горизонтали кривые спроса всех потребителей и получаем в центре кривую рыночного спроса</a:t>
            </a:r>
            <a:r>
              <a:rPr lang="en-GB" altLang="ru-RU" sz="1600" dirty="0">
                <a:effectLst/>
                <a:latin typeface="Times New Roman" pitchFamily="18" charset="0"/>
              </a:rPr>
              <a:t> DD</a:t>
            </a:r>
            <a:r>
              <a:rPr lang="ru-RU" altLang="ru-RU" sz="1600" dirty="0">
                <a:effectLst/>
                <a:latin typeface="Times New Roman" pitchFamily="18" charset="0"/>
              </a:rPr>
              <a:t>. Справа мы сложили кривые </a:t>
            </a:r>
            <a:r>
              <a:rPr lang="en-GB" altLang="ru-RU" sz="1600" dirty="0">
                <a:effectLst/>
                <a:latin typeface="Times New Roman" pitchFamily="18" charset="0"/>
              </a:rPr>
              <a:t>MC</a:t>
            </a:r>
            <a:r>
              <a:rPr lang="ru-RU" altLang="ru-RU" sz="1600" dirty="0">
                <a:effectLst/>
                <a:latin typeface="Times New Roman" pitchFamily="18" charset="0"/>
              </a:rPr>
              <a:t> различных предприятий и получили в центре отраслевую кривую предложения </a:t>
            </a:r>
            <a:r>
              <a:rPr lang="en-GB" altLang="ru-RU" sz="1600" dirty="0">
                <a:effectLst/>
                <a:latin typeface="Times New Roman" pitchFamily="18" charset="0"/>
              </a:rPr>
              <a:t>SS</a:t>
            </a:r>
            <a:r>
              <a:rPr lang="ru-RU" altLang="ru-RU" sz="1600" dirty="0">
                <a:effectLst/>
                <a:latin typeface="Times New Roman" pitchFamily="18" charset="0"/>
              </a:rPr>
              <a:t>.</a:t>
            </a:r>
          </a:p>
          <a:p>
            <a:pPr indent="292100" algn="just">
              <a:buFont typeface="Wingdings" pitchFamily="2" charset="2"/>
              <a:buNone/>
            </a:pPr>
            <a:r>
              <a:rPr lang="ru-RU" altLang="ru-RU" sz="1600" dirty="0">
                <a:effectLst/>
                <a:latin typeface="Times New Roman" pitchFamily="18" charset="0"/>
              </a:rPr>
              <a:t>При конкурентном равновесии в точке </a:t>
            </a:r>
            <a:r>
              <a:rPr lang="en-GB" altLang="ru-RU" sz="1600" dirty="0">
                <a:effectLst/>
                <a:latin typeface="Times New Roman" pitchFamily="18" charset="0"/>
              </a:rPr>
              <a:t>E</a:t>
            </a:r>
            <a:r>
              <a:rPr lang="ru-RU" altLang="ru-RU" sz="1600" dirty="0">
                <a:effectLst/>
                <a:latin typeface="Times New Roman" pitchFamily="18" charset="0"/>
              </a:rPr>
              <a:t> потребители получают желаемое количество товара по цене, отражающей эффективные общественные </a:t>
            </a:r>
            <a:r>
              <a:rPr lang="en-GB" altLang="ru-RU" sz="1600" dirty="0">
                <a:effectLst/>
                <a:latin typeface="Times New Roman" pitchFamily="18" charset="0"/>
              </a:rPr>
              <a:t>MC</a:t>
            </a:r>
            <a:r>
              <a:rPr lang="ru-RU" altLang="ru-RU" sz="1600" dirty="0">
                <a:effectLst/>
                <a:latin typeface="Times New Roman" pitchFamily="18" charset="0"/>
              </a:rPr>
              <a:t>. (см. левую часть графика, расположенную в центре). Справа равновесная рыночная цена эффективно распределяет производство между предприятиями. Затемненная область под кривой </a:t>
            </a:r>
            <a:r>
              <a:rPr lang="en-GB" altLang="ru-RU" sz="1600" dirty="0">
                <a:effectLst/>
                <a:latin typeface="Times New Roman" pitchFamily="18" charset="0"/>
              </a:rPr>
              <a:t>SS </a:t>
            </a:r>
            <a:r>
              <a:rPr lang="ru-RU" altLang="ru-RU" sz="1600" dirty="0">
                <a:effectLst/>
                <a:latin typeface="Times New Roman" pitchFamily="18" charset="0"/>
              </a:rPr>
              <a:t>в центре представляет собой минимизированную сумму аналогичных областей издержек с правой стороны. Каждое предприятие производит свой объем выпуска при </a:t>
            </a:r>
            <a:r>
              <a:rPr lang="en-GB" altLang="ru-RU" sz="1600" dirty="0">
                <a:effectLst/>
                <a:latin typeface="Times New Roman" pitchFamily="18" charset="0"/>
              </a:rPr>
              <a:t>MC=P</a:t>
            </a:r>
            <a:r>
              <a:rPr lang="ru-RU" altLang="ru-RU" sz="1600" dirty="0">
                <a:effectLst/>
                <a:latin typeface="Times New Roman" pitchFamily="18" charset="0"/>
              </a:rPr>
              <a:t>. Производственная эффективность достигнута, потому что никакая реорганизация не сможет обеспечить тот же уровень выпуска отрасли при меньших издержках.</a:t>
            </a:r>
          </a:p>
        </p:txBody>
      </p:sp>
      <p:pic>
        <p:nvPicPr>
          <p:cNvPr id="26625" name="Picture 1"/>
          <p:cNvPicPr>
            <a:picLocks noChangeAspect="1" noChangeArrowheads="1"/>
          </p:cNvPicPr>
          <p:nvPr/>
        </p:nvPicPr>
        <p:blipFill>
          <a:blip r:embed="rId2" cstate="print">
            <a:grayscl/>
          </a:blip>
          <a:srcRect/>
          <a:stretch>
            <a:fillRect/>
          </a:stretch>
        </p:blipFill>
        <p:spPr bwMode="auto">
          <a:xfrm>
            <a:off x="395536" y="3645024"/>
            <a:ext cx="8361362" cy="2924175"/>
          </a:xfrm>
          <a:prstGeom prst="round2DiagRect">
            <a:avLst/>
          </a:prstGeom>
          <a:noFill/>
          <a:ln w="9525">
            <a:noFill/>
            <a:miter lim="800000"/>
            <a:headEnd/>
            <a:tailEnd/>
          </a:ln>
          <a:effectLst/>
        </p:spPr>
      </p:pic>
    </p:spTree>
    <p:extLst>
      <p:ext uri="{BB962C8B-B14F-4D97-AF65-F5344CB8AC3E}">
        <p14:creationId xmlns="" xmlns:p14="http://schemas.microsoft.com/office/powerpoint/2010/main" val="412651134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idx="4294967295"/>
          </p:nvPr>
        </p:nvSpPr>
        <p:spPr>
          <a:xfrm>
            <a:off x="251520" y="548680"/>
            <a:ext cx="8517632" cy="3352800"/>
          </a:xfrm>
        </p:spPr>
        <p:txBody>
          <a:bodyPr>
            <a:noAutofit/>
          </a:bodyPr>
          <a:lstStyle/>
          <a:p>
            <a:pPr indent="292100" algn="just">
              <a:lnSpc>
                <a:spcPct val="90000"/>
              </a:lnSpc>
              <a:buFont typeface="Wingdings" pitchFamily="2" charset="2"/>
              <a:buNone/>
            </a:pPr>
            <a:r>
              <a:rPr lang="ru-RU" altLang="ru-RU" sz="2200" dirty="0">
                <a:effectLst/>
                <a:latin typeface="Times New Roman" pitchFamily="18" charset="0"/>
              </a:rPr>
              <a:t>Индивидуальные кривые спроса и предложения слева. Мы находим их сумму по горизонтали (</a:t>
            </a:r>
            <a:r>
              <a:rPr lang="en-GB" altLang="ru-RU" sz="2200" dirty="0" err="1">
                <a:effectLst/>
                <a:latin typeface="Times New Roman" pitchFamily="18" charset="0"/>
              </a:rPr>
              <a:t>dd</a:t>
            </a:r>
            <a:r>
              <a:rPr lang="ru-RU" altLang="ru-RU" sz="2200" dirty="0">
                <a:effectLst/>
                <a:latin typeface="Times New Roman" pitchFamily="18" charset="0"/>
              </a:rPr>
              <a:t>), для того чтобы построить рыночную кривую спроса </a:t>
            </a:r>
            <a:r>
              <a:rPr lang="en-GB" altLang="ru-RU" sz="2200" dirty="0">
                <a:effectLst/>
                <a:latin typeface="Times New Roman" pitchFamily="18" charset="0"/>
              </a:rPr>
              <a:t>DD</a:t>
            </a:r>
            <a:r>
              <a:rPr lang="ru-RU" altLang="ru-RU" sz="2200" dirty="0">
                <a:effectLst/>
                <a:latin typeface="Times New Roman" pitchFamily="18" charset="0"/>
              </a:rPr>
              <a:t> в центре.</a:t>
            </a:r>
          </a:p>
          <a:p>
            <a:pPr indent="292100" algn="just">
              <a:lnSpc>
                <a:spcPct val="90000"/>
              </a:lnSpc>
              <a:buFont typeface="Wingdings" pitchFamily="2" charset="2"/>
              <a:buNone/>
            </a:pPr>
            <a:r>
              <a:rPr lang="ru-RU" altLang="ru-RU" sz="2200" dirty="0">
                <a:effectLst/>
                <a:latin typeface="Times New Roman" pitchFamily="18" charset="0"/>
              </a:rPr>
              <a:t>Рынок сводит в единое целое всех потребителей и предложения всех предприятий, чтобы достичь равновесия в точке </a:t>
            </a:r>
            <a:r>
              <a:rPr lang="en-GB" altLang="ru-RU" sz="2200" dirty="0">
                <a:effectLst/>
                <a:latin typeface="Times New Roman" pitchFamily="18" charset="0"/>
              </a:rPr>
              <a:t>E</a:t>
            </a:r>
            <a:r>
              <a:rPr lang="ru-RU" altLang="ru-RU" sz="2200" dirty="0">
                <a:effectLst/>
                <a:latin typeface="Times New Roman" pitchFamily="18" charset="0"/>
              </a:rPr>
              <a:t> на графике в центре. Горизонтальная прямая, которая символизирует цены на продукты питания, находится на том уровне, при котором любой потребитель с левой стороны, и любой потребитель с правой стороны достигают равновесия. В точке </a:t>
            </a:r>
            <a:r>
              <a:rPr lang="en-GB" altLang="ru-RU" sz="2200" dirty="0">
                <a:effectLst/>
                <a:latin typeface="Times New Roman" pitchFamily="18" charset="0"/>
              </a:rPr>
              <a:t>P*MU	</a:t>
            </a:r>
            <a:r>
              <a:rPr lang="ru-RU" altLang="ru-RU" sz="2200" dirty="0">
                <a:effectLst/>
                <a:latin typeface="Times New Roman" pitchFamily="18" charset="0"/>
              </a:rPr>
              <a:t>каждого потребителя равна </a:t>
            </a:r>
            <a:r>
              <a:rPr lang="en-GB" altLang="ru-RU" sz="2200" dirty="0">
                <a:effectLst/>
                <a:latin typeface="Times New Roman" pitchFamily="18" charset="0"/>
              </a:rPr>
              <a:t>MC</a:t>
            </a:r>
            <a:r>
              <a:rPr lang="ru-RU" altLang="ru-RU" sz="2200" dirty="0">
                <a:effectLst/>
                <a:latin typeface="Times New Roman" pitchFamily="18" charset="0"/>
              </a:rPr>
              <a:t> каждого из предприятий, что обеспечивает эффективное распределение ресурсов.</a:t>
            </a:r>
          </a:p>
          <a:p>
            <a:pPr indent="292100" algn="just">
              <a:lnSpc>
                <a:spcPct val="90000"/>
              </a:lnSpc>
              <a:buFont typeface="Wingdings" pitchFamily="2" charset="2"/>
              <a:buNone/>
            </a:pPr>
            <a:r>
              <a:rPr lang="ru-RU" altLang="ru-RU" sz="2200" dirty="0">
                <a:effectLst/>
                <a:latin typeface="Times New Roman" pitchFamily="18" charset="0"/>
              </a:rPr>
              <a:t>Для каждого конкурентного предприятия, изображённого на графике справа, прибыль максимизирована, когда его кривая предложения совпадает с кривой </a:t>
            </a:r>
            <a:r>
              <a:rPr lang="en-GB" altLang="ru-RU" sz="2200" dirty="0">
                <a:effectLst/>
                <a:latin typeface="Times New Roman" pitchFamily="18" charset="0"/>
              </a:rPr>
              <a:t>MC</a:t>
            </a:r>
            <a:r>
              <a:rPr lang="ru-RU" altLang="ru-RU" sz="2200" dirty="0">
                <a:effectLst/>
                <a:latin typeface="Times New Roman" pitchFamily="18" charset="0"/>
              </a:rPr>
              <a:t>. Заштрихованная область отображает издержки производства каждого предприятия для производства объема выпуска в точке </a:t>
            </a:r>
            <a:r>
              <a:rPr lang="en-GB" altLang="ru-RU" sz="2200" dirty="0">
                <a:effectLst/>
                <a:latin typeface="Times New Roman" pitchFamily="18" charset="0"/>
              </a:rPr>
              <a:t>E</a:t>
            </a:r>
            <a:r>
              <a:rPr lang="ru-RU" altLang="ru-RU" sz="2200" dirty="0">
                <a:effectLst/>
                <a:latin typeface="Times New Roman" pitchFamily="18" charset="0"/>
              </a:rPr>
              <a:t>. Если цена равна предельным издержкам, то отрасль производит данное количество выпуска с наименьшими общими издержками.</a:t>
            </a:r>
          </a:p>
        </p:txBody>
      </p:sp>
    </p:spTree>
    <p:extLst>
      <p:ext uri="{BB962C8B-B14F-4D97-AF65-F5344CB8AC3E}">
        <p14:creationId xmlns="" xmlns:p14="http://schemas.microsoft.com/office/powerpoint/2010/main" val="3300836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0" y="333375"/>
            <a:ext cx="8820472" cy="1493838"/>
          </a:xfrm>
        </p:spPr>
        <p:txBody>
          <a:bodyPr>
            <a:noAutofit/>
          </a:bodyPr>
          <a:lstStyle/>
          <a:p>
            <a:pPr indent="292100" algn="just">
              <a:buNone/>
            </a:pPr>
            <a:r>
              <a:rPr lang="ru-RU" sz="1800" dirty="0"/>
              <a:t>Поскольку фирмы при совершенной конкуренции не могут влиять на цену, с каждой проданной единицы они получают прирост дохода, равный цене. Например, если рыночная цена продукта составляет 40 долл. за единицу, конкурентная фирма сможет продать любое его количество по этой цене. Кривая спроса отрасли (слева) демонстрирует неэластичность спроса в точке А. </a:t>
            </a:r>
          </a:p>
        </p:txBody>
      </p:sp>
      <p:sp>
        <p:nvSpPr>
          <p:cNvPr id="5" name="TextBox 4"/>
          <p:cNvSpPr txBox="1"/>
          <p:nvPr/>
        </p:nvSpPr>
        <p:spPr>
          <a:xfrm>
            <a:off x="6084168" y="1988840"/>
            <a:ext cx="2664296" cy="1477328"/>
          </a:xfrm>
          <a:prstGeom prst="rect">
            <a:avLst/>
          </a:prstGeom>
          <a:noFill/>
        </p:spPr>
        <p:txBody>
          <a:bodyPr wrap="square" rtlCol="0">
            <a:spAutoFit/>
          </a:bodyPr>
          <a:lstStyle/>
          <a:p>
            <a:r>
              <a:rPr lang="ru-RU" b="1" dirty="0" smtClean="0"/>
              <a:t>Рис.1</a:t>
            </a:r>
            <a:r>
              <a:rPr lang="ru-RU" b="1" dirty="0"/>
              <a:t>. Кривая спроса горизонтальна с точки зрения совершенно-конкурентной фирмы</a:t>
            </a:r>
          </a:p>
        </p:txBody>
      </p:sp>
      <p:sp>
        <p:nvSpPr>
          <p:cNvPr id="6" name="TextBox 5"/>
          <p:cNvSpPr txBox="1"/>
          <p:nvPr/>
        </p:nvSpPr>
        <p:spPr>
          <a:xfrm>
            <a:off x="0" y="4941168"/>
            <a:ext cx="8748463" cy="1754326"/>
          </a:xfrm>
          <a:prstGeom prst="rect">
            <a:avLst/>
          </a:prstGeom>
          <a:noFill/>
        </p:spPr>
        <p:txBody>
          <a:bodyPr wrap="square" rtlCol="0">
            <a:spAutoFit/>
          </a:bodyPr>
          <a:lstStyle/>
          <a:p>
            <a:pPr marL="285750" indent="285750" algn="just"/>
            <a:r>
              <a:rPr lang="ru-RU" dirty="0" smtClean="0"/>
              <a:t>Однако, доля рынка, контролируемая субъектом совершенной конкуренции, настолько мала, что кривая спроса представляется ему горизонтальной (т. е. спрос для него совершенно эластичен). Совершенно-конкурентная фирма может продать весь свой продукт по рыночной цене продать 101 единицу, а </a:t>
            </a:r>
            <a:r>
              <a:rPr lang="ru-RU" i="1" dirty="0" smtClean="0"/>
              <a:t>не </a:t>
            </a:r>
            <a:r>
              <a:rPr lang="ru-RU" dirty="0" smtClean="0"/>
              <a:t>100, доход возрастет в точности на 40 долл.</a:t>
            </a:r>
          </a:p>
          <a:p>
            <a:endParaRPr lang="ru-RU" dirty="0"/>
          </a:p>
        </p:txBody>
      </p:sp>
      <p:pic>
        <p:nvPicPr>
          <p:cNvPr id="2" name="Picture 2"/>
          <p:cNvPicPr>
            <a:picLocks noChangeAspect="1" noChangeArrowheads="1"/>
          </p:cNvPicPr>
          <p:nvPr/>
        </p:nvPicPr>
        <p:blipFill>
          <a:blip r:embed="rId2" cstate="print">
            <a:grayscl/>
          </a:blip>
          <a:srcRect/>
          <a:stretch>
            <a:fillRect/>
          </a:stretch>
        </p:blipFill>
        <p:spPr bwMode="auto">
          <a:xfrm>
            <a:off x="395535" y="1844824"/>
            <a:ext cx="5550293" cy="3096344"/>
          </a:xfrm>
          <a:prstGeom prst="round2DiagRect">
            <a:avLst/>
          </a:prstGeom>
          <a:noFill/>
          <a:ln w="9525">
            <a:noFill/>
            <a:miter lim="800000"/>
            <a:headEnd/>
            <a:tailEnd/>
          </a:ln>
          <a:effectLst/>
        </p:spPr>
      </p:pic>
    </p:spTree>
    <p:extLst>
      <p:ext uri="{BB962C8B-B14F-4D97-AF65-F5344CB8AC3E}">
        <p14:creationId xmlns="" xmlns:p14="http://schemas.microsoft.com/office/powerpoint/2010/main" val="34827031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idx="1"/>
          </p:nvPr>
        </p:nvSpPr>
        <p:spPr>
          <a:xfrm>
            <a:off x="179512" y="1484784"/>
            <a:ext cx="8517632" cy="5373216"/>
          </a:xfrm>
        </p:spPr>
        <p:txBody>
          <a:bodyPr>
            <a:normAutofit/>
          </a:bodyPr>
          <a:lstStyle/>
          <a:p>
            <a:pPr indent="292100" algn="just">
              <a:lnSpc>
                <a:spcPct val="90000"/>
              </a:lnSpc>
              <a:buFont typeface="Wingdings" pitchFamily="2" charset="2"/>
              <a:buNone/>
            </a:pPr>
            <a:r>
              <a:rPr lang="ru-RU" altLang="ru-RU" sz="1600" dirty="0" smtClean="0">
                <a:effectLst/>
                <a:latin typeface="Times New Roman" pitchFamily="18" charset="0"/>
              </a:rPr>
              <a:t>Наша </a:t>
            </a:r>
            <a:r>
              <a:rPr lang="ru-RU" altLang="ru-RU" sz="1600" dirty="0">
                <a:effectLst/>
                <a:latin typeface="Times New Roman" pitchFamily="18" charset="0"/>
              </a:rPr>
              <a:t>экономика производит не только продукты питания, но и одежду, фильмы и многое другое. Как же применить нашу теорию к ситуации, когда потребители поставлены перед выбором, какой же товар из этого бесчисленного списка купить?</a:t>
            </a:r>
          </a:p>
          <a:p>
            <a:pPr indent="292100" algn="just">
              <a:lnSpc>
                <a:spcPct val="90000"/>
              </a:lnSpc>
              <a:buFont typeface="Wingdings" pitchFamily="2" charset="2"/>
              <a:buNone/>
            </a:pPr>
            <a:r>
              <a:rPr lang="ru-RU" altLang="ru-RU" sz="1600" dirty="0">
                <a:effectLst/>
                <a:latin typeface="Times New Roman" pitchFamily="18" charset="0"/>
              </a:rPr>
              <a:t>Вообще-то принципы те же, но и их нужно дополнить, ещё одним условием: </a:t>
            </a:r>
            <a:r>
              <a:rPr lang="ru-RU" altLang="ru-RU" sz="1600" dirty="0" err="1">
                <a:effectLst/>
                <a:latin typeface="Times New Roman" pitchFamily="18" charset="0"/>
              </a:rPr>
              <a:t>максимизирующие</a:t>
            </a:r>
            <a:r>
              <a:rPr lang="ru-RU" altLang="ru-RU" sz="1600" dirty="0">
                <a:effectLst/>
                <a:latin typeface="Times New Roman" pitchFamily="18" charset="0"/>
              </a:rPr>
              <a:t> полезность потребители распределяют свои доллары на товары до тех пор, пока предельная полезность потраченного доллара не станет равной для каждого потребляемого товара. В этом случае, пока выполняются условия, конкурентная экономика эффективна при любом количестве товаров и факторов производства.</a:t>
            </a:r>
          </a:p>
          <a:p>
            <a:pPr indent="292100" algn="just">
              <a:lnSpc>
                <a:spcPct val="90000"/>
              </a:lnSpc>
              <a:buFont typeface="Wingdings" pitchFamily="2" charset="2"/>
              <a:buNone/>
            </a:pPr>
            <a:r>
              <a:rPr lang="ru-RU" altLang="ru-RU" sz="1600" dirty="0">
                <a:effectLst/>
                <a:latin typeface="Times New Roman" pitchFamily="18" charset="0"/>
              </a:rPr>
              <a:t>Другими словами, экономика совершенной конкуренции эффективна при условии, что частные и общественные издержки и полезности равны между собой. Любая отрасль должна стремится к равновесию своих </a:t>
            </a:r>
            <a:r>
              <a:rPr lang="en-GB" altLang="ru-RU" sz="1600" dirty="0">
                <a:effectLst/>
                <a:latin typeface="Times New Roman" pitchFamily="18" charset="0"/>
              </a:rPr>
              <a:t>MC </a:t>
            </a:r>
            <a:r>
              <a:rPr lang="ru-RU" altLang="ru-RU" sz="1600" dirty="0">
                <a:effectLst/>
                <a:latin typeface="Times New Roman" pitchFamily="18" charset="0"/>
              </a:rPr>
              <a:t>и </a:t>
            </a:r>
            <a:r>
              <a:rPr lang="en-GB" altLang="ru-RU" sz="1600" dirty="0">
                <a:effectLst/>
                <a:latin typeface="Times New Roman" pitchFamily="18" charset="0"/>
              </a:rPr>
              <a:t>MU</a:t>
            </a:r>
            <a:r>
              <a:rPr lang="ru-RU" altLang="ru-RU" sz="1600" dirty="0">
                <a:effectLst/>
                <a:latin typeface="Times New Roman" pitchFamily="18" charset="0"/>
              </a:rPr>
              <a:t>. Например, если </a:t>
            </a:r>
            <a:r>
              <a:rPr lang="en-GB" altLang="ru-RU" sz="1600" dirty="0">
                <a:effectLst/>
                <a:latin typeface="Times New Roman" pitchFamily="18" charset="0"/>
              </a:rPr>
              <a:t>MC </a:t>
            </a:r>
            <a:r>
              <a:rPr lang="ru-RU" altLang="ru-RU" sz="1600" dirty="0">
                <a:effectLst/>
                <a:latin typeface="Times New Roman" pitchFamily="18" charset="0"/>
              </a:rPr>
              <a:t>производства фильмов превышают </a:t>
            </a:r>
            <a:r>
              <a:rPr lang="en-GB" altLang="ru-RU" sz="1600" dirty="0">
                <a:effectLst/>
                <a:latin typeface="Times New Roman" pitchFamily="18" charset="0"/>
              </a:rPr>
              <a:t>MC </a:t>
            </a:r>
            <a:r>
              <a:rPr lang="ru-RU" altLang="ru-RU" sz="1600" dirty="0">
                <a:effectLst/>
                <a:latin typeface="Times New Roman" pitchFamily="18" charset="0"/>
              </a:rPr>
              <a:t>производства гамбургеров в два</a:t>
            </a:r>
            <a:r>
              <a:rPr lang="en-GB" altLang="ru-RU" sz="1600" dirty="0">
                <a:effectLst/>
                <a:latin typeface="Times New Roman" pitchFamily="18" charset="0"/>
              </a:rPr>
              <a:t> </a:t>
            </a:r>
            <a:r>
              <a:rPr lang="ru-RU" altLang="ru-RU" sz="1600" dirty="0">
                <a:effectLst/>
                <a:latin typeface="Times New Roman" pitchFamily="18" charset="0"/>
              </a:rPr>
              <a:t>раза, то </a:t>
            </a:r>
            <a:r>
              <a:rPr lang="en-GB" altLang="ru-RU" sz="1600" dirty="0">
                <a:effectLst/>
                <a:latin typeface="Times New Roman" pitchFamily="18" charset="0"/>
              </a:rPr>
              <a:t>P </a:t>
            </a:r>
            <a:r>
              <a:rPr lang="ru-RU" altLang="ru-RU" sz="1600" dirty="0">
                <a:effectLst/>
                <a:latin typeface="Times New Roman" pitchFamily="18" charset="0"/>
              </a:rPr>
              <a:t>и </a:t>
            </a:r>
            <a:r>
              <a:rPr lang="en-GB" altLang="ru-RU" sz="1600" dirty="0">
                <a:effectLst/>
                <a:latin typeface="Times New Roman" pitchFamily="18" charset="0"/>
              </a:rPr>
              <a:t>MU </a:t>
            </a:r>
            <a:r>
              <a:rPr lang="ru-RU" altLang="ru-RU" sz="1600" dirty="0">
                <a:effectLst/>
                <a:latin typeface="Times New Roman" pitchFamily="18" charset="0"/>
              </a:rPr>
              <a:t>фильмов должны быть также в два раза больше. Только в такой ситуации предельные полезности, равные ценам, станут равными и предельным издержкам. Только тогда </a:t>
            </a:r>
            <a:r>
              <a:rPr lang="en-GB" altLang="ru-RU" sz="1600" dirty="0">
                <a:effectLst/>
                <a:latin typeface="Times New Roman" pitchFamily="18" charset="0"/>
              </a:rPr>
              <a:t>MUs</a:t>
            </a:r>
            <a:r>
              <a:rPr lang="ru-RU" altLang="ru-RU" sz="1600" dirty="0">
                <a:effectLst/>
                <a:latin typeface="Times New Roman" pitchFamily="18" charset="0"/>
              </a:rPr>
              <a:t>, которая равна </a:t>
            </a:r>
            <a:r>
              <a:rPr lang="en-GB" altLang="ru-RU" sz="1600" dirty="0">
                <a:effectLst/>
                <a:latin typeface="Times New Roman" pitchFamily="18" charset="0"/>
              </a:rPr>
              <a:t>Ps</a:t>
            </a:r>
            <a:r>
              <a:rPr lang="ru-RU" altLang="ru-RU" sz="1600" dirty="0">
                <a:effectLst/>
                <a:latin typeface="Times New Roman" pitchFamily="18" charset="0"/>
              </a:rPr>
              <a:t>, будет равна </a:t>
            </a:r>
            <a:r>
              <a:rPr lang="en-GB" altLang="ru-RU" sz="1600" dirty="0">
                <a:effectLst/>
                <a:latin typeface="Times New Roman" pitchFamily="18" charset="0"/>
              </a:rPr>
              <a:t>MCs</a:t>
            </a:r>
            <a:r>
              <a:rPr lang="ru-RU" altLang="ru-RU" sz="1600" dirty="0">
                <a:effectLst/>
                <a:latin typeface="Times New Roman" pitchFamily="18" charset="0"/>
              </a:rPr>
              <a:t>. Стремясь к равенству цен и издержек, конкуренция гарантирует достижение эффективного распределения ресурсов в экономике.</a:t>
            </a:r>
          </a:p>
          <a:p>
            <a:pPr indent="292100" algn="just">
              <a:lnSpc>
                <a:spcPct val="90000"/>
              </a:lnSpc>
              <a:buFont typeface="Wingdings" pitchFamily="2" charset="2"/>
              <a:buNone/>
            </a:pPr>
            <a:r>
              <a:rPr lang="ru-RU" altLang="ru-RU" sz="1600" dirty="0">
                <a:effectLst/>
                <a:latin typeface="Times New Roman" pitchFamily="18" charset="0"/>
              </a:rPr>
              <a:t>Рынок совершенной конкуренции является средством объединения готовности людей отдавать доллары за те или иные товары, которые представляют их спрос, и предельных издержек производства этих товаров, которые представляют собой предложения \тих предприятий. При определенных условиях конкуренция гарантирует достижение эффективности, при которой полезность, полученная одним потребителем, может быть увеличена лишь за счет уменьшения полезности, приходящейся на другого потребителя. Это справедливо даже для рынка с большим числом факторов производства и товаров.</a:t>
            </a:r>
          </a:p>
        </p:txBody>
      </p:sp>
      <p:sp>
        <p:nvSpPr>
          <p:cNvPr id="3" name="Rectangle 2"/>
          <p:cNvSpPr>
            <a:spLocks noGrp="1" noChangeArrowheads="1"/>
          </p:cNvSpPr>
          <p:nvPr>
            <p:ph type="title"/>
          </p:nvPr>
        </p:nvSpPr>
        <p:spPr>
          <a:xfrm>
            <a:off x="457200" y="253536"/>
            <a:ext cx="8147248" cy="1159240"/>
          </a:xfrm>
        </p:spPr>
        <p:txBody>
          <a:bodyPr>
            <a:noAutofit/>
          </a:bodyPr>
          <a:lstStyle/>
          <a:p>
            <a:r>
              <a:rPr lang="ru-RU" altLang="ru-RU" sz="4000" dirty="0" smtClean="0">
                <a:effectLst>
                  <a:outerShdw blurRad="38100" dist="38100" dir="2700000" algn="tl">
                    <a:srgbClr val="000000">
                      <a:alpha val="43137"/>
                    </a:srgbClr>
                  </a:outerShdw>
                </a:effectLst>
              </a:rPr>
              <a:t>Ассортимент товаров.</a:t>
            </a:r>
            <a:endParaRPr lang="ru-RU" altLang="ru-RU" sz="4000"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409949316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ru-RU" altLang="ru-RU" sz="3200" dirty="0">
                <a:effectLst>
                  <a:outerShdw blurRad="38100" dist="38100" dir="2700000" algn="tl">
                    <a:srgbClr val="000000">
                      <a:alpha val="43137"/>
                    </a:srgbClr>
                  </a:outerShdw>
                </a:effectLst>
              </a:rPr>
              <a:t>Решающая роль ценообразования на основе предельных </a:t>
            </a:r>
            <a:r>
              <a:rPr lang="ru-RU" altLang="ru-RU" sz="3200" dirty="0" smtClean="0">
                <a:effectLst>
                  <a:outerShdw blurRad="38100" dist="38100" dir="2700000" algn="tl">
                    <a:srgbClr val="000000">
                      <a:alpha val="43137"/>
                    </a:srgbClr>
                  </a:outerShdw>
                </a:effectLst>
              </a:rPr>
              <a:t>издержек.</a:t>
            </a:r>
            <a:endParaRPr lang="ru-RU" altLang="ru-RU" sz="3200" dirty="0">
              <a:effectLst>
                <a:outerShdw blurRad="38100" dist="38100" dir="2700000" algn="tl">
                  <a:srgbClr val="000000">
                    <a:alpha val="43137"/>
                  </a:srgbClr>
                </a:outerShdw>
              </a:effectLst>
            </a:endParaRPr>
          </a:p>
        </p:txBody>
      </p:sp>
      <p:sp>
        <p:nvSpPr>
          <p:cNvPr id="89091" name="Rectangle 3"/>
          <p:cNvSpPr>
            <a:spLocks noGrp="1" noChangeArrowheads="1"/>
          </p:cNvSpPr>
          <p:nvPr>
            <p:ph idx="1"/>
          </p:nvPr>
        </p:nvSpPr>
        <p:spPr>
          <a:xfrm>
            <a:off x="179512" y="1484784"/>
            <a:ext cx="8507288" cy="4458816"/>
          </a:xfrm>
        </p:spPr>
        <p:txBody>
          <a:bodyPr>
            <a:noAutofit/>
          </a:bodyPr>
          <a:lstStyle/>
          <a:p>
            <a:pPr indent="292100" algn="just">
              <a:lnSpc>
                <a:spcPct val="80000"/>
              </a:lnSpc>
              <a:buFont typeface="Wingdings" pitchFamily="2" charset="2"/>
              <a:buNone/>
            </a:pPr>
            <a:r>
              <a:rPr lang="ru-RU" altLang="ru-RU" sz="2000" dirty="0">
                <a:effectLst/>
                <a:latin typeface="Times New Roman" pitchFamily="18" charset="0"/>
              </a:rPr>
              <a:t>В этой главе неоднократно подчеркивалась важная роль конкуренции и предельных издержек для достижения эффективного распределения ресурсов. Но значение предельных издержек выходит за рамки совершенной конкуренции. Использование ценообразования на основе предельных издержек для достижения эффективности производства приемлемо в любой организации и при любом общественном строе—будьте капиталистическая или социалистическая экономика, </a:t>
            </a:r>
            <a:r>
              <a:rPr lang="ru-RU" altLang="ru-RU" sz="2000" dirty="0" err="1">
                <a:effectLst/>
                <a:latin typeface="Times New Roman" pitchFamily="18" charset="0"/>
              </a:rPr>
              <a:t>максимизирующая</a:t>
            </a:r>
            <a:r>
              <a:rPr lang="ru-RU" altLang="ru-RU" sz="2000" dirty="0">
                <a:effectLst/>
                <a:latin typeface="Times New Roman" pitchFamily="18" charset="0"/>
              </a:rPr>
              <a:t> прибыль фирма или некоммерческая организация, университет или церковь, наконец, семья.</a:t>
            </a:r>
            <a:endParaRPr lang="ru-RU" altLang="ru-RU" sz="2000" i="1" dirty="0">
              <a:effectLst/>
              <a:latin typeface="Times New Roman" pitchFamily="18" charset="0"/>
            </a:endParaRPr>
          </a:p>
          <a:p>
            <a:pPr indent="292100" algn="just">
              <a:lnSpc>
                <a:spcPct val="80000"/>
              </a:lnSpc>
              <a:buFont typeface="Wingdings" pitchFamily="2" charset="2"/>
              <a:buNone/>
            </a:pPr>
            <a:r>
              <a:rPr lang="ru-RU" altLang="ru-RU" sz="2000" i="1" dirty="0">
                <a:effectLst/>
                <a:latin typeface="Times New Roman" pitchFamily="18" charset="0"/>
              </a:rPr>
              <a:t>Центральная роль предельных издержек в рыночной экономике заключается в следующем: Только в том случае, когда цены равны предельным издержкам, в экономике достигается наиболее полное удовлетворение потребностей членов общества за счет максимально эффективного использования редких ресурсов, таких как земля, труд и капитал.</a:t>
            </a:r>
            <a:r>
              <a:rPr lang="ru-RU" altLang="ru-RU" sz="2000" dirty="0">
                <a:effectLst/>
                <a:latin typeface="Times New Roman" pitchFamily="18" charset="0"/>
              </a:rPr>
              <a:t> Только в том случае, когда предельные издержки всех фирм одинаковы — что достигается приведением индивидуальных предельных издержек в соответствие с рыночной ценой —данная отрасль будет производить с минимальными общими издержками. Только тогда, когда цена равна предельным издержкам для всех фирм, экономика будет производить на своей кривой производственных возможностей.</a:t>
            </a:r>
          </a:p>
        </p:txBody>
      </p:sp>
    </p:spTree>
    <p:extLst>
      <p:ext uri="{BB962C8B-B14F-4D97-AF65-F5344CB8AC3E}">
        <p14:creationId xmlns="" xmlns:p14="http://schemas.microsoft.com/office/powerpoint/2010/main" val="365577547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idx="4294967295"/>
          </p:nvPr>
        </p:nvSpPr>
        <p:spPr>
          <a:xfrm>
            <a:off x="0" y="548680"/>
            <a:ext cx="8748464" cy="5400600"/>
          </a:xfrm>
        </p:spPr>
        <p:txBody>
          <a:bodyPr>
            <a:noAutofit/>
          </a:bodyPr>
          <a:lstStyle/>
          <a:p>
            <a:pPr indent="292100" algn="just">
              <a:lnSpc>
                <a:spcPct val="80000"/>
              </a:lnSpc>
              <a:buFont typeface="Wingdings" pitchFamily="2" charset="2"/>
              <a:buNone/>
            </a:pPr>
            <a:r>
              <a:rPr lang="ru-RU" altLang="ru-RU" sz="2000" dirty="0">
                <a:effectLst/>
                <a:latin typeface="Times New Roman" pitchFamily="18" charset="0"/>
              </a:rPr>
              <a:t>Использование предельных издержек как критерия эффективного распределения ресурсов приемлемо не только для </a:t>
            </a:r>
            <a:r>
              <a:rPr lang="ru-RU" altLang="ru-RU" sz="2000" dirty="0" err="1">
                <a:effectLst/>
                <a:latin typeface="Times New Roman" pitchFamily="18" charset="0"/>
              </a:rPr>
              <a:t>максимизирующих</a:t>
            </a:r>
            <a:r>
              <a:rPr lang="ru-RU" altLang="ru-RU" sz="2000" dirty="0">
                <a:effectLst/>
                <a:latin typeface="Times New Roman" pitchFamily="18" charset="0"/>
              </a:rPr>
              <a:t> прибыль фирм , но и для любых экономических систем. Скажем, вы полагаете, что новая форма «рыночного социализма» должна заменить централизованное планирование в России или в Китае. Ваши социалистические фирмы наверняка будут заинтересованы в том, чтобы производить, скажем, пшеницу наиболее эффективно. Для достижения эффективности необходимо, чтобы предельные издержки производства пшеницы и всех остальных товаров устанавливались на основе выравнивания некоего эквивалента цены с предельными издержками в каждой фирме. </a:t>
            </a:r>
          </a:p>
          <a:p>
            <a:pPr indent="292100" algn="just">
              <a:lnSpc>
                <a:spcPct val="80000"/>
              </a:lnSpc>
              <a:buFont typeface="Wingdings" pitchFamily="2" charset="2"/>
              <a:buNone/>
            </a:pPr>
            <a:endParaRPr lang="ru-RU" altLang="ru-RU" sz="2000" dirty="0">
              <a:effectLst/>
              <a:latin typeface="Times New Roman" pitchFamily="18" charset="0"/>
            </a:endParaRPr>
          </a:p>
          <a:p>
            <a:pPr indent="292100" algn="just">
              <a:lnSpc>
                <a:spcPct val="80000"/>
              </a:lnSpc>
              <a:buFont typeface="Wingdings" pitchFamily="2" charset="2"/>
              <a:buNone/>
            </a:pPr>
            <a:endParaRPr lang="ru-RU" altLang="ru-RU" sz="2000" dirty="0">
              <a:effectLst/>
              <a:latin typeface="Times New Roman" pitchFamily="18" charset="0"/>
            </a:endParaRPr>
          </a:p>
          <a:p>
            <a:pPr indent="292100" algn="just">
              <a:lnSpc>
                <a:spcPct val="80000"/>
              </a:lnSpc>
              <a:buFont typeface="Wingdings" pitchFamily="2" charset="2"/>
              <a:buNone/>
            </a:pPr>
            <a:r>
              <a:rPr lang="ru-RU" altLang="ru-RU" sz="2000" dirty="0">
                <a:effectLst/>
                <a:latin typeface="Times New Roman" pitchFamily="18" charset="0"/>
              </a:rPr>
              <a:t>Или, например, некто возложил на вас ответственность решения глобальных проблем окружающей  среды, таких как всеобщее потепление или загрязнение мирового океана. Вы обнаружите, что предельные издержки имеют решающее значение для практической реализации этих целей. Обеспечив выравнивание предельных издержек сокращения вредных выбросов или очистки загрязненных территорий, вы сможете добиться решения проблем окружающей среды с наименьшими возможными издержками. Даже благородные цели требуют поиска максимально эффективного решения в этом мире ограниченных ресурсов.</a:t>
            </a:r>
            <a:r>
              <a:rPr lang="ru-RU" altLang="ru-RU" sz="2000" dirty="0">
                <a:latin typeface="Times New Roman" pitchFamily="18" charset="0"/>
              </a:rPr>
              <a:t> </a:t>
            </a:r>
          </a:p>
        </p:txBody>
      </p:sp>
    </p:spTree>
    <p:extLst>
      <p:ext uri="{BB962C8B-B14F-4D97-AF65-F5344CB8AC3E}">
        <p14:creationId xmlns="" xmlns:p14="http://schemas.microsoft.com/office/powerpoint/2010/main" val="40037124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normAutofit fontScale="90000"/>
          </a:bodyPr>
          <a:lstStyle/>
          <a:p>
            <a:r>
              <a:rPr lang="ru-RU" altLang="ru-RU" sz="4000" dirty="0">
                <a:effectLst>
                  <a:outerShdw blurRad="38100" dist="38100" dir="2700000" algn="tl">
                    <a:srgbClr val="000000">
                      <a:alpha val="43137"/>
                    </a:srgbClr>
                  </a:outerShdw>
                </a:effectLst>
              </a:rPr>
              <a:t>Два похвальных слова в адрес рынка и не больше.</a:t>
            </a:r>
          </a:p>
        </p:txBody>
      </p:sp>
      <p:sp>
        <p:nvSpPr>
          <p:cNvPr id="91139" name="Rectangle 3"/>
          <p:cNvSpPr>
            <a:spLocks noGrp="1" noChangeArrowheads="1"/>
          </p:cNvSpPr>
          <p:nvPr>
            <p:ph idx="1"/>
          </p:nvPr>
        </p:nvSpPr>
        <p:spPr>
          <a:xfrm>
            <a:off x="179512" y="1484784"/>
            <a:ext cx="8640960" cy="4798541"/>
          </a:xfrm>
        </p:spPr>
        <p:txBody>
          <a:bodyPr>
            <a:normAutofit/>
          </a:bodyPr>
          <a:lstStyle/>
          <a:p>
            <a:pPr indent="292100" algn="just">
              <a:lnSpc>
                <a:spcPct val="90000"/>
              </a:lnSpc>
              <a:buFont typeface="Wingdings" pitchFamily="2" charset="2"/>
              <a:buNone/>
            </a:pPr>
            <a:r>
              <a:rPr lang="ru-RU" altLang="ru-RU" sz="1800" dirty="0">
                <a:effectLst/>
                <a:latin typeface="Times New Roman" pitchFamily="18" charset="0"/>
              </a:rPr>
              <a:t>Мы уже убедились, что рынки обладают замечательным свойством – эффективностью. Однако, мы не имеем права утверждать, будто капитализм, исповедующий принцип неограниченной свободы предпринимательства, дарует высочайшее счастье большинству людей. Нельзя также утверждать, что он гарантирует справедливое распределение ресурсов. Почему? Потому что люди обладают далеко не одинаковой покупательной способностью. Некоторые из них очень бедны и зачастую совершенно не виноваты в этом, другие же чрезвычайно богаты, однако это не их заслуга. Поэтому все долларовые оценки, которые лежат в основе отдельных кривых спроса, далеко не всегда выглядят справедливыми.</a:t>
            </a:r>
          </a:p>
          <a:p>
            <a:pPr indent="292100" algn="just">
              <a:lnSpc>
                <a:spcPct val="90000"/>
              </a:lnSpc>
              <a:buFont typeface="Wingdings" pitchFamily="2" charset="2"/>
              <a:buNone/>
            </a:pPr>
            <a:endParaRPr lang="ru-RU" altLang="ru-RU" sz="1800" dirty="0">
              <a:effectLst/>
              <a:latin typeface="Times New Roman" pitchFamily="18" charset="0"/>
            </a:endParaRPr>
          </a:p>
          <a:p>
            <a:pPr indent="292100" algn="just">
              <a:lnSpc>
                <a:spcPct val="90000"/>
              </a:lnSpc>
              <a:buFont typeface="Wingdings" pitchFamily="2" charset="2"/>
              <a:buNone/>
            </a:pPr>
            <a:r>
              <a:rPr lang="ru-RU" altLang="ru-RU" sz="1800" dirty="0">
                <a:effectLst/>
                <a:latin typeface="Times New Roman" pitchFamily="18" charset="0"/>
              </a:rPr>
              <a:t>Система цен и рынков может привести к тому, что все доходы и богатства будут принадлежать лишь горстке людей. Эти люди могут владеет практически всеми земельными ресурсами страны, ценными патентами или месторождениями нефти. Экономика может быть высокоэффективной, выжимающей из ресурсов страны огромные количества пушек и масла, но это масло можно будет кушать и скармливать собакам богатое меньшинство, а пушки будут служить для защиты богатых от бедных, чтобы те не отобрали  у богатых масло.</a:t>
            </a:r>
          </a:p>
          <a:p>
            <a:pPr algn="just">
              <a:lnSpc>
                <a:spcPct val="90000"/>
              </a:lnSpc>
              <a:buFont typeface="Wingdings" pitchFamily="2" charset="2"/>
              <a:buNone/>
            </a:pPr>
            <a:endParaRPr lang="ru-RU" altLang="ru-RU" sz="1600" dirty="0">
              <a:effectLst/>
              <a:latin typeface="Times New Roman" pitchFamily="18" charset="0"/>
            </a:endParaRPr>
          </a:p>
          <a:p>
            <a:pPr algn="ctr">
              <a:lnSpc>
                <a:spcPct val="90000"/>
              </a:lnSpc>
              <a:buFont typeface="Wingdings" pitchFamily="2" charset="2"/>
              <a:buNone/>
            </a:pPr>
            <a:r>
              <a:rPr lang="ru-RU" altLang="ru-RU" sz="2000" dirty="0">
                <a:solidFill>
                  <a:schemeClr val="accent3">
                    <a:lumMod val="40000"/>
                    <a:lumOff val="60000"/>
                  </a:schemeClr>
                </a:solidFill>
                <a:effectLst>
                  <a:outerShdw blurRad="38100" dist="38100" dir="2700000" algn="tl">
                    <a:srgbClr val="000000">
                      <a:alpha val="43137"/>
                    </a:srgbClr>
                  </a:outerShdw>
                </a:effectLst>
                <a:latin typeface="Times New Roman" pitchFamily="18" charset="0"/>
              </a:rPr>
              <a:t>Общество не может жить одной лишь эффективностью.</a:t>
            </a:r>
          </a:p>
        </p:txBody>
      </p:sp>
    </p:spTree>
    <p:extLst>
      <p:ext uri="{BB962C8B-B14F-4D97-AF65-F5344CB8AC3E}">
        <p14:creationId xmlns="" xmlns:p14="http://schemas.microsoft.com/office/powerpoint/2010/main" val="361335134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ru-RU" altLang="ru-RU" dirty="0" smtClean="0">
                <a:effectLst>
                  <a:outerShdw blurRad="38100" dist="38100" dir="2700000" algn="tl">
                    <a:srgbClr val="000000">
                      <a:alpha val="43137"/>
                    </a:srgbClr>
                  </a:outerShdw>
                </a:effectLst>
              </a:rPr>
              <a:t>Резюме.</a:t>
            </a:r>
            <a:endParaRPr lang="ru-RU" altLang="ru-RU" dirty="0">
              <a:effectLst>
                <a:outerShdw blurRad="38100" dist="38100" dir="2700000" algn="tl">
                  <a:srgbClr val="000000">
                    <a:alpha val="43137"/>
                  </a:srgbClr>
                </a:outerShdw>
              </a:effectLst>
            </a:endParaRPr>
          </a:p>
        </p:txBody>
      </p:sp>
      <p:sp>
        <p:nvSpPr>
          <p:cNvPr id="92163" name="Rectangle 3"/>
          <p:cNvSpPr>
            <a:spLocks noGrp="1" noChangeArrowheads="1"/>
          </p:cNvSpPr>
          <p:nvPr>
            <p:ph idx="1"/>
          </p:nvPr>
        </p:nvSpPr>
        <p:spPr>
          <a:xfrm>
            <a:off x="457200" y="1600200"/>
            <a:ext cx="8229600" cy="4953000"/>
          </a:xfrm>
        </p:spPr>
        <p:txBody>
          <a:bodyPr>
            <a:normAutofit fontScale="77500" lnSpcReduction="20000"/>
          </a:bodyPr>
          <a:lstStyle/>
          <a:p>
            <a:pPr algn="ctr">
              <a:lnSpc>
                <a:spcPct val="80000"/>
              </a:lnSpc>
              <a:buFont typeface="Wingdings" pitchFamily="2" charset="2"/>
              <a:buNone/>
            </a:pPr>
            <a:r>
              <a:rPr lang="ru-RU" altLang="ru-RU" sz="2400" b="1" dirty="0">
                <a:effectLst/>
                <a:latin typeface="Times New Roman" pitchFamily="18" charset="0"/>
              </a:rPr>
              <a:t>Поведение предприятия в условиях современной конкуренции.</a:t>
            </a:r>
          </a:p>
          <a:p>
            <a:pPr algn="just">
              <a:lnSpc>
                <a:spcPct val="80000"/>
              </a:lnSpc>
              <a:buFont typeface="Wingdings" pitchFamily="2" charset="2"/>
              <a:buNone/>
            </a:pPr>
            <a:endParaRPr lang="ru-RU" altLang="ru-RU" sz="1600" dirty="0">
              <a:effectLst/>
              <a:latin typeface="Times New Roman" pitchFamily="18" charset="0"/>
            </a:endParaRPr>
          </a:p>
          <a:p>
            <a:pPr marL="342900" indent="-342900" algn="just">
              <a:lnSpc>
                <a:spcPct val="110000"/>
              </a:lnSpc>
              <a:buNone/>
            </a:pPr>
            <a:r>
              <a:rPr lang="ru-RU" altLang="ru-RU" sz="1800" dirty="0" smtClean="0">
                <a:effectLst/>
                <a:latin typeface="Times New Roman" pitchFamily="18" charset="0"/>
              </a:rPr>
              <a:t>1</a:t>
            </a:r>
            <a:r>
              <a:rPr lang="ru-RU" altLang="ru-RU" sz="2100" dirty="0" smtClean="0">
                <a:effectLst/>
                <a:latin typeface="Times New Roman" pitchFamily="18" charset="0"/>
              </a:rPr>
              <a:t>.   Фирма </a:t>
            </a:r>
            <a:r>
              <a:rPr lang="ru-RU" altLang="ru-RU" sz="2100" dirty="0">
                <a:effectLst/>
                <a:latin typeface="Times New Roman" pitchFamily="18" charset="0"/>
              </a:rPr>
              <a:t>является совершенно конкурентной, если она способна продать весь свой выпуск по текущей рыночной цене. Предполагается, что конкурентные фирмы стремятся максимизировать свои прибыли. Для достижения этой цели фирма должна выбрать такой уровень выпуска, при котором цена равна предельным издержкам производства, т.е. </a:t>
            </a:r>
            <a:r>
              <a:rPr lang="ru-RU" altLang="ru-RU" sz="2100" i="1" dirty="0">
                <a:effectLst/>
                <a:latin typeface="Times New Roman" pitchFamily="18" charset="0"/>
              </a:rPr>
              <a:t>Р = МС.</a:t>
            </a:r>
            <a:r>
              <a:rPr lang="ru-RU" altLang="ru-RU" sz="2100" dirty="0">
                <a:effectLst/>
                <a:latin typeface="Times New Roman" pitchFamily="18" charset="0"/>
              </a:rPr>
              <a:t> Графически равновесие конкурентной фирмы отображается пересечением возрастающей кривой </a:t>
            </a:r>
            <a:r>
              <a:rPr lang="ru-RU" altLang="ru-RU" sz="2100" i="1" dirty="0">
                <a:effectLst/>
                <a:latin typeface="Times New Roman" pitchFamily="18" charset="0"/>
              </a:rPr>
              <a:t>МС</a:t>
            </a:r>
            <a:r>
              <a:rPr lang="ru-RU" altLang="ru-RU" sz="2100" dirty="0">
                <a:effectLst/>
                <a:latin typeface="Times New Roman" pitchFamily="18" charset="0"/>
              </a:rPr>
              <a:t> и горизонтальной кривой спроса.</a:t>
            </a:r>
          </a:p>
          <a:p>
            <a:pPr marL="342900" indent="-342900" algn="just">
              <a:lnSpc>
                <a:spcPct val="110000"/>
              </a:lnSpc>
              <a:buFont typeface="Wingdings" pitchFamily="2" charset="2"/>
              <a:buAutoNum type="arabicPeriod"/>
            </a:pPr>
            <a:endParaRPr lang="ru-RU" altLang="ru-RU" sz="2100" dirty="0" smtClean="0">
              <a:effectLst/>
              <a:latin typeface="Times New Roman" pitchFamily="18" charset="0"/>
            </a:endParaRPr>
          </a:p>
          <a:p>
            <a:pPr marL="342900" indent="-342900" algn="just">
              <a:lnSpc>
                <a:spcPct val="110000"/>
              </a:lnSpc>
              <a:buNone/>
            </a:pPr>
            <a:r>
              <a:rPr lang="ru-RU" altLang="ru-RU" sz="2100" dirty="0" smtClean="0">
                <a:effectLst/>
                <a:latin typeface="Times New Roman" pitchFamily="18" charset="0"/>
              </a:rPr>
              <a:t>2</a:t>
            </a:r>
            <a:r>
              <a:rPr lang="ru-RU" altLang="ru-RU" sz="2100" dirty="0">
                <a:effectLst/>
                <a:latin typeface="Times New Roman" pitchFamily="18" charset="0"/>
              </a:rPr>
              <a:t>. </a:t>
            </a:r>
            <a:r>
              <a:rPr lang="ru-RU" altLang="ru-RU" sz="2100" dirty="0" smtClean="0">
                <a:effectLst/>
                <a:latin typeface="Times New Roman" pitchFamily="18" charset="0"/>
              </a:rPr>
              <a:t>  Рассмотрение </a:t>
            </a:r>
            <a:r>
              <a:rPr lang="ru-RU" altLang="ru-RU" sz="2100" dirty="0">
                <a:effectLst/>
                <a:latin typeface="Times New Roman" pitchFamily="18" charset="0"/>
              </a:rPr>
              <a:t>переменных (или таких, которых можно избежать) издержек необходимо для определения точки закрытия фирмы в краткосрочном периоде. Ниже точки закрытия фирма несет убытки, превышающие ее постоянные издержки. Поэтому, когда цена опустится ниже цены закрытия, фирма предпочтет закрыться и ничего не производить.</a:t>
            </a:r>
          </a:p>
          <a:p>
            <a:pPr algn="just">
              <a:lnSpc>
                <a:spcPct val="110000"/>
              </a:lnSpc>
              <a:buFont typeface="Wingdings" pitchFamily="2" charset="2"/>
              <a:buNone/>
            </a:pPr>
            <a:endParaRPr lang="ru-RU" altLang="ru-RU" sz="2100" dirty="0">
              <a:effectLst/>
              <a:latin typeface="Times New Roman" pitchFamily="18" charset="0"/>
            </a:endParaRPr>
          </a:p>
          <a:p>
            <a:pPr algn="just">
              <a:lnSpc>
                <a:spcPct val="110000"/>
              </a:lnSpc>
              <a:buFont typeface="Wingdings" pitchFamily="2" charset="2"/>
              <a:buNone/>
            </a:pPr>
            <a:r>
              <a:rPr lang="ru-RU" altLang="ru-RU" sz="2100" dirty="0" smtClean="0">
                <a:effectLst/>
                <a:latin typeface="Times New Roman" pitchFamily="18" charset="0"/>
              </a:rPr>
              <a:t>3. При </a:t>
            </a:r>
            <a:r>
              <a:rPr lang="ru-RU" altLang="ru-RU" sz="2100" dirty="0">
                <a:effectLst/>
                <a:latin typeface="Times New Roman" pitchFamily="18" charset="0"/>
              </a:rPr>
              <a:t>построении кривой предложения конкурентной отрасли в длительном периоде, </a:t>
            </a:r>
            <a:r>
              <a:rPr lang="en-US" altLang="ru-RU" sz="2100" i="1" dirty="0" err="1">
                <a:effectLst/>
                <a:latin typeface="Times New Roman" pitchFamily="18" charset="0"/>
              </a:rPr>
              <a:t>si</a:t>
            </a:r>
            <a:r>
              <a:rPr lang="ru-RU" altLang="ru-RU" sz="2100" i="1" dirty="0">
                <a:effectLst/>
                <a:latin typeface="Times New Roman" pitchFamily="18" charset="0"/>
              </a:rPr>
              <a:t>.</a:t>
            </a:r>
            <a:r>
              <a:rPr lang="en-US" altLang="ru-RU" sz="2100" i="1" dirty="0" err="1">
                <a:effectLst/>
                <a:latin typeface="Times New Roman" pitchFamily="18" charset="0"/>
              </a:rPr>
              <a:t>sl</a:t>
            </a:r>
            <a:r>
              <a:rPr lang="ru-RU" altLang="ru-RU" sz="2100" i="1" dirty="0">
                <a:effectLst/>
                <a:latin typeface="Times New Roman" pitchFamily="18" charset="0"/>
              </a:rPr>
              <a:t>,</a:t>
            </a:r>
            <a:r>
              <a:rPr lang="ru-RU" altLang="ru-RU" sz="2100" dirty="0">
                <a:effectLst/>
                <a:latin typeface="Times New Roman" pitchFamily="18" charset="0"/>
              </a:rPr>
              <a:t> необходимо учитывать вход в отрасль новых фирм и выход старых. В длительном периоде все обязательства фирмы должны быть выполнены. Она останется в отрасли только в том случае, если цена, по меньшей мере, равна долгосрочным средним издержкам. Эти издержки включают не только денежные выплаты рабочим, арендодателям, поставщикам компонентов или землевладельцам, но и альтернативные издержки, такие как доход от активов, находящихся в собственности фирмы</a:t>
            </a:r>
            <a:r>
              <a:rPr lang="ru-RU" altLang="ru-RU" sz="2100" dirty="0">
                <a:effectLst/>
              </a:rPr>
              <a:t>.</a:t>
            </a:r>
          </a:p>
        </p:txBody>
      </p:sp>
    </p:spTree>
    <p:extLst>
      <p:ext uri="{BB962C8B-B14F-4D97-AF65-F5344CB8AC3E}">
        <p14:creationId xmlns="" xmlns:p14="http://schemas.microsoft.com/office/powerpoint/2010/main" val="15502177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idx="4294967295"/>
          </p:nvPr>
        </p:nvSpPr>
        <p:spPr>
          <a:xfrm>
            <a:off x="467544" y="188640"/>
            <a:ext cx="8229600" cy="6477000"/>
          </a:xfrm>
        </p:spPr>
        <p:txBody>
          <a:bodyPr>
            <a:normAutofit fontScale="92500" lnSpcReduction="10000"/>
          </a:bodyPr>
          <a:lstStyle/>
          <a:p>
            <a:pPr algn="ctr">
              <a:lnSpc>
                <a:spcPct val="90000"/>
              </a:lnSpc>
              <a:buFont typeface="Wingdings" pitchFamily="2" charset="2"/>
              <a:buNone/>
            </a:pPr>
            <a:r>
              <a:rPr lang="ru-RU" altLang="ru-RU" sz="2000" b="1" dirty="0">
                <a:effectLst/>
                <a:latin typeface="Times New Roman" pitchFamily="18" charset="0"/>
              </a:rPr>
              <a:t>Отраслевое предложение в условиях совершенной </a:t>
            </a:r>
            <a:r>
              <a:rPr lang="ru-RU" altLang="ru-RU" sz="2000" b="1" dirty="0" smtClean="0">
                <a:effectLst/>
                <a:latin typeface="Times New Roman" pitchFamily="18" charset="0"/>
              </a:rPr>
              <a:t>конкуренции</a:t>
            </a:r>
            <a:r>
              <a:rPr lang="ru-RU" altLang="ru-RU" sz="2000" b="1" dirty="0">
                <a:effectLst/>
                <a:latin typeface="Times New Roman" pitchFamily="18" charset="0"/>
              </a:rPr>
              <a:t>.</a:t>
            </a:r>
          </a:p>
          <a:p>
            <a:pPr algn="just">
              <a:lnSpc>
                <a:spcPct val="90000"/>
              </a:lnSpc>
              <a:buFont typeface="Wingdings" pitchFamily="2" charset="2"/>
              <a:buNone/>
            </a:pPr>
            <a:endParaRPr lang="ru-RU" altLang="ru-RU" sz="1800" dirty="0">
              <a:effectLst/>
              <a:latin typeface="Times New Roman" pitchFamily="18" charset="0"/>
            </a:endParaRPr>
          </a:p>
          <a:p>
            <a:pPr algn="just">
              <a:lnSpc>
                <a:spcPct val="110000"/>
              </a:lnSpc>
              <a:buFont typeface="Wingdings" pitchFamily="2" charset="2"/>
              <a:buNone/>
            </a:pPr>
            <a:r>
              <a:rPr lang="ru-RU" altLang="ru-RU" sz="1800" dirty="0">
                <a:effectLst/>
                <a:latin typeface="Times New Roman" pitchFamily="18" charset="0"/>
              </a:rPr>
              <a:t>4. </a:t>
            </a:r>
            <a:r>
              <a:rPr lang="ru-RU" altLang="ru-RU" sz="1700" dirty="0">
                <a:effectLst/>
                <a:latin typeface="Times New Roman" pitchFamily="18" charset="0"/>
              </a:rPr>
              <a:t>Кривая </a:t>
            </a:r>
            <a:r>
              <a:rPr lang="ru-RU" altLang="ru-RU" sz="1700" i="1" dirty="0">
                <a:effectLst/>
                <a:latin typeface="Times New Roman" pitchFamily="18" charset="0"/>
              </a:rPr>
              <a:t>МС</a:t>
            </a:r>
            <a:r>
              <a:rPr lang="ru-RU" altLang="ru-RU" sz="1700" dirty="0">
                <a:effectLst/>
                <a:latin typeface="Times New Roman" pitchFamily="18" charset="0"/>
              </a:rPr>
              <a:t> каждой фирмы, имеющая положительный наклон, является также кривой предложения данной фирмы. Чтобы построить кривую предложения группы конкурентных фирм, необходимо сложить по горизонтали индивидуальные кривые предложения. Таким образом, кривая предложения отрасли представляет собой кривую предельных издержек данной конкурентной отрасли.</a:t>
            </a:r>
          </a:p>
          <a:p>
            <a:pPr algn="just">
              <a:lnSpc>
                <a:spcPct val="110000"/>
              </a:lnSpc>
              <a:buFont typeface="Wingdings" pitchFamily="2" charset="2"/>
              <a:buNone/>
            </a:pPr>
            <a:endParaRPr lang="ru-RU" altLang="ru-RU" sz="1700" dirty="0">
              <a:effectLst/>
              <a:latin typeface="Times New Roman" pitchFamily="18" charset="0"/>
            </a:endParaRPr>
          </a:p>
          <a:p>
            <a:pPr algn="just">
              <a:lnSpc>
                <a:spcPct val="110000"/>
              </a:lnSpc>
              <a:buFont typeface="Wingdings" pitchFamily="2" charset="2"/>
              <a:buNone/>
            </a:pPr>
            <a:r>
              <a:rPr lang="ru-RU" altLang="ru-RU" sz="1700" dirty="0">
                <a:effectLst/>
                <a:latin typeface="Times New Roman" pitchFamily="18" charset="0"/>
              </a:rPr>
              <a:t>5. Так как приспособление производства к изменяющимся условиям требует некоторого времени, мы выделяем два различных периода: </a:t>
            </a:r>
            <a:r>
              <a:rPr lang="ru-RU" altLang="ru-RU" sz="1700" i="1" dirty="0">
                <a:effectLst/>
                <a:latin typeface="Times New Roman" pitchFamily="18" charset="0"/>
              </a:rPr>
              <a:t>(а)</a:t>
            </a:r>
            <a:r>
              <a:rPr lang="ru-RU" altLang="ru-RU" sz="1700" dirty="0">
                <a:effectLst/>
                <a:latin typeface="Times New Roman" pitchFamily="18" charset="0"/>
              </a:rPr>
              <a:t> период краткосрочного равновесия (или короткий период), в котором выпуск изменяется при фиксированном количестве (и качестве) производственных мощностей и фирм, и </a:t>
            </a:r>
            <a:r>
              <a:rPr lang="ru-RU" altLang="ru-RU" sz="1700" i="1" dirty="0">
                <a:effectLst/>
                <a:latin typeface="Times New Roman" pitchFamily="18" charset="0"/>
              </a:rPr>
              <a:t>(б)</a:t>
            </a:r>
            <a:r>
              <a:rPr lang="ru-RU" altLang="ru-RU" sz="1700" dirty="0">
                <a:effectLst/>
                <a:latin typeface="Times New Roman" pitchFamily="18" charset="0"/>
              </a:rPr>
              <a:t> период долгосрочного равновесия (или длительный период), в котором число фирм и предприятий, равно как и все остальные параметры, полностью приспосабливается к новым значениям спроса.</a:t>
            </a:r>
          </a:p>
          <a:p>
            <a:pPr algn="just">
              <a:lnSpc>
                <a:spcPct val="110000"/>
              </a:lnSpc>
              <a:buFont typeface="Wingdings" pitchFamily="2" charset="2"/>
              <a:buNone/>
            </a:pPr>
            <a:endParaRPr lang="ru-RU" altLang="ru-RU" sz="1700" dirty="0">
              <a:effectLst/>
              <a:latin typeface="Times New Roman" pitchFamily="18" charset="0"/>
            </a:endParaRPr>
          </a:p>
          <a:p>
            <a:pPr algn="just">
              <a:lnSpc>
                <a:spcPct val="110000"/>
              </a:lnSpc>
              <a:buFont typeface="Wingdings" pitchFamily="2" charset="2"/>
              <a:buNone/>
            </a:pPr>
            <a:r>
              <a:rPr lang="ru-RU" altLang="ru-RU" sz="1700" dirty="0">
                <a:effectLst/>
                <a:latin typeface="Times New Roman" pitchFamily="18" charset="0"/>
              </a:rPr>
              <a:t>6. В длительном периоде, если вход в отрасль и выход из нее свободны, и ни одна фирма не обладает преимуществами технологии и местоположения, конкуренция уничтожит любые добавочные прибыли существующих в данной отрасли фирм. Таким образом, в условиях долгосрочного равновесия, при свободном выходе цена не упадет ниже точки закрытия, а при свободном входе цена никогда не превысит долгосрочных средних издержек.</a:t>
            </a:r>
          </a:p>
          <a:p>
            <a:pPr algn="just">
              <a:lnSpc>
                <a:spcPct val="110000"/>
              </a:lnSpc>
              <a:buFont typeface="Wingdings" pitchFamily="2" charset="2"/>
              <a:buNone/>
            </a:pPr>
            <a:endParaRPr lang="ru-RU" altLang="ru-RU" sz="1700" dirty="0">
              <a:effectLst/>
              <a:latin typeface="Times New Roman" pitchFamily="18" charset="0"/>
            </a:endParaRPr>
          </a:p>
          <a:p>
            <a:pPr algn="just">
              <a:lnSpc>
                <a:spcPct val="110000"/>
              </a:lnSpc>
              <a:buFont typeface="Wingdings" pitchFamily="2" charset="2"/>
              <a:buNone/>
            </a:pPr>
            <a:r>
              <a:rPr lang="ru-RU" altLang="ru-RU" sz="1700" dirty="0">
                <a:effectLst/>
                <a:latin typeface="Times New Roman" pitchFamily="18" charset="0"/>
              </a:rPr>
              <a:t>7. Если отрасль может расширяться, не вызывая повышения цен на используемые в ней факторы производства, кривая ее предложения будет горизонтальной. Если же в отрасли используются специфические ресурсы, то ее кривая предложения в долгосрочном периоде будет иметь положительный наклон.</a:t>
            </a:r>
          </a:p>
          <a:p>
            <a:pPr algn="just">
              <a:lnSpc>
                <a:spcPct val="110000"/>
              </a:lnSpc>
              <a:buFont typeface="Wingdings" pitchFamily="2" charset="2"/>
              <a:buNone/>
            </a:pPr>
            <a:endParaRPr lang="ru-RU" altLang="ru-RU" sz="1700" dirty="0">
              <a:effectLst/>
              <a:latin typeface="Times New Roman" pitchFamily="18" charset="0"/>
            </a:endParaRPr>
          </a:p>
        </p:txBody>
      </p:sp>
    </p:spTree>
    <p:extLst>
      <p:ext uri="{BB962C8B-B14F-4D97-AF65-F5344CB8AC3E}">
        <p14:creationId xmlns="" xmlns:p14="http://schemas.microsoft.com/office/powerpoint/2010/main" val="15927882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ChangeArrowheads="1"/>
          </p:cNvSpPr>
          <p:nvPr>
            <p:ph idx="4294967295"/>
          </p:nvPr>
        </p:nvSpPr>
        <p:spPr>
          <a:xfrm>
            <a:off x="323528" y="620688"/>
            <a:ext cx="8352928" cy="4530725"/>
          </a:xfrm>
        </p:spPr>
        <p:txBody>
          <a:bodyPr>
            <a:normAutofit/>
          </a:bodyPr>
          <a:lstStyle/>
          <a:p>
            <a:pPr algn="ctr">
              <a:lnSpc>
                <a:spcPct val="90000"/>
              </a:lnSpc>
              <a:buFont typeface="Wingdings" pitchFamily="2" charset="2"/>
              <a:buNone/>
            </a:pPr>
            <a:r>
              <a:rPr lang="ru-RU" altLang="ru-RU" sz="2000" b="1" dirty="0">
                <a:effectLst/>
                <a:latin typeface="Times New Roman" pitchFamily="18" charset="0"/>
              </a:rPr>
              <a:t>Особые случаи конкурентных </a:t>
            </a:r>
            <a:r>
              <a:rPr lang="ru-RU" altLang="ru-RU" sz="2000" b="1" dirty="0" smtClean="0">
                <a:effectLst/>
                <a:latin typeface="Times New Roman" pitchFamily="18" charset="0"/>
              </a:rPr>
              <a:t>рынков.</a:t>
            </a:r>
            <a:endParaRPr lang="ru-RU" altLang="ru-RU" sz="2000" b="1" dirty="0">
              <a:effectLst/>
              <a:latin typeface="Times New Roman" pitchFamily="18" charset="0"/>
            </a:endParaRPr>
          </a:p>
          <a:p>
            <a:pPr algn="just">
              <a:lnSpc>
                <a:spcPct val="90000"/>
              </a:lnSpc>
              <a:buFont typeface="Wingdings" pitchFamily="2" charset="2"/>
              <a:buNone/>
            </a:pPr>
            <a:endParaRPr lang="ru-RU" altLang="ru-RU" sz="1600" dirty="0">
              <a:effectLst/>
              <a:latin typeface="Times New Roman" pitchFamily="18" charset="0"/>
            </a:endParaRPr>
          </a:p>
          <a:p>
            <a:pPr algn="just">
              <a:lnSpc>
                <a:spcPct val="90000"/>
              </a:lnSpc>
              <a:buFont typeface="Wingdings" pitchFamily="2" charset="2"/>
              <a:buNone/>
            </a:pPr>
            <a:r>
              <a:rPr lang="ru-RU" altLang="ru-RU" sz="1600" dirty="0">
                <a:effectLst/>
                <a:latin typeface="Times New Roman" pitchFamily="18" charset="0"/>
              </a:rPr>
              <a:t>8. Вспомните общие правила применимые к предложению и спросу.  В соответствии с правилом спроса, увеличение спроса на тот или иной товар (при условии, что кривая предложения остаётся без изменений), как правило, приводит к росту цены на этот товар, и кроме того,  повышает требуемое количество товара. Уменьшение спроса приводит к обратным результатам.</a:t>
            </a:r>
          </a:p>
          <a:p>
            <a:pPr algn="just">
              <a:lnSpc>
                <a:spcPct val="90000"/>
              </a:lnSpc>
              <a:buFont typeface="Wingdings" pitchFamily="2" charset="2"/>
              <a:buNone/>
            </a:pPr>
            <a:endParaRPr lang="ru-RU" altLang="ru-RU" sz="1600" dirty="0">
              <a:effectLst/>
              <a:latin typeface="Times New Roman" pitchFamily="18" charset="0"/>
            </a:endParaRPr>
          </a:p>
          <a:p>
            <a:pPr algn="just">
              <a:lnSpc>
                <a:spcPct val="90000"/>
              </a:lnSpc>
              <a:buFont typeface="Wingdings" pitchFamily="2" charset="2"/>
              <a:buNone/>
            </a:pPr>
            <a:r>
              <a:rPr lang="ru-RU" altLang="ru-RU" sz="1600" dirty="0" smtClean="0">
                <a:effectLst/>
                <a:latin typeface="Times New Roman" pitchFamily="18" charset="0"/>
              </a:rPr>
              <a:t>	В </a:t>
            </a:r>
            <a:r>
              <a:rPr lang="ru-RU" altLang="ru-RU" sz="1600" dirty="0">
                <a:effectLst/>
                <a:latin typeface="Times New Roman" pitchFamily="18" charset="0"/>
              </a:rPr>
              <a:t>соответствии с правилом предложения, увеличение предложения на тот или иной товар (при условии что кривая спроса остаётся без изменений), как правило, приводит к снижению цены на этот товар и повышению объема продаж этого товара. Уменьшение предложения приводит к обратным результатам.</a:t>
            </a:r>
          </a:p>
          <a:p>
            <a:pPr algn="just">
              <a:lnSpc>
                <a:spcPct val="90000"/>
              </a:lnSpc>
              <a:buFont typeface="Wingdings" pitchFamily="2" charset="2"/>
              <a:buNone/>
            </a:pPr>
            <a:endParaRPr lang="ru-RU" altLang="ru-RU" sz="1600" dirty="0">
              <a:effectLst/>
              <a:latin typeface="Times New Roman" pitchFamily="18" charset="0"/>
            </a:endParaRPr>
          </a:p>
          <a:p>
            <a:pPr algn="just">
              <a:lnSpc>
                <a:spcPct val="90000"/>
              </a:lnSpc>
              <a:buFont typeface="Wingdings" pitchFamily="2" charset="2"/>
              <a:buNone/>
            </a:pPr>
            <a:r>
              <a:rPr lang="ru-RU" altLang="ru-RU" sz="1600" dirty="0">
                <a:effectLst/>
                <a:latin typeface="Times New Roman" pitchFamily="18" charset="0"/>
              </a:rPr>
              <a:t>9. Следует помнить о том, что вам могут встретится особые ситуации: постоянные и растущие издержки, полностью не эластичное предложение (которое приводит к появлению экономической ренты) и предложение, имеющее загибающуюся траекторию. Эти заключения помогают объяснить многие важные рыночные явления.</a:t>
            </a:r>
          </a:p>
        </p:txBody>
      </p:sp>
    </p:spTree>
    <p:extLst>
      <p:ext uri="{BB962C8B-B14F-4D97-AF65-F5344CB8AC3E}">
        <p14:creationId xmlns="" xmlns:p14="http://schemas.microsoft.com/office/powerpoint/2010/main" val="86957501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idx="4294967295"/>
          </p:nvPr>
        </p:nvSpPr>
        <p:spPr>
          <a:xfrm>
            <a:off x="395536" y="260648"/>
            <a:ext cx="8229600" cy="6248400"/>
          </a:xfrm>
        </p:spPr>
        <p:txBody>
          <a:bodyPr>
            <a:normAutofit/>
          </a:bodyPr>
          <a:lstStyle/>
          <a:p>
            <a:pPr algn="ctr">
              <a:lnSpc>
                <a:spcPct val="90000"/>
              </a:lnSpc>
              <a:buFont typeface="Wingdings" pitchFamily="2" charset="2"/>
              <a:buNone/>
            </a:pPr>
            <a:r>
              <a:rPr lang="ru-RU" altLang="ru-RU" sz="2000" b="1" dirty="0">
                <a:effectLst/>
                <a:latin typeface="Times New Roman" pitchFamily="18" charset="0"/>
              </a:rPr>
              <a:t>Эффективность и справедливость на конкурентных </a:t>
            </a:r>
            <a:r>
              <a:rPr lang="ru-RU" altLang="ru-RU" sz="2000" b="1" dirty="0" smtClean="0">
                <a:effectLst/>
                <a:latin typeface="Times New Roman" pitchFamily="18" charset="0"/>
              </a:rPr>
              <a:t>рынках.</a:t>
            </a:r>
            <a:endParaRPr lang="ru-RU" altLang="ru-RU" sz="2000" b="1" dirty="0">
              <a:effectLst/>
              <a:latin typeface="Times New Roman" pitchFamily="18" charset="0"/>
            </a:endParaRPr>
          </a:p>
          <a:p>
            <a:pPr algn="ctr">
              <a:lnSpc>
                <a:spcPct val="90000"/>
              </a:lnSpc>
              <a:buFont typeface="Wingdings" pitchFamily="2" charset="2"/>
              <a:buNone/>
            </a:pPr>
            <a:endParaRPr lang="ru-RU" altLang="ru-RU" sz="2000" dirty="0">
              <a:effectLst/>
              <a:latin typeface="Times New Roman" pitchFamily="18" charset="0"/>
            </a:endParaRPr>
          </a:p>
          <a:p>
            <a:pPr algn="just">
              <a:lnSpc>
                <a:spcPct val="90000"/>
              </a:lnSpc>
              <a:buFont typeface="Wingdings" pitchFamily="2" charset="2"/>
              <a:buNone/>
            </a:pPr>
            <a:r>
              <a:rPr lang="ru-RU" altLang="ru-RU" sz="1600" dirty="0">
                <a:effectLst/>
                <a:latin typeface="Times New Roman" pitchFamily="18" charset="0"/>
              </a:rPr>
              <a:t>10. Анализ конкурентных рынков проливает свет на проблемы эффективной организации общества. Эффективное распределение ресурсов достигается в том случае, когда невозможна дальнейшая реорганизация производства и распределения, способная увеличить степень удовлетворения чьих-либо потребностей. Иными словами, эффективность считается достигнутой, когда нельзя улучшить чье-либо благосостояние, не ухудшив при этом благосостояние остальных.</a:t>
            </a:r>
            <a:r>
              <a:rPr lang="ru-RU" altLang="ru-RU" sz="1600" dirty="0">
                <a:latin typeface="Times New Roman" pitchFamily="18" charset="0"/>
              </a:rPr>
              <a:t> </a:t>
            </a:r>
          </a:p>
          <a:p>
            <a:pPr algn="just">
              <a:lnSpc>
                <a:spcPct val="90000"/>
              </a:lnSpc>
              <a:buFont typeface="Wingdings" pitchFamily="2" charset="2"/>
              <a:buNone/>
            </a:pPr>
            <a:endParaRPr lang="ru-RU" altLang="ru-RU" sz="1600" dirty="0">
              <a:latin typeface="Times New Roman" pitchFamily="18" charset="0"/>
            </a:endParaRPr>
          </a:p>
          <a:p>
            <a:pPr algn="just">
              <a:lnSpc>
                <a:spcPct val="90000"/>
              </a:lnSpc>
              <a:buFont typeface="Wingdings" pitchFamily="2" charset="2"/>
              <a:buNone/>
            </a:pPr>
            <a:r>
              <a:rPr lang="ru-RU" altLang="ru-RU" sz="1600" dirty="0">
                <a:effectLst/>
                <a:latin typeface="Times New Roman" pitchFamily="18" charset="0"/>
              </a:rPr>
              <a:t>11. В идеальных условиях конкурентная экономика достигает эффективного распределения ресурсов. Эти условия таковы: а) Когда потребители максимизируют степень удовлетворения своих потребностей, предельная полезность равна цене. </a:t>
            </a:r>
            <a:r>
              <a:rPr lang="ru-RU" altLang="ru-RU" sz="1600" i="1" dirty="0">
                <a:effectLst/>
                <a:latin typeface="Times New Roman" pitchFamily="18" charset="0"/>
              </a:rPr>
              <a:t>б)</a:t>
            </a:r>
            <a:r>
              <a:rPr lang="ru-RU" altLang="ru-RU" sz="1600" dirty="0">
                <a:effectLst/>
                <a:latin typeface="Times New Roman" pitchFamily="18" charset="0"/>
              </a:rPr>
              <a:t> Конкурентные производители выбирают такой уровень выпуска, при котором предельные издержки равны цене. в) Из равенств </a:t>
            </a:r>
            <a:r>
              <a:rPr lang="ru-RU" altLang="ru-RU" sz="1600" i="1" dirty="0">
                <a:effectLst/>
                <a:latin typeface="Times New Roman" pitchFamily="18" charset="0"/>
              </a:rPr>
              <a:t>М </a:t>
            </a:r>
            <a:r>
              <a:rPr lang="en-US" altLang="ru-RU" sz="1600" i="1" dirty="0">
                <a:effectLst/>
                <a:latin typeface="Times New Roman" pitchFamily="18" charset="0"/>
              </a:rPr>
              <a:t>U</a:t>
            </a:r>
            <a:r>
              <a:rPr lang="ru-RU" altLang="ru-RU" sz="1600" dirty="0">
                <a:effectLst/>
                <a:latin typeface="Times New Roman" pitchFamily="18" charset="0"/>
              </a:rPr>
              <a:t> = </a:t>
            </a:r>
            <a:r>
              <a:rPr lang="ru-RU" altLang="ru-RU" sz="1600" i="1" dirty="0">
                <a:effectLst/>
                <a:latin typeface="Times New Roman" pitchFamily="18" charset="0"/>
              </a:rPr>
              <a:t>Р</a:t>
            </a:r>
            <a:r>
              <a:rPr lang="ru-RU" altLang="ru-RU" sz="1600" dirty="0">
                <a:effectLst/>
                <a:latin typeface="Times New Roman" pitchFamily="18" charset="0"/>
              </a:rPr>
              <a:t> и </a:t>
            </a:r>
            <a:r>
              <a:rPr lang="ru-RU" altLang="ru-RU" sz="1600" i="1" dirty="0">
                <a:effectLst/>
                <a:latin typeface="Times New Roman" pitchFamily="18" charset="0"/>
              </a:rPr>
              <a:t>МС =Р</a:t>
            </a:r>
            <a:r>
              <a:rPr lang="ru-RU" altLang="ru-RU" sz="1600" dirty="0">
                <a:effectLst/>
                <a:latin typeface="Times New Roman" pitchFamily="18" charset="0"/>
              </a:rPr>
              <a:t> следует </a:t>
            </a:r>
            <a:r>
              <a:rPr lang="en-US" altLang="ru-RU" sz="1600" i="1" dirty="0">
                <a:effectLst/>
                <a:latin typeface="Times New Roman" pitchFamily="18" charset="0"/>
              </a:rPr>
              <a:t>U</a:t>
            </a:r>
            <a:r>
              <a:rPr lang="ru-RU" altLang="ru-RU" sz="1600" i="1" dirty="0">
                <a:effectLst/>
                <a:latin typeface="Times New Roman" pitchFamily="18" charset="0"/>
              </a:rPr>
              <a:t> = МС. </a:t>
            </a:r>
            <a:r>
              <a:rPr lang="ru-RU" altLang="ru-RU" sz="1600" dirty="0">
                <a:effectLst/>
                <a:latin typeface="Times New Roman" pitchFamily="18" charset="0"/>
              </a:rPr>
              <a:t>Таким образом, предельные общественные издержки производства блага при совершенной конкуренции становятся равными предельной полезности данного блага. </a:t>
            </a:r>
          </a:p>
          <a:p>
            <a:pPr algn="just">
              <a:lnSpc>
                <a:spcPct val="90000"/>
              </a:lnSpc>
              <a:buFont typeface="Wingdings" pitchFamily="2" charset="2"/>
              <a:buNone/>
            </a:pPr>
            <a:endParaRPr lang="ru-RU" altLang="ru-RU" sz="1600" dirty="0">
              <a:effectLst/>
              <a:latin typeface="Times New Roman" pitchFamily="18" charset="0"/>
            </a:endParaRPr>
          </a:p>
          <a:p>
            <a:pPr algn="just">
              <a:lnSpc>
                <a:spcPct val="90000"/>
              </a:lnSpc>
              <a:buFont typeface="Wingdings" pitchFamily="2" charset="2"/>
              <a:buNone/>
            </a:pPr>
            <a:r>
              <a:rPr lang="ru-RU" altLang="ru-RU" sz="1600" dirty="0">
                <a:effectLst/>
                <a:latin typeface="Times New Roman" pitchFamily="18" charset="0"/>
              </a:rPr>
              <a:t>12. Результат деятельности конкурентных рынков, будучи эффективным, может оказаться социально неприемлемым. Конкурентные рынки не обязательно обеспечивают достижение общественных идеалов, таких как справедливое распределение дохода и потребления. Поэтому государство обычно воздействует на равновесие конкурентной экономики с целью изменения распределения доходов, но наиболее эффективным способом перераспределения (по сравнению с прямым вмешательством) является создание системы налогов и трансфертных платежей.</a:t>
            </a:r>
            <a:r>
              <a:rPr lang="ru-RU" altLang="ru-RU" sz="1600" dirty="0"/>
              <a:t> </a:t>
            </a:r>
          </a:p>
        </p:txBody>
      </p:sp>
    </p:spTree>
    <p:extLst>
      <p:ext uri="{BB962C8B-B14F-4D97-AF65-F5344CB8AC3E}">
        <p14:creationId xmlns="" xmlns:p14="http://schemas.microsoft.com/office/powerpoint/2010/main" val="1479278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ru-RU" altLang="ru-RU" dirty="0"/>
              <a:t>Ключевые </a:t>
            </a:r>
            <a:r>
              <a:rPr lang="ru-RU" altLang="ru-RU" dirty="0" smtClean="0"/>
              <a:t>понятия.</a:t>
            </a:r>
            <a:endParaRPr lang="ru-RU" altLang="ru-RU" dirty="0"/>
          </a:p>
        </p:txBody>
      </p:sp>
      <p:sp>
        <p:nvSpPr>
          <p:cNvPr id="96259" name="Rectangle 3"/>
          <p:cNvSpPr>
            <a:spLocks noGrp="1" noChangeArrowheads="1"/>
          </p:cNvSpPr>
          <p:nvPr>
            <p:ph idx="1"/>
          </p:nvPr>
        </p:nvSpPr>
        <p:spPr>
          <a:xfrm>
            <a:off x="539552" y="1600200"/>
            <a:ext cx="8208912" cy="4530725"/>
          </a:xfrm>
        </p:spPr>
        <p:txBody>
          <a:bodyPr>
            <a:noAutofit/>
          </a:bodyPr>
          <a:lstStyle/>
          <a:p>
            <a:pPr algn="just">
              <a:buFont typeface="Wingdings" pitchFamily="2" charset="2"/>
              <a:buNone/>
            </a:pPr>
            <a:r>
              <a:rPr lang="ru-RU" altLang="ru-RU" sz="2000" b="1" dirty="0">
                <a:effectLst/>
                <a:latin typeface="Times New Roman" pitchFamily="18" charset="0"/>
              </a:rPr>
              <a:t>Конкурентное предложение</a:t>
            </a:r>
            <a:endParaRPr lang="ru-RU" altLang="ru-RU" sz="2000" i="1" dirty="0">
              <a:effectLst/>
              <a:latin typeface="Times New Roman" pitchFamily="18" charset="0"/>
            </a:endParaRPr>
          </a:p>
          <a:p>
            <a:pPr algn="just"/>
            <a:r>
              <a:rPr lang="ru-RU" altLang="ru-RU" sz="2000" i="1" dirty="0">
                <a:effectLst/>
                <a:latin typeface="Times New Roman" pitchFamily="18" charset="0"/>
              </a:rPr>
              <a:t>Р = МС —</a:t>
            </a:r>
            <a:r>
              <a:rPr lang="ru-RU" altLang="ru-RU" sz="2000" dirty="0">
                <a:effectLst/>
                <a:latin typeface="Times New Roman" pitchFamily="18" charset="0"/>
              </a:rPr>
              <a:t> условие максимизации прибыли</a:t>
            </a:r>
          </a:p>
          <a:p>
            <a:pPr algn="just">
              <a:buFont typeface="Wingdings" pitchFamily="2" charset="2"/>
              <a:buNone/>
            </a:pPr>
            <a:r>
              <a:rPr lang="ru-RU" altLang="ru-RU" sz="2000" dirty="0">
                <a:effectLst/>
                <a:latin typeface="Times New Roman" pitchFamily="18" charset="0"/>
              </a:rPr>
              <a:t>кривая предложения фирмы </a:t>
            </a:r>
            <a:r>
              <a:rPr lang="en-US" altLang="ru-RU" sz="2000" dirty="0" err="1">
                <a:effectLst/>
                <a:latin typeface="Times New Roman" pitchFamily="18" charset="0"/>
              </a:rPr>
              <a:t>ss</a:t>
            </a:r>
            <a:r>
              <a:rPr lang="ru-RU" altLang="ru-RU" sz="2000" dirty="0">
                <a:effectLst/>
                <a:latin typeface="Times New Roman" pitchFamily="18" charset="0"/>
              </a:rPr>
              <a:t> и кривая предельных издержек </a:t>
            </a:r>
            <a:r>
              <a:rPr lang="ru-RU" altLang="ru-RU" sz="2000" i="1" dirty="0">
                <a:effectLst/>
                <a:latin typeface="Times New Roman" pitchFamily="18" charset="0"/>
              </a:rPr>
              <a:t>МС</a:t>
            </a:r>
            <a:endParaRPr lang="ru-RU" altLang="ru-RU" sz="2000" dirty="0">
              <a:effectLst/>
              <a:latin typeface="Times New Roman" pitchFamily="18" charset="0"/>
            </a:endParaRPr>
          </a:p>
          <a:p>
            <a:pPr algn="just"/>
            <a:r>
              <a:rPr lang="ru-RU" altLang="ru-RU" sz="2000" dirty="0">
                <a:effectLst/>
                <a:latin typeface="Times New Roman" pitchFamily="18" charset="0"/>
              </a:rPr>
              <a:t>Точка безубыточности, в которой Р = </a:t>
            </a:r>
            <a:r>
              <a:rPr lang="ru-RU" altLang="ru-RU" sz="2000" i="1" dirty="0">
                <a:effectLst/>
                <a:latin typeface="Times New Roman" pitchFamily="18" charset="0"/>
              </a:rPr>
              <a:t>МС = АС</a:t>
            </a:r>
            <a:endParaRPr lang="ru-RU" altLang="ru-RU" sz="2000" dirty="0">
              <a:effectLst/>
              <a:latin typeface="Times New Roman" pitchFamily="18" charset="0"/>
            </a:endParaRPr>
          </a:p>
          <a:p>
            <a:pPr algn="just"/>
            <a:r>
              <a:rPr lang="ru-RU" altLang="ru-RU" sz="2000" dirty="0">
                <a:effectLst/>
                <a:latin typeface="Times New Roman" pitchFamily="18" charset="0"/>
              </a:rPr>
              <a:t>Точка закрытия, в которой Р = МС = </a:t>
            </a:r>
            <a:r>
              <a:rPr lang="en-US" altLang="ru-RU" sz="2000" i="1" dirty="0">
                <a:effectLst/>
                <a:latin typeface="Times New Roman" pitchFamily="18" charset="0"/>
              </a:rPr>
              <a:t>AVC</a:t>
            </a:r>
            <a:endParaRPr lang="ru-RU" altLang="ru-RU" sz="2000" dirty="0">
              <a:effectLst/>
              <a:latin typeface="Times New Roman" pitchFamily="18" charset="0"/>
            </a:endParaRPr>
          </a:p>
          <a:p>
            <a:pPr algn="just"/>
            <a:r>
              <a:rPr lang="ru-RU" altLang="ru-RU" sz="2000" dirty="0">
                <a:effectLst/>
                <a:latin typeface="Times New Roman" pitchFamily="18" charset="0"/>
              </a:rPr>
              <a:t>Суммирование индивидуальных кривых предложения </a:t>
            </a:r>
            <a:r>
              <a:rPr lang="en-GB" altLang="ru-RU" sz="2000" dirty="0" err="1">
                <a:effectLst/>
                <a:latin typeface="Times New Roman" pitchFamily="18" charset="0"/>
              </a:rPr>
              <a:t>ss</a:t>
            </a:r>
            <a:r>
              <a:rPr lang="ru-RU" altLang="ru-RU" sz="2000" dirty="0">
                <a:effectLst/>
                <a:latin typeface="Times New Roman" pitchFamily="18" charset="0"/>
              </a:rPr>
              <a:t> при построении отраслевой кривой предложения SS</a:t>
            </a:r>
          </a:p>
          <a:p>
            <a:pPr algn="just"/>
            <a:r>
              <a:rPr lang="ru-RU" altLang="ru-RU" sz="2000" dirty="0">
                <a:effectLst/>
                <a:latin typeface="Times New Roman" pitchFamily="18" charset="0"/>
              </a:rPr>
              <a:t>Краткосрочное и долгосрочное равновесие</a:t>
            </a:r>
          </a:p>
          <a:p>
            <a:pPr algn="just"/>
            <a:r>
              <a:rPr lang="ru-RU" altLang="ru-RU" sz="2000" dirty="0">
                <a:effectLst/>
                <a:latin typeface="Times New Roman" pitchFamily="18" charset="0"/>
              </a:rPr>
              <a:t>Условие нулевых прибылей в длительном периоде</a:t>
            </a:r>
            <a:endParaRPr lang="en-GB" altLang="ru-RU" sz="2000" dirty="0">
              <a:effectLst/>
              <a:latin typeface="Times New Roman" pitchFamily="18" charset="0"/>
            </a:endParaRPr>
          </a:p>
          <a:p>
            <a:pPr algn="just"/>
            <a:endParaRPr lang="en-GB" altLang="ru-RU" sz="2000" dirty="0">
              <a:effectLst/>
              <a:latin typeface="Times New Roman" pitchFamily="18" charset="0"/>
            </a:endParaRPr>
          </a:p>
          <a:p>
            <a:pPr>
              <a:buFont typeface="Wingdings" pitchFamily="2" charset="2"/>
              <a:buNone/>
            </a:pPr>
            <a:r>
              <a:rPr lang="ru-RU" altLang="ru-RU" sz="2000" b="1" dirty="0">
                <a:effectLst/>
                <a:latin typeface="Times New Roman" pitchFamily="18" charset="0"/>
              </a:rPr>
              <a:t>Эффективность и справедливость</a:t>
            </a:r>
            <a:endParaRPr lang="ru-RU" altLang="ru-RU" sz="2000" dirty="0">
              <a:effectLst/>
              <a:latin typeface="Times New Roman" pitchFamily="18" charset="0"/>
            </a:endParaRPr>
          </a:p>
          <a:p>
            <a:r>
              <a:rPr lang="ru-RU" altLang="ru-RU" sz="2000" dirty="0">
                <a:effectLst/>
                <a:latin typeface="Times New Roman" pitchFamily="18" charset="0"/>
              </a:rPr>
              <a:t>Эффективное распределение</a:t>
            </a:r>
            <a:r>
              <a:rPr lang="en-GB" altLang="ru-RU" sz="2000" dirty="0">
                <a:effectLst/>
                <a:latin typeface="Times New Roman" pitchFamily="18" charset="0"/>
              </a:rPr>
              <a:t> </a:t>
            </a:r>
            <a:r>
              <a:rPr lang="ru-RU" altLang="ru-RU" sz="2000" dirty="0">
                <a:effectLst/>
                <a:latin typeface="Times New Roman" pitchFamily="18" charset="0"/>
              </a:rPr>
              <a:t>ресурсов</a:t>
            </a:r>
          </a:p>
          <a:p>
            <a:r>
              <a:rPr lang="ru-RU" altLang="ru-RU" sz="2000" dirty="0">
                <a:effectLst/>
                <a:latin typeface="Times New Roman" pitchFamily="18" charset="0"/>
              </a:rPr>
              <a:t>Условие эффективного распределение ресурсов: </a:t>
            </a:r>
            <a:r>
              <a:rPr lang="en-US" altLang="ru-RU" sz="2000" i="1" dirty="0">
                <a:effectLst/>
                <a:latin typeface="Times New Roman" pitchFamily="18" charset="0"/>
              </a:rPr>
              <a:t>MU</a:t>
            </a:r>
            <a:r>
              <a:rPr lang="ru-RU" altLang="ru-RU" sz="2000" i="1" dirty="0">
                <a:effectLst/>
                <a:latin typeface="Times New Roman" pitchFamily="18" charset="0"/>
              </a:rPr>
              <a:t> = Р = МС</a:t>
            </a:r>
            <a:endParaRPr lang="ru-RU" altLang="ru-RU" sz="2000" dirty="0">
              <a:effectLst/>
              <a:latin typeface="Times New Roman" pitchFamily="18" charset="0"/>
            </a:endParaRPr>
          </a:p>
          <a:p>
            <a:r>
              <a:rPr lang="ru-RU" altLang="ru-RU" sz="2000" dirty="0">
                <a:effectLst/>
                <a:latin typeface="Times New Roman" pitchFamily="18" charset="0"/>
              </a:rPr>
              <a:t>Эффективность конкурентных рынков</a:t>
            </a:r>
          </a:p>
          <a:p>
            <a:r>
              <a:rPr lang="ru-RU" altLang="ru-RU" sz="2000" dirty="0">
                <a:effectLst/>
                <a:latin typeface="Times New Roman" pitchFamily="18" charset="0"/>
              </a:rPr>
              <a:t>Эффективность и справедливость</a:t>
            </a:r>
          </a:p>
        </p:txBody>
      </p:sp>
    </p:spTree>
    <p:extLst>
      <p:ext uri="{BB962C8B-B14F-4D97-AF65-F5344CB8AC3E}">
        <p14:creationId xmlns="" xmlns:p14="http://schemas.microsoft.com/office/powerpoint/2010/main" val="12246790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6"/>
          <p:cNvSpPr>
            <a:spLocks noGrp="1" noChangeArrowheads="1"/>
          </p:cNvSpPr>
          <p:nvPr>
            <p:ph type="title"/>
          </p:nvPr>
        </p:nvSpPr>
        <p:spPr>
          <a:xfrm>
            <a:off x="533400" y="0"/>
            <a:ext cx="8229600" cy="1412776"/>
          </a:xfrm>
        </p:spPr>
        <p:txBody>
          <a:bodyPr/>
          <a:lstStyle/>
          <a:p>
            <a:r>
              <a:rPr lang="ru-RU" altLang="ru-RU" sz="4000" dirty="0">
                <a:effectLst>
                  <a:outerShdw blurRad="38100" dist="38100" dir="2700000" algn="tl">
                    <a:srgbClr val="000000">
                      <a:alpha val="43137"/>
                    </a:srgbClr>
                  </a:outerShdw>
                </a:effectLst>
                <a:latin typeface="Times New Roman" pitchFamily="18" charset="0"/>
              </a:rPr>
              <a:t>Вопросы для </a:t>
            </a:r>
            <a:r>
              <a:rPr lang="ru-RU" altLang="ru-RU" sz="4000" dirty="0" smtClean="0">
                <a:effectLst>
                  <a:outerShdw blurRad="38100" dist="38100" dir="2700000" algn="tl">
                    <a:srgbClr val="000000">
                      <a:alpha val="43137"/>
                    </a:srgbClr>
                  </a:outerShdw>
                </a:effectLst>
                <a:latin typeface="Times New Roman" pitchFamily="18" charset="0"/>
              </a:rPr>
              <a:t>обсуждения.</a:t>
            </a:r>
            <a:endParaRPr lang="ru-RU" altLang="ru-RU" sz="4000" dirty="0">
              <a:effectLst>
                <a:outerShdw blurRad="38100" dist="38100" dir="2700000" algn="tl">
                  <a:srgbClr val="000000">
                    <a:alpha val="43137"/>
                  </a:srgbClr>
                </a:outerShdw>
              </a:effectLst>
              <a:latin typeface="Times New Roman" pitchFamily="18" charset="0"/>
            </a:endParaRPr>
          </a:p>
        </p:txBody>
      </p:sp>
      <p:sp>
        <p:nvSpPr>
          <p:cNvPr id="4101" name="Rectangle 5"/>
          <p:cNvSpPr>
            <a:spLocks noGrp="1" noChangeArrowheads="1"/>
          </p:cNvSpPr>
          <p:nvPr>
            <p:ph idx="1"/>
          </p:nvPr>
        </p:nvSpPr>
        <p:spPr>
          <a:xfrm>
            <a:off x="251520" y="1484784"/>
            <a:ext cx="8424936" cy="4464496"/>
          </a:xfrm>
        </p:spPr>
        <p:txBody>
          <a:bodyPr>
            <a:normAutofit lnSpcReduction="10000"/>
          </a:bodyPr>
          <a:lstStyle/>
          <a:p>
            <a:pPr indent="292100" algn="just">
              <a:buFont typeface="Wingdings" pitchFamily="2" charset="2"/>
              <a:buNone/>
            </a:pPr>
            <a:r>
              <a:rPr lang="ru-RU" altLang="ru-RU" sz="2000" dirty="0">
                <a:effectLst/>
                <a:latin typeface="Times New Roman" pitchFamily="18" charset="0"/>
              </a:rPr>
              <a:t>1. Объясните, почему каждое из этих утверждений о </a:t>
            </a:r>
            <a:r>
              <a:rPr lang="ru-RU" altLang="ru-RU" sz="2000" dirty="0" err="1">
                <a:effectLst/>
                <a:latin typeface="Times New Roman" pitchFamily="18" charset="0"/>
              </a:rPr>
              <a:t>максимизирующих</a:t>
            </a:r>
            <a:r>
              <a:rPr lang="ru-RU" altLang="ru-RU" sz="2000" dirty="0">
                <a:effectLst/>
                <a:latin typeface="Times New Roman" pitchFamily="18" charset="0"/>
              </a:rPr>
              <a:t> прибыль конкурентных фирмах неверно. Исправьте ошибки, где это необходимо.</a:t>
            </a:r>
            <a:endParaRPr lang="ru-RU" altLang="ru-RU" sz="2000" b="1" dirty="0">
              <a:effectLst/>
              <a:latin typeface="Times New Roman" pitchFamily="18" charset="0"/>
            </a:endParaRPr>
          </a:p>
          <a:p>
            <a:pPr indent="292100" algn="just">
              <a:buFont typeface="Wingdings" pitchFamily="2" charset="2"/>
              <a:buNone/>
            </a:pPr>
            <a:r>
              <a:rPr lang="ru-RU" altLang="ru-RU" sz="2000" dirty="0">
                <a:effectLst/>
                <a:latin typeface="Times New Roman" pitchFamily="18" charset="0"/>
              </a:rPr>
              <a:t>а) Конкурентная фирма будет увеличивать выпуск до тех пор, пока цена не сравняется со средними переменными издержками.</a:t>
            </a:r>
            <a:endParaRPr lang="ru-RU" altLang="ru-RU" sz="2000" b="1" dirty="0">
              <a:effectLst/>
              <a:latin typeface="Times New Roman" pitchFamily="18" charset="0"/>
            </a:endParaRPr>
          </a:p>
          <a:p>
            <a:pPr indent="292100" algn="just">
              <a:buFont typeface="Wingdings" pitchFamily="2" charset="2"/>
              <a:buNone/>
            </a:pPr>
            <a:r>
              <a:rPr lang="ru-RU" altLang="ru-RU" sz="2000" dirty="0">
                <a:effectLst/>
                <a:latin typeface="Times New Roman" pitchFamily="18" charset="0"/>
              </a:rPr>
              <a:t>б) Случай закрытия фирмы имеет место, когда цена опускается ниже минимальных средних издержек.</a:t>
            </a:r>
            <a:endParaRPr lang="ru-RU" altLang="ru-RU" sz="2000" b="1" dirty="0">
              <a:effectLst/>
              <a:latin typeface="Times New Roman" pitchFamily="18" charset="0"/>
            </a:endParaRPr>
          </a:p>
          <a:p>
            <a:pPr indent="292100" algn="just">
              <a:buFont typeface="Wingdings" pitchFamily="2" charset="2"/>
              <a:buNone/>
            </a:pPr>
            <a:r>
              <a:rPr lang="ru-RU" altLang="ru-RU" sz="2000" dirty="0">
                <a:effectLst/>
                <a:latin typeface="Times New Roman" pitchFamily="18" charset="0"/>
              </a:rPr>
              <a:t>в) Форма кривой предложения фирмы определяется только предельными издержками фирмы. Другие виды издержек не влияют на решения фирмы о предложении.               </a:t>
            </a:r>
            <a:endParaRPr lang="ru-RU" altLang="ru-RU" sz="2000" b="1" dirty="0">
              <a:effectLst/>
              <a:latin typeface="Times New Roman" pitchFamily="18" charset="0"/>
            </a:endParaRPr>
          </a:p>
          <a:p>
            <a:pPr indent="292100" algn="just">
              <a:buFont typeface="Wingdings" pitchFamily="2" charset="2"/>
              <a:buNone/>
            </a:pPr>
            <a:r>
              <a:rPr lang="ru-RU" altLang="ru-RU" sz="2000" dirty="0">
                <a:effectLst/>
                <a:latin typeface="Times New Roman" pitchFamily="18" charset="0"/>
              </a:rPr>
              <a:t>г) Правило </a:t>
            </a:r>
            <a:r>
              <a:rPr lang="ru-RU" altLang="ru-RU" sz="2000" i="1" dirty="0">
                <a:effectLst/>
                <a:latin typeface="Times New Roman" pitchFamily="18" charset="0"/>
              </a:rPr>
              <a:t>Р = МС</a:t>
            </a:r>
            <a:r>
              <a:rPr lang="ru-RU" altLang="ru-RU" sz="2000" dirty="0">
                <a:effectLst/>
                <a:latin typeface="Times New Roman" pitchFamily="18" charset="0"/>
              </a:rPr>
              <a:t> в конкурентных отраслях справедливо для кривых предельных издержек, имеющих положительный, отрицательный наклон, а также горизонтальных.</a:t>
            </a:r>
            <a:endParaRPr lang="ru-RU" altLang="ru-RU" sz="2000" b="1" dirty="0">
              <a:effectLst/>
              <a:latin typeface="Times New Roman" pitchFamily="18" charset="0"/>
            </a:endParaRPr>
          </a:p>
          <a:p>
            <a:pPr indent="292100" algn="just">
              <a:buFont typeface="Wingdings" pitchFamily="2" charset="2"/>
              <a:buNone/>
            </a:pPr>
            <a:r>
              <a:rPr lang="ru-RU" altLang="ru-RU" sz="2000" dirty="0" err="1">
                <a:effectLst/>
                <a:latin typeface="Times New Roman" pitchFamily="18" charset="0"/>
              </a:rPr>
              <a:t>д</a:t>
            </a:r>
            <a:r>
              <a:rPr lang="ru-RU" altLang="ru-RU" sz="2000" dirty="0">
                <a:effectLst/>
                <a:latin typeface="Times New Roman" pitchFamily="18" charset="0"/>
              </a:rPr>
              <a:t>) Конкурентная фирма устанавливает цену на уровне предельных издержек</a:t>
            </a:r>
            <a:r>
              <a:rPr lang="ru-RU" altLang="ru-RU" sz="2000" dirty="0" smtClean="0">
                <a:effectLst/>
                <a:latin typeface="Times New Roman" pitchFamily="18" charset="0"/>
              </a:rPr>
              <a:t>.</a:t>
            </a:r>
            <a:endParaRPr lang="ru-RU" altLang="ru-RU" sz="2000" dirty="0">
              <a:effectLst/>
              <a:latin typeface="Times New Roman" pitchFamily="18" charset="0"/>
            </a:endParaRPr>
          </a:p>
        </p:txBody>
      </p:sp>
    </p:spTree>
    <p:extLst>
      <p:ext uri="{BB962C8B-B14F-4D97-AF65-F5344CB8AC3E}">
        <p14:creationId xmlns="" xmlns:p14="http://schemas.microsoft.com/office/powerpoint/2010/main" val="2770639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3528" y="1484784"/>
            <a:ext cx="8496944" cy="4525963"/>
          </a:xfrm>
        </p:spPr>
        <p:txBody>
          <a:bodyPr>
            <a:normAutofit/>
          </a:bodyPr>
          <a:lstStyle/>
          <a:p>
            <a:pPr algn="just"/>
            <a:r>
              <a:rPr lang="ru-RU" sz="2600" dirty="0" smtClean="0"/>
              <a:t>    Рынок </a:t>
            </a:r>
            <a:r>
              <a:rPr lang="ru-RU" sz="2600" dirty="0"/>
              <a:t>совершенной конкуренции состоит из множества мелких фирм, производящих идентичные продукты и неспособных в силу своих небольших размеров влиять на рыночную цену.</a:t>
            </a:r>
          </a:p>
          <a:p>
            <a:pPr algn="just"/>
            <a:r>
              <a:rPr lang="ru-RU" sz="2600" dirty="0" smtClean="0"/>
              <a:t>    Субъект </a:t>
            </a:r>
            <a:r>
              <a:rPr lang="ru-RU" sz="2600" dirty="0"/>
              <a:t>совершенной конкуренции сталкивается с абсолютно горизонтальной кривой спроса (</a:t>
            </a:r>
            <a:r>
              <a:rPr lang="ru-RU" sz="2600" dirty="0" err="1"/>
              <a:t>dd</a:t>
            </a:r>
            <a:r>
              <a:rPr lang="ru-RU" sz="2600" dirty="0"/>
              <a:t>).</a:t>
            </a:r>
          </a:p>
          <a:p>
            <a:pPr algn="just"/>
            <a:r>
              <a:rPr lang="ru-RU" sz="2600" dirty="0" smtClean="0"/>
              <a:t>    Прирост </a:t>
            </a:r>
            <a:r>
              <a:rPr lang="ru-RU" sz="2600" dirty="0"/>
              <a:t>дохода от продажи дополнительной единицы продукции равен ее рыночной цене.</a:t>
            </a:r>
          </a:p>
          <a:p>
            <a:endParaRPr lang="ru-RU" dirty="0"/>
          </a:p>
        </p:txBody>
      </p:sp>
      <p:sp>
        <p:nvSpPr>
          <p:cNvPr id="4" name="Заголовок 1"/>
          <p:cNvSpPr>
            <a:spLocks noGrp="1"/>
          </p:cNvSpPr>
          <p:nvPr>
            <p:ph type="title"/>
          </p:nvPr>
        </p:nvSpPr>
        <p:spPr>
          <a:xfrm>
            <a:off x="179512" y="260648"/>
            <a:ext cx="8784976" cy="1143000"/>
          </a:xfrm>
        </p:spPr>
        <p:txBody>
          <a:bodyPr>
            <a:noAutofit/>
          </a:bodyPr>
          <a:lstStyle/>
          <a:p>
            <a:r>
              <a:rPr lang="ru-RU" sz="3200" dirty="0" smtClean="0"/>
              <a:t>Повторим  следующие основные моменты:</a:t>
            </a:r>
            <a:endParaRPr lang="ru-RU" sz="3200" dirty="0"/>
          </a:p>
        </p:txBody>
      </p:sp>
    </p:spTree>
    <p:extLst>
      <p:ext uri="{BB962C8B-B14F-4D97-AF65-F5344CB8AC3E}">
        <p14:creationId xmlns="" xmlns:p14="http://schemas.microsoft.com/office/powerpoint/2010/main" val="111292131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39552" y="548680"/>
            <a:ext cx="8208912" cy="5632311"/>
          </a:xfrm>
          <a:prstGeom prst="rect">
            <a:avLst/>
          </a:prstGeom>
        </p:spPr>
        <p:txBody>
          <a:bodyPr wrap="square">
            <a:spAutoFit/>
          </a:bodyPr>
          <a:lstStyle/>
          <a:p>
            <a:pPr indent="457200" algn="just">
              <a:buFont typeface="Wingdings" pitchFamily="2" charset="2"/>
              <a:buNone/>
            </a:pPr>
            <a:r>
              <a:rPr lang="ru-RU" altLang="ru-RU" sz="2000" dirty="0" smtClean="0">
                <a:latin typeface="Times New Roman" pitchFamily="18" charset="0"/>
              </a:rPr>
              <a:t>2. Объясните, почему фирма может продолжать производить, неся убытки.</a:t>
            </a:r>
          </a:p>
          <a:p>
            <a:pPr indent="457200" algn="just">
              <a:buFont typeface="Wingdings" pitchFamily="2" charset="2"/>
              <a:buNone/>
            </a:pPr>
            <a:endParaRPr lang="ru-RU" altLang="ru-RU" sz="2000" dirty="0" smtClean="0">
              <a:latin typeface="Times New Roman" pitchFamily="18" charset="0"/>
            </a:endParaRPr>
          </a:p>
          <a:p>
            <a:pPr indent="457200" algn="just">
              <a:buFont typeface="Wingdings" pitchFamily="2" charset="2"/>
              <a:buNone/>
            </a:pPr>
            <a:r>
              <a:rPr lang="ru-RU" altLang="ru-RU" sz="2000" dirty="0" smtClean="0">
                <a:latin typeface="Times New Roman" pitchFamily="18" charset="0"/>
              </a:rPr>
              <a:t>3. Одно из наиболее важных правил в экономической науке, в бизнесе и в обыденной жизни —</a:t>
            </a:r>
            <a:r>
              <a:rPr lang="ru-RU" altLang="ru-RU" sz="2000" i="1" dirty="0" smtClean="0">
                <a:latin typeface="Times New Roman" pitchFamily="18" charset="0"/>
              </a:rPr>
              <a:t>принцип безвозвратных издержек (</a:t>
            </a:r>
            <a:r>
              <a:rPr lang="en-US" altLang="ru-RU" sz="2000" i="1" dirty="0" smtClean="0">
                <a:latin typeface="Times New Roman" pitchFamily="18" charset="0"/>
              </a:rPr>
              <a:t>sunk cost</a:t>
            </a:r>
            <a:r>
              <a:rPr lang="ru-RU" altLang="ru-RU" sz="2000" i="1" dirty="0" smtClean="0">
                <a:latin typeface="Times New Roman" pitchFamily="18" charset="0"/>
              </a:rPr>
              <a:t>),</a:t>
            </a:r>
            <a:r>
              <a:rPr lang="ru-RU" altLang="ru-RU" sz="2000" dirty="0" smtClean="0">
                <a:latin typeface="Times New Roman" pitchFamily="18" charset="0"/>
              </a:rPr>
              <a:t> «что было — то прошло»(прошлые обиды — не в счет). То есть, уже понесенные издержки (которые являются прошлыми обидами в том смысле, что они безвозвратно потеряны) следует игнорировать при принятии решений. Только будущие издержки, в том числе предельные и переменные, важны в процессе принятия рациональных решений.</a:t>
            </a:r>
          </a:p>
          <a:p>
            <a:pPr indent="457200" algn="just">
              <a:buFont typeface="Wingdings" pitchFamily="2" charset="2"/>
              <a:buNone/>
            </a:pPr>
            <a:r>
              <a:rPr lang="ru-RU" altLang="ru-RU" sz="2000" dirty="0" smtClean="0">
                <a:latin typeface="Times New Roman" pitchFamily="18" charset="0"/>
              </a:rPr>
              <a:t>Чтобы объяснить это, проведем небольшое рассуждение: Мы можем рассчитать постоянные издержки в табл. 8-1, приравняв их к общим издержкам при нулевом выпуске. Что такое постоянные издержки? Каков </a:t>
            </a:r>
            <a:r>
              <a:rPr lang="ru-RU" altLang="ru-RU" sz="2000" dirty="0" err="1" smtClean="0">
                <a:latin typeface="Times New Roman" pitchFamily="18" charset="0"/>
              </a:rPr>
              <a:t>максимизирующий</a:t>
            </a:r>
            <a:r>
              <a:rPr lang="ru-RU" altLang="ru-RU" sz="2000" dirty="0" smtClean="0">
                <a:latin typeface="Times New Roman" pitchFamily="18" charset="0"/>
              </a:rPr>
              <a:t> прибыль уровень выпуска для фирмы в табл. 8-1, если цена составляет 40 долл., а постоянные издержки равны 0 долл.? 55.000 долл.? 100.000 долл.? 1.000.000.000 долл.? Минус 30.000 долл.? Объясните, какую роль играют постоянные издержки в принятии решения о закрытии фирмы.</a:t>
            </a:r>
            <a:endParaRPr lang="ru-RU" altLang="ru-RU" sz="2000" dirty="0">
              <a:latin typeface="Times New Roman"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idx="4294967295"/>
          </p:nvPr>
        </p:nvSpPr>
        <p:spPr>
          <a:xfrm>
            <a:off x="251520" y="228600"/>
            <a:ext cx="8496944" cy="2971800"/>
          </a:xfrm>
        </p:spPr>
        <p:txBody>
          <a:bodyPr>
            <a:normAutofit fontScale="85000" lnSpcReduction="10000"/>
          </a:bodyPr>
          <a:lstStyle/>
          <a:p>
            <a:pPr algn="just">
              <a:buFont typeface="Wingdings" pitchFamily="2" charset="2"/>
              <a:buNone/>
            </a:pPr>
            <a:endParaRPr lang="ru-RU" altLang="ru-RU" sz="1200" dirty="0">
              <a:effectLst/>
              <a:latin typeface="Times New Roman" pitchFamily="18" charset="0"/>
            </a:endParaRPr>
          </a:p>
          <a:p>
            <a:pPr indent="292100" algn="just">
              <a:buFont typeface="Wingdings" pitchFamily="2" charset="2"/>
              <a:buNone/>
            </a:pPr>
            <a:r>
              <a:rPr lang="ru-RU" altLang="ru-RU" sz="2100" dirty="0">
                <a:effectLst/>
                <a:latin typeface="Times New Roman" pitchFamily="18" charset="0"/>
              </a:rPr>
              <a:t>4. Проанализируйте данные об издержках в табл. Рассчитайте значения выпуска и издержек, соответствующие различным решениям </a:t>
            </a:r>
            <a:r>
              <a:rPr lang="ru-RU" altLang="ru-RU" sz="2100" dirty="0" err="1">
                <a:effectLst/>
                <a:latin typeface="Times New Roman" pitchFamily="18" charset="0"/>
              </a:rPr>
              <a:t>максимизирующей</a:t>
            </a:r>
            <a:r>
              <a:rPr lang="ru-RU" altLang="ru-RU" sz="2100" dirty="0">
                <a:effectLst/>
                <a:latin typeface="Times New Roman" pitchFamily="18" charset="0"/>
              </a:rPr>
              <a:t> прибыли фирмы о предложении при цене продукта 21 долл.,40 долл. и 60 долл. Какой будет валовая прибыль при каждой из этих трех цен?</a:t>
            </a:r>
          </a:p>
          <a:p>
            <a:pPr indent="292100" algn="just">
              <a:buFont typeface="Wingdings" pitchFamily="2" charset="2"/>
              <a:buNone/>
            </a:pPr>
            <a:endParaRPr lang="ru-RU" altLang="ru-RU" sz="2100" dirty="0">
              <a:effectLst/>
              <a:latin typeface="Times New Roman" pitchFamily="18" charset="0"/>
            </a:endParaRPr>
          </a:p>
          <a:p>
            <a:pPr indent="292100" algn="just">
              <a:buFont typeface="Wingdings" pitchFamily="2" charset="2"/>
              <a:buNone/>
            </a:pPr>
            <a:r>
              <a:rPr lang="ru-RU" altLang="ru-RU" sz="2100" dirty="0">
                <a:effectLst/>
                <a:latin typeface="Times New Roman" pitchFamily="18" charset="0"/>
              </a:rPr>
              <a:t>5. Используя данные об издержках в табл., рассчитайте ценовую эластичность предложения в промежутке между </a:t>
            </a:r>
            <a:r>
              <a:rPr lang="ru-RU" altLang="ru-RU" sz="2100" i="1" dirty="0">
                <a:effectLst/>
                <a:latin typeface="Times New Roman" pitchFamily="18" charset="0"/>
              </a:rPr>
              <a:t>Р =</a:t>
            </a:r>
            <a:r>
              <a:rPr lang="ru-RU" altLang="ru-RU" sz="2100" dirty="0">
                <a:effectLst/>
                <a:latin typeface="Times New Roman" pitchFamily="18" charset="0"/>
              </a:rPr>
              <a:t> 40 и </a:t>
            </a:r>
            <a:r>
              <a:rPr lang="ru-RU" altLang="ru-RU" sz="2100" i="1" dirty="0">
                <a:effectLst/>
                <a:latin typeface="Times New Roman" pitchFamily="18" charset="0"/>
              </a:rPr>
              <a:t>Р =</a:t>
            </a:r>
            <a:r>
              <a:rPr lang="ru-RU" altLang="ru-RU" sz="2100" dirty="0">
                <a:effectLst/>
                <a:latin typeface="Times New Roman" pitchFamily="18" charset="0"/>
              </a:rPr>
              <a:t> 40,02 для отдельной фирмы. Предположив, что существует 2000 идентичных фирм, составьте таблицу, характеризующую предложение отрасли. Какова будет для </a:t>
            </a:r>
            <a:r>
              <a:rPr lang="ru-RU" altLang="ru-RU" sz="2100" i="1" dirty="0">
                <a:effectLst/>
                <a:latin typeface="Times New Roman" pitchFamily="18" charset="0"/>
              </a:rPr>
              <a:t>отрасли</a:t>
            </a:r>
            <a:r>
              <a:rPr lang="ru-RU" altLang="ru-RU" sz="2100" dirty="0">
                <a:effectLst/>
                <a:latin typeface="Times New Roman" pitchFamily="18" charset="0"/>
              </a:rPr>
              <a:t> ценовая эластичность предложения в промежутке между </a:t>
            </a:r>
            <a:r>
              <a:rPr lang="ru-RU" altLang="ru-RU" sz="2100" i="1" dirty="0">
                <a:effectLst/>
                <a:latin typeface="Times New Roman" pitchFamily="18" charset="0"/>
              </a:rPr>
              <a:t>Р =</a:t>
            </a:r>
            <a:r>
              <a:rPr lang="ru-RU" altLang="ru-RU" sz="2100" dirty="0">
                <a:effectLst/>
                <a:latin typeface="Times New Roman" pitchFamily="18" charset="0"/>
              </a:rPr>
              <a:t> 40 и </a:t>
            </a:r>
            <a:r>
              <a:rPr lang="ru-RU" altLang="ru-RU" sz="2100" i="1" dirty="0">
                <a:effectLst/>
                <a:latin typeface="Times New Roman" pitchFamily="18" charset="0"/>
              </a:rPr>
              <a:t>Р</a:t>
            </a:r>
            <a:r>
              <a:rPr lang="ru-RU" altLang="ru-RU" sz="2100" dirty="0">
                <a:effectLst/>
                <a:latin typeface="Times New Roman" pitchFamily="18" charset="0"/>
              </a:rPr>
              <a:t> = 40,02</a:t>
            </a:r>
            <a:r>
              <a:rPr lang="ru-RU" altLang="ru-RU" sz="2100" dirty="0" smtClean="0">
                <a:effectLst/>
                <a:latin typeface="Times New Roman" pitchFamily="18" charset="0"/>
              </a:rPr>
              <a:t>?</a:t>
            </a:r>
            <a:endParaRPr lang="ru-RU" altLang="ru-RU" sz="2100" dirty="0">
              <a:effectLst/>
              <a:latin typeface="Times New Roman" pitchFamily="18" charset="0"/>
            </a:endParaRPr>
          </a:p>
        </p:txBody>
      </p:sp>
      <p:pic>
        <p:nvPicPr>
          <p:cNvPr id="5" name="Picture 2"/>
          <p:cNvPicPr>
            <a:picLocks noChangeAspect="1" noChangeArrowheads="1"/>
          </p:cNvPicPr>
          <p:nvPr/>
        </p:nvPicPr>
        <p:blipFill>
          <a:blip r:embed="rId2" cstate="print">
            <a:grayscl/>
            <a:lum contrast="-10000"/>
          </a:blip>
          <a:srcRect/>
          <a:stretch>
            <a:fillRect/>
          </a:stretch>
        </p:blipFill>
        <p:spPr bwMode="auto">
          <a:xfrm>
            <a:off x="899592" y="2996952"/>
            <a:ext cx="7246193" cy="3595491"/>
          </a:xfrm>
          <a:prstGeom prst="round2DiagRect">
            <a:avLst/>
          </a:prstGeom>
          <a:noFill/>
          <a:ln w="9525">
            <a:noFill/>
            <a:miter lim="800000"/>
            <a:headEnd/>
            <a:tailEnd/>
          </a:ln>
          <a:effectLst/>
        </p:spPr>
      </p:pic>
    </p:spTree>
    <p:extLst>
      <p:ext uri="{BB962C8B-B14F-4D97-AF65-F5344CB8AC3E}">
        <p14:creationId xmlns="" xmlns:p14="http://schemas.microsoft.com/office/powerpoint/2010/main" val="155494259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idx="4294967295"/>
          </p:nvPr>
        </p:nvSpPr>
        <p:spPr>
          <a:xfrm>
            <a:off x="323528" y="620688"/>
            <a:ext cx="8424936" cy="5976664"/>
          </a:xfrm>
        </p:spPr>
        <p:txBody>
          <a:bodyPr>
            <a:normAutofit lnSpcReduction="10000"/>
          </a:bodyPr>
          <a:lstStyle/>
          <a:p>
            <a:pPr indent="292100" algn="just">
              <a:buFont typeface="Wingdings" pitchFamily="2" charset="2"/>
              <a:buNone/>
            </a:pPr>
            <a:r>
              <a:rPr lang="ru-RU" altLang="ru-RU" sz="2000" dirty="0">
                <a:effectLst/>
                <a:latin typeface="Times New Roman" pitchFamily="18" charset="0"/>
              </a:rPr>
              <a:t>6. Обратите внимание, что конкурентная фирма С на рис. ничего не производит. Объясните, почему </a:t>
            </a:r>
            <a:r>
              <a:rPr lang="ru-RU" altLang="ru-RU" sz="2000" dirty="0" err="1">
                <a:effectLst/>
                <a:latin typeface="Times New Roman" pitchFamily="18" charset="0"/>
              </a:rPr>
              <a:t>максимизирующий</a:t>
            </a:r>
            <a:r>
              <a:rPr lang="ru-RU" altLang="ru-RU" sz="2000" dirty="0">
                <a:effectLst/>
                <a:latin typeface="Times New Roman" pitchFamily="18" charset="0"/>
              </a:rPr>
              <a:t> прибыль уровень выпуска для фирмы С соответствует </a:t>
            </a:r>
            <a:r>
              <a:rPr lang="en-US" altLang="ru-RU" sz="2000" i="1" dirty="0">
                <a:effectLst/>
                <a:latin typeface="Times New Roman" pitchFamily="18" charset="0"/>
              </a:rPr>
              <a:t>qc</a:t>
            </a:r>
            <a:r>
              <a:rPr lang="ru-RU" altLang="ru-RU" sz="2000" dirty="0">
                <a:effectLst/>
                <a:latin typeface="Times New Roman" pitchFamily="18" charset="0"/>
              </a:rPr>
              <a:t> = 0. Что произойдет с общими издержками в отрасли, если фирма С произведет 1 единицу, в то время как фирма В произведет на 1 единицу меньше равновесного уровня выпуска?</a:t>
            </a:r>
          </a:p>
          <a:p>
            <a:pPr indent="292100" algn="just">
              <a:buFont typeface="Wingdings" pitchFamily="2" charset="2"/>
              <a:buNone/>
            </a:pPr>
            <a:r>
              <a:rPr lang="ru-RU" altLang="ru-RU" sz="2000" dirty="0">
                <a:effectLst/>
                <a:latin typeface="Times New Roman" pitchFamily="18" charset="0"/>
              </a:rPr>
              <a:t>Допустим, фирма В — это небольшой семейный магазин. Почему принадлежащие одной фирме продуктовые магазины А и Б вытеснят В из бизнеса? Что вы думаете о возможности сохранения В </a:t>
            </a:r>
            <a:r>
              <a:rPr lang="ru-RU" altLang="ru-RU" sz="2000" dirty="0" err="1">
                <a:effectLst/>
                <a:latin typeface="Times New Roman" pitchFamily="18" charset="0"/>
              </a:rPr>
              <a:t>в</a:t>
            </a:r>
            <a:r>
              <a:rPr lang="ru-RU" altLang="ru-RU" sz="2000" dirty="0">
                <a:effectLst/>
                <a:latin typeface="Times New Roman" pitchFamily="18" charset="0"/>
              </a:rPr>
              <a:t> бизнесе? Каковы будут экономические последствия правового акта, разделяющего рынок на три равные части между «Мом и Поп» и соединенными в одной фирме А и Б</a:t>
            </a:r>
            <a:r>
              <a:rPr lang="ru-RU" altLang="ru-RU" sz="2000" dirty="0" smtClean="0">
                <a:effectLst/>
                <a:latin typeface="Times New Roman" pitchFamily="18" charset="0"/>
              </a:rPr>
              <a:t>.</a:t>
            </a:r>
          </a:p>
          <a:p>
            <a:pPr indent="292100" algn="just">
              <a:buNone/>
            </a:pPr>
            <a:r>
              <a:rPr lang="ru-RU" altLang="ru-RU" sz="2000" dirty="0" smtClean="0">
                <a:latin typeface="Times New Roman" pitchFamily="18" charset="0"/>
              </a:rPr>
              <a:t>7. Зачастую, потребительский спрос на товар зависит от особенностей товаров длительного пользования, таких как необходимость наличия помещений или транспортировка. В этих случаях реакция спроса на рыночные изменения подобна реакции предложения — она неодинакова в различные периоды времени. Хорошим примером может послужить спрос на бензин. В коротком периоде количество автомобилей постоянно, тогда как в длительном периоде потребители могут приобретать новые автомашины и велосипеды.</a:t>
            </a:r>
          </a:p>
          <a:p>
            <a:pPr indent="292100" algn="just">
              <a:buFont typeface="Wingdings" pitchFamily="2" charset="2"/>
              <a:buNone/>
            </a:pPr>
            <a:endParaRPr lang="ru-RU" altLang="ru-RU" sz="2000" dirty="0"/>
          </a:p>
        </p:txBody>
      </p:sp>
    </p:spTree>
    <p:extLst>
      <p:ext uri="{BB962C8B-B14F-4D97-AF65-F5344CB8AC3E}">
        <p14:creationId xmlns="" xmlns:p14="http://schemas.microsoft.com/office/powerpoint/2010/main" val="363132556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idx="4294967295"/>
          </p:nvPr>
        </p:nvSpPr>
        <p:spPr>
          <a:xfrm>
            <a:off x="251520" y="609600"/>
            <a:ext cx="8496944" cy="5562600"/>
          </a:xfrm>
        </p:spPr>
        <p:txBody>
          <a:bodyPr>
            <a:normAutofit/>
          </a:bodyPr>
          <a:lstStyle/>
          <a:p>
            <a:pPr indent="292100" algn="just">
              <a:buFont typeface="Wingdings" pitchFamily="2" charset="2"/>
              <a:buNone/>
            </a:pPr>
            <a:r>
              <a:rPr lang="ru-RU" altLang="ru-RU" sz="2000" dirty="0" smtClean="0">
                <a:effectLst/>
                <a:latin typeface="Times New Roman" pitchFamily="18" charset="0"/>
              </a:rPr>
              <a:t>Каково </a:t>
            </a:r>
            <a:r>
              <a:rPr lang="ru-RU" altLang="ru-RU" sz="2000" dirty="0">
                <a:effectLst/>
                <a:latin typeface="Times New Roman" pitchFamily="18" charset="0"/>
              </a:rPr>
              <a:t>соотношение между периодом времени и ценовой эластичностью спроса на бензин? Сделайте набросок кривых спроса на бензин в коротком и длительном периодах. Проследите влияние снижения предложения бензина в обоих периодах. Опишите влияние дефицита нефти на цену бензина и на количество спроса в коротком и в длительном периодах. Сформулируйте правила спроса, параллельно с правилами предложения, которые описывают изменение влияния предложения на цену и количество в краткосрочном и долгосрочном периодах.</a:t>
            </a:r>
          </a:p>
          <a:p>
            <a:pPr indent="292100" algn="just">
              <a:buFont typeface="Wingdings" pitchFamily="2" charset="2"/>
              <a:buNone/>
            </a:pPr>
            <a:endParaRPr lang="ru-RU" altLang="ru-RU" sz="2000" dirty="0">
              <a:effectLst/>
              <a:latin typeface="Times New Roman" pitchFamily="18" charset="0"/>
            </a:endParaRPr>
          </a:p>
          <a:p>
            <a:pPr indent="292100" algn="just">
              <a:buFont typeface="Wingdings" pitchFamily="2" charset="2"/>
              <a:buNone/>
            </a:pPr>
            <a:r>
              <a:rPr lang="ru-RU" altLang="ru-RU" sz="2000" dirty="0">
                <a:effectLst/>
                <a:latin typeface="Times New Roman" pitchFamily="18" charset="0"/>
              </a:rPr>
              <a:t>8. Объясните следующий диалог:</a:t>
            </a:r>
          </a:p>
          <a:p>
            <a:pPr indent="292100" algn="just">
              <a:buFont typeface="Wingdings" pitchFamily="2" charset="2"/>
              <a:buNone/>
            </a:pPr>
            <a:r>
              <a:rPr lang="ru-RU" altLang="ru-RU" sz="2000" dirty="0">
                <a:effectLst/>
                <a:latin typeface="Times New Roman" pitchFamily="18" charset="0"/>
              </a:rPr>
              <a:t>А: «Как могут конкурентные прибыли быть равными нулю в долгосрочном периоде? Кто же будет работать ни за что?»</a:t>
            </a:r>
            <a:endParaRPr lang="ru-RU" altLang="ru-RU" sz="2000" b="1" dirty="0">
              <a:effectLst/>
              <a:latin typeface="Times New Roman" pitchFamily="18" charset="0"/>
            </a:endParaRPr>
          </a:p>
          <a:p>
            <a:pPr indent="292100" algn="just">
              <a:buFont typeface="Wingdings" pitchFamily="2" charset="2"/>
              <a:buNone/>
            </a:pPr>
            <a:r>
              <a:rPr lang="ru-RU" altLang="ru-RU" sz="2000" b="1" dirty="0">
                <a:effectLst/>
                <a:latin typeface="Times New Roman" pitchFamily="18" charset="0"/>
              </a:rPr>
              <a:t>Б:</a:t>
            </a:r>
            <a:r>
              <a:rPr lang="ru-RU" altLang="ru-RU" sz="2000" dirty="0">
                <a:effectLst/>
                <a:latin typeface="Times New Roman" pitchFamily="18" charset="0"/>
              </a:rPr>
              <a:t> «Лишь </a:t>
            </a:r>
            <a:r>
              <a:rPr lang="ru-RU" altLang="ru-RU" sz="2000" i="1" dirty="0">
                <a:effectLst/>
                <a:latin typeface="Times New Roman" pitchFamily="18" charset="0"/>
              </a:rPr>
              <a:t>избыточные</a:t>
            </a:r>
            <a:r>
              <a:rPr lang="ru-RU" altLang="ru-RU" sz="2000" dirty="0">
                <a:effectLst/>
                <a:latin typeface="Times New Roman" pitchFamily="18" charset="0"/>
              </a:rPr>
              <a:t> прибыли сводятся на нет конкуренцией. При долгосрочном конкурентном равновесии управляющие получают зарплату; собственники получают нормальный доход на капитал — ни больше, ни меньше».</a:t>
            </a:r>
            <a:endParaRPr lang="ru-RU" altLang="ru-RU" sz="2000" dirty="0"/>
          </a:p>
        </p:txBody>
      </p:sp>
    </p:spTree>
    <p:extLst>
      <p:ext uri="{BB962C8B-B14F-4D97-AF65-F5344CB8AC3E}">
        <p14:creationId xmlns="" xmlns:p14="http://schemas.microsoft.com/office/powerpoint/2010/main" val="429124208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idx="4294967295"/>
          </p:nvPr>
        </p:nvSpPr>
        <p:spPr>
          <a:xfrm>
            <a:off x="0" y="188640"/>
            <a:ext cx="8892480" cy="4636219"/>
          </a:xfrm>
        </p:spPr>
        <p:txBody>
          <a:bodyPr>
            <a:noAutofit/>
          </a:bodyPr>
          <a:lstStyle/>
          <a:p>
            <a:pPr indent="292100" algn="just">
              <a:lnSpc>
                <a:spcPct val="110000"/>
              </a:lnSpc>
              <a:buFont typeface="Wingdings" pitchFamily="2" charset="2"/>
              <a:buNone/>
            </a:pPr>
            <a:r>
              <a:rPr lang="ru-RU" altLang="ru-RU" sz="2000" dirty="0">
                <a:effectLst/>
                <a:latin typeface="Times New Roman" pitchFamily="18" charset="0"/>
              </a:rPr>
              <a:t>9. Рассмотрим три фирмы, которые сбрасывают серу в воздух Калифорнии. За предложение примем объем выбросов или уменьшение выбросов. Каждое из них имеет свою кривую по уменьшению выбросов. Мы будем считать, что они соответствуют кривым МС предприятий А, Б и В, изображённым на рисунке</a:t>
            </a:r>
          </a:p>
          <a:p>
            <a:pPr indent="292100" algn="just">
              <a:lnSpc>
                <a:spcPct val="110000"/>
              </a:lnSpc>
              <a:buFont typeface="Wingdings" pitchFamily="2" charset="2"/>
              <a:buNone/>
            </a:pPr>
            <a:r>
              <a:rPr lang="ru-RU" altLang="ru-RU" sz="2000" dirty="0">
                <a:effectLst/>
                <a:latin typeface="Times New Roman" pitchFamily="18" charset="0"/>
              </a:rPr>
              <a:t>а) Объясните поведение рыночной кривой </a:t>
            </a:r>
            <a:r>
              <a:rPr lang="ru-RU" altLang="ru-RU" sz="2000" i="1" dirty="0">
                <a:effectLst/>
                <a:latin typeface="Times New Roman" pitchFamily="18" charset="0"/>
              </a:rPr>
              <a:t>МС</a:t>
            </a:r>
            <a:r>
              <a:rPr lang="ru-RU" altLang="ru-RU" sz="2000" dirty="0">
                <a:effectLst/>
                <a:latin typeface="Times New Roman" pitchFamily="18" charset="0"/>
              </a:rPr>
              <a:t> по уменьшению выбросов серы.</a:t>
            </a:r>
          </a:p>
          <a:p>
            <a:pPr indent="292100" algn="just">
              <a:lnSpc>
                <a:spcPct val="110000"/>
              </a:lnSpc>
              <a:buFont typeface="Wingdings" pitchFamily="2" charset="2"/>
              <a:buNone/>
            </a:pPr>
            <a:r>
              <a:rPr lang="ru-RU" altLang="ru-RU" sz="2000" dirty="0">
                <a:effectLst/>
                <a:latin typeface="Times New Roman" pitchFamily="18" charset="0"/>
              </a:rPr>
              <a:t>б) Предположим, служба контроля за загрязнением окружающей среды требует от фирм деятельности по этому контролю в размере 10 единиц. Каково будет эффективное распределение контроля между этими тремя фирмами?</a:t>
            </a:r>
          </a:p>
          <a:p>
            <a:pPr indent="292100" algn="just">
              <a:lnSpc>
                <a:spcPct val="110000"/>
              </a:lnSpc>
              <a:buFont typeface="Wingdings" pitchFamily="2" charset="2"/>
              <a:buNone/>
            </a:pPr>
            <a:r>
              <a:rPr lang="ru-RU" altLang="ru-RU" sz="2000" dirty="0">
                <a:effectLst/>
                <a:latin typeface="Times New Roman" pitchFamily="18" charset="0"/>
              </a:rPr>
              <a:t>в) Допустим, природоохранная служба требует от первых двух фирм по 5 единиц контроля. Каковы будут дополнительные издержки такого решения?</a:t>
            </a:r>
          </a:p>
          <a:p>
            <a:pPr indent="292100" algn="just">
              <a:lnSpc>
                <a:spcPct val="110000"/>
              </a:lnSpc>
              <a:buFont typeface="Wingdings" pitchFamily="2" charset="2"/>
              <a:buNone/>
            </a:pPr>
            <a:r>
              <a:rPr lang="ru-RU" altLang="ru-RU" sz="2000" dirty="0">
                <a:effectLst/>
                <a:latin typeface="Times New Roman" pitchFamily="18" charset="0"/>
              </a:rPr>
              <a:t>г) Скажем, вышеупомянутая служба принимает решение о взимании компенсации за загрязнение. Можете ли вы, используя рис., определить надлежащий размер этой компенсации? Каким он должен быть для каждой из фирм? Будет ли уменьшение загрязнения эффективным?</a:t>
            </a:r>
          </a:p>
          <a:p>
            <a:pPr indent="292100" algn="just">
              <a:lnSpc>
                <a:spcPct val="110000"/>
              </a:lnSpc>
              <a:buFont typeface="Wingdings" pitchFamily="2" charset="2"/>
              <a:buNone/>
            </a:pPr>
            <a:r>
              <a:rPr lang="ru-RU" altLang="ru-RU" sz="2000" dirty="0" err="1">
                <a:effectLst/>
                <a:latin typeface="Times New Roman" pitchFamily="18" charset="0"/>
              </a:rPr>
              <a:t>д</a:t>
            </a:r>
            <a:r>
              <a:rPr lang="ru-RU" altLang="ru-RU" sz="2000" dirty="0">
                <a:effectLst/>
                <a:latin typeface="Times New Roman" pitchFamily="18" charset="0"/>
              </a:rPr>
              <a:t>) Объясните важность анализа предельных издержек для эффективного снижения уровней загрязнения в данной ситуации.</a:t>
            </a:r>
          </a:p>
        </p:txBody>
      </p:sp>
    </p:spTree>
    <p:extLst>
      <p:ext uri="{BB962C8B-B14F-4D97-AF65-F5344CB8AC3E}">
        <p14:creationId xmlns="" xmlns:p14="http://schemas.microsoft.com/office/powerpoint/2010/main" val="16499276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539552" y="620688"/>
            <a:ext cx="8229600" cy="1184920"/>
          </a:xfrm>
        </p:spPr>
        <p:txBody>
          <a:bodyPr>
            <a:normAutofit/>
          </a:bodyPr>
          <a:lstStyle/>
          <a:p>
            <a:pPr marL="0" indent="0" algn="r">
              <a:buNone/>
            </a:pPr>
            <a:r>
              <a:rPr lang="ru-RU" sz="5400" dirty="0" smtClean="0">
                <a:solidFill>
                  <a:schemeClr val="accent3">
                    <a:lumMod val="40000"/>
                    <a:lumOff val="60000"/>
                  </a:schemeClr>
                </a:solidFill>
                <a:effectLst>
                  <a:outerShdw blurRad="38100" dist="38100" dir="2700000" algn="tl">
                    <a:srgbClr val="000000">
                      <a:alpha val="43137"/>
                    </a:srgbClr>
                  </a:outerShdw>
                </a:effectLst>
              </a:rPr>
              <a:t>Спасибо за внимание!</a:t>
            </a:r>
            <a:endParaRPr lang="ru-RU" sz="5400" dirty="0">
              <a:solidFill>
                <a:schemeClr val="accent3">
                  <a:lumMod val="40000"/>
                  <a:lumOff val="60000"/>
                </a:schemeClr>
              </a:solidFill>
              <a:effectLst>
                <a:outerShdw blurRad="38100" dist="38100" dir="2700000" algn="tl">
                  <a:srgbClr val="000000">
                    <a:alpha val="43137"/>
                  </a:srgbClr>
                </a:outerShdw>
              </a:effectLst>
            </a:endParaRPr>
          </a:p>
        </p:txBody>
      </p:sp>
      <p:sp>
        <p:nvSpPr>
          <p:cNvPr id="5" name="Содержимое 3"/>
          <p:cNvSpPr txBox="1">
            <a:spLocks/>
          </p:cNvSpPr>
          <p:nvPr/>
        </p:nvSpPr>
        <p:spPr>
          <a:xfrm>
            <a:off x="611560" y="5301208"/>
            <a:ext cx="8229600" cy="1077218"/>
          </a:xfrm>
          <a:prstGeom prst="rect">
            <a:avLst/>
          </a:prstGeom>
          <a:noFill/>
        </p:spPr>
        <p:txBody>
          <a:bodyPr wrap="square" lIns="45720" rIns="246888" rtlCol="0">
            <a:spAutoFit/>
          </a:bodyPr>
          <a:lstStyle/>
          <a:p>
            <a:pPr marL="0" marR="0" lvl="0" indent="0" algn="r" defTabSz="914400" rtl="0" eaLnBrk="1" fontAlgn="auto" latinLnBrk="0" hangingPunct="1">
              <a:lnSpc>
                <a:spcPct val="100000"/>
              </a:lnSpc>
              <a:spcBef>
                <a:spcPts val="0"/>
              </a:spcBef>
              <a:spcAft>
                <a:spcPts val="0"/>
              </a:spcAft>
              <a:buClr>
                <a:schemeClr val="accent1"/>
              </a:buClr>
              <a:buSzPct val="70000"/>
              <a:buFont typeface="Wingdings 2"/>
              <a:buNone/>
              <a:tabLst/>
              <a:defRPr/>
            </a:pPr>
            <a:r>
              <a:rPr lang="ru-RU" sz="3200" i="1" dirty="0" smtClean="0">
                <a:effectLst>
                  <a:outerShdw blurRad="38100" dist="38100" dir="2700000" algn="tl">
                    <a:srgbClr val="000000">
                      <a:alpha val="43137"/>
                    </a:srgbClr>
                  </a:outerShdw>
                </a:effectLst>
              </a:rPr>
              <a:t>Выполнила: Болотская Екатерина</a:t>
            </a:r>
          </a:p>
          <a:p>
            <a:pPr marL="0" marR="0" lvl="0" indent="0" algn="r" defTabSz="914400" rtl="0" eaLnBrk="1" fontAlgn="auto" latinLnBrk="0" hangingPunct="1">
              <a:lnSpc>
                <a:spcPct val="100000"/>
              </a:lnSpc>
              <a:spcBef>
                <a:spcPts val="0"/>
              </a:spcBef>
              <a:spcAft>
                <a:spcPts val="0"/>
              </a:spcAft>
              <a:buClr>
                <a:schemeClr val="accent1"/>
              </a:buClr>
              <a:buSzPct val="70000"/>
              <a:buFont typeface="Wingdings 2"/>
              <a:buNone/>
              <a:tabLst/>
              <a:defRPr/>
            </a:pPr>
            <a:r>
              <a:rPr kumimoji="0" lang="ru-RU" sz="3200" b="0"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Группа</a:t>
            </a:r>
            <a:r>
              <a:rPr kumimoji="0" lang="ru-RU" sz="3200" b="0" i="1" u="none" strike="noStrike" kern="1200" cap="none" spc="0" normalizeH="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 ФН4-81</a:t>
            </a:r>
            <a:endParaRPr kumimoji="0" lang="ru-RU" sz="32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 xmlns:p14="http://schemas.microsoft.com/office/powerpoint/2010/main" val="3551760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260648"/>
            <a:ext cx="8640960" cy="1143000"/>
          </a:xfrm>
        </p:spPr>
        <p:txBody>
          <a:bodyPr>
            <a:noAutofit/>
          </a:bodyPr>
          <a:lstStyle/>
          <a:p>
            <a:r>
              <a:rPr lang="ru-RU" sz="3600" dirty="0"/>
              <a:t>Предложение на конкурентном рынке:</a:t>
            </a:r>
            <a:br>
              <a:rPr lang="ru-RU" sz="3600" dirty="0"/>
            </a:br>
            <a:r>
              <a:rPr lang="ru-RU" sz="3600" dirty="0"/>
              <a:t>цена равна предельным </a:t>
            </a:r>
            <a:r>
              <a:rPr lang="ru-RU" sz="3600" dirty="0" smtClean="0"/>
              <a:t>издержкам.</a:t>
            </a:r>
            <a:endParaRPr lang="ru-RU" sz="3600" dirty="0"/>
          </a:p>
        </p:txBody>
      </p:sp>
      <p:sp>
        <p:nvSpPr>
          <p:cNvPr id="3" name="Объект 2"/>
          <p:cNvSpPr>
            <a:spLocks noGrp="1"/>
          </p:cNvSpPr>
          <p:nvPr>
            <p:ph idx="1"/>
          </p:nvPr>
        </p:nvSpPr>
        <p:spPr>
          <a:xfrm>
            <a:off x="0" y="1412776"/>
            <a:ext cx="8820472" cy="4526280"/>
          </a:xfrm>
        </p:spPr>
        <p:txBody>
          <a:bodyPr>
            <a:noAutofit/>
          </a:bodyPr>
          <a:lstStyle/>
          <a:p>
            <a:pPr indent="292100" algn="just">
              <a:buNone/>
            </a:pPr>
            <a:r>
              <a:rPr lang="ru-RU" sz="2400" dirty="0"/>
              <a:t>Как фирма, при данных издержках, спросе и стремлении максимизировать прибыль, принимает решение об объеме своего предложения? Ясно, что это количество должно зависеть от издержек производства. Возьмем, к примеру, предложение велосипедов. Ни одна нормальная фирма не станет предлагать велосипеды по цене доллар за дюжину, поскольку эта цена не покроет даже затрат на сиденья. С другой стороны, если бы велосипеды продавались по 10 млн. долл. за штуку, все бы как один бросились открывать новые велосипедные фирмы. В нормальных условиях, решение фирмы о том или ином количестве выпуска не столь очевидно и связано с предельными издержками этого выпуска. Проанализируем это. </a:t>
            </a:r>
          </a:p>
        </p:txBody>
      </p:sp>
    </p:spTree>
    <p:extLst>
      <p:ext uri="{BB962C8B-B14F-4D97-AF65-F5344CB8AC3E}">
        <p14:creationId xmlns="" xmlns:p14="http://schemas.microsoft.com/office/powerpoint/2010/main" val="23329032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Литейная">
  <a:themeElements>
    <a:clrScheme name="Поток">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Литейная">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Литейная">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886</TotalTime>
  <Words>5507</Words>
  <Application>Microsoft Office PowerPoint</Application>
  <PresentationFormat>Экран (4:3)</PresentationFormat>
  <Paragraphs>300</Paragraphs>
  <Slides>85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85</vt:i4>
      </vt:variant>
    </vt:vector>
  </HeadingPairs>
  <TitlesOfParts>
    <vt:vector size="86" baseType="lpstr">
      <vt:lpstr>Литейная</vt:lpstr>
      <vt:lpstr>Пол Самуэльсон, Вильям Нордхаус</vt:lpstr>
      <vt:lpstr>Слайд 2</vt:lpstr>
      <vt:lpstr>Слайд 3</vt:lpstr>
      <vt:lpstr>Принятие решения о предложении конкурентным предприятием.</vt:lpstr>
      <vt:lpstr>Поведение предприятия в условиях совершенной конкуренции. </vt:lpstr>
      <vt:lpstr>Слайд 6</vt:lpstr>
      <vt:lpstr>Слайд 7</vt:lpstr>
      <vt:lpstr>Повторим  следующие основные моменты:</vt:lpstr>
      <vt:lpstr>Предложение на конкурентном рынке: цена равна предельным издержкам.</vt:lpstr>
      <vt:lpstr>Слайд 10</vt:lpstr>
      <vt:lpstr>Слайд 11</vt:lpstr>
      <vt:lpstr>Слайд 12</vt:lpstr>
      <vt:lpstr>Слайд 13</vt:lpstr>
      <vt:lpstr>Правило предложения фирмы при совершенной конкуренции: максимизирующая прибыль фирма поддерживает такой уровень выпуска, при котором цена равна предельным издержкам. </vt:lpstr>
      <vt:lpstr>Слайд 15</vt:lpstr>
      <vt:lpstr>Слайд 16</vt:lpstr>
      <vt:lpstr>Кривая предложения и предельных издержек фирмы.</vt:lpstr>
      <vt:lpstr>Общее правило:</vt:lpstr>
      <vt:lpstr>Общие издержки и условие закрытия предприятия.</vt:lpstr>
      <vt:lpstr>Слайд 20</vt:lpstr>
      <vt:lpstr>Слайд 21</vt:lpstr>
      <vt:lpstr>Для лучшего понимания этого тезиса:</vt:lpstr>
      <vt:lpstr>Слайд 23</vt:lpstr>
      <vt:lpstr>Правило закрытия:</vt:lpstr>
      <vt:lpstr>Точка закрытия.</vt:lpstr>
      <vt:lpstr>Слайд 26</vt:lpstr>
      <vt:lpstr>Слайд 27</vt:lpstr>
      <vt:lpstr>Пример: закрытие нефтедобывающей отрасли.</vt:lpstr>
      <vt:lpstr>Отраслевое предложение в условиях совершенной конкуренции.</vt:lpstr>
      <vt:lpstr>Такая логика рассуждений приводит к следующему заключению о связи индивидуального и отраслевого предложения: </vt:lpstr>
      <vt:lpstr>Слайд 31</vt:lpstr>
      <vt:lpstr>Таким образом,</vt:lpstr>
      <vt:lpstr>Слайд 33</vt:lpstr>
      <vt:lpstr>Краткосрочное и долгосрочное равновесие.</vt:lpstr>
      <vt:lpstr>Слайд 35</vt:lpstr>
      <vt:lpstr>Пример: рынок свежей рыбы.</vt:lpstr>
      <vt:lpstr>Слайд 37</vt:lpstr>
      <vt:lpstr>Слайд 38</vt:lpstr>
      <vt:lpstr>Конкурентная отрасль в долгосрочном периоде.</vt:lpstr>
      <vt:lpstr>Слайд 40</vt:lpstr>
      <vt:lpstr>Слайд 41</vt:lpstr>
      <vt:lpstr>Слайд 42</vt:lpstr>
      <vt:lpstr>Долгосрочное равновесие при нулевой прибыли.</vt:lpstr>
      <vt:lpstr>Предложение отрасли в долгосрочном периоде.</vt:lpstr>
      <vt:lpstr>Слайд 45</vt:lpstr>
      <vt:lpstr>Какой вывод мы можем сделать относительно прибылей в долгосрочном периоде при конкурентном капитализме? </vt:lpstr>
      <vt:lpstr>Особые ситуации на конкурентных рынках.</vt:lpstr>
      <vt:lpstr>Общие правила.</vt:lpstr>
      <vt:lpstr>Слайд 49</vt:lpstr>
      <vt:lpstr>Постоянные издержки.</vt:lpstr>
      <vt:lpstr>Слайд 51</vt:lpstr>
      <vt:lpstr>Увеличение издержек и закон убывающей отдачи.</vt:lpstr>
      <vt:lpstr>Слайд 53</vt:lpstr>
      <vt:lpstr>Фиксированное предложение и экономическая рента.</vt:lpstr>
      <vt:lpstr>Слайд 55</vt:lpstr>
      <vt:lpstr>Слайд 56</vt:lpstr>
      <vt:lpstr>Кривая предложения, имеющая отрицательный наклон.</vt:lpstr>
      <vt:lpstr>Слайд 58</vt:lpstr>
      <vt:lpstr>Изменение предложения.</vt:lpstr>
      <vt:lpstr>Эффективность и справедливость на конкурентных рынках.</vt:lpstr>
      <vt:lpstr>Понятие эффективности.</vt:lpstr>
      <vt:lpstr>Эффективность при конкурентном равновесии.</vt:lpstr>
      <vt:lpstr>Слайд 63</vt:lpstr>
      <vt:lpstr>Слайд 64</vt:lpstr>
      <vt:lpstr>Слайд 65</vt:lpstr>
      <vt:lpstr>Слайд 66</vt:lpstr>
      <vt:lpstr>Равновесие на нескольких рынках.</vt:lpstr>
      <vt:lpstr>Слайд 68</vt:lpstr>
      <vt:lpstr>Слайд 69</vt:lpstr>
      <vt:lpstr>Ассортимент товаров.</vt:lpstr>
      <vt:lpstr>Решающая роль ценообразования на основе предельных издержек.</vt:lpstr>
      <vt:lpstr>Слайд 72</vt:lpstr>
      <vt:lpstr>Два похвальных слова в адрес рынка и не больше.</vt:lpstr>
      <vt:lpstr>Резюме.</vt:lpstr>
      <vt:lpstr>Слайд 75</vt:lpstr>
      <vt:lpstr>Слайд 76</vt:lpstr>
      <vt:lpstr>Слайд 77</vt:lpstr>
      <vt:lpstr>Ключевые понятия.</vt:lpstr>
      <vt:lpstr>Вопросы для обсуждения.</vt:lpstr>
      <vt:lpstr>Слайд 80</vt:lpstr>
      <vt:lpstr>Слайд 81</vt:lpstr>
      <vt:lpstr>Слайд 82</vt:lpstr>
      <vt:lpstr>Слайд 83</vt:lpstr>
      <vt:lpstr>Слайд 84</vt:lpstr>
      <vt:lpstr>Слайд 85</vt:lpstr>
    </vt:vector>
  </TitlesOfParts>
  <Company>SPecialiST RePack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Глава 8.</dc:title>
  <dc:creator>Ilya</dc:creator>
  <cp:lastModifiedBy>1</cp:lastModifiedBy>
  <cp:revision>143</cp:revision>
  <dcterms:created xsi:type="dcterms:W3CDTF">2013-12-13T19:54:34Z</dcterms:created>
  <dcterms:modified xsi:type="dcterms:W3CDTF">2014-03-18T09:59:03Z</dcterms:modified>
</cp:coreProperties>
</file>