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5" d="100"/>
          <a:sy n="75" d="100"/>
        </p:scale>
        <p:origin x="-53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5CC7E-3E2C-418B-BB64-DE73DB79A495}" type="doc">
      <dgm:prSet loTypeId="urn:microsoft.com/office/officeart/2005/8/layout/hList1" loCatId="list" qsTypeId="urn:microsoft.com/office/officeart/2005/8/quickstyle/3d4" qsCatId="3D" csTypeId="urn:microsoft.com/office/officeart/2005/8/colors/accent1_2" csCatId="accent1" phldr="1"/>
      <dgm:spPr/>
      <dgm:t>
        <a:bodyPr/>
        <a:lstStyle/>
        <a:p>
          <a:endParaRPr lang="ru-RU"/>
        </a:p>
      </dgm:t>
    </dgm:pt>
    <dgm:pt modelId="{70C8BD8A-8C60-4920-BF91-6D3E8CC74361}">
      <dgm:prSet phldrT="[Текст]"/>
      <dgm:spPr/>
      <dgm:t>
        <a:bodyPr/>
        <a:lstStyle/>
        <a:p>
          <a:r>
            <a:rPr lang="ru-RU" dirty="0" smtClean="0"/>
            <a:t>Здания</a:t>
          </a:r>
          <a:endParaRPr lang="ru-RU" dirty="0"/>
        </a:p>
      </dgm:t>
    </dgm:pt>
    <dgm:pt modelId="{742DB4D0-CBD2-4CC4-873B-127B0FFEB835}" type="parTrans" cxnId="{7D1E0960-6D0E-46B4-92FF-34B978087E47}">
      <dgm:prSet/>
      <dgm:spPr/>
      <dgm:t>
        <a:bodyPr/>
        <a:lstStyle/>
        <a:p>
          <a:endParaRPr lang="ru-RU"/>
        </a:p>
      </dgm:t>
    </dgm:pt>
    <dgm:pt modelId="{83B0D0C2-5AA0-4477-B99B-2695F86C6522}" type="sibTrans" cxnId="{7D1E0960-6D0E-46B4-92FF-34B978087E47}">
      <dgm:prSet/>
      <dgm:spPr/>
      <dgm:t>
        <a:bodyPr/>
        <a:lstStyle/>
        <a:p>
          <a:endParaRPr lang="ru-RU"/>
        </a:p>
      </dgm:t>
    </dgm:pt>
    <dgm:pt modelId="{A593476B-349E-4F4D-8E97-42F2CD3BE0C0}">
      <dgm:prSet phldrT="[Текст]"/>
      <dgm:spPr/>
      <dgm:t>
        <a:bodyPr/>
        <a:lstStyle/>
        <a:p>
          <a:r>
            <a:rPr lang="ru-RU" dirty="0" smtClean="0"/>
            <a:t>фабрики</a:t>
          </a:r>
          <a:endParaRPr lang="ru-RU" dirty="0"/>
        </a:p>
      </dgm:t>
    </dgm:pt>
    <dgm:pt modelId="{DAFCB5F4-97EA-49D8-A1FF-407A45F10DED}" type="parTrans" cxnId="{BED29065-1A4D-429D-BC5B-2ADA18CF00A0}">
      <dgm:prSet/>
      <dgm:spPr/>
      <dgm:t>
        <a:bodyPr/>
        <a:lstStyle/>
        <a:p>
          <a:endParaRPr lang="ru-RU"/>
        </a:p>
      </dgm:t>
    </dgm:pt>
    <dgm:pt modelId="{5E82BDF3-17BC-4F05-BB9C-9FB396AE2592}" type="sibTrans" cxnId="{BED29065-1A4D-429D-BC5B-2ADA18CF00A0}">
      <dgm:prSet/>
      <dgm:spPr/>
      <dgm:t>
        <a:bodyPr/>
        <a:lstStyle/>
        <a:p>
          <a:endParaRPr lang="ru-RU"/>
        </a:p>
      </dgm:t>
    </dgm:pt>
    <dgm:pt modelId="{CA88F230-A401-4FC3-A14A-91DE5535A7DB}">
      <dgm:prSet phldrT="[Текст]"/>
      <dgm:spPr/>
      <dgm:t>
        <a:bodyPr/>
        <a:lstStyle/>
        <a:p>
          <a:r>
            <a:rPr lang="ru-RU" dirty="0" smtClean="0"/>
            <a:t>дома</a:t>
          </a:r>
          <a:endParaRPr lang="ru-RU" dirty="0"/>
        </a:p>
      </dgm:t>
    </dgm:pt>
    <dgm:pt modelId="{646C7E89-8FB7-4016-9F14-453898A8D536}" type="parTrans" cxnId="{444A138F-4452-474B-96F0-C4FAF9A3BB7C}">
      <dgm:prSet/>
      <dgm:spPr/>
      <dgm:t>
        <a:bodyPr/>
        <a:lstStyle/>
        <a:p>
          <a:endParaRPr lang="ru-RU"/>
        </a:p>
      </dgm:t>
    </dgm:pt>
    <dgm:pt modelId="{A0D08CA2-069A-4CFB-B385-7953E8CC0EEA}" type="sibTrans" cxnId="{444A138F-4452-474B-96F0-C4FAF9A3BB7C}">
      <dgm:prSet/>
      <dgm:spPr/>
      <dgm:t>
        <a:bodyPr/>
        <a:lstStyle/>
        <a:p>
          <a:endParaRPr lang="ru-RU"/>
        </a:p>
      </dgm:t>
    </dgm:pt>
    <dgm:pt modelId="{20C68304-001B-480E-8721-CA0B530F7062}">
      <dgm:prSet phldrT="[Текст]"/>
      <dgm:spPr/>
      <dgm:t>
        <a:bodyPr/>
        <a:lstStyle/>
        <a:p>
          <a:r>
            <a:rPr lang="ru-RU" dirty="0" smtClean="0"/>
            <a:t>Оборудование</a:t>
          </a:r>
          <a:endParaRPr lang="ru-RU" dirty="0"/>
        </a:p>
      </dgm:t>
    </dgm:pt>
    <dgm:pt modelId="{051DC097-84EF-468A-8F70-7ECFA6831E8F}" type="parTrans" cxnId="{D80692EB-AEB5-4919-BE8A-9CEBD360CAF5}">
      <dgm:prSet/>
      <dgm:spPr/>
      <dgm:t>
        <a:bodyPr/>
        <a:lstStyle/>
        <a:p>
          <a:endParaRPr lang="ru-RU"/>
        </a:p>
      </dgm:t>
    </dgm:pt>
    <dgm:pt modelId="{277A51D6-935B-4CE0-BB60-3EF5A9C1078B}" type="sibTrans" cxnId="{D80692EB-AEB5-4919-BE8A-9CEBD360CAF5}">
      <dgm:prSet/>
      <dgm:spPr/>
      <dgm:t>
        <a:bodyPr/>
        <a:lstStyle/>
        <a:p>
          <a:endParaRPr lang="ru-RU"/>
        </a:p>
      </dgm:t>
    </dgm:pt>
    <dgm:pt modelId="{98A6DB21-3268-4CDD-AE42-ECFF8EB0BC9B}">
      <dgm:prSet phldrT="[Текст]"/>
      <dgm:spPr/>
      <dgm:t>
        <a:bodyPr/>
        <a:lstStyle/>
        <a:p>
          <a:r>
            <a:rPr lang="ru-RU" dirty="0" smtClean="0"/>
            <a:t>потребительские товары длительного пользования</a:t>
          </a:r>
          <a:endParaRPr lang="ru-RU" dirty="0"/>
        </a:p>
      </dgm:t>
    </dgm:pt>
    <dgm:pt modelId="{EDD1BF5E-8D36-4681-B152-7F6F8254BC6C}" type="parTrans" cxnId="{D034CF3B-ECDE-435D-B1EA-F3B6A3DC9B7F}">
      <dgm:prSet/>
      <dgm:spPr/>
      <dgm:t>
        <a:bodyPr/>
        <a:lstStyle/>
        <a:p>
          <a:endParaRPr lang="ru-RU"/>
        </a:p>
      </dgm:t>
    </dgm:pt>
    <dgm:pt modelId="{F88DD385-18F3-4F5B-A1E4-8C0555E47081}" type="sibTrans" cxnId="{D034CF3B-ECDE-435D-B1EA-F3B6A3DC9B7F}">
      <dgm:prSet/>
      <dgm:spPr/>
      <dgm:t>
        <a:bodyPr/>
        <a:lstStyle/>
        <a:p>
          <a:endParaRPr lang="ru-RU"/>
        </a:p>
      </dgm:t>
    </dgm:pt>
    <dgm:pt modelId="{0E75FB15-77F2-4FBF-9D3A-0302A09516C7}">
      <dgm:prSet phldrT="[Текст]"/>
      <dgm:spPr/>
      <dgm:t>
        <a:bodyPr/>
        <a:lstStyle/>
        <a:p>
          <a:r>
            <a:rPr lang="ru-RU" dirty="0" smtClean="0"/>
            <a:t>производственные товары длительного пользования</a:t>
          </a:r>
          <a:endParaRPr lang="ru-RU" dirty="0"/>
        </a:p>
      </dgm:t>
    </dgm:pt>
    <dgm:pt modelId="{F53E7169-786A-40A1-BFE1-7AF935057715}" type="parTrans" cxnId="{9C883637-912B-46DE-A305-34478B633E28}">
      <dgm:prSet/>
      <dgm:spPr/>
      <dgm:t>
        <a:bodyPr/>
        <a:lstStyle/>
        <a:p>
          <a:endParaRPr lang="ru-RU"/>
        </a:p>
      </dgm:t>
    </dgm:pt>
    <dgm:pt modelId="{C5F80B82-5D04-4030-B675-0733E940AEEA}" type="sibTrans" cxnId="{9C883637-912B-46DE-A305-34478B633E28}">
      <dgm:prSet/>
      <dgm:spPr/>
      <dgm:t>
        <a:bodyPr/>
        <a:lstStyle/>
        <a:p>
          <a:endParaRPr lang="ru-RU"/>
        </a:p>
      </dgm:t>
    </dgm:pt>
    <dgm:pt modelId="{8FD49C59-6600-447B-86BC-7FF803E738FE}">
      <dgm:prSet phldrT="[Текст]"/>
      <dgm:spPr/>
      <dgm:t>
        <a:bodyPr/>
        <a:lstStyle/>
        <a:p>
          <a:r>
            <a:rPr lang="ru-RU" dirty="0" smtClean="0"/>
            <a:t>товарно-материальные запасы готовой продукции и факторов производства </a:t>
          </a:r>
          <a:endParaRPr lang="ru-RU" dirty="0"/>
        </a:p>
      </dgm:t>
    </dgm:pt>
    <dgm:pt modelId="{1314F556-585D-48FE-A0BD-15665D91692E}" type="parTrans" cxnId="{88E921F4-8F61-4C64-BD53-F04A1A7E1970}">
      <dgm:prSet/>
      <dgm:spPr/>
      <dgm:t>
        <a:bodyPr/>
        <a:lstStyle/>
        <a:p>
          <a:endParaRPr lang="ru-RU"/>
        </a:p>
      </dgm:t>
    </dgm:pt>
    <dgm:pt modelId="{0063752C-7EF2-45F3-9CAE-227435D78ADC}" type="sibTrans" cxnId="{88E921F4-8F61-4C64-BD53-F04A1A7E1970}">
      <dgm:prSet/>
      <dgm:spPr/>
      <dgm:t>
        <a:bodyPr/>
        <a:lstStyle/>
        <a:p>
          <a:endParaRPr lang="ru-RU"/>
        </a:p>
      </dgm:t>
    </dgm:pt>
    <dgm:pt modelId="{C78F5BC2-5491-446C-9DCD-A134BD5EFC1C}">
      <dgm:prSet phldrT="[Текст]"/>
      <dgm:spPr/>
      <dgm:t>
        <a:bodyPr/>
        <a:lstStyle/>
        <a:p>
          <a:r>
            <a:rPr lang="ru-RU" dirty="0" smtClean="0"/>
            <a:t>автомобили, находящиеся у дилеров</a:t>
          </a:r>
          <a:endParaRPr lang="ru-RU" dirty="0"/>
        </a:p>
      </dgm:t>
    </dgm:pt>
    <dgm:pt modelId="{929493A2-5F3D-4797-B9CB-79C2ABA3BAF3}" type="parTrans" cxnId="{B4E77042-52D2-4121-BBAB-B53543AB491F}">
      <dgm:prSet/>
      <dgm:spPr/>
      <dgm:t>
        <a:bodyPr/>
        <a:lstStyle/>
        <a:p>
          <a:endParaRPr lang="ru-RU"/>
        </a:p>
      </dgm:t>
    </dgm:pt>
    <dgm:pt modelId="{0E744447-267F-407F-86DC-B04CBB1E6A5A}" type="sibTrans" cxnId="{B4E77042-52D2-4121-BBAB-B53543AB491F}">
      <dgm:prSet/>
      <dgm:spPr/>
      <dgm:t>
        <a:bodyPr/>
        <a:lstStyle/>
        <a:p>
          <a:endParaRPr lang="ru-RU"/>
        </a:p>
      </dgm:t>
    </dgm:pt>
    <dgm:pt modelId="{F1262230-ED9C-4917-A2D4-1020A3B5D0D6}" type="pres">
      <dgm:prSet presAssocID="{8125CC7E-3E2C-418B-BB64-DE73DB79A495}" presName="Name0" presStyleCnt="0">
        <dgm:presLayoutVars>
          <dgm:dir/>
          <dgm:animLvl val="lvl"/>
          <dgm:resizeHandles val="exact"/>
        </dgm:presLayoutVars>
      </dgm:prSet>
      <dgm:spPr/>
      <dgm:t>
        <a:bodyPr/>
        <a:lstStyle/>
        <a:p>
          <a:endParaRPr lang="ru-RU"/>
        </a:p>
      </dgm:t>
    </dgm:pt>
    <dgm:pt modelId="{EF88D1F4-16E1-48F4-9EC2-7D33C097383C}" type="pres">
      <dgm:prSet presAssocID="{70C8BD8A-8C60-4920-BF91-6D3E8CC74361}" presName="composite" presStyleCnt="0"/>
      <dgm:spPr/>
    </dgm:pt>
    <dgm:pt modelId="{94C62CF0-ED8C-4F3E-A6DA-8F366FDE131E}" type="pres">
      <dgm:prSet presAssocID="{70C8BD8A-8C60-4920-BF91-6D3E8CC74361}" presName="parTx" presStyleLbl="alignNode1" presStyleIdx="0" presStyleCnt="3">
        <dgm:presLayoutVars>
          <dgm:chMax val="0"/>
          <dgm:chPref val="0"/>
          <dgm:bulletEnabled val="1"/>
        </dgm:presLayoutVars>
      </dgm:prSet>
      <dgm:spPr/>
      <dgm:t>
        <a:bodyPr/>
        <a:lstStyle/>
        <a:p>
          <a:endParaRPr lang="ru-RU"/>
        </a:p>
      </dgm:t>
    </dgm:pt>
    <dgm:pt modelId="{75747F7A-583E-44AB-B553-98063D64F51A}" type="pres">
      <dgm:prSet presAssocID="{70C8BD8A-8C60-4920-BF91-6D3E8CC74361}" presName="desTx" presStyleLbl="alignAccFollowNode1" presStyleIdx="0" presStyleCnt="3">
        <dgm:presLayoutVars>
          <dgm:bulletEnabled val="1"/>
        </dgm:presLayoutVars>
      </dgm:prSet>
      <dgm:spPr/>
      <dgm:t>
        <a:bodyPr/>
        <a:lstStyle/>
        <a:p>
          <a:endParaRPr lang="ru-RU"/>
        </a:p>
      </dgm:t>
    </dgm:pt>
    <dgm:pt modelId="{099F8E14-EBA9-4780-8FFC-139D72E52F37}" type="pres">
      <dgm:prSet presAssocID="{83B0D0C2-5AA0-4477-B99B-2695F86C6522}" presName="space" presStyleCnt="0"/>
      <dgm:spPr/>
    </dgm:pt>
    <dgm:pt modelId="{8BAD8339-19E5-43D0-A93A-E458368734B8}" type="pres">
      <dgm:prSet presAssocID="{20C68304-001B-480E-8721-CA0B530F7062}" presName="composite" presStyleCnt="0"/>
      <dgm:spPr/>
    </dgm:pt>
    <dgm:pt modelId="{E384749F-73D1-43FB-B44C-F02B7C38F74B}" type="pres">
      <dgm:prSet presAssocID="{20C68304-001B-480E-8721-CA0B530F7062}" presName="parTx" presStyleLbl="alignNode1" presStyleIdx="1" presStyleCnt="3">
        <dgm:presLayoutVars>
          <dgm:chMax val="0"/>
          <dgm:chPref val="0"/>
          <dgm:bulletEnabled val="1"/>
        </dgm:presLayoutVars>
      </dgm:prSet>
      <dgm:spPr/>
      <dgm:t>
        <a:bodyPr/>
        <a:lstStyle/>
        <a:p>
          <a:endParaRPr lang="ru-RU"/>
        </a:p>
      </dgm:t>
    </dgm:pt>
    <dgm:pt modelId="{AF22A70D-BE58-4023-99F3-6A6C9D100A11}" type="pres">
      <dgm:prSet presAssocID="{20C68304-001B-480E-8721-CA0B530F7062}" presName="desTx" presStyleLbl="alignAccFollowNode1" presStyleIdx="1" presStyleCnt="3">
        <dgm:presLayoutVars>
          <dgm:bulletEnabled val="1"/>
        </dgm:presLayoutVars>
      </dgm:prSet>
      <dgm:spPr/>
      <dgm:t>
        <a:bodyPr/>
        <a:lstStyle/>
        <a:p>
          <a:endParaRPr lang="ru-RU"/>
        </a:p>
      </dgm:t>
    </dgm:pt>
    <dgm:pt modelId="{9DACC98D-1066-4C1A-BD1E-756B02D4D146}" type="pres">
      <dgm:prSet presAssocID="{277A51D6-935B-4CE0-BB60-3EF5A9C1078B}" presName="space" presStyleCnt="0"/>
      <dgm:spPr/>
    </dgm:pt>
    <dgm:pt modelId="{7CE0DA4C-1163-47D4-8913-A3F91B3B06F9}" type="pres">
      <dgm:prSet presAssocID="{8FD49C59-6600-447B-86BC-7FF803E738FE}" presName="composite" presStyleCnt="0"/>
      <dgm:spPr/>
    </dgm:pt>
    <dgm:pt modelId="{2E2A8C8B-C42A-461F-8B07-8566E7D91FDF}" type="pres">
      <dgm:prSet presAssocID="{8FD49C59-6600-447B-86BC-7FF803E738FE}" presName="parTx" presStyleLbl="alignNode1" presStyleIdx="2" presStyleCnt="3">
        <dgm:presLayoutVars>
          <dgm:chMax val="0"/>
          <dgm:chPref val="0"/>
          <dgm:bulletEnabled val="1"/>
        </dgm:presLayoutVars>
      </dgm:prSet>
      <dgm:spPr/>
      <dgm:t>
        <a:bodyPr/>
        <a:lstStyle/>
        <a:p>
          <a:endParaRPr lang="ru-RU"/>
        </a:p>
      </dgm:t>
    </dgm:pt>
    <dgm:pt modelId="{BAE271AB-A72B-4C90-8BA7-516D00E1F708}" type="pres">
      <dgm:prSet presAssocID="{8FD49C59-6600-447B-86BC-7FF803E738FE}" presName="desTx" presStyleLbl="alignAccFollowNode1" presStyleIdx="2" presStyleCnt="3">
        <dgm:presLayoutVars>
          <dgm:bulletEnabled val="1"/>
        </dgm:presLayoutVars>
      </dgm:prSet>
      <dgm:spPr/>
      <dgm:t>
        <a:bodyPr/>
        <a:lstStyle/>
        <a:p>
          <a:endParaRPr lang="ru-RU"/>
        </a:p>
      </dgm:t>
    </dgm:pt>
  </dgm:ptLst>
  <dgm:cxnLst>
    <dgm:cxn modelId="{50F4C053-7CEB-450D-A587-725ADAF3A729}" type="presOf" srcId="{98A6DB21-3268-4CDD-AE42-ECFF8EB0BC9B}" destId="{AF22A70D-BE58-4023-99F3-6A6C9D100A11}" srcOrd="0" destOrd="0" presId="urn:microsoft.com/office/officeart/2005/8/layout/hList1"/>
    <dgm:cxn modelId="{D034CF3B-ECDE-435D-B1EA-F3B6A3DC9B7F}" srcId="{20C68304-001B-480E-8721-CA0B530F7062}" destId="{98A6DB21-3268-4CDD-AE42-ECFF8EB0BC9B}" srcOrd="0" destOrd="0" parTransId="{EDD1BF5E-8D36-4681-B152-7F6F8254BC6C}" sibTransId="{F88DD385-18F3-4F5B-A1E4-8C0555E47081}"/>
    <dgm:cxn modelId="{59314607-FF01-4E66-81B1-6149CBB04B6C}" type="presOf" srcId="{CA88F230-A401-4FC3-A14A-91DE5535A7DB}" destId="{75747F7A-583E-44AB-B553-98063D64F51A}" srcOrd="0" destOrd="1" presId="urn:microsoft.com/office/officeart/2005/8/layout/hList1"/>
    <dgm:cxn modelId="{D80692EB-AEB5-4919-BE8A-9CEBD360CAF5}" srcId="{8125CC7E-3E2C-418B-BB64-DE73DB79A495}" destId="{20C68304-001B-480E-8721-CA0B530F7062}" srcOrd="1" destOrd="0" parTransId="{051DC097-84EF-468A-8F70-7ECFA6831E8F}" sibTransId="{277A51D6-935B-4CE0-BB60-3EF5A9C1078B}"/>
    <dgm:cxn modelId="{B4E77042-52D2-4121-BBAB-B53543AB491F}" srcId="{8FD49C59-6600-447B-86BC-7FF803E738FE}" destId="{C78F5BC2-5491-446C-9DCD-A134BD5EFC1C}" srcOrd="0" destOrd="0" parTransId="{929493A2-5F3D-4797-B9CB-79C2ABA3BAF3}" sibTransId="{0E744447-267F-407F-86DC-B04CBB1E6A5A}"/>
    <dgm:cxn modelId="{8A674F26-E8BD-499A-8E0D-9A1D6CA6646E}" type="presOf" srcId="{8FD49C59-6600-447B-86BC-7FF803E738FE}" destId="{2E2A8C8B-C42A-461F-8B07-8566E7D91FDF}" srcOrd="0" destOrd="0" presId="urn:microsoft.com/office/officeart/2005/8/layout/hList1"/>
    <dgm:cxn modelId="{4C554164-C0E9-4BFE-B96B-2682F27E4F8B}" type="presOf" srcId="{70C8BD8A-8C60-4920-BF91-6D3E8CC74361}" destId="{94C62CF0-ED8C-4F3E-A6DA-8F366FDE131E}" srcOrd="0" destOrd="0" presId="urn:microsoft.com/office/officeart/2005/8/layout/hList1"/>
    <dgm:cxn modelId="{8400662F-DE89-4DBC-A042-D1ABA7D2D28B}" type="presOf" srcId="{20C68304-001B-480E-8721-CA0B530F7062}" destId="{E384749F-73D1-43FB-B44C-F02B7C38F74B}" srcOrd="0" destOrd="0" presId="urn:microsoft.com/office/officeart/2005/8/layout/hList1"/>
    <dgm:cxn modelId="{B3FEBE46-EB4F-4801-AB4D-3C5D3BA4146B}" type="presOf" srcId="{C78F5BC2-5491-446C-9DCD-A134BD5EFC1C}" destId="{BAE271AB-A72B-4C90-8BA7-516D00E1F708}" srcOrd="0" destOrd="0" presId="urn:microsoft.com/office/officeart/2005/8/layout/hList1"/>
    <dgm:cxn modelId="{E34B75A8-93C2-4395-A877-F28D9C8AB026}" type="presOf" srcId="{0E75FB15-77F2-4FBF-9D3A-0302A09516C7}" destId="{AF22A70D-BE58-4023-99F3-6A6C9D100A11}" srcOrd="0" destOrd="1" presId="urn:microsoft.com/office/officeart/2005/8/layout/hList1"/>
    <dgm:cxn modelId="{BED29065-1A4D-429D-BC5B-2ADA18CF00A0}" srcId="{70C8BD8A-8C60-4920-BF91-6D3E8CC74361}" destId="{A593476B-349E-4F4D-8E97-42F2CD3BE0C0}" srcOrd="0" destOrd="0" parTransId="{DAFCB5F4-97EA-49D8-A1FF-407A45F10DED}" sibTransId="{5E82BDF3-17BC-4F05-BB9C-9FB396AE2592}"/>
    <dgm:cxn modelId="{444A138F-4452-474B-96F0-C4FAF9A3BB7C}" srcId="{70C8BD8A-8C60-4920-BF91-6D3E8CC74361}" destId="{CA88F230-A401-4FC3-A14A-91DE5535A7DB}" srcOrd="1" destOrd="0" parTransId="{646C7E89-8FB7-4016-9F14-453898A8D536}" sibTransId="{A0D08CA2-069A-4CFB-B385-7953E8CC0EEA}"/>
    <dgm:cxn modelId="{3F049B15-2F94-42A1-BB06-7A943669FBCE}" type="presOf" srcId="{A593476B-349E-4F4D-8E97-42F2CD3BE0C0}" destId="{75747F7A-583E-44AB-B553-98063D64F51A}" srcOrd="0" destOrd="0" presId="urn:microsoft.com/office/officeart/2005/8/layout/hList1"/>
    <dgm:cxn modelId="{88E921F4-8F61-4C64-BD53-F04A1A7E1970}" srcId="{8125CC7E-3E2C-418B-BB64-DE73DB79A495}" destId="{8FD49C59-6600-447B-86BC-7FF803E738FE}" srcOrd="2" destOrd="0" parTransId="{1314F556-585D-48FE-A0BD-15665D91692E}" sibTransId="{0063752C-7EF2-45F3-9CAE-227435D78ADC}"/>
    <dgm:cxn modelId="{9C883637-912B-46DE-A305-34478B633E28}" srcId="{20C68304-001B-480E-8721-CA0B530F7062}" destId="{0E75FB15-77F2-4FBF-9D3A-0302A09516C7}" srcOrd="1" destOrd="0" parTransId="{F53E7169-786A-40A1-BFE1-7AF935057715}" sibTransId="{C5F80B82-5D04-4030-B675-0733E940AEEA}"/>
    <dgm:cxn modelId="{7D1E0960-6D0E-46B4-92FF-34B978087E47}" srcId="{8125CC7E-3E2C-418B-BB64-DE73DB79A495}" destId="{70C8BD8A-8C60-4920-BF91-6D3E8CC74361}" srcOrd="0" destOrd="0" parTransId="{742DB4D0-CBD2-4CC4-873B-127B0FFEB835}" sibTransId="{83B0D0C2-5AA0-4477-B99B-2695F86C6522}"/>
    <dgm:cxn modelId="{AE18A979-6952-4A9B-B115-388D32F50F54}" type="presOf" srcId="{8125CC7E-3E2C-418B-BB64-DE73DB79A495}" destId="{F1262230-ED9C-4917-A2D4-1020A3B5D0D6}" srcOrd="0" destOrd="0" presId="urn:microsoft.com/office/officeart/2005/8/layout/hList1"/>
    <dgm:cxn modelId="{9F1181A4-BE6D-48D7-B0B9-D4096DA1DC34}" type="presParOf" srcId="{F1262230-ED9C-4917-A2D4-1020A3B5D0D6}" destId="{EF88D1F4-16E1-48F4-9EC2-7D33C097383C}" srcOrd="0" destOrd="0" presId="urn:microsoft.com/office/officeart/2005/8/layout/hList1"/>
    <dgm:cxn modelId="{EA5BE424-303B-4F92-A3CF-3F9584B71760}" type="presParOf" srcId="{EF88D1F4-16E1-48F4-9EC2-7D33C097383C}" destId="{94C62CF0-ED8C-4F3E-A6DA-8F366FDE131E}" srcOrd="0" destOrd="0" presId="urn:microsoft.com/office/officeart/2005/8/layout/hList1"/>
    <dgm:cxn modelId="{D0886725-FC30-4BCC-8779-9F81CB88F12F}" type="presParOf" srcId="{EF88D1F4-16E1-48F4-9EC2-7D33C097383C}" destId="{75747F7A-583E-44AB-B553-98063D64F51A}" srcOrd="1" destOrd="0" presId="urn:microsoft.com/office/officeart/2005/8/layout/hList1"/>
    <dgm:cxn modelId="{93615D37-B937-4789-BE66-B492171324A6}" type="presParOf" srcId="{F1262230-ED9C-4917-A2D4-1020A3B5D0D6}" destId="{099F8E14-EBA9-4780-8FFC-139D72E52F37}" srcOrd="1" destOrd="0" presId="urn:microsoft.com/office/officeart/2005/8/layout/hList1"/>
    <dgm:cxn modelId="{3C316DAC-25B2-4179-9FBF-AF579F5ED337}" type="presParOf" srcId="{F1262230-ED9C-4917-A2D4-1020A3B5D0D6}" destId="{8BAD8339-19E5-43D0-A93A-E458368734B8}" srcOrd="2" destOrd="0" presId="urn:microsoft.com/office/officeart/2005/8/layout/hList1"/>
    <dgm:cxn modelId="{4A5F77AE-A502-4589-9594-63326B1220DA}" type="presParOf" srcId="{8BAD8339-19E5-43D0-A93A-E458368734B8}" destId="{E384749F-73D1-43FB-B44C-F02B7C38F74B}" srcOrd="0" destOrd="0" presId="urn:microsoft.com/office/officeart/2005/8/layout/hList1"/>
    <dgm:cxn modelId="{A18F2C44-8788-4831-9990-6BDDFD75A668}" type="presParOf" srcId="{8BAD8339-19E5-43D0-A93A-E458368734B8}" destId="{AF22A70D-BE58-4023-99F3-6A6C9D100A11}" srcOrd="1" destOrd="0" presId="urn:microsoft.com/office/officeart/2005/8/layout/hList1"/>
    <dgm:cxn modelId="{E401B9B2-7331-4E66-926C-F7BD162D310C}" type="presParOf" srcId="{F1262230-ED9C-4917-A2D4-1020A3B5D0D6}" destId="{9DACC98D-1066-4C1A-BD1E-756B02D4D146}" srcOrd="3" destOrd="0" presId="urn:microsoft.com/office/officeart/2005/8/layout/hList1"/>
    <dgm:cxn modelId="{9D53C704-D957-4603-9688-A3A980C9FE58}" type="presParOf" srcId="{F1262230-ED9C-4917-A2D4-1020A3B5D0D6}" destId="{7CE0DA4C-1163-47D4-8913-A3F91B3B06F9}" srcOrd="4" destOrd="0" presId="urn:microsoft.com/office/officeart/2005/8/layout/hList1"/>
    <dgm:cxn modelId="{4EFE4868-6607-442B-881B-AF09FCD6B395}" type="presParOf" srcId="{7CE0DA4C-1163-47D4-8913-A3F91B3B06F9}" destId="{2E2A8C8B-C42A-461F-8B07-8566E7D91FDF}" srcOrd="0" destOrd="0" presId="urn:microsoft.com/office/officeart/2005/8/layout/hList1"/>
    <dgm:cxn modelId="{633F0031-5805-4490-87C0-D912244D66CB}" type="presParOf" srcId="{7CE0DA4C-1163-47D4-8913-A3F91B3B06F9}" destId="{BAE271AB-A72B-4C90-8BA7-516D00E1F70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8C4D6F-9CFF-4675-8ABD-FA351E959743}" type="doc">
      <dgm:prSet loTypeId="urn:microsoft.com/office/officeart/2005/8/layout/vList4#2" loCatId="list" qsTypeId="urn:microsoft.com/office/officeart/2005/8/quickstyle/3d4" qsCatId="3D" csTypeId="urn:microsoft.com/office/officeart/2005/8/colors/accent1_2" csCatId="accent1" phldr="1"/>
      <dgm:spPr/>
      <dgm:t>
        <a:bodyPr/>
        <a:lstStyle/>
        <a:p>
          <a:endParaRPr lang="ru-RU"/>
        </a:p>
      </dgm:t>
    </dgm:pt>
    <dgm:pt modelId="{DBB10A47-B005-459B-BA4B-58F12D319AE0}">
      <dgm:prSet phldrT="[Текст]"/>
      <dgm:spPr/>
      <dgm:t>
        <a:bodyPr/>
        <a:lstStyle/>
        <a:p>
          <a:r>
            <a:rPr lang="ru-RU" dirty="0" smtClean="0"/>
            <a:t>Я покупаю виноградный сок по пене 10 долл. и продаю его через год как вино за 11 долл. Если нет никаких других издержек, то норма прибыли на эту инвестицию равна 1 долл./10 долл., или 10% годовых.</a:t>
          </a:r>
          <a:endParaRPr lang="ru-RU" dirty="0"/>
        </a:p>
      </dgm:t>
    </dgm:pt>
    <dgm:pt modelId="{F42E52BE-1C66-4EEA-9CB0-D99D03265DF9}" type="parTrans" cxnId="{8175F2C2-EA3D-4443-A206-457B9CA04BF1}">
      <dgm:prSet/>
      <dgm:spPr/>
      <dgm:t>
        <a:bodyPr/>
        <a:lstStyle/>
        <a:p>
          <a:endParaRPr lang="ru-RU"/>
        </a:p>
      </dgm:t>
    </dgm:pt>
    <dgm:pt modelId="{F390C46C-FE1A-4AA7-ABAF-6667F896C42A}" type="sibTrans" cxnId="{8175F2C2-EA3D-4443-A206-457B9CA04BF1}">
      <dgm:prSet/>
      <dgm:spPr/>
      <dgm:t>
        <a:bodyPr/>
        <a:lstStyle/>
        <a:p>
          <a:endParaRPr lang="ru-RU"/>
        </a:p>
      </dgm:t>
    </dgm:pt>
    <dgm:pt modelId="{15F15459-5A39-4CB1-B5E5-C2C05FBC2418}">
      <dgm:prSet phldrT="[Текст]"/>
      <dgm:spPr/>
      <dgm:t>
        <a:bodyPr/>
        <a:lstStyle/>
        <a:p>
          <a:r>
            <a:rPr lang="ru-RU" dirty="0" smtClean="0"/>
            <a:t>Я сажаю сосну, при этом издержки на оплату труда составляют 100 долл. Через 25 лет выросшее дерево продается за 430 долл. Норма прибыли этого капитального проекта</a:t>
          </a:r>
          <a:br>
            <a:rPr lang="ru-RU" dirty="0" smtClean="0"/>
          </a:br>
          <a:r>
            <a:rPr lang="ru-RU" dirty="0" smtClean="0"/>
            <a:t>равна 330 % да четверть века, которая, как показывают вычисления, эквивалентна прибыли в 6% годовых (так как 100 долл. х (1,06)</a:t>
          </a:r>
          <a:r>
            <a:rPr lang="ru-RU" baseline="30000" dirty="0" smtClean="0"/>
            <a:t>25</a:t>
          </a:r>
          <a:r>
            <a:rPr lang="ru-RU" dirty="0" smtClean="0"/>
            <a:t> = 429,2).</a:t>
          </a:r>
          <a:endParaRPr lang="ru-RU" dirty="0"/>
        </a:p>
      </dgm:t>
    </dgm:pt>
    <dgm:pt modelId="{14B4EB71-E4EF-428E-A008-AAE6C0999DE4}" type="parTrans" cxnId="{5FA09D04-14DE-494F-B992-92EC757A40B4}">
      <dgm:prSet/>
      <dgm:spPr/>
      <dgm:t>
        <a:bodyPr/>
        <a:lstStyle/>
        <a:p>
          <a:endParaRPr lang="ru-RU"/>
        </a:p>
      </dgm:t>
    </dgm:pt>
    <dgm:pt modelId="{BAA70D6E-5E3F-4FD5-8FDA-C270337DE8A8}" type="sibTrans" cxnId="{5FA09D04-14DE-494F-B992-92EC757A40B4}">
      <dgm:prSet/>
      <dgm:spPr/>
      <dgm:t>
        <a:bodyPr/>
        <a:lstStyle/>
        <a:p>
          <a:endParaRPr lang="ru-RU"/>
        </a:p>
      </dgm:t>
    </dgm:pt>
    <dgm:pt modelId="{032F0E0B-25DD-46CE-9A28-670B50D8A191}">
      <dgm:prSet phldrT="[Текст]"/>
      <dgm:spPr/>
      <dgm:t>
        <a:bodyPr/>
        <a:lstStyle/>
        <a:p>
          <a:r>
            <a:rPr lang="ru-RU" dirty="0" smtClean="0"/>
            <a:t>Я покупаю за 20 000 долл. буровое оборудование для добычи нефти, В течении 10 лет годовая арендная плата составит 30 000 долл., но за каждый год несу расходы на топливо, страховку и амортизацию в размере 26 000 долл. Чистая прибыль в 4000 долл. покрывает процентные выплаты и возмещают основную сумму в 20 000 долл. за 10 лет. Какова же норма прибыли на буровое оборудование? Амортизационные таблицы показывают, что норма прибыли составляет 15% годовых.</a:t>
          </a:r>
          <a:endParaRPr lang="ru-RU" dirty="0"/>
        </a:p>
      </dgm:t>
    </dgm:pt>
    <dgm:pt modelId="{F5106946-020D-403C-86B1-3D7BF06F2E5F}" type="parTrans" cxnId="{97D74BE1-DE74-4CB6-9D4A-0D8B2C64704D}">
      <dgm:prSet/>
      <dgm:spPr/>
      <dgm:t>
        <a:bodyPr/>
        <a:lstStyle/>
        <a:p>
          <a:endParaRPr lang="ru-RU"/>
        </a:p>
      </dgm:t>
    </dgm:pt>
    <dgm:pt modelId="{B78920B0-6B99-4A94-AC46-71434A266F27}" type="sibTrans" cxnId="{97D74BE1-DE74-4CB6-9D4A-0D8B2C64704D}">
      <dgm:prSet/>
      <dgm:spPr/>
      <dgm:t>
        <a:bodyPr/>
        <a:lstStyle/>
        <a:p>
          <a:endParaRPr lang="ru-RU"/>
        </a:p>
      </dgm:t>
    </dgm:pt>
    <dgm:pt modelId="{EA283C4A-EEEA-4B91-93BD-AEE1B5787A60}" type="pres">
      <dgm:prSet presAssocID="{B58C4D6F-9CFF-4675-8ABD-FA351E959743}" presName="linear" presStyleCnt="0">
        <dgm:presLayoutVars>
          <dgm:dir/>
          <dgm:resizeHandles val="exact"/>
        </dgm:presLayoutVars>
      </dgm:prSet>
      <dgm:spPr/>
      <dgm:t>
        <a:bodyPr/>
        <a:lstStyle/>
        <a:p>
          <a:endParaRPr lang="ru-RU"/>
        </a:p>
      </dgm:t>
    </dgm:pt>
    <dgm:pt modelId="{14A48EF0-1C74-419E-9D44-2F8C39D63B9A}" type="pres">
      <dgm:prSet presAssocID="{DBB10A47-B005-459B-BA4B-58F12D319AE0}" presName="comp" presStyleCnt="0"/>
      <dgm:spPr/>
    </dgm:pt>
    <dgm:pt modelId="{3A0B17C9-60C1-46C7-BE4A-CA8BEC4D06B0}" type="pres">
      <dgm:prSet presAssocID="{DBB10A47-B005-459B-BA4B-58F12D319AE0}" presName="box" presStyleLbl="node1" presStyleIdx="0" presStyleCnt="3"/>
      <dgm:spPr/>
      <dgm:t>
        <a:bodyPr/>
        <a:lstStyle/>
        <a:p>
          <a:endParaRPr lang="ru-RU"/>
        </a:p>
      </dgm:t>
    </dgm:pt>
    <dgm:pt modelId="{BD7699E6-8192-49E5-A220-7B13AABE23A3}" type="pres">
      <dgm:prSet presAssocID="{DBB10A47-B005-459B-BA4B-58F12D319AE0}"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xmlns="" val="0"/>
              </a:ext>
            </a:extLst>
          </a:blip>
          <a:srcRect/>
          <a:stretch>
            <a:fillRect t="-29000" b="-29000"/>
          </a:stretch>
        </a:blipFill>
      </dgm:spPr>
    </dgm:pt>
    <dgm:pt modelId="{DF1C8ACD-7157-4311-AE7C-4D518CFC40E9}" type="pres">
      <dgm:prSet presAssocID="{DBB10A47-B005-459B-BA4B-58F12D319AE0}" presName="text" presStyleLbl="node1" presStyleIdx="0" presStyleCnt="3">
        <dgm:presLayoutVars>
          <dgm:bulletEnabled val="1"/>
        </dgm:presLayoutVars>
      </dgm:prSet>
      <dgm:spPr/>
      <dgm:t>
        <a:bodyPr/>
        <a:lstStyle/>
        <a:p>
          <a:endParaRPr lang="ru-RU"/>
        </a:p>
      </dgm:t>
    </dgm:pt>
    <dgm:pt modelId="{DF74D96E-4347-4C69-9C5C-09CA4BDC6809}" type="pres">
      <dgm:prSet presAssocID="{F390C46C-FE1A-4AA7-ABAF-6667F896C42A}" presName="spacer" presStyleCnt="0"/>
      <dgm:spPr/>
    </dgm:pt>
    <dgm:pt modelId="{3CEC4E8C-32CF-4594-AA0C-EC09A872B964}" type="pres">
      <dgm:prSet presAssocID="{15F15459-5A39-4CB1-B5E5-C2C05FBC2418}" presName="comp" presStyleCnt="0"/>
      <dgm:spPr/>
    </dgm:pt>
    <dgm:pt modelId="{E9F81EDE-135A-4357-BBDC-04D5F42FC750}" type="pres">
      <dgm:prSet presAssocID="{15F15459-5A39-4CB1-B5E5-C2C05FBC2418}" presName="box" presStyleLbl="node1" presStyleIdx="1" presStyleCnt="3"/>
      <dgm:spPr/>
      <dgm:t>
        <a:bodyPr/>
        <a:lstStyle/>
        <a:p>
          <a:endParaRPr lang="ru-RU"/>
        </a:p>
      </dgm:t>
    </dgm:pt>
    <dgm:pt modelId="{314770FC-76A8-4789-9049-C192F6F7DEBD}" type="pres">
      <dgm:prSet presAssocID="{15F15459-5A39-4CB1-B5E5-C2C05FBC2418}"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xmlns="" val="0"/>
              </a:ext>
            </a:extLst>
          </a:blip>
          <a:srcRect/>
          <a:stretch>
            <a:fillRect t="-44000" b="-44000"/>
          </a:stretch>
        </a:blipFill>
      </dgm:spPr>
    </dgm:pt>
    <dgm:pt modelId="{00913426-D5B9-4B33-8EFC-0B653C0A30D9}" type="pres">
      <dgm:prSet presAssocID="{15F15459-5A39-4CB1-B5E5-C2C05FBC2418}" presName="text" presStyleLbl="node1" presStyleIdx="1" presStyleCnt="3">
        <dgm:presLayoutVars>
          <dgm:bulletEnabled val="1"/>
        </dgm:presLayoutVars>
      </dgm:prSet>
      <dgm:spPr/>
      <dgm:t>
        <a:bodyPr/>
        <a:lstStyle/>
        <a:p>
          <a:endParaRPr lang="ru-RU"/>
        </a:p>
      </dgm:t>
    </dgm:pt>
    <dgm:pt modelId="{6E8740A9-869D-4D7E-AFFC-BA9880060A82}" type="pres">
      <dgm:prSet presAssocID="{BAA70D6E-5E3F-4FD5-8FDA-C270337DE8A8}" presName="spacer" presStyleCnt="0"/>
      <dgm:spPr/>
    </dgm:pt>
    <dgm:pt modelId="{B4164BC9-FBB8-4F85-9394-037B4C0C1044}" type="pres">
      <dgm:prSet presAssocID="{032F0E0B-25DD-46CE-9A28-670B50D8A191}" presName="comp" presStyleCnt="0"/>
      <dgm:spPr/>
    </dgm:pt>
    <dgm:pt modelId="{22C5437D-C31B-4522-B119-68096594E211}" type="pres">
      <dgm:prSet presAssocID="{032F0E0B-25DD-46CE-9A28-670B50D8A191}" presName="box" presStyleLbl="node1" presStyleIdx="2" presStyleCnt="3"/>
      <dgm:spPr/>
      <dgm:t>
        <a:bodyPr/>
        <a:lstStyle/>
        <a:p>
          <a:endParaRPr lang="ru-RU"/>
        </a:p>
      </dgm:t>
    </dgm:pt>
    <dgm:pt modelId="{72D36688-45EC-48C6-8246-00C82DEF617D}" type="pres">
      <dgm:prSet presAssocID="{032F0E0B-25DD-46CE-9A28-670B50D8A191}"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xmlns="" val="0"/>
              </a:ext>
            </a:extLst>
          </a:blip>
          <a:srcRect/>
          <a:stretch>
            <a:fillRect t="-15000" b="-15000"/>
          </a:stretch>
        </a:blipFill>
      </dgm:spPr>
    </dgm:pt>
    <dgm:pt modelId="{FE5881C1-3E11-4172-976F-CA6994EE0B0F}" type="pres">
      <dgm:prSet presAssocID="{032F0E0B-25DD-46CE-9A28-670B50D8A191}" presName="text" presStyleLbl="node1" presStyleIdx="2" presStyleCnt="3">
        <dgm:presLayoutVars>
          <dgm:bulletEnabled val="1"/>
        </dgm:presLayoutVars>
      </dgm:prSet>
      <dgm:spPr/>
      <dgm:t>
        <a:bodyPr/>
        <a:lstStyle/>
        <a:p>
          <a:endParaRPr lang="ru-RU"/>
        </a:p>
      </dgm:t>
    </dgm:pt>
  </dgm:ptLst>
  <dgm:cxnLst>
    <dgm:cxn modelId="{8175F2C2-EA3D-4443-A206-457B9CA04BF1}" srcId="{B58C4D6F-9CFF-4675-8ABD-FA351E959743}" destId="{DBB10A47-B005-459B-BA4B-58F12D319AE0}" srcOrd="0" destOrd="0" parTransId="{F42E52BE-1C66-4EEA-9CB0-D99D03265DF9}" sibTransId="{F390C46C-FE1A-4AA7-ABAF-6667F896C42A}"/>
    <dgm:cxn modelId="{03BE1EF3-9B57-4796-BA0B-2D53AECCAECB}" type="presOf" srcId="{032F0E0B-25DD-46CE-9A28-670B50D8A191}" destId="{22C5437D-C31B-4522-B119-68096594E211}" srcOrd="0" destOrd="0" presId="urn:microsoft.com/office/officeart/2005/8/layout/vList4#2"/>
    <dgm:cxn modelId="{A2B0AD9B-2FB9-43EB-9BB7-B03D5E3BE3F8}" type="presOf" srcId="{DBB10A47-B005-459B-BA4B-58F12D319AE0}" destId="{DF1C8ACD-7157-4311-AE7C-4D518CFC40E9}" srcOrd="1" destOrd="0" presId="urn:microsoft.com/office/officeart/2005/8/layout/vList4#2"/>
    <dgm:cxn modelId="{A76BDE0D-9B0B-4F9A-A789-413EB62E44CA}" type="presOf" srcId="{15F15459-5A39-4CB1-B5E5-C2C05FBC2418}" destId="{00913426-D5B9-4B33-8EFC-0B653C0A30D9}" srcOrd="1" destOrd="0" presId="urn:microsoft.com/office/officeart/2005/8/layout/vList4#2"/>
    <dgm:cxn modelId="{3ADDC439-4CE1-4619-986D-6B440DA7F6EB}" type="presOf" srcId="{15F15459-5A39-4CB1-B5E5-C2C05FBC2418}" destId="{E9F81EDE-135A-4357-BBDC-04D5F42FC750}" srcOrd="0" destOrd="0" presId="urn:microsoft.com/office/officeart/2005/8/layout/vList4#2"/>
    <dgm:cxn modelId="{FC672219-0533-4862-9DBF-352553C972E5}" type="presOf" srcId="{DBB10A47-B005-459B-BA4B-58F12D319AE0}" destId="{3A0B17C9-60C1-46C7-BE4A-CA8BEC4D06B0}" srcOrd="0" destOrd="0" presId="urn:microsoft.com/office/officeart/2005/8/layout/vList4#2"/>
    <dgm:cxn modelId="{6ED5CA2D-CEDE-4B60-865C-3760F148D747}" type="presOf" srcId="{B58C4D6F-9CFF-4675-8ABD-FA351E959743}" destId="{EA283C4A-EEEA-4B91-93BD-AEE1B5787A60}" srcOrd="0" destOrd="0" presId="urn:microsoft.com/office/officeart/2005/8/layout/vList4#2"/>
    <dgm:cxn modelId="{5FA09D04-14DE-494F-B992-92EC757A40B4}" srcId="{B58C4D6F-9CFF-4675-8ABD-FA351E959743}" destId="{15F15459-5A39-4CB1-B5E5-C2C05FBC2418}" srcOrd="1" destOrd="0" parTransId="{14B4EB71-E4EF-428E-A008-AAE6C0999DE4}" sibTransId="{BAA70D6E-5E3F-4FD5-8FDA-C270337DE8A8}"/>
    <dgm:cxn modelId="{F890081E-EF4E-4F79-8DB1-DBBED0791798}" type="presOf" srcId="{032F0E0B-25DD-46CE-9A28-670B50D8A191}" destId="{FE5881C1-3E11-4172-976F-CA6994EE0B0F}" srcOrd="1" destOrd="0" presId="urn:microsoft.com/office/officeart/2005/8/layout/vList4#2"/>
    <dgm:cxn modelId="{97D74BE1-DE74-4CB6-9D4A-0D8B2C64704D}" srcId="{B58C4D6F-9CFF-4675-8ABD-FA351E959743}" destId="{032F0E0B-25DD-46CE-9A28-670B50D8A191}" srcOrd="2" destOrd="0" parTransId="{F5106946-020D-403C-86B1-3D7BF06F2E5F}" sibTransId="{B78920B0-6B99-4A94-AC46-71434A266F27}"/>
    <dgm:cxn modelId="{25C3666D-0D45-4D76-95C0-345C4D881680}" type="presParOf" srcId="{EA283C4A-EEEA-4B91-93BD-AEE1B5787A60}" destId="{14A48EF0-1C74-419E-9D44-2F8C39D63B9A}" srcOrd="0" destOrd="0" presId="urn:microsoft.com/office/officeart/2005/8/layout/vList4#2"/>
    <dgm:cxn modelId="{1FE52AB6-CEA3-4346-A2AA-34A8EFC40AA6}" type="presParOf" srcId="{14A48EF0-1C74-419E-9D44-2F8C39D63B9A}" destId="{3A0B17C9-60C1-46C7-BE4A-CA8BEC4D06B0}" srcOrd="0" destOrd="0" presId="urn:microsoft.com/office/officeart/2005/8/layout/vList4#2"/>
    <dgm:cxn modelId="{AD824DC6-915F-434D-920D-220B5FDF9B92}" type="presParOf" srcId="{14A48EF0-1C74-419E-9D44-2F8C39D63B9A}" destId="{BD7699E6-8192-49E5-A220-7B13AABE23A3}" srcOrd="1" destOrd="0" presId="urn:microsoft.com/office/officeart/2005/8/layout/vList4#2"/>
    <dgm:cxn modelId="{EFBA1710-849B-4C2C-82A1-820ADB466D71}" type="presParOf" srcId="{14A48EF0-1C74-419E-9D44-2F8C39D63B9A}" destId="{DF1C8ACD-7157-4311-AE7C-4D518CFC40E9}" srcOrd="2" destOrd="0" presId="urn:microsoft.com/office/officeart/2005/8/layout/vList4#2"/>
    <dgm:cxn modelId="{72402E16-B7A0-4A1D-BEE6-ADAA52A410B0}" type="presParOf" srcId="{EA283C4A-EEEA-4B91-93BD-AEE1B5787A60}" destId="{DF74D96E-4347-4C69-9C5C-09CA4BDC6809}" srcOrd="1" destOrd="0" presId="urn:microsoft.com/office/officeart/2005/8/layout/vList4#2"/>
    <dgm:cxn modelId="{9641F65B-218E-40D2-9503-23CF459A684D}" type="presParOf" srcId="{EA283C4A-EEEA-4B91-93BD-AEE1B5787A60}" destId="{3CEC4E8C-32CF-4594-AA0C-EC09A872B964}" srcOrd="2" destOrd="0" presId="urn:microsoft.com/office/officeart/2005/8/layout/vList4#2"/>
    <dgm:cxn modelId="{A90DD01A-2872-4BC5-8C12-72F435C07B67}" type="presParOf" srcId="{3CEC4E8C-32CF-4594-AA0C-EC09A872B964}" destId="{E9F81EDE-135A-4357-BBDC-04D5F42FC750}" srcOrd="0" destOrd="0" presId="urn:microsoft.com/office/officeart/2005/8/layout/vList4#2"/>
    <dgm:cxn modelId="{A29111A1-8D64-41B4-A60A-876FA14C9987}" type="presParOf" srcId="{3CEC4E8C-32CF-4594-AA0C-EC09A872B964}" destId="{314770FC-76A8-4789-9049-C192F6F7DEBD}" srcOrd="1" destOrd="0" presId="urn:microsoft.com/office/officeart/2005/8/layout/vList4#2"/>
    <dgm:cxn modelId="{B00414C7-01CF-4E12-8DF0-6B9938B9700F}" type="presParOf" srcId="{3CEC4E8C-32CF-4594-AA0C-EC09A872B964}" destId="{00913426-D5B9-4B33-8EFC-0B653C0A30D9}" srcOrd="2" destOrd="0" presId="urn:microsoft.com/office/officeart/2005/8/layout/vList4#2"/>
    <dgm:cxn modelId="{7640324A-F4C5-400C-9B2E-BEB7BA0CB88E}" type="presParOf" srcId="{EA283C4A-EEEA-4B91-93BD-AEE1B5787A60}" destId="{6E8740A9-869D-4D7E-AFFC-BA9880060A82}" srcOrd="3" destOrd="0" presId="urn:microsoft.com/office/officeart/2005/8/layout/vList4#2"/>
    <dgm:cxn modelId="{486D35FA-6590-49FB-B075-162B6A595276}" type="presParOf" srcId="{EA283C4A-EEEA-4B91-93BD-AEE1B5787A60}" destId="{B4164BC9-FBB8-4F85-9394-037B4C0C1044}" srcOrd="4" destOrd="0" presId="urn:microsoft.com/office/officeart/2005/8/layout/vList4#2"/>
    <dgm:cxn modelId="{24AA8A95-3808-4D8B-98DA-DE372393ED71}" type="presParOf" srcId="{B4164BC9-FBB8-4F85-9394-037B4C0C1044}" destId="{22C5437D-C31B-4522-B119-68096594E211}" srcOrd="0" destOrd="0" presId="urn:microsoft.com/office/officeart/2005/8/layout/vList4#2"/>
    <dgm:cxn modelId="{22504202-C26A-4AD5-8ADD-104CD9DA5C9B}" type="presParOf" srcId="{B4164BC9-FBB8-4F85-9394-037B4C0C1044}" destId="{72D36688-45EC-48C6-8246-00C82DEF617D}" srcOrd="1" destOrd="0" presId="urn:microsoft.com/office/officeart/2005/8/layout/vList4#2"/>
    <dgm:cxn modelId="{BEA50A68-EDE5-4AE6-9638-08D4B34F2374}" type="presParOf" srcId="{B4164BC9-FBB8-4F85-9394-037B4C0C1044}" destId="{FE5881C1-3E11-4172-976F-CA6994EE0B0F}" srcOrd="2" destOrd="0" presId="urn:microsoft.com/office/officeart/2005/8/layout/vList4#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C62CF0-ED8C-4F3E-A6DA-8F366FDE131E}">
      <dsp:nvSpPr>
        <dsp:cNvPr id="0" name=""/>
        <dsp:cNvSpPr/>
      </dsp:nvSpPr>
      <dsp:spPr>
        <a:xfrm>
          <a:off x="3539" y="1760891"/>
          <a:ext cx="3450807" cy="1304917"/>
        </a:xfrm>
        <a:prstGeom prst="rect">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ru-RU" sz="2000" kern="1200" dirty="0" smtClean="0"/>
            <a:t>Здания</a:t>
          </a:r>
          <a:endParaRPr lang="ru-RU" sz="2000" kern="1200" dirty="0"/>
        </a:p>
      </dsp:txBody>
      <dsp:txXfrm>
        <a:off x="3539" y="1760891"/>
        <a:ext cx="3450807" cy="1304917"/>
      </dsp:txXfrm>
    </dsp:sp>
    <dsp:sp modelId="{75747F7A-583E-44AB-B553-98063D64F51A}">
      <dsp:nvSpPr>
        <dsp:cNvPr id="0" name=""/>
        <dsp:cNvSpPr/>
      </dsp:nvSpPr>
      <dsp:spPr>
        <a:xfrm>
          <a:off x="3539" y="3065808"/>
          <a:ext cx="3450807" cy="2031299"/>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ru-RU" sz="2000" kern="1200" dirty="0" smtClean="0"/>
            <a:t>фабрики</a:t>
          </a:r>
          <a:endParaRPr lang="ru-RU" sz="2000" kern="1200" dirty="0"/>
        </a:p>
        <a:p>
          <a:pPr marL="228600" lvl="1" indent="-228600" algn="l" defTabSz="889000">
            <a:lnSpc>
              <a:spcPct val="90000"/>
            </a:lnSpc>
            <a:spcBef>
              <a:spcPct val="0"/>
            </a:spcBef>
            <a:spcAft>
              <a:spcPct val="15000"/>
            </a:spcAft>
            <a:buChar char="••"/>
          </a:pPr>
          <a:r>
            <a:rPr lang="ru-RU" sz="2000" kern="1200" dirty="0" smtClean="0"/>
            <a:t>дома</a:t>
          </a:r>
          <a:endParaRPr lang="ru-RU" sz="2000" kern="1200" dirty="0"/>
        </a:p>
      </dsp:txBody>
      <dsp:txXfrm>
        <a:off x="3539" y="3065808"/>
        <a:ext cx="3450807" cy="2031299"/>
      </dsp:txXfrm>
    </dsp:sp>
    <dsp:sp modelId="{E384749F-73D1-43FB-B44C-F02B7C38F74B}">
      <dsp:nvSpPr>
        <dsp:cNvPr id="0" name=""/>
        <dsp:cNvSpPr/>
      </dsp:nvSpPr>
      <dsp:spPr>
        <a:xfrm>
          <a:off x="3937459" y="1760891"/>
          <a:ext cx="3450807" cy="1304917"/>
        </a:xfrm>
        <a:prstGeom prst="rect">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ru-RU" sz="2000" kern="1200" dirty="0" smtClean="0"/>
            <a:t>Оборудование</a:t>
          </a:r>
          <a:endParaRPr lang="ru-RU" sz="2000" kern="1200" dirty="0"/>
        </a:p>
      </dsp:txBody>
      <dsp:txXfrm>
        <a:off x="3937459" y="1760891"/>
        <a:ext cx="3450807" cy="1304917"/>
      </dsp:txXfrm>
    </dsp:sp>
    <dsp:sp modelId="{AF22A70D-BE58-4023-99F3-6A6C9D100A11}">
      <dsp:nvSpPr>
        <dsp:cNvPr id="0" name=""/>
        <dsp:cNvSpPr/>
      </dsp:nvSpPr>
      <dsp:spPr>
        <a:xfrm>
          <a:off x="3937459" y="3065808"/>
          <a:ext cx="3450807" cy="2031299"/>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ru-RU" sz="2000" kern="1200" dirty="0" smtClean="0"/>
            <a:t>потребительские товары длительного пользования</a:t>
          </a:r>
          <a:endParaRPr lang="ru-RU" sz="2000" kern="1200" dirty="0"/>
        </a:p>
        <a:p>
          <a:pPr marL="228600" lvl="1" indent="-228600" algn="l" defTabSz="889000">
            <a:lnSpc>
              <a:spcPct val="90000"/>
            </a:lnSpc>
            <a:spcBef>
              <a:spcPct val="0"/>
            </a:spcBef>
            <a:spcAft>
              <a:spcPct val="15000"/>
            </a:spcAft>
            <a:buChar char="••"/>
          </a:pPr>
          <a:r>
            <a:rPr lang="ru-RU" sz="2000" kern="1200" dirty="0" smtClean="0"/>
            <a:t>производственные товары длительного пользования</a:t>
          </a:r>
          <a:endParaRPr lang="ru-RU" sz="2000" kern="1200" dirty="0"/>
        </a:p>
      </dsp:txBody>
      <dsp:txXfrm>
        <a:off x="3937459" y="3065808"/>
        <a:ext cx="3450807" cy="2031299"/>
      </dsp:txXfrm>
    </dsp:sp>
    <dsp:sp modelId="{2E2A8C8B-C42A-461F-8B07-8566E7D91FDF}">
      <dsp:nvSpPr>
        <dsp:cNvPr id="0" name=""/>
        <dsp:cNvSpPr/>
      </dsp:nvSpPr>
      <dsp:spPr>
        <a:xfrm>
          <a:off x="7871379" y="1760891"/>
          <a:ext cx="3450807" cy="1304917"/>
        </a:xfrm>
        <a:prstGeom prst="rect">
          <a:avLst/>
        </a:prstGeom>
        <a:solidFill>
          <a:schemeClr val="accent1">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ru-RU" sz="2000" kern="1200" dirty="0" smtClean="0"/>
            <a:t>товарно-материальные запасы готовой продукции и факторов производства </a:t>
          </a:r>
          <a:endParaRPr lang="ru-RU" sz="2000" kern="1200" dirty="0"/>
        </a:p>
      </dsp:txBody>
      <dsp:txXfrm>
        <a:off x="7871379" y="1760891"/>
        <a:ext cx="3450807" cy="1304917"/>
      </dsp:txXfrm>
    </dsp:sp>
    <dsp:sp modelId="{BAE271AB-A72B-4C90-8BA7-516D00E1F708}">
      <dsp:nvSpPr>
        <dsp:cNvPr id="0" name=""/>
        <dsp:cNvSpPr/>
      </dsp:nvSpPr>
      <dsp:spPr>
        <a:xfrm>
          <a:off x="7871379" y="3065808"/>
          <a:ext cx="3450807" cy="2031299"/>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ru-RU" sz="2000" kern="1200" dirty="0" smtClean="0"/>
            <a:t>автомобили, находящиеся у дилеров</a:t>
          </a:r>
          <a:endParaRPr lang="ru-RU" sz="2000" kern="1200" dirty="0"/>
        </a:p>
      </dsp:txBody>
      <dsp:txXfrm>
        <a:off x="7871379" y="3065808"/>
        <a:ext cx="3450807" cy="20312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0B17C9-60C1-46C7-BE4A-CA8BEC4D06B0}">
      <dsp:nvSpPr>
        <dsp:cNvPr id="0" name=""/>
        <dsp:cNvSpPr/>
      </dsp:nvSpPr>
      <dsp:spPr>
        <a:xfrm>
          <a:off x="0" y="0"/>
          <a:ext cx="11363158" cy="15089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ru-RU" sz="1600" kern="1200" dirty="0" smtClean="0"/>
            <a:t>Я покупаю виноградный сок по пене 10 долл. и продаю его через год как вино за 11 долл. Если нет никаких других издержек, то норма прибыли на эту инвестицию равна 1 долл./10 долл., или 10% годовых.</a:t>
          </a:r>
          <a:endParaRPr lang="ru-RU" sz="1600" kern="1200" dirty="0"/>
        </a:p>
      </dsp:txBody>
      <dsp:txXfrm>
        <a:off x="2423527" y="0"/>
        <a:ext cx="8939630" cy="1508960"/>
      </dsp:txXfrm>
    </dsp:sp>
    <dsp:sp modelId="{BD7699E6-8192-49E5-A220-7B13AABE23A3}">
      <dsp:nvSpPr>
        <dsp:cNvPr id="0" name=""/>
        <dsp:cNvSpPr/>
      </dsp:nvSpPr>
      <dsp:spPr>
        <a:xfrm>
          <a:off x="150896" y="150896"/>
          <a:ext cx="2272631" cy="120716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xmlns="" val="0"/>
              </a:ext>
            </a:extLst>
          </a:blip>
          <a:srcRect/>
          <a:stretch>
            <a:fillRect t="-29000" b="-29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9F81EDE-135A-4357-BBDC-04D5F42FC750}">
      <dsp:nvSpPr>
        <dsp:cNvPr id="0" name=""/>
        <dsp:cNvSpPr/>
      </dsp:nvSpPr>
      <dsp:spPr>
        <a:xfrm>
          <a:off x="0" y="1659856"/>
          <a:ext cx="11363158" cy="15089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ru-RU" sz="1600" kern="1200" dirty="0" smtClean="0"/>
            <a:t>Я сажаю сосну, при этом издержки на оплату труда составляют 100 долл. Через 25 лет выросшее дерево продается за 430 долл. Норма прибыли этого капитального проекта</a:t>
          </a:r>
          <a:br>
            <a:rPr lang="ru-RU" sz="1600" kern="1200" dirty="0" smtClean="0"/>
          </a:br>
          <a:r>
            <a:rPr lang="ru-RU" sz="1600" kern="1200" dirty="0" smtClean="0"/>
            <a:t>равна 330 % да четверть века, которая, как показывают вычисления, эквивалентна прибыли в 6% годовых (так как 100 долл. х (1,06)</a:t>
          </a:r>
          <a:r>
            <a:rPr lang="ru-RU" sz="1600" kern="1200" baseline="30000" dirty="0" smtClean="0"/>
            <a:t>25</a:t>
          </a:r>
          <a:r>
            <a:rPr lang="ru-RU" sz="1600" kern="1200" dirty="0" smtClean="0"/>
            <a:t> = 429,2).</a:t>
          </a:r>
          <a:endParaRPr lang="ru-RU" sz="1600" kern="1200" dirty="0"/>
        </a:p>
      </dsp:txBody>
      <dsp:txXfrm>
        <a:off x="2423527" y="1659856"/>
        <a:ext cx="8939630" cy="1508960"/>
      </dsp:txXfrm>
    </dsp:sp>
    <dsp:sp modelId="{314770FC-76A8-4789-9049-C192F6F7DEBD}">
      <dsp:nvSpPr>
        <dsp:cNvPr id="0" name=""/>
        <dsp:cNvSpPr/>
      </dsp:nvSpPr>
      <dsp:spPr>
        <a:xfrm>
          <a:off x="150896" y="1810752"/>
          <a:ext cx="2272631" cy="120716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t="-44000" b="-44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22C5437D-C31B-4522-B119-68096594E211}">
      <dsp:nvSpPr>
        <dsp:cNvPr id="0" name=""/>
        <dsp:cNvSpPr/>
      </dsp:nvSpPr>
      <dsp:spPr>
        <a:xfrm>
          <a:off x="0" y="3319712"/>
          <a:ext cx="11363158" cy="150896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ru-RU" sz="1600" kern="1200" dirty="0" smtClean="0"/>
            <a:t>Я покупаю за 20 000 долл. буровое оборудование для добычи нефти, В течении 10 лет годовая арендная плата составит 30 000 долл., но за каждый год несу расходы на топливо, страховку и амортизацию в размере 26 000 долл. Чистая прибыль в 4000 долл. покрывает процентные выплаты и возмещают основную сумму в 20 000 долл. за 10 лет. Какова же норма прибыли на буровое оборудование? Амортизационные таблицы показывают, что норма прибыли составляет 15% годовых.</a:t>
          </a:r>
          <a:endParaRPr lang="ru-RU" sz="1600" kern="1200" dirty="0"/>
        </a:p>
      </dsp:txBody>
      <dsp:txXfrm>
        <a:off x="2423527" y="3319712"/>
        <a:ext cx="8939630" cy="1508960"/>
      </dsp:txXfrm>
    </dsp:sp>
    <dsp:sp modelId="{72D36688-45EC-48C6-8246-00C82DEF617D}">
      <dsp:nvSpPr>
        <dsp:cNvPr id="0" name=""/>
        <dsp:cNvSpPr/>
      </dsp:nvSpPr>
      <dsp:spPr>
        <a:xfrm>
          <a:off x="150896" y="3470608"/>
          <a:ext cx="2272631" cy="120716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t="-15000" b="-15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2">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06903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944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622545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146509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014559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88026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156574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55141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93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090789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87229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7744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0379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6656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3118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5/12/2014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36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076530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27796" y="1731264"/>
            <a:ext cx="8001000" cy="1414272"/>
          </a:xfrm>
        </p:spPr>
        <p:txBody>
          <a:bodyPr>
            <a:normAutofit/>
          </a:bodyPr>
          <a:lstStyle/>
          <a:p>
            <a:r>
              <a:rPr lang="ru-RU" sz="6600" dirty="0"/>
              <a:t>ЗЕМЛЯ И КАПИТАЛ</a:t>
            </a:r>
          </a:p>
        </p:txBody>
      </p:sp>
      <p:sp>
        <p:nvSpPr>
          <p:cNvPr id="3" name="Подзаголовок 2"/>
          <p:cNvSpPr>
            <a:spLocks noGrp="1"/>
          </p:cNvSpPr>
          <p:nvPr>
            <p:ph type="subTitle" idx="1"/>
          </p:nvPr>
        </p:nvSpPr>
        <p:spPr>
          <a:xfrm>
            <a:off x="5414708" y="4416891"/>
            <a:ext cx="6400800" cy="1947333"/>
          </a:xfrm>
        </p:spPr>
        <p:txBody>
          <a:bodyPr>
            <a:normAutofit fontScale="85000" lnSpcReduction="10000"/>
          </a:bodyPr>
          <a:lstStyle/>
          <a:p>
            <a:r>
              <a:rPr lang="ru-RU" b="1" i="1" dirty="0">
                <a:solidFill>
                  <a:schemeClr val="tx1"/>
                </a:solidFill>
              </a:rPr>
              <a:t>В первом камне, который (человек) бросил в преследуемого </a:t>
            </a:r>
          </a:p>
          <a:p>
            <a:r>
              <a:rPr lang="ru-RU" b="1" i="1" dirty="0">
                <a:solidFill>
                  <a:schemeClr val="tx1"/>
                </a:solidFill>
              </a:rPr>
              <a:t>дикого зверя, в первой палке, которую он взял, чтобы</a:t>
            </a:r>
            <a:br>
              <a:rPr lang="ru-RU" b="1" i="1" dirty="0">
                <a:solidFill>
                  <a:schemeClr val="tx1"/>
                </a:solidFill>
              </a:rPr>
            </a:br>
            <a:r>
              <a:rPr lang="ru-RU" b="1" i="1" dirty="0">
                <a:solidFill>
                  <a:schemeClr val="tx1"/>
                </a:solidFill>
              </a:rPr>
              <a:t>сбить с дерева слишком высоко висящий фрукт, мы… </a:t>
            </a:r>
          </a:p>
          <a:p>
            <a:r>
              <a:rPr lang="ru-RU" b="1" i="1" dirty="0">
                <a:solidFill>
                  <a:schemeClr val="tx1"/>
                </a:solidFill>
              </a:rPr>
              <a:t>открываем происхождение капитала.</a:t>
            </a:r>
          </a:p>
          <a:p>
            <a:r>
              <a:rPr lang="en-US" b="1" i="1" dirty="0" smtClean="0">
                <a:solidFill>
                  <a:schemeClr val="tx1"/>
                </a:solidFill>
              </a:rPr>
              <a:t>						</a:t>
            </a:r>
          </a:p>
          <a:p>
            <a:r>
              <a:rPr lang="en-US" b="1" i="1" dirty="0">
                <a:solidFill>
                  <a:schemeClr val="tx1"/>
                </a:solidFill>
              </a:rPr>
              <a:t>	</a:t>
            </a:r>
            <a:r>
              <a:rPr lang="en-US" b="1" i="1" dirty="0" smtClean="0">
                <a:solidFill>
                  <a:schemeClr val="tx1"/>
                </a:solidFill>
              </a:rPr>
              <a:t>					</a:t>
            </a:r>
            <a:r>
              <a:rPr lang="ru-RU" b="1" i="1" dirty="0" smtClean="0">
                <a:solidFill>
                  <a:schemeClr val="tx1"/>
                </a:solidFill>
              </a:rPr>
              <a:t>Роберт </a:t>
            </a:r>
            <a:r>
              <a:rPr lang="ru-RU" b="1" i="1" dirty="0" err="1">
                <a:solidFill>
                  <a:schemeClr val="tx1"/>
                </a:solidFill>
              </a:rPr>
              <a:t>Торренс</a:t>
            </a:r>
            <a:r>
              <a:rPr lang="ru-RU" b="1" i="1" dirty="0">
                <a:solidFill>
                  <a:schemeClr val="tx1"/>
                </a:solidFill>
              </a:rPr>
              <a:t> (</a:t>
            </a:r>
            <a:r>
              <a:rPr lang="en-US" b="1" i="1" dirty="0">
                <a:solidFill>
                  <a:schemeClr val="tx1"/>
                </a:solidFill>
              </a:rPr>
              <a:t>Robert Torrens</a:t>
            </a:r>
            <a:r>
              <a:rPr lang="ru-RU" b="1" i="1" dirty="0">
                <a:solidFill>
                  <a:schemeClr val="tx1"/>
                </a:solidFill>
              </a:rPr>
              <a:t>)</a:t>
            </a:r>
          </a:p>
          <a:p>
            <a:endParaRPr lang="ru-RU" b="1" i="1" dirty="0"/>
          </a:p>
        </p:txBody>
      </p:sp>
    </p:spTree>
    <p:extLst>
      <p:ext uri="{BB962C8B-B14F-4D97-AF65-F5344CB8AC3E}">
        <p14:creationId xmlns:p14="http://schemas.microsoft.com/office/powerpoint/2010/main" xmlns="" val="176958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82600" y="0"/>
            <a:ext cx="11709400" cy="6858000"/>
          </a:xfrm>
        </p:spPr>
        <p:txBody>
          <a:bodyPr>
            <a:normAutofit/>
          </a:bodyPr>
          <a:lstStyle/>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Что </a:t>
            </a:r>
            <a:r>
              <a:rPr lang="ru-RU" sz="2600" i="1" dirty="0">
                <a:solidFill>
                  <a:schemeClr val="tx1"/>
                </a:solidFill>
                <a:latin typeface="Times New Roman" panose="02020603050405020304" pitchFamily="18" charset="0"/>
                <a:cs typeface="Times New Roman" panose="02020603050405020304" pitchFamily="18" charset="0"/>
              </a:rPr>
              <a:t>произойдете рентой, получаемой землевладельцами? Объем спроса и предложения не изменился, поэтому введение налога не повлияет на рыночную цену. Следовательно, налог будет полностью выплачен из дохода землевладельца. Эту ситуацию можно представить с помощью </a:t>
            </a:r>
            <a:r>
              <a:rPr lang="ru-RU" sz="2600" i="1" dirty="0" smtClean="0">
                <a:solidFill>
                  <a:schemeClr val="tx1"/>
                </a:solidFill>
                <a:latin typeface="Times New Roman" panose="02020603050405020304" pitchFamily="18" charset="0"/>
                <a:cs typeface="Times New Roman" panose="02020603050405020304" pitchFamily="18" charset="0"/>
              </a:rPr>
              <a:t>рис.2. То, что </a:t>
            </a:r>
            <a:r>
              <a:rPr lang="ru-RU" sz="2600" i="1" dirty="0">
                <a:solidFill>
                  <a:schemeClr val="tx1"/>
                </a:solidFill>
                <a:latin typeface="Times New Roman" panose="02020603050405020304" pitchFamily="18" charset="0"/>
                <a:cs typeface="Times New Roman" panose="02020603050405020304" pitchFamily="18" charset="0"/>
              </a:rPr>
              <a:t>платит фермер, и то, что полу чает </a:t>
            </a:r>
            <a:r>
              <a:rPr lang="ru-RU" sz="2600" i="1" dirty="0" smtClean="0">
                <a:solidFill>
                  <a:schemeClr val="tx1"/>
                </a:solidFill>
                <a:latin typeface="Times New Roman" panose="02020603050405020304" pitchFamily="18" charset="0"/>
                <a:cs typeface="Times New Roman" panose="02020603050405020304" pitchFamily="18" charset="0"/>
              </a:rPr>
              <a:t>землевладелец </a:t>
            </a:r>
            <a:r>
              <a:rPr lang="ru-RU" sz="2600" i="1" dirty="0">
                <a:solidFill>
                  <a:schemeClr val="tx1"/>
                </a:solidFill>
                <a:latin typeface="Times New Roman" panose="02020603050405020304" pitchFamily="18" charset="0"/>
                <a:cs typeface="Times New Roman" panose="02020603050405020304" pitchFamily="18" charset="0"/>
              </a:rPr>
              <a:t>- это две совершенно разные вещи. Для землевладельцев эффект введения 50%-</a:t>
            </a:r>
            <a:r>
              <a:rPr lang="ru-RU" sz="2600" i="1" dirty="0" err="1">
                <a:solidFill>
                  <a:schemeClr val="tx1"/>
                </a:solidFill>
                <a:latin typeface="Times New Roman" panose="02020603050405020304" pitchFamily="18" charset="0"/>
                <a:cs typeface="Times New Roman" panose="02020603050405020304" pitchFamily="18" charset="0"/>
              </a:rPr>
              <a:t>ного</a:t>
            </a:r>
            <a:r>
              <a:rPr lang="ru-RU" sz="2600" i="1" dirty="0">
                <a:solidFill>
                  <a:schemeClr val="tx1"/>
                </a:solidFill>
                <a:latin typeface="Times New Roman" panose="02020603050405020304" pitchFamily="18" charset="0"/>
                <a:cs typeface="Times New Roman" panose="02020603050405020304" pitchFamily="18" charset="0"/>
              </a:rPr>
              <a:t> налога аналогичен тому, что произошло бы, если бы спрос переместился вниз с </a:t>
            </a:r>
            <a:r>
              <a:rPr lang="en-US" sz="2600" i="1" dirty="0">
                <a:solidFill>
                  <a:schemeClr val="tx1"/>
                </a:solidFill>
                <a:latin typeface="Times New Roman" panose="02020603050405020304" pitchFamily="18" charset="0"/>
                <a:cs typeface="Times New Roman" panose="02020603050405020304" pitchFamily="18" charset="0"/>
              </a:rPr>
              <a:t>DD</a:t>
            </a:r>
            <a:r>
              <a:rPr lang="ru-RU" sz="2600" i="1" dirty="0">
                <a:solidFill>
                  <a:schemeClr val="tx1"/>
                </a:solidFill>
                <a:latin typeface="Times New Roman" panose="02020603050405020304" pitchFamily="18" charset="0"/>
                <a:cs typeface="Times New Roman" panose="02020603050405020304" pitchFamily="18" charset="0"/>
              </a:rPr>
              <a:t> до </a:t>
            </a:r>
            <a:r>
              <a:rPr lang="en-US" sz="2600" i="1" dirty="0">
                <a:solidFill>
                  <a:schemeClr val="tx1"/>
                </a:solidFill>
                <a:latin typeface="Times New Roman" panose="02020603050405020304" pitchFamily="18" charset="0"/>
                <a:cs typeface="Times New Roman" panose="02020603050405020304" pitchFamily="18" charset="0"/>
              </a:rPr>
              <a:t>D</a:t>
            </a:r>
            <a:r>
              <a:rPr lang="ru-RU" sz="2600" i="1" dirty="0">
                <a:solidFill>
                  <a:schemeClr val="tx1"/>
                </a:solidFill>
                <a:latin typeface="Times New Roman" panose="02020603050405020304" pitchFamily="18" charset="0"/>
                <a:cs typeface="Times New Roman" panose="02020603050405020304" pitchFamily="18" charset="0"/>
              </a:rPr>
              <a:t>’</a:t>
            </a:r>
            <a:r>
              <a:rPr lang="en-US" sz="2600" i="1" dirty="0">
                <a:solidFill>
                  <a:schemeClr val="tx1"/>
                </a:solidFill>
                <a:latin typeface="Times New Roman" panose="02020603050405020304" pitchFamily="18" charset="0"/>
                <a:cs typeface="Times New Roman" panose="02020603050405020304" pitchFamily="18" charset="0"/>
              </a:rPr>
              <a:t>D</a:t>
            </a:r>
            <a:r>
              <a:rPr lang="ru-RU" sz="2600" i="1" dirty="0">
                <a:solidFill>
                  <a:schemeClr val="tx1"/>
                </a:solidFill>
                <a:latin typeface="Times New Roman" panose="02020603050405020304" pitchFamily="18" charset="0"/>
                <a:cs typeface="Times New Roman" panose="02020603050405020304" pitchFamily="18" charset="0"/>
              </a:rPr>
              <a:t>’ Равновесный доход землевладельцев после уплаты налогов теперь составляет всего лишь Е’ или только половину величины Е. Весь налог полностью оплачивается собственниками фактора, характеризующегося неэластичным предложением. </a:t>
            </a: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Землевладельцы</a:t>
            </a:r>
            <a:r>
              <a:rPr lang="ru-RU" sz="2600" i="1" dirty="0">
                <a:solidFill>
                  <a:schemeClr val="tx1"/>
                </a:solidFill>
                <a:latin typeface="Times New Roman" panose="02020603050405020304" pitchFamily="18" charset="0"/>
                <a:cs typeface="Times New Roman" panose="02020603050405020304" pitchFamily="18" charset="0"/>
              </a:rPr>
              <a:t>, естественно, будут недовольны. Но в условиях совершенной конкуренции они ничего не могут поделать, поскольку не могут изменить общий объем предложения, и земля будет использоваться независимо от дохода. Половина хлеба лучше, чем ничего</a:t>
            </a:r>
            <a:r>
              <a:rPr lang="ru-RU" sz="2600" i="1" dirty="0" smtClean="0">
                <a:solidFill>
                  <a:schemeClr val="tx1"/>
                </a:solidFill>
                <a:latin typeface="Times New Roman" panose="02020603050405020304" pitchFamily="18" charset="0"/>
                <a:cs typeface="Times New Roman" panose="02020603050405020304" pitchFamily="18" charset="0"/>
              </a:rPr>
              <a:t>.</a:t>
            </a:r>
            <a:endParaRPr lang="ru-RU" sz="26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4722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8000" y="481262"/>
            <a:ext cx="11684000" cy="6376737"/>
          </a:xfrm>
        </p:spPr>
        <p:txBody>
          <a:bodyPr>
            <a:normAutofit/>
          </a:bodyPr>
          <a:lstStyle/>
          <a:p>
            <a:pPr marL="0" indent="0">
              <a:buNone/>
            </a:pPr>
            <a:r>
              <a:rPr lang="ru-RU" sz="2800" dirty="0" smtClean="0">
                <a:solidFill>
                  <a:schemeClr val="bg1">
                    <a:lumMod val="95000"/>
                    <a:lumOff val="5000"/>
                  </a:schemeClr>
                </a:solidFill>
              </a:rPr>
              <a:t>	</a:t>
            </a:r>
            <a:r>
              <a:rPr lang="ru-RU" sz="2600" i="1" dirty="0" smtClean="0">
                <a:solidFill>
                  <a:schemeClr val="tx1"/>
                </a:solidFill>
                <a:latin typeface="Times New Roman" panose="02020603050405020304" pitchFamily="18" charset="0"/>
                <a:cs typeface="Times New Roman" panose="02020603050405020304" pitchFamily="18" charset="0"/>
              </a:rPr>
              <a:t>Здесь </a:t>
            </a:r>
            <a:r>
              <a:rPr lang="ru-RU" sz="2600" i="1" dirty="0">
                <a:solidFill>
                  <a:schemeClr val="tx1"/>
                </a:solidFill>
                <a:latin typeface="Times New Roman" panose="02020603050405020304" pitchFamily="18" charset="0"/>
                <a:cs typeface="Times New Roman" panose="02020603050405020304" pitchFamily="18" charset="0"/>
              </a:rPr>
              <a:t>вы можете спросить, как влияет такой налог экономическую эффективность. Оказывается, налог на ренту не приведет к каким бы то ни было искажениям или экономической неэффективности. Почему? Потому что налог па чистую экономическую ренту не повлияет на экономическую ситуацию. Он не повлияет на тех, кто предъявляет спрос, так как цена предлагаемой земли не изменится. Поведение же тех. кто предлагает не изменится потому, что предложение земли </a:t>
            </a:r>
            <a:r>
              <a:rPr lang="ru-RU" sz="2600" i="1" dirty="0" err="1" smtClean="0">
                <a:solidFill>
                  <a:schemeClr val="tx1"/>
                </a:solidFill>
                <a:latin typeface="Times New Roman" panose="02020603050405020304" pitchFamily="18" charset="0"/>
                <a:cs typeface="Times New Roman" panose="02020603050405020304" pitchFamily="18" charset="0"/>
              </a:rPr>
              <a:t>фиксированно</a:t>
            </a:r>
            <a:r>
              <a:rPr lang="ru-RU" sz="2600" i="1" dirty="0" smtClean="0">
                <a:solidFill>
                  <a:schemeClr val="tx1"/>
                </a:solidFill>
                <a:latin typeface="Times New Roman" panose="02020603050405020304" pitchFamily="18" charset="0"/>
                <a:cs typeface="Times New Roman" panose="02020603050405020304" pitchFamily="18" charset="0"/>
              </a:rPr>
              <a:t>.</a:t>
            </a:r>
            <a:r>
              <a:rPr lang="en-US" sz="2600" i="1" dirty="0" smtClean="0">
                <a:solidFill>
                  <a:schemeClr val="tx1"/>
                </a:solidFill>
                <a:latin typeface="Times New Roman" panose="02020603050405020304" pitchFamily="18" charset="0"/>
                <a:cs typeface="Times New Roman" panose="02020603050405020304" pitchFamily="18" charset="0"/>
              </a:rPr>
              <a:t> </a:t>
            </a:r>
            <a:r>
              <a:rPr lang="ru-RU" sz="2600" i="1" dirty="0" smtClean="0">
                <a:solidFill>
                  <a:schemeClr val="tx1"/>
                </a:solidFill>
                <a:latin typeface="Times New Roman" panose="02020603050405020304" pitchFamily="18" charset="0"/>
                <a:cs typeface="Times New Roman" panose="02020603050405020304" pitchFamily="18" charset="0"/>
              </a:rPr>
              <a:t>Следовательно</a:t>
            </a:r>
            <a:r>
              <a:rPr lang="ru-RU" sz="2600" i="1" dirty="0">
                <a:solidFill>
                  <a:schemeClr val="tx1"/>
                </a:solidFill>
                <a:latin typeface="Times New Roman" panose="02020603050405020304" pitchFamily="18" charset="0"/>
                <a:cs typeface="Times New Roman" panose="02020603050405020304" pitchFamily="18" charset="0"/>
              </a:rPr>
              <a:t>, экономика после введения налога функционирует точно так же. как и до его введения.</a:t>
            </a:r>
          </a:p>
          <a:p>
            <a:pPr marL="0" indent="0">
              <a:buNone/>
            </a:pPr>
            <a:endParaRPr lang="ru-RU" sz="2600" i="1" dirty="0">
              <a:solidFill>
                <a:schemeClr val="tx1"/>
              </a:solidFill>
              <a:latin typeface="Times New Roman" panose="02020603050405020304" pitchFamily="18" charset="0"/>
              <a:cs typeface="Times New Roman" panose="02020603050405020304" pitchFamily="18" charset="0"/>
            </a:endParaRP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Налог </a:t>
            </a:r>
            <a:r>
              <a:rPr lang="ru-RU" sz="2600" i="1" dirty="0">
                <a:solidFill>
                  <a:schemeClr val="tx1"/>
                </a:solidFill>
                <a:latin typeface="Times New Roman" panose="02020603050405020304" pitchFamily="18" charset="0"/>
                <a:cs typeface="Times New Roman" panose="02020603050405020304" pitchFamily="18" charset="0"/>
              </a:rPr>
              <a:t>на чистую экономическую ренту не приводит ни к каким искажениям или неэффективности.</a:t>
            </a:r>
          </a:p>
          <a:p>
            <a:endParaRPr lang="ru-RU" dirty="0">
              <a:solidFill>
                <a:schemeClr val="bg1">
                  <a:lumMod val="95000"/>
                  <a:lumOff val="5000"/>
                </a:schemeClr>
              </a:solidFill>
            </a:endParaRPr>
          </a:p>
          <a:p>
            <a:endParaRPr lang="ru-RU" dirty="0">
              <a:solidFill>
                <a:schemeClr val="bg1">
                  <a:lumMod val="95000"/>
                  <a:lumOff val="5000"/>
                </a:schemeClr>
              </a:solidFill>
            </a:endParaRPr>
          </a:p>
        </p:txBody>
      </p:sp>
    </p:spTree>
    <p:extLst>
      <p:ext uri="{BB962C8B-B14F-4D97-AF65-F5344CB8AC3E}">
        <p14:creationId xmlns:p14="http://schemas.microsoft.com/office/powerpoint/2010/main" xmlns="" val="756927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8500" y="0"/>
            <a:ext cx="10579100" cy="6464300"/>
          </a:xfrm>
        </p:spPr>
        <p:txBody>
          <a:bodyPr>
            <a:normAutofit fontScale="92500" lnSpcReduction="10000"/>
          </a:bodyPr>
          <a:lstStyle/>
          <a:p>
            <a:pPr marL="0" indent="0">
              <a:buNone/>
            </a:pPr>
            <a:r>
              <a:rPr lang="ru-RU" sz="3200" dirty="0" smtClean="0">
                <a:solidFill>
                  <a:schemeClr val="bg1">
                    <a:lumMod val="95000"/>
                    <a:lumOff val="5000"/>
                  </a:schemeClr>
                </a:solidFill>
              </a:rPr>
              <a:t>	</a:t>
            </a:r>
            <a:r>
              <a:rPr lang="ru-RU" sz="2600" i="1" dirty="0" smtClean="0">
                <a:solidFill>
                  <a:schemeClr val="tx1"/>
                </a:solidFill>
                <a:latin typeface="Times New Roman" panose="02020603050405020304" pitchFamily="18" charset="0"/>
                <a:cs typeface="Times New Roman" panose="02020603050405020304" pitchFamily="18" charset="0"/>
              </a:rPr>
              <a:t>Пример</a:t>
            </a:r>
            <a:r>
              <a:rPr lang="ru-RU" sz="2600" i="1" dirty="0">
                <a:solidFill>
                  <a:schemeClr val="tx1"/>
                </a:solidFill>
                <a:latin typeface="Times New Roman" panose="02020603050405020304" pitchFamily="18" charset="0"/>
                <a:cs typeface="Times New Roman" panose="02020603050405020304" pitchFamily="18" charset="0"/>
              </a:rPr>
              <a:t>: рента и движение за единый земельный налог. Теория чистой экономической ренты была основой для движения в поддержку единого земельного налога в конце 1800-х годов. В то время численность населения Америки быстро увеличивалась из-за иммиграции людей со всего мира. </a:t>
            </a:r>
            <a:r>
              <a:rPr lang="ru-RU" sz="2600" i="1" dirty="0">
                <a:solidFill>
                  <a:schemeClr val="tx1"/>
                </a:solidFill>
                <a:latin typeface="Times New Roman" panose="02020603050405020304" pitchFamily="18" charset="0"/>
                <a:cs typeface="Times New Roman" panose="02020603050405020304" pitchFamily="18" charset="0"/>
              </a:rPr>
              <a:t>С ростом населения и удлинением сети железных дорог на американский запад, земельная рента резко повысилась, что принесло значительную прибыль тем, кто оказался достаточно удачлив или дальновиден, купив землю раньше</a:t>
            </a:r>
            <a:r>
              <a:rPr lang="ru-RU" sz="3200" dirty="0" smtClean="0">
                <a:solidFill>
                  <a:schemeClr val="bg1">
                    <a:lumMod val="95000"/>
                    <a:lumOff val="5000"/>
                  </a:schemeClr>
                </a:solidFill>
              </a:rPr>
              <a:t>.</a:t>
            </a: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Почему, спрашивали некоторые люди, удачливым землевладельцам должно быть позволено получать эти «незаработанные земельные выигрыши»? Генри Джордж (</a:t>
            </a:r>
            <a:r>
              <a:rPr lang="ru-RU" sz="2600" i="1" dirty="0" err="1" smtClean="0">
                <a:solidFill>
                  <a:schemeClr val="tx1"/>
                </a:solidFill>
                <a:latin typeface="Times New Roman" panose="02020603050405020304" pitchFamily="18" charset="0"/>
                <a:cs typeface="Times New Roman" panose="02020603050405020304" pitchFamily="18" charset="0"/>
              </a:rPr>
              <a:t>Henry</a:t>
            </a:r>
            <a:r>
              <a:rPr lang="ru-RU" sz="2600" i="1" dirty="0" smtClean="0">
                <a:solidFill>
                  <a:schemeClr val="tx1"/>
                </a:solidFill>
                <a:latin typeface="Times New Roman" panose="02020603050405020304" pitchFamily="18" charset="0"/>
                <a:cs typeface="Times New Roman" panose="02020603050405020304" pitchFamily="18" charset="0"/>
              </a:rPr>
              <a:t> </a:t>
            </a:r>
            <a:r>
              <a:rPr lang="ru-RU" sz="2600" i="1" dirty="0" err="1" smtClean="0">
                <a:solidFill>
                  <a:schemeClr val="tx1"/>
                </a:solidFill>
                <a:latin typeface="Times New Roman" panose="02020603050405020304" pitchFamily="18" charset="0"/>
                <a:cs typeface="Times New Roman" panose="02020603050405020304" pitchFamily="18" charset="0"/>
              </a:rPr>
              <a:t>George</a:t>
            </a:r>
            <a:r>
              <a:rPr lang="ru-RU" sz="2600" i="1" dirty="0" smtClean="0">
                <a:solidFill>
                  <a:schemeClr val="tx1"/>
                </a:solidFill>
                <a:latin typeface="Times New Roman" panose="02020603050405020304" pitchFamily="18" charset="0"/>
                <a:cs typeface="Times New Roman" panose="02020603050405020304" pitchFamily="18" charset="0"/>
              </a:rPr>
              <a:t>) (1839-1897), журналист, много размышлявший об экономике, собрал и опубликовал все эти мнения в своем бестселлере «Бедность и прогресс» («</a:t>
            </a:r>
            <a:r>
              <a:rPr lang="ru-RU" sz="2600" i="1" dirty="0" err="1" smtClean="0">
                <a:solidFill>
                  <a:schemeClr val="tx1"/>
                </a:solidFill>
                <a:latin typeface="Times New Roman" panose="02020603050405020304" pitchFamily="18" charset="0"/>
                <a:cs typeface="Times New Roman" panose="02020603050405020304" pitchFamily="18" charset="0"/>
              </a:rPr>
              <a:t>Poverty</a:t>
            </a:r>
            <a:r>
              <a:rPr lang="ru-RU" sz="2600" i="1" dirty="0" smtClean="0">
                <a:solidFill>
                  <a:schemeClr val="tx1"/>
                </a:solidFill>
                <a:latin typeface="Times New Roman" panose="02020603050405020304" pitchFamily="18" charset="0"/>
                <a:cs typeface="Times New Roman" panose="02020603050405020304" pitchFamily="18" charset="0"/>
              </a:rPr>
              <a:t> </a:t>
            </a:r>
            <a:r>
              <a:rPr lang="ru-RU" sz="2600" i="1" dirty="0" err="1" smtClean="0">
                <a:solidFill>
                  <a:schemeClr val="tx1"/>
                </a:solidFill>
                <a:latin typeface="Times New Roman" panose="02020603050405020304" pitchFamily="18" charset="0"/>
                <a:cs typeface="Times New Roman" panose="02020603050405020304" pitchFamily="18" charset="0"/>
              </a:rPr>
              <a:t>and</a:t>
            </a:r>
            <a:r>
              <a:rPr lang="ru-RU" sz="2600" i="1" dirty="0" smtClean="0">
                <a:solidFill>
                  <a:schemeClr val="tx1"/>
                </a:solidFill>
                <a:latin typeface="Times New Roman" panose="02020603050405020304" pitchFamily="18" charset="0"/>
                <a:cs typeface="Times New Roman" panose="02020603050405020304" pitchFamily="18" charset="0"/>
              </a:rPr>
              <a:t> </a:t>
            </a:r>
            <a:r>
              <a:rPr lang="ru-RU" sz="2600" i="1" dirty="0" err="1" smtClean="0">
                <a:solidFill>
                  <a:schemeClr val="tx1"/>
                </a:solidFill>
                <a:latin typeface="Times New Roman" panose="02020603050405020304" pitchFamily="18" charset="0"/>
                <a:cs typeface="Times New Roman" panose="02020603050405020304" pitchFamily="18" charset="0"/>
              </a:rPr>
              <a:t>Progress</a:t>
            </a:r>
            <a:r>
              <a:rPr lang="ru-RU" sz="2600" i="1" dirty="0" smtClean="0">
                <a:solidFill>
                  <a:schemeClr val="tx1"/>
                </a:solidFill>
                <a:latin typeface="Times New Roman" panose="02020603050405020304" pitchFamily="18" charset="0"/>
                <a:cs typeface="Times New Roman" panose="02020603050405020304" pitchFamily="18" charset="0"/>
              </a:rPr>
              <a:t>») (1879). В этой книге он призывал к такому финансированию деятельности государства, которое осуществляется главным образом через налоги на землю при уменьшении или упразднении всех остальных налогов на капитал, труд и на повышение качества земельных ресурсов. Джордж полагал, что такой налог может улучшить систему распределения дохода без ущерба для производительности экономики. </a:t>
            </a:r>
          </a:p>
          <a:p>
            <a:pPr marL="0" indent="0">
              <a:buNone/>
            </a:pPr>
            <a:endParaRPr lang="ru-RU" sz="3200" dirty="0">
              <a:solidFill>
                <a:schemeClr val="bg1">
                  <a:lumMod val="95000"/>
                  <a:lumOff val="5000"/>
                </a:schemeClr>
              </a:solidFill>
            </a:endParaRPr>
          </a:p>
        </p:txBody>
      </p:sp>
    </p:spTree>
    <p:extLst>
      <p:ext uri="{BB962C8B-B14F-4D97-AF65-F5344CB8AC3E}">
        <p14:creationId xmlns:p14="http://schemas.microsoft.com/office/powerpoint/2010/main" xmlns="" val="3234615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1000" y="0"/>
            <a:ext cx="11811000" cy="6858000"/>
          </a:xfrm>
        </p:spPr>
        <p:txBody>
          <a:bodyPr>
            <a:normAutofit/>
          </a:bodyPr>
          <a:lstStyle/>
          <a:p>
            <a:pPr marL="0" indent="0">
              <a:buNone/>
            </a:pPr>
            <a:r>
              <a:rPr lang="ru-RU" sz="2400" i="1" dirty="0" smtClean="0">
                <a:solidFill>
                  <a:schemeClr val="tx1"/>
                </a:solidFill>
                <a:latin typeface="Times New Roman" panose="02020603050405020304" pitchFamily="18" charset="0"/>
                <a:cs typeface="Times New Roman" panose="02020603050405020304" pitchFamily="18" charset="0"/>
              </a:rPr>
              <a:t>	Несмотря </a:t>
            </a:r>
            <a:r>
              <a:rPr lang="ru-RU" sz="2400" i="1" dirty="0">
                <a:solidFill>
                  <a:schemeClr val="tx1"/>
                </a:solidFill>
                <a:latin typeface="Times New Roman" panose="02020603050405020304" pitchFamily="18" charset="0"/>
                <a:cs typeface="Times New Roman" panose="02020603050405020304" pitchFamily="18" charset="0"/>
              </a:rPr>
              <a:t>на то, что хозяйство США никогда не было близко к идеалу единого земельного налога, многие идеи Джорджа были восприняты последующими поколениями политических и экономических реформаторов. В 20-е годы английский экономист Фрэнк </a:t>
            </a:r>
            <a:r>
              <a:rPr lang="ru-RU" sz="2400" i="1" dirty="0" err="1">
                <a:solidFill>
                  <a:schemeClr val="tx1"/>
                </a:solidFill>
                <a:latin typeface="Times New Roman" panose="02020603050405020304" pitchFamily="18" charset="0"/>
                <a:cs typeface="Times New Roman" panose="02020603050405020304" pitchFamily="18" charset="0"/>
              </a:rPr>
              <a:t>Рэмси</a:t>
            </a:r>
            <a:r>
              <a:rPr lang="ru-RU" sz="2400" i="1" dirty="0">
                <a:solidFill>
                  <a:schemeClr val="tx1"/>
                </a:solidFill>
                <a:latin typeface="Times New Roman" panose="02020603050405020304" pitchFamily="18" charset="0"/>
                <a:cs typeface="Times New Roman" panose="02020603050405020304" pitchFamily="18" charset="0"/>
              </a:rPr>
              <a:t> (</a:t>
            </a:r>
            <a:r>
              <a:rPr lang="en-US" sz="2400" i="1" dirty="0">
                <a:solidFill>
                  <a:schemeClr val="tx1"/>
                </a:solidFill>
                <a:latin typeface="Times New Roman" panose="02020603050405020304" pitchFamily="18" charset="0"/>
                <a:cs typeface="Times New Roman" panose="02020603050405020304" pitchFamily="18" charset="0"/>
              </a:rPr>
              <a:t>Frank Ramsey</a:t>
            </a:r>
            <a:r>
              <a:rPr lang="ru-RU" sz="2400" i="1" dirty="0">
                <a:solidFill>
                  <a:schemeClr val="tx1"/>
                </a:solidFill>
                <a:latin typeface="Times New Roman" panose="02020603050405020304" pitchFamily="18" charset="0"/>
                <a:cs typeface="Times New Roman" panose="02020603050405020304" pitchFamily="18" charset="0"/>
              </a:rPr>
              <a:t>) задался естественным вопросом, изучив исследования Джорджа: "Какие виды налогов наиболее эффективны?" Результатом этих размышлений стало развитие теории эффективного налогообложения  или теории налогообложения </a:t>
            </a:r>
            <a:r>
              <a:rPr lang="ru-RU" sz="2400" i="1" dirty="0" err="1">
                <a:solidFill>
                  <a:schemeClr val="tx1"/>
                </a:solidFill>
                <a:latin typeface="Times New Roman" panose="02020603050405020304" pitchFamily="18" charset="0"/>
                <a:cs typeface="Times New Roman" panose="02020603050405020304" pitchFamily="18" charset="0"/>
              </a:rPr>
              <a:t>Рэмси</a:t>
            </a:r>
            <a:r>
              <a:rPr lang="ru-RU" sz="2400" i="1" dirty="0">
                <a:solidFill>
                  <a:schemeClr val="tx1"/>
                </a:solidFill>
                <a:latin typeface="Times New Roman" panose="02020603050405020304" pitchFamily="18" charset="0"/>
                <a:cs typeface="Times New Roman" panose="02020603050405020304" pitchFamily="18" charset="0"/>
              </a:rPr>
              <a:t>. Этот анализ показывает что налоги не оказывают значительного влияния на экономику, если взимаются с тех</a:t>
            </a:r>
            <a:br>
              <a:rPr lang="ru-RU" sz="2400" i="1" dirty="0">
                <a:solidFill>
                  <a:schemeClr val="tx1"/>
                </a:solidFill>
                <a:latin typeface="Times New Roman" panose="02020603050405020304" pitchFamily="18" charset="0"/>
                <a:cs typeface="Times New Roman" panose="02020603050405020304" pitchFamily="18" charset="0"/>
              </a:rPr>
            </a:br>
            <a:r>
              <a:rPr lang="ru-RU" sz="2400" i="1" dirty="0">
                <a:solidFill>
                  <a:schemeClr val="tx1"/>
                </a:solidFill>
                <a:latin typeface="Times New Roman" panose="02020603050405020304" pitchFamily="18" charset="0"/>
                <a:cs typeface="Times New Roman" panose="02020603050405020304" pitchFamily="18" charset="0"/>
              </a:rPr>
              <a:t>секторов, где предложение или спрос имеет высокую неэластичность по цене. </a:t>
            </a:r>
          </a:p>
          <a:p>
            <a:pPr marL="0" indent="0">
              <a:buNone/>
            </a:pPr>
            <a:r>
              <a:rPr lang="ru-RU" sz="2400" i="1" dirty="0">
                <a:solidFill>
                  <a:schemeClr val="tx1"/>
                </a:solidFill>
                <a:latin typeface="Times New Roman" panose="02020603050405020304" pitchFamily="18" charset="0"/>
                <a:cs typeface="Times New Roman" panose="02020603050405020304" pitchFamily="18" charset="0"/>
              </a:rPr>
              <a:t> </a:t>
            </a:r>
          </a:p>
          <a:p>
            <a:pPr marL="0" indent="0">
              <a:buNone/>
            </a:pPr>
            <a:r>
              <a:rPr lang="ru-RU" sz="2400" i="1" dirty="0" smtClean="0">
                <a:solidFill>
                  <a:schemeClr val="tx1"/>
                </a:solidFill>
                <a:latin typeface="Times New Roman" panose="02020603050405020304" pitchFamily="18" charset="0"/>
                <a:cs typeface="Times New Roman" panose="02020603050405020304" pitchFamily="18" charset="0"/>
              </a:rPr>
              <a:t>	Объяснение </a:t>
            </a:r>
            <a:r>
              <a:rPr lang="ru-RU" sz="2400" i="1" dirty="0">
                <a:solidFill>
                  <a:schemeClr val="tx1"/>
                </a:solidFill>
                <a:latin typeface="Times New Roman" panose="02020603050405020304" pitchFamily="18" charset="0"/>
                <a:cs typeface="Times New Roman" panose="02020603050405020304" pitchFamily="18" charset="0"/>
              </a:rPr>
              <a:t>теории налогообложения </a:t>
            </a:r>
            <a:r>
              <a:rPr lang="ru-RU" sz="2400" i="1" dirty="0" err="1">
                <a:solidFill>
                  <a:schemeClr val="tx1"/>
                </a:solidFill>
                <a:latin typeface="Times New Roman" panose="02020603050405020304" pitchFamily="18" charset="0"/>
                <a:cs typeface="Times New Roman" panose="02020603050405020304" pitchFamily="18" charset="0"/>
              </a:rPr>
              <a:t>Рэмси</a:t>
            </a:r>
            <a:r>
              <a:rPr lang="ru-RU" sz="2400" i="1" dirty="0">
                <a:solidFill>
                  <a:schemeClr val="tx1"/>
                </a:solidFill>
                <a:latin typeface="Times New Roman" panose="02020603050405020304" pitchFamily="18" charset="0"/>
                <a:cs typeface="Times New Roman" panose="02020603050405020304" pitchFamily="18" charset="0"/>
              </a:rPr>
              <a:t> по сути такое же, как на </a:t>
            </a:r>
            <a:r>
              <a:rPr lang="ru-RU" sz="2400" i="1" dirty="0" smtClean="0">
                <a:solidFill>
                  <a:schemeClr val="tx1"/>
                </a:solidFill>
                <a:latin typeface="Times New Roman" panose="02020603050405020304" pitchFamily="18" charset="0"/>
                <a:cs typeface="Times New Roman" panose="02020603050405020304" pitchFamily="18" charset="0"/>
              </a:rPr>
              <a:t>рис.2</a:t>
            </a:r>
            <a:r>
              <a:rPr lang="ru-RU" sz="2400" i="1" dirty="0">
                <a:solidFill>
                  <a:schemeClr val="tx1"/>
                </a:solidFill>
                <a:latin typeface="Times New Roman" panose="02020603050405020304" pitchFamily="18" charset="0"/>
                <a:cs typeface="Times New Roman" panose="02020603050405020304" pitchFamily="18" charset="0"/>
              </a:rPr>
              <a:t>: если спрос или предложение товара высоко неэластично, налог в этом секторе будет оказывать незначительное влияние на производство или потребление, а искажение будет относительно </a:t>
            </a:r>
            <a:r>
              <a:rPr lang="ru-RU" sz="2400" i="1" dirty="0" smtClean="0">
                <a:solidFill>
                  <a:schemeClr val="tx1"/>
                </a:solidFill>
                <a:latin typeface="Times New Roman" panose="02020603050405020304" pitchFamily="18" charset="0"/>
                <a:cs typeface="Times New Roman" panose="02020603050405020304" pitchFamily="18" charset="0"/>
              </a:rPr>
              <a:t>небольшим</a:t>
            </a:r>
            <a:endParaRPr lang="ru-RU" sz="2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52764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7413" y="205427"/>
            <a:ext cx="8534400" cy="1507067"/>
          </a:xfrm>
        </p:spPr>
        <p:txBody>
          <a:bodyPr/>
          <a:lstStyle/>
          <a:p>
            <a:r>
              <a:rPr lang="ru-RU" b="1" dirty="0"/>
              <a:t>КАПИТАЛ И ДОХОД</a:t>
            </a:r>
            <a:endParaRPr lang="ru-RU" dirty="0"/>
          </a:p>
        </p:txBody>
      </p:sp>
      <p:sp>
        <p:nvSpPr>
          <p:cNvPr id="3" name="Объект 2"/>
          <p:cNvSpPr>
            <a:spLocks noGrp="1"/>
          </p:cNvSpPr>
          <p:nvPr>
            <p:ph idx="1"/>
          </p:nvPr>
        </p:nvSpPr>
        <p:spPr>
          <a:xfrm>
            <a:off x="3144253" y="1712494"/>
            <a:ext cx="8534400" cy="3615267"/>
          </a:xfrm>
        </p:spPr>
        <p:txBody>
          <a:bodyPr/>
          <a:lstStyle/>
          <a:p>
            <a:pPr marL="0" indent="0">
              <a:buNone/>
            </a:pPr>
            <a:r>
              <a:rPr lang="ru-RU" b="1" i="1" dirty="0"/>
              <a:t>У вас есть торт, вы можете его съесть; лучше сдать его в аренду под проценты.</a:t>
            </a:r>
          </a:p>
          <a:p>
            <a:pPr marL="0" indent="0">
              <a:buNone/>
            </a:pPr>
            <a:r>
              <a:rPr lang="ru-RU" i="1" dirty="0"/>
              <a:t>									</a:t>
            </a:r>
            <a:r>
              <a:rPr lang="en-US" i="1" dirty="0" smtClean="0"/>
              <a:t>		      </a:t>
            </a:r>
            <a:r>
              <a:rPr lang="ru-RU" i="1" dirty="0" smtClean="0"/>
              <a:t>Неизвестный </a:t>
            </a:r>
            <a:r>
              <a:rPr lang="ru-RU" i="1" dirty="0"/>
              <a:t>автор</a:t>
            </a:r>
            <a:endParaRPr lang="ru-RU" dirty="0"/>
          </a:p>
        </p:txBody>
      </p:sp>
    </p:spTree>
    <p:extLst>
      <p:ext uri="{BB962C8B-B14F-4D97-AF65-F5344CB8AC3E}">
        <p14:creationId xmlns:p14="http://schemas.microsoft.com/office/powerpoint/2010/main" xmlns="" val="286841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97300" y="304800"/>
            <a:ext cx="4152900" cy="533400"/>
          </a:xfrm>
        </p:spPr>
        <p:txBody>
          <a:bodyPr>
            <a:normAutofit/>
          </a:bodyPr>
          <a:lstStyle/>
          <a:p>
            <a:r>
              <a:rPr lang="ru-RU" sz="2800" b="1" dirty="0"/>
              <a:t>Основные понятия</a:t>
            </a:r>
            <a:endParaRPr lang="ru-RU" sz="2800" dirty="0"/>
          </a:p>
        </p:txBody>
      </p:sp>
      <p:sp>
        <p:nvSpPr>
          <p:cNvPr id="3" name="Объект 2"/>
          <p:cNvSpPr>
            <a:spLocks noGrp="1"/>
          </p:cNvSpPr>
          <p:nvPr>
            <p:ph idx="1"/>
          </p:nvPr>
        </p:nvSpPr>
        <p:spPr>
          <a:xfrm>
            <a:off x="469900" y="994611"/>
            <a:ext cx="10896600" cy="5863389"/>
          </a:xfrm>
        </p:spPr>
        <p:txBody>
          <a:bodyPr>
            <a:noAutofit/>
          </a:bodyPr>
          <a:lstStyle/>
          <a:p>
            <a:pPr marL="0" indent="0">
              <a:buNone/>
            </a:pPr>
            <a:r>
              <a:rPr lang="en-US" sz="2800" dirty="0" smtClean="0">
                <a:solidFill>
                  <a:schemeClr val="bg1">
                    <a:lumMod val="95000"/>
                    <a:lumOff val="5000"/>
                  </a:schemeClr>
                </a:solidFill>
              </a:rPr>
              <a:t>	</a:t>
            </a:r>
            <a:r>
              <a:rPr lang="ru-RU" sz="2600" i="1" dirty="0" smtClean="0">
                <a:solidFill>
                  <a:schemeClr val="tx1"/>
                </a:solidFill>
                <a:latin typeface="Times New Roman" panose="02020603050405020304" pitchFamily="18" charset="0"/>
                <a:cs typeface="Times New Roman" panose="02020603050405020304" pitchFamily="18" charset="0"/>
              </a:rPr>
              <a:t>Экономический </a:t>
            </a:r>
            <a:r>
              <a:rPr lang="ru-RU" sz="2600" i="1" dirty="0">
                <a:solidFill>
                  <a:schemeClr val="tx1"/>
                </a:solidFill>
                <a:latin typeface="Times New Roman" panose="02020603050405020304" pitchFamily="18" charset="0"/>
                <a:cs typeface="Times New Roman" panose="02020603050405020304" pitchFamily="18" charset="0"/>
              </a:rPr>
              <a:t>анализ традиционно делит факторы производства на три категории землю, труд и капитал. Две первые называются первичными, или первоначальными факторами производства, предложение которых во многом определяется за пределами рынка. К ним мы добавим производственный фактор производства – капитал.</a:t>
            </a:r>
          </a:p>
          <a:p>
            <a:pPr marL="0" indent="0">
              <a:buNone/>
            </a:pPr>
            <a:r>
              <a:rPr lang="ru-RU" sz="2600" i="1" dirty="0">
                <a:solidFill>
                  <a:schemeClr val="tx1"/>
                </a:solidFill>
                <a:latin typeface="Times New Roman" panose="02020603050405020304" pitchFamily="18" charset="0"/>
                <a:cs typeface="Times New Roman" panose="02020603050405020304" pitchFamily="18" charset="0"/>
              </a:rPr>
              <a:t>	Капитал (или капитальные блага) состоит из тех произведенных товаров длительного пользования, которые, в свою очередь, используются как факторы в дальнейшем производстве. Одни капитальные блага могут существовать несколько лет, другие – столетия и больше. Но основным свойством капитального блага является то, что оно одновременно является и ресурсом, и продуктом.</a:t>
            </a:r>
          </a:p>
        </p:txBody>
      </p:sp>
    </p:spTree>
    <p:extLst>
      <p:ext uri="{BB962C8B-B14F-4D97-AF65-F5344CB8AC3E}">
        <p14:creationId xmlns:p14="http://schemas.microsoft.com/office/powerpoint/2010/main" xmlns="" val="985019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144044" y="284749"/>
            <a:ext cx="8534400" cy="581526"/>
          </a:xfrm>
        </p:spPr>
        <p:txBody>
          <a:bodyPr>
            <a:normAutofit/>
          </a:bodyPr>
          <a:lstStyle/>
          <a:p>
            <a:pPr marL="0" indent="0">
              <a:buNone/>
            </a:pPr>
            <a:r>
              <a:rPr lang="ru-RU" sz="2800" dirty="0" smtClean="0"/>
              <a:t>Три основные </a:t>
            </a:r>
            <a:r>
              <a:rPr lang="ru-RU" sz="2800" dirty="0"/>
              <a:t>категории капитальных благ</a:t>
            </a:r>
          </a:p>
        </p:txBody>
      </p:sp>
      <p:graphicFrame>
        <p:nvGraphicFramePr>
          <p:cNvPr id="4" name="Схема 3"/>
          <p:cNvGraphicFramePr/>
          <p:nvPr>
            <p:extLst>
              <p:ext uri="{D42A27DB-BD31-4B8C-83A1-F6EECF244321}">
                <p14:modId xmlns:p14="http://schemas.microsoft.com/office/powerpoint/2010/main" xmlns="" val="2118084069"/>
              </p:ext>
            </p:extLst>
          </p:nvPr>
        </p:nvGraphicFramePr>
        <p:xfrm>
          <a:off x="449179" y="0"/>
          <a:ext cx="11325726"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54534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59033" y="139921"/>
            <a:ext cx="8534400" cy="1507067"/>
          </a:xfrm>
        </p:spPr>
        <p:txBody>
          <a:bodyPr>
            <a:normAutofit fontScale="90000"/>
          </a:bodyPr>
          <a:lstStyle/>
          <a:p>
            <a:pPr algn="ctr"/>
            <a:r>
              <a:rPr lang="ru-RU" b="1" dirty="0"/>
              <a:t>Цены и арендная плата за использование материальных благ</a:t>
            </a:r>
            <a:r>
              <a:rPr lang="ru-RU" dirty="0"/>
              <a:t/>
            </a:r>
            <a:br>
              <a:rPr lang="ru-RU" dirty="0"/>
            </a:br>
            <a:endParaRPr lang="ru-RU" dirty="0"/>
          </a:p>
        </p:txBody>
      </p:sp>
      <p:sp>
        <p:nvSpPr>
          <p:cNvPr id="4" name="Прямоугольник 3"/>
          <p:cNvSpPr/>
          <p:nvPr/>
        </p:nvSpPr>
        <p:spPr>
          <a:xfrm>
            <a:off x="254000" y="1225743"/>
            <a:ext cx="11303000" cy="5518627"/>
          </a:xfrm>
          <a:prstGeom prst="rect">
            <a:avLst/>
          </a:prstGeom>
        </p:spPr>
        <p:txBody>
          <a:bodyPr wrap="square">
            <a:spAutoFit/>
          </a:bodyPr>
          <a:lstStyle/>
          <a:p>
            <a:pPr>
              <a:lnSpc>
                <a:spcPct val="107000"/>
              </a:lnSpc>
              <a:spcAft>
                <a:spcPts val="800"/>
              </a:spcAft>
            </a:pPr>
            <a:r>
              <a:rPr lang="ru-RU" sz="2500" i="1" dirty="0">
                <a:latin typeface="Times New Roman" panose="02020603050405020304" pitchFamily="18" charset="0"/>
                <a:cs typeface="Times New Roman" panose="02020603050405020304" pitchFamily="18" charset="0"/>
              </a:rPr>
              <a:t>Капитальные блага покупают и продают на рынке капитальных благ. Например, компания </a:t>
            </a:r>
            <a:r>
              <a:rPr lang="en-US" sz="2500" i="1" dirty="0">
                <a:latin typeface="Times New Roman" panose="02020603050405020304" pitchFamily="18" charset="0"/>
                <a:cs typeface="Times New Roman" panose="02020603050405020304" pitchFamily="18" charset="0"/>
              </a:rPr>
              <a:t>IBM </a:t>
            </a:r>
            <a:r>
              <a:rPr lang="ru-RU" sz="2500" i="1" dirty="0">
                <a:latin typeface="Times New Roman" panose="02020603050405020304" pitchFamily="18" charset="0"/>
                <a:cs typeface="Times New Roman" panose="02020603050405020304" pitchFamily="18" charset="0"/>
              </a:rPr>
              <a:t>продает компьютеры различным компаниям; эти компьютеры используются предприятиями для повышения эффективности системы осуществления платежей или управления производством. Цены капитальных благ формируются в процессе купли продажи.</a:t>
            </a:r>
          </a:p>
          <a:p>
            <a:pPr>
              <a:lnSpc>
                <a:spcPct val="107000"/>
              </a:lnSpc>
              <a:spcAft>
                <a:spcPts val="0"/>
              </a:spcAft>
            </a:pPr>
            <a:r>
              <a:rPr lang="ru-RU" sz="2500" i="1" dirty="0">
                <a:latin typeface="Times New Roman" panose="02020603050405020304" pitchFamily="18" charset="0"/>
                <a:cs typeface="Times New Roman" panose="02020603050405020304" pitchFamily="18" charset="0"/>
              </a:rPr>
              <a:t>	Большинство капитальных товаров находится в собственности предприятий, которые их используют. Некоторые капитальные блага, тем не менее, сдаются в аренду их владельцами. Плата за временное пользование капитальными благами называется арендной платой. Например, квартира, находящаяся в собственности мисс Лендлорд, может быть сдана на год студенту — месячная плата в 400 долл. и составляет арендную плату. Мы различаем ренту на фиксированные факторы, такие как земля, и арендную плату за использование факторов длительного пользования, таких как капитал.</a:t>
            </a:r>
          </a:p>
        </p:txBody>
      </p:sp>
    </p:spTree>
    <p:extLst>
      <p:ext uri="{BB962C8B-B14F-4D97-AF65-F5344CB8AC3E}">
        <p14:creationId xmlns:p14="http://schemas.microsoft.com/office/powerpoint/2010/main" xmlns="" val="4275090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19454" y="200525"/>
            <a:ext cx="8534400" cy="721895"/>
          </a:xfrm>
        </p:spPr>
        <p:txBody>
          <a:bodyPr>
            <a:normAutofit fontScale="90000"/>
          </a:bodyPr>
          <a:lstStyle/>
          <a:p>
            <a:r>
              <a:rPr lang="ru-RU" b="1" dirty="0"/>
              <a:t>Норма прибыли капитальных благ</a:t>
            </a:r>
            <a:r>
              <a:rPr lang="ru-RU" dirty="0"/>
              <a:t/>
            </a:r>
            <a:br>
              <a:rPr lang="ru-RU" dirty="0"/>
            </a:br>
            <a:endParaRPr lang="ru-RU" dirty="0"/>
          </a:p>
        </p:txBody>
      </p:sp>
      <p:sp>
        <p:nvSpPr>
          <p:cNvPr id="4" name="Прямоугольник 3"/>
          <p:cNvSpPr/>
          <p:nvPr/>
        </p:nvSpPr>
        <p:spPr>
          <a:xfrm>
            <a:off x="444500" y="561473"/>
            <a:ext cx="11277600" cy="6267100"/>
          </a:xfrm>
          <a:prstGeom prst="rect">
            <a:avLst/>
          </a:prstGeom>
        </p:spPr>
        <p:txBody>
          <a:bodyPr wrap="square">
            <a:spAutoFit/>
          </a:bodyPr>
          <a:lstStyle/>
          <a:p>
            <a:pPr>
              <a:lnSpc>
                <a:spcPct val="107000"/>
              </a:lnSpc>
              <a:spcAft>
                <a:spcPts val="0"/>
              </a:spcAft>
            </a:pPr>
            <a:r>
              <a:rPr lang="ru-RU" sz="2500" i="1" dirty="0">
                <a:latin typeface="Times New Roman" panose="02020603050405020304" pitchFamily="18" charset="0"/>
                <a:cs typeface="Times New Roman" panose="02020603050405020304" pitchFamily="18" charset="0"/>
              </a:rPr>
              <a:t>Одной из наиболее важных задач любой экономики, предприятия или домохозяйства является размещение капитала между различными возможными областями инвестиций. Следует ли стране инвестировать свои ресурсы в тяжелую промышленность, например, в сталелитейную, или же в информационные технологии, например в </a:t>
            </a:r>
            <a:r>
              <a:rPr lang="en-US" sz="2500" i="1" dirty="0">
                <a:latin typeface="Times New Roman" panose="02020603050405020304" pitchFamily="18" charset="0"/>
                <a:cs typeface="Times New Roman" panose="02020603050405020304" pitchFamily="18" charset="0"/>
              </a:rPr>
              <a:t>Internet</a:t>
            </a:r>
            <a:r>
              <a:rPr lang="ru-RU" sz="2500" i="1" dirty="0">
                <a:latin typeface="Times New Roman" panose="02020603050405020304" pitchFamily="18" charset="0"/>
                <a:cs typeface="Times New Roman" panose="02020603050405020304" pitchFamily="18" charset="0"/>
              </a:rPr>
              <a:t>? Нужно ли компании, встроить новый завод за 4 млрд долл. для выпуска микропроцессоров нового поколения? Нужно ли фермеру Джон</a:t>
            </a:r>
            <a:r>
              <a:rPr lang="en-US" sz="2500" i="1" dirty="0">
                <a:latin typeface="Times New Roman" panose="02020603050405020304" pitchFamily="18" charset="0"/>
                <a:cs typeface="Times New Roman" panose="02020603050405020304" pitchFamily="18" charset="0"/>
              </a:rPr>
              <a:t>c</a:t>
            </a:r>
            <a:r>
              <a:rPr lang="ru-RU" sz="2500" i="1" dirty="0">
                <a:latin typeface="Times New Roman" panose="02020603050405020304" pitchFamily="18" charset="0"/>
                <a:cs typeface="Times New Roman" panose="02020603050405020304" pitchFamily="18" charset="0"/>
              </a:rPr>
              <a:t>су совершенствовать ведение учета, покупать индивидуальную бухгалтерскую программу или он может обойтись одной из популярных версий, которые можно приобрести за 100 долл.? Все эти вопросы связаны с инвестированием собственных средств, т.е. вложением денег сегодня, чтобы получить прибыл в будущем.</a:t>
            </a:r>
          </a:p>
          <a:p>
            <a:pPr indent="449580">
              <a:lnSpc>
                <a:spcPct val="107000"/>
              </a:lnSpc>
              <a:spcAft>
                <a:spcPts val="0"/>
              </a:spcAft>
            </a:pPr>
            <a:r>
              <a:rPr lang="ru-RU" sz="2500" i="1" dirty="0" smtClean="0">
                <a:latin typeface="Times New Roman" panose="02020603050405020304" pitchFamily="18" charset="0"/>
                <a:cs typeface="Times New Roman" panose="02020603050405020304" pitchFamily="18" charset="0"/>
              </a:rPr>
              <a:t>Для </a:t>
            </a:r>
            <a:r>
              <a:rPr lang="ru-RU" sz="2500" i="1" dirty="0">
                <a:latin typeface="Times New Roman" panose="02020603050405020304" pitchFamily="18" charset="0"/>
                <a:cs typeface="Times New Roman" panose="02020603050405020304" pitchFamily="18" charset="0"/>
              </a:rPr>
              <a:t>принятия решения о выборе наилучших инвестиций нам </a:t>
            </a:r>
            <a:r>
              <a:rPr lang="ru-RU" sz="2500" i="1" dirty="0" smtClean="0">
                <a:latin typeface="Times New Roman" panose="02020603050405020304" pitchFamily="18" charset="0"/>
                <a:cs typeface="Times New Roman" panose="02020603050405020304" pitchFamily="18" charset="0"/>
              </a:rPr>
              <a:t>понадобятся </a:t>
            </a:r>
            <a:r>
              <a:rPr lang="ru-RU" sz="2500" i="1" dirty="0">
                <a:latin typeface="Times New Roman" panose="02020603050405020304" pitchFamily="18" charset="0"/>
                <a:cs typeface="Times New Roman" panose="02020603050405020304" pitchFamily="18" charset="0"/>
              </a:rPr>
              <a:t>показатели, характеризующие доход или прибыль на капитал. Одним из важных показателей является норма прибыли на капитал, которая показывает чистый </a:t>
            </a:r>
            <a:r>
              <a:rPr lang="ru-RU" sz="2500" i="1" dirty="0" smtClean="0">
                <a:latin typeface="Times New Roman" panose="02020603050405020304" pitchFamily="18" charset="0"/>
                <a:cs typeface="Times New Roman" panose="02020603050405020304" pitchFamily="18" charset="0"/>
              </a:rPr>
              <a:t>долларовый доход </a:t>
            </a:r>
            <a:r>
              <a:rPr lang="ru-RU" sz="2500" i="1" dirty="0">
                <a:latin typeface="Times New Roman" panose="02020603050405020304" pitchFamily="18" charset="0"/>
                <a:cs typeface="Times New Roman" panose="02020603050405020304" pitchFamily="18" charset="0"/>
              </a:rPr>
              <a:t>за </a:t>
            </a:r>
            <a:r>
              <a:rPr lang="ru-RU" sz="2500" i="1" dirty="0" smtClean="0">
                <a:latin typeface="Times New Roman" panose="02020603050405020304" pitchFamily="18" charset="0"/>
                <a:cs typeface="Times New Roman" panose="02020603050405020304" pitchFamily="18" charset="0"/>
              </a:rPr>
              <a:t>год </a:t>
            </a:r>
            <a:r>
              <a:rPr lang="ru-RU" sz="2500" i="1" dirty="0">
                <a:latin typeface="Times New Roman" panose="02020603050405020304" pitchFamily="18" charset="0"/>
                <a:cs typeface="Times New Roman" panose="02020603050405020304" pitchFamily="18" charset="0"/>
              </a:rPr>
              <a:t>на каждый доллар вложенного капитала.</a:t>
            </a:r>
          </a:p>
        </p:txBody>
      </p:sp>
    </p:spTree>
    <p:extLst>
      <p:ext uri="{BB962C8B-B14F-4D97-AF65-F5344CB8AC3E}">
        <p14:creationId xmlns:p14="http://schemas.microsoft.com/office/powerpoint/2010/main" xmlns="" val="3946545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79400" y="176463"/>
            <a:ext cx="11912600" cy="6402138"/>
          </a:xfrm>
        </p:spPr>
        <p:txBody>
          <a:bodyPr>
            <a:normAutofit lnSpcReduction="10000"/>
          </a:bodyPr>
          <a:lstStyle/>
          <a:p>
            <a:pPr marL="0" indent="0">
              <a:buNone/>
            </a:pPr>
            <a:r>
              <a:rPr lang="ru-RU" dirty="0" smtClean="0"/>
              <a:t>	</a:t>
            </a:r>
            <a:r>
              <a:rPr lang="ru-RU" sz="2500" i="1" dirty="0" smtClean="0">
                <a:solidFill>
                  <a:schemeClr val="tx1"/>
                </a:solidFill>
                <a:latin typeface="Times New Roman" panose="02020603050405020304" pitchFamily="18" charset="0"/>
                <a:cs typeface="Times New Roman" panose="02020603050405020304" pitchFamily="18" charset="0"/>
              </a:rPr>
              <a:t>Давайте </a:t>
            </a:r>
            <a:r>
              <a:rPr lang="ru-RU" sz="2500" i="1" dirty="0">
                <a:solidFill>
                  <a:schemeClr val="tx1"/>
                </a:solidFill>
                <a:latin typeface="Times New Roman" panose="02020603050405020304" pitchFamily="18" charset="0"/>
                <a:cs typeface="Times New Roman" panose="02020603050405020304" pitchFamily="18" charset="0"/>
              </a:rPr>
              <a:t>рассмотрим пример с компанией, сдающей в аренду автомашины. </a:t>
            </a:r>
            <a:r>
              <a:rPr lang="en-US" sz="2500" i="1" dirty="0">
                <a:solidFill>
                  <a:schemeClr val="tx1"/>
                </a:solidFill>
                <a:latin typeface="Times New Roman" panose="02020603050405020304" pitchFamily="18" charset="0"/>
                <a:cs typeface="Times New Roman" panose="02020603050405020304" pitchFamily="18" charset="0"/>
              </a:rPr>
              <a:t>Ugly Duckling Rental Company</a:t>
            </a:r>
            <a:r>
              <a:rPr lang="ru-RU" sz="2500" i="1" dirty="0">
                <a:solidFill>
                  <a:schemeClr val="tx1"/>
                </a:solidFill>
                <a:latin typeface="Times New Roman" panose="02020603050405020304" pitchFamily="18" charset="0"/>
                <a:cs typeface="Times New Roman" panose="02020603050405020304" pitchFamily="18" charset="0"/>
              </a:rPr>
              <a:t> покупает подержанный автомобиль </a:t>
            </a:r>
            <a:r>
              <a:rPr lang="en-US" sz="2500" i="1" dirty="0">
                <a:solidFill>
                  <a:schemeClr val="tx1"/>
                </a:solidFill>
                <a:latin typeface="Times New Roman" panose="02020603050405020304" pitchFamily="18" charset="0"/>
                <a:cs typeface="Times New Roman" panose="02020603050405020304" pitchFamily="18" charset="0"/>
              </a:rPr>
              <a:t>Ford </a:t>
            </a:r>
            <a:r>
              <a:rPr lang="ru-RU" sz="2500" i="1" dirty="0">
                <a:solidFill>
                  <a:schemeClr val="tx1"/>
                </a:solidFill>
                <a:latin typeface="Times New Roman" panose="02020603050405020304" pitchFamily="18" charset="0"/>
                <a:cs typeface="Times New Roman" panose="02020603050405020304" pitchFamily="18" charset="0"/>
              </a:rPr>
              <a:t> за 10 000 долл. и сдает его в аренду за 2500 долл. в год. После подсчета всех издержек (на содержание и техническое обслуживание, страховку, амортизацию и </a:t>
            </a:r>
            <a:r>
              <a:rPr lang="ru-RU" sz="2500" i="1" dirty="0" err="1">
                <a:solidFill>
                  <a:schemeClr val="tx1"/>
                </a:solidFill>
                <a:latin typeface="Times New Roman" panose="02020603050405020304" pitchFamily="18" charset="0"/>
                <a:cs typeface="Times New Roman" panose="02020603050405020304" pitchFamily="18" charset="0"/>
              </a:rPr>
              <a:t>т.д</a:t>
            </a:r>
            <a:r>
              <a:rPr lang="ru-RU" sz="2500" i="1" dirty="0">
                <a:solidFill>
                  <a:schemeClr val="tx1"/>
                </a:solidFill>
                <a:latin typeface="Times New Roman" panose="02020603050405020304" pitchFamily="18" charset="0"/>
                <a:cs typeface="Times New Roman" panose="02020603050405020304" pitchFamily="18" charset="0"/>
              </a:rPr>
              <a:t> .) и не принимая в расчет любые изменения в ценах на автомобили. компания </a:t>
            </a:r>
            <a:r>
              <a:rPr lang="en-US" sz="2500" i="1" dirty="0">
                <a:solidFill>
                  <a:schemeClr val="tx1"/>
                </a:solidFill>
                <a:latin typeface="Times New Roman" panose="02020603050405020304" pitchFamily="18" charset="0"/>
                <a:cs typeface="Times New Roman" panose="02020603050405020304" pitchFamily="18" charset="0"/>
              </a:rPr>
              <a:t>Ugly Duckling</a:t>
            </a:r>
            <a:r>
              <a:rPr lang="ru-RU" sz="2500" i="1" dirty="0">
                <a:solidFill>
                  <a:schemeClr val="tx1"/>
                </a:solidFill>
                <a:latin typeface="Times New Roman" panose="02020603050405020304" pitchFamily="18" charset="0"/>
                <a:cs typeface="Times New Roman" panose="02020603050405020304" pitchFamily="18" charset="0"/>
              </a:rPr>
              <a:t> получает 1200 долл. в год чистой арендной платы. В таком случае мы говорим, что норма прибыли от сдачи я аренду автомобиля </a:t>
            </a:r>
            <a:r>
              <a:rPr lang="en-US" sz="2500" i="1" dirty="0">
                <a:solidFill>
                  <a:schemeClr val="tx1"/>
                </a:solidFill>
                <a:latin typeface="Times New Roman" panose="02020603050405020304" pitchFamily="18" charset="0"/>
                <a:cs typeface="Times New Roman" panose="02020603050405020304" pitchFamily="18" charset="0"/>
              </a:rPr>
              <a:t>Ford</a:t>
            </a:r>
            <a:r>
              <a:rPr lang="ru-RU" sz="2500" i="1" dirty="0">
                <a:solidFill>
                  <a:schemeClr val="tx1"/>
                </a:solidFill>
                <a:latin typeface="Times New Roman" panose="02020603050405020304" pitchFamily="18" charset="0"/>
                <a:cs typeface="Times New Roman" panose="02020603050405020304" pitchFamily="18" charset="0"/>
              </a:rPr>
              <a:t> составляет 12% в год (* 1200 долл. ÷ 10000 долл.). Отметим также, что норма прибыли — это просто число за единицу времени, т.е. она измеряется в долл. за период/долл. и обычно рассчитывается в процентах за год.</a:t>
            </a:r>
          </a:p>
          <a:p>
            <a:pPr marL="0" indent="0">
              <a:buNone/>
            </a:pPr>
            <a:r>
              <a:rPr lang="ru-RU" sz="2500" i="1" dirty="0">
                <a:solidFill>
                  <a:schemeClr val="tx1"/>
                </a:solidFill>
                <a:latin typeface="Times New Roman" panose="02020603050405020304" pitchFamily="18" charset="0"/>
                <a:cs typeface="Times New Roman" panose="02020603050405020304" pitchFamily="18" charset="0"/>
              </a:rPr>
              <a:t>	</a:t>
            </a:r>
            <a:endParaRPr lang="ru-RU" sz="2500" i="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ru-RU" sz="2500" i="1" dirty="0" smtClean="0">
                <a:solidFill>
                  <a:schemeClr val="tx1"/>
                </a:solidFill>
                <a:latin typeface="Times New Roman" panose="02020603050405020304" pitchFamily="18" charset="0"/>
                <a:cs typeface="Times New Roman" panose="02020603050405020304" pitchFamily="18" charset="0"/>
              </a:rPr>
              <a:t>	Вы </a:t>
            </a:r>
            <a:r>
              <a:rPr lang="ru-RU" sz="2500" i="1" dirty="0">
                <a:solidFill>
                  <a:schemeClr val="tx1"/>
                </a:solidFill>
                <a:latin typeface="Times New Roman" panose="02020603050405020304" pitchFamily="18" charset="0"/>
                <a:cs typeface="Times New Roman" panose="02020603050405020304" pitchFamily="18" charset="0"/>
              </a:rPr>
              <a:t>можете рассматривать различные сферы инвестиции: сдачу в аренду автомобилей, бурение нефтяных скважин, покупка недвижимости, получение образования и т.д. Если ваши финансовые консультанты говорят, что ваших денег недостаточно для того, чтобы приобрести все вышеперечисленное, как решить, куда выгоднее инвестировать?</a:t>
            </a:r>
          </a:p>
          <a:p>
            <a:endParaRPr lang="ru-RU" dirty="0"/>
          </a:p>
        </p:txBody>
      </p:sp>
    </p:spTree>
    <p:extLst>
      <p:ext uri="{BB962C8B-B14F-4D97-AF65-F5344CB8AC3E}">
        <p14:creationId xmlns:p14="http://schemas.microsoft.com/office/powerpoint/2010/main" xmlns="" val="369940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7800" y="192505"/>
            <a:ext cx="11855704" cy="6525287"/>
          </a:xfrm>
        </p:spPr>
        <p:txBody>
          <a:bodyPr>
            <a:normAutofit/>
          </a:bodyPr>
          <a:lstStyle/>
          <a:p>
            <a:pPr marL="0" indent="0">
              <a:buNone/>
            </a:pPr>
            <a:r>
              <a:rPr lang="ru-RU" sz="2200" dirty="0" smtClean="0">
                <a:solidFill>
                  <a:schemeClr val="bg1">
                    <a:lumMod val="95000"/>
                    <a:lumOff val="5000"/>
                  </a:schemeClr>
                </a:solidFill>
              </a:rPr>
              <a:t>	</a:t>
            </a:r>
            <a:r>
              <a:rPr lang="ru-RU" sz="2200" dirty="0" smtClean="0">
                <a:solidFill>
                  <a:schemeClr val="tx1"/>
                </a:solidFill>
                <a:latin typeface="Times New Roman" panose="02020603050405020304" pitchFamily="18" charset="0"/>
                <a:cs typeface="Times New Roman" panose="02020603050405020304" pitchFamily="18" charset="0"/>
              </a:rPr>
              <a:t>В </a:t>
            </a:r>
            <a:r>
              <a:rPr lang="ru-RU" sz="2200" dirty="0">
                <a:solidFill>
                  <a:schemeClr val="tx1"/>
                </a:solidFill>
                <a:latin typeface="Times New Roman" panose="02020603050405020304" pitchFamily="18" charset="0"/>
                <a:cs typeface="Times New Roman" panose="02020603050405020304" pitchFamily="18" charset="0"/>
              </a:rPr>
              <a:t>Соединенных Штатах экономика - "капиталистическая". Говоря так. мы имеем в виду, что капитал, земля и финансовые активы находятся в основном в частной собственности В 1995 </a:t>
            </a:r>
            <a:r>
              <a:rPr lang="ru-RU" sz="2200" dirty="0" smtClean="0">
                <a:solidFill>
                  <a:schemeClr val="tx1"/>
                </a:solidFill>
                <a:latin typeface="Times New Roman" panose="02020603050405020304" pitchFamily="18" charset="0"/>
                <a:cs typeface="Times New Roman" panose="02020603050405020304" pitchFamily="18" charset="0"/>
              </a:rPr>
              <a:t>году </a:t>
            </a:r>
            <a:r>
              <a:rPr lang="ru-RU" sz="2200" dirty="0" smtClean="0">
                <a:solidFill>
                  <a:schemeClr val="tx1"/>
                </a:solidFill>
                <a:latin typeface="Times New Roman" panose="02020603050405020304" pitchFamily="18" charset="0"/>
                <a:cs typeface="Times New Roman" panose="02020603050405020304" pitchFamily="18" charset="0"/>
              </a:rPr>
              <a:t>остаточный основной капитал в США составил 70 000 долл. на душу населения. 68% которого принадлежало</a:t>
            </a:r>
            <a:br>
              <a:rPr lang="ru-RU" sz="2200" dirty="0" smtClean="0">
                <a:solidFill>
                  <a:schemeClr val="tx1"/>
                </a:solidFill>
                <a:latin typeface="Times New Roman" panose="02020603050405020304" pitchFamily="18" charset="0"/>
                <a:cs typeface="Times New Roman" panose="02020603050405020304" pitchFamily="18" charset="0"/>
              </a:rPr>
            </a:br>
            <a:r>
              <a:rPr lang="ru-RU" sz="2200" dirty="0" smtClean="0">
                <a:solidFill>
                  <a:schemeClr val="tx1"/>
                </a:solidFill>
                <a:latin typeface="Times New Roman" panose="02020603050405020304" pitchFamily="18" charset="0"/>
                <a:cs typeface="Times New Roman" panose="02020603050405020304" pitchFamily="18" charset="0"/>
              </a:rPr>
              <a:t>частным корпорациям. 14% - частным лицам и 19%-правительству Более того, национальное богатство было сконцентрировано в портфелях </a:t>
            </a:r>
            <a:r>
              <a:rPr lang="ru-RU" sz="2200" dirty="0" smtClean="0">
                <a:solidFill>
                  <a:schemeClr val="tx1"/>
                </a:solidFill>
                <a:latin typeface="Times New Roman" panose="02020603050405020304" pitchFamily="18" charset="0"/>
                <a:cs typeface="Times New Roman" panose="02020603050405020304" pitchFamily="18" charset="0"/>
              </a:rPr>
              <a:t>самых </a:t>
            </a:r>
            <a:r>
              <a:rPr lang="ru-RU" sz="2200" dirty="0">
                <a:solidFill>
                  <a:schemeClr val="tx1"/>
                </a:solidFill>
                <a:latin typeface="Times New Roman" panose="02020603050405020304" pitchFamily="18" charset="0"/>
                <a:cs typeface="Times New Roman" panose="02020603050405020304" pitchFamily="18" charset="0"/>
              </a:rPr>
              <a:t>богатых американцев.</a:t>
            </a:r>
          </a:p>
          <a:p>
            <a:pPr marL="0" indent="0">
              <a:buNone/>
            </a:pPr>
            <a:r>
              <a:rPr lang="ru-RU" sz="2200" dirty="0" smtClean="0">
                <a:solidFill>
                  <a:schemeClr val="tx1"/>
                </a:solidFill>
                <a:latin typeface="Times New Roman" panose="02020603050405020304" pitchFamily="18" charset="0"/>
                <a:cs typeface="Times New Roman" panose="02020603050405020304" pitchFamily="18" charset="0"/>
              </a:rPr>
              <a:t>	Для </a:t>
            </a:r>
            <a:r>
              <a:rPr lang="ru-RU" sz="2200" dirty="0">
                <a:solidFill>
                  <a:schemeClr val="tx1"/>
                </a:solidFill>
                <a:latin typeface="Times New Roman" panose="02020603050405020304" pitchFamily="18" charset="0"/>
                <a:cs typeface="Times New Roman" panose="02020603050405020304" pitchFamily="18" charset="0"/>
              </a:rPr>
              <a:t>сравнения: в социалистических странах (например, в России до 1991 года или в современном Китае) большая часть земли и капитала находилась в собственности государства, и там нет таких "супербогатых" семей, как </a:t>
            </a:r>
            <a:r>
              <a:rPr lang="ru-RU" sz="2200" dirty="0" err="1">
                <a:solidFill>
                  <a:schemeClr val="tx1"/>
                </a:solidFill>
                <a:latin typeface="Times New Roman" panose="02020603050405020304" pitchFamily="18" charset="0"/>
                <a:cs typeface="Times New Roman" panose="02020603050405020304" pitchFamily="18" charset="0"/>
              </a:rPr>
              <a:t>дю</a:t>
            </a:r>
            <a:r>
              <a:rPr lang="ru-RU" sz="2200" dirty="0">
                <a:solidFill>
                  <a:schemeClr val="tx1"/>
                </a:solidFill>
                <a:latin typeface="Times New Roman" panose="02020603050405020304" pitchFamily="18" charset="0"/>
                <a:cs typeface="Times New Roman" panose="02020603050405020304" pitchFamily="18" charset="0"/>
              </a:rPr>
              <a:t> Понт (</a:t>
            </a:r>
            <a:r>
              <a:rPr lang="en-US" sz="2200" dirty="0">
                <a:solidFill>
                  <a:schemeClr val="tx1"/>
                </a:solidFill>
                <a:latin typeface="Times New Roman" panose="02020603050405020304" pitchFamily="18" charset="0"/>
                <a:cs typeface="Times New Roman" panose="02020603050405020304" pitchFamily="18" charset="0"/>
              </a:rPr>
              <a:t>du </a:t>
            </a:r>
            <a:r>
              <a:rPr lang="en-US" sz="2200" dirty="0" err="1">
                <a:solidFill>
                  <a:schemeClr val="tx1"/>
                </a:solidFill>
                <a:latin typeface="Times New Roman" panose="02020603050405020304" pitchFamily="18" charset="0"/>
                <a:cs typeface="Times New Roman" panose="02020603050405020304" pitchFamily="18" charset="0"/>
              </a:rPr>
              <a:t>Ponts</a:t>
            </a:r>
            <a:r>
              <a:rPr lang="ru-RU" sz="2200" dirty="0">
                <a:solidFill>
                  <a:schemeClr val="tx1"/>
                </a:solidFill>
                <a:latin typeface="Times New Roman" panose="02020603050405020304" pitchFamily="18" charset="0"/>
                <a:cs typeface="Times New Roman" panose="02020603050405020304" pitchFamily="18" charset="0"/>
              </a:rPr>
              <a:t>) или </a:t>
            </a:r>
            <a:r>
              <a:rPr lang="ru-RU" sz="2200" dirty="0" err="1">
                <a:solidFill>
                  <a:schemeClr val="tx1"/>
                </a:solidFill>
                <a:latin typeface="Times New Roman" panose="02020603050405020304" pitchFamily="18" charset="0"/>
                <a:cs typeface="Times New Roman" panose="02020603050405020304" pitchFamily="18" charset="0"/>
              </a:rPr>
              <a:t>Гетти</a:t>
            </a:r>
            <a:r>
              <a:rPr lang="ru-RU"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Gettys</a:t>
            </a:r>
            <a:r>
              <a:rPr lang="ru-RU" sz="2200" dirty="0">
                <a:solidFill>
                  <a:schemeClr val="tx1"/>
                </a:solidFill>
                <a:latin typeface="Times New Roman" panose="02020603050405020304" pitchFamily="18" charset="0"/>
                <a:cs typeface="Times New Roman" panose="02020603050405020304" pitchFamily="18" charset="0"/>
              </a:rPr>
              <a:t>). При капитализме частные лица и частные предприятия обеспечивают большую часть сбережений, владеют большей частью богатства и получают большую часть прибыли от своих инвестиций. </a:t>
            </a:r>
          </a:p>
          <a:p>
            <a:pPr marL="0" indent="0">
              <a:buNone/>
            </a:pPr>
            <a:endParaRPr lang="ru-RU" dirty="0"/>
          </a:p>
        </p:txBody>
      </p:sp>
    </p:spTree>
    <p:extLst>
      <p:ext uri="{BB962C8B-B14F-4D97-AF65-F5344CB8AC3E}">
        <p14:creationId xmlns:p14="http://schemas.microsoft.com/office/powerpoint/2010/main" xmlns="" val="3826303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92100" y="0"/>
            <a:ext cx="10909300" cy="5842000"/>
          </a:xfrm>
        </p:spPr>
        <p:txBody>
          <a:bodyPr>
            <a:normAutofit/>
          </a:bodyPr>
          <a:lstStyle/>
          <a:p>
            <a:pPr marL="0" indent="0">
              <a:buNone/>
            </a:pPr>
            <a:r>
              <a:rPr lang="ru-RU" sz="2800" dirty="0" smtClean="0">
                <a:solidFill>
                  <a:schemeClr val="bg1">
                    <a:lumMod val="95000"/>
                    <a:lumOff val="5000"/>
                  </a:schemeClr>
                </a:solidFill>
              </a:rPr>
              <a:t>	</a:t>
            </a:r>
            <a:r>
              <a:rPr lang="ru-RU" sz="2600" i="1" dirty="0" smtClean="0">
                <a:solidFill>
                  <a:schemeClr val="tx1"/>
                </a:solidFill>
                <a:latin typeface="Times New Roman" panose="02020603050405020304" pitchFamily="18" charset="0"/>
                <a:cs typeface="Times New Roman" panose="02020603050405020304" pitchFamily="18" charset="0"/>
              </a:rPr>
              <a:t>Один </a:t>
            </a:r>
            <a:r>
              <a:rPr lang="ru-RU" sz="2600" i="1" dirty="0">
                <a:solidFill>
                  <a:schemeClr val="tx1"/>
                </a:solidFill>
                <a:latin typeface="Times New Roman" panose="02020603050405020304" pitchFamily="18" charset="0"/>
                <a:cs typeface="Times New Roman" panose="02020603050405020304" pitchFamily="18" charset="0"/>
              </a:rPr>
              <a:t>из подходов — сопоставить нормы прибыли на капитал при различных инвестициях. Сначала вы вычисляете для каждой на них долларовую стоимость капитального блага. Затем оцениваете чистые годовые долларовые поступления или арендную плату, которую вы получите от этого актива. Отношение чистой годовой арендной платы к долларовой стоимости и есть норма прибыли на капитал: она показывает сумму денег, возвращаемую с каждого вложенного доллара, и измеренную в долларах за год на один доллар инвестиций.</a:t>
            </a: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Норма </a:t>
            </a:r>
            <a:r>
              <a:rPr lang="ru-RU" sz="2600" i="1" dirty="0">
                <a:solidFill>
                  <a:schemeClr val="tx1"/>
                </a:solidFill>
                <a:latin typeface="Times New Roman" panose="02020603050405020304" pitchFamily="18" charset="0"/>
                <a:cs typeface="Times New Roman" panose="02020603050405020304" pitchFamily="18" charset="0"/>
              </a:rPr>
              <a:t>прибыли на капитал является чистой годовой прибылью (арендной платой за вычетом издержек) в расчете на 1 долл. вложенного капитала. Она представляет собой просто число – проценты в год.</a:t>
            </a:r>
          </a:p>
          <a:p>
            <a:endParaRPr lang="ru-RU" dirty="0">
              <a:solidFill>
                <a:schemeClr val="bg1">
                  <a:lumMod val="95000"/>
                  <a:lumOff val="5000"/>
                </a:schemeClr>
              </a:solidFill>
            </a:endParaRPr>
          </a:p>
        </p:txBody>
      </p:sp>
    </p:spTree>
    <p:extLst>
      <p:ext uri="{BB962C8B-B14F-4D97-AF65-F5344CB8AC3E}">
        <p14:creationId xmlns:p14="http://schemas.microsoft.com/office/powerpoint/2010/main" xmlns="" val="1931294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69502"/>
            <a:ext cx="12192000" cy="461665"/>
          </a:xfrm>
          <a:prstGeom prst="rect">
            <a:avLst/>
          </a:prstGeom>
        </p:spPr>
        <p:txBody>
          <a:bodyPr wrap="square">
            <a:spAutoFit/>
          </a:bodyPr>
          <a:lstStyle/>
          <a:p>
            <a:pPr algn="ctr"/>
            <a:r>
              <a:rPr lang="ru-RU" sz="2400" b="1" dirty="0">
                <a:latin typeface="Calibri" panose="020F0502020204030204" pitchFamily="34" charset="0"/>
                <a:ea typeface="Calibri" panose="020F0502020204030204" pitchFamily="34" charset="0"/>
                <a:cs typeface="Times New Roman" panose="02020603050405020304" pitchFamily="18" charset="0"/>
              </a:rPr>
              <a:t>О вине, деревьях и буровом оборудовании. </a:t>
            </a:r>
            <a:endParaRPr lang="ru-RU" sz="2400" dirty="0"/>
          </a:p>
        </p:txBody>
      </p:sp>
      <p:sp>
        <p:nvSpPr>
          <p:cNvPr id="5" name="Прямоугольник 4"/>
          <p:cNvSpPr/>
          <p:nvPr/>
        </p:nvSpPr>
        <p:spPr>
          <a:xfrm>
            <a:off x="659678" y="854061"/>
            <a:ext cx="9123011" cy="461665"/>
          </a:xfrm>
          <a:prstGeom prst="rect">
            <a:avLst/>
          </a:prstGeom>
        </p:spPr>
        <p:txBody>
          <a:bodyPr wrap="none">
            <a:spAutoFit/>
          </a:bodyPr>
          <a:lstStyle/>
          <a:p>
            <a:pPr algn="ctr"/>
            <a:r>
              <a:rPr lang="ru-RU" sz="2400" dirty="0">
                <a:solidFill>
                  <a:schemeClr val="bg1">
                    <a:lumMod val="95000"/>
                    <a:lumOff val="5000"/>
                  </a:schemeClr>
                </a:solidFill>
                <a:ea typeface="Calibri" panose="020F0502020204030204" pitchFamily="34" charset="0"/>
                <a:cs typeface="Times New Roman" panose="02020603050405020304" pitchFamily="18" charset="0"/>
              </a:rPr>
              <a:t>Вот несколько примеров нормы прибыли на инвестиции.</a:t>
            </a:r>
            <a:endParaRPr lang="ru-RU" sz="2400" dirty="0">
              <a:solidFill>
                <a:schemeClr val="bg1">
                  <a:lumMod val="95000"/>
                  <a:lumOff val="5000"/>
                </a:schemeClr>
              </a:solidFill>
            </a:endParaRPr>
          </a:p>
        </p:txBody>
      </p:sp>
      <p:graphicFrame>
        <p:nvGraphicFramePr>
          <p:cNvPr id="6" name="Схема 5"/>
          <p:cNvGraphicFramePr/>
          <p:nvPr>
            <p:extLst>
              <p:ext uri="{D42A27DB-BD31-4B8C-83A1-F6EECF244321}">
                <p14:modId xmlns:p14="http://schemas.microsoft.com/office/powerpoint/2010/main" xmlns="" val="1701098675"/>
              </p:ext>
            </p:extLst>
          </p:nvPr>
        </p:nvGraphicFramePr>
        <p:xfrm>
          <a:off x="379663" y="1588169"/>
          <a:ext cx="11363158" cy="4828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54308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fontScale="90000"/>
          </a:bodyPr>
          <a:lstStyle/>
          <a:p>
            <a:pPr algn="ctr"/>
            <a:r>
              <a:rPr lang="ru-RU" dirty="0"/>
              <a:t> </a:t>
            </a:r>
            <a:br>
              <a:rPr lang="ru-RU" dirty="0"/>
            </a:br>
            <a:r>
              <a:rPr lang="ru-RU" b="1" dirty="0"/>
              <a:t>Финансовые активы и процентные ставки</a:t>
            </a:r>
            <a:r>
              <a:rPr lang="ru-RU" dirty="0"/>
              <a:t/>
            </a:r>
            <a:br>
              <a:rPr lang="ru-RU" dirty="0"/>
            </a:br>
            <a:endParaRPr lang="ru-RU" dirty="0"/>
          </a:p>
        </p:txBody>
      </p:sp>
      <p:sp>
        <p:nvSpPr>
          <p:cNvPr id="3" name="Объект 2"/>
          <p:cNvSpPr>
            <a:spLocks noGrp="1"/>
          </p:cNvSpPr>
          <p:nvPr>
            <p:ph idx="1"/>
          </p:nvPr>
        </p:nvSpPr>
        <p:spPr>
          <a:xfrm>
            <a:off x="292100" y="1507068"/>
            <a:ext cx="11506200" cy="5350932"/>
          </a:xfrm>
        </p:spPr>
        <p:txBody>
          <a:bodyPr>
            <a:normAutofit fontScale="92500" lnSpcReduction="20000"/>
          </a:bodyPr>
          <a:lstStyle/>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Мы </a:t>
            </a:r>
            <a:r>
              <a:rPr lang="ru-RU" sz="2600" i="1" dirty="0">
                <a:solidFill>
                  <a:schemeClr val="tx1"/>
                </a:solidFill>
                <a:latin typeface="Times New Roman" panose="02020603050405020304" pitchFamily="18" charset="0"/>
                <a:cs typeface="Times New Roman" panose="02020603050405020304" pitchFamily="18" charset="0"/>
              </a:rPr>
              <a:t>уже говорили о таких капитальных благах как компьютеры. Но откуда берутся ресурсы, необходимые для производства капитала? Кто-то должен делать сбережения или воздерживаться от текущего потребления, чтобы обеспечить реальные ресурсы для покупки капитальных благ. В условиях современной рыночной экономики в таких странах, как Соединенные Штаты домохозяйства и предприятия обеспечивают средства для покупки капитальных благ, путем сбережения денег в различных финансовых активах. Люди покупают облигации и акции; они помещают деньги на сберегательные счета и откладывают деньги в пенсионные фонды. Все это – средства перевода денежных средств от вкладчиков к инвесторам, которые фактически покупают капитальные блага.</a:t>
            </a:r>
          </a:p>
          <a:p>
            <a:pPr marL="0" indent="0">
              <a:buNone/>
            </a:pPr>
            <a:r>
              <a:rPr lang="ru-RU" sz="2600" i="1" dirty="0">
                <a:solidFill>
                  <a:schemeClr val="tx1"/>
                </a:solidFill>
                <a:latin typeface="Times New Roman" panose="02020603050405020304" pitchFamily="18" charset="0"/>
                <a:cs typeface="Times New Roman" panose="02020603050405020304" pitchFamily="18" charset="0"/>
              </a:rPr>
              <a:t>	</a:t>
            </a:r>
            <a:r>
              <a:rPr lang="ru-RU" sz="2600" i="1" dirty="0" smtClean="0">
                <a:solidFill>
                  <a:schemeClr val="tx1"/>
                </a:solidFill>
                <a:latin typeface="Times New Roman" panose="02020603050405020304" pitchFamily="18" charset="0"/>
                <a:cs typeface="Times New Roman" panose="02020603050405020304" pitchFamily="18" charset="0"/>
              </a:rPr>
              <a:t>Делая </a:t>
            </a:r>
            <a:r>
              <a:rPr lang="ru-RU" sz="2600" i="1" dirty="0">
                <a:solidFill>
                  <a:schemeClr val="tx1"/>
                </a:solidFill>
                <a:latin typeface="Times New Roman" panose="02020603050405020304" pitchFamily="18" charset="0"/>
                <a:cs typeface="Times New Roman" panose="02020603050405020304" pitchFamily="18" charset="0"/>
              </a:rPr>
              <a:t>сбережения, люди рассчитывают получить прибыль. Такой прибылью является процентная ставка, или финансовая прибыль на финансовые активы, или годовой доход по заемному капиталу. Доход, который вы получите, вложив деньги на срочный депозит в коммерческом банке, является примером процентной ставки. Скажем, в 1998 году процентная ставка равна 5% годовых. Если вы вложите 1000 долл. 1 января 1998 года, то 1 января 1999 года вы получите 1050 долл. </a:t>
            </a:r>
          </a:p>
          <a:p>
            <a:endParaRPr lang="ru-RU" dirty="0"/>
          </a:p>
        </p:txBody>
      </p:sp>
    </p:spTree>
    <p:extLst>
      <p:ext uri="{BB962C8B-B14F-4D97-AF65-F5344CB8AC3E}">
        <p14:creationId xmlns:p14="http://schemas.microsoft.com/office/powerpoint/2010/main" xmlns="" val="3900251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3700" y="224589"/>
            <a:ext cx="11798300" cy="6613349"/>
          </a:xfrm>
          <a:prstGeom prst="rect">
            <a:avLst/>
          </a:prstGeom>
        </p:spPr>
        <p:txBody>
          <a:bodyPr wrap="square">
            <a:spAutoFit/>
          </a:bodyPr>
          <a:lstStyle/>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Обычно процентные ставки обозначаются как х % в </a:t>
            </a:r>
            <a:r>
              <a:rPr lang="ru-RU" sz="2200" i="1" dirty="0" smtClean="0">
                <a:latin typeface="Times New Roman" panose="02020603050405020304" pitchFamily="18" charset="0"/>
                <a:cs typeface="Times New Roman" panose="02020603050405020304" pitchFamily="18" charset="0"/>
              </a:rPr>
              <a:t>год. Это </a:t>
            </a:r>
            <a:r>
              <a:rPr lang="ru-RU" sz="2200" i="1" dirty="0">
                <a:latin typeface="Times New Roman" panose="02020603050405020304" pitchFamily="18" charset="0"/>
                <a:cs typeface="Times New Roman" panose="02020603050405020304" pitchFamily="18" charset="0"/>
              </a:rPr>
              <a:t>процент, который будет выплачен, если сумма была одолжена на полный год: при более коротких или длительных периода хранения сбережений величина процентов пропорционально корректируется.</a:t>
            </a:r>
          </a:p>
          <a:p>
            <a:pPr indent="449580">
              <a:lnSpc>
                <a:spcPct val="107000"/>
              </a:lnSpc>
              <a:spcAft>
                <a:spcPts val="0"/>
              </a:spcAft>
            </a:pPr>
            <a:endParaRPr lang="ru-RU" sz="22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200" i="1" dirty="0" smtClean="0">
                <a:latin typeface="Times New Roman" panose="02020603050405020304" pitchFamily="18" charset="0"/>
                <a:cs typeface="Times New Roman" panose="02020603050405020304" pitchFamily="18" charset="0"/>
              </a:rPr>
              <a:t>Существует </a:t>
            </a:r>
            <a:r>
              <a:rPr lang="ru-RU" sz="2200" i="1" dirty="0">
                <a:latin typeface="Times New Roman" panose="02020603050405020304" pitchFamily="18" charset="0"/>
                <a:cs typeface="Times New Roman" panose="02020603050405020304" pitchFamily="18" charset="0"/>
              </a:rPr>
              <a:t>много видов процентных ставок. Бывают долгосрочные и краткосрочные процентные ставки, которые зависят от срока погашения ссуды или облигации; существуют</a:t>
            </a:r>
            <a:br>
              <a:rPr lang="ru-RU" sz="2200" i="1" dirty="0">
                <a:latin typeface="Times New Roman" panose="02020603050405020304" pitchFamily="18" charset="0"/>
                <a:cs typeface="Times New Roman" panose="02020603050405020304" pitchFamily="18" charset="0"/>
              </a:rPr>
            </a:br>
            <a:r>
              <a:rPr lang="ru-RU" sz="2200" i="1" dirty="0">
                <a:latin typeface="Times New Roman" panose="02020603050405020304" pitchFamily="18" charset="0"/>
                <a:cs typeface="Times New Roman" panose="02020603050405020304" pitchFamily="18" charset="0"/>
              </a:rPr>
              <a:t>ссуды с фиксированной и переменной процентными ставками; встречаются процентные ставки по сверхнадежным облигациям (таким как ценные бумаги правительства США; и по</a:t>
            </a:r>
            <a:br>
              <a:rPr lang="ru-RU" sz="2200" i="1" dirty="0">
                <a:latin typeface="Times New Roman" panose="02020603050405020304" pitchFamily="18" charset="0"/>
                <a:cs typeface="Times New Roman" panose="02020603050405020304" pitchFamily="18" charset="0"/>
              </a:rPr>
            </a:br>
            <a:r>
              <a:rPr lang="ru-RU" sz="2200" i="1" dirty="0">
                <a:latin typeface="Times New Roman" panose="02020603050405020304" pitchFamily="18" charset="0"/>
                <a:cs typeface="Times New Roman" panose="02020603050405020304" pitchFamily="18" charset="0"/>
              </a:rPr>
              <a:t>очень рискованным "бросовым облигациям" (т.е. высокодоходным, но ненадежным. — Прим. ред.).</a:t>
            </a:r>
          </a:p>
          <a:p>
            <a:pPr indent="449580">
              <a:lnSpc>
                <a:spcPct val="107000"/>
              </a:lnSpc>
              <a:spcAft>
                <a:spcPts val="0"/>
              </a:spcAft>
            </a:pPr>
            <a:endParaRPr lang="ru-RU" sz="22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200" b="1" i="1" dirty="0" smtClean="0">
                <a:latin typeface="Times New Roman" panose="02020603050405020304" pitchFamily="18" charset="0"/>
                <a:cs typeface="Times New Roman" panose="02020603050405020304" pitchFamily="18" charset="0"/>
              </a:rPr>
              <a:t>Обобщим </a:t>
            </a:r>
            <a:r>
              <a:rPr lang="ru-RU" sz="2200" b="1" i="1" dirty="0">
                <a:latin typeface="Times New Roman" panose="02020603050405020304" pitchFamily="18" charset="0"/>
                <a:cs typeface="Times New Roman" panose="02020603050405020304" pitchFamily="18" charset="0"/>
              </a:rPr>
              <a:t>все вышесказанное.</a:t>
            </a:r>
          </a:p>
          <a:p>
            <a:pPr indent="449580">
              <a:lnSpc>
                <a:spcPct val="107000"/>
              </a:lnSpc>
              <a:spcAft>
                <a:spcPts val="0"/>
              </a:spcAft>
            </a:pPr>
            <a:endParaRPr lang="ru-RU" sz="22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200" i="1" dirty="0" smtClean="0">
                <a:latin typeface="Times New Roman" panose="02020603050405020304" pitchFamily="18" charset="0"/>
                <a:cs typeface="Times New Roman" panose="02020603050405020304" pitchFamily="18" charset="0"/>
              </a:rPr>
              <a:t>Домохозяйства </a:t>
            </a:r>
            <a:r>
              <a:rPr lang="ru-RU" sz="2200" i="1" dirty="0">
                <a:latin typeface="Times New Roman" panose="02020603050405020304" pitchFamily="18" charset="0"/>
                <a:cs typeface="Times New Roman" panose="02020603050405020304" pitchFamily="18" charset="0"/>
              </a:rPr>
              <a:t>и другие вкладчики обеспечивают финансовые ресурсы или фонды тем, кто хочет покупать физические капитальные блага. Процентная ставка представляет собой цену, которую банк или другой финансовый посредник платит кредитору за использование денег в течение определенного периода времени; процентные ставки назначаются в виде определенного процентного дохода за год.</a:t>
            </a:r>
          </a:p>
        </p:txBody>
      </p:sp>
    </p:spTree>
    <p:extLst>
      <p:ext uri="{BB962C8B-B14F-4D97-AF65-F5344CB8AC3E}">
        <p14:creationId xmlns:p14="http://schemas.microsoft.com/office/powerpoint/2010/main" xmlns="" val="3978949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3160" y="0"/>
            <a:ext cx="11908839" cy="1507067"/>
          </a:xfrm>
        </p:spPr>
        <p:txBody>
          <a:bodyPr>
            <a:normAutofit/>
          </a:bodyPr>
          <a:lstStyle/>
          <a:p>
            <a:r>
              <a:rPr lang="ru-RU" b="1" dirty="0"/>
              <a:t>Реальные и номинальные процентные ставки.</a:t>
            </a:r>
            <a:r>
              <a:rPr lang="ru-RU" dirty="0"/>
              <a:t/>
            </a:r>
            <a:br>
              <a:rPr lang="ru-RU" dirty="0"/>
            </a:br>
            <a:endParaRPr lang="ru-RU" dirty="0"/>
          </a:p>
        </p:txBody>
      </p:sp>
      <p:sp>
        <p:nvSpPr>
          <p:cNvPr id="4" name="Прямоугольник 3"/>
          <p:cNvSpPr/>
          <p:nvPr/>
        </p:nvSpPr>
        <p:spPr>
          <a:xfrm>
            <a:off x="0" y="946482"/>
            <a:ext cx="12192000" cy="6020110"/>
          </a:xfrm>
          <a:prstGeom prst="rect">
            <a:avLst/>
          </a:prstGeom>
        </p:spPr>
        <p:txBody>
          <a:bodyPr wrap="square">
            <a:spAutoFit/>
          </a:bodyPr>
          <a:lstStyle/>
          <a:p>
            <a:pPr>
              <a:lnSpc>
                <a:spcPct val="107000"/>
              </a:lnSpc>
              <a:spcAft>
                <a:spcPts val="0"/>
              </a:spcAft>
            </a:pPr>
            <a:r>
              <a:rPr lang="ru-RU" sz="2200" i="1" dirty="0">
                <a:latin typeface="Times New Roman" panose="02020603050405020304" pitchFamily="18" charset="0"/>
                <a:cs typeface="Times New Roman" panose="02020603050405020304" pitchFamily="18" charset="0"/>
              </a:rPr>
              <a:t>Процентные ставки, которые только что обсуждались, измеряются в долларах или номинальных величинах, а не в натуральных единицах таких как деревья, вино или автомобили. Процент - это доход по инвестициям, измеряемый в долларах, полученных за год на 1 долл. инвестиций. Но доллары могут оказаться искаженным измерителем. Цены на рыбу, деревья, вино и другие товары изменяются из года в год, так как общий уровень цен повышается из-за инфляции. Поэтому нам необходимо найти реальный доход на капитал, который покажет количество товаров, которое мы получим завтра в обмен на товары, от которых мы отказались сегодня. </a:t>
            </a:r>
          </a:p>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Предположим, что вы вложили 1000 песо в мексиканские облигации в 1995 году. Гак как вам предложили процентную ставку равную 70%, вы ожидаете получить большой доход в конце года - 1700 песо. Но когда вы забираете деньги, чтобы купить какие-либо потребительские товары, то видите, что за 1995 год цены поднялись на 65%. Если рассматривать реальное количество товаров, то вы. фактически, можете купить только на 3% больше (1,030 = 1.70/1,65). чем могли бы купить в начале этого года. Иными словами, если бы вы одолжили 1000 рыночных потребительских корзин в начале 1995 года, то в следующем году вы бы могли получить только 1030 рыночных потребительских корзин. Разница между реальными и номинальными процентными ставками является особенно значительной в периоды высокой инфляции. </a:t>
            </a:r>
          </a:p>
        </p:txBody>
      </p:sp>
    </p:spTree>
    <p:extLst>
      <p:ext uri="{BB962C8B-B14F-4D97-AF65-F5344CB8AC3E}">
        <p14:creationId xmlns:p14="http://schemas.microsoft.com/office/powerpoint/2010/main" xmlns="" val="228401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1000" y="0"/>
            <a:ext cx="11811000" cy="6858000"/>
          </a:xfrm>
        </p:spPr>
        <p:txBody>
          <a:bodyPr>
            <a:normAutofit/>
          </a:bodyPr>
          <a:lstStyle/>
          <a:p>
            <a:pPr marL="0" indent="0">
              <a:buNone/>
            </a:pPr>
            <a:r>
              <a:rPr lang="ru-RU" sz="2800" dirty="0" smtClean="0">
                <a:solidFill>
                  <a:schemeClr val="bg1">
                    <a:lumMod val="95000"/>
                    <a:lumOff val="5000"/>
                  </a:schemeClr>
                </a:solidFill>
              </a:rPr>
              <a:t>	</a:t>
            </a:r>
            <a:r>
              <a:rPr lang="ru-RU" sz="2600" i="1" dirty="0" smtClean="0">
                <a:solidFill>
                  <a:schemeClr val="tx1"/>
                </a:solidFill>
                <a:latin typeface="Times New Roman" panose="02020603050405020304" pitchFamily="18" charset="0"/>
                <a:cs typeface="Times New Roman" panose="02020603050405020304" pitchFamily="18" charset="0"/>
              </a:rPr>
              <a:t>Мы </a:t>
            </a:r>
            <a:r>
              <a:rPr lang="ru-RU" sz="2600" i="1" dirty="0">
                <a:solidFill>
                  <a:schemeClr val="tx1"/>
                </a:solidFill>
                <a:latin typeface="Times New Roman" panose="02020603050405020304" pitchFamily="18" charset="0"/>
                <a:cs typeface="Times New Roman" panose="02020603050405020304" pitchFamily="18" charset="0"/>
              </a:rPr>
              <a:t>называем реальный доход от вложенных денег реальной процентной ставкой в отличие от номинальной процентной ставки, которая является долларовым доходом на вложенные средства. При низких ставках процента и темпах инфляции реальная процентная ставка очень близка к номинальной процентной ставке минус темпы инфляции. </a:t>
            </a: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Реальная </a:t>
            </a:r>
            <a:r>
              <a:rPr lang="ru-RU" sz="2600" i="1" dirty="0">
                <a:solidFill>
                  <a:schemeClr val="tx1"/>
                </a:solidFill>
                <a:latin typeface="Times New Roman" panose="02020603050405020304" pitchFamily="18" charset="0"/>
                <a:cs typeface="Times New Roman" panose="02020603050405020304" pitchFamily="18" charset="0"/>
              </a:rPr>
              <a:t>процентная ставка - это доход на денежные средства, выраженный в единицах товаров и услуг; как правило, мы вычисляем реальную процентную ставку как разность номинальной процентной ставки и темпов инфляции.</a:t>
            </a: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Табл</a:t>
            </a:r>
            <a:r>
              <a:rPr lang="ru-RU" sz="2600" i="1" dirty="0">
                <a:solidFill>
                  <a:schemeClr val="tx1"/>
                </a:solidFill>
                <a:latin typeface="Times New Roman" panose="02020603050405020304" pitchFamily="18" charset="0"/>
                <a:cs typeface="Times New Roman" panose="02020603050405020304" pitchFamily="18" charset="0"/>
              </a:rPr>
              <a:t>. 1 показывает номинальные процентные ставки по различным видам финансовых активов в течение последних тридцати лет. (Используя формулу, вы можете вычислить реальные процентные ставки, принимая во внимание, что темпы инфляции в этом периоде в среднем составили 4% годовых.)</a:t>
            </a:r>
          </a:p>
          <a:p>
            <a:endParaRPr lang="ru-RU" dirty="0">
              <a:solidFill>
                <a:schemeClr val="bg1">
                  <a:lumMod val="95000"/>
                  <a:lumOff val="5000"/>
                </a:schemeClr>
              </a:solidFill>
            </a:endParaRPr>
          </a:p>
        </p:txBody>
      </p:sp>
    </p:spTree>
    <p:extLst>
      <p:ext uri="{BB962C8B-B14F-4D97-AF65-F5344CB8AC3E}">
        <p14:creationId xmlns:p14="http://schemas.microsoft.com/office/powerpoint/2010/main" xmlns="" val="26756327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945740" y="1489165"/>
            <a:ext cx="5638771" cy="4807131"/>
          </a:xfrm>
        </p:spPr>
      </p:pic>
      <p:sp>
        <p:nvSpPr>
          <p:cNvPr id="5" name="Прямоугольник 4"/>
          <p:cNvSpPr/>
          <p:nvPr/>
        </p:nvSpPr>
        <p:spPr>
          <a:xfrm>
            <a:off x="1844841" y="208547"/>
            <a:ext cx="11502189" cy="750975"/>
          </a:xfrm>
          <a:prstGeom prst="rect">
            <a:avLst/>
          </a:prstGeom>
        </p:spPr>
        <p:txBody>
          <a:bodyPr wrap="square">
            <a:spAutoFit/>
          </a:bodyPr>
          <a:lstStyle/>
          <a:p>
            <a:pPr>
              <a:lnSpc>
                <a:spcPct val="107000"/>
              </a:lnSpc>
              <a:spcAft>
                <a:spcPts val="0"/>
              </a:spcAft>
            </a:pPr>
            <a:r>
              <a:rPr lang="ru-RU" sz="2000" b="1" dirty="0">
                <a:latin typeface="Calibri" panose="020F0502020204030204" pitchFamily="34" charset="0"/>
                <a:ea typeface="Calibri" panose="020F0502020204030204" pitchFamily="34" charset="0"/>
                <a:cs typeface="Times New Roman" panose="02020603050405020304" pitchFamily="18" charset="0"/>
              </a:rPr>
              <a:t>Таблица 1. Реальные процентные ставки по основным видам капиталовложений</a:t>
            </a:r>
            <a:endParaRPr lang="ru-RU"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2000" b="1" dirty="0">
                <a:latin typeface="Calibri" panose="020F0502020204030204" pitchFamily="34" charset="0"/>
                <a:ea typeface="Calibri" panose="020F0502020204030204" pitchFamily="34" charset="0"/>
                <a:cs typeface="Times New Roman" panose="02020603050405020304" pitchFamily="18" charset="0"/>
              </a:rPr>
              <a:t>Категория активов Период Реальная норма дохода (в % за год)</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5"/>
          <p:cNvSpPr/>
          <p:nvPr/>
        </p:nvSpPr>
        <p:spPr>
          <a:xfrm>
            <a:off x="248194" y="993574"/>
            <a:ext cx="5406189" cy="5864426"/>
          </a:xfrm>
          <a:prstGeom prst="rect">
            <a:avLst/>
          </a:prstGeom>
        </p:spPr>
        <p:txBody>
          <a:bodyPr wrap="square">
            <a:spAutoFit/>
          </a:bodyPr>
          <a:lstStyle/>
          <a:p>
            <a:pPr>
              <a:lnSpc>
                <a:spcPct val="107000"/>
              </a:lnSpc>
              <a:spcAft>
                <a:spcPts val="0"/>
              </a:spcAft>
            </a:pPr>
            <a:r>
              <a:rPr lang="ru-RU" sz="2200" i="1" dirty="0">
                <a:latin typeface="Times New Roman" panose="02020603050405020304" pitchFamily="18" charset="0"/>
                <a:cs typeface="Times New Roman" panose="02020603050405020304" pitchFamily="18" charset="0"/>
              </a:rPr>
              <a:t>Номинальная процентная станка зависит от риска, инфляции и налогового режима. Самые низкие процентные ставки - по необлагаемым налогом надежным государственным и местным ценным бумагам, затем идут облагаемые налогом федеральные правительственные облигации. Ссуды на покупку нового автомобиля имеют высокую процентную ставку из за риска невыполнения обязательств Проценты по внешнему долгу рискованных стран с риском неплатежеспособности суверенного государства и высокими темпами инфляции могут быть в несколько раз </a:t>
            </a:r>
            <a:r>
              <a:rPr lang="ru-RU" sz="2200" i="1" dirty="0" smtClean="0">
                <a:latin typeface="Times New Roman" panose="02020603050405020304" pitchFamily="18" charset="0"/>
                <a:cs typeface="Times New Roman" panose="02020603050405020304" pitchFamily="18" charset="0"/>
              </a:rPr>
              <a:t>выше</a:t>
            </a:r>
            <a:endParaRPr lang="ru-RU"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8916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15707" y="1"/>
            <a:ext cx="8534400" cy="962526"/>
          </a:xfrm>
        </p:spPr>
        <p:txBody>
          <a:bodyPr/>
          <a:lstStyle/>
          <a:p>
            <a:r>
              <a:rPr lang="ru-RU" b="1" dirty="0"/>
              <a:t>Текущая стоимость </a:t>
            </a:r>
            <a:r>
              <a:rPr lang="ru-RU" b="1" dirty="0" smtClean="0"/>
              <a:t>активов</a:t>
            </a:r>
            <a:endParaRPr lang="ru-RU" dirty="0"/>
          </a:p>
        </p:txBody>
      </p:sp>
      <p:sp>
        <p:nvSpPr>
          <p:cNvPr id="3" name="Объект 2"/>
          <p:cNvSpPr>
            <a:spLocks noGrp="1"/>
          </p:cNvSpPr>
          <p:nvPr>
            <p:ph idx="1"/>
          </p:nvPr>
        </p:nvSpPr>
        <p:spPr>
          <a:xfrm>
            <a:off x="482600" y="786064"/>
            <a:ext cx="10947400" cy="6071936"/>
          </a:xfrm>
        </p:spPr>
        <p:txBody>
          <a:bodyPr>
            <a:normAutofit/>
          </a:bodyPr>
          <a:lstStyle/>
          <a:p>
            <a:pPr marL="0" indent="0">
              <a:buNone/>
            </a:pPr>
            <a:r>
              <a:rPr lang="en-US" sz="2600" dirty="0">
                <a:solidFill>
                  <a:schemeClr val="bg1">
                    <a:lumMod val="95000"/>
                    <a:lumOff val="5000"/>
                  </a:schemeClr>
                </a:solidFill>
              </a:rPr>
              <a:t>	</a:t>
            </a:r>
            <a:r>
              <a:rPr lang="ru-RU" sz="2600" i="1" dirty="0" smtClean="0">
                <a:solidFill>
                  <a:schemeClr val="tx1"/>
                </a:solidFill>
                <a:latin typeface="Times New Roman" panose="02020603050405020304" pitchFamily="18" charset="0"/>
                <a:cs typeface="Times New Roman" panose="02020603050405020304" pitchFamily="18" charset="0"/>
              </a:rPr>
              <a:t>Капитальные </a:t>
            </a:r>
            <a:r>
              <a:rPr lang="ru-RU" sz="2600" i="1" dirty="0">
                <a:solidFill>
                  <a:schemeClr val="tx1"/>
                </a:solidFill>
                <a:latin typeface="Times New Roman" panose="02020603050405020304" pitchFamily="18" charset="0"/>
                <a:cs typeface="Times New Roman" panose="02020603050405020304" pitchFamily="18" charset="0"/>
              </a:rPr>
              <a:t>блага являются активами длительного пользования, которые обеспечивают поток арендной платы или других поступлений в течение определенного периода времени. Если вы владеете многоквартирным домом, то можете получать арендную плату в течение всего срока "жизни" вашего</a:t>
            </a:r>
            <a:br>
              <a:rPr lang="ru-RU" sz="2600" i="1" dirty="0">
                <a:solidFill>
                  <a:schemeClr val="tx1"/>
                </a:solidFill>
                <a:latin typeface="Times New Roman" panose="02020603050405020304" pitchFamily="18" charset="0"/>
                <a:cs typeface="Times New Roman" panose="02020603050405020304" pitchFamily="18" charset="0"/>
              </a:rPr>
            </a:br>
            <a:r>
              <a:rPr lang="ru-RU" sz="2600" i="1" dirty="0">
                <a:solidFill>
                  <a:schemeClr val="tx1"/>
                </a:solidFill>
                <a:latin typeface="Times New Roman" panose="02020603050405020304" pitchFamily="18" charset="0"/>
                <a:cs typeface="Times New Roman" panose="02020603050405020304" pitchFamily="18" charset="0"/>
              </a:rPr>
              <a:t>дома, так же. как владелец фруктового сада может собирать фрукты каждый сезон. </a:t>
            </a:r>
          </a:p>
          <a:p>
            <a:pPr marL="0" indent="0">
              <a:buNone/>
            </a:pPr>
            <a:r>
              <a:rPr lang="en-US" sz="2600" i="1" dirty="0" smtClean="0">
                <a:solidFill>
                  <a:schemeClr val="tx1"/>
                </a:solidFill>
                <a:latin typeface="Times New Roman" panose="02020603050405020304" pitchFamily="18" charset="0"/>
                <a:cs typeface="Times New Roman" panose="02020603050405020304" pitchFamily="18" charset="0"/>
              </a:rPr>
              <a:t>	</a:t>
            </a:r>
            <a:r>
              <a:rPr lang="ru-RU" sz="2600" i="1" dirty="0" smtClean="0">
                <a:solidFill>
                  <a:schemeClr val="tx1"/>
                </a:solidFill>
                <a:latin typeface="Times New Roman" panose="02020603050405020304" pitchFamily="18" charset="0"/>
                <a:cs typeface="Times New Roman" panose="02020603050405020304" pitchFamily="18" charset="0"/>
              </a:rPr>
              <a:t>Предположим</a:t>
            </a:r>
            <a:r>
              <a:rPr lang="ru-RU" sz="2600" i="1" dirty="0">
                <a:solidFill>
                  <a:schemeClr val="tx1"/>
                </a:solidFill>
                <a:latin typeface="Times New Roman" panose="02020603050405020304" pitchFamily="18" charset="0"/>
                <a:cs typeface="Times New Roman" panose="02020603050405020304" pitchFamily="18" charset="0"/>
              </a:rPr>
              <a:t>, что вы устали следить за домом и решили его продать. Для того чтобы установить справедливую цену на здание, вам необходимо определить сегодняшнюю стоимость всего потока будущих доходов. Стоимость этого потока называется текущей стоимостью капитального актива</a:t>
            </a:r>
            <a:r>
              <a:rPr lang="ru-RU" sz="2600" i="1" dirty="0" smtClean="0">
                <a:solidFill>
                  <a:schemeClr val="tx1"/>
                </a:solidFill>
                <a:latin typeface="Times New Roman" panose="02020603050405020304" pitchFamily="18" charset="0"/>
                <a:cs typeface="Times New Roman" panose="02020603050405020304" pitchFamily="18" charset="0"/>
              </a:rPr>
              <a:t>.</a:t>
            </a:r>
            <a:endParaRPr lang="ru-RU" sz="26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5048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44500" y="927100"/>
            <a:ext cx="11163300" cy="5930900"/>
          </a:xfrm>
        </p:spPr>
        <p:txBody>
          <a:bodyPr>
            <a:normAutofit/>
          </a:bodyPr>
          <a:lstStyle/>
          <a:p>
            <a:pPr marL="0" indent="0">
              <a:buNone/>
            </a:pPr>
            <a:r>
              <a:rPr lang="en-US" sz="2600" i="1" dirty="0" smtClean="0">
                <a:solidFill>
                  <a:schemeClr val="tx1"/>
                </a:solidFill>
                <a:latin typeface="Times New Roman" panose="02020603050405020304" pitchFamily="18" charset="0"/>
                <a:cs typeface="Times New Roman" panose="02020603050405020304" pitchFamily="18" charset="0"/>
              </a:rPr>
              <a:t>	</a:t>
            </a:r>
            <a:r>
              <a:rPr lang="ru-RU" sz="2600" i="1" dirty="0" smtClean="0">
                <a:solidFill>
                  <a:schemeClr val="tx1"/>
                </a:solidFill>
                <a:latin typeface="Times New Roman" panose="02020603050405020304" pitchFamily="18" charset="0"/>
                <a:cs typeface="Times New Roman" panose="02020603050405020304" pitchFamily="18" charset="0"/>
              </a:rPr>
              <a:t>Текущая </a:t>
            </a:r>
            <a:r>
              <a:rPr lang="ru-RU" sz="2600" i="1" dirty="0">
                <a:solidFill>
                  <a:schemeClr val="tx1"/>
                </a:solidFill>
                <a:latin typeface="Times New Roman" panose="02020603050405020304" pitchFamily="18" charset="0"/>
                <a:cs typeface="Times New Roman" panose="02020603050405020304" pitchFamily="18" charset="0"/>
              </a:rPr>
              <a:t>стоимость - это сегодняшняя долларовая стоимость потока дохода за период времени. Она измеряется путем вычисления того, сколько денег нужно инвестировать сегодня, чтобы, при данной процентной ставке, получить в будущем необходимый поток поступлений от актива. </a:t>
            </a:r>
          </a:p>
          <a:p>
            <a:pPr marL="0" indent="0">
              <a:buNone/>
            </a:pPr>
            <a:r>
              <a:rPr lang="en-US" sz="2600" i="1" dirty="0" smtClean="0">
                <a:solidFill>
                  <a:schemeClr val="tx1"/>
                </a:solidFill>
                <a:latin typeface="Times New Roman" panose="02020603050405020304" pitchFamily="18" charset="0"/>
                <a:cs typeface="Times New Roman" panose="02020603050405020304" pitchFamily="18" charset="0"/>
              </a:rPr>
              <a:t>	</a:t>
            </a:r>
            <a:r>
              <a:rPr lang="ru-RU" sz="2600" i="1" dirty="0" smtClean="0">
                <a:solidFill>
                  <a:schemeClr val="tx1"/>
                </a:solidFill>
                <a:latin typeface="Times New Roman" panose="02020603050405020304" pitchFamily="18" charset="0"/>
                <a:cs typeface="Times New Roman" panose="02020603050405020304" pitchFamily="18" charset="0"/>
              </a:rPr>
              <a:t>Начнем </a:t>
            </a:r>
            <a:r>
              <a:rPr lang="ru-RU" sz="2600" i="1" dirty="0">
                <a:solidFill>
                  <a:schemeClr val="tx1"/>
                </a:solidFill>
                <a:latin typeface="Times New Roman" panose="02020603050405020304" pitchFamily="18" charset="0"/>
                <a:cs typeface="Times New Roman" panose="02020603050405020304" pitchFamily="18" charset="0"/>
              </a:rPr>
              <a:t>с очень простого примера. Скажем, кто-то предлагает продать вам бутылку вина, которое следует выдержать ровно один год, а затем продать за 11 долл. При рыночной процентной ставке в 10% годовых, чему равна текущая стоимость вина, т.е. сколько вы должны заплатить за вино сегодня? Платите ровно 10 долл., так как 10 долл. инвестированные сегодня, при рыночной ставке процента, равной 10%, через год будут стоить 11 долл. Таким образом, текущая стоимость вина, стоящего в следующем году 11 долл., составляет сегодня 10 долл</a:t>
            </a:r>
            <a:r>
              <a:rPr lang="ru-RU" sz="2600" i="1" dirty="0" smtClean="0">
                <a:solidFill>
                  <a:schemeClr val="tx1"/>
                </a:solidFill>
                <a:latin typeface="Times New Roman" panose="02020603050405020304" pitchFamily="18" charset="0"/>
                <a:cs typeface="Times New Roman" panose="02020603050405020304" pitchFamily="18" charset="0"/>
              </a:rPr>
              <a:t>.</a:t>
            </a:r>
            <a:endParaRPr lang="ru-RU" sz="2600" i="1" dirty="0">
              <a:solidFill>
                <a:schemeClr val="tx1"/>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xmlns="" val="5382875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6885" y="0"/>
            <a:ext cx="12192000" cy="1507067"/>
          </a:xfrm>
        </p:spPr>
        <p:txBody>
          <a:bodyPr>
            <a:normAutofit fontScale="90000"/>
          </a:bodyPr>
          <a:lstStyle/>
          <a:p>
            <a:r>
              <a:rPr lang="ru-RU" b="1" dirty="0"/>
              <a:t>Общая формула определения текущей стоимости</a:t>
            </a:r>
            <a:r>
              <a:rPr lang="ru-RU" dirty="0"/>
              <a:t/>
            </a:r>
            <a:br>
              <a:rPr lang="ru-RU" dirty="0"/>
            </a:br>
            <a:endParaRPr lang="ru-RU" dirty="0"/>
          </a:p>
        </p:txBody>
      </p:sp>
      <p:sp>
        <p:nvSpPr>
          <p:cNvPr id="4" name="Прямоугольник 3"/>
          <p:cNvSpPr/>
          <p:nvPr/>
        </p:nvSpPr>
        <p:spPr>
          <a:xfrm>
            <a:off x="203200" y="631295"/>
            <a:ext cx="11988800" cy="6226705"/>
          </a:xfrm>
          <a:prstGeom prst="rect">
            <a:avLst/>
          </a:prstGeom>
        </p:spPr>
        <p:txBody>
          <a:bodyPr wrap="square">
            <a:spAutoFit/>
          </a:bodyPr>
          <a:lstStyle/>
          <a:p>
            <a:pPr>
              <a:lnSpc>
                <a:spcPct val="107000"/>
              </a:lnSpc>
              <a:spcAft>
                <a:spcPts val="0"/>
              </a:spcAft>
            </a:pPr>
            <a:r>
              <a:rPr lang="ru-RU" sz="2000" dirty="0" smtClean="0">
                <a:solidFill>
                  <a:schemeClr val="bg1">
                    <a:lumMod val="95000"/>
                    <a:lumOff val="5000"/>
                  </a:schemeClr>
                </a:solidFill>
                <a:ea typeface="Calibri" panose="020F0502020204030204" pitchFamily="34" charset="0"/>
                <a:cs typeface="Times New Roman" panose="02020603050405020304" pitchFamily="18" charset="0"/>
              </a:rPr>
              <a:t>	</a:t>
            </a:r>
            <a:r>
              <a:rPr lang="ru-RU" sz="2200" i="1" dirty="0" smtClean="0">
                <a:latin typeface="Times New Roman" panose="02020603050405020304" pitchFamily="18" charset="0"/>
                <a:cs typeface="Times New Roman" panose="02020603050405020304" pitchFamily="18" charset="0"/>
              </a:rPr>
              <a:t>Рассмотрев </a:t>
            </a:r>
            <a:r>
              <a:rPr lang="ru-RU" sz="2200" i="1" dirty="0">
                <a:latin typeface="Times New Roman" panose="02020603050405020304" pitchFamily="18" charset="0"/>
                <a:cs typeface="Times New Roman" panose="02020603050405020304" pitchFamily="18" charset="0"/>
              </a:rPr>
              <a:t>простой пример с пожизненной рентой, перейдем к общему случаю текущей стоимости актива с потоком дохода. который изменяется во времени. Запомните главное: будущие платежи представляют меньшую ценность, чем текущие, и поэтому они дисконтируются относительно текущих платежей. Будущие платежи стоят меньше, чем текущие, так же, как удаленные объекты выглядят меньше тех, которые находятся рядом. Процентная ставка точно также сокращает временную перспективу.</a:t>
            </a:r>
          </a:p>
          <a:p>
            <a:pPr>
              <a:lnSpc>
                <a:spcPct val="107000"/>
              </a:lnSpc>
              <a:spcAft>
                <a:spcPts val="0"/>
              </a:spcAft>
            </a:pPr>
            <a:r>
              <a:rPr lang="ru-RU" sz="2200" i="1" dirty="0">
                <a:latin typeface="Times New Roman" panose="02020603050405020304" pitchFamily="18" charset="0"/>
                <a:cs typeface="Times New Roman" panose="02020603050405020304" pitchFamily="18" charset="0"/>
              </a:rPr>
              <a:t>	Рассмотрим совершенно фантастический пример. Скажем, некто предлагает выплатить вашим наследникам 100 млрд долл. через 999 лет. Сколько вы должны заплатить за это сегодня? В соответствии с общим правилом текущей стоимости, для того, чтобы определить текущую стоимость, Р долл.. которые выплатят через </a:t>
            </a:r>
            <a:r>
              <a:rPr lang="en-US" sz="2200" i="1" dirty="0">
                <a:latin typeface="Times New Roman" panose="02020603050405020304" pitchFamily="18" charset="0"/>
                <a:cs typeface="Times New Roman" panose="02020603050405020304" pitchFamily="18" charset="0"/>
              </a:rPr>
              <a:t>t</a:t>
            </a:r>
            <a:r>
              <a:rPr lang="ru-RU" sz="2200" i="1" dirty="0">
                <a:latin typeface="Times New Roman" panose="02020603050405020304" pitchFamily="18" charset="0"/>
                <a:cs typeface="Times New Roman" panose="02020603050405020304" pitchFamily="18" charset="0"/>
              </a:rPr>
              <a:t> лет. необходимо выяснить, какую сумму нужно инвестировать сегодня, чтобы она выросла до Р долл. за </a:t>
            </a:r>
            <a:r>
              <a:rPr lang="en-US" sz="2200" i="1" dirty="0">
                <a:latin typeface="Times New Roman" panose="02020603050405020304" pitchFamily="18" charset="0"/>
                <a:cs typeface="Times New Roman" panose="02020603050405020304" pitchFamily="18" charset="0"/>
              </a:rPr>
              <a:t>t</a:t>
            </a:r>
            <a:r>
              <a:rPr lang="ru-RU" sz="2200" i="1" dirty="0">
                <a:latin typeface="Times New Roman" panose="02020603050405020304" pitchFamily="18" charset="0"/>
                <a:cs typeface="Times New Roman" panose="02020603050405020304" pitchFamily="18" charset="0"/>
              </a:rPr>
              <a:t> лет. Предположим, что процентная ставка - 6% годовых. При ежегодном применении этой ставки к растущей сумме, первоначальная сумма в Р долл. вырастет за </a:t>
            </a:r>
            <a:r>
              <a:rPr lang="en-US" sz="2200" i="1" dirty="0">
                <a:latin typeface="Times New Roman" panose="02020603050405020304" pitchFamily="18" charset="0"/>
                <a:cs typeface="Times New Roman" panose="02020603050405020304" pitchFamily="18" charset="0"/>
              </a:rPr>
              <a:t>t</a:t>
            </a:r>
            <a:r>
              <a:rPr lang="ru-RU" sz="2200" i="1" dirty="0">
                <a:latin typeface="Times New Roman" panose="02020603050405020304" pitchFamily="18" charset="0"/>
                <a:cs typeface="Times New Roman" panose="02020603050405020304" pitchFamily="18" charset="0"/>
              </a:rPr>
              <a:t> лет пропорционально Р </a:t>
            </a:r>
            <a:r>
              <a:rPr lang="en-US" sz="2200" i="1" dirty="0">
                <a:latin typeface="Times New Roman" panose="02020603050405020304" pitchFamily="18" charset="0"/>
                <a:cs typeface="Times New Roman" panose="02020603050405020304" pitchFamily="18" charset="0"/>
              </a:rPr>
              <a:t>x</a:t>
            </a:r>
            <a:r>
              <a:rPr lang="ru-RU" sz="2200" i="1" dirty="0">
                <a:latin typeface="Times New Roman" panose="02020603050405020304" pitchFamily="18" charset="0"/>
                <a:cs typeface="Times New Roman" panose="02020603050405020304" pitchFamily="18" charset="0"/>
              </a:rPr>
              <a:t> (1 + 0,06)</a:t>
            </a:r>
            <a:r>
              <a:rPr lang="en-US" sz="2200" i="1" dirty="0">
                <a:latin typeface="Times New Roman" panose="02020603050405020304" pitchFamily="18" charset="0"/>
                <a:cs typeface="Times New Roman" panose="02020603050405020304" pitchFamily="18" charset="0"/>
              </a:rPr>
              <a:t>t</a:t>
            </a:r>
            <a:r>
              <a:rPr lang="ru-RU" sz="2200" i="1" dirty="0">
                <a:latin typeface="Times New Roman" panose="02020603050405020304" pitchFamily="18" charset="0"/>
                <a:cs typeface="Times New Roman" panose="02020603050405020304" pitchFamily="18" charset="0"/>
              </a:rPr>
              <a:t> долл. Таким образом, чтобы определить текущую стоимость, необходимо просто преобразовать выражение: текущая стоимость Р долл.. выплаченных через </a:t>
            </a:r>
            <a:r>
              <a:rPr lang="en-US" sz="2200" i="1" dirty="0">
                <a:latin typeface="Times New Roman" panose="02020603050405020304" pitchFamily="18" charset="0"/>
                <a:cs typeface="Times New Roman" panose="02020603050405020304" pitchFamily="18" charset="0"/>
              </a:rPr>
              <a:t>t</a:t>
            </a:r>
            <a:r>
              <a:rPr lang="ru-RU" sz="2200" i="1" dirty="0">
                <a:latin typeface="Times New Roman" panose="02020603050405020304" pitchFamily="18" charset="0"/>
                <a:cs typeface="Times New Roman" panose="02020603050405020304" pitchFamily="18" charset="0"/>
              </a:rPr>
              <a:t> лет, равна всего Р/(1 + 0,06)</a:t>
            </a:r>
            <a:r>
              <a:rPr lang="en-US" sz="2200" i="1" dirty="0">
                <a:latin typeface="Times New Roman" panose="02020603050405020304" pitchFamily="18" charset="0"/>
                <a:cs typeface="Times New Roman" panose="02020603050405020304" pitchFamily="18" charset="0"/>
              </a:rPr>
              <a:t>t</a:t>
            </a:r>
            <a:r>
              <a:rPr lang="ru-RU" sz="2200" i="1" dirty="0">
                <a:latin typeface="Times New Roman" panose="02020603050405020304" pitchFamily="18" charset="0"/>
                <a:cs typeface="Times New Roman" panose="02020603050405020304" pitchFamily="18" charset="0"/>
              </a:rPr>
              <a:t>. Используя эту формулу, мы узнаем, что текущая стоимость 100 млрд долл. выплаченных через 999 лет, равна 0,0000000000000052 долл. </a:t>
            </a:r>
          </a:p>
        </p:txBody>
      </p:sp>
    </p:spTree>
    <p:extLst>
      <p:ext uri="{BB962C8B-B14F-4D97-AF65-F5344CB8AC3E}">
        <p14:creationId xmlns:p14="http://schemas.microsoft.com/office/powerpoint/2010/main" xmlns="" val="1344328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2295" y="208546"/>
            <a:ext cx="11903241" cy="6497053"/>
          </a:xfrm>
        </p:spPr>
        <p:txBody>
          <a:bodyPr>
            <a:normAutofit fontScale="92500" lnSpcReduction="10000"/>
          </a:bodyPr>
          <a:lstStyle/>
          <a:p>
            <a:pPr marL="0" indent="0">
              <a:buNone/>
            </a:pPr>
            <a:r>
              <a:rPr lang="ru-RU" sz="3300" dirty="0" smtClean="0">
                <a:solidFill>
                  <a:schemeClr val="tx1"/>
                </a:solidFill>
              </a:rPr>
              <a:t>	</a:t>
            </a:r>
            <a:r>
              <a:rPr lang="ru-RU" sz="2800" dirty="0" smtClean="0">
                <a:solidFill>
                  <a:schemeClr val="tx1"/>
                </a:solidFill>
                <a:latin typeface="Times New Roman" panose="02020603050405020304" pitchFamily="18" charset="0"/>
                <a:cs typeface="Times New Roman" panose="02020603050405020304" pitchFamily="18" charset="0"/>
              </a:rPr>
              <a:t>Различие </a:t>
            </a:r>
            <a:r>
              <a:rPr lang="ru-RU" sz="2800" dirty="0">
                <a:solidFill>
                  <a:schemeClr val="tx1"/>
                </a:solidFill>
                <a:latin typeface="Times New Roman" panose="02020603050405020304" pitchFamily="18" charset="0"/>
                <a:cs typeface="Times New Roman" panose="02020603050405020304" pitchFamily="18" charset="0"/>
              </a:rPr>
              <a:t>между уровнем развития богатых и бедных стран Во многом определяется способностью создавать большие потоки сбережений и инвестировать эти сбережения в </a:t>
            </a:r>
            <a:r>
              <a:rPr lang="ru-RU" sz="2800" dirty="0" err="1">
                <a:solidFill>
                  <a:schemeClr val="tx1"/>
                </a:solidFill>
                <a:latin typeface="Times New Roman" panose="02020603050405020304" pitchFamily="18" charset="0"/>
                <a:cs typeface="Times New Roman" panose="02020603050405020304" pitchFamily="18" charset="0"/>
              </a:rPr>
              <a:t>высокоприбыльный</a:t>
            </a:r>
            <a:r>
              <a:rPr lang="ru-RU" sz="2800" dirty="0">
                <a:solidFill>
                  <a:schemeClr val="tx1"/>
                </a:solidFill>
                <a:latin typeface="Times New Roman" panose="02020603050405020304" pitchFamily="18" charset="0"/>
                <a:cs typeface="Times New Roman" panose="02020603050405020304" pitchFamily="18" charset="0"/>
              </a:rPr>
              <a:t> капитал. Однако так называемый "нечеловеческий" капитал страны включает в себя не только заводы и оборудование. Обращаем ваше внимание на то, что в этой роли могут выступать земля, самые разнообразные природные ресурсы, причем не только такие как нефть, но даже также ш чистый воздух и питьевая вода.</a:t>
            </a:r>
          </a:p>
          <a:p>
            <a:pPr marL="0" indent="0">
              <a:buNone/>
            </a:pPr>
            <a:r>
              <a:rPr lang="ru-RU" sz="2800" dirty="0" smtClean="0">
                <a:solidFill>
                  <a:schemeClr val="tx1"/>
                </a:solidFill>
                <a:latin typeface="Times New Roman" panose="02020603050405020304" pitchFamily="18" charset="0"/>
                <a:cs typeface="Times New Roman" panose="02020603050405020304" pitchFamily="18" charset="0"/>
              </a:rPr>
              <a:t>	В </a:t>
            </a:r>
            <a:r>
              <a:rPr lang="ru-RU" sz="2800" dirty="0">
                <a:solidFill>
                  <a:schemeClr val="tx1"/>
                </a:solidFill>
                <a:latin typeface="Times New Roman" panose="02020603050405020304" pitchFamily="18" charset="0"/>
                <a:cs typeface="Times New Roman" panose="02020603050405020304" pitchFamily="18" charset="0"/>
              </a:rPr>
              <a:t>этой главе мы изучим функционирование рынков двух очень важных факторов производства - земли к капитала. Оба фактора являются активами длительного пользования, которые находятся в частном владении, и могут быть куплены и проданы на рынках или арендованы на определенный период</a:t>
            </a:r>
            <a:br>
              <a:rPr lang="ru-RU" sz="2800" dirty="0">
                <a:solidFill>
                  <a:schemeClr val="tx1"/>
                </a:solidFill>
                <a:latin typeface="Times New Roman" panose="02020603050405020304" pitchFamily="18" charset="0"/>
                <a:cs typeface="Times New Roman" panose="02020603050405020304" pitchFamily="18" charset="0"/>
              </a:rPr>
            </a:br>
            <a:r>
              <a:rPr lang="ru-RU" sz="2800" dirty="0">
                <a:solidFill>
                  <a:schemeClr val="tx1"/>
                </a:solidFill>
                <a:latin typeface="Times New Roman" panose="02020603050405020304" pitchFamily="18" charset="0"/>
                <a:cs typeface="Times New Roman" panose="02020603050405020304" pitchFamily="18" charset="0"/>
              </a:rPr>
              <a:t>времени. Сначала мы рассмотрим рынок земли, которая является невоспроизводимым ресурсом; затем — важнейшие проблемы взаимодействия спроса и предложения капитала, который является одновременно и результатом и фактором производства. Это поможет нам глубже понять некоторые ключевые характеристики рыночной экономики.</a:t>
            </a:r>
          </a:p>
          <a:p>
            <a:endParaRPr lang="ru-RU" dirty="0"/>
          </a:p>
        </p:txBody>
      </p:sp>
    </p:spTree>
    <p:extLst>
      <p:ext uri="{BB962C8B-B14F-4D97-AF65-F5344CB8AC3E}">
        <p14:creationId xmlns:p14="http://schemas.microsoft.com/office/powerpoint/2010/main" xmlns="" val="3689673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60399" y="1267326"/>
            <a:ext cx="11242843" cy="4373633"/>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На рис. 3 графически представлен расчет текущей стоимости станка, который приносит чистую годовую арендную плату 100 долл. на протяжении 20 лет, причем к концу этого  периода стоимость лома, в который он к тому времени превратится, равна 0. Его текущая стоимость равна не 2000 долл., а только 1157 долл. Заметьте, насколько более поздние денежные поступления постепенно обесцениваются или дисконтируются из-за нашей временной перспективы. Общая площадь, оставшаяся после дисконтирования (нижняя часть рисунка), представляет собой общую текущую стоимость станка - сегодняшнюю стоимость потока всех будущих доходов.</a:t>
            </a:r>
          </a:p>
        </p:txBody>
      </p:sp>
    </p:spTree>
    <p:extLst>
      <p:ext uri="{BB962C8B-B14F-4D97-AF65-F5344CB8AC3E}">
        <p14:creationId xmlns:p14="http://schemas.microsoft.com/office/powerpoint/2010/main" xmlns="" val="3616649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0" cy="866274"/>
          </a:xfrm>
        </p:spPr>
        <p:txBody>
          <a:bodyPr/>
          <a:lstStyle/>
          <a:p>
            <a:pPr algn="ctr"/>
            <a:r>
              <a:rPr lang="ru-RU" b="1" dirty="0"/>
              <a:t>Рис 3. Текущая стоимость </a:t>
            </a:r>
            <a:r>
              <a:rPr lang="ru-RU" b="1" dirty="0" smtClean="0"/>
              <a:t>акти</a:t>
            </a:r>
            <a:r>
              <a:rPr lang="ru-RU" b="1" dirty="0"/>
              <a:t>в</a:t>
            </a:r>
            <a:r>
              <a:rPr lang="ru-RU" b="1" dirty="0" smtClean="0"/>
              <a:t>а</a:t>
            </a:r>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41512" y="1620254"/>
            <a:ext cx="6336084" cy="4577346"/>
          </a:xfrm>
          <a:prstGeom prst="rect">
            <a:avLst/>
          </a:prstGeom>
        </p:spPr>
      </p:pic>
      <p:sp>
        <p:nvSpPr>
          <p:cNvPr id="7" name="Прямоугольник 6"/>
          <p:cNvSpPr/>
          <p:nvPr/>
        </p:nvSpPr>
        <p:spPr>
          <a:xfrm>
            <a:off x="457200" y="1315453"/>
            <a:ext cx="5184312" cy="5229893"/>
          </a:xfrm>
          <a:prstGeom prst="rect">
            <a:avLst/>
          </a:prstGeom>
        </p:spPr>
        <p:txBody>
          <a:bodyPr wrap="square">
            <a:spAutoFit/>
          </a:bodyPr>
          <a:lstStyle/>
          <a:p>
            <a:pPr>
              <a:lnSpc>
                <a:spcPct val="107000"/>
              </a:lnSpc>
              <a:spcAft>
                <a:spcPts val="0"/>
              </a:spcAft>
            </a:pPr>
            <a:r>
              <a:rPr lang="ru-RU" sz="2600" i="1" dirty="0">
                <a:latin typeface="Times New Roman" panose="02020603050405020304" pitchFamily="18" charset="0"/>
                <a:cs typeface="Times New Roman" panose="02020603050405020304" pitchFamily="18" charset="0"/>
              </a:rPr>
              <a:t>Нижняя площадь соответствует текущей стоимости станка, который ежегодно приносит рентный доход в 100 долл. в течение 20 лет при процентной ставке </a:t>
            </a:r>
            <a:r>
              <a:rPr lang="en-US" sz="2600" i="1" dirty="0" smtClean="0">
                <a:latin typeface="Times New Roman" panose="02020603050405020304" pitchFamily="18" charset="0"/>
                <a:cs typeface="Times New Roman" panose="02020603050405020304" pitchFamily="18" charset="0"/>
              </a:rPr>
              <a:t>6</a:t>
            </a:r>
            <a:r>
              <a:rPr lang="ru-RU" sz="2600" i="1" dirty="0" smtClean="0">
                <a:latin typeface="Times New Roman" panose="02020603050405020304" pitchFamily="18" charset="0"/>
                <a:cs typeface="Times New Roman" panose="02020603050405020304" pitchFamily="18" charset="0"/>
              </a:rPr>
              <a:t>% </a:t>
            </a:r>
            <a:r>
              <a:rPr lang="ru-RU" sz="2600" i="1" dirty="0">
                <a:latin typeface="Times New Roman" panose="02020603050405020304" pitchFamily="18" charset="0"/>
                <a:cs typeface="Times New Roman" panose="02020603050405020304" pitchFamily="18" charset="0"/>
              </a:rPr>
              <a:t>годовых. Верхняя площадь была дисконтирована. Объясните, почему повышение процентной ставки приведет к увеличению верхней площади и, соответственно, к уменьшению рыночной цены актива</a:t>
            </a:r>
            <a:r>
              <a:rPr lang="ru-RU" sz="2400" b="1" i="1" dirty="0">
                <a:solidFill>
                  <a:schemeClr val="bg1">
                    <a:lumMod val="95000"/>
                    <a:lumOff val="5000"/>
                  </a:schemeClr>
                </a:solidFill>
                <a:ea typeface="Calibri" panose="020F0502020204030204" pitchFamily="34" charset="0"/>
                <a:cs typeface="Times New Roman" panose="02020603050405020304" pitchFamily="18" charset="0"/>
              </a:rPr>
              <a:t>.</a:t>
            </a:r>
            <a:endParaRPr lang="ru-RU" sz="3200" b="1" i="1" dirty="0">
              <a:solidFill>
                <a:schemeClr val="bg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216173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fontScale="90000"/>
          </a:bodyPr>
          <a:lstStyle/>
          <a:p>
            <a:pPr algn="ctr"/>
            <a:r>
              <a:rPr lang="ru-RU" b="1" dirty="0"/>
              <a:t>Действия, позволяющие максимизировать текущую стоимость</a:t>
            </a:r>
            <a:r>
              <a:rPr lang="ru-RU" dirty="0"/>
              <a:t/>
            </a:r>
            <a:br>
              <a:rPr lang="ru-RU" dirty="0"/>
            </a:br>
            <a:endParaRPr lang="ru-RU" dirty="0"/>
          </a:p>
        </p:txBody>
      </p:sp>
      <p:sp>
        <p:nvSpPr>
          <p:cNvPr id="4" name="Прямоугольник 3"/>
          <p:cNvSpPr/>
          <p:nvPr/>
        </p:nvSpPr>
        <p:spPr>
          <a:xfrm>
            <a:off x="533400" y="997953"/>
            <a:ext cx="11658600" cy="5658024"/>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Формула текущей стоимости показывает нам как определить стоимость любого актива, если мы знаем величину, получаемых от него доходов. Однако заметим, что будущие поступлении от актива обычно зависят от многих решений предприятия: будем ли мы использовать грузовик 8 или 9 лет? Будем ли мы осуществлять ого капитальный ремонт раз в месяц или раз в год? Заменить ли его дешевым, недолговечным грузовиком или дорогой машиной, имеющей длительный срок службы?</a:t>
            </a:r>
          </a:p>
          <a:p>
            <a:pPr>
              <a:lnSpc>
                <a:spcPct val="107000"/>
              </a:lnSpc>
              <a:spcAft>
                <a:spcPts val="0"/>
              </a:spcAft>
            </a:pPr>
            <a:r>
              <a:rPr lang="ru-RU" sz="2600" i="1" dirty="0">
                <a:latin typeface="Times New Roman" panose="02020603050405020304" pitchFamily="18" charset="0"/>
                <a:cs typeface="Times New Roman" panose="02020603050405020304" pitchFamily="18" charset="0"/>
              </a:rPr>
              <a:t> </a:t>
            </a:r>
          </a:p>
          <a:p>
            <a:pPr indent="449580">
              <a:lnSpc>
                <a:spcPct val="107000"/>
              </a:lnSpc>
              <a:spcAft>
                <a:spcPts val="0"/>
              </a:spcAft>
            </a:pPr>
            <a:r>
              <a:rPr lang="ru-RU" sz="2600" i="1" dirty="0" smtClean="0">
                <a:latin typeface="Times New Roman" panose="02020603050405020304" pitchFamily="18" charset="0"/>
                <a:cs typeface="Times New Roman" panose="02020603050405020304" pitchFamily="18" charset="0"/>
              </a:rPr>
              <a:t>Существует </a:t>
            </a:r>
            <a:r>
              <a:rPr lang="ru-RU" sz="2600" i="1" dirty="0">
                <a:latin typeface="Times New Roman" panose="02020603050405020304" pitchFamily="18" charset="0"/>
                <a:cs typeface="Times New Roman" panose="02020603050405020304" pitchFamily="18" charset="0"/>
              </a:rPr>
              <a:t>правило, которое дает правильные ответы на все вопросы, связанные с инвестиционными решениями: вычислите текущую стоимость от реализации каждого возможного решения. Затем всегда действуйте так, чтобы максимизировать текущую стоимость. Таким образом, вы увеличите свое богатство, чтобы тратить его, когда хотите и как хотите.</a:t>
            </a:r>
          </a:p>
        </p:txBody>
      </p:sp>
    </p:spTree>
    <p:extLst>
      <p:ext uri="{BB962C8B-B14F-4D97-AF65-F5344CB8AC3E}">
        <p14:creationId xmlns:p14="http://schemas.microsoft.com/office/powerpoint/2010/main" xmlns="" val="14424316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35370" y="0"/>
            <a:ext cx="8534400" cy="1507067"/>
          </a:xfrm>
        </p:spPr>
        <p:txBody>
          <a:bodyPr/>
          <a:lstStyle/>
          <a:p>
            <a:r>
              <a:rPr lang="ru-RU" b="1" dirty="0"/>
              <a:t>Прибыль</a:t>
            </a:r>
            <a:endParaRPr lang="ru-RU" dirty="0"/>
          </a:p>
        </p:txBody>
      </p:sp>
      <p:sp>
        <p:nvSpPr>
          <p:cNvPr id="4" name="Прямоугольник 3"/>
          <p:cNvSpPr/>
          <p:nvPr/>
        </p:nvSpPr>
        <p:spPr>
          <a:xfrm>
            <a:off x="320843" y="2245896"/>
            <a:ext cx="11694695" cy="1938992"/>
          </a:xfrm>
          <a:prstGeom prst="rect">
            <a:avLst/>
          </a:prstGeom>
        </p:spPr>
        <p:txBody>
          <a:bodyPr wrap="square">
            <a:spAutoFit/>
          </a:bodyPr>
          <a:lstStyle/>
          <a:p>
            <a:r>
              <a:rPr lang="ru-RU" sz="3000" b="1" i="1" dirty="0" smtClean="0">
                <a:latin typeface="Times New Roman" panose="02020603050405020304" pitchFamily="18" charset="0"/>
                <a:cs typeface="Times New Roman" panose="02020603050405020304" pitchFamily="18" charset="0"/>
              </a:rPr>
              <a:t>	Кроме </a:t>
            </a:r>
            <a:r>
              <a:rPr lang="ru-RU" sz="3000" b="1" i="1" dirty="0">
                <a:latin typeface="Times New Roman" panose="02020603050405020304" pitchFamily="18" charset="0"/>
                <a:cs typeface="Times New Roman" panose="02020603050405020304" pitchFamily="18" charset="0"/>
              </a:rPr>
              <a:t>заработной платы, процента и ренты экономисты часто упоминают четвертую категорию дохода, которая называется прибылью. Что такое прибыль? Чем она отличается от процента и от дохода на капитал?</a:t>
            </a:r>
          </a:p>
        </p:txBody>
      </p:sp>
    </p:spTree>
    <p:extLst>
      <p:ext uri="{BB962C8B-B14F-4D97-AF65-F5344CB8AC3E}">
        <p14:creationId xmlns:p14="http://schemas.microsoft.com/office/powerpoint/2010/main" xmlns="" val="32243369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a:bodyPr>
          <a:lstStyle/>
          <a:p>
            <a:pPr algn="ctr"/>
            <a:r>
              <a:rPr lang="ru-RU" b="1" dirty="0"/>
              <a:t>Прибыль в системе бухгалтерской отчетности</a:t>
            </a:r>
            <a:r>
              <a:rPr lang="ru-RU" dirty="0"/>
              <a:t/>
            </a:r>
            <a:br>
              <a:rPr lang="ru-RU" dirty="0"/>
            </a:br>
            <a:endParaRPr lang="ru-RU" dirty="0"/>
          </a:p>
        </p:txBody>
      </p:sp>
      <p:sp>
        <p:nvSpPr>
          <p:cNvPr id="4" name="Прямоугольник 3"/>
          <p:cNvSpPr/>
          <p:nvPr/>
        </p:nvSpPr>
        <p:spPr>
          <a:xfrm>
            <a:off x="546100" y="1507066"/>
            <a:ext cx="11645900" cy="3022879"/>
          </a:xfrm>
          <a:prstGeom prst="rect">
            <a:avLst/>
          </a:prstGeom>
        </p:spPr>
        <p:txBody>
          <a:bodyPr wrap="square">
            <a:spAutoFit/>
          </a:bodyPr>
          <a:lstStyle/>
          <a:p>
            <a:pPr indent="449580">
              <a:lnSpc>
                <a:spcPct val="107000"/>
              </a:lnSpc>
              <a:spcAft>
                <a:spcPts val="0"/>
              </a:spcAft>
            </a:pPr>
            <a:r>
              <a:rPr lang="ru-RU" sz="3000" b="1" i="1" dirty="0">
                <a:latin typeface="Times New Roman" panose="02020603050405020304" pitchFamily="18" charset="0"/>
                <a:cs typeface="Times New Roman" panose="02020603050405020304" pitchFamily="18" charset="0"/>
              </a:rPr>
              <a:t>Бухгалтеры определяют прибыль как разность между общими доходами и общими расходами. Чтобы вычислить прибыль, сначала необходимо определить доходы от продаж. Затем вычесть все расходы (зарплату, жалованье, ренту, затраты на материалы, процент, акцизы и т.д.). Полученный остаток и называется прибылью.</a:t>
            </a:r>
          </a:p>
        </p:txBody>
      </p:sp>
    </p:spTree>
    <p:extLst>
      <p:ext uri="{BB962C8B-B14F-4D97-AF65-F5344CB8AC3E}">
        <p14:creationId xmlns:p14="http://schemas.microsoft.com/office/powerpoint/2010/main" xmlns="" val="3087372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11370" y="0"/>
            <a:ext cx="8534400" cy="1507067"/>
          </a:xfrm>
        </p:spPr>
        <p:txBody>
          <a:bodyPr/>
          <a:lstStyle/>
          <a:p>
            <a:r>
              <a:rPr lang="ru-RU" b="1" dirty="0"/>
              <a:t>Факторы прибыли</a:t>
            </a:r>
            <a:r>
              <a:rPr lang="ru-RU" dirty="0"/>
              <a:t/>
            </a:r>
            <a:br>
              <a:rPr lang="ru-RU" dirty="0"/>
            </a:br>
            <a:endParaRPr lang="ru-RU" dirty="0"/>
          </a:p>
        </p:txBody>
      </p:sp>
      <p:sp>
        <p:nvSpPr>
          <p:cNvPr id="4" name="Прямоугольник 3"/>
          <p:cNvSpPr/>
          <p:nvPr/>
        </p:nvSpPr>
        <p:spPr>
          <a:xfrm>
            <a:off x="673100" y="711868"/>
            <a:ext cx="11099800" cy="5888792"/>
          </a:xfrm>
          <a:prstGeom prst="rect">
            <a:avLst/>
          </a:prstGeom>
        </p:spPr>
        <p:txBody>
          <a:bodyPr wrap="square">
            <a:spAutoFit/>
          </a:bodyPr>
          <a:lstStyle/>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Что определяет норму прибыли корпораций в условиях рыночной экономики? Прибыль фактически является сочетанием различных элементов, включая </a:t>
            </a:r>
            <a:r>
              <a:rPr lang="ru-RU" sz="2200" i="1" dirty="0" err="1">
                <a:latin typeface="Times New Roman" panose="02020603050405020304" pitchFamily="18" charset="0"/>
                <a:cs typeface="Times New Roman" panose="02020603050405020304" pitchFamily="18" charset="0"/>
              </a:rPr>
              <a:t>имплицинтный</a:t>
            </a:r>
            <a:r>
              <a:rPr lang="ru-RU" sz="2200" i="1" dirty="0">
                <a:latin typeface="Times New Roman" panose="02020603050405020304" pitchFamily="18" charset="0"/>
                <a:cs typeface="Times New Roman" panose="02020603050405020304" pitchFamily="18" charset="0"/>
              </a:rPr>
              <a:t> доход на капитал, вознаграждение за риск и прибыль от нововведений. </a:t>
            </a:r>
          </a:p>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Прибыль как </a:t>
            </a:r>
            <a:r>
              <a:rPr lang="ru-RU" sz="2200" i="1" dirty="0" err="1">
                <a:latin typeface="Times New Roman" panose="02020603050405020304" pitchFamily="18" charset="0"/>
                <a:cs typeface="Times New Roman" panose="02020603050405020304" pitchFamily="18" charset="0"/>
              </a:rPr>
              <a:t>имплицинтный</a:t>
            </a:r>
            <a:r>
              <a:rPr lang="ru-RU" sz="2200" i="1" dirty="0">
                <a:latin typeface="Times New Roman" panose="02020603050405020304" pitchFamily="18" charset="0"/>
                <a:cs typeface="Times New Roman" panose="02020603050405020304" pitchFamily="18" charset="0"/>
              </a:rPr>
              <a:t> доход. Для экономиста бухгалтерская прибыль является "сборной солянкой" из различных элементов. Значительная часть официальной бухгалтерской прибыли - это всего лишь доход собственников предприятия на их собственный капитал и труд, те доход на факторы производства, которые предоставлены этими собственниками.</a:t>
            </a:r>
          </a:p>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Например, некоторые виды прибыли являются доходом от затраченных личных усилий, которые прилагают владельцы предприятия. - врач или юрист. - работающие на малом предприятии. Другие ее виды представляют собой рентный доход, получаемый владельцами природных ресурсов. В крупных корпорациях большая часть прибыли выступает в качестве альтернативных издержек инвестированного капитала. Эти доходы называются имплицитным доходом, такое название дано альтернативным издержкам использования факторов Производства, принадлежащих владельцам предприятии. </a:t>
            </a:r>
          </a:p>
        </p:txBody>
      </p:sp>
    </p:spTree>
    <p:extLst>
      <p:ext uri="{BB962C8B-B14F-4D97-AF65-F5344CB8AC3E}">
        <p14:creationId xmlns:p14="http://schemas.microsoft.com/office/powerpoint/2010/main" xmlns="" val="11922175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3400" y="0"/>
            <a:ext cx="11658600" cy="6858000"/>
          </a:xfrm>
        </p:spPr>
        <p:txBody>
          <a:bodyPr>
            <a:normAutofit/>
          </a:bodyPr>
          <a:lstStyle/>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Таким </a:t>
            </a:r>
            <a:r>
              <a:rPr lang="ru-RU" sz="2600" i="1" dirty="0">
                <a:solidFill>
                  <a:schemeClr val="tx1"/>
                </a:solidFill>
                <a:latin typeface="Times New Roman" panose="02020603050405020304" pitchFamily="18" charset="0"/>
                <a:cs typeface="Times New Roman" panose="02020603050405020304" pitchFamily="18" charset="0"/>
              </a:rPr>
              <a:t>образом, то. что обычно называется прибылью, есть ничто иное, как арендная плата, рента и заработная плата, только с другим названием.</a:t>
            </a:r>
          </a:p>
          <a:p>
            <a:pPr marL="0" indent="0">
              <a:buNone/>
            </a:pPr>
            <a:r>
              <a:rPr lang="ru-RU" sz="2600" i="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ru-RU" sz="2600" b="1" i="1" dirty="0" smtClean="0">
                <a:solidFill>
                  <a:schemeClr val="tx1"/>
                </a:solidFill>
                <a:latin typeface="Times New Roman" panose="02020603050405020304" pitchFamily="18" charset="0"/>
                <a:cs typeface="Times New Roman" panose="02020603050405020304" pitchFamily="18" charset="0"/>
              </a:rPr>
              <a:t>Прибыль </a:t>
            </a:r>
            <a:r>
              <a:rPr lang="ru-RU" sz="2600" b="1" i="1" dirty="0">
                <a:solidFill>
                  <a:schemeClr val="tx1"/>
                </a:solidFill>
                <a:latin typeface="Times New Roman" panose="02020603050405020304" pitchFamily="18" charset="0"/>
                <a:cs typeface="Times New Roman" panose="02020603050405020304" pitchFamily="18" charset="0"/>
              </a:rPr>
              <a:t>как вознаграждение за риск</a:t>
            </a:r>
            <a:r>
              <a:rPr lang="ru-RU" sz="2600" i="1" dirty="0">
                <a:solidFill>
                  <a:schemeClr val="tx1"/>
                </a:solidFill>
                <a:latin typeface="Times New Roman" panose="02020603050405020304" pitchFamily="18" charset="0"/>
                <a:cs typeface="Times New Roman" panose="02020603050405020304" pitchFamily="18" charset="0"/>
              </a:rPr>
              <a:t>. Прибыль включает также элемент вознаграждения за риск Анализируя вознаграждение за риск, мы обычно не принимаем во внимание риск неуплаты или страхуемый риск. Риск неуплаты связан с возможностью того, что ссуда или инвестиция может быть </a:t>
            </a:r>
            <a:r>
              <a:rPr lang="ru-RU" sz="2600" i="1" dirty="0" smtClean="0">
                <a:solidFill>
                  <a:schemeClr val="tx1"/>
                </a:solidFill>
                <a:latin typeface="Times New Roman" panose="02020603050405020304" pitchFamily="18" charset="0"/>
                <a:cs typeface="Times New Roman" panose="02020603050405020304" pitchFamily="18" charset="0"/>
              </a:rPr>
              <a:t>не возвращена</a:t>
            </a:r>
            <a:r>
              <a:rPr lang="ru-RU" sz="2600" i="1" dirty="0">
                <a:solidFill>
                  <a:schemeClr val="tx1"/>
                </a:solidFill>
                <a:latin typeface="Times New Roman" panose="02020603050405020304" pitchFamily="18" charset="0"/>
                <a:cs typeface="Times New Roman" panose="02020603050405020304" pitchFamily="18" charset="0"/>
              </a:rPr>
              <a:t>, например из-за банкротства заемщика. Страхуемый риск включает риск пожаров или ураганов, который можно покрыть, купив страховку. Риск неуплаты и страхуемый риск представляют собой нормальные расходы ведения дел и должны учитываться в качестве издержек. </a:t>
            </a:r>
          </a:p>
          <a:p>
            <a:endParaRPr lang="ru-RU" dirty="0"/>
          </a:p>
        </p:txBody>
      </p:sp>
    </p:spTree>
    <p:extLst>
      <p:ext uri="{BB962C8B-B14F-4D97-AF65-F5344CB8AC3E}">
        <p14:creationId xmlns:p14="http://schemas.microsoft.com/office/powerpoint/2010/main" xmlns="" val="155323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3400" y="292769"/>
            <a:ext cx="11137900" cy="6251070"/>
          </a:xfrm>
          <a:prstGeom prst="rect">
            <a:avLst/>
          </a:prstGeom>
        </p:spPr>
        <p:txBody>
          <a:bodyPr wrap="square">
            <a:spAutoFit/>
          </a:bodyPr>
          <a:lstStyle/>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Еще одной разновидностью риска, который следует учитывать при вычислении прибыли, является </a:t>
            </a:r>
            <a:r>
              <a:rPr lang="ru-RU" sz="2200" i="1" dirty="0" err="1">
                <a:latin typeface="Times New Roman" panose="02020603050405020304" pitchFamily="18" charset="0"/>
                <a:cs typeface="Times New Roman" panose="02020603050405020304" pitchFamily="18" charset="0"/>
              </a:rPr>
              <a:t>нестрахуемый</a:t>
            </a:r>
            <a:r>
              <a:rPr lang="ru-RU" sz="2200" i="1" dirty="0">
                <a:latin typeface="Times New Roman" panose="02020603050405020304" pitchFamily="18" charset="0"/>
                <a:cs typeface="Times New Roman" panose="02020603050405020304" pitchFamily="18" charset="0"/>
              </a:rPr>
              <a:t> риск инвестиций. У компании может быть высокая степень чувствительности к деловым циклам; это означает, что ее доходы значительно колеблются при изменении величины совокупного продукта. Поскольку инвесторы "ненавидят" рискованные ситуации, они требуют вознаграждение за риск по этим ненадежным инвестициям, чтобы компенсировать свои "потраченные нервы". Развивающиеся страны подвержены риску </a:t>
            </a:r>
            <a:r>
              <a:rPr lang="ru-RU" sz="2200" i="1" dirty="0" err="1">
                <a:latin typeface="Times New Roman" panose="02020603050405020304" pitchFamily="18" charset="0"/>
                <a:cs typeface="Times New Roman" panose="02020603050405020304" pitchFamily="18" charset="0"/>
              </a:rPr>
              <a:t>неплатежеспособноси</a:t>
            </a:r>
            <a:r>
              <a:rPr lang="ru-RU" sz="2200" i="1" dirty="0">
                <a:latin typeface="Times New Roman" panose="02020603050405020304" pitchFamily="18" charset="0"/>
                <a:cs typeface="Times New Roman" panose="02020603050405020304" pitchFamily="18" charset="0"/>
              </a:rPr>
              <a:t> суверенного государства, который наступает, когда правительство не выполняет своих обязательств и (так как правительство "суверенно" и является основным источником права) в правовой системе не существует права регресса.</a:t>
            </a:r>
          </a:p>
          <a:p>
            <a:pPr indent="449580">
              <a:lnSpc>
                <a:spcPct val="107000"/>
              </a:lnSpc>
              <a:spcAft>
                <a:spcPts val="0"/>
              </a:spcAft>
            </a:pPr>
            <a:endParaRPr lang="ru-RU" sz="22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200" i="1" dirty="0" smtClean="0">
                <a:latin typeface="Times New Roman" panose="02020603050405020304" pitchFamily="18" charset="0"/>
                <a:cs typeface="Times New Roman" panose="02020603050405020304" pitchFamily="18" charset="0"/>
              </a:rPr>
              <a:t>Прибыли </a:t>
            </a:r>
            <a:r>
              <a:rPr lang="ru-RU" sz="2200" i="1" dirty="0">
                <a:latin typeface="Times New Roman" panose="02020603050405020304" pitchFamily="18" charset="0"/>
                <a:cs typeface="Times New Roman" panose="02020603050405020304" pitchFamily="18" charset="0"/>
              </a:rPr>
              <a:t>корпораций являются рискованным компонентом национального дохода, поэтому корпоративный капитал должен содержать значительную премию за риск, чтобы привлечь инвесторов. Эмпирические исследования, которые будут представлены в этой главе позже (см, табл. 2). показывают, что 3-6 процентных тактов годового дохода по корпоративным акциям являются премией за риск, необходимой для привлечения людей к осуществлению этих рискованных инвестиций.</a:t>
            </a:r>
          </a:p>
        </p:txBody>
      </p:sp>
    </p:spTree>
    <p:extLst>
      <p:ext uri="{BB962C8B-B14F-4D97-AF65-F5344CB8AC3E}">
        <p14:creationId xmlns:p14="http://schemas.microsoft.com/office/powerpoint/2010/main" xmlns="" val="3276542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35000" y="770020"/>
            <a:ext cx="11137900" cy="5888792"/>
          </a:xfrm>
          <a:prstGeom prst="rect">
            <a:avLst/>
          </a:prstGeom>
        </p:spPr>
        <p:txBody>
          <a:bodyPr wrap="square">
            <a:spAutoFit/>
          </a:bodyPr>
          <a:lstStyle/>
          <a:p>
            <a:pPr indent="449580">
              <a:lnSpc>
                <a:spcPct val="107000"/>
              </a:lnSpc>
              <a:spcAft>
                <a:spcPts val="0"/>
              </a:spcAft>
            </a:pPr>
            <a:r>
              <a:rPr lang="ru-RU" sz="2200" b="1" i="1" dirty="0">
                <a:latin typeface="Times New Roman" panose="02020603050405020304" pitchFamily="18" charset="0"/>
                <a:cs typeface="Times New Roman" panose="02020603050405020304" pitchFamily="18" charset="0"/>
              </a:rPr>
              <a:t>Прибыль как вознаграждение за нововведение. </a:t>
            </a:r>
            <a:r>
              <a:rPr lang="ru-RU" sz="2200" i="1" dirty="0">
                <a:latin typeface="Times New Roman" panose="02020603050405020304" pitchFamily="18" charset="0"/>
                <a:cs typeface="Times New Roman" panose="02020603050405020304" pitchFamily="18" charset="0"/>
              </a:rPr>
              <a:t>Третий вид прибыли состоит из доходов от нововведений и изобретений Современная экономика постоянно производит новые товары — от программного обеспечения до экзотических материалов и реактивных лыж. Эти новые товары являются результатом технического прогресса и маркетинга Человека, который выводит новый товар или процесс на рынок, мы называем новатором или предпринимателем. </a:t>
            </a:r>
          </a:p>
          <a:p>
            <a:pPr indent="449580">
              <a:lnSpc>
                <a:spcPct val="107000"/>
              </a:lnSpc>
              <a:spcAft>
                <a:spcPts val="0"/>
              </a:spcAft>
            </a:pPr>
            <a:endParaRPr lang="ru-RU" sz="22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200" i="1" dirty="0" smtClean="0">
                <a:latin typeface="Times New Roman" panose="02020603050405020304" pitchFamily="18" charset="0"/>
                <a:cs typeface="Times New Roman" panose="02020603050405020304" pitchFamily="18" charset="0"/>
              </a:rPr>
              <a:t>Что </a:t>
            </a:r>
            <a:r>
              <a:rPr lang="ru-RU" sz="2200" i="1" dirty="0">
                <a:latin typeface="Times New Roman" panose="02020603050405020304" pitchFamily="18" charset="0"/>
                <a:cs typeface="Times New Roman" panose="02020603050405020304" pitchFamily="18" charset="0"/>
              </a:rPr>
              <a:t>мы имеем в виду под словом "новатор"? </a:t>
            </a:r>
            <a:r>
              <a:rPr lang="ru-RU" sz="2200" i="1" dirty="0" smtClean="0">
                <a:latin typeface="Times New Roman" panose="02020603050405020304" pitchFamily="18" charset="0"/>
                <a:cs typeface="Times New Roman" panose="02020603050405020304" pitchFamily="18" charset="0"/>
              </a:rPr>
              <a:t>Новаторы—это </a:t>
            </a:r>
            <a:r>
              <a:rPr lang="ru-RU" sz="2200" i="1" dirty="0">
                <a:latin typeface="Times New Roman" panose="02020603050405020304" pitchFamily="18" charset="0"/>
                <a:cs typeface="Times New Roman" panose="02020603050405020304" pitchFamily="18" charset="0"/>
              </a:rPr>
              <a:t>люди, обладающие проницательным умом, оригинальным мышлением и незаурядной смелостью, помогающей внедрять новые идеи в бизнесе. История знает таких великих изобретателей, как Александр Грэхем Белл (</a:t>
            </a:r>
            <a:r>
              <a:rPr lang="en-US" sz="2200" i="1" dirty="0">
                <a:latin typeface="Times New Roman" panose="02020603050405020304" pitchFamily="18" charset="0"/>
                <a:cs typeface="Times New Roman" panose="02020603050405020304" pitchFamily="18" charset="0"/>
              </a:rPr>
              <a:t>Alexander Graham Bell</a:t>
            </a:r>
            <a:r>
              <a:rPr lang="ru-RU" sz="2200" i="1" dirty="0">
                <a:latin typeface="Times New Roman" panose="02020603050405020304" pitchFamily="18" charset="0"/>
                <a:cs typeface="Times New Roman" panose="02020603050405020304" pitchFamily="18" charset="0"/>
              </a:rPr>
              <a:t>) (изобретатель телефона); Томас Эдисон (</a:t>
            </a:r>
            <a:r>
              <a:rPr lang="en-US" sz="2200" i="1" dirty="0">
                <a:latin typeface="Times New Roman" panose="02020603050405020304" pitchFamily="18" charset="0"/>
                <a:cs typeface="Times New Roman" panose="02020603050405020304" pitchFamily="18" charset="0"/>
              </a:rPr>
              <a:t>Thomas Edison</a:t>
            </a:r>
            <a:r>
              <a:rPr lang="ru-RU" sz="2200" i="1" dirty="0">
                <a:latin typeface="Times New Roman" panose="02020603050405020304" pitchFamily="18" charset="0"/>
                <a:cs typeface="Times New Roman" panose="02020603050405020304" pitchFamily="18" charset="0"/>
              </a:rPr>
              <a:t>) (изобретатель электрической лампочки); Честер </a:t>
            </a:r>
            <a:r>
              <a:rPr lang="ru-RU" sz="2200" i="1" dirty="0" err="1">
                <a:latin typeface="Times New Roman" panose="02020603050405020304" pitchFamily="18" charset="0"/>
                <a:cs typeface="Times New Roman" panose="02020603050405020304" pitchFamily="18" charset="0"/>
              </a:rPr>
              <a:t>Карлсон</a:t>
            </a:r>
            <a:r>
              <a:rPr lang="ru-RU" sz="2200" i="1"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Chester Carbon</a:t>
            </a:r>
            <a:r>
              <a:rPr lang="ru-RU" sz="2200" i="1" dirty="0">
                <a:latin typeface="Times New Roman" panose="02020603050405020304" pitchFamily="18" charset="0"/>
                <a:cs typeface="Times New Roman" panose="02020603050405020304" pitchFamily="18" charset="0"/>
              </a:rPr>
              <a:t>) (изобретатель ксерографии) и др. Некоторые изобретатели подучили огромные прибыли от своего предпринимательства. Наш век наблюдал Стивена Джобса (</a:t>
            </a:r>
            <a:r>
              <a:rPr lang="en-US" sz="2200" i="1" dirty="0">
                <a:latin typeface="Times New Roman" panose="02020603050405020304" pitchFamily="18" charset="0"/>
                <a:cs typeface="Times New Roman" panose="02020603050405020304" pitchFamily="18" charset="0"/>
              </a:rPr>
              <a:t>Steven Jobs</a:t>
            </a:r>
            <a:r>
              <a:rPr lang="ru-RU" sz="2200" i="1" dirty="0">
                <a:latin typeface="Times New Roman" panose="02020603050405020304" pitchFamily="18" charset="0"/>
                <a:cs typeface="Times New Roman" panose="02020603050405020304" pitchFamily="18" charset="0"/>
              </a:rPr>
              <a:t>), создавшего компьютер </a:t>
            </a:r>
            <a:r>
              <a:rPr lang="en-US" sz="2200" i="1" dirty="0">
                <a:latin typeface="Times New Roman" panose="02020603050405020304" pitchFamily="18" charset="0"/>
                <a:cs typeface="Times New Roman" panose="02020603050405020304" pitchFamily="18" charset="0"/>
              </a:rPr>
              <a:t>Apple</a:t>
            </a:r>
            <a:r>
              <a:rPr lang="ru-RU" sz="2200" i="1" dirty="0">
                <a:latin typeface="Times New Roman" panose="02020603050405020304" pitchFamily="18" charset="0"/>
                <a:cs typeface="Times New Roman" panose="02020603050405020304" pitchFamily="18" charset="0"/>
              </a:rPr>
              <a:t> и Билла Гейтса (</a:t>
            </a:r>
            <a:r>
              <a:rPr lang="en-US" sz="2200" i="1" dirty="0">
                <a:latin typeface="Times New Roman" panose="02020603050405020304" pitchFamily="18" charset="0"/>
                <a:cs typeface="Times New Roman" panose="02020603050405020304" pitchFamily="18" charset="0"/>
              </a:rPr>
              <a:t>Bill Gates</a:t>
            </a:r>
            <a:r>
              <a:rPr lang="ru-RU" sz="2200" i="1" dirty="0">
                <a:latin typeface="Times New Roman" panose="02020603050405020304" pitchFamily="18" charset="0"/>
                <a:cs typeface="Times New Roman" panose="02020603050405020304" pitchFamily="18" charset="0"/>
              </a:rPr>
              <a:t>), чья компания </a:t>
            </a:r>
            <a:r>
              <a:rPr lang="en-US" sz="2200" i="1" dirty="0">
                <a:latin typeface="Times New Roman" panose="02020603050405020304" pitchFamily="18" charset="0"/>
                <a:cs typeface="Times New Roman" panose="02020603050405020304" pitchFamily="18" charset="0"/>
              </a:rPr>
              <a:t>Microsoft</a:t>
            </a:r>
            <a:r>
              <a:rPr lang="ru-RU" sz="2200" i="1" dirty="0">
                <a:latin typeface="Times New Roman" panose="02020603050405020304" pitchFamily="18" charset="0"/>
                <a:cs typeface="Times New Roman" panose="02020603050405020304" pitchFamily="18" charset="0"/>
              </a:rPr>
              <a:t> много лет доминирует на рынке программного обеспечения.</a:t>
            </a:r>
          </a:p>
        </p:txBody>
      </p:sp>
    </p:spTree>
    <p:extLst>
      <p:ext uri="{BB962C8B-B14F-4D97-AF65-F5344CB8AC3E}">
        <p14:creationId xmlns:p14="http://schemas.microsoft.com/office/powerpoint/2010/main" xmlns="" val="2496497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63600" y="1392322"/>
            <a:ext cx="10541000" cy="3915816"/>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Каждое успешное нововведение создает временную монополию. Мы можем определить инновационную прибыль (иногда она называется </a:t>
            </a:r>
            <a:r>
              <a:rPr lang="ru-RU" sz="2600" i="1" dirty="0" err="1">
                <a:latin typeface="Times New Roman" panose="02020603050405020304" pitchFamily="18" charset="0"/>
                <a:cs typeface="Times New Roman" panose="02020603050405020304" pitchFamily="18" charset="0"/>
              </a:rPr>
              <a:t>шумпетерианской</a:t>
            </a:r>
            <a:r>
              <a:rPr lang="ru-RU" sz="2600" i="1" dirty="0">
                <a:latin typeface="Times New Roman" panose="02020603050405020304" pitchFamily="18" charset="0"/>
                <a:cs typeface="Times New Roman" panose="02020603050405020304" pitchFamily="18" charset="0"/>
              </a:rPr>
              <a:t> прибылью) как временный излишек дохода новаторов или предпринимателей Инновационные прибыли существуют в течение короткого времени. Эти прибыли являются временными и скоро уничтожаются соперниками и имитаторами. Но как только один из источников инновационной прибыли исчезает, тут же возникает другой. Инновационные прибыли будут существовать до тех пор, пока в экономике будут происходить технологические изменения</a:t>
            </a:r>
            <a:r>
              <a:rPr lang="ru-RU" sz="2600" dirty="0">
                <a:solidFill>
                  <a:schemeClr val="bg1">
                    <a:lumMod val="95000"/>
                    <a:lumOff val="5000"/>
                  </a:schemeClr>
                </a:solidFill>
                <a:ea typeface="Calibri" panose="020F0502020204030204" pitchFamily="34" charset="0"/>
                <a:cs typeface="Times New Roman" panose="02020603050405020304" pitchFamily="18" charset="0"/>
              </a:rPr>
              <a:t>. </a:t>
            </a:r>
            <a:endParaRPr lang="ru-RU" sz="2600" dirty="0">
              <a:solidFill>
                <a:schemeClr val="bg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663326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42816" y="207940"/>
            <a:ext cx="3535680" cy="1507067"/>
          </a:xfrm>
        </p:spPr>
        <p:txBody>
          <a:bodyPr>
            <a:normAutofit fontScale="90000"/>
          </a:bodyPr>
          <a:lstStyle/>
          <a:p>
            <a:r>
              <a:rPr lang="ru-RU" b="1" dirty="0"/>
              <a:t>ЗЕМЛЯ И РЕНТА</a:t>
            </a:r>
            <a:r>
              <a:rPr lang="ru-RU" dirty="0"/>
              <a:t/>
            </a:r>
            <a:br>
              <a:rPr lang="ru-RU" dirty="0"/>
            </a:br>
            <a:endParaRPr lang="ru-RU" dirty="0"/>
          </a:p>
        </p:txBody>
      </p:sp>
      <p:sp>
        <p:nvSpPr>
          <p:cNvPr id="3" name="Объект 2"/>
          <p:cNvSpPr>
            <a:spLocks noGrp="1"/>
          </p:cNvSpPr>
          <p:nvPr>
            <p:ph idx="1"/>
          </p:nvPr>
        </p:nvSpPr>
        <p:spPr>
          <a:xfrm>
            <a:off x="786384" y="1829307"/>
            <a:ext cx="10753344" cy="3615267"/>
          </a:xfrm>
        </p:spPr>
        <p:txBody>
          <a:bodyPr>
            <a:normAutofit fontScale="92500" lnSpcReduction="10000"/>
          </a:bodyPr>
          <a:lstStyle/>
          <a:p>
            <a:pPr marL="0" indent="0">
              <a:buNone/>
            </a:pPr>
            <a:r>
              <a:rPr lang="ru-RU" sz="2600" b="1" dirty="0">
                <a:solidFill>
                  <a:schemeClr val="tx1"/>
                </a:solidFill>
                <a:latin typeface="Times New Roman" panose="02020603050405020304" pitchFamily="18" charset="0"/>
                <a:cs typeface="Times New Roman" panose="02020603050405020304" pitchFamily="18" charset="0"/>
              </a:rPr>
              <a:t>Рента как доход от фиксированных факторов</a:t>
            </a:r>
          </a:p>
          <a:p>
            <a:pPr marL="0" indent="0">
              <a:buNone/>
            </a:pPr>
            <a:r>
              <a:rPr lang="ru-RU" dirty="0">
                <a:solidFill>
                  <a:schemeClr val="bg1">
                    <a:lumMod val="95000"/>
                    <a:lumOff val="5000"/>
                  </a:schemeClr>
                </a:solidFill>
              </a:rPr>
              <a:t> </a:t>
            </a:r>
          </a:p>
          <a:p>
            <a:pPr marL="0" indent="0">
              <a:buNone/>
            </a:pPr>
            <a:r>
              <a:rPr lang="en-US" sz="2600" dirty="0" smtClean="0">
                <a:solidFill>
                  <a:schemeClr val="tx1"/>
                </a:solidFill>
                <a:latin typeface="Times New Roman" panose="02020603050405020304" pitchFamily="18" charset="0"/>
                <a:cs typeface="Times New Roman" panose="02020603050405020304" pitchFamily="18" charset="0"/>
              </a:rPr>
              <a:t>	</a:t>
            </a:r>
            <a:r>
              <a:rPr lang="ru-RU" sz="2600" dirty="0" smtClean="0">
                <a:solidFill>
                  <a:schemeClr val="tx1"/>
                </a:solidFill>
                <a:latin typeface="Times New Roman" panose="02020603050405020304" pitchFamily="18" charset="0"/>
                <a:cs typeface="Times New Roman" panose="02020603050405020304" pitchFamily="18" charset="0"/>
              </a:rPr>
              <a:t>Если </a:t>
            </a:r>
            <a:r>
              <a:rPr lang="ru-RU" sz="2600" dirty="0">
                <a:solidFill>
                  <a:schemeClr val="tx1"/>
                </a:solidFill>
                <a:latin typeface="Times New Roman" panose="02020603050405020304" pitchFamily="18" charset="0"/>
                <a:cs typeface="Times New Roman" panose="02020603050405020304" pitchFamily="18" charset="0"/>
              </a:rPr>
              <a:t>вы не собираетесь организовать свою компанию на воздушном шаре, то должны согласиться с тем, что земля является существенным фактором производства для любого вида деятельности. Основным свойством земли является то, что ее количество фиксировано и совершенно не зависит от цены</a:t>
            </a:r>
            <a:r>
              <a:rPr lang="ru-RU" sz="2600" dirty="0" smtClean="0">
                <a:solidFill>
                  <a:schemeClr val="tx1"/>
                </a:solidFill>
                <a:latin typeface="Times New Roman" panose="02020603050405020304" pitchFamily="18" charset="0"/>
                <a:cs typeface="Times New Roman" panose="02020603050405020304" pitchFamily="18" charset="0"/>
              </a:rPr>
              <a:t>.</a:t>
            </a:r>
            <a:r>
              <a:rPr lang="ru-RU" sz="2600" dirty="0">
                <a:solidFill>
                  <a:schemeClr val="tx1"/>
                </a:solidFill>
                <a:latin typeface="Times New Roman" panose="02020603050405020304" pitchFamily="18" charset="0"/>
                <a:cs typeface="Times New Roman" panose="02020603050405020304" pitchFamily="18" charset="0"/>
              </a:rPr>
              <a:t/>
            </a:r>
            <a:br>
              <a:rPr lang="ru-RU" sz="2600" dirty="0">
                <a:solidFill>
                  <a:schemeClr val="tx1"/>
                </a:solidFill>
                <a:latin typeface="Times New Roman" panose="02020603050405020304" pitchFamily="18" charset="0"/>
                <a:cs typeface="Times New Roman" panose="02020603050405020304" pitchFamily="18" charset="0"/>
              </a:rPr>
            </a:br>
            <a:endParaRPr lang="en-US" sz="26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ru-RU" sz="2600" dirty="0" smtClean="0">
                <a:solidFill>
                  <a:schemeClr val="tx1"/>
                </a:solidFill>
                <a:latin typeface="Times New Roman" panose="02020603050405020304" pitchFamily="18" charset="0"/>
                <a:cs typeface="Times New Roman" panose="02020603050405020304" pitchFamily="18" charset="0"/>
              </a:rPr>
              <a:t>Вилл </a:t>
            </a:r>
            <a:r>
              <a:rPr lang="ru-RU" sz="2600" dirty="0" err="1">
                <a:solidFill>
                  <a:schemeClr val="tx1"/>
                </a:solidFill>
                <a:latin typeface="Times New Roman" panose="02020603050405020304" pitchFamily="18" charset="0"/>
                <a:cs typeface="Times New Roman" panose="02020603050405020304" pitchFamily="18" charset="0"/>
              </a:rPr>
              <a:t>Роджерс</a:t>
            </a:r>
            <a:r>
              <a:rPr lang="ru-RU" sz="2600" dirty="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Will Rogers</a:t>
            </a:r>
            <a:r>
              <a:rPr lang="ru-RU" sz="2600" dirty="0">
                <a:solidFill>
                  <a:schemeClr val="tx1"/>
                </a:solidFill>
                <a:latin typeface="Times New Roman" panose="02020603050405020304" pitchFamily="18" charset="0"/>
                <a:cs typeface="Times New Roman" panose="02020603050405020304" pitchFamily="18" charset="0"/>
              </a:rPr>
              <a:t>) остроумно подметил: "Земля – это хорошие инвестиции: они не увеличивают ее количество".</a:t>
            </a:r>
          </a:p>
          <a:p>
            <a:endParaRPr lang="ru-RU" dirty="0"/>
          </a:p>
        </p:txBody>
      </p:sp>
    </p:spTree>
    <p:extLst>
      <p:ext uri="{BB962C8B-B14F-4D97-AF65-F5344CB8AC3E}">
        <p14:creationId xmlns:p14="http://schemas.microsoft.com/office/powerpoint/2010/main" xmlns="" val="1025834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04422" y="0"/>
            <a:ext cx="5699878" cy="787399"/>
          </a:xfrm>
        </p:spPr>
        <p:txBody>
          <a:bodyPr>
            <a:normAutofit fontScale="90000"/>
          </a:bodyPr>
          <a:lstStyle/>
          <a:p>
            <a:r>
              <a:rPr lang="ru-RU" b="1" dirty="0"/>
              <a:t>Повторим изученное</a:t>
            </a:r>
            <a:r>
              <a:rPr lang="ru-RU" dirty="0"/>
              <a:t/>
            </a:r>
            <a:br>
              <a:rPr lang="ru-RU" dirty="0"/>
            </a:br>
            <a:endParaRPr lang="ru-RU" dirty="0"/>
          </a:p>
        </p:txBody>
      </p:sp>
      <p:sp>
        <p:nvSpPr>
          <p:cNvPr id="6" name="Прямоугольник 5"/>
          <p:cNvSpPr/>
          <p:nvPr/>
        </p:nvSpPr>
        <p:spPr>
          <a:xfrm>
            <a:off x="0" y="536530"/>
            <a:ext cx="12192000" cy="6293390"/>
          </a:xfrm>
          <a:prstGeom prst="rect">
            <a:avLst/>
          </a:prstGeom>
        </p:spPr>
        <p:txBody>
          <a:bodyPr wrap="square">
            <a:spAutoFit/>
          </a:bodyPr>
          <a:lstStyle/>
          <a:p>
            <a:pPr marL="447675" indent="-447675">
              <a:lnSpc>
                <a:spcPct val="107000"/>
              </a:lnSpc>
              <a:spcAft>
                <a:spcPts val="0"/>
              </a:spcAft>
            </a:pPr>
            <a:r>
              <a:rPr lang="ru-RU" sz="2100" dirty="0">
                <a:solidFill>
                  <a:schemeClr val="bg1">
                    <a:lumMod val="95000"/>
                    <a:lumOff val="5000"/>
                  </a:schemeClr>
                </a:solidFill>
                <a:ea typeface="Calibri" panose="020F0502020204030204" pitchFamily="34" charset="0"/>
                <a:cs typeface="Times New Roman" panose="02020603050405020304" pitchFamily="18" charset="0"/>
              </a:rPr>
              <a:t>■ 	</a:t>
            </a:r>
            <a:r>
              <a:rPr lang="ru-RU" sz="2100" dirty="0" smtClean="0">
                <a:solidFill>
                  <a:schemeClr val="bg1">
                    <a:lumMod val="95000"/>
                    <a:lumOff val="5000"/>
                  </a:schemeClr>
                </a:solidFill>
                <a:ea typeface="Calibri" panose="020F0502020204030204" pitchFamily="34" charset="0"/>
                <a:cs typeface="Times New Roman" panose="02020603050405020304" pitchFamily="18" charset="0"/>
              </a:rPr>
              <a:t>		</a:t>
            </a:r>
            <a:r>
              <a:rPr lang="ru-RU" sz="2100" i="1" dirty="0" smtClean="0">
                <a:latin typeface="Times New Roman" panose="02020603050405020304" pitchFamily="18" charset="0"/>
                <a:cs typeface="Times New Roman" panose="02020603050405020304" pitchFamily="18" charset="0"/>
              </a:rPr>
              <a:t>Современная </a:t>
            </a:r>
            <a:r>
              <a:rPr lang="ru-RU" sz="2100" i="1" dirty="0">
                <a:latin typeface="Times New Roman" panose="02020603050405020304" pitchFamily="18" charset="0"/>
                <a:cs typeface="Times New Roman" panose="02020603050405020304" pitchFamily="18" charset="0"/>
              </a:rPr>
              <a:t>индустриальная экономика накопила большой запас капитала или капитальных благ. К ним относятся машины, здания и товарно-материальные запасы, которые жизненно важны для производительности экономики.</a:t>
            </a:r>
          </a:p>
          <a:p>
            <a:pPr marL="447675" indent="-447675">
              <a:lnSpc>
                <a:spcPct val="107000"/>
              </a:lnSpc>
              <a:spcAft>
                <a:spcPts val="0"/>
              </a:spcAft>
            </a:pPr>
            <a:r>
              <a:rPr lang="ru-RU" sz="2100" i="1" dirty="0">
                <a:latin typeface="Times New Roman" panose="02020603050405020304" pitchFamily="18" charset="0"/>
                <a:cs typeface="Times New Roman" panose="02020603050405020304" pitchFamily="18" charset="0"/>
              </a:rPr>
              <a:t>■ 	</a:t>
            </a:r>
            <a:r>
              <a:rPr lang="ru-RU" sz="2100" i="1" dirty="0" smtClean="0">
                <a:latin typeface="Times New Roman" panose="02020603050405020304" pitchFamily="18" charset="0"/>
                <a:cs typeface="Times New Roman" panose="02020603050405020304" pitchFamily="18" charset="0"/>
              </a:rPr>
              <a:t>		Годовые </a:t>
            </a:r>
            <a:r>
              <a:rPr lang="ru-RU" sz="2100" i="1" dirty="0">
                <a:latin typeface="Times New Roman" panose="02020603050405020304" pitchFamily="18" charset="0"/>
                <a:cs typeface="Times New Roman" panose="02020603050405020304" pitchFamily="18" charset="0"/>
              </a:rPr>
              <a:t>долларовые доходы на капитал называются арендной платой. Если мы разделим чистый доход (арендную плату за вычетом издержек) на долларовую стоимость капитала, порождающую арендную плату, мы получим норму прибыли на капитал (измеряемую в процентах за год).</a:t>
            </a:r>
          </a:p>
          <a:p>
            <a:pPr marL="447675" indent="-447675">
              <a:lnSpc>
                <a:spcPct val="107000"/>
              </a:lnSpc>
              <a:spcAft>
                <a:spcPts val="0"/>
              </a:spcAft>
            </a:pPr>
            <a:r>
              <a:rPr lang="ru-RU" sz="2100" i="1" dirty="0">
                <a:latin typeface="Times New Roman" panose="02020603050405020304" pitchFamily="18" charset="0"/>
                <a:cs typeface="Times New Roman" panose="02020603050405020304" pitchFamily="18" charset="0"/>
              </a:rPr>
              <a:t>■	</a:t>
            </a:r>
            <a:r>
              <a:rPr lang="ru-RU" sz="2100" i="1" dirty="0" smtClean="0">
                <a:latin typeface="Times New Roman" panose="02020603050405020304" pitchFamily="18" charset="0"/>
                <a:cs typeface="Times New Roman" panose="02020603050405020304" pitchFamily="18" charset="0"/>
              </a:rPr>
              <a:t>		Капитал </a:t>
            </a:r>
            <a:r>
              <a:rPr lang="ru-RU" sz="2100" i="1" dirty="0">
                <a:latin typeface="Times New Roman" panose="02020603050405020304" pitchFamily="18" charset="0"/>
                <a:cs typeface="Times New Roman" panose="02020603050405020304" pitchFamily="18" charset="0"/>
              </a:rPr>
              <a:t>финансируется лицами, осуществляющими сбережения, которые ссужают средства и владеют финансовыми активами. Долларовый доход по этим финансовым активам называется процентной ставкой измеряемой в процентах за год.</a:t>
            </a:r>
          </a:p>
          <a:p>
            <a:pPr marL="447675" indent="-447675">
              <a:lnSpc>
                <a:spcPct val="107000"/>
              </a:lnSpc>
              <a:spcAft>
                <a:spcPts val="0"/>
              </a:spcAft>
            </a:pPr>
            <a:r>
              <a:rPr lang="ru-RU" sz="2100" i="1" dirty="0">
                <a:latin typeface="Times New Roman" panose="02020603050405020304" pitchFamily="18" charset="0"/>
                <a:cs typeface="Times New Roman" panose="02020603050405020304" pitchFamily="18" charset="0"/>
              </a:rPr>
              <a:t>■ 	</a:t>
            </a:r>
            <a:r>
              <a:rPr lang="ru-RU" sz="2100" i="1" dirty="0" smtClean="0">
                <a:latin typeface="Times New Roman" panose="02020603050405020304" pitchFamily="18" charset="0"/>
                <a:cs typeface="Times New Roman" panose="02020603050405020304" pitchFamily="18" charset="0"/>
              </a:rPr>
              <a:t>		Капитальные </a:t>
            </a:r>
            <a:r>
              <a:rPr lang="ru-RU" sz="2100" i="1" dirty="0">
                <a:latin typeface="Times New Roman" panose="02020603050405020304" pitchFamily="18" charset="0"/>
                <a:cs typeface="Times New Roman" panose="02020603050405020304" pitchFamily="18" charset="0"/>
              </a:rPr>
              <a:t>блага и финансовые активы порождают поток дохода в течение определенного времени. Этот поток можно выразить в текущей стоимости т.е. в сегодняшней стоимости данного потока доходов. Такое преобразование получается при выяснении того, какая сумма долларов сегодня будет достаточна, чтобы вызвать необходимый поток доходов при данной рыночной процентной ставке.</a:t>
            </a:r>
          </a:p>
          <a:p>
            <a:pPr marL="447675" indent="-447675">
              <a:lnSpc>
                <a:spcPct val="107000"/>
              </a:lnSpc>
              <a:spcAft>
                <a:spcPts val="0"/>
              </a:spcAft>
            </a:pPr>
            <a:r>
              <a:rPr lang="ru-RU" sz="2100" i="1" dirty="0">
                <a:latin typeface="Times New Roman" panose="02020603050405020304" pitchFamily="18" charset="0"/>
                <a:cs typeface="Times New Roman" panose="02020603050405020304" pitchFamily="18" charset="0"/>
              </a:rPr>
              <a:t>■ 	</a:t>
            </a:r>
            <a:r>
              <a:rPr lang="ru-RU" sz="2100" i="1" dirty="0" smtClean="0">
                <a:latin typeface="Times New Roman" panose="02020603050405020304" pitchFamily="18" charset="0"/>
                <a:cs typeface="Times New Roman" panose="02020603050405020304" pitchFamily="18" charset="0"/>
              </a:rPr>
              <a:t>		Прибыль </a:t>
            </a:r>
            <a:r>
              <a:rPr lang="ru-RU" sz="2100" i="1" dirty="0">
                <a:latin typeface="Times New Roman" panose="02020603050405020304" pitchFamily="18" charset="0"/>
                <a:cs typeface="Times New Roman" panose="02020603050405020304" pitchFamily="18" charset="0"/>
              </a:rPr>
              <a:t>- это остаточный доход, равный общим доходам минус общие расходы. Прибыль состоит из </a:t>
            </a:r>
            <a:r>
              <a:rPr lang="ru-RU" sz="2100" i="1" dirty="0" err="1">
                <a:latin typeface="Times New Roman" panose="02020603050405020304" pitchFamily="18" charset="0"/>
                <a:cs typeface="Times New Roman" panose="02020603050405020304" pitchFamily="18" charset="0"/>
              </a:rPr>
              <a:t>имплицинтных</a:t>
            </a:r>
            <a:r>
              <a:rPr lang="ru-RU" sz="2100" i="1" dirty="0">
                <a:latin typeface="Times New Roman" panose="02020603050405020304" pitchFamily="18" charset="0"/>
                <a:cs typeface="Times New Roman" panose="02020603050405020304" pitchFamily="18" charset="0"/>
              </a:rPr>
              <a:t> (неявных) издержек (таких как доход от собственного</a:t>
            </a:r>
            <a:br>
              <a:rPr lang="ru-RU" sz="2100" i="1" dirty="0">
                <a:latin typeface="Times New Roman" panose="02020603050405020304" pitchFamily="18" charset="0"/>
                <a:cs typeface="Times New Roman" panose="02020603050405020304" pitchFamily="18" charset="0"/>
              </a:rPr>
            </a:br>
            <a:r>
              <a:rPr lang="ru-RU" sz="2100" i="1" dirty="0">
                <a:latin typeface="Times New Roman" panose="02020603050405020304" pitchFamily="18" charset="0"/>
                <a:cs typeface="Times New Roman" panose="02020603050405020304" pitchFamily="18" charset="0"/>
              </a:rPr>
              <a:t>капитала), дохода от риска и инновационной прибыли.</a:t>
            </a:r>
          </a:p>
        </p:txBody>
      </p:sp>
    </p:spTree>
    <p:extLst>
      <p:ext uri="{BB962C8B-B14F-4D97-AF65-F5344CB8AC3E}">
        <p14:creationId xmlns:p14="http://schemas.microsoft.com/office/powerpoint/2010/main" xmlns="" val="944499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1684" y="0"/>
            <a:ext cx="12192000" cy="1507067"/>
          </a:xfrm>
        </p:spPr>
        <p:txBody>
          <a:bodyPr/>
          <a:lstStyle/>
          <a:p>
            <a:r>
              <a:rPr lang="ru-RU" b="1" smtClean="0"/>
              <a:t>ТЕОРИЯ КАПИТАЛА И ПРОЦЕНТНОГО ДОХОДА</a:t>
            </a:r>
            <a:endParaRPr lang="ru-RU" dirty="0"/>
          </a:p>
        </p:txBody>
      </p:sp>
      <p:sp>
        <p:nvSpPr>
          <p:cNvPr id="4" name="Прямоугольник 3"/>
          <p:cNvSpPr/>
          <p:nvPr/>
        </p:nvSpPr>
        <p:spPr>
          <a:xfrm>
            <a:off x="787400" y="2374233"/>
            <a:ext cx="10528300" cy="3253648"/>
          </a:xfrm>
          <a:prstGeom prst="rect">
            <a:avLst/>
          </a:prstGeom>
        </p:spPr>
        <p:txBody>
          <a:bodyPr wrap="square">
            <a:spAutoFit/>
          </a:bodyPr>
          <a:lstStyle/>
          <a:p>
            <a:pPr indent="449580">
              <a:lnSpc>
                <a:spcPct val="107000"/>
              </a:lnSpc>
              <a:spcAft>
                <a:spcPts val="0"/>
              </a:spcAft>
            </a:pPr>
            <a:r>
              <a:rPr lang="ru-RU" sz="2800" i="1" dirty="0">
                <a:latin typeface="Times New Roman" panose="02020603050405020304" pitchFamily="18" charset="0"/>
                <a:cs typeface="Times New Roman" panose="02020603050405020304" pitchFamily="18" charset="0"/>
              </a:rPr>
              <a:t>Теперь, после обзора основных понятий, мы обратимся к анализу классической теории капитала. Этот подход был разработан австрийцем </a:t>
            </a:r>
            <a:r>
              <a:rPr lang="ru-RU" sz="2800" i="1" dirty="0" err="1">
                <a:latin typeface="Times New Roman" panose="02020603050405020304" pitchFamily="18" charset="0"/>
                <a:cs typeface="Times New Roman" panose="02020603050405020304" pitchFamily="18" charset="0"/>
              </a:rPr>
              <a:t>Е.В.Бом-Баверком</a:t>
            </a:r>
            <a:r>
              <a:rPr lang="ru-RU" sz="2800"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E</a:t>
            </a:r>
            <a:r>
              <a:rPr lang="ru-RU" sz="2800" i="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V</a:t>
            </a:r>
            <a:r>
              <a:rPr lang="ru-RU" sz="2800" i="1"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Bohm</a:t>
            </a:r>
            <a:r>
              <a:rPr lang="ru-RU" sz="2800" i="1" dirty="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Bawerk</a:t>
            </a:r>
            <a:r>
              <a:rPr lang="ru-RU" sz="2800" i="1" dirty="0">
                <a:latin typeface="Times New Roman" panose="02020603050405020304" pitchFamily="18" charset="0"/>
                <a:cs typeface="Times New Roman" panose="02020603050405020304" pitchFamily="18" charset="0"/>
              </a:rPr>
              <a:t>), шведом Кнутом </a:t>
            </a:r>
            <a:r>
              <a:rPr lang="ru-RU" sz="2800" i="1" dirty="0" err="1">
                <a:latin typeface="Times New Roman" panose="02020603050405020304" pitchFamily="18" charset="0"/>
                <a:cs typeface="Times New Roman" panose="02020603050405020304" pitchFamily="18" charset="0"/>
              </a:rPr>
              <a:t>Викселлем</a:t>
            </a:r>
            <a:r>
              <a:rPr lang="ru-RU" sz="2800"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Knut </a:t>
            </a:r>
            <a:r>
              <a:rPr lang="en-US" sz="2800" i="1" dirty="0" err="1">
                <a:latin typeface="Times New Roman" panose="02020603050405020304" pitchFamily="18" charset="0"/>
                <a:cs typeface="Times New Roman" panose="02020603050405020304" pitchFamily="18" charset="0"/>
              </a:rPr>
              <a:t>Wicksell</a:t>
            </a:r>
            <a:r>
              <a:rPr lang="ru-RU" sz="2800" i="1" dirty="0">
                <a:latin typeface="Times New Roman" panose="02020603050405020304" pitchFamily="18" charset="0"/>
                <a:cs typeface="Times New Roman" panose="02020603050405020304" pitchFamily="18" charset="0"/>
              </a:rPr>
              <a:t>) и американцем из Йельского университета </a:t>
            </a:r>
            <a:r>
              <a:rPr lang="ru-RU" sz="2800" i="1" dirty="0" err="1">
                <a:latin typeface="Times New Roman" panose="02020603050405020304" pitchFamily="18" charset="0"/>
                <a:cs typeface="Times New Roman" panose="02020603050405020304" pitchFamily="18" charset="0"/>
              </a:rPr>
              <a:t>Ирвингом</a:t>
            </a:r>
            <a:r>
              <a:rPr lang="ru-RU" sz="2800" i="1" dirty="0">
                <a:latin typeface="Times New Roman" panose="02020603050405020304" pitchFamily="18" charset="0"/>
                <a:cs typeface="Times New Roman" panose="02020603050405020304" pitchFamily="18" charset="0"/>
              </a:rPr>
              <a:t> Фишером (</a:t>
            </a:r>
            <a:r>
              <a:rPr lang="en-US" sz="2800" i="1" dirty="0">
                <a:latin typeface="Times New Roman" panose="02020603050405020304" pitchFamily="18" charset="0"/>
                <a:cs typeface="Times New Roman" panose="02020603050405020304" pitchFamily="18" charset="0"/>
              </a:rPr>
              <a:t>Irving Fisher</a:t>
            </a:r>
            <a:r>
              <a:rPr lang="ru-RU" sz="2800" i="1" dirty="0">
                <a:latin typeface="Times New Roman" panose="02020603050405020304" pitchFamily="18" charset="0"/>
                <a:cs typeface="Times New Roman" panose="02020603050405020304" pitchFamily="18" charset="0"/>
              </a:rPr>
              <a:t>) независимо друг от друга.</a:t>
            </a:r>
            <a:r>
              <a:rPr lang="ru-RU" sz="2400" dirty="0">
                <a:solidFill>
                  <a:schemeClr val="bg1">
                    <a:lumMod val="95000"/>
                    <a:lumOff val="5000"/>
                  </a:schemeClr>
                </a:solidFill>
                <a:ea typeface="Calibri" panose="020F0502020204030204" pitchFamily="34" charset="0"/>
                <a:cs typeface="Times New Roman" panose="02020603050405020304" pitchFamily="18" charset="0"/>
              </a:rPr>
              <a:t/>
            </a:r>
            <a:br>
              <a:rPr lang="ru-RU" sz="2400" dirty="0">
                <a:solidFill>
                  <a:schemeClr val="bg1">
                    <a:lumMod val="95000"/>
                    <a:lumOff val="5000"/>
                  </a:schemeClr>
                </a:solidFill>
                <a:ea typeface="Calibri" panose="020F0502020204030204" pitchFamily="34" charset="0"/>
                <a:cs typeface="Times New Roman" panose="02020603050405020304" pitchFamily="18" charset="0"/>
              </a:rPr>
            </a:br>
            <a:endParaRPr lang="ru-RU" sz="2400" dirty="0">
              <a:solidFill>
                <a:schemeClr val="bg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5645393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82600" y="786063"/>
            <a:ext cx="11442700" cy="5625066"/>
          </a:xfrm>
          <a:prstGeom prst="rect">
            <a:avLst/>
          </a:prstGeom>
        </p:spPr>
        <p:txBody>
          <a:bodyPr wrap="square">
            <a:spAutoFit/>
          </a:bodyPr>
          <a:lstStyle/>
          <a:p>
            <a:pPr>
              <a:lnSpc>
                <a:spcPct val="107000"/>
              </a:lnSpc>
              <a:spcAft>
                <a:spcPts val="0"/>
              </a:spcAft>
            </a:pPr>
            <a:r>
              <a:rPr lang="ru-RU" sz="2400" dirty="0">
                <a:solidFill>
                  <a:schemeClr val="bg1">
                    <a:lumMod val="95000"/>
                    <a:lumOff val="5000"/>
                  </a:schemeClr>
                </a:solidFill>
                <a:ea typeface="Calibri" panose="020F0502020204030204" pitchFamily="34" charset="0"/>
                <a:cs typeface="Times New Roman" panose="02020603050405020304" pitchFamily="18" charset="0"/>
              </a:rPr>
              <a:t> </a:t>
            </a:r>
            <a:endParaRPr lang="ru-RU" sz="2600" i="1" dirty="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Инвестиции в капитальные блага приводят к косвенному или многоступенчатому производству. Вместо того чтобы ловить рыбу своими руками, мы, в конце концов, поняли, что стоит сначала построить лодки и сделать сети, а затем их использовать, чтобы поймать гораздо больше рыбы. </a:t>
            </a:r>
          </a:p>
          <a:p>
            <a:pPr indent="449580">
              <a:lnSpc>
                <a:spcPct val="107000"/>
              </a:lnSpc>
              <a:spcAft>
                <a:spcPts val="0"/>
              </a:spcAft>
            </a:pPr>
            <a:endParaRPr lang="ru-RU" sz="26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600" i="1" dirty="0" smtClean="0">
                <a:latin typeface="Times New Roman" panose="02020603050405020304" pitchFamily="18" charset="0"/>
                <a:cs typeface="Times New Roman" panose="02020603050405020304" pitchFamily="18" charset="0"/>
              </a:rPr>
              <a:t>Другими </a:t>
            </a:r>
            <a:r>
              <a:rPr lang="ru-RU" sz="2600" i="1" dirty="0">
                <a:latin typeface="Times New Roman" panose="02020603050405020304" pitchFamily="18" charset="0"/>
                <a:cs typeface="Times New Roman" panose="02020603050405020304" pitchFamily="18" charset="0"/>
              </a:rPr>
              <a:t>словами, инвестиции в капитальные блага приводят к отказу от текущего потребления для увеличения будущего потребления. Меньшее потребление сегодня высвобождает труд для производства сетей, с помощью которых можно поймать значительно больше рыбы завтра. В широком смысле капитал является производительным, потому, что, отказываясь от потребления сегодня, мы увеличиваем потребление в будущем.</a:t>
            </a:r>
          </a:p>
        </p:txBody>
      </p:sp>
      <p:sp>
        <p:nvSpPr>
          <p:cNvPr id="5" name="Прямоугольник 4"/>
          <p:cNvSpPr/>
          <p:nvPr/>
        </p:nvSpPr>
        <p:spPr>
          <a:xfrm>
            <a:off x="1773371" y="621371"/>
            <a:ext cx="3526928" cy="456792"/>
          </a:xfrm>
          <a:prstGeom prst="rect">
            <a:avLst/>
          </a:prstGeom>
        </p:spPr>
        <p:txBody>
          <a:bodyPr wrap="none">
            <a:spAutoFit/>
          </a:bodyPr>
          <a:lstStyle/>
          <a:p>
            <a:pPr>
              <a:lnSpc>
                <a:spcPct val="107000"/>
              </a:lnSpc>
              <a:spcAft>
                <a:spcPts val="0"/>
              </a:spcAft>
            </a:pPr>
            <a:r>
              <a:rPr lang="ru-RU" sz="2400" b="1" dirty="0">
                <a:ea typeface="Calibri" panose="020F0502020204030204" pitchFamily="34" charset="0"/>
                <a:cs typeface="Times New Roman" panose="02020603050405020304" pitchFamily="18" charset="0"/>
              </a:rPr>
              <a:t>Многоступенчатость</a:t>
            </a:r>
            <a:endParaRPr lang="ru-RU"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34992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fontScale="90000"/>
          </a:bodyPr>
          <a:lstStyle/>
          <a:p>
            <a:pPr algn="ctr"/>
            <a:r>
              <a:rPr lang="ru-RU" b="1" dirty="0"/>
              <a:t>Рис. 4. Инвестиции сегодня увеличивают потребление завтра</a:t>
            </a:r>
            <a:r>
              <a:rPr lang="ru-RU" dirty="0"/>
              <a:t/>
            </a:r>
            <a:br>
              <a:rPr lang="ru-RU" dirty="0"/>
            </a:br>
            <a:endParaRPr lang="ru-RU" dirty="0"/>
          </a:p>
        </p:txBody>
      </p:sp>
      <p:pic>
        <p:nvPicPr>
          <p:cNvPr id="4" name="Рисунок 3" descr="G:\Users\MATRIX\Desktop\Самуэльсон\14.htm6.jpg"/>
          <p:cNvPicPr/>
          <p:nvPr/>
        </p:nvPicPr>
        <p:blipFill>
          <a:blip r:embed="rId2">
            <a:extLst>
              <a:ext uri="{28A0092B-C50C-407E-A947-70E740481C1C}">
                <a14:useLocalDpi xmlns:a14="http://schemas.microsoft.com/office/drawing/2010/main" xmlns="" val="0"/>
              </a:ext>
            </a:extLst>
          </a:blip>
          <a:srcRect/>
          <a:stretch>
            <a:fillRect/>
          </a:stretch>
        </p:blipFill>
        <p:spPr bwMode="auto">
          <a:xfrm>
            <a:off x="6400800" y="1507067"/>
            <a:ext cx="5587432" cy="4797480"/>
          </a:xfrm>
          <a:prstGeom prst="rect">
            <a:avLst/>
          </a:prstGeom>
          <a:noFill/>
          <a:ln>
            <a:noFill/>
          </a:ln>
        </p:spPr>
      </p:pic>
      <p:sp>
        <p:nvSpPr>
          <p:cNvPr id="5" name="Прямоугольник 4"/>
          <p:cNvSpPr/>
          <p:nvPr/>
        </p:nvSpPr>
        <p:spPr>
          <a:xfrm>
            <a:off x="698500" y="1507067"/>
            <a:ext cx="5498532" cy="4801764"/>
          </a:xfrm>
          <a:prstGeom prst="rect">
            <a:avLst/>
          </a:prstGeom>
        </p:spPr>
        <p:txBody>
          <a:bodyPr wrap="square">
            <a:spAutoFit/>
          </a:bodyPr>
          <a:lstStyle/>
          <a:p>
            <a:pPr>
              <a:lnSpc>
                <a:spcPct val="107000"/>
              </a:lnSpc>
              <a:spcAft>
                <a:spcPts val="0"/>
              </a:spcAft>
            </a:pPr>
            <a:r>
              <a:rPr lang="ru-RU" sz="2400" dirty="0" smtClean="0">
                <a:solidFill>
                  <a:schemeClr val="bg1">
                    <a:lumMod val="95000"/>
                    <a:lumOff val="5000"/>
                  </a:schemeClr>
                </a:solidFill>
                <a:ea typeface="Calibri" panose="020F0502020204030204" pitchFamily="34" charset="0"/>
                <a:cs typeface="Times New Roman" panose="02020603050405020304" pitchFamily="18" charset="0"/>
              </a:rPr>
              <a:t>	</a:t>
            </a:r>
            <a:r>
              <a:rPr lang="ru-RU" sz="2600" i="1" dirty="0" smtClean="0">
                <a:latin typeface="Times New Roman" panose="02020603050405020304" pitchFamily="18" charset="0"/>
                <a:cs typeface="Times New Roman" panose="02020603050405020304" pitchFamily="18" charset="0"/>
              </a:rPr>
              <a:t>Два </a:t>
            </a:r>
            <a:r>
              <a:rPr lang="ru-RU" sz="2600" i="1" dirty="0">
                <a:latin typeface="Times New Roman" panose="02020603050405020304" pitchFamily="18" charset="0"/>
                <a:cs typeface="Times New Roman" panose="02020603050405020304" pitchFamily="18" charset="0"/>
              </a:rPr>
              <a:t>острова имеют одинаковое количество труда и природных ресурсов. "Расточительный" остров А ничего не инвестирует и характеризуется умеренным увеличением потребления надушу населения. Экономный остров В начинает с инвестиции и отказа от потребления, затем обеспечивает более высокий уровень потребления в будущем.</a:t>
            </a:r>
          </a:p>
        </p:txBody>
      </p:sp>
    </p:spTree>
    <p:extLst>
      <p:ext uri="{BB962C8B-B14F-4D97-AF65-F5344CB8AC3E}">
        <p14:creationId xmlns:p14="http://schemas.microsoft.com/office/powerpoint/2010/main" xmlns="" val="11310635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a:bodyPr>
          <a:lstStyle/>
          <a:p>
            <a:pPr algn="ctr"/>
            <a:r>
              <a:rPr lang="ru-RU" b="1" dirty="0"/>
              <a:t>Убывающая отдача и спрос на капитал </a:t>
            </a:r>
            <a:r>
              <a:rPr lang="ru-RU" dirty="0"/>
              <a:t/>
            </a:r>
            <a:br>
              <a:rPr lang="ru-RU" dirty="0"/>
            </a:br>
            <a:endParaRPr lang="ru-RU" dirty="0"/>
          </a:p>
        </p:txBody>
      </p:sp>
      <p:sp>
        <p:nvSpPr>
          <p:cNvPr id="4" name="Прямоугольник 3"/>
          <p:cNvSpPr/>
          <p:nvPr/>
        </p:nvSpPr>
        <p:spPr>
          <a:xfrm>
            <a:off x="444500" y="1347091"/>
            <a:ext cx="11277600" cy="5164234"/>
          </a:xfrm>
          <a:prstGeom prst="rect">
            <a:avLst/>
          </a:prstGeom>
        </p:spPr>
        <p:txBody>
          <a:bodyPr wrap="square">
            <a:spAutoFit/>
          </a:bodyPr>
          <a:lstStyle/>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Что происходит, когда страна все больше и больше жертвует своим потреблением ради накопления капитала при том что производство становится все более и более многоступенчатым или косвенным? Мы ожидаем, что вступит в силу бывающей отдачи. Рассмотрим компьютеры в качестве примера. Первые компьютеры были дорогостоящими и использовались интенсивно. Тридцать лет назад ученые максимально эффективно использовали бы каждый час работы на дорогостоящих компьютерах обычных размеров, мощность которых была меньшей, чем у современного персонального компьютера. К концу 90-х годов все компьютеры в стране имели в миллионы раз большую вычислительную емкость и емкость запоминающего устройства. Однако предельный продукт компьютерной мощности — стоимость последнего вычисления или последнего оп та памяти — значительно уменьшился по мере увеличения степени использования компьютера относительно труда, земли и других видов капитала. В общем, с накоплением капитала вступает в действие закон убывающей отдачи, и норма прибыли на инвестиции проявляет тенденцию к снижению.</a:t>
            </a:r>
          </a:p>
        </p:txBody>
      </p:sp>
    </p:spTree>
    <p:extLst>
      <p:ext uri="{BB962C8B-B14F-4D97-AF65-F5344CB8AC3E}">
        <p14:creationId xmlns:p14="http://schemas.microsoft.com/office/powerpoint/2010/main" xmlns="" val="18609553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00100" y="1090863"/>
            <a:ext cx="10604500" cy="4801764"/>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 Если бы не научно-технический прогресс, то убывающая отдача от интенсивных инвестиций привела бы к уменьшению нормы прибыли на инвестиции. За последние 150 лет норма прибыли на капитал, на удивление, значительно не уменьшились, хотя капитал увеличился во много раз. Нормы прибыли остались высокими, поскольку нововведения и научно-технический прогресс так же быстро создали новые прибыльные возможности, как прошлые инвестиции уничтожили их. Хотя компьютеры в тысячу раз мощнее, чем они были тридцать лет назад, применение новых прикладных программ — от электронной почты до медицинской диагностики — во всех сферах деятельности общества делают инвестиции в компьютерные технологии прибыльными.</a:t>
            </a:r>
          </a:p>
        </p:txBody>
      </p:sp>
    </p:spTree>
    <p:extLst>
      <p:ext uri="{BB962C8B-B14F-4D97-AF65-F5344CB8AC3E}">
        <p14:creationId xmlns:p14="http://schemas.microsoft.com/office/powerpoint/2010/main" xmlns="" val="33704861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lstStyle/>
          <a:p>
            <a:pPr algn="ctr"/>
            <a:r>
              <a:rPr lang="ru-RU" b="1" dirty="0"/>
              <a:t>Определение процента и прибыли на капитал</a:t>
            </a:r>
            <a:endParaRPr lang="ru-RU" dirty="0"/>
          </a:p>
        </p:txBody>
      </p:sp>
      <p:sp>
        <p:nvSpPr>
          <p:cNvPr id="4" name="Прямоугольник 3"/>
          <p:cNvSpPr/>
          <p:nvPr/>
        </p:nvSpPr>
        <p:spPr>
          <a:xfrm>
            <a:off x="368300" y="607122"/>
            <a:ext cx="11823700" cy="6250878"/>
          </a:xfrm>
          <a:prstGeom prst="rect">
            <a:avLst/>
          </a:prstGeom>
        </p:spPr>
        <p:txBody>
          <a:bodyPr wrap="square">
            <a:spAutoFit/>
          </a:bodyPr>
          <a:lstStyle/>
          <a:p>
            <a:pPr indent="449580">
              <a:lnSpc>
                <a:spcPct val="107000"/>
              </a:lnSpc>
              <a:spcAft>
                <a:spcPts val="0"/>
              </a:spcAft>
            </a:pPr>
            <a:r>
              <a:rPr lang="ru-RU" sz="2600" dirty="0">
                <a:latin typeface="Times New Roman" panose="02020603050405020304" pitchFamily="18" charset="0"/>
                <a:cs typeface="Times New Roman" panose="02020603050405020304" pitchFamily="18" charset="0"/>
              </a:rPr>
              <a:t>Мы можем использовать классическую теорию капитала для того, чтобы понять, как определять величину процентной ставки. Домохозяйства предлагают средства для инвестиций, воздерживаясь от потребления и накапливая сбережения во времени. В то же время предприятия предъявляют спрос на капитальные блага, чтобы соединить их с трудом, землей и другими факторами В конце концов, спросом предприятия на капитал движет желание получить прибыль, производя товары. </a:t>
            </a:r>
            <a:endParaRPr lang="ru-RU" sz="2600"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endParaRPr lang="ru-RU" sz="2000" dirty="0">
              <a:solidFill>
                <a:schemeClr val="bg1">
                  <a:lumMod val="95000"/>
                  <a:lumOff val="5000"/>
                </a:schemeClr>
              </a:solidFill>
              <a:ea typeface="Calibri" panose="020F0502020204030204" pitchFamily="34" charset="0"/>
              <a:cs typeface="Times New Roman" panose="02020603050405020304" pitchFamily="18" charset="0"/>
            </a:endParaRPr>
          </a:p>
          <a:p>
            <a:pPr indent="449580">
              <a:lnSpc>
                <a:spcPct val="107000"/>
              </a:lnSpc>
            </a:pPr>
            <a:r>
              <a:rPr lang="ru-RU" sz="2000" dirty="0">
                <a:solidFill>
                  <a:schemeClr val="bg1">
                    <a:lumMod val="95000"/>
                    <a:lumOff val="5000"/>
                  </a:schemeClr>
                </a:solidFill>
                <a:ea typeface="Calibri" panose="020F0502020204030204" pitchFamily="34" charset="0"/>
                <a:cs typeface="Times New Roman" panose="02020603050405020304" pitchFamily="18" charset="0"/>
              </a:rPr>
              <a:t> </a:t>
            </a:r>
            <a:endParaRPr lang="ru-RU" sz="2200" b="1" i="1" dirty="0">
              <a:latin typeface="Times New Roman" panose="02020603050405020304" pitchFamily="18" charset="0"/>
              <a:cs typeface="Times New Roman" panose="02020603050405020304" pitchFamily="18" charset="0"/>
            </a:endParaRPr>
          </a:p>
          <a:p>
            <a:pPr indent="449580">
              <a:lnSpc>
                <a:spcPct val="107000"/>
              </a:lnSpc>
            </a:pPr>
            <a:r>
              <a:rPr lang="ru-RU" sz="2200" b="1" i="1" dirty="0">
                <a:latin typeface="Times New Roman" panose="02020603050405020304" pitchFamily="18" charset="0"/>
                <a:cs typeface="Times New Roman" panose="02020603050405020304" pitchFamily="18" charset="0"/>
              </a:rPr>
              <a:t>Количество капитала и норма прибыли на капитал определяются взаимодействием между нетерпением людей потреблять сегодня, а не накапливать больший запас капитальных благ ради будущего потребления (возможно, для обеспечения материального благополучия после выхода на пенсию или на "черный день"), и инвестиционными возможностями, которые приносят более высокий или низкий доход от этого накопленного капитала</a:t>
            </a:r>
            <a:r>
              <a:rPr lang="ru-RU" sz="2200" b="1" i="1" dirty="0" smtClean="0">
                <a:latin typeface="Times New Roman" panose="02020603050405020304" pitchFamily="18" charset="0"/>
                <a:cs typeface="Times New Roman" panose="02020603050405020304" pitchFamily="18" charset="0"/>
              </a:rPr>
              <a:t>.</a:t>
            </a:r>
          </a:p>
          <a:p>
            <a:pPr indent="449580">
              <a:lnSpc>
                <a:spcPct val="107000"/>
              </a:lnSpc>
              <a:spcAft>
                <a:spcPts val="0"/>
              </a:spcAft>
            </a:pPr>
            <a:r>
              <a:rPr lang="ru-RU" sz="2000" i="1" dirty="0">
                <a:solidFill>
                  <a:schemeClr val="bg1">
                    <a:lumMod val="95000"/>
                    <a:lumOff val="5000"/>
                  </a:schemeClr>
                </a:solidFill>
                <a:effectLst/>
                <a:ea typeface="Calibri" panose="020F0502020204030204" pitchFamily="34" charset="0"/>
                <a:cs typeface="Times New Roman" panose="02020603050405020304" pitchFamily="18" charset="0"/>
              </a:rPr>
              <a:t>	</a:t>
            </a:r>
            <a:r>
              <a:rPr lang="ru-RU" sz="2000" i="1" dirty="0" smtClean="0">
                <a:solidFill>
                  <a:schemeClr val="bg1">
                    <a:lumMod val="95000"/>
                    <a:lumOff val="5000"/>
                  </a:schemeClr>
                </a:solidFill>
                <a:effectLst/>
                <a:ea typeface="Calibri" panose="020F0502020204030204" pitchFamily="34" charset="0"/>
                <a:cs typeface="Times New Roman" panose="02020603050405020304" pitchFamily="18" charset="0"/>
              </a:rPr>
              <a:t>																			</a:t>
            </a:r>
            <a:r>
              <a:rPr lang="ru-RU" sz="2000" dirty="0">
                <a:solidFill>
                  <a:schemeClr val="bg1">
                    <a:lumMod val="95000"/>
                    <a:lumOff val="5000"/>
                  </a:schemeClr>
                </a:solidFill>
                <a:ea typeface="Calibri" panose="020F0502020204030204" pitchFamily="34" charset="0"/>
                <a:cs typeface="Times New Roman" panose="02020603050405020304" pitchFamily="18" charset="0"/>
              </a:rPr>
              <a:t> </a:t>
            </a:r>
            <a:r>
              <a:rPr lang="ru-RU" sz="2000" i="1" dirty="0" smtClean="0">
                <a:solidFill>
                  <a:schemeClr val="bg1">
                    <a:lumMod val="95000"/>
                    <a:lumOff val="5000"/>
                  </a:schemeClr>
                </a:solidFill>
                <a:ea typeface="Calibri" panose="020F0502020204030204" pitchFamily="34" charset="0"/>
                <a:cs typeface="Times New Roman" panose="02020603050405020304" pitchFamily="18" charset="0"/>
              </a:rPr>
              <a:t>	</a:t>
            </a:r>
            <a:r>
              <a:rPr lang="ru-RU" sz="2000" b="1" i="1" dirty="0" err="1" smtClean="0">
                <a:solidFill>
                  <a:schemeClr val="bg1">
                    <a:lumMod val="95000"/>
                    <a:lumOff val="5000"/>
                  </a:schemeClr>
                </a:solidFill>
                <a:ea typeface="Calibri" panose="020F0502020204030204" pitchFamily="34" charset="0"/>
                <a:cs typeface="Times New Roman" panose="02020603050405020304" pitchFamily="18" charset="0"/>
              </a:rPr>
              <a:t>Ирвинг</a:t>
            </a:r>
            <a:r>
              <a:rPr lang="ru-RU" sz="2000" b="1" i="1" dirty="0" smtClean="0">
                <a:solidFill>
                  <a:schemeClr val="bg1">
                    <a:lumMod val="95000"/>
                    <a:lumOff val="5000"/>
                  </a:schemeClr>
                </a:solidFill>
                <a:ea typeface="Calibri" panose="020F0502020204030204" pitchFamily="34" charset="0"/>
                <a:cs typeface="Times New Roman" panose="02020603050405020304" pitchFamily="18" charset="0"/>
              </a:rPr>
              <a:t> </a:t>
            </a:r>
            <a:r>
              <a:rPr lang="ru-RU" sz="2000" b="1" i="1" dirty="0">
                <a:solidFill>
                  <a:schemeClr val="bg1">
                    <a:lumMod val="95000"/>
                    <a:lumOff val="5000"/>
                  </a:schemeClr>
                </a:solidFill>
                <a:ea typeface="Calibri" panose="020F0502020204030204" pitchFamily="34" charset="0"/>
                <a:cs typeface="Times New Roman" panose="02020603050405020304" pitchFamily="18" charset="0"/>
              </a:rPr>
              <a:t>Фишер </a:t>
            </a:r>
            <a:endParaRPr lang="ru-RU" sz="2000" b="1" i="1" dirty="0">
              <a:solidFill>
                <a:schemeClr val="bg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783452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41300" y="208547"/>
            <a:ext cx="11950700" cy="6057299"/>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Чтобы понять механизм формирования процентной ставки и прибыль на капитал, рассмотрим идеализированный случай закрытой экономики с чистой конкуренцией и без риска или инфляции. Принимая решение о том, стоит ли инвестировать, </a:t>
            </a:r>
            <a:r>
              <a:rPr lang="ru-RU" sz="2600" i="1" dirty="0" err="1">
                <a:latin typeface="Times New Roman" panose="02020603050405020304" pitchFamily="18" charset="0"/>
                <a:cs typeface="Times New Roman" panose="02020603050405020304" pitchFamily="18" charset="0"/>
              </a:rPr>
              <a:t>максимизирующее</a:t>
            </a:r>
            <a:r>
              <a:rPr lang="ru-RU" sz="2600" i="1" dirty="0">
                <a:latin typeface="Times New Roman" panose="02020603050405020304" pitchFamily="18" charset="0"/>
                <a:cs typeface="Times New Roman" panose="02020603050405020304" pitchFamily="18" charset="0"/>
              </a:rPr>
              <a:t> прибыль предприятие всегда будет сопоставлять издержки на использование денежных средств с нормой прибыли на капитал. Если норма прибыли превышает рыночную процентную ставку, по которой предприятие может взять в долг денежные средства, то оно осуществит инвестицию. Если же ставка процента превышает норму прибыли на вложения, то предприятие не будет инвестировать. </a:t>
            </a:r>
          </a:p>
          <a:p>
            <a:pPr indent="449580">
              <a:lnSpc>
                <a:spcPct val="107000"/>
              </a:lnSpc>
              <a:spcAft>
                <a:spcPts val="0"/>
              </a:spcAft>
            </a:pPr>
            <a:endParaRPr lang="ru-RU" sz="26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600" i="1" dirty="0" smtClean="0">
                <a:latin typeface="Times New Roman" panose="02020603050405020304" pitchFamily="18" charset="0"/>
                <a:cs typeface="Times New Roman" panose="02020603050405020304" pitchFamily="18" charset="0"/>
              </a:rPr>
              <a:t>Чем </a:t>
            </a:r>
            <a:r>
              <a:rPr lang="ru-RU" sz="2600" i="1" dirty="0">
                <a:latin typeface="Times New Roman" panose="02020603050405020304" pitchFamily="18" charset="0"/>
                <a:cs typeface="Times New Roman" panose="02020603050405020304" pitchFamily="18" charset="0"/>
              </a:rPr>
              <a:t>закончится этот процесс? В конечном счете, предприятие осуществит все инвестиции, нормы прибыли по которым превышают рыночную процентную ставку. Равновесие достигается тогда, когда конкуренция среди предприятий снижает доходность инвестиций до уровня рыночной процентной ставки. </a:t>
            </a:r>
          </a:p>
        </p:txBody>
      </p:sp>
    </p:spTree>
    <p:extLst>
      <p:ext uri="{BB962C8B-B14F-4D97-AF65-F5344CB8AC3E}">
        <p14:creationId xmlns:p14="http://schemas.microsoft.com/office/powerpoint/2010/main" xmlns="" val="2084696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81000" y="1371600"/>
            <a:ext cx="11226800" cy="2827377"/>
          </a:xfrm>
          <a:prstGeom prst="rect">
            <a:avLst/>
          </a:prstGeom>
        </p:spPr>
        <p:txBody>
          <a:bodyPr wrap="square">
            <a:spAutoFit/>
          </a:bodyPr>
          <a:lstStyle/>
          <a:p>
            <a:pPr indent="449580">
              <a:lnSpc>
                <a:spcPct val="107000"/>
              </a:lnSpc>
              <a:spcAft>
                <a:spcPts val="0"/>
              </a:spcAft>
            </a:pPr>
            <a:r>
              <a:rPr lang="ru-RU" sz="2800" i="1" dirty="0">
                <a:latin typeface="Times New Roman" panose="02020603050405020304" pitchFamily="18" charset="0"/>
                <a:cs typeface="Times New Roman" panose="02020603050405020304" pitchFamily="18" charset="0"/>
              </a:rPr>
              <a:t>В конкурентной экономике без риска и инфляции конкурентная норма прибили на капитал будет равна рыночной процентной ставке. Рыночная процентная ставка выполняет две функции: она нормирует недостаточное предложение капитальных благ, имеющих наивысшую норму прибыли, а также побуждает людей отказываться от текущего потребления для увеличения запаса капитала.</a:t>
            </a:r>
          </a:p>
        </p:txBody>
      </p:sp>
    </p:spTree>
    <p:extLst>
      <p:ext uri="{BB962C8B-B14F-4D97-AF65-F5344CB8AC3E}">
        <p14:creationId xmlns:p14="http://schemas.microsoft.com/office/powerpoint/2010/main" xmlns="" val="26724749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7515" y="0"/>
            <a:ext cx="12192000" cy="1507067"/>
          </a:xfrm>
        </p:spPr>
        <p:txBody>
          <a:bodyPr>
            <a:normAutofit/>
          </a:bodyPr>
          <a:lstStyle/>
          <a:p>
            <a:r>
              <a:rPr lang="ru-RU" b="1" dirty="0"/>
              <a:t>Графический анализ прибыли на капитал</a:t>
            </a:r>
            <a:r>
              <a:rPr lang="ru-RU" dirty="0"/>
              <a:t/>
            </a:r>
            <a:br>
              <a:rPr lang="ru-RU" dirty="0"/>
            </a:br>
            <a:endParaRPr lang="ru-RU" dirty="0"/>
          </a:p>
        </p:txBody>
      </p:sp>
      <p:sp>
        <p:nvSpPr>
          <p:cNvPr id="4" name="Прямоугольник 3"/>
          <p:cNvSpPr/>
          <p:nvPr/>
        </p:nvSpPr>
        <p:spPr>
          <a:xfrm>
            <a:off x="698500" y="1308100"/>
            <a:ext cx="10972800" cy="5163593"/>
          </a:xfrm>
          <a:prstGeom prst="rect">
            <a:avLst/>
          </a:prstGeom>
        </p:spPr>
        <p:txBody>
          <a:bodyPr wrap="square">
            <a:spAutoFit/>
          </a:bodyPr>
          <a:lstStyle/>
          <a:p>
            <a:pPr indent="449580">
              <a:lnSpc>
                <a:spcPct val="107000"/>
              </a:lnSpc>
              <a:spcAft>
                <a:spcPts val="0"/>
              </a:spcAft>
            </a:pPr>
            <a:r>
              <a:rPr lang="ru-RU" sz="2800" i="1" dirty="0">
                <a:latin typeface="Times New Roman" panose="02020603050405020304" pitchFamily="18" charset="0"/>
                <a:cs typeface="Times New Roman" panose="02020603050405020304" pitchFamily="18" charset="0"/>
              </a:rPr>
              <a:t>Мы можем проиллюстрировать классическую теорию капитала, используя простой пример, в котором все физические капитальные товары одинаковы. К тому же, предположим, что экономика статична, т.е. в ней отсутствуют рост численности населения и научно-технический прогресс. </a:t>
            </a:r>
          </a:p>
          <a:p>
            <a:pPr indent="449580">
              <a:lnSpc>
                <a:spcPct val="107000"/>
              </a:lnSpc>
              <a:spcAft>
                <a:spcPts val="0"/>
              </a:spcAft>
            </a:pPr>
            <a:r>
              <a:rPr lang="ru-RU" sz="2800" i="1" dirty="0">
                <a:latin typeface="Times New Roman" panose="02020603050405020304" pitchFamily="18" charset="0"/>
                <a:cs typeface="Times New Roman" panose="02020603050405020304" pitchFamily="18" charset="0"/>
              </a:rPr>
              <a:t>На рис. 5 кривая </a:t>
            </a:r>
            <a:r>
              <a:rPr lang="en-US" sz="2800" i="1" dirty="0">
                <a:latin typeface="Times New Roman" panose="02020603050405020304" pitchFamily="18" charset="0"/>
                <a:cs typeface="Times New Roman" panose="02020603050405020304" pitchFamily="18" charset="0"/>
              </a:rPr>
              <a:t>DD</a:t>
            </a:r>
            <a:r>
              <a:rPr lang="ru-RU" sz="2800" i="1" dirty="0">
                <a:latin typeface="Times New Roman" panose="02020603050405020304" pitchFamily="18" charset="0"/>
                <a:cs typeface="Times New Roman" panose="02020603050405020304" pitchFamily="18" charset="0"/>
              </a:rPr>
              <a:t>— это кривая спроса на запас капитала; она описывает соотношение между объемом спроса на капитал и нормой прибыли. Спрос на такой фактор как капитал является производным - спрос определяется предельным продуктом капитала, т.е. дополнительной продукцией, полученной за счет прироста запаса капитала. </a:t>
            </a:r>
          </a:p>
        </p:txBody>
      </p:sp>
    </p:spTree>
    <p:extLst>
      <p:ext uri="{BB962C8B-B14F-4D97-AF65-F5344CB8AC3E}">
        <p14:creationId xmlns:p14="http://schemas.microsoft.com/office/powerpoint/2010/main" xmlns="" val="4041274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12192000" cy="6858000"/>
          </a:xfrm>
        </p:spPr>
        <p:txBody>
          <a:bodyPr>
            <a:normAutofit fontScale="92500" lnSpcReduction="10000"/>
          </a:bodyPr>
          <a:lstStyle/>
          <a:p>
            <a:pPr marL="0" indent="0">
              <a:buNone/>
            </a:pPr>
            <a:endParaRPr lang="ru-RU" dirty="0">
              <a:solidFill>
                <a:schemeClr val="bg1">
                  <a:lumMod val="95000"/>
                  <a:lumOff val="5000"/>
                </a:schemeClr>
              </a:solidFill>
            </a:endParaRPr>
          </a:p>
          <a:p>
            <a:r>
              <a:rPr lang="ru-RU" sz="2400" dirty="0">
                <a:solidFill>
                  <a:schemeClr val="tx1"/>
                </a:solidFill>
                <a:latin typeface="Times New Roman" panose="02020603050405020304" pitchFamily="18" charset="0"/>
                <a:cs typeface="Times New Roman" panose="02020603050405020304" pitchFamily="18" charset="0"/>
              </a:rPr>
              <a:t>Цена использования участка земли в течение определенного периода времени называется ее рентой, или, иногда, чистой экономической рентой. Рента рассчитывается как количество денег, выплачиваемое в единицу времени. Рента может выплачиваться не только за пользование земли, но и за использование любого другого фактора, предложение которого фиксировано. Например, картина Леонардо да Винчи является уникальной; если вам удастся заполучить ее для своей выставки, то вы будете платить ренту за ее временное использование. </a:t>
            </a:r>
          </a:p>
          <a:p>
            <a:pPr marL="0" indent="0">
              <a:buNone/>
            </a:pPr>
            <a:r>
              <a:rPr lang="ru-RU" sz="2400" dirty="0">
                <a:solidFill>
                  <a:schemeClr val="tx1"/>
                </a:solidFill>
                <a:latin typeface="Times New Roman" panose="02020603050405020304" pitchFamily="18" charset="0"/>
                <a:cs typeface="Times New Roman" panose="02020603050405020304" pitchFamily="18" charset="0"/>
              </a:rPr>
              <a:t>Рента - это плата за использование факторов предложение которых фиксировано.</a:t>
            </a:r>
          </a:p>
          <a:p>
            <a:r>
              <a:rPr lang="ru-RU" sz="2400" dirty="0">
                <a:solidFill>
                  <a:schemeClr val="tx1"/>
                </a:solidFill>
                <a:latin typeface="Times New Roman" panose="02020603050405020304" pitchFamily="18" charset="0"/>
                <a:cs typeface="Times New Roman" panose="02020603050405020304" pitchFamily="18" charset="0"/>
              </a:rPr>
              <a:t>Рыночное равновесие. Кривая предложения земли совершенно неэластична, т.е. вертикальна, поскольку предложение земли фиксировано. На рис.1 кривые спроса и предложения земли пересекаются  точке равновесия Е Именно к этой цене фактора производства должна стремиться рента. Почему?</a:t>
            </a:r>
          </a:p>
          <a:p>
            <a:r>
              <a:rPr lang="ru-RU" sz="2400" dirty="0">
                <a:solidFill>
                  <a:schemeClr val="tx1"/>
                </a:solidFill>
                <a:latin typeface="Times New Roman" panose="02020603050405020304" pitchFamily="18" charset="0"/>
                <a:cs typeface="Times New Roman" panose="02020603050405020304" pitchFamily="18" charset="0"/>
              </a:rPr>
              <a:t>Если рента превышает равновесную цену, то объем спроса на землю со стороны фирм будет меньше существующего объема предложения данного ресурса. Некоторые землевладельцы вообще не смогут сдать в аренду свою землю; это заставит их согласиться на более низкую ренту, в результате чего рыночное значение ренты уменьшится. По схожим причинам, рента не может долгое время оставаться ниже своей равновесной величины. Если она действительно будет слишком низкой, то возросший спрос на землю со стороны фирм приведет к возвращению факторной цены к равновесному уровню. Только при конкурентной цене, когда общий объем спроса на землю равен ее фиксированному предложению, рынок будет находиться в равновесии</a:t>
            </a:r>
            <a:r>
              <a:rPr lang="ru-RU" dirty="0">
                <a:solidFill>
                  <a:schemeClr val="bg1">
                    <a:lumMod val="95000"/>
                    <a:lumOff val="5000"/>
                  </a:schemeClr>
                </a:solidFill>
              </a:rPr>
              <a:t>.</a:t>
            </a:r>
          </a:p>
          <a:p>
            <a:endParaRPr lang="ru-RU" dirty="0"/>
          </a:p>
        </p:txBody>
      </p:sp>
    </p:spTree>
    <p:extLst>
      <p:ext uri="{BB962C8B-B14F-4D97-AF65-F5344CB8AC3E}">
        <p14:creationId xmlns:p14="http://schemas.microsoft.com/office/powerpoint/2010/main" xmlns="" val="29121236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43000" y="1346201"/>
            <a:ext cx="10261600" cy="4702569"/>
          </a:xfrm>
          <a:prstGeom prst="rect">
            <a:avLst/>
          </a:prstGeom>
        </p:spPr>
        <p:txBody>
          <a:bodyPr wrap="square">
            <a:spAutoFit/>
          </a:bodyPr>
          <a:lstStyle/>
          <a:p>
            <a:pPr indent="449580">
              <a:lnSpc>
                <a:spcPct val="107000"/>
              </a:lnSpc>
              <a:spcAft>
                <a:spcPts val="0"/>
              </a:spcAft>
            </a:pPr>
            <a:r>
              <a:rPr lang="ru-RU" sz="2800" i="1" dirty="0">
                <a:latin typeface="Times New Roman" panose="02020603050405020304" pitchFamily="18" charset="0"/>
                <a:cs typeface="Times New Roman" panose="02020603050405020304" pitchFamily="18" charset="0"/>
              </a:rPr>
              <a:t>Закон убывающей отдачи проявляется в том, что наклон кривой спроса на капитал на рис. 5 является отрицательным. Когда капитал дефицитен, наиболее прибыльные многоступенчатые проекты имеют очень высокую норму прибыли. Постепенно, по мере реализации обществом всех высокодоходных проектов путем накопления капитала, при фиксированном труде и земле, будет иметь место убывающая отдача от капитала. Тогда общество будет вынуждено вкладывать средства в проекты с более низкой доходностью, двигаясь вниз по кривой спроса на капитал.</a:t>
            </a:r>
          </a:p>
        </p:txBody>
      </p:sp>
    </p:spTree>
    <p:extLst>
      <p:ext uri="{BB962C8B-B14F-4D97-AF65-F5344CB8AC3E}">
        <p14:creationId xmlns:p14="http://schemas.microsoft.com/office/powerpoint/2010/main" xmlns="" val="20052752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fontScale="90000"/>
          </a:bodyPr>
          <a:lstStyle/>
          <a:p>
            <a:pPr algn="ctr"/>
            <a:r>
              <a:rPr lang="ru-RU" b="1" dirty="0"/>
              <a:t>Рис. 5. Определение процента и прибыли в краткосрочном периоде</a:t>
            </a:r>
            <a:r>
              <a:rPr lang="ru-RU" dirty="0"/>
              <a:t/>
            </a:r>
            <a:br>
              <a:rPr lang="ru-RU" dirty="0"/>
            </a:br>
            <a:endParaRPr lang="ru-RU" dirty="0"/>
          </a:p>
        </p:txBody>
      </p:sp>
      <p:pic>
        <p:nvPicPr>
          <p:cNvPr id="4" name="Рисунок 3" descr="G:\Users\MATRIX\Desktop\Самуэльсон\14.htm7.jpg"/>
          <p:cNvPicPr/>
          <p:nvPr/>
        </p:nvPicPr>
        <p:blipFill>
          <a:blip r:embed="rId2">
            <a:extLst>
              <a:ext uri="{28A0092B-C50C-407E-A947-70E740481C1C}">
                <a14:useLocalDpi xmlns:a14="http://schemas.microsoft.com/office/drawing/2010/main" xmlns="" val="0"/>
              </a:ext>
            </a:extLst>
          </a:blip>
          <a:srcRect/>
          <a:stretch>
            <a:fillRect/>
          </a:stretch>
        </p:blipFill>
        <p:spPr bwMode="auto">
          <a:xfrm>
            <a:off x="6320589" y="1149266"/>
            <a:ext cx="5640004" cy="5444039"/>
          </a:xfrm>
          <a:prstGeom prst="rect">
            <a:avLst/>
          </a:prstGeom>
          <a:noFill/>
          <a:ln>
            <a:noFill/>
          </a:ln>
        </p:spPr>
      </p:pic>
      <p:sp>
        <p:nvSpPr>
          <p:cNvPr id="5" name="Прямоугольник 4"/>
          <p:cNvSpPr/>
          <p:nvPr/>
        </p:nvSpPr>
        <p:spPr>
          <a:xfrm>
            <a:off x="469900" y="1507067"/>
            <a:ext cx="5850689" cy="5163593"/>
          </a:xfrm>
          <a:prstGeom prst="rect">
            <a:avLst/>
          </a:prstGeom>
        </p:spPr>
        <p:txBody>
          <a:bodyPr wrap="square">
            <a:spAutoFit/>
          </a:bodyPr>
          <a:lstStyle/>
          <a:p>
            <a:pPr>
              <a:lnSpc>
                <a:spcPct val="107000"/>
              </a:lnSpc>
              <a:spcAft>
                <a:spcPts val="0"/>
              </a:spcAft>
            </a:pPr>
            <a:r>
              <a:rPr lang="ru-RU" sz="2800" i="1" dirty="0" smtClean="0">
                <a:latin typeface="Times New Roman" panose="02020603050405020304" pitchFamily="18" charset="0"/>
                <a:cs typeface="Times New Roman" panose="02020603050405020304" pitchFamily="18" charset="0"/>
              </a:rPr>
              <a:t>	В </a:t>
            </a:r>
            <a:r>
              <a:rPr lang="ru-RU" sz="2800" i="1" dirty="0">
                <a:latin typeface="Times New Roman" panose="02020603050405020304" pitchFamily="18" charset="0"/>
                <a:cs typeface="Times New Roman" panose="02020603050405020304" pitchFamily="18" charset="0"/>
              </a:rPr>
              <a:t>краткосрочном периоде экономика имеет фиксированный запас капитала, унаследованный из прошлого, показанный вертикальной линией предложения капитала </a:t>
            </a:r>
            <a:r>
              <a:rPr lang="en-US" sz="2800" i="1" dirty="0">
                <a:latin typeface="Times New Roman" panose="02020603050405020304" pitchFamily="18" charset="0"/>
                <a:cs typeface="Times New Roman" panose="02020603050405020304" pitchFamily="18" charset="0"/>
              </a:rPr>
              <a:t>SS</a:t>
            </a:r>
            <a:r>
              <a:rPr lang="ru-RU" sz="2800" i="1" dirty="0">
                <a:latin typeface="Times New Roman" panose="02020603050405020304" pitchFamily="18" charset="0"/>
                <a:cs typeface="Times New Roman" panose="02020603050405020304" pitchFamily="18" charset="0"/>
              </a:rPr>
              <a:t>. Пересечение краткосрочной кривой предложения с кривой спроса на капитал определяет краткосрочную прибыль на капитал и краткосрочную реальную процентную ставку 10% годовых.</a:t>
            </a:r>
          </a:p>
        </p:txBody>
      </p:sp>
    </p:spTree>
    <p:extLst>
      <p:ext uri="{BB962C8B-B14F-4D97-AF65-F5344CB8AC3E}">
        <p14:creationId xmlns:p14="http://schemas.microsoft.com/office/powerpoint/2010/main" xmlns="" val="28269137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06400" y="737937"/>
            <a:ext cx="11785600" cy="5888792"/>
          </a:xfrm>
          <a:prstGeom prst="rect">
            <a:avLst/>
          </a:prstGeom>
        </p:spPr>
        <p:txBody>
          <a:bodyPr wrap="square">
            <a:spAutoFit/>
          </a:bodyPr>
          <a:lstStyle/>
          <a:p>
            <a:pPr indent="449580">
              <a:lnSpc>
                <a:spcPct val="107000"/>
              </a:lnSpc>
              <a:spcAft>
                <a:spcPts val="0"/>
              </a:spcAft>
            </a:pPr>
            <a:r>
              <a:rPr lang="ru-RU" sz="2200" b="1" i="1" dirty="0">
                <a:latin typeface="Times New Roman" panose="02020603050405020304" pitchFamily="18" charset="0"/>
                <a:cs typeface="Times New Roman" panose="02020603050405020304" pitchFamily="18" charset="0"/>
              </a:rPr>
              <a:t>Краткосрочное равновесие. </a:t>
            </a:r>
            <a:r>
              <a:rPr lang="ru-RU" sz="2200" i="1" dirty="0">
                <a:latin typeface="Times New Roman" panose="02020603050405020304" pitchFamily="18" charset="0"/>
                <a:cs typeface="Times New Roman" panose="02020603050405020304" pitchFamily="18" charset="0"/>
              </a:rPr>
              <a:t>Теперь мы видим, как взаимодействуют спрос и предложение. На рис 14 5 прошлые инвестиции образовали данный запас капитала, </a:t>
            </a:r>
            <a:r>
              <a:rPr lang="ru-RU" sz="2200" i="1" dirty="0" smtClean="0">
                <a:latin typeface="Times New Roman" panose="02020603050405020304" pitchFamily="18" charset="0"/>
                <a:cs typeface="Times New Roman" panose="02020603050405020304" pitchFamily="18" charset="0"/>
              </a:rPr>
              <a:t>изображенный вертикальной </a:t>
            </a:r>
            <a:r>
              <a:rPr lang="ru-RU" sz="2200" i="1" dirty="0">
                <a:latin typeface="Times New Roman" panose="02020603050405020304" pitchFamily="18" charset="0"/>
                <a:cs typeface="Times New Roman" panose="02020603050405020304" pitchFamily="18" charset="0"/>
              </a:rPr>
              <a:t>линией краткосрочного предложения </a:t>
            </a:r>
            <a:r>
              <a:rPr lang="en-US" sz="2200" i="1" dirty="0" smtClean="0">
                <a:latin typeface="Times New Roman" panose="02020603050405020304" pitchFamily="18" charset="0"/>
                <a:cs typeface="Times New Roman" panose="02020603050405020304" pitchFamily="18" charset="0"/>
              </a:rPr>
              <a:t>S</a:t>
            </a:r>
            <a:r>
              <a:rPr lang="en-US" sz="2200" i="1" dirty="0">
                <a:latin typeface="Times New Roman" panose="02020603050405020304" pitchFamily="18" charset="0"/>
                <a:cs typeface="Times New Roman" panose="02020603050405020304" pitchFamily="18" charset="0"/>
              </a:rPr>
              <a:t>S</a:t>
            </a:r>
            <a:r>
              <a:rPr lang="ru-RU" sz="2200" i="1" dirty="0" smtClean="0">
                <a:latin typeface="Times New Roman" panose="02020603050405020304" pitchFamily="18" charset="0"/>
                <a:cs typeface="Times New Roman" panose="02020603050405020304" pitchFamily="18" charset="0"/>
              </a:rPr>
              <a:t> </a:t>
            </a:r>
            <a:r>
              <a:rPr lang="ru-RU" sz="2200" i="1" dirty="0">
                <a:latin typeface="Times New Roman" panose="02020603050405020304" pitchFamily="18" charset="0"/>
                <a:cs typeface="Times New Roman" panose="02020603050405020304" pitchFamily="18" charset="0"/>
              </a:rPr>
              <a:t>Предприятия будут предъявлять спрос на капитал так, как это показано убывающей кривой спроса </a:t>
            </a:r>
            <a:r>
              <a:rPr lang="en-US" sz="2200" i="1" dirty="0">
                <a:latin typeface="Times New Roman" panose="02020603050405020304" pitchFamily="18" charset="0"/>
                <a:cs typeface="Times New Roman" panose="02020603050405020304" pitchFamily="18" charset="0"/>
              </a:rPr>
              <a:t>DD</a:t>
            </a:r>
            <a:r>
              <a:rPr lang="ru-RU" sz="2200" i="1" dirty="0">
                <a:latin typeface="Times New Roman" panose="02020603050405020304" pitchFamily="18" charset="0"/>
                <a:cs typeface="Times New Roman" panose="02020603050405020304" pitchFamily="18" charset="0"/>
              </a:rPr>
              <a:t>. </a:t>
            </a:r>
          </a:p>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На пересечении кривых спроса и предложения в точке Е объем капитала строго нормирован для предприятий, предъявляющих спрос. При этом краткосрочном равновесии предприятия готовы платить 10% в год за возможность использования денежных средств для покупки капитальных благ. В этой же точке кредиторы согласны получить те же 10% годовых за свои денежные средства.</a:t>
            </a:r>
          </a:p>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Таким образом, в нашем упрощенном лишенном риска мире норма прибыли на капитал в точности равна рыночной процентной ставке. Любая более высокая процентная ставка приведет к тому, что предприятия откажутся брать в долг средства для своих инвестиций; любая более низкая процентная ставка заставит предприятия "возмущаться" по поводу дефицита капитала. Только при процентной ставке, равной 10% спрос и предложение будут уравновешены. (Учтите, что это реальные процентные ставки, так как не существует инфляции). </a:t>
            </a:r>
          </a:p>
        </p:txBody>
      </p:sp>
    </p:spTree>
    <p:extLst>
      <p:ext uri="{BB962C8B-B14F-4D97-AF65-F5344CB8AC3E}">
        <p14:creationId xmlns:p14="http://schemas.microsoft.com/office/powerpoint/2010/main" xmlns="" val="4461880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5600" y="1"/>
            <a:ext cx="11836400" cy="6942413"/>
          </a:xfrm>
          <a:prstGeom prst="rect">
            <a:avLst/>
          </a:prstGeom>
        </p:spPr>
        <p:txBody>
          <a:bodyPr wrap="square">
            <a:spAutoFit/>
          </a:bodyPr>
          <a:lstStyle/>
          <a:p>
            <a:pPr indent="449580">
              <a:lnSpc>
                <a:spcPct val="107000"/>
              </a:lnSpc>
            </a:pPr>
            <a:r>
              <a:rPr lang="ru-RU" sz="2600" i="1" dirty="0">
                <a:latin typeface="Times New Roman" panose="02020603050405020304" pitchFamily="18" charset="0"/>
                <a:cs typeface="Times New Roman" panose="02020603050405020304" pitchFamily="18" charset="0"/>
              </a:rPr>
              <a:t>Но равновесие в точке </a:t>
            </a:r>
            <a:r>
              <a:rPr lang="en-US" sz="2600" i="1" dirty="0">
                <a:latin typeface="Times New Roman" panose="02020603050405020304" pitchFamily="18" charset="0"/>
                <a:cs typeface="Times New Roman" panose="02020603050405020304" pitchFamily="18" charset="0"/>
              </a:rPr>
              <a:t>E</a:t>
            </a:r>
            <a:r>
              <a:rPr lang="ru-RU" sz="2600" i="1" dirty="0">
                <a:latin typeface="Times New Roman" panose="02020603050405020304" pitchFamily="18" charset="0"/>
                <a:cs typeface="Times New Roman" panose="02020603050405020304" pitchFamily="18" charset="0"/>
              </a:rPr>
              <a:t> поддерживается только в краткосрочном периоде. При такой высокой процентной ставке люди захотят делать большие сбережения. В краткосрочном периоде люди хотят накапливать большее количество капитала, т.е. продолжать сберегать. Это значит, что запас капитала увеличивается. Однако, согласно закону убывающей отдачи, норма прибыли и процентная ставка уменьшаются. По мере роста запасов капитала, - в то время как другие факторы. такие как труд, земля и технические знания не изменяются, - норма прибыли на выросший запас капитальных благ снижается.</a:t>
            </a:r>
          </a:p>
          <a:p>
            <a:pPr indent="449580">
              <a:lnSpc>
                <a:spcPct val="107000"/>
              </a:lnSpc>
            </a:pPr>
            <a:r>
              <a:rPr lang="ru-RU" sz="2600" i="1" dirty="0">
                <a:latin typeface="Times New Roman" panose="02020603050405020304" pitchFamily="18" charset="0"/>
                <a:cs typeface="Times New Roman" panose="02020603050405020304" pitchFamily="18" charset="0"/>
              </a:rPr>
              <a:t>Этот процесс показан графически на рис. 6. Заметьте, что формирование капитала происходит в точке Е. Ежегодно запас капитала немного увеличивается, поскольку происходят чистые инвестиции. Со временем общество медленно движется вниз по кривой </a:t>
            </a:r>
            <a:r>
              <a:rPr lang="en-US" sz="2600" i="1" dirty="0">
                <a:latin typeface="Times New Roman" panose="02020603050405020304" pitchFamily="18" charset="0"/>
                <a:cs typeface="Times New Roman" panose="02020603050405020304" pitchFamily="18" charset="0"/>
              </a:rPr>
              <a:t>DD</a:t>
            </a:r>
            <a:r>
              <a:rPr lang="ru-RU" sz="2600" i="1" dirty="0">
                <a:latin typeface="Times New Roman" panose="02020603050405020304" pitchFamily="18" charset="0"/>
                <a:cs typeface="Times New Roman" panose="02020603050405020304" pitchFamily="18" charset="0"/>
              </a:rPr>
              <a:t>, как показано стрелками на рис. 6. Фактически на рисунке вы можете видеть серию тонких кривых краткосрочного предложения капитала — </a:t>
            </a:r>
            <a:r>
              <a:rPr lang="en-US" sz="2600" i="1" dirty="0">
                <a:latin typeface="Times New Roman" panose="02020603050405020304" pitchFamily="18" charset="0"/>
                <a:cs typeface="Times New Roman" panose="02020603050405020304" pitchFamily="18" charset="0"/>
              </a:rPr>
              <a:t>S</a:t>
            </a:r>
            <a:r>
              <a:rPr lang="ru-RU" sz="2600" i="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a:t>
            </a:r>
            <a:r>
              <a:rPr lang="ru-RU" sz="2600" i="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a:t>
            </a:r>
            <a:r>
              <a:rPr lang="ru-RU" sz="2600" i="1"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S</a:t>
            </a:r>
            <a:r>
              <a:rPr lang="ru-RU" sz="2600" i="1" dirty="0">
                <a:latin typeface="Times New Roman" panose="02020603050405020304" pitchFamily="18" charset="0"/>
                <a:cs typeface="Times New Roman" panose="02020603050405020304" pitchFamily="18" charset="0"/>
              </a:rPr>
              <a:t>``` и т.д. Эти кривые показывают, как увеличивается краткосрочное предложение капитала вместе с накоплением капитала.</a:t>
            </a:r>
          </a:p>
        </p:txBody>
      </p:sp>
    </p:spTree>
    <p:extLst>
      <p:ext uri="{BB962C8B-B14F-4D97-AF65-F5344CB8AC3E}">
        <p14:creationId xmlns:p14="http://schemas.microsoft.com/office/powerpoint/2010/main" xmlns="" val="16775906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84200" y="689812"/>
            <a:ext cx="11607800" cy="6086153"/>
          </a:xfrm>
          <a:prstGeom prst="rect">
            <a:avLst/>
          </a:prstGeom>
        </p:spPr>
        <p:txBody>
          <a:bodyPr wrap="square">
            <a:spAutoFit/>
          </a:bodyPr>
          <a:lstStyle/>
          <a:p>
            <a:pPr indent="449580">
              <a:lnSpc>
                <a:spcPct val="107000"/>
              </a:lnSpc>
              <a:spcAft>
                <a:spcPts val="0"/>
              </a:spcAft>
            </a:pPr>
            <a:r>
              <a:rPr lang="ru-RU" sz="2600" b="1" i="1" dirty="0">
                <a:latin typeface="Times New Roman" panose="02020603050405020304" pitchFamily="18" charset="0"/>
                <a:cs typeface="Times New Roman" panose="02020603050405020304" pitchFamily="18" charset="0"/>
              </a:rPr>
              <a:t>Долгосрочное равновесие</a:t>
            </a:r>
            <a:r>
              <a:rPr lang="ru-RU" sz="2600" i="1" dirty="0">
                <a:latin typeface="Times New Roman" panose="02020603050405020304" pitchFamily="18" charset="0"/>
                <a:cs typeface="Times New Roman" panose="02020603050405020304" pitchFamily="18" charset="0"/>
              </a:rPr>
              <a:t>. Где достигается долгосрочное равновесие? В точке </a:t>
            </a:r>
            <a:r>
              <a:rPr lang="en-US" sz="2600" i="1" dirty="0">
                <a:latin typeface="Times New Roman" panose="02020603050405020304" pitchFamily="18" charset="0"/>
                <a:cs typeface="Times New Roman" panose="02020603050405020304" pitchFamily="18" charset="0"/>
              </a:rPr>
              <a:t>E</a:t>
            </a:r>
            <a:r>
              <a:rPr lang="ru-RU" sz="2600" i="1" dirty="0">
                <a:latin typeface="Times New Roman" panose="02020603050405020304" pitchFamily="18" charset="0"/>
                <a:cs typeface="Times New Roman" panose="02020603050405020304" pitchFamily="18" charset="0"/>
              </a:rPr>
              <a:t>` на рис. 6. Именно здесь долгосрочное предложение капитала (обозначенное кривой </a:t>
            </a:r>
            <a:r>
              <a:rPr lang="en-US" sz="2600" i="1" dirty="0">
                <a:latin typeface="Times New Roman" panose="02020603050405020304" pitchFamily="18" charset="0"/>
                <a:cs typeface="Times New Roman" panose="02020603050405020304" pitchFamily="18" charset="0"/>
              </a:rPr>
              <a:t>SLSL</a:t>
            </a:r>
            <a:r>
              <a:rPr lang="ru-RU" sz="2600" i="1" dirty="0">
                <a:latin typeface="Times New Roman" panose="02020603050405020304" pitchFamily="18" charset="0"/>
                <a:cs typeface="Times New Roman" panose="02020603050405020304" pitchFamily="18" charset="0"/>
              </a:rPr>
              <a:t>) пересекается со спросом на капитал. Долгосрочное равновесие обеспечивается, когда процентная ставка падает до точки, </a:t>
            </a:r>
            <a:r>
              <a:rPr lang="ru-RU" sz="2600" i="1" dirty="0" smtClean="0">
                <a:latin typeface="Times New Roman" panose="02020603050405020304" pitchFamily="18" charset="0"/>
                <a:cs typeface="Times New Roman" panose="02020603050405020304" pitchFamily="18" charset="0"/>
              </a:rPr>
              <a:t>где</a:t>
            </a:r>
            <a:r>
              <a:rPr lang="en-US" sz="2600" i="1" dirty="0" smtClean="0">
                <a:latin typeface="Times New Roman" panose="02020603050405020304" pitchFamily="18" charset="0"/>
                <a:cs typeface="Times New Roman" panose="02020603050405020304" pitchFamily="18" charset="0"/>
              </a:rPr>
              <a:t> </a:t>
            </a:r>
            <a:r>
              <a:rPr lang="ru-RU" sz="2600" i="1" dirty="0" smtClean="0">
                <a:latin typeface="Times New Roman" panose="02020603050405020304" pitchFamily="18" charset="0"/>
                <a:cs typeface="Times New Roman" panose="02020603050405020304" pitchFamily="18" charset="0"/>
              </a:rPr>
              <a:t>запас </a:t>
            </a:r>
            <a:r>
              <a:rPr lang="ru-RU" sz="2600" i="1" dirty="0">
                <a:latin typeface="Times New Roman" panose="02020603050405020304" pitchFamily="18" charset="0"/>
                <a:cs typeface="Times New Roman" panose="02020603050405020304" pitchFamily="18" charset="0"/>
              </a:rPr>
              <a:t>капитала предприятий расширяется настолько, что его величина совпадает с объемом денежных средств, который люди готовы предложить. При долгосрочном равновесии прекращается процесс образования чистых сбережении, чистое накопление капитала равно нулю, и запас капитала уже не увеличивается.</a:t>
            </a:r>
          </a:p>
          <a:p>
            <a:pPr indent="449580">
              <a:lnSpc>
                <a:spcPct val="107000"/>
              </a:lnSpc>
              <a:spcAft>
                <a:spcPts val="0"/>
              </a:spcAft>
            </a:pPr>
            <a:endParaRPr lang="en-US" sz="2600" i="1"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600" i="1" dirty="0" smtClean="0">
                <a:latin typeface="Times New Roman" panose="02020603050405020304" pitchFamily="18" charset="0"/>
                <a:cs typeface="Times New Roman" panose="02020603050405020304" pitchFamily="18" charset="0"/>
              </a:rPr>
              <a:t>Равновесный </a:t>
            </a:r>
            <a:r>
              <a:rPr lang="ru-RU" sz="2600" i="1" dirty="0">
                <a:latin typeface="Times New Roman" panose="02020603050405020304" pitchFamily="18" charset="0"/>
                <a:cs typeface="Times New Roman" panose="02020603050405020304" pitchFamily="18" charset="0"/>
              </a:rPr>
              <a:t>запас капитала в долгосрочном периоде устанавливается при такой реальной процентной ставке и норме прибыли на капитал, когда стоимость активов, которые люди готовы держать, и объем капитала, необходимого предприятиям для производства, равны.</a:t>
            </a:r>
          </a:p>
        </p:txBody>
      </p:sp>
    </p:spTree>
    <p:extLst>
      <p:ext uri="{BB962C8B-B14F-4D97-AF65-F5344CB8AC3E}">
        <p14:creationId xmlns:p14="http://schemas.microsoft.com/office/powerpoint/2010/main" xmlns="" val="32053884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fontScale="90000"/>
          </a:bodyPr>
          <a:lstStyle/>
          <a:p>
            <a:pPr algn="ctr"/>
            <a:r>
              <a:rPr lang="ru-RU" b="1" dirty="0"/>
              <a:t>Рис. 6. Равновесие спроса и предложения капитала в долгосрочном периоде</a:t>
            </a:r>
            <a:r>
              <a:rPr lang="ru-RU" dirty="0"/>
              <a:t/>
            </a:r>
            <a:br>
              <a:rPr lang="ru-RU" dirty="0"/>
            </a:br>
            <a:endParaRPr lang="ru-RU" dirty="0"/>
          </a:p>
        </p:txBody>
      </p:sp>
      <p:pic>
        <p:nvPicPr>
          <p:cNvPr id="4" name="Рисунок 3" descr="G:\Users\MATRIX\Desktop\Самуэльсон\14.htm8.jpg"/>
          <p:cNvPicPr/>
          <p:nvPr/>
        </p:nvPicPr>
        <p:blipFill>
          <a:blip r:embed="rId2">
            <a:extLst>
              <a:ext uri="{28A0092B-C50C-407E-A947-70E740481C1C}">
                <a14:useLocalDpi xmlns:a14="http://schemas.microsoft.com/office/drawing/2010/main" xmlns="" val="0"/>
              </a:ext>
            </a:extLst>
          </a:blip>
          <a:srcRect/>
          <a:stretch>
            <a:fillRect/>
          </a:stretch>
        </p:blipFill>
        <p:spPr bwMode="auto">
          <a:xfrm>
            <a:off x="4973053" y="1104766"/>
            <a:ext cx="7009965" cy="5552707"/>
          </a:xfrm>
          <a:prstGeom prst="rect">
            <a:avLst/>
          </a:prstGeom>
          <a:noFill/>
          <a:ln>
            <a:noFill/>
          </a:ln>
        </p:spPr>
      </p:pic>
      <p:sp>
        <p:nvSpPr>
          <p:cNvPr id="5" name="Прямоугольник 4"/>
          <p:cNvSpPr/>
          <p:nvPr/>
        </p:nvSpPr>
        <p:spPr>
          <a:xfrm>
            <a:off x="241300" y="969208"/>
            <a:ext cx="4522771" cy="5888792"/>
          </a:xfrm>
          <a:prstGeom prst="rect">
            <a:avLst/>
          </a:prstGeom>
        </p:spPr>
        <p:txBody>
          <a:bodyPr wrap="square">
            <a:spAutoFit/>
          </a:bodyPr>
          <a:lstStyle/>
          <a:p>
            <a:pPr>
              <a:lnSpc>
                <a:spcPct val="107000"/>
              </a:lnSpc>
              <a:spcAft>
                <a:spcPts val="0"/>
              </a:spcAft>
            </a:pPr>
            <a:r>
              <a:rPr lang="ru-RU" sz="2200" i="1" dirty="0">
                <a:latin typeface="Times New Roman" panose="02020603050405020304" pitchFamily="18" charset="0"/>
                <a:cs typeface="Times New Roman" panose="02020603050405020304" pitchFamily="18" charset="0"/>
              </a:rPr>
              <a:t>В долгосрочном периоде общество накапливает капитал, кривая предложения уже не вертикальная. Как изображено на этом рисунке, предложение богатства реагирует на повышение процентных ставок. При исходном краткосрочном равновесии в точке Е происходят чистые инвестиции: поэтому экономика движется вниз по кривой спроса </a:t>
            </a:r>
            <a:r>
              <a:rPr lang="en-US" sz="2200" i="1" dirty="0">
                <a:latin typeface="Times New Roman" panose="02020603050405020304" pitchFamily="18" charset="0"/>
                <a:cs typeface="Times New Roman" panose="02020603050405020304" pitchFamily="18" charset="0"/>
              </a:rPr>
              <a:t>DD</a:t>
            </a:r>
            <a:r>
              <a:rPr lang="ru-RU" sz="2200" i="1" dirty="0">
                <a:latin typeface="Times New Roman" panose="02020603050405020304" pitchFamily="18" charset="0"/>
                <a:cs typeface="Times New Roman" panose="02020603050405020304" pitchFamily="18" charset="0"/>
              </a:rPr>
              <a:t>, как показано черными стрелками. Долгосрочное равновесие устанавливается в точке Е`, в которой прекращается процесс образован на чистых сбережений</a:t>
            </a:r>
            <a:r>
              <a:rPr lang="ru-RU" sz="2000" dirty="0">
                <a:solidFill>
                  <a:schemeClr val="bg1">
                    <a:lumMod val="95000"/>
                    <a:lumOff val="5000"/>
                  </a:schemeClr>
                </a:solidFill>
                <a:ea typeface="Calibri" panose="020F0502020204030204" pitchFamily="34" charset="0"/>
                <a:cs typeface="Times New Roman" panose="02020603050405020304" pitchFamily="18" charset="0"/>
              </a:rPr>
              <a:t>.</a:t>
            </a:r>
            <a:endParaRPr lang="ru-RU" sz="2800" dirty="0">
              <a:solidFill>
                <a:schemeClr val="bg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7566774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98023" y="0"/>
            <a:ext cx="8534400" cy="1507067"/>
          </a:xfrm>
        </p:spPr>
        <p:txBody>
          <a:bodyPr/>
          <a:lstStyle/>
          <a:p>
            <a:r>
              <a:rPr lang="ru-RU" b="1" dirty="0"/>
              <a:t>Налоги и </a:t>
            </a:r>
            <a:r>
              <a:rPr lang="ru-RU" b="1" dirty="0" smtClean="0"/>
              <a:t>инфляция</a:t>
            </a:r>
            <a:endParaRPr lang="ru-RU" dirty="0"/>
          </a:p>
        </p:txBody>
      </p:sp>
      <p:sp>
        <p:nvSpPr>
          <p:cNvPr id="4" name="Прямоугольник 3"/>
          <p:cNvSpPr/>
          <p:nvPr/>
        </p:nvSpPr>
        <p:spPr>
          <a:xfrm>
            <a:off x="914400" y="1384300"/>
            <a:ext cx="10553700" cy="4373633"/>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Инвесторы всегда "зорко" следят за инфляцией и налогами. Вспомним, что инфляция имеет тенденцию уменьшать количество товаров, которые можно купить за те же деньги. Поэтому нам необходимо вычислить реальную процентную ставку или реальную прибыль от наших инвестиций, чтобы устранить влияние изменения ценности денег. Не менее важное значение имеют и налоги. Часть наших доходов идет государству, которое оплачивает общественные блага и другие правительственные программы. Следовательно, инвесторы сосредоточивают свое внимание на доходе после уплаты налогов.</a:t>
            </a:r>
          </a:p>
        </p:txBody>
      </p:sp>
    </p:spTree>
    <p:extLst>
      <p:ext uri="{BB962C8B-B14F-4D97-AF65-F5344CB8AC3E}">
        <p14:creationId xmlns:p14="http://schemas.microsoft.com/office/powerpoint/2010/main" xmlns="" val="35451248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0" cy="1235242"/>
          </a:xfrm>
        </p:spPr>
        <p:txBody>
          <a:bodyPr/>
          <a:lstStyle/>
          <a:p>
            <a:pPr algn="ctr"/>
            <a:r>
              <a:rPr lang="ru-RU" b="1" dirty="0"/>
              <a:t>Технологические нарушения</a:t>
            </a:r>
            <a:endParaRPr lang="ru-RU" dirty="0"/>
          </a:p>
        </p:txBody>
      </p:sp>
      <p:sp>
        <p:nvSpPr>
          <p:cNvPr id="4" name="Прямоугольник 3"/>
          <p:cNvSpPr/>
          <p:nvPr/>
        </p:nvSpPr>
        <p:spPr>
          <a:xfrm>
            <a:off x="1536700" y="1588837"/>
            <a:ext cx="9105900" cy="3749424"/>
          </a:xfrm>
          <a:prstGeom prst="rect">
            <a:avLst/>
          </a:prstGeom>
        </p:spPr>
        <p:txBody>
          <a:bodyPr wrap="square">
            <a:spAutoFit/>
          </a:bodyPr>
          <a:lstStyle/>
          <a:p>
            <a:pPr indent="449580">
              <a:lnSpc>
                <a:spcPct val="107000"/>
              </a:lnSpc>
              <a:spcAft>
                <a:spcPts val="0"/>
              </a:spcAft>
            </a:pPr>
            <a:r>
              <a:rPr lang="ru-RU" sz="2800" i="1" dirty="0">
                <a:latin typeface="Times New Roman" panose="02020603050405020304" pitchFamily="18" charset="0"/>
                <a:cs typeface="Times New Roman" panose="02020603050405020304" pitchFamily="18" charset="0"/>
              </a:rPr>
              <a:t>Еще большие проблемы создает научно-технический прогресс. Исторические исследования показывают, что изобретения и открытия повышают прибыль на капитал и, таким образом, влияют на равновесные процентные ставки. Действительно, тенденция процентных ставок к понижению из-за закона убывающей отдачи в настоящее время почти устранена благодаря изобретательской деятельности и </a:t>
            </a:r>
            <a:r>
              <a:rPr lang="ru-RU" sz="2800" i="1" dirty="0" smtClean="0">
                <a:latin typeface="Times New Roman" panose="02020603050405020304" pitchFamily="18" charset="0"/>
                <a:cs typeface="Times New Roman" panose="02020603050405020304" pitchFamily="18" charset="0"/>
              </a:rPr>
              <a:t>научно-</a:t>
            </a:r>
            <a:r>
              <a:rPr lang="ru-RU" sz="2800" i="1" dirty="0">
                <a:latin typeface="Times New Roman" panose="02020603050405020304" pitchFamily="18" charset="0"/>
                <a:cs typeface="Times New Roman" panose="02020603050405020304" pitchFamily="18" charset="0"/>
              </a:rPr>
              <a:t>т</a:t>
            </a:r>
            <a:r>
              <a:rPr lang="ru-RU" sz="2800" i="1" dirty="0" smtClean="0">
                <a:latin typeface="Times New Roman" panose="02020603050405020304" pitchFamily="18" charset="0"/>
                <a:cs typeface="Times New Roman" panose="02020603050405020304" pitchFamily="18" charset="0"/>
              </a:rPr>
              <a:t>ехническому </a:t>
            </a:r>
            <a:r>
              <a:rPr lang="ru-RU" sz="2800" i="1" dirty="0">
                <a:latin typeface="Times New Roman" panose="02020603050405020304" pitchFamily="18" charset="0"/>
                <a:cs typeface="Times New Roman" panose="02020603050405020304" pitchFamily="18" charset="0"/>
              </a:rPr>
              <a:t>прогрессу.</a:t>
            </a:r>
          </a:p>
        </p:txBody>
      </p:sp>
    </p:spTree>
    <p:extLst>
      <p:ext uri="{BB962C8B-B14F-4D97-AF65-F5344CB8AC3E}">
        <p14:creationId xmlns:p14="http://schemas.microsoft.com/office/powerpoint/2010/main" xmlns="" val="38248490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15707" y="342900"/>
            <a:ext cx="8534400" cy="838867"/>
          </a:xfrm>
        </p:spPr>
        <p:txBody>
          <a:bodyPr/>
          <a:lstStyle/>
          <a:p>
            <a:r>
              <a:rPr lang="ru-RU" b="1" dirty="0"/>
              <a:t>Неопределенность и </a:t>
            </a:r>
            <a:r>
              <a:rPr lang="ru-RU" b="1" dirty="0" smtClean="0"/>
              <a:t>ожидания</a:t>
            </a:r>
            <a:endParaRPr lang="ru-RU" dirty="0"/>
          </a:p>
        </p:txBody>
      </p:sp>
      <p:sp>
        <p:nvSpPr>
          <p:cNvPr id="4" name="Прямоугольник 3"/>
          <p:cNvSpPr/>
          <p:nvPr/>
        </p:nvSpPr>
        <p:spPr>
          <a:xfrm>
            <a:off x="571500" y="1395663"/>
            <a:ext cx="11036300" cy="5164234"/>
          </a:xfrm>
          <a:prstGeom prst="rect">
            <a:avLst/>
          </a:prstGeom>
        </p:spPr>
        <p:txBody>
          <a:bodyPr wrap="square">
            <a:spAutoFit/>
          </a:bodyPr>
          <a:lstStyle/>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Последнее дополнение касается риска, который сопровождает принятие инвестиционных решении В реальном мире не существует стеклянного шара для предсказания будущего. Все инвестиции, основывающиеся на оценке будущих доходов, обычно являются предположениями о будущих затратах и вознаграждениях В наших рассуждениях мы предполагали, что риска не существует. Но в действительности почти все ссуды или инвестиции содержат элемент риска Станок может сломаться; нефтяная скважина оказаться пустой; ваша любимая компьютерная компания может прогореть. Инвестиции отличаются по степени риска, однако абсолютно </a:t>
            </a:r>
            <a:r>
              <a:rPr lang="ru-RU" sz="2200" i="1" dirty="0" err="1">
                <a:latin typeface="Times New Roman" panose="02020603050405020304" pitchFamily="18" charset="0"/>
                <a:cs typeface="Times New Roman" panose="02020603050405020304" pitchFamily="18" charset="0"/>
              </a:rPr>
              <a:t>безрисковых</a:t>
            </a:r>
            <a:r>
              <a:rPr lang="ru-RU" sz="2200" i="1" dirty="0">
                <a:latin typeface="Times New Roman" panose="02020603050405020304" pitchFamily="18" charset="0"/>
                <a:cs typeface="Times New Roman" panose="02020603050405020304" pitchFamily="18" charset="0"/>
              </a:rPr>
              <a:t> инвестиций не бывает.</a:t>
            </a:r>
          </a:p>
          <a:p>
            <a:pPr indent="449580">
              <a:lnSpc>
                <a:spcPct val="107000"/>
              </a:lnSpc>
              <a:spcAft>
                <a:spcPts val="0"/>
              </a:spcAft>
            </a:pPr>
            <a:r>
              <a:rPr lang="ru-RU" sz="2200" i="1" dirty="0">
                <a:latin typeface="Times New Roman" panose="02020603050405020304" pitchFamily="18" charset="0"/>
                <a:cs typeface="Times New Roman" panose="02020603050405020304" pitchFamily="18" charset="0"/>
              </a:rPr>
              <a:t>Инвесторы, как правило, более чем прохладно относятся к рискованным активам. Скорее они предпочтут хранить актив, скорый наверняка даст им 10% чем актив, который с одинаковой вероятностью может принести 0 или 20%. Таким образом. инвесторы должны получать дополнительную прибыль или вознаграждение за риск, чтобы осуществлять инвестиции с </a:t>
            </a:r>
            <a:r>
              <a:rPr lang="ru-RU" sz="2200" i="1" dirty="0" err="1">
                <a:latin typeface="Times New Roman" panose="02020603050405020304" pitchFamily="18" charset="0"/>
                <a:cs typeface="Times New Roman" panose="02020603050405020304" pitchFamily="18" charset="0"/>
              </a:rPr>
              <a:t>нестрахуемым</a:t>
            </a:r>
            <a:r>
              <a:rPr lang="ru-RU" sz="2200" i="1" dirty="0">
                <a:latin typeface="Times New Roman" panose="02020603050405020304" pitchFamily="18" charset="0"/>
                <a:cs typeface="Times New Roman" panose="02020603050405020304" pitchFamily="18" charset="0"/>
              </a:rPr>
              <a:t> риском</a:t>
            </a:r>
            <a:r>
              <a:rPr lang="ru-RU" sz="2200" i="1" dirty="0" smtClean="0">
                <a:latin typeface="Times New Roman" panose="02020603050405020304" pitchFamily="18" charset="0"/>
                <a:cs typeface="Times New Roman" panose="02020603050405020304" pitchFamily="18" charset="0"/>
              </a:rPr>
              <a:t>.</a:t>
            </a:r>
            <a:endParaRPr lang="ru-RU"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058549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76086" y="279401"/>
            <a:ext cx="8534400" cy="812800"/>
          </a:xfrm>
        </p:spPr>
        <p:txBody>
          <a:bodyPr>
            <a:normAutofit fontScale="90000"/>
          </a:bodyPr>
          <a:lstStyle/>
          <a:p>
            <a:r>
              <a:rPr lang="ru-RU" b="1" dirty="0"/>
              <a:t>ЭМПИРИЧЕСКИЕ ДАННЫЕ</a:t>
            </a:r>
            <a:r>
              <a:rPr lang="ru-RU" dirty="0"/>
              <a:t/>
            </a:r>
            <a:br>
              <a:rPr lang="ru-RU" dirty="0"/>
            </a:br>
            <a:endParaRPr lang="ru-RU" dirty="0"/>
          </a:p>
        </p:txBody>
      </p:sp>
      <p:sp>
        <p:nvSpPr>
          <p:cNvPr id="4" name="Прямоугольник 3"/>
          <p:cNvSpPr/>
          <p:nvPr/>
        </p:nvSpPr>
        <p:spPr>
          <a:xfrm>
            <a:off x="457200" y="1011928"/>
            <a:ext cx="11277600" cy="5658024"/>
          </a:xfrm>
          <a:prstGeom prst="rect">
            <a:avLst/>
          </a:prstGeom>
        </p:spPr>
        <p:txBody>
          <a:bodyPr wrap="square">
            <a:spAutoFit/>
          </a:bodyPr>
          <a:lstStyle/>
          <a:p>
            <a:pPr>
              <a:lnSpc>
                <a:spcPct val="107000"/>
              </a:lnSpc>
              <a:spcAft>
                <a:spcPts val="0"/>
              </a:spcAft>
            </a:pPr>
            <a:r>
              <a:rPr lang="ru-RU" sz="2600" b="1" i="1" dirty="0">
                <a:latin typeface="Times New Roman" panose="02020603050405020304" pitchFamily="18" charset="0"/>
                <a:cs typeface="Times New Roman" panose="02020603050405020304" pitchFamily="18" charset="0"/>
              </a:rPr>
              <a:t>Размер прибыли на различные активы</a:t>
            </a:r>
          </a:p>
          <a:p>
            <a:pPr>
              <a:lnSpc>
                <a:spcPct val="107000"/>
              </a:lnSpc>
              <a:spcAft>
                <a:spcPts val="0"/>
              </a:spcAft>
            </a:pPr>
            <a:r>
              <a:rPr lang="ru-RU" sz="2600" i="1" dirty="0">
                <a:latin typeface="Times New Roman" panose="02020603050405020304" pitchFamily="18" charset="0"/>
                <a:cs typeface="Times New Roman" panose="02020603050405020304" pitchFamily="18" charset="0"/>
              </a:rPr>
              <a:t> </a:t>
            </a:r>
          </a:p>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Каковы действительные прибыли на различные формы инвестиций? В табл. 2 представлены итоги недавно проведенных исследований, касающихся величины прибыли на капитал в различных отраслях. Нормы прибыли на активы, такие как корпоративный капитал, земельный надел и недвижимость, составляют за последние три десятилетия примерно 6%. Поскольку эти активы можно объединить в пакет и продать з виде акций или облигации, они связаны с меньшей нормой прибыли, чем более рисковые, </a:t>
            </a:r>
            <a:r>
              <a:rPr lang="ru-RU" sz="2600" i="1" dirty="0" err="1">
                <a:latin typeface="Times New Roman" panose="02020603050405020304" pitchFamily="18" charset="0"/>
                <a:cs typeface="Times New Roman" panose="02020603050405020304" pitchFamily="18" charset="0"/>
              </a:rPr>
              <a:t>недиверсифицированные</a:t>
            </a:r>
            <a:r>
              <a:rPr lang="ru-RU" sz="2600" i="1" dirty="0">
                <a:latin typeface="Times New Roman" panose="02020603050405020304" pitchFamily="18" charset="0"/>
                <a:cs typeface="Times New Roman" panose="02020603050405020304" pitchFamily="18" charset="0"/>
              </a:rPr>
              <a:t> активы, такие как человеческий капитал, рисковый капитал, потребительские товары длительного пользования и капитал развивающаяся стран. Эти рисковые инвестиции характеризуются нормой прибыли, составляющей примерно 10% и выше. </a:t>
            </a:r>
          </a:p>
        </p:txBody>
      </p:sp>
    </p:spTree>
    <p:extLst>
      <p:ext uri="{BB962C8B-B14F-4D97-AF65-F5344CB8AC3E}">
        <p14:creationId xmlns:p14="http://schemas.microsoft.com/office/powerpoint/2010/main" xmlns="" val="327972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64781" y="0"/>
            <a:ext cx="10745955" cy="774032"/>
          </a:xfrm>
        </p:spPr>
        <p:txBody>
          <a:bodyPr/>
          <a:lstStyle/>
          <a:p>
            <a:pPr marL="0" indent="0">
              <a:buNone/>
            </a:pPr>
            <a:r>
              <a:rPr lang="ru-RU" b="1" dirty="0">
                <a:solidFill>
                  <a:schemeClr val="bg1">
                    <a:lumMod val="95000"/>
                    <a:lumOff val="5000"/>
                  </a:schemeClr>
                </a:solidFill>
              </a:rPr>
              <a:t>Рис. 1. Фиксированное количество земли должно работать за любую цену.</a:t>
            </a:r>
            <a:endParaRPr lang="ru-RU" dirty="0">
              <a:solidFill>
                <a:schemeClr val="bg1">
                  <a:lumMod val="95000"/>
                  <a:lumOff val="5000"/>
                </a:schemeClr>
              </a:solidFill>
            </a:endParaRPr>
          </a:p>
        </p:txBody>
      </p:sp>
      <p:pic>
        <p:nvPicPr>
          <p:cNvPr id="4" name="Рисунок 3"/>
          <p:cNvPicPr/>
          <p:nvPr/>
        </p:nvPicPr>
        <p:blipFill>
          <a:blip r:embed="rId2"/>
          <a:stretch>
            <a:fillRect/>
          </a:stretch>
        </p:blipFill>
        <p:spPr>
          <a:xfrm>
            <a:off x="5761371" y="774032"/>
            <a:ext cx="6157913" cy="5883442"/>
          </a:xfrm>
          <a:prstGeom prst="rect">
            <a:avLst/>
          </a:prstGeom>
        </p:spPr>
      </p:pic>
      <p:sp>
        <p:nvSpPr>
          <p:cNvPr id="5" name="Прямоугольник 4"/>
          <p:cNvSpPr/>
          <p:nvPr/>
        </p:nvSpPr>
        <p:spPr>
          <a:xfrm>
            <a:off x="342900" y="1511301"/>
            <a:ext cx="5405771" cy="4143185"/>
          </a:xfrm>
          <a:prstGeom prst="rect">
            <a:avLst/>
          </a:prstGeom>
        </p:spPr>
        <p:txBody>
          <a:bodyPr wrap="square">
            <a:spAutoFit/>
          </a:bodyPr>
          <a:lstStyle/>
          <a:p>
            <a:pPr>
              <a:lnSpc>
                <a:spcPct val="107000"/>
              </a:lnSpc>
              <a:spcAft>
                <a:spcPts val="0"/>
              </a:spcAft>
            </a:pPr>
            <a:r>
              <a:rPr lang="en-US" sz="2400" i="1" dirty="0" smtClean="0">
                <a:solidFill>
                  <a:schemeClr val="bg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Рента</a:t>
            </a:r>
            <a:r>
              <a:rPr lang="ru-RU" sz="2200" dirty="0">
                <a:latin typeface="Times New Roman" panose="02020603050405020304" pitchFamily="18" charset="0"/>
                <a:cs typeface="Times New Roman" panose="02020603050405020304" pitchFamily="18" charset="0"/>
              </a:rPr>
              <a:t>, которую иногда называют также чистой экономической рентой, характеризуется совершенно неэластичным предложением. Мы поднимаемся по линии </a:t>
            </a:r>
            <a:r>
              <a:rPr lang="en-US" sz="2200" dirty="0">
                <a:latin typeface="Times New Roman" panose="02020603050405020304" pitchFamily="18" charset="0"/>
                <a:cs typeface="Times New Roman" panose="02020603050405020304" pitchFamily="18" charset="0"/>
              </a:rPr>
              <a:t>SS</a:t>
            </a:r>
            <a:r>
              <a:rPr lang="ru-RU" sz="2200" dirty="0">
                <a:latin typeface="Times New Roman" panose="02020603050405020304" pitchFamily="18" charset="0"/>
                <a:cs typeface="Times New Roman" panose="02020603050405020304" pitchFamily="18" charset="0"/>
              </a:rPr>
              <a:t> до кривой факторного спроса, чтобы определить ренту. Помимо земли, понятие "рента" можно применить к запасам нефти и золота, баскетболистам, ростом выше двух метров, и к любому другому фактору, характеризующемуся фиксированным предложением</a:t>
            </a:r>
            <a:r>
              <a:rPr lang="ru-RU" sz="2400" i="1" dirty="0">
                <a:solidFill>
                  <a:schemeClr val="bg1">
                    <a:lumMod val="95000"/>
                    <a:lumOff val="5000"/>
                  </a:schemeClr>
                </a:solidFill>
                <a:ea typeface="Calibri" panose="020F0502020204030204" pitchFamily="34" charset="0"/>
                <a:cs typeface="Times New Roman" panose="02020603050405020304" pitchFamily="18" charset="0"/>
              </a:rPr>
              <a:t>. </a:t>
            </a:r>
            <a:endParaRPr lang="ru-RU" sz="3600" dirty="0">
              <a:solidFill>
                <a:schemeClr val="bg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1497146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normAutofit fontScale="90000"/>
          </a:bodyPr>
          <a:lstStyle/>
          <a:p>
            <a:pPr algn="ctr"/>
            <a:r>
              <a:rPr lang="ru-RU" b="1" dirty="0"/>
              <a:t>Таблица 2. Реальные нормы прибыли на различные активы</a:t>
            </a:r>
            <a:r>
              <a:rPr lang="ru-RU" dirty="0"/>
              <a:t/>
            </a:r>
            <a:br>
              <a:rPr lang="ru-RU" dirty="0"/>
            </a:br>
            <a:endParaRPr lang="ru-RU" dirty="0"/>
          </a:p>
        </p:txBody>
      </p:sp>
      <p:pic>
        <p:nvPicPr>
          <p:cNvPr id="4" name="Рисунок 3" descr="G:\Users\MATRIX\Desktop\экономика\1\0\tab2.jpg"/>
          <p:cNvPicPr/>
          <p:nvPr/>
        </p:nvPicPr>
        <p:blipFill>
          <a:blip r:embed="rId2">
            <a:extLst>
              <a:ext uri="{28A0092B-C50C-407E-A947-70E740481C1C}">
                <a14:useLocalDpi xmlns:a14="http://schemas.microsoft.com/office/drawing/2010/main" xmlns="" val="0"/>
              </a:ext>
            </a:extLst>
          </a:blip>
          <a:srcRect/>
          <a:stretch>
            <a:fillRect/>
          </a:stretch>
        </p:blipFill>
        <p:spPr bwMode="auto">
          <a:xfrm>
            <a:off x="5727032" y="1064327"/>
            <a:ext cx="6215012" cy="5528978"/>
          </a:xfrm>
          <a:prstGeom prst="rect">
            <a:avLst/>
          </a:prstGeom>
          <a:noFill/>
          <a:ln>
            <a:noFill/>
          </a:ln>
        </p:spPr>
      </p:pic>
      <p:sp>
        <p:nvSpPr>
          <p:cNvPr id="5" name="Прямоугольник 4"/>
          <p:cNvSpPr/>
          <p:nvPr/>
        </p:nvSpPr>
        <p:spPr>
          <a:xfrm>
            <a:off x="355600" y="1194138"/>
            <a:ext cx="4889500" cy="5293757"/>
          </a:xfrm>
          <a:prstGeom prst="rect">
            <a:avLst/>
          </a:prstGeom>
        </p:spPr>
        <p:txBody>
          <a:bodyPr wrap="square">
            <a:spAutoFit/>
          </a:bodyPr>
          <a:lstStyle/>
          <a:p>
            <a:r>
              <a:rPr lang="ru-RU" sz="2600" i="1" dirty="0">
                <a:latin typeface="Times New Roman" panose="02020603050405020304" pitchFamily="18" charset="0"/>
                <a:cs typeface="Times New Roman" panose="02020603050405020304" pitchFamily="18" charset="0"/>
              </a:rPr>
              <a:t>Реальные нормы прибыли на материальный капитал, землю и человеческий капитал колеблются в широком диапазоне в зависимости от конкретной страны и степени риска. Поскольку потребители не могут суммировать риски на свои инвестиции и зачастую ограничены в ликвидности, потребительские инвестиции характеризуются самой высокой нормой прибыли</a:t>
            </a:r>
          </a:p>
        </p:txBody>
      </p:sp>
    </p:spTree>
    <p:extLst>
      <p:ext uri="{BB962C8B-B14F-4D97-AF65-F5344CB8AC3E}">
        <p14:creationId xmlns:p14="http://schemas.microsoft.com/office/powerpoint/2010/main" xmlns="" val="19630963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8212" y="0"/>
            <a:ext cx="8534400" cy="1507067"/>
          </a:xfrm>
        </p:spPr>
        <p:txBody>
          <a:bodyPr/>
          <a:lstStyle/>
          <a:p>
            <a:r>
              <a:rPr lang="ru-RU" b="1" dirty="0"/>
              <a:t>Доходы труда и капитала</a:t>
            </a:r>
            <a:r>
              <a:rPr lang="ru-RU" dirty="0"/>
              <a:t/>
            </a:r>
            <a:br>
              <a:rPr lang="ru-RU" dirty="0"/>
            </a:br>
            <a:endParaRPr lang="ru-RU" dirty="0"/>
          </a:p>
        </p:txBody>
      </p:sp>
      <p:sp>
        <p:nvSpPr>
          <p:cNvPr id="4" name="Прямоугольник 3"/>
          <p:cNvSpPr/>
          <p:nvPr/>
        </p:nvSpPr>
        <p:spPr>
          <a:xfrm>
            <a:off x="469900" y="834188"/>
            <a:ext cx="11557000" cy="5658024"/>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Окончательное сравнение, представленное на рис 7, иллюстрирует тенденции в изменении нормы прибыли на труд и капитал в Соединенных Штатах за последние 35 лет. Мы видим, что заработки людей резко возросли, но затем, к середине 70-х. наметилась стагнация. В то же время норма прибыли на капитал за последние годы резко возросла, за 80-е годы почти удвоилась норма прибыли на нефинансовый корпоративный капитал посте уплаты налогов. Эта тенденция заставила одного специалиста сделать вывод о том, что сейчас в Соединенных Штатах наступили “хорошие времена” для капиталистов. </a:t>
            </a:r>
          </a:p>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Что же вызвало столь резкую перемену ситуации с доходами рабочих и капиталистов за последние два десятилетия? В то время как экономисты только приступают к выяснению причин этого явления мы предлагаем вашему вниманию ряд наиболее вероятных из них. </a:t>
            </a:r>
          </a:p>
        </p:txBody>
      </p:sp>
    </p:spTree>
    <p:extLst>
      <p:ext uri="{BB962C8B-B14F-4D97-AF65-F5344CB8AC3E}">
        <p14:creationId xmlns:p14="http://schemas.microsoft.com/office/powerpoint/2010/main" xmlns="" val="124962708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56674"/>
            <a:ext cx="12192000" cy="6053196"/>
          </a:xfrm>
          <a:prstGeom prst="rect">
            <a:avLst/>
          </a:prstGeom>
        </p:spPr>
        <p:txBody>
          <a:bodyPr wrap="square">
            <a:spAutoFit/>
          </a:bodyPr>
          <a:lstStyle/>
          <a:p>
            <a:pPr marL="447675" indent="-447675">
              <a:lnSpc>
                <a:spcPct val="107000"/>
              </a:lnSpc>
              <a:spcAft>
                <a:spcPts val="0"/>
              </a:spcAft>
            </a:pPr>
            <a:r>
              <a:rPr lang="ru-RU" sz="2400" dirty="0">
                <a:solidFill>
                  <a:schemeClr val="bg1">
                    <a:lumMod val="95000"/>
                    <a:lumOff val="5000"/>
                  </a:schemeClr>
                </a:solidFill>
                <a:ea typeface="Calibri" panose="020F0502020204030204" pitchFamily="34" charset="0"/>
                <a:cs typeface="Times New Roman" panose="02020603050405020304" pitchFamily="18" charset="0"/>
              </a:rPr>
              <a:t>■ 	</a:t>
            </a:r>
            <a:r>
              <a:rPr lang="ru-RU" sz="2600" i="1" dirty="0">
                <a:latin typeface="Times New Roman" panose="02020603050405020304" pitchFamily="18" charset="0"/>
                <a:cs typeface="Times New Roman" panose="02020603050405020304" pitchFamily="18" charset="0"/>
              </a:rPr>
              <a:t>Начиная с 80-х годов, консервативное и </a:t>
            </a:r>
            <a:r>
              <a:rPr lang="ru-RU" sz="2600" i="1" dirty="0" err="1">
                <a:latin typeface="Times New Roman" panose="02020603050405020304" pitchFamily="18" charset="0"/>
                <a:cs typeface="Times New Roman" panose="02020603050405020304" pitchFamily="18" charset="0"/>
              </a:rPr>
              <a:t>прорыночное</a:t>
            </a:r>
            <a:r>
              <a:rPr lang="ru-RU" sz="2600" i="1" dirty="0">
                <a:latin typeface="Times New Roman" panose="02020603050405020304" pitchFamily="18" charset="0"/>
                <a:cs typeface="Times New Roman" panose="02020603050405020304" pitchFamily="18" charset="0"/>
              </a:rPr>
              <a:t> политическое движение привело к </a:t>
            </a:r>
            <a:r>
              <a:rPr lang="ru-RU" sz="2600" i="1" dirty="0" err="1">
                <a:latin typeface="Times New Roman" panose="02020603050405020304" pitchFamily="18" charset="0"/>
                <a:cs typeface="Times New Roman" panose="02020603050405020304" pitchFamily="18" charset="0"/>
              </a:rPr>
              <a:t>дерегуляции</a:t>
            </a:r>
            <a:r>
              <a:rPr lang="ru-RU" sz="2600" i="1" dirty="0">
                <a:latin typeface="Times New Roman" panose="02020603050405020304" pitchFamily="18" charset="0"/>
                <a:cs typeface="Times New Roman" panose="02020603050405020304" pitchFamily="18" charset="0"/>
              </a:rPr>
              <a:t> многих отраслей, дав возможность капиталу проникать в наиболее прибыльные области. Эта тенденция наиболее отчетливо прослеживается на примере электроэнергетических компаний энергосистемы общего пользования, где </a:t>
            </a:r>
            <a:r>
              <a:rPr lang="ru-RU" sz="2600" i="1" dirty="0" err="1">
                <a:latin typeface="Times New Roman" panose="02020603050405020304" pitchFamily="18" charset="0"/>
                <a:cs typeface="Times New Roman" panose="02020603050405020304" pitchFamily="18" charset="0"/>
              </a:rPr>
              <a:t>фондоемкость</a:t>
            </a:r>
            <a:r>
              <a:rPr lang="ru-RU" sz="2600" i="1" dirty="0">
                <a:latin typeface="Times New Roman" panose="02020603050405020304" pitchFamily="18" charset="0"/>
                <a:cs typeface="Times New Roman" panose="02020603050405020304" pitchFamily="18" charset="0"/>
              </a:rPr>
              <a:t> производства резко снизилась, когда бывшие монополии столкнулись с ростом конкуренции на рынке электроэнергии.</a:t>
            </a:r>
          </a:p>
          <a:p>
            <a:pPr>
              <a:lnSpc>
                <a:spcPct val="107000"/>
              </a:lnSpc>
              <a:spcAft>
                <a:spcPts val="0"/>
              </a:spcAft>
            </a:pPr>
            <a:r>
              <a:rPr lang="ru-RU" sz="2600" i="1" dirty="0">
                <a:latin typeface="Times New Roman" panose="02020603050405020304" pitchFamily="18" charset="0"/>
                <a:cs typeface="Times New Roman" panose="02020603050405020304" pitchFamily="18" charset="0"/>
              </a:rPr>
              <a:t> </a:t>
            </a:r>
          </a:p>
          <a:p>
            <a:pPr marL="447675" indent="-447675">
              <a:lnSpc>
                <a:spcPct val="107000"/>
              </a:lnSpc>
              <a:spcAft>
                <a:spcPts val="0"/>
              </a:spcAft>
            </a:pPr>
            <a:r>
              <a:rPr lang="ru-RU" sz="2600" i="1" dirty="0">
                <a:latin typeface="Times New Roman" panose="02020603050405020304" pitchFamily="18" charset="0"/>
                <a:cs typeface="Times New Roman" panose="02020603050405020304" pitchFamily="18" charset="0"/>
              </a:rPr>
              <a:t>■	Резкий рост торговли с развивающимися странами означает, что американским - особенно неквалифицированным рабочим - приходится конкурировать с огромной армией рабочих из других стран. В то же время местные управленческие кадры и капитал являются во всем </a:t>
            </a:r>
            <a:r>
              <a:rPr lang="ru-RU" sz="2600" i="1" dirty="0" smtClean="0">
                <a:latin typeface="Times New Roman" panose="02020603050405020304" pitchFamily="18" charset="0"/>
                <a:cs typeface="Times New Roman" panose="02020603050405020304" pitchFamily="18" charset="0"/>
              </a:rPr>
              <a:t>мире дефицитными </a:t>
            </a:r>
            <a:r>
              <a:rPr lang="ru-RU" sz="2600" i="1" dirty="0">
                <a:latin typeface="Times New Roman" panose="02020603050405020304" pitchFamily="18" charset="0"/>
                <a:cs typeface="Times New Roman" panose="02020603050405020304" pitchFamily="18" charset="0"/>
              </a:rPr>
              <a:t>факторами, поэтому мы вправе рассчитывать на рост их прибыльности с ростом открытости как местного, так и зарубежного рынков.</a:t>
            </a:r>
          </a:p>
          <a:p>
            <a:pPr marL="447675" indent="-447675">
              <a:lnSpc>
                <a:spcPct val="107000"/>
              </a:lnSpc>
              <a:spcAft>
                <a:spcPts val="0"/>
              </a:spcAft>
            </a:pPr>
            <a:r>
              <a:rPr lang="ru-RU" sz="2400" dirty="0">
                <a:solidFill>
                  <a:schemeClr val="bg1">
                    <a:lumMod val="95000"/>
                    <a:lumOff val="5000"/>
                  </a:schemeClr>
                </a:solidFill>
                <a:ea typeface="Calibri" panose="020F0502020204030204" pitchFamily="34" charset="0"/>
                <a:cs typeface="Times New Roman" panose="02020603050405020304" pitchFamily="18" charset="0"/>
              </a:rPr>
              <a:t> </a:t>
            </a:r>
            <a:endParaRPr lang="ru-RU" sz="3200" dirty="0">
              <a:solidFill>
                <a:schemeClr val="bg1">
                  <a:lumMod val="95000"/>
                  <a:lumOff val="5000"/>
                </a:scheme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5779075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5300" y="0"/>
            <a:ext cx="11696700" cy="5658024"/>
          </a:xfrm>
          <a:prstGeom prst="rect">
            <a:avLst/>
          </a:prstGeom>
        </p:spPr>
        <p:txBody>
          <a:bodyPr wrap="square">
            <a:spAutoFit/>
          </a:bodyPr>
          <a:lstStyle/>
          <a:p>
            <a:pPr indent="447675">
              <a:lnSpc>
                <a:spcPct val="107000"/>
              </a:lnSpc>
              <a:spcAft>
                <a:spcPts val="0"/>
              </a:spcAft>
            </a:pPr>
            <a:r>
              <a:rPr lang="ru-RU" sz="2600" i="1" dirty="0">
                <a:latin typeface="Times New Roman" panose="02020603050405020304" pitchFamily="18" charset="0"/>
                <a:cs typeface="Times New Roman" panose="02020603050405020304" pitchFamily="18" charset="0"/>
              </a:rPr>
              <a:t>■	Весьма любопытная особенность заключается в том, что научно-технический прогресс в последнее десятилетие характеризуются экономией капитала (по сравнению с научно-технический прогрессом, основанным на экономии труда, который характеризовал большую часть периода со времен "промышленной революции"). Когда-то "наступление" новых технологий заключалось в вытеснения ручного труда ткацкими станками. В наши дни все возрастающая доля инвестиций приходится на компьютеры и прочие информационные технологии. Информационный капитал характеризуется экономией капитала потому, что он помогает авиакомпаниям планировать авиаперевозки, дает возможность нефтяным компаниям организовать более эффективную работу нефтеперегонных заводов и заниматься поиском богатых нефтью месторождений, вместо того чтобы сверлить скважины наугад, и помогает всем компаниям сокращать свои товарно-материальные запасы.</a:t>
            </a:r>
          </a:p>
        </p:txBody>
      </p:sp>
      <p:sp>
        <p:nvSpPr>
          <p:cNvPr id="5" name="Прямоугольник 4"/>
          <p:cNvSpPr/>
          <p:nvPr/>
        </p:nvSpPr>
        <p:spPr>
          <a:xfrm>
            <a:off x="292100" y="5510965"/>
            <a:ext cx="11899900" cy="1376724"/>
          </a:xfrm>
          <a:prstGeom prst="rect">
            <a:avLst/>
          </a:prstGeom>
        </p:spPr>
        <p:txBody>
          <a:bodyPr wrap="square">
            <a:spAutoFit/>
          </a:bodyPr>
          <a:lstStyle/>
          <a:p>
            <a:pPr indent="447675">
              <a:lnSpc>
                <a:spcPct val="107000"/>
              </a:lnSpc>
            </a:pPr>
            <a:r>
              <a:rPr lang="ru-RU" sz="2600" i="1" dirty="0">
                <a:latin typeface="Times New Roman" panose="02020603050405020304" pitchFamily="18" charset="0"/>
                <a:cs typeface="Times New Roman" panose="02020603050405020304" pitchFamily="18" charset="0"/>
              </a:rPr>
              <a:t>Специалисты всегда будут с интересом отслеживать тенденции изменения зарплат и прибылей, чтобы понять, сохраняются ли нынешние тенденции отклонения.</a:t>
            </a:r>
          </a:p>
        </p:txBody>
      </p:sp>
    </p:spTree>
    <p:extLst>
      <p:ext uri="{BB962C8B-B14F-4D97-AF65-F5344CB8AC3E}">
        <p14:creationId xmlns:p14="http://schemas.microsoft.com/office/powerpoint/2010/main" xmlns="" val="2774490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507067"/>
          </a:xfrm>
        </p:spPr>
        <p:txBody>
          <a:bodyPr/>
          <a:lstStyle/>
          <a:p>
            <a:pPr algn="ctr"/>
            <a:r>
              <a:rPr lang="ru-RU" b="1" dirty="0"/>
              <a:t>Рис. 7. Тенденции изменения зарплат и доходов в США</a:t>
            </a:r>
            <a:endParaRPr lang="ru-RU" dirty="0"/>
          </a:p>
        </p:txBody>
      </p:sp>
      <p:pic>
        <p:nvPicPr>
          <p:cNvPr id="4" name="Рисунок 3" descr="G:\Users\MATRIX\Desktop\Самуэльсон\14.htm9.jpg"/>
          <p:cNvPicPr/>
          <p:nvPr/>
        </p:nvPicPr>
        <p:blipFill>
          <a:blip r:embed="rId2">
            <a:extLst>
              <a:ext uri="{28A0092B-C50C-407E-A947-70E740481C1C}">
                <a14:useLocalDpi xmlns:a14="http://schemas.microsoft.com/office/drawing/2010/main" xmlns="" val="0"/>
              </a:ext>
            </a:extLst>
          </a:blip>
          <a:srcRect/>
          <a:stretch>
            <a:fillRect/>
          </a:stretch>
        </p:blipFill>
        <p:spPr bwMode="auto">
          <a:xfrm>
            <a:off x="4668253" y="1507067"/>
            <a:ext cx="7316904" cy="5118322"/>
          </a:xfrm>
          <a:prstGeom prst="rect">
            <a:avLst/>
          </a:prstGeom>
          <a:noFill/>
          <a:ln>
            <a:noFill/>
          </a:ln>
        </p:spPr>
      </p:pic>
      <p:sp>
        <p:nvSpPr>
          <p:cNvPr id="5" name="Прямоугольник 4"/>
          <p:cNvSpPr/>
          <p:nvPr/>
        </p:nvSpPr>
        <p:spPr>
          <a:xfrm>
            <a:off x="431800" y="574474"/>
            <a:ext cx="4198353" cy="6293390"/>
          </a:xfrm>
          <a:prstGeom prst="rect">
            <a:avLst/>
          </a:prstGeom>
        </p:spPr>
        <p:txBody>
          <a:bodyPr wrap="square">
            <a:spAutoFit/>
          </a:bodyPr>
          <a:lstStyle/>
          <a:p>
            <a:pPr>
              <a:lnSpc>
                <a:spcPct val="107000"/>
              </a:lnSpc>
              <a:spcAft>
                <a:spcPts val="0"/>
              </a:spcAft>
            </a:pPr>
            <a:r>
              <a:rPr lang="ru-RU" sz="2100" i="1" dirty="0" smtClean="0">
                <a:latin typeface="Times New Roman" panose="02020603050405020304" pitchFamily="18" charset="0"/>
                <a:cs typeface="Times New Roman" panose="02020603050405020304" pitchFamily="18" charset="0"/>
              </a:rPr>
              <a:t>	Как </a:t>
            </a:r>
            <a:r>
              <a:rPr lang="ru-RU" sz="2100" i="1" dirty="0">
                <a:latin typeface="Times New Roman" panose="02020603050405020304" pitchFamily="18" charset="0"/>
                <a:cs typeface="Times New Roman" panose="02020603050405020304" pitchFamily="18" charset="0"/>
              </a:rPr>
              <a:t>изменились за последние годы доходы труда и капитала? Реальная зарплата (включая дополнительные выплаты) резко выросла сразу после второй мировой войны, а после 70-х этот рост замедлился. После спада в бурные 70-е норма прибыли на американский предпринимательский </a:t>
            </a:r>
            <a:r>
              <a:rPr lang="ru-RU" sz="2100" i="1" dirty="0" smtClean="0">
                <a:latin typeface="Times New Roman" panose="02020603050405020304" pitchFamily="18" charset="0"/>
                <a:cs typeface="Times New Roman" panose="02020603050405020304" pitchFamily="18" charset="0"/>
              </a:rPr>
              <a:t>капитал после </a:t>
            </a:r>
            <a:r>
              <a:rPr lang="ru-RU" sz="2100" i="1" dirty="0">
                <a:latin typeface="Times New Roman" panose="02020603050405020304" pitchFamily="18" charset="0"/>
                <a:cs typeface="Times New Roman" panose="02020603050405020304" pitchFamily="18" charset="0"/>
              </a:rPr>
              <a:t>уплаты налогов удвоилась н 80-е годы. Такая перемена ситуации объясняется, в </a:t>
            </a:r>
            <a:r>
              <a:rPr lang="ru-RU" sz="2100" i="1" dirty="0" smtClean="0">
                <a:latin typeface="Times New Roman" panose="02020603050405020304" pitchFamily="18" charset="0"/>
                <a:cs typeface="Times New Roman" panose="02020603050405020304" pitchFamily="18" charset="0"/>
              </a:rPr>
              <a:t>частности, появлением </a:t>
            </a:r>
            <a:r>
              <a:rPr lang="ru-RU" sz="2100" i="1" dirty="0">
                <a:latin typeface="Times New Roman" panose="02020603050405020304" pitchFamily="18" charset="0"/>
                <a:cs typeface="Times New Roman" panose="02020603050405020304" pitchFamily="18" charset="0"/>
              </a:rPr>
              <a:t>тенденций к </a:t>
            </a:r>
            <a:r>
              <a:rPr lang="ru-RU" sz="2100" i="1" dirty="0" err="1">
                <a:latin typeface="Times New Roman" panose="02020603050405020304" pitchFamily="18" charset="0"/>
                <a:cs typeface="Times New Roman" panose="02020603050405020304" pitchFamily="18" charset="0"/>
              </a:rPr>
              <a:t>дерегуляции</a:t>
            </a:r>
            <a:r>
              <a:rPr lang="ru-RU" sz="2100" i="1" dirty="0">
                <a:latin typeface="Times New Roman" panose="02020603050405020304" pitchFamily="18" charset="0"/>
                <a:cs typeface="Times New Roman" panose="02020603050405020304" pitchFamily="18" charset="0"/>
              </a:rPr>
              <a:t>, большей открытостью для торговли и информационной</a:t>
            </a:r>
            <a:br>
              <a:rPr lang="ru-RU" sz="2100" i="1" dirty="0">
                <a:latin typeface="Times New Roman" panose="02020603050405020304" pitchFamily="18" charset="0"/>
                <a:cs typeface="Times New Roman" panose="02020603050405020304" pitchFamily="18" charset="0"/>
              </a:rPr>
            </a:br>
            <a:r>
              <a:rPr lang="ru-RU" sz="2100" i="1" dirty="0">
                <a:latin typeface="Times New Roman" panose="02020603050405020304" pitchFamily="18" charset="0"/>
                <a:cs typeface="Times New Roman" panose="02020603050405020304" pitchFamily="18" charset="0"/>
              </a:rPr>
              <a:t>революцией.</a:t>
            </a:r>
          </a:p>
        </p:txBody>
      </p:sp>
    </p:spTree>
    <p:extLst>
      <p:ext uri="{BB962C8B-B14F-4D97-AF65-F5344CB8AC3E}">
        <p14:creationId xmlns:p14="http://schemas.microsoft.com/office/powerpoint/2010/main" xmlns="" val="41693193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0" cy="1475874"/>
          </a:xfrm>
        </p:spPr>
        <p:txBody>
          <a:bodyPr>
            <a:normAutofit fontScale="90000"/>
          </a:bodyPr>
          <a:lstStyle/>
          <a:p>
            <a:pPr algn="ctr"/>
            <a:r>
              <a:rPr lang="ru-RU" b="1" smtClean="0"/>
              <a:t>ЕЩЕ НЕСКОЛЬКО СЛОВ ПО ПОВОДУ ЦЕН НА ФАКТОРЫ ПРОИЗВОДСТВА, ЭФФЕКТИВНОСТИ И РАСПРЕДЕЛЕНИЯ</a:t>
            </a:r>
            <a:endParaRPr lang="ru-RU" dirty="0"/>
          </a:p>
        </p:txBody>
      </p:sp>
      <p:sp>
        <p:nvSpPr>
          <p:cNvPr id="4" name="Прямоугольник 3"/>
          <p:cNvSpPr/>
          <p:nvPr/>
        </p:nvSpPr>
        <p:spPr>
          <a:xfrm>
            <a:off x="838200" y="1669699"/>
            <a:ext cx="10490200" cy="4373633"/>
          </a:xfrm>
          <a:prstGeom prst="rect">
            <a:avLst/>
          </a:prstGeom>
        </p:spPr>
        <p:txBody>
          <a:bodyPr wrap="square">
            <a:spAutoFit/>
          </a:bodyPr>
          <a:lstStyle/>
          <a:p>
            <a:pPr indent="449580">
              <a:lnSpc>
                <a:spcPct val="107000"/>
              </a:lnSpc>
              <a:spcAft>
                <a:spcPts val="0"/>
              </a:spcAft>
            </a:pPr>
            <a:r>
              <a:rPr lang="ru-RU" sz="2600" i="1" dirty="0">
                <a:latin typeface="Times New Roman" panose="02020603050405020304" pitchFamily="18" charset="0"/>
                <a:cs typeface="Times New Roman" panose="02020603050405020304" pitchFamily="18" charset="0"/>
              </a:rPr>
              <a:t>Недавняя перемена на рынке труда и капитала (за последние два десятилетия доходы ни капитал растут быстро, в то время как зарплаты прибывают в состоянии стагнации) вновь возвращает нас к проблеме справедливости и эффективности распределения дохода в рыночной экономике. Экономисты подчеркивают, что свободный рынок капитала и земли будет стимулировать высокие нормы сбережений и инвестиций, быстрый экономический рост. Что же касается политической сферы, то людей волнует, что тот же свободный рынок сделает богатых еще богаче, а бедных - еще беднее. На этот счет у </a:t>
            </a:r>
            <a:r>
              <a:rPr lang="ru-RU" sz="2600" i="1" dirty="0" smtClean="0">
                <a:latin typeface="Times New Roman" panose="02020603050405020304" pitchFamily="18" charset="0"/>
                <a:cs typeface="Times New Roman" panose="02020603050405020304" pitchFamily="18" charset="0"/>
              </a:rPr>
              <a:t>нас есть </a:t>
            </a:r>
            <a:r>
              <a:rPr lang="ru-RU" sz="2600" i="1" dirty="0">
                <a:latin typeface="Times New Roman" panose="02020603050405020304" pitchFamily="18" charset="0"/>
                <a:cs typeface="Times New Roman" panose="02020603050405020304" pitchFamily="18" charset="0"/>
              </a:rPr>
              <a:t>три важных соображения.</a:t>
            </a:r>
          </a:p>
        </p:txBody>
      </p:sp>
    </p:spTree>
    <p:extLst>
      <p:ext uri="{BB962C8B-B14F-4D97-AF65-F5344CB8AC3E}">
        <p14:creationId xmlns:p14="http://schemas.microsoft.com/office/powerpoint/2010/main" xmlns="" val="29230906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22300" y="850232"/>
            <a:ext cx="10883900" cy="5888792"/>
          </a:xfrm>
          <a:prstGeom prst="rect">
            <a:avLst/>
          </a:prstGeom>
        </p:spPr>
        <p:txBody>
          <a:bodyPr wrap="square">
            <a:spAutoFit/>
          </a:bodyPr>
          <a:lstStyle/>
          <a:p>
            <a:pPr marL="342900" lvl="0" indent="-342900">
              <a:lnSpc>
                <a:spcPct val="107000"/>
              </a:lnSpc>
              <a:spcAft>
                <a:spcPts val="0"/>
              </a:spcAft>
              <a:buFont typeface="+mj-lt"/>
              <a:buAutoNum type="arabicPeriod"/>
            </a:pPr>
            <a:r>
              <a:rPr lang="ru-RU" sz="2200" i="1" dirty="0">
                <a:latin typeface="Times New Roman" panose="02020603050405020304" pitchFamily="18" charset="0"/>
                <a:cs typeface="Times New Roman" panose="02020603050405020304" pitchFamily="18" charset="0"/>
              </a:rPr>
              <a:t>Доходы людей в рыночных; условиях определяются рентой, процентами и зарплатой. Нам может нравиться или не нравиться конкурентное распределение дохода, но мы должны признать, что конкурентное ценообразование помогает решить вопрос как эффективно производить товары Правильное ценообразование является решающим фактором в обеспечении эффективного выбора факторов в производственном процессе. Рассмотрим, например, к чему приводят различие относительных пропорции земли и труда в разных странах. Сравните Америку с ее колоссальными земельными ресурсами и дефицитом трудовых ресурсов и Гонконг, где земли крайне мало, а трудовых ресурсов - в избытке. В результате взаимодействия предложения и спроса, зарплаты в Америке значительно превышают ренту, в то время как в Гонконге наблюдается совершенно противоположная ситуация. Поскольку эти относительные дефициты передаются ценами на факторы производства, рынки гарантируют выбор эффективных комбинаций "земля-труд". У американцев огромные фермы, и они чрезвычайно экономно используют труд, в то время как земля в Гонконге используется в основном для промышленного и жилищного строительства, а не для </a:t>
            </a:r>
            <a:r>
              <a:rPr lang="ru-RU" sz="2200" i="1" dirty="0" err="1">
                <a:latin typeface="Times New Roman" panose="02020603050405020304" pitchFamily="18" charset="0"/>
                <a:cs typeface="Times New Roman" panose="02020603050405020304" pitchFamily="18" charset="0"/>
              </a:rPr>
              <a:t>землеемкого</a:t>
            </a:r>
            <a:r>
              <a:rPr lang="ru-RU" sz="2200" i="1" dirty="0">
                <a:latin typeface="Times New Roman" panose="02020603050405020304" pitchFamily="18" charset="0"/>
                <a:cs typeface="Times New Roman" panose="02020603050405020304" pitchFamily="18" charset="0"/>
              </a:rPr>
              <a:t> сельского хозяйства.</a:t>
            </a:r>
          </a:p>
        </p:txBody>
      </p:sp>
    </p:spTree>
    <p:extLst>
      <p:ext uri="{BB962C8B-B14F-4D97-AF65-F5344CB8AC3E}">
        <p14:creationId xmlns:p14="http://schemas.microsoft.com/office/powerpoint/2010/main" xmlns="" val="21717383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41400" y="240631"/>
            <a:ext cx="11150600" cy="6514284"/>
          </a:xfrm>
          <a:prstGeom prst="rect">
            <a:avLst/>
          </a:prstGeom>
        </p:spPr>
        <p:txBody>
          <a:bodyPr wrap="square">
            <a:spAutoFit/>
          </a:bodyPr>
          <a:lstStyle/>
          <a:p>
            <a:pPr marL="457200">
              <a:lnSpc>
                <a:spcPct val="107000"/>
              </a:lnSpc>
              <a:spcAft>
                <a:spcPts val="0"/>
              </a:spcAft>
            </a:pPr>
            <a:r>
              <a:rPr lang="ru-RU" sz="2600" i="1" dirty="0">
                <a:latin typeface="Times New Roman" panose="02020603050405020304" pitchFamily="18" charset="0"/>
                <a:cs typeface="Times New Roman" panose="02020603050405020304" pitchFamily="18" charset="0"/>
              </a:rPr>
              <a:t> </a:t>
            </a:r>
          </a:p>
          <a:p>
            <a:pPr lvl="0">
              <a:lnSpc>
                <a:spcPct val="107000"/>
              </a:lnSpc>
              <a:spcAft>
                <a:spcPts val="0"/>
              </a:spcAft>
            </a:pPr>
            <a:r>
              <a:rPr lang="ru-RU" sz="2600" i="1" dirty="0" smtClean="0">
                <a:latin typeface="Times New Roman" panose="02020603050405020304" pitchFamily="18" charset="0"/>
                <a:cs typeface="Times New Roman" panose="02020603050405020304" pitchFamily="18" charset="0"/>
              </a:rPr>
              <a:t>2.	Дебаты </a:t>
            </a:r>
            <a:r>
              <a:rPr lang="ru-RU" sz="2600" i="1" dirty="0">
                <a:latin typeface="Times New Roman" panose="02020603050405020304" pitchFamily="18" charset="0"/>
                <a:cs typeface="Times New Roman" panose="02020603050405020304" pitchFamily="18" charset="0"/>
              </a:rPr>
              <a:t>о доходах часто оттесняют очень важный вопрос о </a:t>
            </a:r>
            <a:r>
              <a:rPr lang="ru-RU" sz="2600" i="1" dirty="0" smtClean="0">
                <a:latin typeface="Times New Roman" panose="02020603050405020304" pitchFamily="18" charset="0"/>
                <a:cs typeface="Times New Roman" panose="02020603050405020304" pitchFamily="18" charset="0"/>
              </a:rPr>
              <a:t>роли </a:t>
            </a:r>
            <a:r>
              <a:rPr lang="ru-RU" sz="2600" i="1" dirty="0">
                <a:latin typeface="Times New Roman" panose="02020603050405020304" pitchFamily="18" charset="0"/>
                <a:cs typeface="Times New Roman" panose="02020603050405020304" pitchFamily="18" charset="0"/>
              </a:rPr>
              <a:t>капитала </a:t>
            </a:r>
            <a:r>
              <a:rPr lang="ru-RU" sz="2600" i="1" dirty="0" smtClean="0">
                <a:latin typeface="Times New Roman" panose="02020603050405020304" pitchFamily="18" charset="0"/>
                <a:cs typeface="Times New Roman" panose="02020603050405020304" pitchFamily="18" charset="0"/>
              </a:rPr>
              <a:t>	в </a:t>
            </a:r>
            <a:r>
              <a:rPr lang="ru-RU" sz="2600" i="1" dirty="0">
                <a:latin typeface="Times New Roman" panose="02020603050405020304" pitchFamily="18" charset="0"/>
                <a:cs typeface="Times New Roman" panose="02020603050405020304" pitchFamily="18" charset="0"/>
              </a:rPr>
              <a:t>рыночной экономике. Накоплением капитала </a:t>
            </a:r>
            <a:r>
              <a:rPr lang="ru-RU" sz="2600" i="1" dirty="0" smtClean="0">
                <a:latin typeface="Times New Roman" panose="02020603050405020304" pitchFamily="18" charset="0"/>
                <a:cs typeface="Times New Roman" panose="02020603050405020304" pitchFamily="18" charset="0"/>
              </a:rPr>
              <a:t>и </a:t>
            </a:r>
            <a:r>
              <a:rPr lang="ru-RU" sz="2600" i="1" dirty="0">
                <a:latin typeface="Times New Roman" panose="02020603050405020304" pitchFamily="18" charset="0"/>
                <a:cs typeface="Times New Roman" panose="02020603050405020304" pitchFamily="18" charset="0"/>
              </a:rPr>
              <a:t>получением прибыли </a:t>
            </a:r>
            <a:r>
              <a:rPr lang="ru-RU" sz="2600" i="1" dirty="0" smtClean="0">
                <a:latin typeface="Times New Roman" panose="02020603050405020304" pitchFamily="18" charset="0"/>
                <a:cs typeface="Times New Roman" panose="02020603050405020304" pitchFamily="18" charset="0"/>
              </a:rPr>
              <a:t>	управляют </a:t>
            </a:r>
            <a:r>
              <a:rPr lang="ru-RU" sz="2600" i="1" dirty="0">
                <a:latin typeface="Times New Roman" panose="02020603050405020304" pitchFamily="18" charset="0"/>
                <a:cs typeface="Times New Roman" panose="02020603050405020304" pitchFamily="18" charset="0"/>
              </a:rPr>
              <a:t>две основополагающие </a:t>
            </a:r>
            <a:r>
              <a:rPr lang="ru-RU" sz="2600" i="1" dirty="0" smtClean="0">
                <a:latin typeface="Times New Roman" panose="02020603050405020304" pitchFamily="18" charset="0"/>
                <a:cs typeface="Times New Roman" panose="02020603050405020304" pitchFamily="18" charset="0"/>
              </a:rPr>
              <a:t>силы</a:t>
            </a:r>
            <a:r>
              <a:rPr lang="ru-RU" sz="2600" i="1" dirty="0">
                <a:latin typeface="Times New Roman" panose="02020603050405020304" pitchFamily="18" charset="0"/>
                <a:cs typeface="Times New Roman" panose="02020603050405020304" pitchFamily="18" charset="0"/>
              </a:rPr>
              <a:t>. С одной стороны, спрос на </a:t>
            </a:r>
            <a:r>
              <a:rPr lang="ru-RU" sz="2600" i="1" dirty="0" smtClean="0">
                <a:latin typeface="Times New Roman" panose="02020603050405020304" pitchFamily="18" charset="0"/>
                <a:cs typeface="Times New Roman" panose="02020603050405020304" pitchFamily="18" charset="0"/>
              </a:rPr>
              <a:t>	капитал </a:t>
            </a:r>
            <a:r>
              <a:rPr lang="ru-RU" sz="2600" i="1" dirty="0">
                <a:latin typeface="Times New Roman" panose="02020603050405020304" pitchFamily="18" charset="0"/>
                <a:cs typeface="Times New Roman" panose="02020603050405020304" pitchFamily="18" charset="0"/>
              </a:rPr>
              <a:t>является следствием того, что косвенные или многоступенчатые </a:t>
            </a:r>
            <a:r>
              <a:rPr lang="ru-RU" sz="2600" i="1" dirty="0" smtClean="0">
                <a:latin typeface="Times New Roman" panose="02020603050405020304" pitchFamily="18" charset="0"/>
                <a:cs typeface="Times New Roman" panose="02020603050405020304" pitchFamily="18" charset="0"/>
              </a:rPr>
              <a:t>	производственные </a:t>
            </a:r>
            <a:r>
              <a:rPr lang="ru-RU" sz="2600" i="1" dirty="0">
                <a:latin typeface="Times New Roman" panose="02020603050405020304" pitchFamily="18" charset="0"/>
                <a:cs typeface="Times New Roman" panose="02020603050405020304" pitchFamily="18" charset="0"/>
              </a:rPr>
              <a:t>процессы являются более производительными; </a:t>
            </a:r>
            <a:r>
              <a:rPr lang="ru-RU" sz="2600" i="1" dirty="0" smtClean="0">
                <a:latin typeface="Times New Roman" panose="02020603050405020304" pitchFamily="18" charset="0"/>
                <a:cs typeface="Times New Roman" panose="02020603050405020304" pitchFamily="18" charset="0"/>
              </a:rPr>
              <a:t>	воздерживаясь </a:t>
            </a:r>
            <a:r>
              <a:rPr lang="ru-RU" sz="2600" i="1" dirty="0">
                <a:latin typeface="Times New Roman" panose="02020603050405020304" pitchFamily="18" charset="0"/>
                <a:cs typeface="Times New Roman" panose="02020603050405020304" pitchFamily="18" charset="0"/>
              </a:rPr>
              <a:t>от потребления сегодня, общество может повысить </a:t>
            </a:r>
            <a:r>
              <a:rPr lang="ru-RU" sz="2600" i="1" dirty="0" smtClean="0">
                <a:latin typeface="Times New Roman" panose="02020603050405020304" pitchFamily="18" charset="0"/>
                <a:cs typeface="Times New Roman" panose="02020603050405020304" pitchFamily="18" charset="0"/>
              </a:rPr>
              <a:t>	уровень </a:t>
            </a:r>
            <a:r>
              <a:rPr lang="ru-RU" sz="2600" i="1" dirty="0">
                <a:latin typeface="Times New Roman" panose="02020603050405020304" pitchFamily="18" charset="0"/>
                <a:cs typeface="Times New Roman" panose="02020603050405020304" pitchFamily="18" charset="0"/>
              </a:rPr>
              <a:t>потребления в будущем. С другой стороны, люди должны быть </a:t>
            </a:r>
            <a:r>
              <a:rPr lang="ru-RU" sz="2600" i="1" dirty="0" smtClean="0">
                <a:latin typeface="Times New Roman" panose="02020603050405020304" pitchFamily="18" charset="0"/>
                <a:cs typeface="Times New Roman" panose="02020603050405020304" pitchFamily="18" charset="0"/>
              </a:rPr>
              <a:t>	готовы </a:t>
            </a:r>
            <a:r>
              <a:rPr lang="ru-RU" sz="2600" i="1" dirty="0">
                <a:latin typeface="Times New Roman" panose="02020603050405020304" pitchFamily="18" charset="0"/>
                <a:cs typeface="Times New Roman" panose="02020603050405020304" pitchFamily="18" charset="0"/>
              </a:rPr>
              <a:t>воздерживаться от потребления, чтобы накопить финансовые </a:t>
            </a:r>
            <a:r>
              <a:rPr lang="ru-RU" sz="2600" i="1" dirty="0" smtClean="0">
                <a:latin typeface="Times New Roman" panose="02020603050405020304" pitchFamily="18" charset="0"/>
                <a:cs typeface="Times New Roman" panose="02020603050405020304" pitchFamily="18" charset="0"/>
              </a:rPr>
              <a:t>	активы</a:t>
            </a:r>
            <a:r>
              <a:rPr lang="ru-RU" sz="2600" i="1" dirty="0">
                <a:latin typeface="Times New Roman" panose="02020603050405020304" pitchFamily="18" charset="0"/>
                <a:cs typeface="Times New Roman" panose="02020603050405020304" pitchFamily="18" charset="0"/>
              </a:rPr>
              <a:t>, предоставляя фонды предприятиям, которые сделают прибыльные </a:t>
            </a:r>
            <a:r>
              <a:rPr lang="ru-RU" sz="2600" i="1" dirty="0" smtClean="0">
                <a:latin typeface="Times New Roman" panose="02020603050405020304" pitchFamily="18" charset="0"/>
                <a:cs typeface="Times New Roman" panose="02020603050405020304" pitchFamily="18" charset="0"/>
              </a:rPr>
              <a:t>	капиталовложения </a:t>
            </a:r>
            <a:r>
              <a:rPr lang="ru-RU" sz="2600" i="1" dirty="0">
                <a:latin typeface="Times New Roman" panose="02020603050405020304" pitchFamily="18" charset="0"/>
                <a:cs typeface="Times New Roman" panose="02020603050405020304" pitchFamily="18" charset="0"/>
              </a:rPr>
              <a:t>в многоступенчатые производственные процессы. Эти </a:t>
            </a:r>
            <a:r>
              <a:rPr lang="ru-RU" sz="2600" i="1" dirty="0" smtClean="0">
                <a:latin typeface="Times New Roman" panose="02020603050405020304" pitchFamily="18" charset="0"/>
                <a:cs typeface="Times New Roman" panose="02020603050405020304" pitchFamily="18" charset="0"/>
              </a:rPr>
              <a:t>	две </a:t>
            </a:r>
            <a:r>
              <a:rPr lang="ru-RU" sz="2600" i="1" dirty="0">
                <a:latin typeface="Times New Roman" panose="02020603050405020304" pitchFamily="18" charset="0"/>
                <a:cs typeface="Times New Roman" panose="02020603050405020304" pitchFamily="18" charset="0"/>
              </a:rPr>
              <a:t>силы “технологии и нетерпение” сбалансируются процентной </a:t>
            </a:r>
            <a:r>
              <a:rPr lang="ru-RU" sz="2600" i="1" dirty="0" smtClean="0">
                <a:latin typeface="Times New Roman" panose="02020603050405020304" pitchFamily="18" charset="0"/>
                <a:cs typeface="Times New Roman" panose="02020603050405020304" pitchFamily="18" charset="0"/>
              </a:rPr>
              <a:t>	ставкой</a:t>
            </a:r>
            <a:r>
              <a:rPr lang="ru-RU" sz="2600" i="1" dirty="0">
                <a:latin typeface="Times New Roman" panose="02020603050405020304" pitchFamily="18" charset="0"/>
                <a:cs typeface="Times New Roman" panose="02020603050405020304" pitchFamily="18" charset="0"/>
              </a:rPr>
              <a:t>, которая гарантирует, что накопление капитала обществом будет </a:t>
            </a:r>
            <a:r>
              <a:rPr lang="ru-RU" sz="2600" i="1" dirty="0" smtClean="0">
                <a:latin typeface="Times New Roman" panose="02020603050405020304" pitchFamily="18" charset="0"/>
                <a:cs typeface="Times New Roman" panose="02020603050405020304" pitchFamily="18" charset="0"/>
              </a:rPr>
              <a:t>	в </a:t>
            </a:r>
            <a:r>
              <a:rPr lang="ru-RU" sz="2600" i="1" dirty="0">
                <a:latin typeface="Times New Roman" panose="02020603050405020304" pitchFamily="18" charset="0"/>
                <a:cs typeface="Times New Roman" panose="02020603050405020304" pitchFamily="18" charset="0"/>
              </a:rPr>
              <a:t>точности соответствовать количеству, которые люди готовы изъять из </a:t>
            </a:r>
            <a:r>
              <a:rPr lang="ru-RU" sz="2600" i="1" dirty="0" smtClean="0">
                <a:latin typeface="Times New Roman" panose="02020603050405020304" pitchFamily="18" charset="0"/>
                <a:cs typeface="Times New Roman" panose="02020603050405020304" pitchFamily="18" charset="0"/>
              </a:rPr>
              <a:t>	потребления </a:t>
            </a:r>
            <a:r>
              <a:rPr lang="ru-RU" sz="2600" i="1" dirty="0">
                <a:latin typeface="Times New Roman" panose="02020603050405020304" pitchFamily="18" charset="0"/>
                <a:cs typeface="Times New Roman" panose="02020603050405020304" pitchFamily="18" charset="0"/>
              </a:rPr>
              <a:t>в форме накоплений.</a:t>
            </a:r>
          </a:p>
        </p:txBody>
      </p:sp>
    </p:spTree>
    <p:extLst>
      <p:ext uri="{BB962C8B-B14F-4D97-AF65-F5344CB8AC3E}">
        <p14:creationId xmlns:p14="http://schemas.microsoft.com/office/powerpoint/2010/main" xmlns="" val="38404559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3400" y="433136"/>
            <a:ext cx="11226800" cy="6086153"/>
          </a:xfrm>
          <a:prstGeom prst="rect">
            <a:avLst/>
          </a:prstGeom>
        </p:spPr>
        <p:txBody>
          <a:bodyPr wrap="square">
            <a:spAutoFit/>
          </a:bodyPr>
          <a:lstStyle/>
          <a:p>
            <a:pPr lvl="0">
              <a:lnSpc>
                <a:spcPct val="107000"/>
              </a:lnSpc>
              <a:spcAft>
                <a:spcPts val="0"/>
              </a:spcAft>
            </a:pPr>
            <a:r>
              <a:rPr lang="ru-RU" sz="2600" i="1" dirty="0" smtClean="0">
                <a:latin typeface="Times New Roman" panose="02020603050405020304" pitchFamily="18" charset="0"/>
                <a:cs typeface="Times New Roman" panose="02020603050405020304" pitchFamily="18" charset="0"/>
              </a:rPr>
              <a:t>3.	Наконец</a:t>
            </a:r>
            <a:r>
              <a:rPr lang="ru-RU" sz="2600" i="1" dirty="0">
                <a:latin typeface="Times New Roman" panose="02020603050405020304" pitchFamily="18" charset="0"/>
                <a:cs typeface="Times New Roman" panose="02020603050405020304" pitchFamily="18" charset="0"/>
              </a:rPr>
              <a:t>, мы должны помнить, что факторные цены зарплат, ренты, </a:t>
            </a:r>
            <a:r>
              <a:rPr lang="ru-RU" sz="2600" i="1" dirty="0" smtClean="0">
                <a:latin typeface="Times New Roman" panose="02020603050405020304" pitchFamily="18" charset="0"/>
                <a:cs typeface="Times New Roman" panose="02020603050405020304" pitchFamily="18" charset="0"/>
              </a:rPr>
              <a:t>	процентов </a:t>
            </a:r>
            <a:r>
              <a:rPr lang="ru-RU" sz="2600" i="1" dirty="0">
                <a:latin typeface="Times New Roman" panose="02020603050405020304" pitchFamily="18" charset="0"/>
                <a:cs typeface="Times New Roman" panose="02020603050405020304" pitchFamily="18" charset="0"/>
              </a:rPr>
              <a:t>и прибылей не являются неизменными. На них, например, </a:t>
            </a:r>
            <a:r>
              <a:rPr lang="ru-RU" sz="2600" i="1" dirty="0" smtClean="0">
                <a:latin typeface="Times New Roman" panose="02020603050405020304" pitchFamily="18" charset="0"/>
                <a:cs typeface="Times New Roman" panose="02020603050405020304" pitchFamily="18" charset="0"/>
              </a:rPr>
              <a:t>	воздействует </a:t>
            </a:r>
            <a:r>
              <a:rPr lang="ru-RU" sz="2600" i="1" dirty="0">
                <a:latin typeface="Times New Roman" panose="02020603050405020304" pitchFamily="18" charset="0"/>
                <a:cs typeface="Times New Roman" panose="02020603050405020304" pitchFamily="18" charset="0"/>
              </a:rPr>
              <a:t>государство. В соответствии с подходом Генри Джорджа, </a:t>
            </a:r>
            <a:r>
              <a:rPr lang="ru-RU" sz="2600" i="1" dirty="0" smtClean="0">
                <a:latin typeface="Times New Roman" panose="02020603050405020304" pitchFamily="18" charset="0"/>
                <a:cs typeface="Times New Roman" panose="02020603050405020304" pitchFamily="18" charset="0"/>
              </a:rPr>
              <a:t>	если </a:t>
            </a:r>
            <a:r>
              <a:rPr lang="ru-RU" sz="2600" i="1" dirty="0">
                <a:latin typeface="Times New Roman" panose="02020603050405020304" pitchFamily="18" charset="0"/>
                <a:cs typeface="Times New Roman" panose="02020603050405020304" pitchFamily="18" charset="0"/>
              </a:rPr>
              <a:t>обществу не по душе неравенство, являющееся результатом </a:t>
            </a:r>
            <a:r>
              <a:rPr lang="ru-RU" sz="2600" i="1" dirty="0" smtClean="0">
                <a:latin typeface="Times New Roman" panose="02020603050405020304" pitchFamily="18" charset="0"/>
                <a:cs typeface="Times New Roman" panose="02020603050405020304" pitchFamily="18" charset="0"/>
              </a:rPr>
              <a:t>	высокой </a:t>
            </a:r>
            <a:r>
              <a:rPr lang="ru-RU" sz="2600" i="1" dirty="0">
                <a:latin typeface="Times New Roman" panose="02020603050405020304" pitchFamily="18" charset="0"/>
                <a:cs typeface="Times New Roman" panose="02020603050405020304" pitchFamily="18" charset="0"/>
              </a:rPr>
              <a:t>земельной ренты или больших зарплат отдельных выдающихся </a:t>
            </a:r>
            <a:r>
              <a:rPr lang="ru-RU" sz="2600" i="1" dirty="0" smtClean="0">
                <a:latin typeface="Times New Roman" panose="02020603050405020304" pitchFamily="18" charset="0"/>
                <a:cs typeface="Times New Roman" panose="02020603050405020304" pitchFamily="18" charset="0"/>
              </a:rPr>
              <a:t>	личностей</a:t>
            </a:r>
            <a:r>
              <a:rPr lang="ru-RU" sz="2600" i="1" dirty="0">
                <a:latin typeface="Times New Roman" panose="02020603050405020304" pitchFamily="18" charset="0"/>
                <a:cs typeface="Times New Roman" panose="02020603050405020304" pitchFamily="18" charset="0"/>
              </a:rPr>
              <a:t>, налоги на эти факторы будут уменьшать неравенство, не </a:t>
            </a:r>
            <a:r>
              <a:rPr lang="ru-RU" sz="2600" i="1" dirty="0" smtClean="0">
                <a:latin typeface="Times New Roman" panose="02020603050405020304" pitchFamily="18" charset="0"/>
                <a:cs typeface="Times New Roman" panose="02020603050405020304" pitchFamily="18" charset="0"/>
              </a:rPr>
              <a:t>	приводя </a:t>
            </a:r>
            <a:r>
              <a:rPr lang="ru-RU" sz="2600" i="1" dirty="0">
                <a:latin typeface="Times New Roman" panose="02020603050405020304" pitchFamily="18" charset="0"/>
                <a:cs typeface="Times New Roman" panose="02020603050405020304" pitchFamily="18" charset="0"/>
              </a:rPr>
              <a:t>к значительному снижению эффективности производства. </a:t>
            </a:r>
            <a:r>
              <a:rPr lang="ru-RU" sz="2600" i="1" dirty="0" smtClean="0">
                <a:latin typeface="Times New Roman" panose="02020603050405020304" pitchFamily="18" charset="0"/>
                <a:cs typeface="Times New Roman" panose="02020603050405020304" pitchFamily="18" charset="0"/>
              </a:rPr>
              <a:t>	Хорошо </a:t>
            </a:r>
            <a:r>
              <a:rPr lang="ru-RU" sz="2600" i="1" dirty="0">
                <a:latin typeface="Times New Roman" panose="02020603050405020304" pitchFamily="18" charset="0"/>
                <a:cs typeface="Times New Roman" panose="02020603050405020304" pitchFamily="18" charset="0"/>
              </a:rPr>
              <a:t>продуманные налоги на доходы и наследство, эффективные </a:t>
            </a:r>
            <a:r>
              <a:rPr lang="ru-RU" sz="2600" i="1" dirty="0" smtClean="0">
                <a:latin typeface="Times New Roman" panose="02020603050405020304" pitchFamily="18" charset="0"/>
                <a:cs typeface="Times New Roman" panose="02020603050405020304" pitchFamily="18" charset="0"/>
              </a:rPr>
              <a:t>	субсидии </a:t>
            </a:r>
            <a:r>
              <a:rPr lang="ru-RU" sz="2600" i="1" dirty="0">
                <a:latin typeface="Times New Roman" panose="02020603050405020304" pitchFamily="18" charset="0"/>
                <a:cs typeface="Times New Roman" panose="02020603050405020304" pitchFamily="18" charset="0"/>
              </a:rPr>
              <a:t>к зарплатам низкооплачиваемых рабочих и </a:t>
            </a:r>
            <a:r>
              <a:rPr lang="ru-RU" sz="2600" i="1" dirty="0" err="1">
                <a:latin typeface="Times New Roman" panose="02020603050405020304" pitchFamily="18" charset="0"/>
                <a:cs typeface="Times New Roman" panose="02020603050405020304" pitchFamily="18" charset="0"/>
              </a:rPr>
              <a:t>трансферные</a:t>
            </a:r>
            <a:r>
              <a:rPr lang="ru-RU" sz="2600" i="1" dirty="0">
                <a:latin typeface="Times New Roman" panose="02020603050405020304" pitchFamily="18" charset="0"/>
                <a:cs typeface="Times New Roman" panose="02020603050405020304" pitchFamily="18" charset="0"/>
              </a:rPr>
              <a:t> </a:t>
            </a:r>
            <a:r>
              <a:rPr lang="ru-RU" sz="2600" i="1" dirty="0" smtClean="0">
                <a:latin typeface="Times New Roman" panose="02020603050405020304" pitchFamily="18" charset="0"/>
                <a:cs typeface="Times New Roman" panose="02020603050405020304" pitchFamily="18" charset="0"/>
              </a:rPr>
              <a:t>	программы </a:t>
            </a:r>
            <a:r>
              <a:rPr lang="ru-RU" sz="2600" i="1" dirty="0">
                <a:latin typeface="Times New Roman" panose="02020603050405020304" pitchFamily="18" charset="0"/>
                <a:cs typeface="Times New Roman" panose="02020603050405020304" pitchFamily="18" charset="0"/>
              </a:rPr>
              <a:t>помощи действительно нуждающимся людям могут </a:t>
            </a:r>
            <a:r>
              <a:rPr lang="ru-RU" sz="2600" i="1" dirty="0" smtClean="0">
                <a:latin typeface="Times New Roman" panose="02020603050405020304" pitchFamily="18" charset="0"/>
                <a:cs typeface="Times New Roman" panose="02020603050405020304" pitchFamily="18" charset="0"/>
              </a:rPr>
              <a:t>	“</a:t>
            </a:r>
            <a:r>
              <a:rPr lang="ru-RU" sz="2600" i="1" dirty="0">
                <a:latin typeface="Times New Roman" panose="02020603050405020304" pitchFamily="18" charset="0"/>
                <a:cs typeface="Times New Roman" panose="02020603050405020304" pitchFamily="18" charset="0"/>
              </a:rPr>
              <a:t>сгладить” неравенство, порождаемое рыночной экономикой, не снижая </a:t>
            </a:r>
            <a:r>
              <a:rPr lang="ru-RU" sz="2600" i="1" dirty="0" smtClean="0">
                <a:latin typeface="Times New Roman" panose="02020603050405020304" pitchFamily="18" charset="0"/>
                <a:cs typeface="Times New Roman" panose="02020603050405020304" pitchFamily="18" charset="0"/>
              </a:rPr>
              <a:t>	при </a:t>
            </a:r>
            <a:r>
              <a:rPr lang="ru-RU" sz="2600" i="1" dirty="0">
                <a:latin typeface="Times New Roman" panose="02020603050405020304" pitchFamily="18" charset="0"/>
                <a:cs typeface="Times New Roman" panose="02020603050405020304" pitchFamily="18" charset="0"/>
              </a:rPr>
              <a:t>этом способности факторных цен эффективно управлять рынками и </a:t>
            </a:r>
            <a:r>
              <a:rPr lang="ru-RU" sz="2600" i="1" dirty="0" smtClean="0">
                <a:latin typeface="Times New Roman" panose="02020603050405020304" pitchFamily="18" charset="0"/>
                <a:cs typeface="Times New Roman" panose="02020603050405020304" pitchFamily="18" charset="0"/>
              </a:rPr>
              <a:t>	не </a:t>
            </a:r>
            <a:r>
              <a:rPr lang="ru-RU" sz="2600" i="1" dirty="0">
                <a:latin typeface="Times New Roman" panose="02020603050405020304" pitchFamily="18" charset="0"/>
                <a:cs typeface="Times New Roman" panose="02020603050405020304" pitchFamily="18" charset="0"/>
              </a:rPr>
              <a:t>приводя к чрезмерному сокращению сбережений, инвестиций и </a:t>
            </a:r>
            <a:r>
              <a:rPr lang="ru-RU" sz="2600" i="1" dirty="0" smtClean="0">
                <a:latin typeface="Times New Roman" panose="02020603050405020304" pitchFamily="18" charset="0"/>
                <a:cs typeface="Times New Roman" panose="02020603050405020304" pitchFamily="18" charset="0"/>
              </a:rPr>
              <a:t>	экономического </a:t>
            </a:r>
            <a:r>
              <a:rPr lang="ru-RU" sz="2600" i="1" dirty="0">
                <a:latin typeface="Times New Roman" panose="02020603050405020304" pitchFamily="18" charset="0"/>
                <a:cs typeface="Times New Roman" panose="02020603050405020304" pitchFamily="18" charset="0"/>
              </a:rPr>
              <a:t>роста.</a:t>
            </a:r>
          </a:p>
        </p:txBody>
      </p:sp>
    </p:spTree>
    <p:extLst>
      <p:ext uri="{BB962C8B-B14F-4D97-AF65-F5344CB8AC3E}">
        <p14:creationId xmlns:p14="http://schemas.microsoft.com/office/powerpoint/2010/main" xmlns="" val="2957677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41685" y="750620"/>
            <a:ext cx="11373853" cy="4801764"/>
          </a:xfrm>
          <a:prstGeom prst="rect">
            <a:avLst/>
          </a:prstGeom>
        </p:spPr>
        <p:txBody>
          <a:bodyPr wrap="square">
            <a:spAutoFit/>
          </a:bodyPr>
          <a:lstStyle/>
          <a:p>
            <a:pPr indent="449580">
              <a:lnSpc>
                <a:spcPct val="107000"/>
              </a:lnSpc>
              <a:spcAft>
                <a:spcPts val="0"/>
              </a:spcAft>
            </a:pPr>
            <a:r>
              <a:rPr lang="ru-RU" sz="2600" dirty="0">
                <a:latin typeface="Times New Roman" panose="02020603050405020304" pitchFamily="18" charset="0"/>
                <a:cs typeface="Times New Roman" panose="02020603050405020304" pitchFamily="18" charset="0"/>
              </a:rPr>
              <a:t>Предположим, что земля может использоваться только для выращивания кукурузы. Если спрос на кукурузу повышается, кривая спроса на кукурузные поля переместится вверх и вправо, и рента увеличится. Это говорит о следующем: цена земли высока, потому что высока цена кукурузы. Это хороший пример, подтверждающий, что спрос на факторы производства является производным спросом, т.е. зависящим от спроса на продукт, произведенный с его помощью</a:t>
            </a:r>
            <a:r>
              <a:rPr lang="ru-RU"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indent="449580">
              <a:lnSpc>
                <a:spcPct val="107000"/>
              </a:lnSpc>
              <a:spcAft>
                <a:spcPts val="0"/>
              </a:spcAft>
            </a:pPr>
            <a:endParaRPr lang="en-US" sz="2600" dirty="0">
              <a:latin typeface="Times New Roman" panose="02020603050405020304" pitchFamily="18" charset="0"/>
              <a:cs typeface="Times New Roman" panose="02020603050405020304" pitchFamily="18" charset="0"/>
            </a:endParaRPr>
          </a:p>
          <a:p>
            <a:pPr indent="449580">
              <a:lnSpc>
                <a:spcPct val="107000"/>
              </a:lnSpc>
              <a:spcAft>
                <a:spcPts val="0"/>
              </a:spcAft>
            </a:pPr>
            <a:r>
              <a:rPr lang="ru-RU" sz="2600" dirty="0" smtClean="0">
                <a:latin typeface="Times New Roman" panose="02020603050405020304" pitchFamily="18" charset="0"/>
                <a:cs typeface="Times New Roman" panose="02020603050405020304" pitchFamily="18" charset="0"/>
              </a:rPr>
              <a:t>Поскольку </a:t>
            </a:r>
            <a:r>
              <a:rPr lang="ru-RU" sz="2600" dirty="0">
                <a:latin typeface="Times New Roman" panose="02020603050405020304" pitchFamily="18" charset="0"/>
                <a:cs typeface="Times New Roman" panose="02020603050405020304" pitchFamily="18" charset="0"/>
              </a:rPr>
              <a:t>предложение земли неэластично, земля всегда будет использоваться по любой иене, которую установит конкуренция. </a:t>
            </a:r>
            <a:r>
              <a:rPr lang="ru-RU" sz="2600" dirty="0">
                <a:latin typeface="Times New Roman" panose="02020603050405020304" pitchFamily="18" charset="0"/>
                <a:cs typeface="Times New Roman" panose="02020603050405020304" pitchFamily="18" charset="0"/>
              </a:rPr>
              <a:t>Таким образом, ценность земли определяется ценностью продукта, а не наоборот.</a:t>
            </a:r>
          </a:p>
        </p:txBody>
      </p:sp>
    </p:spTree>
    <p:extLst>
      <p:ext uri="{BB962C8B-B14F-4D97-AF65-F5344CB8AC3E}">
        <p14:creationId xmlns:p14="http://schemas.microsoft.com/office/powerpoint/2010/main" xmlns="" val="3739143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4588" y="842537"/>
            <a:ext cx="11967411" cy="5830979"/>
          </a:xfrm>
        </p:spPr>
        <p:txBody>
          <a:bodyPr>
            <a:noAutofit/>
          </a:bodyPr>
          <a:lstStyle/>
          <a:p>
            <a:r>
              <a:rPr lang="ru-RU" sz="2600" dirty="0">
                <a:solidFill>
                  <a:schemeClr val="tx1"/>
                </a:solidFill>
                <a:latin typeface="Times New Roman" panose="02020603050405020304" pitchFamily="18" charset="0"/>
                <a:cs typeface="Times New Roman" panose="02020603050405020304" pitchFamily="18" charset="0"/>
              </a:rPr>
              <a:t>Тот факт, что предложение земли постоянно, очень важен. Рассмотрим рынок земли на рис. 2. Предположим, что правительство вводит 50%-</a:t>
            </a:r>
            <a:r>
              <a:rPr lang="ru-RU" sz="2600" dirty="0" err="1">
                <a:solidFill>
                  <a:schemeClr val="tx1"/>
                </a:solidFill>
                <a:latin typeface="Times New Roman" panose="02020603050405020304" pitchFamily="18" charset="0"/>
                <a:cs typeface="Times New Roman" panose="02020603050405020304" pitchFamily="18" charset="0"/>
              </a:rPr>
              <a:t>ный</a:t>
            </a:r>
            <a:r>
              <a:rPr lang="ru-RU" sz="2600" dirty="0">
                <a:solidFill>
                  <a:schemeClr val="tx1"/>
                </a:solidFill>
                <a:latin typeface="Times New Roman" panose="02020603050405020304" pitchFamily="18" charset="0"/>
                <a:cs typeface="Times New Roman" panose="02020603050405020304" pitchFamily="18" charset="0"/>
              </a:rPr>
              <a:t> налог на все земельные ренты, для того чтобы не взимать налоги за аренду зданий и или их реконструкцию, так как это, несомненно, повлияет на объем строительства. Все, что облагается налогом, - это доход или рента за использование сельскохозяйственных или городских участков земли с фиксированным предложением. </a:t>
            </a:r>
          </a:p>
          <a:p>
            <a:r>
              <a:rPr lang="ru-RU" sz="2600" dirty="0">
                <a:solidFill>
                  <a:schemeClr val="tx1"/>
                </a:solidFill>
                <a:latin typeface="Times New Roman" panose="02020603050405020304" pitchFamily="18" charset="0"/>
                <a:cs typeface="Times New Roman" panose="02020603050405020304" pitchFamily="18" charset="0"/>
              </a:rPr>
              <a:t>После введения налога общий спрос на землю не изменится. При цене (включающей налог) в 200 долл. (рис. 2) люди будут продолжать предъявлять спрос на все фиксированное предложение земли. Следовательно, из-за фиксированного предложения рыночная цена земли (включающая налог) не изменится и будет равна своему первоначальному равновесному значению в точке Е.</a:t>
            </a:r>
          </a:p>
        </p:txBody>
      </p:sp>
      <p:sp>
        <p:nvSpPr>
          <p:cNvPr id="4" name="Прямоугольник 3"/>
          <p:cNvSpPr/>
          <p:nvPr/>
        </p:nvSpPr>
        <p:spPr>
          <a:xfrm>
            <a:off x="3584186" y="186652"/>
            <a:ext cx="5245731" cy="655885"/>
          </a:xfrm>
          <a:prstGeom prst="rect">
            <a:avLst/>
          </a:prstGeom>
        </p:spPr>
        <p:txBody>
          <a:bodyPr wrap="none">
            <a:spAutoFit/>
          </a:bodyPr>
          <a:lstStyle/>
          <a:p>
            <a:pPr>
              <a:lnSpc>
                <a:spcPct val="107000"/>
              </a:lnSpc>
              <a:spcAft>
                <a:spcPts val="0"/>
              </a:spcAft>
            </a:pPr>
            <a:r>
              <a:rPr lang="ru-RU" sz="3600" b="1" dirty="0">
                <a:latin typeface="Times New Roman" panose="02020603050405020304" pitchFamily="18" charset="0"/>
                <a:ea typeface="Calibri" panose="020F0502020204030204" pitchFamily="34" charset="0"/>
                <a:cs typeface="Times New Roman" panose="02020603050405020304" pitchFamily="18" charset="0"/>
              </a:rPr>
              <a:t>Налогообложение земли</a:t>
            </a:r>
            <a:endParaRPr lang="ru-RU" sz="4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030574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95088"/>
            <a:ext cx="12192000" cy="736355"/>
          </a:xfrm>
          <a:prstGeom prst="rect">
            <a:avLst/>
          </a:prstGeom>
        </p:spPr>
        <p:txBody>
          <a:bodyPr wrap="square">
            <a:spAutoFit/>
          </a:bodyPr>
          <a:lstStyle/>
          <a:p>
            <a:pPr algn="ctr">
              <a:lnSpc>
                <a:spcPct val="107000"/>
              </a:lnSpc>
              <a:spcAft>
                <a:spcPts val="800"/>
              </a:spcAft>
            </a:pPr>
            <a:r>
              <a:rPr lang="ru-RU" sz="2000" b="1" dirty="0">
                <a:latin typeface="Calibri" panose="020F0502020204030204" pitchFamily="34" charset="0"/>
                <a:ea typeface="Calibri" panose="020F0502020204030204" pitchFamily="34" charset="0"/>
                <a:cs typeface="Times New Roman" panose="02020603050405020304" pitchFamily="18" charset="0"/>
              </a:rPr>
              <a:t>Рис. 2. Налог на фиксированное количество земли выплачивают землевладельцы, правительство же получает чистую экономическую ренту</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Рисунок 4"/>
          <p:cNvPicPr/>
          <p:nvPr/>
        </p:nvPicPr>
        <p:blipFill>
          <a:blip r:embed="rId2"/>
          <a:stretch>
            <a:fillRect/>
          </a:stretch>
        </p:blipFill>
        <p:spPr>
          <a:xfrm>
            <a:off x="5919537" y="931443"/>
            <a:ext cx="6031831" cy="5677904"/>
          </a:xfrm>
          <a:prstGeom prst="rect">
            <a:avLst/>
          </a:prstGeom>
        </p:spPr>
      </p:pic>
      <p:sp>
        <p:nvSpPr>
          <p:cNvPr id="6" name="Прямоугольник 5"/>
          <p:cNvSpPr/>
          <p:nvPr/>
        </p:nvSpPr>
        <p:spPr>
          <a:xfrm>
            <a:off x="241300" y="1123228"/>
            <a:ext cx="5678237" cy="5624745"/>
          </a:xfrm>
          <a:prstGeom prst="rect">
            <a:avLst/>
          </a:prstGeom>
        </p:spPr>
        <p:txBody>
          <a:bodyPr wrap="square">
            <a:spAutoFit/>
          </a:bodyPr>
          <a:lstStyle/>
          <a:p>
            <a:pPr marL="342900" indent="-342900">
              <a:lnSpc>
                <a:spcPct val="107000"/>
              </a:lnSpc>
              <a:spcBef>
                <a:spcPts val="1000"/>
              </a:spcBef>
              <a:buClr>
                <a:schemeClr val="accent1"/>
              </a:buClr>
              <a:buFont typeface="Wingdings 3" charset="2"/>
              <a:buChar char=""/>
            </a:pPr>
            <a:r>
              <a:rPr lang="ru-RU" sz="2400" i="1" dirty="0">
                <a:latin typeface="Times New Roman" panose="02020603050405020304" pitchFamily="18" charset="0"/>
                <a:cs typeface="Times New Roman" panose="02020603050405020304" pitchFamily="18" charset="0"/>
              </a:rPr>
              <a:t>Налог на фиксированное количество земли не изменяет плату за ее использование (точка Е), но уменьшает ренту, получаемую землевладельцами (точка Е). Землевладельцам ничего не остается, как смириться с меньшими доходами. Это логически обосновывает движение Генри Джорджа за единый налог на землю, цель которого в том, чтобы общество более эффективно распоряжалось землей, ценность которой возросла в результате урбанизации.</a:t>
            </a:r>
          </a:p>
        </p:txBody>
      </p:sp>
    </p:spTree>
    <p:extLst>
      <p:ext uri="{BB962C8B-B14F-4D97-AF65-F5344CB8AC3E}">
        <p14:creationId xmlns:p14="http://schemas.microsoft.com/office/powerpoint/2010/main" xmlns="" val="3465933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1">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Легкий дым">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Тема1</Template>
  <TotalTime>250</TotalTime>
  <Words>4452</Words>
  <Application>Microsoft Office PowerPoint</Application>
  <PresentationFormat>Произвольный</PresentationFormat>
  <Paragraphs>198</Paragraphs>
  <Slides>68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68</vt:i4>
      </vt:variant>
    </vt:vector>
  </HeadingPairs>
  <TitlesOfParts>
    <vt:vector size="69" baseType="lpstr">
      <vt:lpstr>Тема1</vt:lpstr>
      <vt:lpstr>ЗЕМЛЯ И КАПИТАЛ</vt:lpstr>
      <vt:lpstr>Слайд 2</vt:lpstr>
      <vt:lpstr>Слайд 3</vt:lpstr>
      <vt:lpstr>ЗЕМЛЯ И РЕНТА </vt:lpstr>
      <vt:lpstr>Слайд 5</vt:lpstr>
      <vt:lpstr>Слайд 6</vt:lpstr>
      <vt:lpstr>Слайд 7</vt:lpstr>
      <vt:lpstr>Слайд 8</vt:lpstr>
      <vt:lpstr>Слайд 9</vt:lpstr>
      <vt:lpstr>Слайд 10</vt:lpstr>
      <vt:lpstr>Слайд 11</vt:lpstr>
      <vt:lpstr>Слайд 12</vt:lpstr>
      <vt:lpstr>Слайд 13</vt:lpstr>
      <vt:lpstr>КАПИТАЛ И ДОХОД</vt:lpstr>
      <vt:lpstr>Основные понятия</vt:lpstr>
      <vt:lpstr>Слайд 16</vt:lpstr>
      <vt:lpstr>Цены и арендная плата за использование материальных благ </vt:lpstr>
      <vt:lpstr>Норма прибыли капитальных благ </vt:lpstr>
      <vt:lpstr>Слайд 19</vt:lpstr>
      <vt:lpstr>Слайд 20</vt:lpstr>
      <vt:lpstr>Слайд 21</vt:lpstr>
      <vt:lpstr>  Финансовые активы и процентные ставки </vt:lpstr>
      <vt:lpstr>Слайд 23</vt:lpstr>
      <vt:lpstr>Реальные и номинальные процентные ставки. </vt:lpstr>
      <vt:lpstr>Слайд 25</vt:lpstr>
      <vt:lpstr>Слайд 26</vt:lpstr>
      <vt:lpstr>Текущая стоимость активов</vt:lpstr>
      <vt:lpstr>Слайд 28</vt:lpstr>
      <vt:lpstr>Общая формула определения текущей стоимости </vt:lpstr>
      <vt:lpstr>Слайд 30</vt:lpstr>
      <vt:lpstr>Рис 3. Текущая стоимость актива</vt:lpstr>
      <vt:lpstr>Действия, позволяющие максимизировать текущую стоимость </vt:lpstr>
      <vt:lpstr>Прибыль</vt:lpstr>
      <vt:lpstr>Прибыль в системе бухгалтерской отчетности </vt:lpstr>
      <vt:lpstr>Факторы прибыли </vt:lpstr>
      <vt:lpstr>Слайд 36</vt:lpstr>
      <vt:lpstr>Слайд 37</vt:lpstr>
      <vt:lpstr>Слайд 38</vt:lpstr>
      <vt:lpstr>Слайд 39</vt:lpstr>
      <vt:lpstr>Повторим изученное </vt:lpstr>
      <vt:lpstr>ТЕОРИЯ КАПИТАЛА И ПРОЦЕНТНОГО ДОХОДА</vt:lpstr>
      <vt:lpstr>Слайд 42</vt:lpstr>
      <vt:lpstr>Рис. 4. Инвестиции сегодня увеличивают потребление завтра </vt:lpstr>
      <vt:lpstr>Убывающая отдача и спрос на капитал  </vt:lpstr>
      <vt:lpstr>Слайд 45</vt:lpstr>
      <vt:lpstr>Определение процента и прибыли на капитал</vt:lpstr>
      <vt:lpstr>Слайд 47</vt:lpstr>
      <vt:lpstr>Слайд 48</vt:lpstr>
      <vt:lpstr>Графический анализ прибыли на капитал </vt:lpstr>
      <vt:lpstr>Слайд 50</vt:lpstr>
      <vt:lpstr>Рис. 5. Определение процента и прибыли в краткосрочном периоде </vt:lpstr>
      <vt:lpstr>Слайд 52</vt:lpstr>
      <vt:lpstr>Слайд 53</vt:lpstr>
      <vt:lpstr>Слайд 54</vt:lpstr>
      <vt:lpstr>Рис. 6. Равновесие спроса и предложения капитала в долгосрочном периоде </vt:lpstr>
      <vt:lpstr>Налоги и инфляция</vt:lpstr>
      <vt:lpstr>Технологические нарушения</vt:lpstr>
      <vt:lpstr>Неопределенность и ожидания</vt:lpstr>
      <vt:lpstr>ЭМПИРИЧЕСКИЕ ДАННЫЕ </vt:lpstr>
      <vt:lpstr>Таблица 2. Реальные нормы прибыли на различные активы </vt:lpstr>
      <vt:lpstr>Доходы труда и капитала </vt:lpstr>
      <vt:lpstr>Слайд 62</vt:lpstr>
      <vt:lpstr>Слайд 63</vt:lpstr>
      <vt:lpstr>Рис. 7. Тенденции изменения зарплат и доходов в США</vt:lpstr>
      <vt:lpstr>ЕЩЕ НЕСКОЛЬКО СЛОВ ПО ПОВОДУ ЦЕН НА ФАКТОРЫ ПРОИЗВОДСТВА, ЭФФЕКТИВНОСТИ И РАСПРЕДЕЛЕНИЯ</vt:lpstr>
      <vt:lpstr>Слайд 66</vt:lpstr>
      <vt:lpstr>Слайд 67</vt:lpstr>
      <vt:lpstr>Слайд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ЗЕМЛЯ И КАПИТАЛ</dc:title>
  <dc:creator>MATRIX</dc:creator>
  <cp:lastModifiedBy>Игорь</cp:lastModifiedBy>
  <cp:revision>26</cp:revision>
  <dcterms:created xsi:type="dcterms:W3CDTF">2014-01-30T04:33:06Z</dcterms:created>
  <dcterms:modified xsi:type="dcterms:W3CDTF">2014-05-12T20:27:09Z</dcterms:modified>
</cp:coreProperties>
</file>