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93"/>
  </p:notesMasterIdLst>
  <p:sldIdLst>
    <p:sldId id="256" r:id="rId2"/>
    <p:sldId id="258" r:id="rId3"/>
    <p:sldId id="310" r:id="rId4"/>
    <p:sldId id="259" r:id="rId5"/>
    <p:sldId id="311" r:id="rId6"/>
    <p:sldId id="260" r:id="rId7"/>
    <p:sldId id="262" r:id="rId8"/>
    <p:sldId id="312" r:id="rId9"/>
    <p:sldId id="261" r:id="rId10"/>
    <p:sldId id="263" r:id="rId11"/>
    <p:sldId id="330" r:id="rId12"/>
    <p:sldId id="313" r:id="rId13"/>
    <p:sldId id="264" r:id="rId14"/>
    <p:sldId id="314" r:id="rId15"/>
    <p:sldId id="265" r:id="rId16"/>
    <p:sldId id="331" r:id="rId17"/>
    <p:sldId id="266" r:id="rId18"/>
    <p:sldId id="267" r:id="rId19"/>
    <p:sldId id="315" r:id="rId20"/>
    <p:sldId id="268" r:id="rId21"/>
    <p:sldId id="316" r:id="rId22"/>
    <p:sldId id="269" r:id="rId23"/>
    <p:sldId id="317" r:id="rId24"/>
    <p:sldId id="318" r:id="rId25"/>
    <p:sldId id="270" r:id="rId26"/>
    <p:sldId id="319" r:id="rId27"/>
    <p:sldId id="271" r:id="rId28"/>
    <p:sldId id="272" r:id="rId29"/>
    <p:sldId id="320" r:id="rId30"/>
    <p:sldId id="273" r:id="rId31"/>
    <p:sldId id="321" r:id="rId32"/>
    <p:sldId id="274" r:id="rId33"/>
    <p:sldId id="322" r:id="rId34"/>
    <p:sldId id="275" r:id="rId35"/>
    <p:sldId id="276" r:id="rId36"/>
    <p:sldId id="277" r:id="rId37"/>
    <p:sldId id="332" r:id="rId38"/>
    <p:sldId id="278" r:id="rId39"/>
    <p:sldId id="279" r:id="rId40"/>
    <p:sldId id="333" r:id="rId41"/>
    <p:sldId id="280" r:id="rId42"/>
    <p:sldId id="329" r:id="rId43"/>
    <p:sldId id="323" r:id="rId44"/>
    <p:sldId id="328" r:id="rId45"/>
    <p:sldId id="281" r:id="rId46"/>
    <p:sldId id="324" r:id="rId47"/>
    <p:sldId id="282" r:id="rId48"/>
    <p:sldId id="325" r:id="rId49"/>
    <p:sldId id="283" r:id="rId50"/>
    <p:sldId id="284" r:id="rId51"/>
    <p:sldId id="327" r:id="rId52"/>
    <p:sldId id="326" r:id="rId53"/>
    <p:sldId id="286" r:id="rId54"/>
    <p:sldId id="285" r:id="rId55"/>
    <p:sldId id="287" r:id="rId56"/>
    <p:sldId id="334" r:id="rId57"/>
    <p:sldId id="288" r:id="rId58"/>
    <p:sldId id="289" r:id="rId59"/>
    <p:sldId id="290" r:id="rId60"/>
    <p:sldId id="336" r:id="rId61"/>
    <p:sldId id="335" r:id="rId62"/>
    <p:sldId id="291" r:id="rId63"/>
    <p:sldId id="292" r:id="rId64"/>
    <p:sldId id="293" r:id="rId65"/>
    <p:sldId id="337" r:id="rId66"/>
    <p:sldId id="294" r:id="rId67"/>
    <p:sldId id="295" r:id="rId68"/>
    <p:sldId id="296" r:id="rId69"/>
    <p:sldId id="338" r:id="rId70"/>
    <p:sldId id="297" r:id="rId71"/>
    <p:sldId id="339" r:id="rId72"/>
    <p:sldId id="298" r:id="rId73"/>
    <p:sldId id="340" r:id="rId74"/>
    <p:sldId id="299" r:id="rId75"/>
    <p:sldId id="300" r:id="rId76"/>
    <p:sldId id="301" r:id="rId77"/>
    <p:sldId id="344" r:id="rId78"/>
    <p:sldId id="341" r:id="rId79"/>
    <p:sldId id="302" r:id="rId80"/>
    <p:sldId id="303" r:id="rId81"/>
    <p:sldId id="304" r:id="rId82"/>
    <p:sldId id="305" r:id="rId83"/>
    <p:sldId id="342" r:id="rId84"/>
    <p:sldId id="306" r:id="rId85"/>
    <p:sldId id="307" r:id="rId86"/>
    <p:sldId id="343" r:id="rId87"/>
    <p:sldId id="308" r:id="rId88"/>
    <p:sldId id="346" r:id="rId89"/>
    <p:sldId id="345" r:id="rId90"/>
    <p:sldId id="309" r:id="rId91"/>
    <p:sldId id="347" r:id="rId92"/>
  </p:sldIdLst>
  <p:sldSz cx="9144000" cy="5143500" type="screen16x9"/>
  <p:notesSz cx="6858000" cy="9144000"/>
  <p:defaultTextStyle>
    <a:defPPr>
      <a:defRPr lang="ru-RU"/>
    </a:defPPr>
    <a:lvl1pPr algn="l" rtl="0" fontAlgn="base">
      <a:spcBef>
        <a:spcPct val="0"/>
      </a:spcBef>
      <a:spcAft>
        <a:spcPct val="0"/>
      </a:spcAft>
      <a:defRPr sz="1400" kern="1200">
        <a:solidFill>
          <a:srgbClr val="000000"/>
        </a:solidFill>
        <a:latin typeface="Arial" charset="0"/>
        <a:ea typeface="+mn-ea"/>
        <a:cs typeface="Arial" charset="0"/>
        <a:sym typeface="Arial" charset="0"/>
      </a:defRPr>
    </a:lvl1pPr>
    <a:lvl2pPr marL="457200" algn="l" rtl="0" fontAlgn="base">
      <a:spcBef>
        <a:spcPct val="0"/>
      </a:spcBef>
      <a:spcAft>
        <a:spcPct val="0"/>
      </a:spcAft>
      <a:defRPr sz="1400" kern="1200">
        <a:solidFill>
          <a:srgbClr val="000000"/>
        </a:solidFill>
        <a:latin typeface="Arial" charset="0"/>
        <a:ea typeface="+mn-ea"/>
        <a:cs typeface="Arial" charset="0"/>
        <a:sym typeface="Arial" charset="0"/>
      </a:defRPr>
    </a:lvl2pPr>
    <a:lvl3pPr marL="914400" algn="l" rtl="0" fontAlgn="base">
      <a:spcBef>
        <a:spcPct val="0"/>
      </a:spcBef>
      <a:spcAft>
        <a:spcPct val="0"/>
      </a:spcAft>
      <a:defRPr sz="1400" kern="1200">
        <a:solidFill>
          <a:srgbClr val="000000"/>
        </a:solidFill>
        <a:latin typeface="Arial" charset="0"/>
        <a:ea typeface="+mn-ea"/>
        <a:cs typeface="Arial" charset="0"/>
        <a:sym typeface="Arial" charset="0"/>
      </a:defRPr>
    </a:lvl3pPr>
    <a:lvl4pPr marL="1371600" algn="l" rtl="0" fontAlgn="base">
      <a:spcBef>
        <a:spcPct val="0"/>
      </a:spcBef>
      <a:spcAft>
        <a:spcPct val="0"/>
      </a:spcAft>
      <a:defRPr sz="1400" kern="1200">
        <a:solidFill>
          <a:srgbClr val="000000"/>
        </a:solidFill>
        <a:latin typeface="Arial" charset="0"/>
        <a:ea typeface="+mn-ea"/>
        <a:cs typeface="Arial" charset="0"/>
        <a:sym typeface="Arial" charset="0"/>
      </a:defRPr>
    </a:lvl4pPr>
    <a:lvl5pPr marL="1828800" algn="l" rtl="0" fontAlgn="base">
      <a:spcBef>
        <a:spcPct val="0"/>
      </a:spcBef>
      <a:spcAft>
        <a:spcPct val="0"/>
      </a:spcAft>
      <a:defRPr sz="1400" kern="1200">
        <a:solidFill>
          <a:srgbClr val="000000"/>
        </a:solidFill>
        <a:latin typeface="Arial" charset="0"/>
        <a:ea typeface="+mn-ea"/>
        <a:cs typeface="Arial" charset="0"/>
        <a:sym typeface="Arial" charset="0"/>
      </a:defRPr>
    </a:lvl5pPr>
    <a:lvl6pPr marL="2286000" algn="l" defTabSz="914400" rtl="0" eaLnBrk="1" latinLnBrk="0" hangingPunct="1">
      <a:defRPr sz="1400" kern="1200">
        <a:solidFill>
          <a:srgbClr val="000000"/>
        </a:solidFill>
        <a:latin typeface="Arial" charset="0"/>
        <a:ea typeface="+mn-ea"/>
        <a:cs typeface="Arial" charset="0"/>
        <a:sym typeface="Arial" charset="0"/>
      </a:defRPr>
    </a:lvl6pPr>
    <a:lvl7pPr marL="2743200" algn="l" defTabSz="914400" rtl="0" eaLnBrk="1" latinLnBrk="0" hangingPunct="1">
      <a:defRPr sz="1400" kern="1200">
        <a:solidFill>
          <a:srgbClr val="000000"/>
        </a:solidFill>
        <a:latin typeface="Arial" charset="0"/>
        <a:ea typeface="+mn-ea"/>
        <a:cs typeface="Arial" charset="0"/>
        <a:sym typeface="Arial" charset="0"/>
      </a:defRPr>
    </a:lvl7pPr>
    <a:lvl8pPr marL="3200400" algn="l" defTabSz="914400" rtl="0" eaLnBrk="1" latinLnBrk="0" hangingPunct="1">
      <a:defRPr sz="1400" kern="1200">
        <a:solidFill>
          <a:srgbClr val="000000"/>
        </a:solidFill>
        <a:latin typeface="Arial" charset="0"/>
        <a:ea typeface="+mn-ea"/>
        <a:cs typeface="Arial" charset="0"/>
        <a:sym typeface="Arial" charset="0"/>
      </a:defRPr>
    </a:lvl8pPr>
    <a:lvl9pPr marL="3657600" algn="l" defTabSz="914400" rtl="0" eaLnBrk="1" latinLnBrk="0" hangingPunct="1">
      <a:defRPr sz="1400" kern="1200">
        <a:solidFill>
          <a:srgbClr val="000000"/>
        </a:solidFill>
        <a:latin typeface="Arial" charset="0"/>
        <a:ea typeface="+mn-ea"/>
        <a:cs typeface="Arial" charset="0"/>
        <a:sym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2BDCC94-4341-406B-B8A7-7441FD203086}">
  <a:tblStyle styleId="{52BDCC94-4341-406B-B8A7-7441FD203086}"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F9426A5A-929B-4015-948A-4668BF63449D}"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EAB76741-FAF9-440E-AD78-39922AA249CC}" styleName="Table_2">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31" autoAdjust="0"/>
  </p:normalViewPr>
  <p:slideViewPr>
    <p:cSldViewPr>
      <p:cViewPr>
        <p:scale>
          <a:sx n="80" d="100"/>
          <a:sy n="80" d="100"/>
        </p:scale>
        <p:origin x="-126" y="-118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7346" name="Shape 2"/>
          <p:cNvSpPr>
            <a:spLocks noGrp="1" noRot="1" noChangeAspect="1"/>
          </p:cNvSpPr>
          <p:nvPr>
            <p:ph type="sldImg" idx="2"/>
          </p:nvPr>
        </p:nvSpPr>
        <p:spPr bwMode="auto">
          <a:xfrm>
            <a:off x="381000" y="685800"/>
            <a:ext cx="6096000" cy="3429000"/>
          </a:xfrm>
          <a:custGeom>
            <a:avLst/>
            <a:gdLst>
              <a:gd name="T0" fmla="*/ 0 w 120000"/>
              <a:gd name="T1" fmla="*/ 0 h 120000"/>
              <a:gd name="T2" fmla="*/ 4572000 w 120000"/>
              <a:gd name="T3" fmla="*/ 0 h 120000"/>
              <a:gd name="T4" fmla="*/ 4572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a:ln w="9525">
            <a:noFill/>
            <a:round/>
            <a:headEnd/>
            <a:tailEnd/>
          </a:ln>
        </p:spPr>
      </p:sp>
      <p:sp>
        <p:nvSpPr>
          <p:cNvPr id="3" name="Shape 3"/>
          <p:cNvSpPr txBox="1">
            <a:spLocks noGrp="1"/>
          </p:cNvSpPr>
          <p:nvPr>
            <p:ph type="body" idx="1"/>
          </p:nvPr>
        </p:nvSpPr>
        <p:spPr>
          <a:xfrm>
            <a:off x="685800" y="4343400"/>
            <a:ext cx="5486400"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pPr lvl="0"/>
            <a:endParaRPr noProof="0"/>
          </a:p>
        </p:txBody>
      </p:sp>
    </p:spTree>
    <p:extLst>
      <p:ext uri="{BB962C8B-B14F-4D97-AF65-F5344CB8AC3E}">
        <p14:creationId xmlns:p14="http://schemas.microsoft.com/office/powerpoint/2010/main" val="2349572219"/>
      </p:ext>
    </p:extLst>
  </p:cSld>
  <p:clrMap bg1="lt1" tx1="dk1" bg2="dk2" tx2="lt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742950" indent="-285750" algn="l" rtl="0" eaLnBrk="0" fontAlgn="base" hangingPunct="0">
      <a:spcBef>
        <a:spcPct val="30000"/>
      </a:spcBef>
      <a:spcAft>
        <a:spcPct val="0"/>
      </a:spcAft>
      <a:defRPr sz="1200" kern="1200">
        <a:solidFill>
          <a:schemeClr val="tx1"/>
        </a:solidFill>
        <a:latin typeface="+mn-lt"/>
        <a:ea typeface="+mn-ea"/>
        <a:cs typeface="+mn-cs"/>
      </a:defRPr>
    </a:lvl2pPr>
    <a:lvl3pPr marL="1143000" indent="-228600" algn="l" rtl="0" eaLnBrk="0" fontAlgn="base" hangingPunct="0">
      <a:spcBef>
        <a:spcPct val="30000"/>
      </a:spcBef>
      <a:spcAft>
        <a:spcPct val="0"/>
      </a:spcAft>
      <a:defRPr sz="1200" kern="1200">
        <a:solidFill>
          <a:schemeClr val="tx1"/>
        </a:solidFill>
        <a:latin typeface="+mn-lt"/>
        <a:ea typeface="+mn-ea"/>
        <a:cs typeface="+mn-cs"/>
      </a:defRPr>
    </a:lvl3pPr>
    <a:lvl4pPr marL="1600200" indent="-228600" algn="l" rtl="0" eaLnBrk="0" fontAlgn="base" hangingPunct="0">
      <a:spcBef>
        <a:spcPct val="30000"/>
      </a:spcBef>
      <a:spcAft>
        <a:spcPct val="0"/>
      </a:spcAft>
      <a:defRPr sz="12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8370" name="Shape 26"/>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58371" name="Shape 27"/>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7586" name="Shape 79"/>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67587" name="Shape 80"/>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4514" name="Shape 62"/>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64515" name="Shape 63"/>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8610" name="Shape 85"/>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68611" name="Shape 86"/>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9634" name="Shape 91"/>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69635" name="Shape 92"/>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0658" name="Shape 97"/>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70659" name="Shape 98"/>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1682" name="Shape 105"/>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71683" name="Shape 106"/>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2706" name="Shape 110"/>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72707" name="Shape 111"/>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3730" name="Shape 117"/>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73731" name="Shape 118"/>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4754" name="Shape 123"/>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74755" name="Shape 124"/>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5778" name="Shape 128"/>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75779" name="Shape 129"/>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0418" name="Shape 37"/>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60419" name="Shape 38"/>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6802" name="Shape 134"/>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76803" name="Shape 135"/>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7826" name="Shape 142"/>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77827" name="Shape 143"/>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8850" name="Shape 148"/>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78851" name="Shape 149"/>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9874" name="Shape 154"/>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79875" name="Shape 155"/>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7826" name="Shape 142"/>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77827" name="Shape 143"/>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0898" name="Shape 160"/>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80899" name="Shape 161"/>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1922" name="Shape 165"/>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81923" name="Shape 166"/>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7826" name="Shape 142"/>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77827" name="Shape 143"/>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2946" name="Shape 171"/>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82947" name="Shape 172"/>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3730" name="Shape 117"/>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73731" name="Shape 118"/>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1442" name="Shape 42"/>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61443" name="Shape 43"/>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7826" name="Shape 142"/>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77827" name="Shape 143"/>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3970" name="Shape 176"/>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83971" name="Shape 177"/>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4994" name="Shape 181"/>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84995" name="Shape 182"/>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6018" name="Shape 186"/>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86019" name="Shape 187"/>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7042" name="Shape 192"/>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87043" name="Shape 193"/>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7826" name="Shape 142"/>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77827" name="Shape 143"/>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9090" name="Shape 205"/>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89091" name="Shape 206"/>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8066" name="Shape 198"/>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88067" name="Shape 199"/>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0114" name="Shape 211"/>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90115" name="Shape 212"/>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1138" name="Shape 216"/>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91139" name="Shape 217"/>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2466" name="Shape 48"/>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62467" name="Shape 49"/>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2162" name="Shape 223"/>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92163" name="Shape 224"/>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3186" name="Shape 229"/>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93187" name="Shape 230"/>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3730" name="Shape 117"/>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73731" name="Shape 118"/>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4210" name="Shape 236"/>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94211" name="Shape 237"/>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5234" name="Shape 241"/>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95235" name="Shape 242"/>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6258" name="Shape 247"/>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96259" name="Shape 248"/>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7282" name="Shape 255"/>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97283" name="Shape 256"/>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8306" name="Shape 261"/>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98307" name="Shape 262"/>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9330" name="Shape 269"/>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99331" name="Shape 270"/>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0354" name="Shape 275"/>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100355" name="Shape 276"/>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4514" name="Shape 62"/>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64515" name="Shape 63"/>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1378" name="Shape 280"/>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101379" name="Shape 281"/>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2402" name="Shape 285"/>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102403" name="Shape 286"/>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3426" name="Shape 292"/>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103427" name="Shape 293"/>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4450" name="Shape 298"/>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104451" name="Shape 299"/>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3426" name="Shape 292"/>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103427" name="Shape 293"/>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5474" name="Shape 303"/>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105475" name="Shape 304"/>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6498" name="Shape 310"/>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106499" name="Shape 311"/>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7522" name="Shape 316"/>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107523" name="Shape 317"/>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8546" name="Shape 321"/>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108547" name="Shape 322"/>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9570" name="Shape 328"/>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109571" name="Shape 329"/>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3490" name="Shape 55"/>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63491" name="Shape 56"/>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0594" name="Shape 334"/>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110595" name="Shape 335"/>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7282" name="Shape 255"/>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97283" name="Shape 256"/>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1618" name="Shape 339"/>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111619" name="Shape 340"/>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3426" name="Shape 292"/>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103427" name="Shape 293"/>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2642" name="Shape 344"/>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112643" name="Shape 345"/>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3426" name="Shape 292"/>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103427" name="Shape 293"/>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5538" name="Shape 68"/>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65539" name="Shape 69"/>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4514" name="Shape 62"/>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64515" name="Shape 63"/>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6562" name="Shape 73"/>
          <p:cNvSpPr>
            <a:spLocks noGrp="1" noRot="1" noChangeAspect="1" noTextEdit="1"/>
          </p:cNvSpPr>
          <p:nvPr>
            <p:ph type="sldImg" idx="2"/>
          </p:nvPr>
        </p:nvSpPr>
        <p:spPr>
          <a:xfrm>
            <a:off x="381000" y="685800"/>
            <a:ext cx="6096000" cy="3429000"/>
          </a:xfrm>
          <a:custGeom>
            <a:avLst/>
            <a:gdLst>
              <a:gd name="T0" fmla="*/ 0 w 120000"/>
              <a:gd name="T1" fmla="*/ 0 h 120000"/>
              <a:gd name="T2" fmla="*/ 6096000 w 120000"/>
              <a:gd name="T3" fmla="*/ 0 h 120000"/>
              <a:gd name="T4" fmla="*/ 6096000 w 120000"/>
              <a:gd name="T5" fmla="*/ 3429000 h 120000"/>
              <a:gd name="T6" fmla="*/ 0 w 120000"/>
              <a:gd name="T7" fmla="*/ 3429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p:spPr>
      </p:sp>
      <p:sp>
        <p:nvSpPr>
          <p:cNvPr id="66563" name="Shape 74"/>
          <p:cNvSpPr txBox="1">
            <a:spLocks noGrp="1"/>
          </p:cNvSpPr>
          <p:nvPr>
            <p:ph type="body" idx="1"/>
          </p:nvPr>
        </p:nvSpPr>
        <p:spPr bwMode="auto">
          <a:noFill/>
        </p:spPr>
        <p:txBody>
          <a:bodyPr vert="horz" wrap="square" numCol="1" compatLnSpc="1">
            <a:prstTxWarp prst="textNoShape">
              <a:avLst/>
            </a:prstTxWarp>
          </a:bodyPr>
          <a:lstStyle/>
          <a:p>
            <a:pPr eaLnBrk="1" hangingPunct="1">
              <a:spcBef>
                <a:spcPct val="0"/>
              </a:spcBef>
            </a:pPr>
            <a:endParaRPr lang="ru-RU"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0" y="4012428"/>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Заголовок 28"/>
          <p:cNvSpPr>
            <a:spLocks noGrp="1"/>
          </p:cNvSpPr>
          <p:nvPr>
            <p:ph type="ctrTitle"/>
          </p:nvPr>
        </p:nvSpPr>
        <p:spPr>
          <a:xfrm>
            <a:off x="381000" y="3640060"/>
            <a:ext cx="8458200" cy="916781"/>
          </a:xfrm>
        </p:spPr>
        <p:txBody>
          <a:bodyPr anchor="t"/>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381000" y="2914650"/>
            <a:ext cx="8458200" cy="6858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16" name="Дата 15"/>
          <p:cNvSpPr>
            <a:spLocks noGrp="1"/>
          </p:cNvSpPr>
          <p:nvPr>
            <p:ph type="dt" sz="half" idx="10"/>
          </p:nvPr>
        </p:nvSpPr>
        <p:spPr/>
        <p:txBody>
          <a:bodyPr/>
          <a:lstStyle/>
          <a:p>
            <a:fld id="{74CBEAF9-9E58-4CC8-A6FF-6DD8A58DEEA4}" type="datetimeFigureOut">
              <a:rPr lang="en-US" smtClean="0"/>
              <a:pPr/>
              <a:t>4/14/2014</a:t>
            </a:fld>
            <a:endParaRPr lang="en-US"/>
          </a:p>
        </p:txBody>
      </p:sp>
      <p:sp>
        <p:nvSpPr>
          <p:cNvPr id="2" name="Нижний колонтитул 1"/>
          <p:cNvSpPr>
            <a:spLocks noGrp="1"/>
          </p:cNvSpPr>
          <p:nvPr>
            <p:ph type="ftr" sz="quarter" idx="11"/>
          </p:nvPr>
        </p:nvSpPr>
        <p:spPr/>
        <p:txBody>
          <a:bodyPr/>
          <a:lstStyle/>
          <a:p>
            <a:endParaRPr kumimoji="0" lang="en-US"/>
          </a:p>
        </p:txBody>
      </p:sp>
      <p:sp>
        <p:nvSpPr>
          <p:cNvPr id="15" name="Номер слайда 14"/>
          <p:cNvSpPr>
            <a:spLocks noGrp="1"/>
          </p:cNvSpPr>
          <p:nvPr>
            <p:ph type="sldNum" sz="quarter" idx="12"/>
          </p:nvPr>
        </p:nvSpPr>
        <p:spPr>
          <a:xfrm>
            <a:off x="8229600" y="4855464"/>
            <a:ext cx="758952" cy="185166"/>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74CBEAF9-9E58-4CC8-A6FF-6DD8A58DEEA4}" type="datetimeFigureOut">
              <a:rPr lang="en-US" smtClean="0"/>
              <a:pPr/>
              <a:t>4/14/2014</a:t>
            </a:fld>
            <a:endParaRPr lang="en-US"/>
          </a:p>
        </p:txBody>
      </p:sp>
      <p:sp>
        <p:nvSpPr>
          <p:cNvPr id="5" name="Нижний колонтитул 4"/>
          <p:cNvSpPr>
            <a:spLocks noGrp="1"/>
          </p:cNvSpPr>
          <p:nvPr>
            <p:ph type="ftr" sz="quarter" idx="11"/>
          </p:nvPr>
        </p:nvSpPr>
        <p:spPr/>
        <p:txBody>
          <a:bodyPr/>
          <a:lstStyle/>
          <a:p>
            <a:endParaRPr kumimoji="0" lang="en-US"/>
          </a:p>
        </p:txBody>
      </p:sp>
      <p:sp>
        <p:nvSpPr>
          <p:cNvPr id="6" name="Номер слайда 5"/>
          <p:cNvSpPr>
            <a:spLocks noGrp="1"/>
          </p:cNvSpPr>
          <p:nvPr>
            <p:ph type="sldNum" sz="quarter" idx="12"/>
          </p:nvPr>
        </p:nvSpPr>
        <p:spPr/>
        <p:txBody>
          <a:bodyPr/>
          <a:lstStyle/>
          <a:p>
            <a:fld id="{CA15C064-DD44-4CAC-873E-2D1F54821676}"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58000" y="411957"/>
            <a:ext cx="1828800" cy="4388644"/>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411957"/>
            <a:ext cx="6248400" cy="4388644"/>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74CBEAF9-9E58-4CC8-A6FF-6DD8A58DEEA4}" type="datetimeFigureOut">
              <a:rPr lang="en-US" smtClean="0"/>
              <a:pPr/>
              <a:t>4/14/2014</a:t>
            </a:fld>
            <a:endParaRPr lang="en-US"/>
          </a:p>
        </p:txBody>
      </p:sp>
      <p:sp>
        <p:nvSpPr>
          <p:cNvPr id="5" name="Нижний колонтитул 4"/>
          <p:cNvSpPr>
            <a:spLocks noGrp="1"/>
          </p:cNvSpPr>
          <p:nvPr>
            <p:ph type="ftr" sz="quarter" idx="11"/>
          </p:nvPr>
        </p:nvSpPr>
        <p:spPr/>
        <p:txBody>
          <a:bodyPr/>
          <a:lstStyle/>
          <a:p>
            <a:endParaRPr kumimoji="0" lang="en-US"/>
          </a:p>
        </p:txBody>
      </p:sp>
      <p:sp>
        <p:nvSpPr>
          <p:cNvPr id="6" name="Номер слайда 5"/>
          <p:cNvSpPr>
            <a:spLocks noGrp="1"/>
          </p:cNvSpPr>
          <p:nvPr>
            <p:ph type="sldNum" sz="quarter" idx="12"/>
          </p:nvPr>
        </p:nvSpPr>
        <p:spPr/>
        <p:txBody>
          <a:bodyPr/>
          <a:lstStyle/>
          <a:p>
            <a:fld id="{CA15C064-DD44-4CAC-873E-2D1F54821676}" type="slidenum">
              <a:rPr kumimoji="0" lang="en-US" smtClean="0"/>
              <a:pPr/>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05978"/>
            <a:ext cx="8229600" cy="857400"/>
          </a:xfrm>
          <a:prstGeom prst="rect">
            <a:avLst/>
          </a:prstGeo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12" name="Shape 12"/>
          <p:cNvSpPr txBox="1">
            <a:spLocks noGrp="1"/>
          </p:cNvSpPr>
          <p:nvPr>
            <p:ph type="body" idx="1"/>
          </p:nvPr>
        </p:nvSpPr>
        <p:spPr>
          <a:xfrm>
            <a:off x="457200" y="1200151"/>
            <a:ext cx="8229600" cy="3725699"/>
          </a:xfrm>
          <a:prstGeom prst="rect">
            <a:avLst/>
          </a:prstGeo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Заголовок и объект">
    <p:spTree>
      <p:nvGrpSpPr>
        <p:cNvPr id="1" name=""/>
        <p:cNvGrpSpPr/>
        <p:nvPr/>
      </p:nvGrpSpPr>
      <p:grpSpPr>
        <a:xfrm>
          <a:off x="0" y="0"/>
          <a:ext cx="0" cy="0"/>
          <a:chOff x="0" y="0"/>
          <a:chExt cx="0" cy="0"/>
        </a:xfrm>
      </p:grpSpPr>
      <p:sp>
        <p:nvSpPr>
          <p:cNvPr id="22" name="Заголовок 21"/>
          <p:cNvSpPr>
            <a:spLocks noGrp="1"/>
          </p:cNvSpPr>
          <p:nvPr>
            <p:ph type="title"/>
          </p:nvPr>
        </p:nvSpPr>
        <p:spPr/>
        <p:txBody>
          <a:bodyPr/>
          <a:lstStyle/>
          <a:p>
            <a:r>
              <a:rPr kumimoji="0" lang="ru-RU" smtClean="0"/>
              <a:t>Образец заголовка</a:t>
            </a:r>
            <a:endParaRPr kumimoji="0" lang="en-US"/>
          </a:p>
        </p:txBody>
      </p:sp>
      <p:sp>
        <p:nvSpPr>
          <p:cNvPr id="27" name="Содержимое 26"/>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5" name="Дата 24"/>
          <p:cNvSpPr>
            <a:spLocks noGrp="1"/>
          </p:cNvSpPr>
          <p:nvPr>
            <p:ph type="dt" sz="half" idx="10"/>
          </p:nvPr>
        </p:nvSpPr>
        <p:spPr/>
        <p:txBody>
          <a:bodyPr/>
          <a:lstStyle/>
          <a:p>
            <a:fld id="{74CBEAF9-9E58-4CC8-A6FF-6DD8A58DEEA4}" type="datetimeFigureOut">
              <a:rPr lang="en-US" smtClean="0"/>
              <a:pPr/>
              <a:t>4/14/2014</a:t>
            </a:fld>
            <a:endParaRPr lang="en-US"/>
          </a:p>
        </p:txBody>
      </p:sp>
      <p:sp>
        <p:nvSpPr>
          <p:cNvPr id="19" name="Нижний колонтитул 18"/>
          <p:cNvSpPr>
            <a:spLocks noGrp="1"/>
          </p:cNvSpPr>
          <p:nvPr>
            <p:ph type="ftr" sz="quarter" idx="11"/>
          </p:nvPr>
        </p:nvSpPr>
        <p:spPr>
          <a:xfrm>
            <a:off x="3581400" y="57150"/>
            <a:ext cx="2895600" cy="216694"/>
          </a:xfrm>
        </p:spPr>
        <p:txBody>
          <a:bodyPr/>
          <a:lstStyle/>
          <a:p>
            <a:endParaRPr kumimoji="0" lang="en-US"/>
          </a:p>
        </p:txBody>
      </p:sp>
      <p:sp>
        <p:nvSpPr>
          <p:cNvPr id="16" name="Номер слайда 15"/>
          <p:cNvSpPr>
            <a:spLocks noGrp="1"/>
          </p:cNvSpPr>
          <p:nvPr>
            <p:ph type="sldNum" sz="quarter" idx="12"/>
          </p:nvPr>
        </p:nvSpPr>
        <p:spPr>
          <a:xfrm>
            <a:off x="8229600" y="4855464"/>
            <a:ext cx="758952" cy="185166"/>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0" y="2583678"/>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Текст 5"/>
          <p:cNvSpPr>
            <a:spLocks noGrp="1"/>
          </p:cNvSpPr>
          <p:nvPr>
            <p:ph type="body" idx="1"/>
          </p:nvPr>
        </p:nvSpPr>
        <p:spPr>
          <a:xfrm>
            <a:off x="381000" y="1257300"/>
            <a:ext cx="8458200" cy="9144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19" name="Дата 18"/>
          <p:cNvSpPr>
            <a:spLocks noGrp="1"/>
          </p:cNvSpPr>
          <p:nvPr>
            <p:ph type="dt" sz="half" idx="10"/>
          </p:nvPr>
        </p:nvSpPr>
        <p:spPr/>
        <p:txBody>
          <a:bodyPr/>
          <a:lstStyle/>
          <a:p>
            <a:fld id="{74CBEAF9-9E58-4CC8-A6FF-6DD8A58DEEA4}" type="datetimeFigureOut">
              <a:rPr lang="en-US" smtClean="0"/>
              <a:pPr/>
              <a:t>4/14/2014</a:t>
            </a:fld>
            <a:endParaRPr lang="en-US"/>
          </a:p>
        </p:txBody>
      </p:sp>
      <p:sp>
        <p:nvSpPr>
          <p:cNvPr id="11" name="Нижний колонтитул 10"/>
          <p:cNvSpPr>
            <a:spLocks noGrp="1"/>
          </p:cNvSpPr>
          <p:nvPr>
            <p:ph type="ftr" sz="quarter" idx="11"/>
          </p:nvPr>
        </p:nvSpPr>
        <p:spPr/>
        <p:txBody>
          <a:bodyPr/>
          <a:lstStyle/>
          <a:p>
            <a:endParaRPr kumimoji="0" lang="en-US"/>
          </a:p>
        </p:txBody>
      </p:sp>
      <p:sp>
        <p:nvSpPr>
          <p:cNvPr id="16" name="Номер слайда 15"/>
          <p:cNvSpPr>
            <a:spLocks noGrp="1"/>
          </p:cNvSpPr>
          <p:nvPr>
            <p:ph type="sldNum" sz="quarter" idx="12"/>
          </p:nvPr>
        </p:nvSpPr>
        <p:spPr/>
        <p:txBody>
          <a:bodyPr/>
          <a:lstStyle/>
          <a:p>
            <a:fld id="{CA15C064-DD44-4CAC-873E-2D1F54821676}" type="slidenum">
              <a:rPr kumimoji="0" lang="en-US" smtClean="0"/>
              <a:pPr/>
              <a:t>‹#›</a:t>
            </a:fld>
            <a:endParaRPr kumimoji="0" lang="en-US"/>
          </a:p>
        </p:txBody>
      </p:sp>
      <p:sp>
        <p:nvSpPr>
          <p:cNvPr id="8" name="Заголовок 7"/>
          <p:cNvSpPr>
            <a:spLocks noGrp="1"/>
          </p:cNvSpPr>
          <p:nvPr>
            <p:ph type="title"/>
          </p:nvPr>
        </p:nvSpPr>
        <p:spPr>
          <a:xfrm>
            <a:off x="180475" y="2210315"/>
            <a:ext cx="8686800" cy="888619"/>
          </a:xfrm>
        </p:spPr>
        <p:txBody>
          <a:bodyPr rtlCol="0" anchor="t"/>
          <a:lstStyle>
            <a:lvl1pPr algn="r">
              <a:defRPr/>
            </a:lvl1pPr>
          </a:lstStyle>
          <a:p>
            <a:r>
              <a:rPr kumimoji="0" lang="ru-RU" smtClean="0"/>
              <a:t>Образец заголовка</a:t>
            </a:r>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Два объекта">
    <p:spTree>
      <p:nvGrpSpPr>
        <p:cNvPr id="1" name=""/>
        <p:cNvGrpSpPr/>
        <p:nvPr/>
      </p:nvGrpSpPr>
      <p:grpSpPr>
        <a:xfrm>
          <a:off x="0" y="0"/>
          <a:ext cx="0" cy="0"/>
          <a:chOff x="0" y="0"/>
          <a:chExt cx="0" cy="0"/>
        </a:xfrm>
      </p:grpSpPr>
      <p:sp>
        <p:nvSpPr>
          <p:cNvPr id="20" name="Заголовок 19"/>
          <p:cNvSpPr>
            <a:spLocks noGrp="1"/>
          </p:cNvSpPr>
          <p:nvPr>
            <p:ph type="title"/>
          </p:nvPr>
        </p:nvSpPr>
        <p:spPr>
          <a:xfrm>
            <a:off x="301752" y="342900"/>
            <a:ext cx="8686800" cy="630936"/>
          </a:xfrm>
        </p:spPr>
        <p:txBody>
          <a:bodyPr/>
          <a:lstStyle/>
          <a:p>
            <a:r>
              <a:rPr kumimoji="0" lang="ru-RU" smtClean="0"/>
              <a:t>Образец заголовка</a:t>
            </a:r>
            <a:endParaRPr kumimoji="0" lang="en-US"/>
          </a:p>
        </p:txBody>
      </p:sp>
      <p:sp>
        <p:nvSpPr>
          <p:cNvPr id="14" name="Содержимое 13"/>
          <p:cNvSpPr>
            <a:spLocks noGrp="1"/>
          </p:cNvSpPr>
          <p:nvPr>
            <p:ph sz="half" idx="1"/>
          </p:nvPr>
        </p:nvSpPr>
        <p:spPr>
          <a:xfrm>
            <a:off x="304800" y="1200150"/>
            <a:ext cx="4191000" cy="3543300"/>
          </a:xfrm>
        </p:spPr>
        <p:txBody>
          <a:bodyPr/>
          <a:lstStyle>
            <a:lvl1pPr>
              <a:defRPr sz="28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Содержимое 12"/>
          <p:cNvSpPr>
            <a:spLocks noGrp="1"/>
          </p:cNvSpPr>
          <p:nvPr>
            <p:ph sz="half" idx="2"/>
          </p:nvPr>
        </p:nvSpPr>
        <p:spPr>
          <a:xfrm>
            <a:off x="4648200" y="1200150"/>
            <a:ext cx="4343400" cy="3543300"/>
          </a:xfrm>
        </p:spPr>
        <p:txBody>
          <a:bodyPr/>
          <a:lstStyle>
            <a:lvl1pPr>
              <a:defRPr sz="28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1" name="Дата 20"/>
          <p:cNvSpPr>
            <a:spLocks noGrp="1"/>
          </p:cNvSpPr>
          <p:nvPr>
            <p:ph type="dt" sz="half" idx="10"/>
          </p:nvPr>
        </p:nvSpPr>
        <p:spPr/>
        <p:txBody>
          <a:bodyPr/>
          <a:lstStyle/>
          <a:p>
            <a:fld id="{74CBEAF9-9E58-4CC8-A6FF-6DD8A58DEEA4}" type="datetimeFigureOut">
              <a:rPr lang="en-US" smtClean="0"/>
              <a:pPr/>
              <a:t>4/14/2014</a:t>
            </a:fld>
            <a:endParaRPr lang="en-US"/>
          </a:p>
        </p:txBody>
      </p:sp>
      <p:sp>
        <p:nvSpPr>
          <p:cNvPr id="10" name="Нижний колонтитул 9"/>
          <p:cNvSpPr>
            <a:spLocks noGrp="1"/>
          </p:cNvSpPr>
          <p:nvPr>
            <p:ph type="ftr" sz="quarter" idx="11"/>
          </p:nvPr>
        </p:nvSpPr>
        <p:spPr/>
        <p:txBody>
          <a:bodyPr/>
          <a:lstStyle/>
          <a:p>
            <a:endParaRPr kumimoji="0" lang="en-US"/>
          </a:p>
        </p:txBody>
      </p:sp>
      <p:sp>
        <p:nvSpPr>
          <p:cNvPr id="31" name="Номер слайда 30"/>
          <p:cNvSpPr>
            <a:spLocks noGrp="1"/>
          </p:cNvSpPr>
          <p:nvPr>
            <p:ph type="sldNum" sz="quarter" idx="12"/>
          </p:nvPr>
        </p:nvSpPr>
        <p:spPr/>
        <p:txBody>
          <a:bodyPr/>
          <a:lstStyle/>
          <a:p>
            <a:fld id="{CA15C064-DD44-4CAC-873E-2D1F54821676}"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9" name="Заголовок 28"/>
          <p:cNvSpPr>
            <a:spLocks noGrp="1"/>
          </p:cNvSpPr>
          <p:nvPr>
            <p:ph type="title"/>
          </p:nvPr>
        </p:nvSpPr>
        <p:spPr>
          <a:xfrm>
            <a:off x="304800" y="4057651"/>
            <a:ext cx="8610600" cy="661988"/>
          </a:xfrm>
        </p:spPr>
        <p:txBody>
          <a:bodyPr anchor="ctr"/>
          <a:lstStyle>
            <a:lvl1pPr>
              <a:defRPr/>
            </a:lvl1pPr>
          </a:lstStyle>
          <a:p>
            <a:r>
              <a:rPr kumimoji="0" lang="ru-RU" smtClean="0"/>
              <a:t>Образец заголовка</a:t>
            </a:r>
            <a:endParaRPr kumimoji="0" lang="en-US"/>
          </a:p>
        </p:txBody>
      </p:sp>
      <p:sp>
        <p:nvSpPr>
          <p:cNvPr id="13" name="Текст 12"/>
          <p:cNvSpPr>
            <a:spLocks noGrp="1"/>
          </p:cNvSpPr>
          <p:nvPr>
            <p:ph type="body" idx="1"/>
          </p:nvPr>
        </p:nvSpPr>
        <p:spPr>
          <a:xfrm>
            <a:off x="281444" y="500062"/>
            <a:ext cx="4290556" cy="47982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25" name="Текст 24"/>
          <p:cNvSpPr>
            <a:spLocks noGrp="1"/>
          </p:cNvSpPr>
          <p:nvPr>
            <p:ph type="body" sz="half" idx="3"/>
          </p:nvPr>
        </p:nvSpPr>
        <p:spPr>
          <a:xfrm>
            <a:off x="4645028" y="500062"/>
            <a:ext cx="4292241" cy="47982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Содержимое 3"/>
          <p:cNvSpPr>
            <a:spLocks noGrp="1"/>
          </p:cNvSpPr>
          <p:nvPr>
            <p:ph sz="quarter" idx="2"/>
          </p:nvPr>
        </p:nvSpPr>
        <p:spPr>
          <a:xfrm>
            <a:off x="281444" y="987028"/>
            <a:ext cx="4290556"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8" name="Содержимое 27"/>
          <p:cNvSpPr>
            <a:spLocks noGrp="1"/>
          </p:cNvSpPr>
          <p:nvPr>
            <p:ph sz="quarter" idx="4"/>
          </p:nvPr>
        </p:nvSpPr>
        <p:spPr>
          <a:xfrm>
            <a:off x="4648730" y="987028"/>
            <a:ext cx="4288536"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0" name="Дата 9"/>
          <p:cNvSpPr>
            <a:spLocks noGrp="1"/>
          </p:cNvSpPr>
          <p:nvPr>
            <p:ph type="dt" sz="half" idx="10"/>
          </p:nvPr>
        </p:nvSpPr>
        <p:spPr/>
        <p:txBody>
          <a:bodyPr/>
          <a:lstStyle/>
          <a:p>
            <a:fld id="{74CBEAF9-9E58-4CC8-A6FF-6DD8A58DEEA4}" type="datetimeFigureOut">
              <a:rPr lang="en-US" smtClean="0"/>
              <a:pPr/>
              <a:t>4/14/2014</a:t>
            </a:fld>
            <a:endParaRPr lang="en-US"/>
          </a:p>
        </p:txBody>
      </p:sp>
      <p:sp>
        <p:nvSpPr>
          <p:cNvPr id="6" name="Нижний колонтитул 5"/>
          <p:cNvSpPr>
            <a:spLocks noGrp="1"/>
          </p:cNvSpPr>
          <p:nvPr>
            <p:ph type="ftr" sz="quarter" idx="11"/>
          </p:nvPr>
        </p:nvSpPr>
        <p:spPr/>
        <p:txBody>
          <a:bodyPr/>
          <a:lstStyle/>
          <a:p>
            <a:endParaRPr kumimoji="0" lang="en-US"/>
          </a:p>
        </p:txBody>
      </p:sp>
      <p:sp>
        <p:nvSpPr>
          <p:cNvPr id="7" name="Номер слайда 6"/>
          <p:cNvSpPr>
            <a:spLocks noGrp="1"/>
          </p:cNvSpPr>
          <p:nvPr>
            <p:ph type="sldNum" sz="quarter" idx="12"/>
          </p:nvPr>
        </p:nvSpPr>
        <p:spPr>
          <a:xfrm>
            <a:off x="8229600" y="4857750"/>
            <a:ext cx="762000" cy="185166"/>
          </a:xfrm>
        </p:spPr>
        <p:txBody>
          <a:bodyPr/>
          <a:lstStyle/>
          <a:p>
            <a:fld id="{CA15C064-DD44-4CAC-873E-2D1F54821676}" type="slidenum">
              <a:rPr kumimoji="0" lang="en-US" smtClean="0"/>
              <a:pPr/>
              <a:t>‹#›</a:t>
            </a:fld>
            <a:endParaRPr kumimoji="0" lang="en-US" dirty="0"/>
          </a:p>
        </p:txBody>
      </p:sp>
      <p:sp>
        <p:nvSpPr>
          <p:cNvPr id="11" name="Прямая соединительная линия 10"/>
          <p:cNvSpPr>
            <a:spLocks noChangeShapeType="1"/>
          </p:cNvSpPr>
          <p:nvPr/>
        </p:nvSpPr>
        <p:spPr bwMode="auto">
          <a:xfrm>
            <a:off x="514350" y="4514850"/>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Только заголовок">
    <p:spTree>
      <p:nvGrpSpPr>
        <p:cNvPr id="1" name=""/>
        <p:cNvGrpSpPr/>
        <p:nvPr/>
      </p:nvGrpSpPr>
      <p:grpSpPr>
        <a:xfrm>
          <a:off x="0" y="0"/>
          <a:ext cx="0" cy="0"/>
          <a:chOff x="0" y="0"/>
          <a:chExt cx="0" cy="0"/>
        </a:xfrm>
      </p:grpSpPr>
      <p:sp>
        <p:nvSpPr>
          <p:cNvPr id="30" name="Заголовок 29"/>
          <p:cNvSpPr>
            <a:spLocks noGrp="1"/>
          </p:cNvSpPr>
          <p:nvPr>
            <p:ph type="title"/>
          </p:nvPr>
        </p:nvSpPr>
        <p:spPr>
          <a:xfrm>
            <a:off x="301752" y="342900"/>
            <a:ext cx="8686800" cy="630936"/>
          </a:xfrm>
        </p:spPr>
        <p:txBody>
          <a:bodyPr/>
          <a:lstStyle/>
          <a:p>
            <a:r>
              <a:rPr kumimoji="0" lang="ru-RU" smtClean="0"/>
              <a:t>Образец заголовка</a:t>
            </a:r>
            <a:endParaRPr kumimoji="0" lang="en-US"/>
          </a:p>
        </p:txBody>
      </p:sp>
      <p:sp>
        <p:nvSpPr>
          <p:cNvPr id="12" name="Дата 11"/>
          <p:cNvSpPr>
            <a:spLocks noGrp="1"/>
          </p:cNvSpPr>
          <p:nvPr>
            <p:ph type="dt" sz="half" idx="10"/>
          </p:nvPr>
        </p:nvSpPr>
        <p:spPr/>
        <p:txBody>
          <a:bodyPr/>
          <a:lstStyle/>
          <a:p>
            <a:fld id="{74CBEAF9-9E58-4CC8-A6FF-6DD8A58DEEA4}" type="datetimeFigureOut">
              <a:rPr lang="en-US" smtClean="0"/>
              <a:pPr/>
              <a:t>4/14/2014</a:t>
            </a:fld>
            <a:endParaRPr lang="en-US"/>
          </a:p>
        </p:txBody>
      </p:sp>
      <p:sp>
        <p:nvSpPr>
          <p:cNvPr id="21" name="Нижний колонтитул 20"/>
          <p:cNvSpPr>
            <a:spLocks noGrp="1"/>
          </p:cNvSpPr>
          <p:nvPr>
            <p:ph type="ftr" sz="quarter" idx="11"/>
          </p:nvPr>
        </p:nvSpPr>
        <p:spPr/>
        <p:txBody>
          <a:bodyPr/>
          <a:lstStyle/>
          <a:p>
            <a:endParaRPr kumimoji="0" lang="en-US"/>
          </a:p>
        </p:txBody>
      </p:sp>
      <p:sp>
        <p:nvSpPr>
          <p:cNvPr id="6" name="Номер слайда 5"/>
          <p:cNvSpPr>
            <a:spLocks noGrp="1"/>
          </p:cNvSpPr>
          <p:nvPr>
            <p:ph type="sldNum" sz="quarter" idx="12"/>
          </p:nvPr>
        </p:nvSpPr>
        <p:spPr/>
        <p:txBody>
          <a:bodyPr/>
          <a:lstStyle/>
          <a:p>
            <a:fld id="{CA15C064-DD44-4CAC-873E-2D1F54821676}"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p>
            <a:fld id="{74CBEAF9-9E58-4CC8-A6FF-6DD8A58DEEA4}" type="datetimeFigureOut">
              <a:rPr lang="en-US" smtClean="0"/>
              <a:pPr/>
              <a:t>4/14/2014</a:t>
            </a:fld>
            <a:endParaRPr lang="en-US"/>
          </a:p>
        </p:txBody>
      </p:sp>
      <p:sp>
        <p:nvSpPr>
          <p:cNvPr id="24" name="Нижний колонтитул 23"/>
          <p:cNvSpPr>
            <a:spLocks noGrp="1"/>
          </p:cNvSpPr>
          <p:nvPr>
            <p:ph type="ftr" sz="quarter" idx="11"/>
          </p:nvPr>
        </p:nvSpPr>
        <p:spPr/>
        <p:txBody>
          <a:bodyPr/>
          <a:lstStyle/>
          <a:p>
            <a:endParaRPr kumimoji="0" lang="en-US"/>
          </a:p>
        </p:txBody>
      </p:sp>
      <p:sp>
        <p:nvSpPr>
          <p:cNvPr id="7" name="Номер слайда 6"/>
          <p:cNvSpPr>
            <a:spLocks noGrp="1"/>
          </p:cNvSpPr>
          <p:nvPr>
            <p:ph type="sldNum" sz="quarter" idx="12"/>
          </p:nvPr>
        </p:nvSpPr>
        <p:spPr/>
        <p:txBody>
          <a:bodyPr/>
          <a:lstStyle/>
          <a:p>
            <a:fld id="{CA15C064-DD44-4CAC-873E-2D1F54821676}"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Прямая соединительная линия 7"/>
          <p:cNvSpPr>
            <a:spLocks noChangeShapeType="1"/>
          </p:cNvSpPr>
          <p:nvPr/>
        </p:nvSpPr>
        <p:spPr bwMode="auto">
          <a:xfrm>
            <a:off x="514350" y="4386839"/>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Заголовок 11"/>
          <p:cNvSpPr>
            <a:spLocks noGrp="1"/>
          </p:cNvSpPr>
          <p:nvPr>
            <p:ph type="title"/>
          </p:nvPr>
        </p:nvSpPr>
        <p:spPr>
          <a:xfrm>
            <a:off x="457200" y="4114801"/>
            <a:ext cx="8458200" cy="390525"/>
          </a:xfrm>
        </p:spPr>
        <p:txBody>
          <a:bodyPr anchor="ctr"/>
          <a:lstStyle>
            <a:lvl1pPr algn="l">
              <a:buNone/>
              <a:defRPr sz="2000" b="1"/>
            </a:lvl1pPr>
          </a:lstStyle>
          <a:p>
            <a:r>
              <a:rPr kumimoji="0" lang="ru-RU" smtClean="0"/>
              <a:t>Образец заголовка</a:t>
            </a:r>
            <a:endParaRPr kumimoji="0" lang="en-US"/>
          </a:p>
        </p:txBody>
      </p:sp>
      <p:sp>
        <p:nvSpPr>
          <p:cNvPr id="26" name="Текст 25"/>
          <p:cNvSpPr>
            <a:spLocks noGrp="1"/>
          </p:cNvSpPr>
          <p:nvPr>
            <p:ph type="body" idx="2"/>
          </p:nvPr>
        </p:nvSpPr>
        <p:spPr>
          <a:xfrm>
            <a:off x="457202" y="457200"/>
            <a:ext cx="3008313" cy="360045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14" name="Содержимое 13"/>
          <p:cNvSpPr>
            <a:spLocks noGrp="1"/>
          </p:cNvSpPr>
          <p:nvPr>
            <p:ph sz="half" idx="1"/>
          </p:nvPr>
        </p:nvSpPr>
        <p:spPr>
          <a:xfrm>
            <a:off x="3575050" y="457200"/>
            <a:ext cx="5340350" cy="3600450"/>
          </a:xfrm>
        </p:spPr>
        <p:txBody>
          <a:bodyPr/>
          <a:lstStyle>
            <a:lvl1pPr>
              <a:defRPr sz="3200"/>
            </a:lvl1pPr>
            <a:lvl2pPr>
              <a:defRPr sz="2800"/>
            </a:lvl2pPr>
            <a:lvl3pPr>
              <a:defRPr sz="24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5" name="Дата 24"/>
          <p:cNvSpPr>
            <a:spLocks noGrp="1"/>
          </p:cNvSpPr>
          <p:nvPr>
            <p:ph type="dt" sz="half" idx="10"/>
          </p:nvPr>
        </p:nvSpPr>
        <p:spPr/>
        <p:txBody>
          <a:bodyPr/>
          <a:lstStyle/>
          <a:p>
            <a:fld id="{74CBEAF9-9E58-4CC8-A6FF-6DD8A58DEEA4}" type="datetimeFigureOut">
              <a:rPr lang="en-US" smtClean="0"/>
              <a:pPr/>
              <a:t>4/14/2014</a:t>
            </a:fld>
            <a:endParaRPr lang="en-US"/>
          </a:p>
        </p:txBody>
      </p:sp>
      <p:sp>
        <p:nvSpPr>
          <p:cNvPr id="29" name="Нижний колонтитул 28"/>
          <p:cNvSpPr>
            <a:spLocks noGrp="1"/>
          </p:cNvSpPr>
          <p:nvPr>
            <p:ph type="ftr" sz="quarter" idx="11"/>
          </p:nvPr>
        </p:nvSpPr>
        <p:spPr/>
        <p:txBody>
          <a:bodyPr/>
          <a:lstStyle/>
          <a:p>
            <a:endParaRPr kumimoji="0" lang="en-US" dirty="0"/>
          </a:p>
        </p:txBody>
      </p:sp>
      <p:sp>
        <p:nvSpPr>
          <p:cNvPr id="7" name="Номер слайда 6"/>
          <p:cNvSpPr>
            <a:spLocks noGrp="1"/>
          </p:cNvSpPr>
          <p:nvPr>
            <p:ph type="sldNum" sz="quarter" idx="12"/>
          </p:nvPr>
        </p:nvSpPr>
        <p:spPr/>
        <p:txBody>
          <a:bodyPr/>
          <a:lstStyle/>
          <a:p>
            <a:fld id="{CA15C064-DD44-4CAC-873E-2D1F54821676}"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3" name="Рисунок 12"/>
          <p:cNvSpPr>
            <a:spLocks noGrp="1"/>
          </p:cNvSpPr>
          <p:nvPr>
            <p:ph type="pic" idx="1"/>
          </p:nvPr>
        </p:nvSpPr>
        <p:spPr>
          <a:xfrm>
            <a:off x="3505200" y="462476"/>
            <a:ext cx="5029200" cy="27432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ru-RU" smtClean="0"/>
              <a:t>Вставка рисунка</a:t>
            </a:r>
            <a:endParaRPr kumimoji="0" lang="en-US" dirty="0"/>
          </a:p>
        </p:txBody>
      </p:sp>
      <p:sp>
        <p:nvSpPr>
          <p:cNvPr id="7" name="Дата 6"/>
          <p:cNvSpPr>
            <a:spLocks noGrp="1"/>
          </p:cNvSpPr>
          <p:nvPr>
            <p:ph type="dt" sz="half" idx="10"/>
          </p:nvPr>
        </p:nvSpPr>
        <p:spPr/>
        <p:txBody>
          <a:bodyPr/>
          <a:lstStyle/>
          <a:p>
            <a:fld id="{74CBEAF9-9E58-4CC8-A6FF-6DD8A58DEEA4}" type="datetimeFigureOut">
              <a:rPr lang="en-US" smtClean="0"/>
              <a:pPr/>
              <a:t>4/14/2014</a:t>
            </a:fld>
            <a:endParaRPr lang="en-US"/>
          </a:p>
        </p:txBody>
      </p:sp>
      <p:sp>
        <p:nvSpPr>
          <p:cNvPr id="5" name="Нижний колонтитул 4"/>
          <p:cNvSpPr>
            <a:spLocks noGrp="1"/>
          </p:cNvSpPr>
          <p:nvPr>
            <p:ph type="ftr" sz="quarter" idx="11"/>
          </p:nvPr>
        </p:nvSpPr>
        <p:spPr/>
        <p:txBody>
          <a:bodyPr/>
          <a:lstStyle/>
          <a:p>
            <a:endParaRPr kumimoji="0" lang="en-US"/>
          </a:p>
        </p:txBody>
      </p:sp>
      <p:sp>
        <p:nvSpPr>
          <p:cNvPr id="31" name="Номер слайда 30"/>
          <p:cNvSpPr>
            <a:spLocks noGrp="1"/>
          </p:cNvSpPr>
          <p:nvPr>
            <p:ph type="sldNum" sz="quarter" idx="12"/>
          </p:nvPr>
        </p:nvSpPr>
        <p:spPr/>
        <p:txBody>
          <a:bodyPr/>
          <a:lstStyle/>
          <a:p>
            <a:fld id="{CA15C064-DD44-4CAC-873E-2D1F54821676}" type="slidenum">
              <a:rPr kumimoji="0" lang="en-US" smtClean="0"/>
              <a:pPr/>
              <a:t>‹#›</a:t>
            </a:fld>
            <a:endParaRPr kumimoji="0" lang="en-US"/>
          </a:p>
        </p:txBody>
      </p:sp>
      <p:sp>
        <p:nvSpPr>
          <p:cNvPr id="17" name="Заголовок 16"/>
          <p:cNvSpPr>
            <a:spLocks noGrp="1"/>
          </p:cNvSpPr>
          <p:nvPr>
            <p:ph type="title"/>
          </p:nvPr>
        </p:nvSpPr>
        <p:spPr>
          <a:xfrm>
            <a:off x="381000" y="3745320"/>
            <a:ext cx="5867400" cy="391716"/>
          </a:xfrm>
        </p:spPr>
        <p:txBody>
          <a:bodyPr anchor="ctr"/>
          <a:lstStyle>
            <a:lvl1pPr algn="l">
              <a:buNone/>
              <a:defRPr sz="2000" b="1"/>
            </a:lvl1pPr>
          </a:lstStyle>
          <a:p>
            <a:r>
              <a:rPr kumimoji="0" lang="ru-RU" smtClean="0"/>
              <a:t>Образец заголовка</a:t>
            </a:r>
            <a:endParaRPr kumimoji="0" lang="en-US"/>
          </a:p>
        </p:txBody>
      </p:sp>
      <p:sp>
        <p:nvSpPr>
          <p:cNvPr id="26" name="Текст 25"/>
          <p:cNvSpPr>
            <a:spLocks noGrp="1"/>
          </p:cNvSpPr>
          <p:nvPr>
            <p:ph type="body" sz="half" idx="2"/>
          </p:nvPr>
        </p:nvSpPr>
        <p:spPr>
          <a:xfrm>
            <a:off x="381000" y="4149914"/>
            <a:ext cx="5867400" cy="576263"/>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0" y="788175"/>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Текст 7"/>
          <p:cNvSpPr>
            <a:spLocks noGrp="1"/>
          </p:cNvSpPr>
          <p:nvPr>
            <p:ph type="body" idx="1"/>
          </p:nvPr>
        </p:nvSpPr>
        <p:spPr>
          <a:xfrm>
            <a:off x="304800" y="1165623"/>
            <a:ext cx="8686800" cy="3394472"/>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1" name="Дата 10"/>
          <p:cNvSpPr>
            <a:spLocks noGrp="1"/>
          </p:cNvSpPr>
          <p:nvPr>
            <p:ph type="dt" sz="half" idx="2"/>
          </p:nvPr>
        </p:nvSpPr>
        <p:spPr>
          <a:xfrm>
            <a:off x="6477000" y="57150"/>
            <a:ext cx="2514600" cy="216694"/>
          </a:xfrm>
          <a:prstGeom prst="rect">
            <a:avLst/>
          </a:prstGeom>
        </p:spPr>
        <p:txBody>
          <a:bodyPr vert="horz"/>
          <a:lstStyle>
            <a:lvl1pPr algn="l" eaLnBrk="1" latinLnBrk="0" hangingPunct="1">
              <a:defRPr kumimoji="0" sz="1200">
                <a:solidFill>
                  <a:schemeClr val="accent1">
                    <a:shade val="75000"/>
                  </a:schemeClr>
                </a:solidFill>
              </a:defRPr>
            </a:lvl1pPr>
          </a:lstStyle>
          <a:p>
            <a:pPr algn="l" eaLnBrk="1" latinLnBrk="0" hangingPunct="1"/>
            <a:fld id="{74CBEAF9-9E58-4CC8-A6FF-6DD8A58DEEA4}" type="datetimeFigureOut">
              <a:rPr lang="en-US" smtClean="0"/>
              <a:pPr algn="l" eaLnBrk="1" latinLnBrk="0" hangingPunct="1"/>
              <a:t>4/14/2014</a:t>
            </a:fld>
            <a:endParaRPr lang="en-US" dirty="0">
              <a:solidFill>
                <a:schemeClr val="accent1">
                  <a:shade val="75000"/>
                </a:schemeClr>
              </a:solidFill>
            </a:endParaRPr>
          </a:p>
        </p:txBody>
      </p:sp>
      <p:sp>
        <p:nvSpPr>
          <p:cNvPr id="28" name="Нижний колонтитул 27"/>
          <p:cNvSpPr>
            <a:spLocks noGrp="1"/>
          </p:cNvSpPr>
          <p:nvPr>
            <p:ph type="ftr" sz="quarter" idx="3"/>
          </p:nvPr>
        </p:nvSpPr>
        <p:spPr>
          <a:xfrm>
            <a:off x="3124200" y="57150"/>
            <a:ext cx="3352800" cy="216694"/>
          </a:xfrm>
          <a:prstGeom prst="rect">
            <a:avLst/>
          </a:prstGeom>
        </p:spPr>
        <p:txBody>
          <a:bodyPr vert="horz"/>
          <a:lstStyle>
            <a:lvl1pPr algn="r" eaLnBrk="1" latinLnBrk="0" hangingPunct="1">
              <a:defRPr kumimoji="0" sz="1200">
                <a:solidFill>
                  <a:schemeClr val="accent1">
                    <a:shade val="75000"/>
                  </a:schemeClr>
                </a:solidFill>
              </a:defRPr>
            </a:lvl1pPr>
          </a:lstStyle>
          <a:p>
            <a:pPr algn="r" eaLnBrk="1" latinLnBrk="0" hangingPunct="1"/>
            <a:endParaRPr kumimoji="0" lang="en-US" dirty="0">
              <a:solidFill>
                <a:schemeClr val="accent1">
                  <a:shade val="75000"/>
                </a:schemeClr>
              </a:solidFill>
            </a:endParaRPr>
          </a:p>
        </p:txBody>
      </p:sp>
      <p:sp>
        <p:nvSpPr>
          <p:cNvPr id="5" name="Номер слайда 4"/>
          <p:cNvSpPr>
            <a:spLocks noGrp="1"/>
          </p:cNvSpPr>
          <p:nvPr>
            <p:ph type="sldNum" sz="quarter" idx="4"/>
          </p:nvPr>
        </p:nvSpPr>
        <p:spPr>
          <a:xfrm>
            <a:off x="8229600" y="4857751"/>
            <a:ext cx="762000" cy="183356"/>
          </a:xfrm>
          <a:prstGeom prst="rect">
            <a:avLst/>
          </a:prstGeom>
        </p:spPr>
        <p:txBody>
          <a:bodyPr vert="horz"/>
          <a:lstStyle>
            <a:lvl1pPr algn="r" eaLnBrk="1" latinLnBrk="0" hangingPunct="1">
              <a:defRPr kumimoji="0" sz="1200">
                <a:solidFill>
                  <a:schemeClr val="accent1">
                    <a:shade val="75000"/>
                  </a:schemeClr>
                </a:solidFill>
              </a:defRPr>
            </a:lvl1pPr>
          </a:lstStyle>
          <a:p>
            <a:fld id="{CA15C064-DD44-4CAC-873E-2D1F54821676}" type="slidenum">
              <a:rPr kumimoji="0" lang="en-US" smtClean="0"/>
              <a:pPr/>
              <a:t>‹#›</a:t>
            </a:fld>
            <a:endParaRPr kumimoji="0" lang="en-US" dirty="0">
              <a:solidFill>
                <a:schemeClr val="accent1">
                  <a:shade val="75000"/>
                </a:schemeClr>
              </a:solidFill>
            </a:endParaRPr>
          </a:p>
        </p:txBody>
      </p:sp>
      <p:sp>
        <p:nvSpPr>
          <p:cNvPr id="10" name="Заголовок 9"/>
          <p:cNvSpPr>
            <a:spLocks noGrp="1"/>
          </p:cNvSpPr>
          <p:nvPr>
            <p:ph type="title"/>
          </p:nvPr>
        </p:nvSpPr>
        <p:spPr>
          <a:xfrm>
            <a:off x="304800" y="342900"/>
            <a:ext cx="8686800" cy="628650"/>
          </a:xfrm>
          <a:prstGeom prst="rect">
            <a:avLst/>
          </a:prstGeom>
        </p:spPr>
        <p:txBody>
          <a:bodyPr vert="horz" anchor="ctr">
            <a:normAutofit/>
          </a:bodyPr>
          <a:lstStyle/>
          <a:p>
            <a:r>
              <a:rPr kumimoji="0" lang="ru-RU" smtClean="0"/>
              <a:t>Образец заголовка</a:t>
            </a:r>
            <a:endParaRPr kumimoji="0" lang="en-US"/>
          </a:p>
        </p:txBody>
      </p:sp>
      <p:sp>
        <p:nvSpPr>
          <p:cNvPr id="9" name="Прямая соединительная линия 8"/>
          <p:cNvSpPr>
            <a:spLocks noChangeShapeType="1"/>
          </p:cNvSpPr>
          <p:nvPr/>
        </p:nvSpPr>
        <p:spPr bwMode="auto">
          <a:xfrm>
            <a:off x="514350" y="788175"/>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Прямая соединительная линия 11"/>
          <p:cNvSpPr>
            <a:spLocks noChangeShapeType="1"/>
          </p:cNvSpPr>
          <p:nvPr/>
        </p:nvSpPr>
        <p:spPr bwMode="auto">
          <a:xfrm>
            <a:off x="514350" y="793491"/>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3.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Shape 23"/>
          <p:cNvSpPr txBox="1">
            <a:spLocks noGrp="1"/>
          </p:cNvSpPr>
          <p:nvPr>
            <p:ph type="ctrTitle"/>
          </p:nvPr>
        </p:nvSpPr>
        <p:spPr>
          <a:xfrm>
            <a:off x="611560" y="555527"/>
            <a:ext cx="7488832" cy="1303660"/>
          </a:xfrm>
        </p:spPr>
        <p:txBody>
          <a:bodyPr>
            <a:normAutofit fontScale="90000"/>
          </a:bodyPr>
          <a:lstStyle/>
          <a:p>
            <a:pPr eaLnBrk="1" hangingPunct="1">
              <a:buClr>
                <a:srgbClr val="000000"/>
              </a:buClr>
              <a:buSzTx/>
            </a:pPr>
            <a:r>
              <a:rPr lang="ru-RU" sz="4200" dirty="0" smtClean="0">
                <a:solidFill>
                  <a:schemeClr val="accent6">
                    <a:lumMod val="50000"/>
                  </a:schemeClr>
                </a:solidFill>
                <a:latin typeface="Times New Roman" pitchFamily="18" charset="0"/>
                <a:cs typeface="Times New Roman" pitchFamily="18" charset="0"/>
                <a:sym typeface="Times New Roman" pitchFamily="18" charset="0"/>
              </a:rPr>
              <a:t>Как рынки определяют доходы</a:t>
            </a:r>
          </a:p>
        </p:txBody>
      </p:sp>
      <p:sp>
        <p:nvSpPr>
          <p:cNvPr id="2051" name="Shape 24"/>
          <p:cNvSpPr txBox="1">
            <a:spLocks noGrp="1"/>
          </p:cNvSpPr>
          <p:nvPr>
            <p:ph type="subTitle" idx="1"/>
          </p:nvPr>
        </p:nvSpPr>
        <p:spPr>
          <a:xfrm>
            <a:off x="2339752" y="3003798"/>
            <a:ext cx="6391275" cy="1534294"/>
          </a:xfrm>
        </p:spPr>
        <p:txBody>
          <a:bodyPr>
            <a:normAutofit/>
          </a:bodyPr>
          <a:lstStyle/>
          <a:p>
            <a:pPr indent="-152400" algn="r" eaLnBrk="1" hangingPunct="1">
              <a:lnSpc>
                <a:spcPct val="115000"/>
              </a:lnSpc>
              <a:spcBef>
                <a:spcPct val="0"/>
              </a:spcBef>
              <a:buClr>
                <a:srgbClr val="666666"/>
              </a:buClr>
            </a:pPr>
            <a:r>
              <a:rPr lang="ru-RU" sz="2000" dirty="0" smtClean="0">
                <a:solidFill>
                  <a:srgbClr val="000000"/>
                </a:solidFill>
                <a:latin typeface="Times New Roman" pitchFamily="18" charset="0"/>
                <a:cs typeface="Times New Roman" pitchFamily="18" charset="0"/>
                <a:sym typeface="Trebuchet MS" pitchFamily="34" charset="0"/>
              </a:rPr>
              <a:t>Ты знаешь, Эрнест, богатые люди отличаются от нас, </a:t>
            </a:r>
          </a:p>
          <a:p>
            <a:pPr indent="-152400" algn="r" eaLnBrk="1" hangingPunct="1">
              <a:lnSpc>
                <a:spcPct val="115000"/>
              </a:lnSpc>
              <a:spcBef>
                <a:spcPct val="0"/>
              </a:spcBef>
              <a:buClr>
                <a:srgbClr val="666666"/>
              </a:buClr>
            </a:pPr>
            <a:r>
              <a:rPr lang="ru-RU" sz="2000" b="1" i="1" dirty="0" smtClean="0">
                <a:solidFill>
                  <a:schemeClr val="accent6">
                    <a:lumMod val="50000"/>
                  </a:schemeClr>
                </a:solidFill>
                <a:latin typeface="Times New Roman" pitchFamily="18" charset="0"/>
                <a:cs typeface="Times New Roman" pitchFamily="18" charset="0"/>
                <a:sym typeface="Trebuchet MS" pitchFamily="34" charset="0"/>
              </a:rPr>
              <a:t>Ф. Скотт Фицджеральд</a:t>
            </a:r>
          </a:p>
          <a:p>
            <a:pPr indent="-152400" algn="r" eaLnBrk="1" hangingPunct="1">
              <a:lnSpc>
                <a:spcPct val="115000"/>
              </a:lnSpc>
              <a:spcBef>
                <a:spcPct val="0"/>
              </a:spcBef>
              <a:buClr>
                <a:srgbClr val="666666"/>
              </a:buClr>
            </a:pPr>
            <a:r>
              <a:rPr lang="ru-RU" sz="2000" dirty="0" smtClean="0">
                <a:solidFill>
                  <a:srgbClr val="000000"/>
                </a:solidFill>
                <a:latin typeface="Times New Roman" pitchFamily="18" charset="0"/>
                <a:cs typeface="Times New Roman" pitchFamily="18" charset="0"/>
                <a:sym typeface="Trebuchet MS" pitchFamily="34" charset="0"/>
              </a:rPr>
              <a:t>Да, я знаю. У них гораздо больше денег, чем у нас. </a:t>
            </a:r>
          </a:p>
          <a:p>
            <a:pPr indent="-152400" algn="r" eaLnBrk="1" hangingPunct="1">
              <a:lnSpc>
                <a:spcPct val="115000"/>
              </a:lnSpc>
              <a:spcBef>
                <a:spcPct val="0"/>
              </a:spcBef>
              <a:buClr>
                <a:srgbClr val="666666"/>
              </a:buClr>
            </a:pPr>
            <a:r>
              <a:rPr lang="ru-RU" sz="2000" b="1" i="1" dirty="0" smtClean="0">
                <a:solidFill>
                  <a:schemeClr val="accent6">
                    <a:lumMod val="50000"/>
                  </a:schemeClr>
                </a:solidFill>
                <a:latin typeface="Times New Roman" pitchFamily="18" charset="0"/>
                <a:cs typeface="Times New Roman" pitchFamily="18" charset="0"/>
                <a:sym typeface="Trebuchet MS" pitchFamily="34" charset="0"/>
              </a:rPr>
              <a:t>Эрнест Хемингуэй</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Shape 65"/>
          <p:cNvSpPr txBox="1">
            <a:spLocks noGrp="1"/>
          </p:cNvSpPr>
          <p:nvPr>
            <p:ph type="title"/>
          </p:nvPr>
        </p:nvSpPr>
        <p:spPr>
          <a:xfrm>
            <a:off x="251520" y="267494"/>
            <a:ext cx="8532813" cy="404813"/>
          </a:xfrm>
        </p:spPr>
        <p:txBody>
          <a:bodyPr>
            <a:noAutofit/>
          </a:bodyPr>
          <a:lstStyle/>
          <a:p>
            <a:pPr algn="ctr" eaLnBrk="1" hangingPunct="1">
              <a:buClr>
                <a:srgbClr val="000000"/>
              </a:buClr>
            </a:pPr>
            <a:r>
              <a:rPr lang="ru-RU" sz="3400" b="1" dirty="0" smtClean="0">
                <a:solidFill>
                  <a:schemeClr val="accent6">
                    <a:lumMod val="50000"/>
                  </a:schemeClr>
                </a:solidFill>
                <a:latin typeface="Times New Roman" pitchFamily="18" charset="0"/>
                <a:cs typeface="Times New Roman" pitchFamily="18" charset="0"/>
                <a:sym typeface="Times New Roman" pitchFamily="18" charset="0"/>
              </a:rPr>
              <a:t>Роль правительства</a:t>
            </a:r>
          </a:p>
        </p:txBody>
      </p:sp>
      <p:sp>
        <p:nvSpPr>
          <p:cNvPr id="9219" name="Shape 66"/>
          <p:cNvSpPr txBox="1">
            <a:spLocks noGrp="1"/>
          </p:cNvSpPr>
          <p:nvPr>
            <p:ph type="body" idx="1"/>
          </p:nvPr>
        </p:nvSpPr>
        <p:spPr>
          <a:xfrm>
            <a:off x="0" y="915566"/>
            <a:ext cx="8820472" cy="3724275"/>
          </a:xfrm>
        </p:spPr>
        <p:txBody>
          <a:bodyPr>
            <a:normAutofit fontScale="32500" lnSpcReduction="20000"/>
          </a:bodyPr>
          <a:lstStyle/>
          <a:p>
            <a:pPr indent="457200" algn="just" eaLnBrk="1" hangingPunct="1">
              <a:lnSpc>
                <a:spcPct val="115000"/>
              </a:lnSpc>
              <a:buFontTx/>
              <a:buNone/>
            </a:pPr>
            <a:r>
              <a:rPr lang="ru-RU" sz="6400" dirty="0" smtClean="0">
                <a:solidFill>
                  <a:schemeClr val="tx1"/>
                </a:solidFill>
                <a:latin typeface="Times New Roman" pitchFamily="18" charset="0"/>
                <a:cs typeface="Times New Roman" pitchFamily="18" charset="0"/>
                <a:sym typeface="Times New Roman" pitchFamily="18" charset="0"/>
              </a:rPr>
              <a:t>Какую же роль играет правительство в этом важном процессе? Федеральное, муниципальное правительства и правительства штатов являются источниками дохода для миллиона людей. Они нанимают около 16%  рабочей силы, выплачивая 641 млрд. долл. зарплаты и жалованья ежегодно.  В 1996 году государство выплатило более 1890 млрд. долл. в виде процентов владельцам государственных облигаций и других долговых обязательств. Более того, государство арендует миллионы квадратных футов площадей под офисы и обеспечивает, прямо и косвенно, миллиардные прибыли корпорациям, с ним сотрудничают. Все эти прямые выплаты владельцам факторов производства показаны в </a:t>
            </a:r>
            <a:r>
              <a:rPr lang="ru-RU" sz="6400" b="1" dirty="0" smtClean="0">
                <a:solidFill>
                  <a:srgbClr val="C00000"/>
                </a:solidFill>
                <a:latin typeface="Times New Roman" pitchFamily="18" charset="0"/>
                <a:cs typeface="Times New Roman" pitchFamily="18" charset="0"/>
                <a:sym typeface="Times New Roman" pitchFamily="18" charset="0"/>
              </a:rPr>
              <a:t>табл. 1.</a:t>
            </a:r>
            <a:endParaRPr lang="ru-RU" sz="6400" dirty="0" smtClean="0">
              <a:solidFill>
                <a:srgbClr val="C00000"/>
              </a:solidFill>
              <a:latin typeface="Times New Roman" pitchFamily="18" charset="0"/>
              <a:cs typeface="Times New Roman" pitchFamily="18" charset="0"/>
            </a:endParaRPr>
          </a:p>
          <a:p>
            <a:pPr indent="457200" eaLnBrk="1" hangingPunct="1">
              <a:lnSpc>
                <a:spcPct val="90000"/>
              </a:lnSpc>
              <a:buFontTx/>
              <a:buNone/>
            </a:pPr>
            <a:r>
              <a:rPr lang="ru-RU" dirty="0" smtClean="0">
                <a:latin typeface="Times New Roman" pitchFamily="18" charset="0"/>
                <a:cs typeface="Times New Roman" pitchFamily="18" charset="0"/>
                <a:sym typeface="Times New Roman" pitchFamily="18" charset="0"/>
              </a:rPr>
              <a:t>	</a:t>
            </a: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Shape 58"/>
          <p:cNvSpPr txBox="1">
            <a:spLocks noGrp="1"/>
          </p:cNvSpPr>
          <p:nvPr>
            <p:ph type="body" idx="1"/>
          </p:nvPr>
        </p:nvSpPr>
        <p:spPr>
          <a:xfrm>
            <a:off x="80964" y="123478"/>
            <a:ext cx="8912225" cy="5020022"/>
          </a:xfrm>
        </p:spPr>
        <p:txBody>
          <a:bodyPr>
            <a:normAutofit/>
          </a:bodyPr>
          <a:lstStyle/>
          <a:p>
            <a:pPr indent="-152400" algn="ctr" eaLnBrk="1" hangingPunct="1">
              <a:spcBef>
                <a:spcPts val="600"/>
              </a:spcBef>
              <a:buFontTx/>
              <a:buNone/>
            </a:pPr>
            <a:r>
              <a:rPr lang="ru-RU" sz="2400" b="1" dirty="0" smtClean="0">
                <a:solidFill>
                  <a:schemeClr val="accent6">
                    <a:lumMod val="50000"/>
                  </a:schemeClr>
                </a:solidFill>
                <a:latin typeface="Times New Roman" pitchFamily="18" charset="0"/>
                <a:cs typeface="Times New Roman" pitchFamily="18" charset="0"/>
                <a:sym typeface="Times New Roman" pitchFamily="18" charset="0"/>
              </a:rPr>
              <a:t>Таблица 1. Распределение национального дохода в 1996 г.</a:t>
            </a:r>
          </a:p>
        </p:txBody>
      </p:sp>
      <p:graphicFrame>
        <p:nvGraphicFramePr>
          <p:cNvPr id="59" name="Shape 59"/>
          <p:cNvGraphicFramePr>
            <a:graphicFrameLocks noGrp="1"/>
          </p:cNvGraphicFramePr>
          <p:nvPr>
            <p:extLst>
              <p:ext uri="{D42A27DB-BD31-4B8C-83A1-F6EECF244321}">
                <p14:modId xmlns:p14="http://schemas.microsoft.com/office/powerpoint/2010/main" val="1468846608"/>
              </p:ext>
            </p:extLst>
          </p:nvPr>
        </p:nvGraphicFramePr>
        <p:xfrm>
          <a:off x="179512" y="627534"/>
          <a:ext cx="8818563" cy="4248472"/>
        </p:xfrm>
        <a:graphic>
          <a:graphicData uri="http://schemas.openxmlformats.org/drawingml/2006/table">
            <a:tbl>
              <a:tblPr/>
              <a:tblGrid>
                <a:gridCol w="2620963"/>
                <a:gridCol w="1316037"/>
                <a:gridCol w="1420813"/>
                <a:gridCol w="3460750"/>
              </a:tblGrid>
              <a:tr h="63551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Вид дохода</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Величина </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a:t>
                      </a:r>
                      <a:r>
                        <a:rPr kumimoji="0" lang="ru-RU" sz="1400" b="1" i="0" u="none" strike="noStrike" cap="none" normalizeH="0" baseline="0" dirty="0" smtClean="0">
                          <a:ln>
                            <a:noFill/>
                          </a:ln>
                          <a:solidFill>
                            <a:srgbClr val="000000"/>
                          </a:solidFill>
                          <a:effectLst/>
                          <a:latin typeface="Times New Roman" pitchFamily="18" charset="0"/>
                          <a:cs typeface="Times New Roman" pitchFamily="18" charset="0"/>
                          <a:sym typeface="Times New Roman" pitchFamily="18" charset="0"/>
                        </a:rPr>
                        <a:t>млрд. долл.</a:t>
                      </a:r>
                      <a:r>
                        <a:rPr kumimoji="0" lang="ru-RU" sz="1400" b="1"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Доля в общем доходе (%)</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Примеры</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60000"/>
                        <a:lumOff val="40000"/>
                      </a:schemeClr>
                    </a:solidFill>
                  </a:tcPr>
                </a:tc>
              </a:tr>
              <a:tr h="361295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Трудовой доход:</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зарплата и жалование</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пособие и другие виды трудового дохода</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Доход от собственности:</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доходы частных собственников</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чистая рента</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прибыль корпораций</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проценты</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Всего</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
3694</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793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520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146</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736</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425</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____</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6254</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
58.1</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12.7</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8.5</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2.3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11.8</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6.8</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000000"/>
                          </a:solidFill>
                          <a:effectLst/>
                          <a:latin typeface="Times New Roman" pitchFamily="18" charset="0"/>
                          <a:cs typeface="Times New Roman" pitchFamily="18" charset="0"/>
                          <a:sym typeface="Times New Roman" pitchFamily="18" charset="0"/>
                        </a:rPr>
                        <a:t>____</a:t>
                      </a:r>
                    </a:p>
                    <a:p>
                      <a:pPr marL="0" marR="0" lvl="0" indent="0" algn="ctr" defTabSz="914400" rtl="0" eaLnBrk="1" fontAlgn="base" latinLnBrk="0" hangingPunct="1">
                        <a:lnSpc>
                          <a:spcPct val="100000"/>
                        </a:lnSpc>
                        <a:spcBef>
                          <a:spcPct val="0"/>
                        </a:spcBef>
                        <a:spcAft>
                          <a:spcPct val="0"/>
                        </a:spcAft>
                        <a:buClr>
                          <a:srgbClr val="000000"/>
                        </a:buClr>
                        <a:buSzPct val="79000"/>
                        <a:buFontTx/>
                        <a:buNone/>
                        <a:tabLst/>
                      </a:pPr>
                      <a:r>
                        <a:rPr kumimoji="0" lang="ru-RU" sz="1400" b="1" i="0" u="none" strike="noStrike" cap="none" normalizeH="0" baseline="0" dirty="0" smtClean="0">
                          <a:ln>
                            <a:noFill/>
                          </a:ln>
                          <a:solidFill>
                            <a:srgbClr val="000000"/>
                          </a:solidFill>
                          <a:effectLst/>
                          <a:latin typeface="Times New Roman" pitchFamily="18" charset="0"/>
                          <a:cs typeface="Times New Roman" pitchFamily="18" charset="0"/>
                          <a:sym typeface="Times New Roman" pitchFamily="18" charset="0"/>
                        </a:rPr>
                        <a:t>100.0</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
Зарплата шофера, жалование чиновника</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Отчисление в пенсионный фонд</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Доход от частного предпринимательства, доля адвоката в доходах товарищества</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Сумма арендной платы, получаемой домовладельцем (за вычетом расходов и амортизации)</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Доходы компании </a:t>
                      </a:r>
                      <a:r>
                        <a:rPr kumimoji="0" lang="ru-RU" sz="1400" b="0" i="1" u="none" strike="noStrike" cap="none" normalizeH="0" baseline="0" dirty="0" err="1" smtClean="0">
                          <a:ln>
                            <a:noFill/>
                          </a:ln>
                          <a:solidFill>
                            <a:schemeClr val="tx1"/>
                          </a:solidFill>
                          <a:effectLst/>
                          <a:latin typeface="Times New Roman" pitchFamily="18" charset="0"/>
                          <a:cs typeface="Times New Roman" pitchFamily="18" charset="0"/>
                          <a:sym typeface="Times New Roman" pitchFamily="18" charset="0"/>
                        </a:rPr>
                        <a:t>Microsoft</a:t>
                      </a:r>
                      <a:endParaRPr kumimoji="0" lang="ru-RU" sz="1400" b="0" i="1"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Проценты, полученные по сберегательному счету</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Tree>
    <p:extLst>
      <p:ext uri="{BB962C8B-B14F-4D97-AF65-F5344CB8AC3E}">
        <p14:creationId xmlns:p14="http://schemas.microsoft.com/office/powerpoint/2010/main" val="2377216647"/>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43209" y="915566"/>
            <a:ext cx="8568952" cy="3249416"/>
          </a:xfrm>
          <a:prstGeom prst="rect">
            <a:avLst/>
          </a:prstGeom>
        </p:spPr>
        <p:txBody>
          <a:bodyPr wrap="square">
            <a:spAutoFit/>
          </a:bodyPr>
          <a:lstStyle/>
          <a:p>
            <a:pPr indent="457200" algn="just" eaLnBrk="1" hangingPunct="1">
              <a:lnSpc>
                <a:spcPct val="115000"/>
              </a:lnSpc>
              <a:buClr>
                <a:srgbClr val="000000"/>
              </a:buClr>
              <a:buSzPct val="79000"/>
              <a:buFontTx/>
              <a:buNone/>
            </a:pPr>
            <a:r>
              <a:rPr lang="ru-RU" sz="2000" dirty="0">
                <a:solidFill>
                  <a:schemeClr val="tx1"/>
                </a:solidFill>
                <a:latin typeface="Times New Roman" pitchFamily="18" charset="0"/>
                <a:cs typeface="Times New Roman" pitchFamily="18" charset="0"/>
                <a:sym typeface="Times New Roman" pitchFamily="18" charset="0"/>
              </a:rPr>
              <a:t>Кроме того, государство непосредственно регулирует и другие доходы, которые не показаны в </a:t>
            </a:r>
            <a:r>
              <a:rPr lang="ru-RU" sz="2000" b="1" dirty="0">
                <a:solidFill>
                  <a:srgbClr val="C00000"/>
                </a:solidFill>
                <a:latin typeface="Times New Roman" pitchFamily="18" charset="0"/>
                <a:cs typeface="Times New Roman" pitchFamily="18" charset="0"/>
                <a:sym typeface="Times New Roman" pitchFamily="18" charset="0"/>
              </a:rPr>
              <a:t>табл. 1.</a:t>
            </a:r>
            <a:r>
              <a:rPr lang="ru-RU" sz="2000" dirty="0">
                <a:solidFill>
                  <a:srgbClr val="C00000"/>
                </a:solidFill>
                <a:latin typeface="Times New Roman" pitchFamily="18" charset="0"/>
                <a:cs typeface="Times New Roman" pitchFamily="18" charset="0"/>
                <a:sym typeface="Times New Roman" pitchFamily="18" charset="0"/>
              </a:rPr>
              <a:t> </a:t>
            </a:r>
            <a:r>
              <a:rPr lang="ru-RU" sz="2000" dirty="0">
                <a:solidFill>
                  <a:schemeClr val="tx1"/>
                </a:solidFill>
                <a:latin typeface="Times New Roman" pitchFamily="18" charset="0"/>
                <a:cs typeface="Times New Roman" pitchFamily="18" charset="0"/>
                <a:sym typeface="Times New Roman" pitchFamily="18" charset="0"/>
              </a:rPr>
              <a:t>Во-первых, государство получает значительную долю национального дохода посредством налогообложения и других сборов. В 1996 году около 32%  валового внутреннего продукта составляли различные виды налогов, собранные федеральными, муниципальными органами управления и руководящими органами штатов; эта цифра  включает личные подоходные налоги, налоги на прибыль корпораций и налоги, взимаемые в соответствии с программами социального страхования.</a:t>
            </a:r>
          </a:p>
        </p:txBody>
      </p:sp>
    </p:spTree>
    <p:extLst>
      <p:ext uri="{BB962C8B-B14F-4D97-AF65-F5344CB8AC3E}">
        <p14:creationId xmlns:p14="http://schemas.microsoft.com/office/powerpoint/2010/main" val="3734244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Shape 71"/>
          <p:cNvSpPr txBox="1">
            <a:spLocks noGrp="1"/>
          </p:cNvSpPr>
          <p:nvPr>
            <p:ph type="body" idx="1"/>
          </p:nvPr>
        </p:nvSpPr>
        <p:spPr>
          <a:xfrm>
            <a:off x="467544" y="699542"/>
            <a:ext cx="8229600" cy="3725863"/>
          </a:xfrm>
        </p:spPr>
        <p:txBody>
          <a:bodyPr>
            <a:normAutofit fontScale="77500" lnSpcReduction="20000"/>
          </a:bodyPr>
          <a:lstStyle/>
          <a:p>
            <a:pPr marL="0" indent="539750" algn="just" eaLnBrk="1" hangingPunct="1">
              <a:lnSpc>
                <a:spcPct val="115000"/>
              </a:lnSpc>
              <a:buFontTx/>
              <a:buNone/>
            </a:pPr>
            <a:r>
              <a:rPr lang="ru-RU" sz="2900" dirty="0" smtClean="0">
                <a:solidFill>
                  <a:schemeClr val="tx1"/>
                </a:solidFill>
                <a:latin typeface="Times New Roman" pitchFamily="18" charset="0"/>
                <a:cs typeface="Times New Roman" pitchFamily="18" charset="0"/>
                <a:sym typeface="Times New Roman" pitchFamily="18" charset="0"/>
              </a:rPr>
              <a:t>Однако то, что  государство получает, оно же и отдает. Правительственные органы  на разных уровнях обеспечивают доход в форме </a:t>
            </a:r>
            <a:r>
              <a:rPr lang="ru-RU" sz="2900" b="1" dirty="0" smtClean="0">
                <a:solidFill>
                  <a:srgbClr val="C00000"/>
                </a:solidFill>
                <a:latin typeface="Times New Roman" pitchFamily="18" charset="0"/>
                <a:cs typeface="Times New Roman" pitchFamily="18" charset="0"/>
                <a:sym typeface="Times New Roman" pitchFamily="18" charset="0"/>
              </a:rPr>
              <a:t>трансфертных платежей</a:t>
            </a:r>
            <a:r>
              <a:rPr lang="ru-RU" sz="2900" b="1" dirty="0" smtClean="0">
                <a:solidFill>
                  <a:schemeClr val="tx1"/>
                </a:solidFill>
                <a:latin typeface="Times New Roman" pitchFamily="18" charset="0"/>
                <a:cs typeface="Times New Roman" pitchFamily="18" charset="0"/>
                <a:sym typeface="Times New Roman" pitchFamily="18" charset="0"/>
              </a:rPr>
              <a:t>, </a:t>
            </a:r>
            <a:r>
              <a:rPr lang="ru-RU" sz="2900" dirty="0" smtClean="0">
                <a:solidFill>
                  <a:schemeClr val="tx1"/>
                </a:solidFill>
                <a:latin typeface="Times New Roman" pitchFamily="18" charset="0"/>
                <a:cs typeface="Times New Roman" pitchFamily="18" charset="0"/>
                <a:sym typeface="Times New Roman" pitchFamily="18" charset="0"/>
              </a:rPr>
              <a:t>представляющих собой прямые государственные выплаты, не требующие в обмен от получателей предоставления товаров и услуг. Наибольший удельный вес среди трансфертных платежей приходится на социальное обеспечение пожилых американцев, однако, они включают в себя  также и пособия ветеранам, субсидии фермерам и т.д. Если в 1929 году американцы почти ничего не получали от правительства, то в 1996 году 17% их персонального дохода составляли трансфертные платежи.</a:t>
            </a:r>
            <a:endParaRPr lang="ru-RU" sz="3000" dirty="0" smtClean="0">
              <a:latin typeface="Arial" charset="0"/>
              <a:cs typeface="Arial" charset="0"/>
            </a:endParaRPr>
          </a:p>
          <a:p>
            <a:pPr indent="457200" eaLnBrk="1" hangingPunct="1">
              <a:spcBef>
                <a:spcPts val="600"/>
              </a:spcBef>
              <a:buFontTx/>
              <a:buNone/>
            </a:pPr>
            <a:endParaRPr lang="ru-RU" sz="3000" dirty="0" smtClean="0">
              <a:latin typeface="Arial" charset="0"/>
              <a:cs typeface="Arial" charset="0"/>
            </a:endParaRP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95536" y="1059582"/>
            <a:ext cx="8424936" cy="2786532"/>
          </a:xfrm>
          <a:prstGeom prst="rect">
            <a:avLst/>
          </a:prstGeom>
        </p:spPr>
        <p:txBody>
          <a:bodyPr wrap="square">
            <a:spAutoFit/>
          </a:bodyPr>
          <a:lstStyle/>
          <a:p>
            <a:pPr indent="457200" algn="just" eaLnBrk="1" hangingPunct="1">
              <a:lnSpc>
                <a:spcPct val="115000"/>
              </a:lnSpc>
              <a:buClr>
                <a:srgbClr val="000000"/>
              </a:buClr>
              <a:buSzPct val="79000"/>
              <a:buFontTx/>
              <a:buNone/>
            </a:pPr>
            <a:r>
              <a:rPr lang="ru-RU" sz="2200" b="1" i="1" dirty="0">
                <a:solidFill>
                  <a:srgbClr val="C00000"/>
                </a:solidFill>
                <a:latin typeface="Times New Roman" pitchFamily="18" charset="0"/>
                <a:cs typeface="Times New Roman" pitchFamily="18" charset="0"/>
                <a:sym typeface="Times New Roman" pitchFamily="18" charset="0"/>
              </a:rPr>
              <a:t>Личный доход равен рыночному доходу плюс государственные трансфертные платежи. Основная часть доходов в рыночной экономике формируется из заработной платы и жалованья; небольшое процветающее меньшинств получает доход в виде прибыли от собственности. Большая часть государственных трансфертных платежей приходится на выплаты по социальному страхованию пожилых людей</a:t>
            </a:r>
            <a:r>
              <a:rPr lang="ru-RU" sz="2200" i="1" dirty="0">
                <a:solidFill>
                  <a:srgbClr val="C00000"/>
                </a:solidFill>
                <a:latin typeface="Times New Roman" pitchFamily="18" charset="0"/>
                <a:cs typeface="Times New Roman" pitchFamily="18" charset="0"/>
                <a:sym typeface="Times New Roman" pitchFamily="18" charset="0"/>
              </a:rPr>
              <a:t>.</a:t>
            </a:r>
          </a:p>
        </p:txBody>
      </p:sp>
    </p:spTree>
    <p:extLst>
      <p:ext uri="{BB962C8B-B14F-4D97-AF65-F5344CB8AC3E}">
        <p14:creationId xmlns:p14="http://schemas.microsoft.com/office/powerpoint/2010/main" val="2583074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7" name="Shape 77"/>
          <p:cNvSpPr txBox="1">
            <a:spLocks noGrp="1"/>
          </p:cNvSpPr>
          <p:nvPr>
            <p:ph type="title"/>
          </p:nvPr>
        </p:nvSpPr>
        <p:spPr>
          <a:xfrm>
            <a:off x="0" y="195486"/>
            <a:ext cx="9144000" cy="864095"/>
          </a:xfrm>
        </p:spPr>
        <p:txBody>
          <a:bodyPr>
            <a:noAutofit/>
          </a:bodyPr>
          <a:lstStyle/>
          <a:p>
            <a:pPr algn="ctr" eaLnBrk="1" hangingPunct="1">
              <a:buClr>
                <a:srgbClr val="000000"/>
              </a:buClr>
            </a:pPr>
            <a:r>
              <a:rPr lang="ru-RU" sz="3400" b="1" dirty="0" smtClean="0">
                <a:solidFill>
                  <a:schemeClr val="accent6">
                    <a:lumMod val="50000"/>
                  </a:schemeClr>
                </a:solidFill>
                <a:latin typeface="Times New Roman" pitchFamily="18" charset="0"/>
                <a:cs typeface="Times New Roman" pitchFamily="18" charset="0"/>
                <a:sym typeface="Times New Roman" pitchFamily="18" charset="0"/>
              </a:rPr>
              <a:t>Сопоставление факторных </a:t>
            </a:r>
            <a:br>
              <a:rPr lang="ru-RU" sz="3400" b="1" dirty="0" smtClean="0">
                <a:solidFill>
                  <a:schemeClr val="accent6">
                    <a:lumMod val="50000"/>
                  </a:schemeClr>
                </a:solidFill>
                <a:latin typeface="Times New Roman" pitchFamily="18" charset="0"/>
                <a:cs typeface="Times New Roman" pitchFamily="18" charset="0"/>
                <a:sym typeface="Times New Roman" pitchFamily="18" charset="0"/>
              </a:rPr>
            </a:br>
            <a:r>
              <a:rPr lang="ru-RU" sz="3400" b="1" dirty="0" smtClean="0">
                <a:solidFill>
                  <a:schemeClr val="accent6">
                    <a:lumMod val="50000"/>
                  </a:schemeClr>
                </a:solidFill>
                <a:latin typeface="Times New Roman" pitchFamily="18" charset="0"/>
                <a:cs typeface="Times New Roman" pitchFamily="18" charset="0"/>
                <a:sym typeface="Times New Roman" pitchFamily="18" charset="0"/>
              </a:rPr>
              <a:t>и личных доходов</a:t>
            </a:r>
          </a:p>
        </p:txBody>
      </p:sp>
      <p:sp>
        <p:nvSpPr>
          <p:cNvPr id="11266" name="Shape 76"/>
          <p:cNvSpPr txBox="1">
            <a:spLocks noGrp="1"/>
          </p:cNvSpPr>
          <p:nvPr>
            <p:ph type="body" idx="1"/>
          </p:nvPr>
        </p:nvSpPr>
        <p:spPr>
          <a:xfrm>
            <a:off x="179512" y="1203598"/>
            <a:ext cx="8712968" cy="3528392"/>
          </a:xfrm>
        </p:spPr>
        <p:txBody>
          <a:bodyPr>
            <a:noAutofit/>
          </a:bodyPr>
          <a:lstStyle/>
          <a:p>
            <a:pPr marL="0" indent="446088" algn="just" eaLnBrk="1" hangingPunct="1">
              <a:lnSpc>
                <a:spcPct val="115000"/>
              </a:lnSpc>
              <a:buFontTx/>
              <a:buNone/>
              <a:tabLst>
                <a:tab pos="0" algn="l"/>
              </a:tabLst>
            </a:pPr>
            <a:r>
              <a:rPr lang="ru-RU" sz="1800" dirty="0" smtClean="0">
                <a:solidFill>
                  <a:schemeClr val="tx1"/>
                </a:solidFill>
                <a:latin typeface="Times New Roman" pitchFamily="18" charset="0"/>
                <a:cs typeface="Times New Roman" pitchFamily="18" charset="0"/>
                <a:sym typeface="Times New Roman" pitchFamily="18" charset="0"/>
              </a:rPr>
              <a:t>Очень важно научиться различать факторные и личные доходы. </a:t>
            </a:r>
            <a:r>
              <a:rPr lang="ru-RU" sz="1800" b="1" dirty="0" smtClean="0">
                <a:solidFill>
                  <a:srgbClr val="C00000"/>
                </a:solidFill>
                <a:latin typeface="Times New Roman" pitchFamily="18" charset="0"/>
                <a:cs typeface="Times New Roman" pitchFamily="18" charset="0"/>
                <a:sym typeface="Times New Roman" pitchFamily="18" charset="0"/>
              </a:rPr>
              <a:t>Табл. 1</a:t>
            </a:r>
            <a:r>
              <a:rPr lang="ru-RU" sz="1800" dirty="0" smtClean="0">
                <a:solidFill>
                  <a:srgbClr val="C00000"/>
                </a:solidFill>
                <a:latin typeface="Times New Roman" pitchFamily="18" charset="0"/>
                <a:cs typeface="Times New Roman" pitchFamily="18" charset="0"/>
                <a:sym typeface="Times New Roman" pitchFamily="18" charset="0"/>
              </a:rPr>
              <a:t> </a:t>
            </a:r>
            <a:r>
              <a:rPr lang="ru-RU" sz="1800" dirty="0" smtClean="0">
                <a:solidFill>
                  <a:schemeClr val="tx1"/>
                </a:solidFill>
                <a:latin typeface="Times New Roman" pitchFamily="18" charset="0"/>
                <a:cs typeface="Times New Roman" pitchFamily="18" charset="0"/>
                <a:sym typeface="Times New Roman" pitchFamily="18" charset="0"/>
              </a:rPr>
              <a:t>познакомит вас с распределением факторных доходов в американской экономике: сколько</a:t>
            </a:r>
            <a:r>
              <a:rPr lang="en-US" sz="1800" dirty="0" smtClean="0">
                <a:solidFill>
                  <a:schemeClr val="tx1"/>
                </a:solidFill>
                <a:latin typeface="Times New Roman" pitchFamily="18" charset="0"/>
                <a:cs typeface="Times New Roman" pitchFamily="18" charset="0"/>
                <a:sym typeface="Times New Roman" pitchFamily="18" charset="0"/>
              </a:rPr>
              <a:t> </a:t>
            </a:r>
            <a:r>
              <a:rPr lang="ru-RU" sz="1800" dirty="0" smtClean="0">
                <a:solidFill>
                  <a:schemeClr val="tx1"/>
                </a:solidFill>
                <a:latin typeface="Times New Roman" pitchFamily="18" charset="0"/>
                <a:cs typeface="Times New Roman" pitchFamily="18" charset="0"/>
                <a:sym typeface="Times New Roman" pitchFamily="18" charset="0"/>
              </a:rPr>
              <a:t>идет на заработную плату, на прибыль и т.д. Но один и тот же человек может владеть многими различными факторами производства. Например, кто-то может получать жалованье, проценты по вкладам на сберегательных счетах, дивиденды по акциям во взаимных фондах и ренту с недвижимости. Таким образом, мы видим, что личный доход индивида в рыночной экономике определяется как произведение количества факторов производства, проданных данных индивидом, и дохода, полученного от каждого фактора. Кроме того, многие люди, особенно пенсионеры, находящиеся на социальном обеспечении, получают трансфертные платежи от государства.</a:t>
            </a: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Shape 58"/>
          <p:cNvSpPr txBox="1">
            <a:spLocks noGrp="1"/>
          </p:cNvSpPr>
          <p:nvPr>
            <p:ph type="body" idx="1"/>
          </p:nvPr>
        </p:nvSpPr>
        <p:spPr>
          <a:xfrm>
            <a:off x="80964" y="123478"/>
            <a:ext cx="8912225" cy="5020022"/>
          </a:xfrm>
        </p:spPr>
        <p:txBody>
          <a:bodyPr>
            <a:normAutofit/>
          </a:bodyPr>
          <a:lstStyle/>
          <a:p>
            <a:pPr indent="-152400" algn="ctr" eaLnBrk="1" hangingPunct="1">
              <a:spcBef>
                <a:spcPts val="600"/>
              </a:spcBef>
              <a:buFontTx/>
              <a:buNone/>
            </a:pPr>
            <a:r>
              <a:rPr lang="ru-RU" sz="2400" b="1" dirty="0" smtClean="0">
                <a:solidFill>
                  <a:schemeClr val="accent6">
                    <a:lumMod val="50000"/>
                  </a:schemeClr>
                </a:solidFill>
                <a:latin typeface="Times New Roman" pitchFamily="18" charset="0"/>
                <a:cs typeface="Times New Roman" pitchFamily="18" charset="0"/>
                <a:sym typeface="Times New Roman" pitchFamily="18" charset="0"/>
              </a:rPr>
              <a:t>Таблица 1. Распределение национального дохода в 1996 г.</a:t>
            </a:r>
          </a:p>
        </p:txBody>
      </p:sp>
      <p:graphicFrame>
        <p:nvGraphicFramePr>
          <p:cNvPr id="59" name="Shape 59"/>
          <p:cNvGraphicFramePr>
            <a:graphicFrameLocks noGrp="1"/>
          </p:cNvGraphicFramePr>
          <p:nvPr>
            <p:extLst>
              <p:ext uri="{D42A27DB-BD31-4B8C-83A1-F6EECF244321}">
                <p14:modId xmlns:p14="http://schemas.microsoft.com/office/powerpoint/2010/main" val="1367253066"/>
              </p:ext>
            </p:extLst>
          </p:nvPr>
        </p:nvGraphicFramePr>
        <p:xfrm>
          <a:off x="179512" y="627534"/>
          <a:ext cx="8818563" cy="4248472"/>
        </p:xfrm>
        <a:graphic>
          <a:graphicData uri="http://schemas.openxmlformats.org/drawingml/2006/table">
            <a:tbl>
              <a:tblPr/>
              <a:tblGrid>
                <a:gridCol w="2620963"/>
                <a:gridCol w="1316037"/>
                <a:gridCol w="1420813"/>
                <a:gridCol w="3460750"/>
              </a:tblGrid>
              <a:tr h="63551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Вид дохода</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Величина </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a:t>
                      </a:r>
                      <a:r>
                        <a:rPr kumimoji="0" lang="ru-RU" sz="1400" b="1" i="0" u="none" strike="noStrike" cap="none" normalizeH="0" baseline="0" dirty="0" smtClean="0">
                          <a:ln>
                            <a:noFill/>
                          </a:ln>
                          <a:solidFill>
                            <a:srgbClr val="000000"/>
                          </a:solidFill>
                          <a:effectLst/>
                          <a:latin typeface="Times New Roman" pitchFamily="18" charset="0"/>
                          <a:cs typeface="Times New Roman" pitchFamily="18" charset="0"/>
                          <a:sym typeface="Times New Roman" pitchFamily="18" charset="0"/>
                        </a:rPr>
                        <a:t>млрд. долл.</a:t>
                      </a:r>
                      <a:r>
                        <a:rPr kumimoji="0" lang="ru-RU" sz="1400" b="1"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Доля в общем доходе (%)</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Примеры</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60000"/>
                        <a:lumOff val="40000"/>
                      </a:schemeClr>
                    </a:solidFill>
                  </a:tcPr>
                </a:tc>
              </a:tr>
              <a:tr h="361295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Трудовой доход:</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зарплата и жалование</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пособие и другие виды трудового дохода</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Доход от собственности:</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доходы частных собственников</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чистая рента</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прибыль корпораций</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проценты</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Всего</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
3694</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793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520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146</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736</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425</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____</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6254</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
58.1</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12.7</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8.5</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2.3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11.8</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6.8</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000000"/>
                          </a:solidFill>
                          <a:effectLst/>
                          <a:latin typeface="Times New Roman" pitchFamily="18" charset="0"/>
                          <a:cs typeface="Times New Roman" pitchFamily="18" charset="0"/>
                          <a:sym typeface="Times New Roman" pitchFamily="18" charset="0"/>
                        </a:rPr>
                        <a:t>____</a:t>
                      </a:r>
                    </a:p>
                    <a:p>
                      <a:pPr marL="0" marR="0" lvl="0" indent="0" algn="ctr" defTabSz="914400" rtl="0" eaLnBrk="1" fontAlgn="base" latinLnBrk="0" hangingPunct="1">
                        <a:lnSpc>
                          <a:spcPct val="100000"/>
                        </a:lnSpc>
                        <a:spcBef>
                          <a:spcPct val="0"/>
                        </a:spcBef>
                        <a:spcAft>
                          <a:spcPct val="0"/>
                        </a:spcAft>
                        <a:buClr>
                          <a:srgbClr val="000000"/>
                        </a:buClr>
                        <a:buSzPct val="79000"/>
                        <a:buFontTx/>
                        <a:buNone/>
                        <a:tabLst/>
                      </a:pPr>
                      <a:r>
                        <a:rPr kumimoji="0" lang="ru-RU" sz="1400" b="1" i="0" u="none" strike="noStrike" cap="none" normalizeH="0" baseline="0" dirty="0" smtClean="0">
                          <a:ln>
                            <a:noFill/>
                          </a:ln>
                          <a:solidFill>
                            <a:srgbClr val="000000"/>
                          </a:solidFill>
                          <a:effectLst/>
                          <a:latin typeface="Times New Roman" pitchFamily="18" charset="0"/>
                          <a:cs typeface="Times New Roman" pitchFamily="18" charset="0"/>
                          <a:sym typeface="Times New Roman" pitchFamily="18" charset="0"/>
                        </a:rPr>
                        <a:t>100.0</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
Зарплата шофера, жалование чиновника</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Отчисление в пенсионный фонд</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Доход от частного предпринимательства, доля адвоката в доходах товарищества</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Сумма арендной платы, получаемой домовладельцем (за вычетом расходов и амортизации)</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Доходы компании </a:t>
                      </a:r>
                      <a:r>
                        <a:rPr kumimoji="0" lang="ru-RU" sz="1400" b="0" i="1" u="none" strike="noStrike" cap="none" normalizeH="0" baseline="0" dirty="0" err="1" smtClean="0">
                          <a:ln>
                            <a:noFill/>
                          </a:ln>
                          <a:solidFill>
                            <a:schemeClr val="tx1"/>
                          </a:solidFill>
                          <a:effectLst/>
                          <a:latin typeface="Times New Roman" pitchFamily="18" charset="0"/>
                          <a:cs typeface="Times New Roman" pitchFamily="18" charset="0"/>
                          <a:sym typeface="Times New Roman" pitchFamily="18" charset="0"/>
                        </a:rPr>
                        <a:t>Microsoft</a:t>
                      </a:r>
                      <a:endParaRPr kumimoji="0" lang="ru-RU" sz="1400" b="0" i="1"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Проценты, полученные по сберегательному счету</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Tree>
    <p:extLst>
      <p:ext uri="{BB962C8B-B14F-4D97-AF65-F5344CB8AC3E}">
        <p14:creationId xmlns:p14="http://schemas.microsoft.com/office/powerpoint/2010/main" val="3735182596"/>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Shape 82"/>
          <p:cNvSpPr txBox="1">
            <a:spLocks noGrp="1"/>
          </p:cNvSpPr>
          <p:nvPr>
            <p:ph type="title"/>
          </p:nvPr>
        </p:nvSpPr>
        <p:spPr>
          <a:xfrm>
            <a:off x="0" y="123825"/>
            <a:ext cx="9144000" cy="427038"/>
          </a:xfrm>
        </p:spPr>
        <p:txBody>
          <a:bodyPr>
            <a:noAutofit/>
          </a:bodyPr>
          <a:lstStyle/>
          <a:p>
            <a:pPr algn="ctr" eaLnBrk="1" hangingPunct="1">
              <a:buClr>
                <a:srgbClr val="000000"/>
              </a:buClr>
            </a:pPr>
            <a:r>
              <a:rPr lang="ru-RU" sz="3400" b="1" dirty="0" smtClean="0">
                <a:solidFill>
                  <a:schemeClr val="accent6">
                    <a:lumMod val="50000"/>
                  </a:schemeClr>
                </a:solidFill>
                <a:latin typeface="Times New Roman" pitchFamily="18" charset="0"/>
                <a:cs typeface="Times New Roman" pitchFamily="18" charset="0"/>
                <a:sym typeface="Times New Roman" pitchFamily="18" charset="0"/>
              </a:rPr>
              <a:t>Богатство</a:t>
            </a:r>
          </a:p>
        </p:txBody>
      </p:sp>
      <p:sp>
        <p:nvSpPr>
          <p:cNvPr id="12291" name="Shape 83"/>
          <p:cNvSpPr txBox="1">
            <a:spLocks noGrp="1"/>
          </p:cNvSpPr>
          <p:nvPr>
            <p:ph type="body" idx="1"/>
          </p:nvPr>
        </p:nvSpPr>
        <p:spPr>
          <a:xfrm>
            <a:off x="251520" y="785981"/>
            <a:ext cx="8640960" cy="4018017"/>
          </a:xfrm>
        </p:spPr>
        <p:txBody>
          <a:bodyPr>
            <a:normAutofit fontScale="62500" lnSpcReduction="20000"/>
          </a:bodyPr>
          <a:lstStyle/>
          <a:p>
            <a:pPr marL="0" indent="457200" algn="just" eaLnBrk="1" hangingPunct="1">
              <a:lnSpc>
                <a:spcPct val="115000"/>
              </a:lnSpc>
              <a:buFontTx/>
              <a:buNone/>
            </a:pPr>
            <a:r>
              <a:rPr lang="ru-RU" dirty="0" smtClean="0">
                <a:solidFill>
                  <a:schemeClr val="tx1"/>
                </a:solidFill>
                <a:latin typeface="Times New Roman" pitchFamily="18" charset="0"/>
                <a:cs typeface="Times New Roman" pitchFamily="18" charset="0"/>
                <a:sym typeface="Times New Roman" pitchFamily="18" charset="0"/>
              </a:rPr>
              <a:t>Мы видим, что часть дохода формируется за счет процентов или дивидендов, получаемых по облигациям или акциям. Такое положение дел подводит нас к следующей важной экономической категории. Богатство состоит из чистой ценности активов, которыми обладает человек в определенный момент времени. Заметьте, что богатство представляет собой запас (например, объем озера), а доход - это поток в единицу времени (течение ручья). Богатство домохозяйства включает в себя материальные ценности (дома, автомобили и другие потребительские товары длительного пользования, а также землю) и финансовые сбережения (наличные деньги, сберегательные счета, облигации и акции). Все ценное, что является нашей собственностью, относится к активам, а то, что одалживается — к пассивам. Разница между суммой активов и суммой пассивов называется богатством, или собственным капиталом.</a:t>
            </a: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Shape 88"/>
          <p:cNvSpPr txBox="1">
            <a:spLocks noGrp="1"/>
          </p:cNvSpPr>
          <p:nvPr>
            <p:ph type="body" idx="1"/>
          </p:nvPr>
        </p:nvSpPr>
        <p:spPr>
          <a:xfrm>
            <a:off x="80964" y="-1"/>
            <a:ext cx="8912225" cy="5143501"/>
          </a:xfrm>
        </p:spPr>
        <p:txBody>
          <a:bodyPr/>
          <a:lstStyle/>
          <a:p>
            <a:pPr indent="-152400" algn="ctr" eaLnBrk="1" hangingPunct="1">
              <a:spcBef>
                <a:spcPts val="600"/>
              </a:spcBef>
              <a:buFontTx/>
              <a:buNone/>
            </a:pPr>
            <a:r>
              <a:rPr lang="ru-RU" sz="2400" b="1" dirty="0" smtClean="0">
                <a:solidFill>
                  <a:schemeClr val="accent6">
                    <a:lumMod val="50000"/>
                  </a:schemeClr>
                </a:solidFill>
                <a:latin typeface="Times New Roman" pitchFamily="18" charset="0"/>
                <a:cs typeface="Times New Roman" pitchFamily="18" charset="0"/>
                <a:sym typeface="Times New Roman" pitchFamily="18" charset="0"/>
              </a:rPr>
              <a:t>Таблица 2. Материальные и финансовые активы </a:t>
            </a:r>
            <a:r>
              <a:rPr lang="ru-RU" sz="3400" b="1" dirty="0" smtClean="0">
                <a:solidFill>
                  <a:schemeClr val="accent6">
                    <a:lumMod val="50000"/>
                  </a:schemeClr>
                </a:solidFill>
                <a:latin typeface="Times New Roman" pitchFamily="18" charset="0"/>
                <a:cs typeface="Times New Roman" pitchFamily="18" charset="0"/>
                <a:sym typeface="Times New Roman" pitchFamily="18" charset="0"/>
              </a:rPr>
              <a:t>домохозяйств</a:t>
            </a:r>
          </a:p>
          <a:p>
            <a:pPr indent="-152400" eaLnBrk="1" hangingPunct="1">
              <a:spcBef>
                <a:spcPts val="600"/>
              </a:spcBef>
              <a:buFontTx/>
              <a:buNone/>
            </a:pPr>
            <a:endParaRPr lang="ru-RU" sz="3000" dirty="0" smtClean="0">
              <a:latin typeface="Arial" charset="0"/>
              <a:cs typeface="Arial" charset="0"/>
            </a:endParaRPr>
          </a:p>
        </p:txBody>
      </p:sp>
      <p:graphicFrame>
        <p:nvGraphicFramePr>
          <p:cNvPr id="89" name="Shape 89"/>
          <p:cNvGraphicFramePr>
            <a:graphicFrameLocks noGrp="1"/>
          </p:cNvGraphicFramePr>
          <p:nvPr>
            <p:extLst>
              <p:ext uri="{D42A27DB-BD31-4B8C-83A1-F6EECF244321}">
                <p14:modId xmlns:p14="http://schemas.microsoft.com/office/powerpoint/2010/main" val="3297746228"/>
              </p:ext>
            </p:extLst>
          </p:nvPr>
        </p:nvGraphicFramePr>
        <p:xfrm>
          <a:off x="179512" y="555526"/>
          <a:ext cx="8774112" cy="4485943"/>
        </p:xfrm>
        <a:graphic>
          <a:graphicData uri="http://schemas.openxmlformats.org/drawingml/2006/table">
            <a:tbl>
              <a:tblPr/>
              <a:tblGrid>
                <a:gridCol w="3030537"/>
                <a:gridCol w="1800225"/>
                <a:gridCol w="3943350"/>
              </a:tblGrid>
              <a:tr h="80148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Вид актива</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Величина активов</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a:t>
                      </a:r>
                      <a:r>
                        <a:rPr kumimoji="0" lang="ru-RU" sz="1400" b="1" i="0" u="none" strike="noStrike" cap="none" normalizeH="0" baseline="0" dirty="0" smtClean="0">
                          <a:ln>
                            <a:noFill/>
                          </a:ln>
                          <a:solidFill>
                            <a:srgbClr val="000000"/>
                          </a:solidFill>
                          <a:effectLst/>
                          <a:latin typeface="Times New Roman" pitchFamily="18" charset="0"/>
                          <a:cs typeface="Times New Roman" pitchFamily="18" charset="0"/>
                          <a:sym typeface="Times New Roman" pitchFamily="18" charset="0"/>
                        </a:rPr>
                        <a:t>млрд. долл.</a:t>
                      </a:r>
                      <a:r>
                        <a:rPr kumimoji="0" lang="ru-RU" sz="1400" b="1"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Удельный вес активов, находящихся в собственности 1% самых богатых домохозяйств</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60000"/>
                        <a:lumOff val="40000"/>
                      </a:schemeClr>
                    </a:solidFill>
                  </a:tcPr>
                </a:tc>
              </a:tr>
              <a:tr h="3663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Материальные:</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     Собственный дом</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     Другая недвижимость</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     Транспортные средства</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     Инвестиции в производство</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     Другие материальные активы</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Финансовые:</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     Чековые книжки, сберегательные</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     счета  и счета денежного рынка</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000000"/>
                          </a:solidFill>
                          <a:effectLst/>
                          <a:latin typeface="Times New Roman" pitchFamily="18" charset="0"/>
                          <a:cs typeface="Times New Roman" pitchFamily="18" charset="0"/>
                          <a:sym typeface="Times New Roman" pitchFamily="18" charset="0"/>
                        </a:rPr>
                        <a:t>     Акции и облигации</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000000"/>
                          </a:solidFill>
                          <a:effectLst/>
                          <a:latin typeface="Times New Roman" pitchFamily="18" charset="0"/>
                          <a:cs typeface="Times New Roman" pitchFamily="18" charset="0"/>
                          <a:sym typeface="Times New Roman" pitchFamily="18" charset="0"/>
                        </a:rPr>
                        <a:t>     Другие финансовые активы</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000000"/>
                          </a:solidFill>
                          <a:effectLst/>
                          <a:latin typeface="Times New Roman" pitchFamily="18" charset="0"/>
                          <a:cs typeface="Times New Roman" pitchFamily="18" charset="0"/>
                          <a:sym typeface="Times New Roman" pitchFamily="18" charset="0"/>
                        </a:rPr>
                        <a:t>     (например, страхование жизни)</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Всего</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Средняя величина активов на одно домохозяйство (долл.)</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
6415</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2907</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773</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3719</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815</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2630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2056</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772</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____</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20092</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216043</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Pct val="79000"/>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
</a:t>
                      </a:r>
                      <a:r>
                        <a:rPr kumimoji="0" lang="ru-RU" sz="1400" b="0" i="0" u="none" strike="noStrike" cap="none" normalizeH="0" baseline="0" dirty="0" smtClean="0">
                          <a:ln>
                            <a:noFill/>
                          </a:ln>
                          <a:solidFill>
                            <a:srgbClr val="000000"/>
                          </a:solidFill>
                          <a:effectLst/>
                          <a:latin typeface="Times New Roman" pitchFamily="18" charset="0"/>
                          <a:cs typeface="Times New Roman" pitchFamily="18" charset="0"/>
                          <a:sym typeface="Times New Roman" pitchFamily="18" charset="0"/>
                        </a:rPr>
                        <a:t>8,4</a:t>
                      </a:r>
                    </a:p>
                    <a:p>
                      <a:pPr marL="0" marR="0" lvl="0" indent="0" algn="ctr" defTabSz="914400" rtl="0" eaLnBrk="1" fontAlgn="base" latinLnBrk="0" hangingPunct="1">
                        <a:lnSpc>
                          <a:spcPct val="100000"/>
                        </a:lnSpc>
                        <a:spcBef>
                          <a:spcPct val="0"/>
                        </a:spcBef>
                        <a:spcAft>
                          <a:spcPct val="0"/>
                        </a:spcAft>
                        <a:buClr>
                          <a:srgbClr val="000000"/>
                        </a:buClr>
                        <a:buSzPct val="79000"/>
                        <a:buFontTx/>
                        <a:buNone/>
                        <a:tabLst/>
                      </a:pPr>
                      <a:r>
                        <a:rPr kumimoji="0" lang="ru-RU" sz="1400" b="0" i="0" u="none" strike="noStrike" cap="none" normalizeH="0" baseline="0" dirty="0" smtClean="0">
                          <a:ln>
                            <a:noFill/>
                          </a:ln>
                          <a:solidFill>
                            <a:srgbClr val="000000"/>
                          </a:solidFill>
                          <a:effectLst/>
                          <a:latin typeface="Times New Roman" pitchFamily="18" charset="0"/>
                          <a:cs typeface="Times New Roman" pitchFamily="18" charset="0"/>
                          <a:sym typeface="Times New Roman" pitchFamily="18" charset="0"/>
                        </a:rPr>
                        <a:t>43,0</a:t>
                      </a:r>
                    </a:p>
                    <a:p>
                      <a:pPr marL="0" marR="0" lvl="0" indent="0" algn="ctr" defTabSz="914400" rtl="0" eaLnBrk="1" fontAlgn="base" latinLnBrk="0" hangingPunct="1">
                        <a:lnSpc>
                          <a:spcPct val="100000"/>
                        </a:lnSpc>
                        <a:spcBef>
                          <a:spcPct val="0"/>
                        </a:spcBef>
                        <a:spcAft>
                          <a:spcPct val="0"/>
                        </a:spcAft>
                        <a:buClr>
                          <a:srgbClr val="000000"/>
                        </a:buClr>
                        <a:buSzPct val="79000"/>
                        <a:buFontTx/>
                        <a:buNone/>
                        <a:tabLst/>
                      </a:pPr>
                      <a:r>
                        <a:rPr kumimoji="0" lang="ru-RU" sz="1400" b="0" i="0" u="none" strike="noStrike" cap="none" normalizeH="0" baseline="0" dirty="0" smtClean="0">
                          <a:ln>
                            <a:noFill/>
                          </a:ln>
                          <a:solidFill>
                            <a:srgbClr val="000000"/>
                          </a:solidFill>
                          <a:effectLst/>
                          <a:latin typeface="Times New Roman" pitchFamily="18" charset="0"/>
                          <a:cs typeface="Times New Roman" pitchFamily="18" charset="0"/>
                          <a:sym typeface="Times New Roman" pitchFamily="18" charset="0"/>
                        </a:rPr>
                        <a:t>7,6</a:t>
                      </a:r>
                    </a:p>
                    <a:p>
                      <a:pPr marL="0" marR="0" lvl="0" indent="0" algn="ctr" defTabSz="914400" rtl="0" eaLnBrk="1" fontAlgn="base" latinLnBrk="0" hangingPunct="1">
                        <a:lnSpc>
                          <a:spcPct val="100000"/>
                        </a:lnSpc>
                        <a:spcBef>
                          <a:spcPct val="0"/>
                        </a:spcBef>
                        <a:spcAft>
                          <a:spcPct val="0"/>
                        </a:spcAft>
                        <a:buClr>
                          <a:srgbClr val="000000"/>
                        </a:buClr>
                        <a:buSzPct val="79000"/>
                        <a:buFontTx/>
                        <a:buNone/>
                        <a:tabLst/>
                      </a:pPr>
                      <a:r>
                        <a:rPr kumimoji="0" lang="ru-RU" sz="1400" b="0" i="0" u="none" strike="noStrike" cap="none" normalizeH="0" baseline="0" dirty="0" smtClean="0">
                          <a:ln>
                            <a:noFill/>
                          </a:ln>
                          <a:solidFill>
                            <a:srgbClr val="000000"/>
                          </a:solidFill>
                          <a:effectLst/>
                          <a:latin typeface="Times New Roman" pitchFamily="18" charset="0"/>
                          <a:cs typeface="Times New Roman" pitchFamily="18" charset="0"/>
                          <a:sym typeface="Times New Roman" pitchFamily="18" charset="0"/>
                        </a:rPr>
                        <a:t>67,7</a:t>
                      </a:r>
                    </a:p>
                    <a:p>
                      <a:pPr marL="0" marR="0" lvl="0" indent="0" algn="ctr" defTabSz="914400" rtl="0" eaLnBrk="1" fontAlgn="base" latinLnBrk="0" hangingPunct="1">
                        <a:lnSpc>
                          <a:spcPct val="100000"/>
                        </a:lnSpc>
                        <a:spcBef>
                          <a:spcPct val="0"/>
                        </a:spcBef>
                        <a:spcAft>
                          <a:spcPct val="0"/>
                        </a:spcAft>
                        <a:buClr>
                          <a:srgbClr val="000000"/>
                        </a:buClr>
                        <a:buSzPct val="79000"/>
                        <a:buFontTx/>
                        <a:buNone/>
                        <a:tabLst/>
                      </a:pPr>
                      <a:r>
                        <a:rPr kumimoji="0" lang="ru-RU" sz="1400" b="0" i="0" u="none" strike="noStrike" cap="none" normalizeH="0" baseline="0" dirty="0" smtClean="0">
                          <a:ln>
                            <a:noFill/>
                          </a:ln>
                          <a:solidFill>
                            <a:srgbClr val="000000"/>
                          </a:solidFill>
                          <a:effectLst/>
                          <a:latin typeface="Times New Roman" pitchFamily="18" charset="0"/>
                          <a:cs typeface="Times New Roman" pitchFamily="18" charset="0"/>
                          <a:sym typeface="Times New Roman" pitchFamily="18" charset="0"/>
                        </a:rPr>
                        <a:t>39,2</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
                          <a:srgbClr val="000000"/>
                        </a:buClr>
                        <a:buSzPct val="79000"/>
                        <a:buFontTx/>
                        <a:buNone/>
                        <a:tabLst/>
                      </a:pPr>
                      <a:r>
                        <a:rPr kumimoji="0" lang="ru-RU" sz="1400" b="0" i="0" u="none" strike="noStrike" cap="none" normalizeH="0" baseline="0" dirty="0" smtClean="0">
                          <a:ln>
                            <a:noFill/>
                          </a:ln>
                          <a:solidFill>
                            <a:srgbClr val="000000"/>
                          </a:solidFill>
                          <a:effectLst/>
                          <a:latin typeface="Times New Roman" pitchFamily="18" charset="0"/>
                          <a:cs typeface="Times New Roman" pitchFamily="18" charset="0"/>
                          <a:sym typeface="Times New Roman" pitchFamily="18" charset="0"/>
                        </a:rPr>
                        <a:t>19,9</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
                          <a:srgbClr val="000000"/>
                        </a:buClr>
                        <a:buSzPct val="79000"/>
                        <a:buFontTx/>
                        <a:buNone/>
                        <a:tabLst/>
                      </a:pPr>
                      <a:r>
                        <a:rPr kumimoji="0" lang="ru-RU" sz="1400" b="0" i="0" u="none" strike="noStrike" cap="none" normalizeH="0" baseline="0" dirty="0" smtClean="0">
                          <a:ln>
                            <a:noFill/>
                          </a:ln>
                          <a:solidFill>
                            <a:srgbClr val="000000"/>
                          </a:solidFill>
                          <a:effectLst/>
                          <a:latin typeface="Times New Roman" pitchFamily="18" charset="0"/>
                          <a:cs typeface="Times New Roman" pitchFamily="18" charset="0"/>
                          <a:sym typeface="Times New Roman" pitchFamily="18" charset="0"/>
                        </a:rPr>
                        <a:t>54,5</a:t>
                      </a:r>
                    </a:p>
                    <a:p>
                      <a:pPr marL="0" marR="0" lvl="0" indent="0" algn="ctr" defTabSz="914400" rtl="0" eaLnBrk="1" fontAlgn="base" latinLnBrk="0" hangingPunct="1">
                        <a:lnSpc>
                          <a:spcPct val="100000"/>
                        </a:lnSpc>
                        <a:spcBef>
                          <a:spcPct val="0"/>
                        </a:spcBef>
                        <a:spcAft>
                          <a:spcPct val="0"/>
                        </a:spcAft>
                        <a:buClr>
                          <a:srgbClr val="000000"/>
                        </a:buClr>
                        <a:buSzPct val="79000"/>
                        <a:buFontTx/>
                        <a:buNone/>
                        <a:tabLst/>
                      </a:pPr>
                      <a:r>
                        <a:rPr kumimoji="0" lang="ru-RU" sz="1400" b="0" i="0" u="none" strike="noStrike" cap="none" normalizeH="0" baseline="0" dirty="0" smtClean="0">
                          <a:ln>
                            <a:noFill/>
                          </a:ln>
                          <a:solidFill>
                            <a:srgbClr val="000000"/>
                          </a:solidFill>
                          <a:effectLst/>
                          <a:latin typeface="Times New Roman" pitchFamily="18" charset="0"/>
                          <a:cs typeface="Times New Roman" pitchFamily="18" charset="0"/>
                          <a:sym typeface="Times New Roman" pitchFamily="18" charset="0"/>
                        </a:rPr>
                        <a:t>35,0</a:t>
                      </a:r>
                    </a:p>
                    <a:p>
                      <a:pPr marL="0" marR="0" lvl="0" indent="0" algn="ctr" defTabSz="914400" rtl="0" eaLnBrk="1" fontAlgn="base" latinLnBrk="0" hangingPunct="1">
                        <a:lnSpc>
                          <a:spcPct val="100000"/>
                        </a:lnSpc>
                        <a:spcBef>
                          <a:spcPct val="0"/>
                        </a:spcBef>
                        <a:spcAft>
                          <a:spcPct val="0"/>
                        </a:spcAft>
                        <a:buClr>
                          <a:srgbClr val="000000"/>
                        </a:buClr>
                        <a:buSzPct val="79000"/>
                        <a:buFontTx/>
                        <a:buNone/>
                        <a:tabLst/>
                      </a:pPr>
                      <a:r>
                        <a:rPr kumimoji="0" lang="ru-RU" sz="1400" b="0" i="0" u="none" strike="noStrike" cap="none" normalizeH="0" baseline="0" dirty="0" smtClean="0">
                          <a:ln>
                            <a:noFill/>
                          </a:ln>
                          <a:solidFill>
                            <a:srgbClr val="000000"/>
                          </a:solidFill>
                          <a:effectLst/>
                          <a:latin typeface="Times New Roman" pitchFamily="18" charset="0"/>
                          <a:cs typeface="Times New Roman" pitchFamily="18" charset="0"/>
                          <a:sym typeface="Times New Roman" pitchFamily="18" charset="0"/>
                        </a:rPr>
                        <a:t>____</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noFill/>
                          </a:ln>
                          <a:solidFill>
                            <a:srgbClr val="000000"/>
                          </a:solidFill>
                          <a:effectLst/>
                          <a:latin typeface="Times New Roman" pitchFamily="18" charset="0"/>
                          <a:cs typeface="Times New Roman" pitchFamily="18" charset="0"/>
                          <a:sym typeface="Times New Roman" pitchFamily="18" charset="0"/>
                        </a:rPr>
                        <a:t>32,8</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29998" y="26601"/>
            <a:ext cx="8640960" cy="5019131"/>
          </a:xfrm>
          <a:prstGeom prst="rect">
            <a:avLst/>
          </a:prstGeom>
        </p:spPr>
        <p:txBody>
          <a:bodyPr wrap="square">
            <a:spAutoFit/>
          </a:bodyPr>
          <a:lstStyle/>
          <a:p>
            <a:pPr marL="0" indent="457200" algn="just" eaLnBrk="1" hangingPunct="1">
              <a:lnSpc>
                <a:spcPct val="115000"/>
              </a:lnSpc>
              <a:buFontTx/>
              <a:buNone/>
            </a:pPr>
            <a:r>
              <a:rPr lang="ru-RU" sz="2000" b="1" dirty="0">
                <a:solidFill>
                  <a:srgbClr val="C00000"/>
                </a:solidFill>
                <a:latin typeface="Times New Roman" pitchFamily="18" charset="0"/>
                <a:cs typeface="Times New Roman" pitchFamily="18" charset="0"/>
                <a:sym typeface="Times New Roman" pitchFamily="18" charset="0"/>
              </a:rPr>
              <a:t>Табл. 2: </a:t>
            </a:r>
            <a:r>
              <a:rPr lang="ru-RU" sz="2000" dirty="0">
                <a:solidFill>
                  <a:schemeClr val="tx1"/>
                </a:solidFill>
                <a:latin typeface="Times New Roman" pitchFamily="18" charset="0"/>
                <a:cs typeface="Times New Roman" pitchFamily="18" charset="0"/>
                <a:sym typeface="Times New Roman" pitchFamily="18" charset="0"/>
              </a:rPr>
              <a:t>Домохозяйства владеют и материальными активами (например, домами или автомобилями) и финансовыми активами (например, сберегательными счетами или акциями). Хотя в среднем ценность активов, приходящихся на одно домохозяйство, составляет более 216 тыс. долл., значительная их часть сосредоточена в руках небольшой части населения.</a:t>
            </a:r>
            <a:endParaRPr lang="en-US" sz="2000" dirty="0">
              <a:solidFill>
                <a:schemeClr val="tx1"/>
              </a:solidFill>
              <a:latin typeface="Times New Roman" pitchFamily="18" charset="0"/>
              <a:cs typeface="Times New Roman" pitchFamily="18" charset="0"/>
              <a:sym typeface="Times New Roman" pitchFamily="18" charset="0"/>
            </a:endParaRPr>
          </a:p>
          <a:p>
            <a:pPr marL="0" indent="457200" algn="just" eaLnBrk="1" hangingPunct="1">
              <a:lnSpc>
                <a:spcPct val="115000"/>
              </a:lnSpc>
              <a:buFontTx/>
              <a:buNone/>
            </a:pPr>
            <a:r>
              <a:rPr lang="ru-RU" sz="2000" b="1" dirty="0">
                <a:solidFill>
                  <a:srgbClr val="C00000"/>
                </a:solidFill>
                <a:latin typeface="Times New Roman" pitchFamily="18" charset="0"/>
                <a:cs typeface="Times New Roman" pitchFamily="18" charset="0"/>
                <a:sym typeface="Times New Roman" pitchFamily="18" charset="0"/>
              </a:rPr>
              <a:t>Табл. 2</a:t>
            </a:r>
            <a:r>
              <a:rPr lang="ru-RU" sz="2000" dirty="0">
                <a:solidFill>
                  <a:srgbClr val="C00000"/>
                </a:solidFill>
                <a:latin typeface="Times New Roman" pitchFamily="18" charset="0"/>
                <a:cs typeface="Times New Roman" pitchFamily="18" charset="0"/>
                <a:sym typeface="Times New Roman" pitchFamily="18" charset="0"/>
              </a:rPr>
              <a:t> </a:t>
            </a:r>
            <a:r>
              <a:rPr lang="ru-RU" sz="2000" dirty="0">
                <a:solidFill>
                  <a:schemeClr val="tx1"/>
                </a:solidFill>
                <a:latin typeface="Times New Roman" pitchFamily="18" charset="0"/>
                <a:cs typeface="Times New Roman" pitchFamily="18" charset="0"/>
                <a:sym typeface="Times New Roman" pitchFamily="18" charset="0"/>
              </a:rPr>
              <a:t>показывает структуру активов американцев. Одним из наиболее важных активов большей части домохозяйств является собственный дом: 64% сегодняшних семей владеют домами, по сравнению с 55% прошлого поколения. Большинство домохозяйств имеет умеренные суммы финансовых активов на сберегательных счетах и в акциях корпораций. Однако, оказывается, что значительная доля национального финансового богатства сосредоточена в руках небольшой части населения: всего лишь 1 % самых богатых американских домохозяйств владеют примерно одной третьей национального богатства.</a:t>
            </a:r>
          </a:p>
        </p:txBody>
      </p:sp>
    </p:spTree>
    <p:extLst>
      <p:ext uri="{BB962C8B-B14F-4D97-AF65-F5344CB8AC3E}">
        <p14:creationId xmlns:p14="http://schemas.microsoft.com/office/powerpoint/2010/main" val="4238280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9" name="Shape 35"/>
          <p:cNvSpPr txBox="1">
            <a:spLocks noGrp="1"/>
          </p:cNvSpPr>
          <p:nvPr>
            <p:ph type="title"/>
          </p:nvPr>
        </p:nvSpPr>
        <p:spPr>
          <a:xfrm>
            <a:off x="467544" y="195486"/>
            <a:ext cx="8229600" cy="439738"/>
          </a:xfrm>
        </p:spPr>
        <p:txBody>
          <a:bodyPr>
            <a:noAutofit/>
          </a:bodyPr>
          <a:lstStyle/>
          <a:p>
            <a:pPr algn="ctr" eaLnBrk="1" hangingPunct="1">
              <a:buClr>
                <a:srgbClr val="000000"/>
              </a:buClr>
            </a:pPr>
            <a:r>
              <a:rPr lang="ru-RU" sz="3400" b="1" dirty="0" smtClean="0">
                <a:solidFill>
                  <a:schemeClr val="accent6">
                    <a:lumMod val="50000"/>
                  </a:schemeClr>
                </a:solidFill>
                <a:latin typeface="Times New Roman" pitchFamily="18" charset="0"/>
                <a:cs typeface="Times New Roman" pitchFamily="18" charset="0"/>
                <a:sym typeface="Times New Roman" pitchFamily="18" charset="0"/>
              </a:rPr>
              <a:t>Доход и богатство</a:t>
            </a:r>
          </a:p>
        </p:txBody>
      </p:sp>
      <p:sp>
        <p:nvSpPr>
          <p:cNvPr id="4098" name="Shape 34"/>
          <p:cNvSpPr txBox="1">
            <a:spLocks noGrp="1"/>
          </p:cNvSpPr>
          <p:nvPr>
            <p:ph type="body" idx="1"/>
          </p:nvPr>
        </p:nvSpPr>
        <p:spPr>
          <a:xfrm>
            <a:off x="179512" y="987574"/>
            <a:ext cx="8640960" cy="4032448"/>
          </a:xfrm>
        </p:spPr>
        <p:txBody>
          <a:bodyPr>
            <a:normAutofit/>
          </a:bodyPr>
          <a:lstStyle/>
          <a:p>
            <a:pPr marL="3175" indent="457200" algn="just" eaLnBrk="1" hangingPunct="1">
              <a:buFontTx/>
              <a:buNone/>
            </a:pPr>
            <a:r>
              <a:rPr lang="ru-RU" sz="2000" dirty="0" smtClean="0">
                <a:solidFill>
                  <a:schemeClr val="tx1"/>
                </a:solidFill>
                <a:latin typeface="Times New Roman" pitchFamily="18" charset="0"/>
                <a:cs typeface="Times New Roman" pitchFamily="18" charset="0"/>
                <a:sym typeface="Times New Roman" pitchFamily="18" charset="0"/>
              </a:rPr>
              <a:t>Америка — страна контрастов. Особенно четко различия заметны, если проанализировать распределение доходов и богатства. Если вы – один из 400 самых богатых американцев, значит вы 63-летний белый мужчина, с дипломом школы «</a:t>
            </a:r>
            <a:r>
              <a:rPr lang="ru-RU" sz="2000" dirty="0" err="1" smtClean="0">
                <a:solidFill>
                  <a:schemeClr val="tx1"/>
                </a:solidFill>
                <a:latin typeface="Times New Roman" pitchFamily="18" charset="0"/>
                <a:cs typeface="Times New Roman" pitchFamily="18" charset="0"/>
                <a:sym typeface="Times New Roman" pitchFamily="18" charset="0"/>
              </a:rPr>
              <a:t>Ivy</a:t>
            </a:r>
            <a:r>
              <a:rPr lang="ru-RU" sz="2000" dirty="0" smtClean="0">
                <a:solidFill>
                  <a:schemeClr val="tx1"/>
                </a:solidFill>
                <a:latin typeface="Times New Roman" pitchFamily="18" charset="0"/>
                <a:cs typeface="Times New Roman" pitchFamily="18" charset="0"/>
                <a:sym typeface="Times New Roman" pitchFamily="18" charset="0"/>
              </a:rPr>
              <a:t> </a:t>
            </a:r>
            <a:r>
              <a:rPr lang="ru-RU" sz="2000" dirty="0" err="1" smtClean="0">
                <a:solidFill>
                  <a:schemeClr val="tx1"/>
                </a:solidFill>
                <a:latin typeface="Times New Roman" pitchFamily="18" charset="0"/>
                <a:cs typeface="Times New Roman" pitchFamily="18" charset="0"/>
                <a:sym typeface="Times New Roman" pitchFamily="18" charset="0"/>
              </a:rPr>
              <a:t>League</a:t>
            </a:r>
            <a:r>
              <a:rPr lang="ru-RU" sz="2000" dirty="0" smtClean="0">
                <a:solidFill>
                  <a:schemeClr val="tx1"/>
                </a:solidFill>
                <a:latin typeface="Times New Roman" pitchFamily="18" charset="0"/>
                <a:cs typeface="Times New Roman" pitchFamily="18" charset="0"/>
                <a:sym typeface="Times New Roman" pitchFamily="18" charset="0"/>
              </a:rPr>
              <a:t>» и чистым капиталом в 750 </a:t>
            </a:r>
            <a:r>
              <a:rPr lang="ru-RU" sz="2000" dirty="0" err="1" smtClean="0">
                <a:solidFill>
                  <a:schemeClr val="tx1"/>
                </a:solidFill>
                <a:latin typeface="Times New Roman" pitchFamily="18" charset="0"/>
                <a:cs typeface="Times New Roman" pitchFamily="18" charset="0"/>
                <a:sym typeface="Times New Roman" pitchFamily="18" charset="0"/>
              </a:rPr>
              <a:t>млн</a:t>
            </a:r>
            <a:r>
              <a:rPr lang="ru-RU" sz="2000" dirty="0" smtClean="0">
                <a:solidFill>
                  <a:schemeClr val="tx1"/>
                </a:solidFill>
                <a:latin typeface="Times New Roman" pitchFamily="18" charset="0"/>
                <a:cs typeface="Times New Roman" pitchFamily="18" charset="0"/>
                <a:sym typeface="Times New Roman" pitchFamily="18" charset="0"/>
              </a:rPr>
              <a:t> долларов. Скорее всего, вы нажили состояние в обрабатывающей промышленности или на недвижимости. Ваше восхождение на вершину произошло не столько благодаря вашим выдающимся умственным способностям, сколько благодаря вашему происхождению, так как, вероятнее всего, ваша семья выделила вам в качестве стартового капитала несколько </a:t>
            </a:r>
            <a:r>
              <a:rPr lang="ru-RU" sz="2000" dirty="0" err="1" smtClean="0">
                <a:solidFill>
                  <a:schemeClr val="tx1"/>
                </a:solidFill>
                <a:latin typeface="Times New Roman" pitchFamily="18" charset="0"/>
                <a:cs typeface="Times New Roman" pitchFamily="18" charset="0"/>
                <a:sym typeface="Times New Roman" pitchFamily="18" charset="0"/>
              </a:rPr>
              <a:t>млн</a:t>
            </a:r>
            <a:r>
              <a:rPr lang="ru-RU" sz="2000" dirty="0" smtClean="0">
                <a:solidFill>
                  <a:schemeClr val="tx1"/>
                </a:solidFill>
                <a:latin typeface="Times New Roman" pitchFamily="18" charset="0"/>
                <a:cs typeface="Times New Roman" pitchFamily="18" charset="0"/>
                <a:sym typeface="Times New Roman" pitchFamily="18" charset="0"/>
              </a:rPr>
              <a:t> долларов из семейного бизнеса. Возможно, вы преуспели, разрабатывая новое программное обеспечение или открывая магазины, торгующие со скидками, в маленьких городах.</a:t>
            </a:r>
            <a:endParaRPr lang="ru-RU" sz="2000" dirty="0" smtClean="0">
              <a:solidFill>
                <a:schemeClr val="tx1"/>
              </a:solidFill>
              <a:latin typeface="Times New Roman" pitchFamily="18" charset="0"/>
              <a:cs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Shape 94"/>
          <p:cNvSpPr txBox="1">
            <a:spLocks noGrp="1"/>
          </p:cNvSpPr>
          <p:nvPr>
            <p:ph type="title"/>
          </p:nvPr>
        </p:nvSpPr>
        <p:spPr>
          <a:xfrm>
            <a:off x="0" y="71439"/>
            <a:ext cx="9144000" cy="844127"/>
          </a:xfrm>
        </p:spPr>
        <p:txBody>
          <a:bodyPr>
            <a:noAutofit/>
          </a:bodyPr>
          <a:lstStyle/>
          <a:p>
            <a:pPr algn="ctr" eaLnBrk="1" hangingPunct="1">
              <a:buClr>
                <a:srgbClr val="000000"/>
              </a:buClr>
            </a:pPr>
            <a:r>
              <a:rPr lang="ru-RU" sz="2000" b="1" dirty="0" smtClean="0">
                <a:solidFill>
                  <a:schemeClr val="accent6">
                    <a:lumMod val="50000"/>
                  </a:schemeClr>
                </a:solidFill>
                <a:latin typeface="Times New Roman" pitchFamily="18" charset="0"/>
                <a:cs typeface="Times New Roman" pitchFamily="18" charset="0"/>
                <a:sym typeface="Times New Roman" pitchFamily="18" charset="0"/>
              </a:rPr>
              <a:t>Определение цены фактора производства с помощью теории предельной производительности</a:t>
            </a:r>
          </a:p>
        </p:txBody>
      </p:sp>
      <p:sp>
        <p:nvSpPr>
          <p:cNvPr id="14339" name="Shape 95"/>
          <p:cNvSpPr txBox="1">
            <a:spLocks noChangeArrowheads="1"/>
          </p:cNvSpPr>
          <p:nvPr/>
        </p:nvSpPr>
        <p:spPr bwMode="auto">
          <a:xfrm>
            <a:off x="395536" y="1419622"/>
            <a:ext cx="8369300" cy="2880320"/>
          </a:xfrm>
          <a:prstGeom prst="rect">
            <a:avLst/>
          </a:prstGeom>
          <a:noFill/>
          <a:ln w="9525">
            <a:noFill/>
            <a:miter lim="800000"/>
            <a:headEnd/>
            <a:tailEnd/>
          </a:ln>
        </p:spPr>
        <p:txBody>
          <a:bodyPr lIns="91425" tIns="91425" rIns="91425" bIns="91425"/>
          <a:lstStyle/>
          <a:p>
            <a:pPr indent="457200" algn="just">
              <a:buClr>
                <a:srgbClr val="000000"/>
              </a:buClr>
              <a:buSzPct val="79000"/>
              <a:buFont typeface="Arial" charset="0"/>
              <a:buNone/>
            </a:pPr>
            <a:r>
              <a:rPr lang="ru-RU" sz="2000" dirty="0">
                <a:solidFill>
                  <a:schemeClr val="tx1"/>
                </a:solidFill>
                <a:latin typeface="Times New Roman" pitchFamily="18" charset="0"/>
                <a:cs typeface="Times New Roman" pitchFamily="18" charset="0"/>
                <a:sym typeface="Times New Roman" pitchFamily="18" charset="0"/>
              </a:rPr>
              <a:t>Почему у людей такие разные доходы? Начнем с того, что теория распределения дохода является частным случаем теории ценообразования. Когда нас интересует цена труда, мы обращаем внимание на зарплату; цена за пользование землей представляет собой земельную ренту. Цены на различные факторы производства устанавливаются в результате взаимодействия предложения и спроса на соответствующие факторы — точно так же. как цены товаров определяются предложением и спросом на эти товары</a:t>
            </a:r>
            <a:r>
              <a:rPr lang="ru-RU" sz="2000" dirty="0" smtClean="0">
                <a:solidFill>
                  <a:schemeClr val="tx1"/>
                </a:solidFill>
                <a:latin typeface="Times New Roman" pitchFamily="18" charset="0"/>
                <a:cs typeface="Times New Roman" pitchFamily="18" charset="0"/>
                <a:sym typeface="Times New Roman" pitchFamily="18" charset="0"/>
              </a:rPr>
              <a:t>.</a:t>
            </a:r>
            <a:endParaRPr lang="ru-RU" sz="2000" dirty="0">
              <a:solidFill>
                <a:schemeClr val="tx1"/>
              </a:solidFill>
              <a:latin typeface="Times New Roman" pitchFamily="18" charset="0"/>
              <a:cs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1520" y="267494"/>
            <a:ext cx="8640960" cy="4401205"/>
          </a:xfrm>
          <a:prstGeom prst="rect">
            <a:avLst/>
          </a:prstGeom>
        </p:spPr>
        <p:txBody>
          <a:bodyPr wrap="square">
            <a:spAutoFit/>
          </a:bodyPr>
          <a:lstStyle/>
          <a:p>
            <a:pPr indent="457200" algn="just"/>
            <a:r>
              <a:rPr lang="ru-RU" sz="2000" dirty="0">
                <a:solidFill>
                  <a:schemeClr val="tx1"/>
                </a:solidFill>
                <a:latin typeface="Times New Roman" pitchFamily="18" charset="0"/>
                <a:cs typeface="Times New Roman" pitchFamily="18" charset="0"/>
                <a:sym typeface="Times New Roman" pitchFamily="18" charset="0"/>
              </a:rPr>
              <a:t>Но ссылка на предложение и спрос — это лишь первый шаг на пути к пониманию особенностей ценообразования на рынке ресурсов. Без ответа остаются очень важные вопросы. Почему американцам платят в пять раз больше, чем мексиканцам? Почему женщинам платят лишь две трети от средней зарплаты мужчин? Что определяет норму прибыли на капитал? Почему цены на землю намного выше в городе, чем в отдаленной и труднодоступной местности?</a:t>
            </a:r>
            <a:endParaRPr lang="ru-RU" sz="2000" dirty="0">
              <a:solidFill>
                <a:schemeClr val="tx1"/>
              </a:solidFill>
              <a:latin typeface="Times New Roman" pitchFamily="18" charset="0"/>
              <a:cs typeface="Times New Roman" pitchFamily="18" charset="0"/>
            </a:endParaRPr>
          </a:p>
          <a:p>
            <a:pPr indent="457200" algn="just">
              <a:buClr>
                <a:srgbClr val="000000"/>
              </a:buClr>
              <a:buSzPct val="79000"/>
              <a:buFont typeface="Arial" charset="0"/>
              <a:buNone/>
            </a:pPr>
            <a:r>
              <a:rPr lang="ru-RU" sz="2000" dirty="0">
                <a:solidFill>
                  <a:schemeClr val="tx1"/>
                </a:solidFill>
                <a:latin typeface="Times New Roman" pitchFamily="18" charset="0"/>
                <a:cs typeface="Times New Roman" pitchFamily="18" charset="0"/>
                <a:sym typeface="Times New Roman" pitchFamily="18" charset="0"/>
              </a:rPr>
              <a:t>Ключом к ответу на эти вопросы является теория предельной производительности факторов производства. Применив теорию производства, с которой вы ознакомились в предыдущих главах. мы увидим, что спрос на факторы производства зависит от доходов, полученных от реализации их предельных продуктов. Этот важный вывод относительно спроса в сочетании с предложением факторов и определяет цены и объемы факторов и, следовательно, рыночные доходы.</a:t>
            </a:r>
          </a:p>
        </p:txBody>
      </p:sp>
    </p:spTree>
    <p:extLst>
      <p:ext uri="{BB962C8B-B14F-4D97-AF65-F5344CB8AC3E}">
        <p14:creationId xmlns:p14="http://schemas.microsoft.com/office/powerpoint/2010/main" val="2600941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hape 100"/>
          <p:cNvSpPr txBox="1">
            <a:spLocks noGrp="1"/>
          </p:cNvSpPr>
          <p:nvPr>
            <p:ph type="title"/>
          </p:nvPr>
        </p:nvSpPr>
        <p:spPr>
          <a:xfrm>
            <a:off x="2" y="339502"/>
            <a:ext cx="9144000" cy="864096"/>
          </a:xfrm>
        </p:spPr>
        <p:txBody>
          <a:bodyPr>
            <a:noAutofit/>
          </a:bodyPr>
          <a:lstStyle/>
          <a:p>
            <a:pPr algn="ctr" eaLnBrk="1" hangingPunct="1">
              <a:buClr>
                <a:srgbClr val="000000"/>
              </a:buClr>
            </a:pPr>
            <a:r>
              <a:rPr lang="ru-RU" sz="3400" b="1" dirty="0" smtClean="0">
                <a:solidFill>
                  <a:schemeClr val="accent6">
                    <a:lumMod val="50000"/>
                  </a:schemeClr>
                </a:solidFill>
                <a:latin typeface="Times New Roman" pitchFamily="18" charset="0"/>
                <a:cs typeface="Times New Roman" pitchFamily="18" charset="0"/>
                <a:sym typeface="Times New Roman" pitchFamily="18" charset="0"/>
              </a:rPr>
              <a:t>Характер спроса на факторы предложения</a:t>
            </a:r>
          </a:p>
        </p:txBody>
      </p:sp>
      <p:sp>
        <p:nvSpPr>
          <p:cNvPr id="15363" name="Shape 101"/>
          <p:cNvSpPr txBox="1">
            <a:spLocks noGrp="1"/>
          </p:cNvSpPr>
          <p:nvPr>
            <p:ph type="body" idx="1"/>
          </p:nvPr>
        </p:nvSpPr>
        <p:spPr>
          <a:xfrm>
            <a:off x="106363" y="1491630"/>
            <a:ext cx="8931275" cy="2370832"/>
          </a:xfrm>
        </p:spPr>
        <p:txBody>
          <a:bodyPr>
            <a:noAutofit/>
          </a:bodyPr>
          <a:lstStyle/>
          <a:p>
            <a:pPr marL="0" indent="457200" algn="just" eaLnBrk="1" hangingPunct="1">
              <a:lnSpc>
                <a:spcPct val="115000"/>
              </a:lnSpc>
              <a:buFontTx/>
              <a:buNone/>
            </a:pPr>
            <a:r>
              <a:rPr lang="ru-RU" sz="2000" dirty="0" smtClean="0">
                <a:solidFill>
                  <a:schemeClr val="tx1"/>
                </a:solidFill>
                <a:latin typeface="Times New Roman" pitchFamily="18" charset="0"/>
                <a:cs typeface="Times New Roman" pitchFamily="18" charset="0"/>
                <a:sym typeface="Times New Roman" pitchFamily="18" charset="0"/>
              </a:rPr>
              <a:t>Между спросом на факторы производства и спросом на потребительские товары есть два существенных отличия: спрос на факторы является производным спросом, а спрос на различные факторы является взаимозависимым.</a:t>
            </a:r>
          </a:p>
        </p:txBody>
      </p:sp>
      <p:sp>
        <p:nvSpPr>
          <p:cNvPr id="15365" name="Shape 103"/>
          <p:cNvSpPr txBox="1">
            <a:spLocks noChangeArrowheads="1"/>
          </p:cNvSpPr>
          <p:nvPr/>
        </p:nvSpPr>
        <p:spPr bwMode="auto">
          <a:xfrm>
            <a:off x="2" y="2019525"/>
            <a:ext cx="9143999" cy="3123976"/>
          </a:xfrm>
          <a:prstGeom prst="rect">
            <a:avLst/>
          </a:prstGeom>
          <a:noFill/>
          <a:ln w="9525">
            <a:noFill/>
            <a:miter lim="800000"/>
            <a:headEnd/>
            <a:tailEnd/>
          </a:ln>
        </p:spPr>
        <p:txBody>
          <a:bodyPr lIns="91425" tIns="91425" rIns="91425" bIns="91425"/>
          <a:lstStyle/>
          <a:p>
            <a:pPr indent="457200">
              <a:lnSpc>
                <a:spcPct val="115000"/>
              </a:lnSpc>
            </a:pPr>
            <a:endParaRPr lang="ru-RU" dirty="0">
              <a:solidFill>
                <a:schemeClr val="tx1"/>
              </a:solidFill>
              <a:latin typeface="Times New Roman" pitchFamily="18" charset="0"/>
              <a:cs typeface="Times New Roman" pitchFamily="18" charset="0"/>
              <a:sym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02"/>
          <p:cNvSpPr txBox="1">
            <a:spLocks/>
          </p:cNvSpPr>
          <p:nvPr/>
        </p:nvSpPr>
        <p:spPr>
          <a:xfrm>
            <a:off x="2" y="267494"/>
            <a:ext cx="9144000" cy="864096"/>
          </a:xfrm>
          <a:prstGeom prst="rect">
            <a:avLst/>
          </a:prstGeom>
        </p:spPr>
        <p:txBody>
          <a:bodyPr vert="horz" anchor="ctr">
            <a:noAutofit/>
          </a:bodyPr>
          <a:lst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a:lstStyle>
          <a:p>
            <a:pPr algn="ctr" fontAlgn="auto">
              <a:spcAft>
                <a:spcPts val="0"/>
              </a:spcAft>
            </a:pPr>
            <a:r>
              <a:rPr lang="ru-RU" sz="3400" b="1" dirty="0" smtClean="0">
                <a:solidFill>
                  <a:schemeClr val="accent6">
                    <a:lumMod val="50000"/>
                  </a:schemeClr>
                </a:solidFill>
                <a:latin typeface="Times New Roman" pitchFamily="18" charset="0"/>
                <a:cs typeface="Times New Roman" pitchFamily="18" charset="0"/>
                <a:sym typeface="Times New Roman" pitchFamily="18" charset="0"/>
              </a:rPr>
              <a:t>Производный характер спроса на факторы производства</a:t>
            </a:r>
          </a:p>
        </p:txBody>
      </p:sp>
      <p:sp>
        <p:nvSpPr>
          <p:cNvPr id="3" name="Прямоугольник 2"/>
          <p:cNvSpPr/>
          <p:nvPr/>
        </p:nvSpPr>
        <p:spPr>
          <a:xfrm>
            <a:off x="251520" y="1347615"/>
            <a:ext cx="8640960" cy="3603359"/>
          </a:xfrm>
          <a:prstGeom prst="rect">
            <a:avLst/>
          </a:prstGeom>
        </p:spPr>
        <p:txBody>
          <a:bodyPr wrap="square">
            <a:spAutoFit/>
          </a:bodyPr>
          <a:lstStyle/>
          <a:p>
            <a:pPr indent="457200" algn="just">
              <a:lnSpc>
                <a:spcPct val="115000"/>
              </a:lnSpc>
            </a:pPr>
            <a:r>
              <a:rPr lang="ru-RU" sz="2000" dirty="0">
                <a:solidFill>
                  <a:schemeClr val="tx1"/>
                </a:solidFill>
                <a:latin typeface="Times New Roman" pitchFamily="18" charset="0"/>
                <a:cs typeface="Times New Roman" pitchFamily="18" charset="0"/>
                <a:sym typeface="Times New Roman" pitchFamily="18" charset="0"/>
              </a:rPr>
              <a:t>Рассмотрим спрос на офисную площадь фирмы, которая производит программное обеспечение. Такая компания арендует офисы для своих программистов, сотрудников отдела по обслуживанию потребителей и других служащих. Также поступают и другие компании, такие как магазины, продающие пиццу, или банки, осуществляющие различные финансовые операции. В каждой из этих и многих других областей кривая спроса на офисные помещения будет иметь вид нисходящей кривой. Она показывает связь между рентой, назначенной владельцем дома, и объемом офисной площади, необходимой компании, — чем ниже цена, тем большую площадь захотят арендовать компании</a:t>
            </a:r>
            <a:r>
              <a:rPr lang="ru-RU" sz="2000" dirty="0" smtClean="0">
                <a:solidFill>
                  <a:schemeClr val="tx1"/>
                </a:solidFill>
                <a:latin typeface="Times New Roman" pitchFamily="18" charset="0"/>
                <a:cs typeface="Times New Roman" pitchFamily="18" charset="0"/>
                <a:sym typeface="Times New Roman" pitchFamily="18" charset="0"/>
              </a:rPr>
              <a:t>.</a:t>
            </a:r>
            <a:endParaRPr lang="ru-RU" sz="2000" dirty="0">
              <a:solidFill>
                <a:schemeClr val="tx1"/>
              </a:solidFill>
              <a:latin typeface="Times New Roman" pitchFamily="18" charset="0"/>
              <a:cs typeface="Times New Roman" pitchFamily="18" charset="0"/>
              <a:sym typeface="Times New Roman" pitchFamily="18" charset="0"/>
            </a:endParaRPr>
          </a:p>
        </p:txBody>
      </p:sp>
    </p:spTree>
    <p:extLst>
      <p:ext uri="{BB962C8B-B14F-4D97-AF65-F5344CB8AC3E}">
        <p14:creationId xmlns:p14="http://schemas.microsoft.com/office/powerpoint/2010/main" val="841343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1520" y="1131590"/>
            <a:ext cx="8568952" cy="2895473"/>
          </a:xfrm>
          <a:prstGeom prst="rect">
            <a:avLst/>
          </a:prstGeom>
        </p:spPr>
        <p:txBody>
          <a:bodyPr wrap="square">
            <a:spAutoFit/>
          </a:bodyPr>
          <a:lstStyle/>
          <a:p>
            <a:pPr indent="457200" algn="just">
              <a:lnSpc>
                <a:spcPct val="115000"/>
              </a:lnSpc>
            </a:pPr>
            <a:r>
              <a:rPr lang="ru-RU" sz="2000" dirty="0">
                <a:solidFill>
                  <a:schemeClr val="tx1"/>
                </a:solidFill>
                <a:latin typeface="Times New Roman" pitchFamily="18" charset="0"/>
                <a:cs typeface="Times New Roman" pitchFamily="18" charset="0"/>
                <a:sym typeface="Times New Roman" pitchFamily="18" charset="0"/>
              </a:rPr>
              <a:t>Однако обычный потребительский спрос и спрос предприятий на факторы производства существенно отличаются друг от друга. Потребители приобретают конечные продукты, такие как компьютерные игры или пиццу, стремясь получить удовольствие или пользу. Компании, наоборот, приобретают факторы производства, например офисы, не для получения непосредственного удовлетворения. Они, скорее, покупают эти факторы производства ради организации своего дела и получения доходов, которые станут возможными при использовании этих факторов.</a:t>
            </a:r>
          </a:p>
        </p:txBody>
      </p:sp>
    </p:spTree>
    <p:extLst>
      <p:ext uri="{BB962C8B-B14F-4D97-AF65-F5344CB8AC3E}">
        <p14:creationId xmlns:p14="http://schemas.microsoft.com/office/powerpoint/2010/main" val="361677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Shape 108"/>
          <p:cNvSpPr txBox="1">
            <a:spLocks noGrp="1"/>
          </p:cNvSpPr>
          <p:nvPr>
            <p:ph type="body" idx="1"/>
          </p:nvPr>
        </p:nvSpPr>
        <p:spPr>
          <a:xfrm>
            <a:off x="107504" y="195486"/>
            <a:ext cx="8856984" cy="4659982"/>
          </a:xfrm>
        </p:spPr>
        <p:txBody>
          <a:bodyPr>
            <a:noAutofit/>
          </a:bodyPr>
          <a:lstStyle/>
          <a:p>
            <a:pPr indent="457200" algn="just" eaLnBrk="1" hangingPunct="1">
              <a:lnSpc>
                <a:spcPct val="115000"/>
              </a:lnSpc>
              <a:buClr>
                <a:srgbClr val="000000"/>
              </a:buClr>
              <a:buSzPct val="79000"/>
              <a:buFontTx/>
              <a:buNone/>
            </a:pPr>
            <a:r>
              <a:rPr lang="ru-RU" sz="2000" dirty="0" smtClean="0">
                <a:solidFill>
                  <a:schemeClr val="tx1"/>
                </a:solidFill>
                <a:latin typeface="Times New Roman" pitchFamily="18" charset="0"/>
                <a:cs typeface="Times New Roman" pitchFamily="18" charset="0"/>
                <a:sym typeface="Times New Roman" pitchFamily="18" charset="0"/>
              </a:rPr>
              <a:t>Полученное удовольствие косвенно влияет и на принятие решения о покупке факторов производства. Удовлетворение от компьютерных игр определяет, какое количество игр компания сможет продать, сколько служащих ей необходимо для работы с заказчиками и какую площадь ей придется арендовать. Чем большим успехом пользуется ее программное обеспечение, тем больше отклоняется вправо на графике кривая спроса на офисные помещения. Детальный анализ спрос а па факторы производства показывает, что спрос компаний на офисные помещения в конечном счете определяется потребительским спросом.</a:t>
            </a:r>
          </a:p>
          <a:p>
            <a:pPr indent="457200" algn="just" eaLnBrk="1" hangingPunct="1">
              <a:lnSpc>
                <a:spcPct val="115000"/>
              </a:lnSpc>
              <a:buFontTx/>
              <a:buNone/>
            </a:pPr>
            <a:r>
              <a:rPr lang="ru-RU" sz="2000" dirty="0" smtClean="0">
                <a:solidFill>
                  <a:schemeClr val="tx1"/>
                </a:solidFill>
                <a:latin typeface="Times New Roman" pitchFamily="18" charset="0"/>
                <a:cs typeface="Times New Roman" pitchFamily="18" charset="0"/>
                <a:sym typeface="Times New Roman" pitchFamily="18" charset="0"/>
              </a:rPr>
              <a:t>Такая зависимость не ограничивается офисными помещениями. Потребительский спрос определяет спрос на все используемые факторы производства, включая сельскохозяйственные угодья, нефть, пекарни для пиццы и даже профессоров университетов!</a:t>
            </a:r>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49923" y="95964"/>
            <a:ext cx="8640960" cy="5047536"/>
          </a:xfrm>
          <a:prstGeom prst="rect">
            <a:avLst/>
          </a:prstGeom>
        </p:spPr>
        <p:txBody>
          <a:bodyPr wrap="square">
            <a:spAutoFit/>
          </a:bodyPr>
          <a:lstStyle/>
          <a:p>
            <a:pPr indent="457200" algn="just" eaLnBrk="1" hangingPunct="1">
              <a:lnSpc>
                <a:spcPct val="115000"/>
              </a:lnSpc>
              <a:buFontTx/>
              <a:buNone/>
            </a:pPr>
            <a:r>
              <a:rPr lang="ru-RU" sz="2000" b="1" i="1" dirty="0">
                <a:solidFill>
                  <a:srgbClr val="C00000"/>
                </a:solidFill>
                <a:latin typeface="Times New Roman" pitchFamily="18" charset="0"/>
                <a:cs typeface="Times New Roman" pitchFamily="18" charset="0"/>
                <a:sym typeface="Times New Roman" pitchFamily="18" charset="0"/>
              </a:rPr>
              <a:t>Спрос предприятий на факторы производства является опосредованным результатам потребительскою спроса на его конечный продукт.</a:t>
            </a:r>
          </a:p>
          <a:p>
            <a:pPr indent="457200" algn="just" eaLnBrk="1" hangingPunct="1">
              <a:lnSpc>
                <a:spcPct val="115000"/>
              </a:lnSpc>
              <a:buFontTx/>
              <a:buNone/>
            </a:pPr>
            <a:r>
              <a:rPr lang="ru-RU" sz="2000" dirty="0">
                <a:solidFill>
                  <a:schemeClr val="tx1"/>
                </a:solidFill>
                <a:latin typeface="Times New Roman" pitchFamily="18" charset="0"/>
                <a:cs typeface="Times New Roman" pitchFamily="18" charset="0"/>
                <a:sym typeface="Times New Roman" pitchFamily="18" charset="0"/>
              </a:rPr>
              <a:t>Поэтому экономисты говорят о спросе на факторы производства, как о производном спросе. Это означает, что предприятия предъявляют спрос на факторы производства потому, что эти факторы позволяют им производить товары, которые нужны потребителям сегодня или могут понадобиться в будущем. С помощью рис.2 вы можете убедиться в производном характере спроса на факторы производства на примере зависимости кривой спроса на плодородные кукурузные поля от кривой потребительского спроса на кукурузу. Эта же зависимость справедлива и по отношению к спросу на офисные помещения, являющимся производным от кривой потребительского спроса на программное обеспечение и другие товары и услуги, которые производятся компаниями, арендующими офисы.</a:t>
            </a:r>
          </a:p>
        </p:txBody>
      </p:sp>
    </p:spTree>
    <p:extLst>
      <p:ext uri="{BB962C8B-B14F-4D97-AF65-F5344CB8AC3E}">
        <p14:creationId xmlns:p14="http://schemas.microsoft.com/office/powerpoint/2010/main" val="1280399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Shape 113"/>
          <p:cNvSpPr txBox="1">
            <a:spLocks noChangeArrowheads="1"/>
          </p:cNvSpPr>
          <p:nvPr/>
        </p:nvSpPr>
        <p:spPr bwMode="auto">
          <a:xfrm>
            <a:off x="0" y="0"/>
            <a:ext cx="9144000" cy="742950"/>
          </a:xfrm>
          <a:prstGeom prst="rect">
            <a:avLst/>
          </a:prstGeom>
          <a:noFill/>
          <a:ln w="9525">
            <a:noFill/>
            <a:miter lim="800000"/>
            <a:headEnd/>
            <a:tailEnd/>
          </a:ln>
        </p:spPr>
        <p:txBody>
          <a:bodyPr lIns="91425" tIns="91425" rIns="91425" bIns="91425"/>
          <a:lstStyle/>
          <a:p>
            <a:pPr algn="ctr">
              <a:lnSpc>
                <a:spcPct val="115000"/>
              </a:lnSpc>
              <a:buClr>
                <a:srgbClr val="000000"/>
              </a:buClr>
              <a:buSzPct val="61000"/>
              <a:buFont typeface="Arial" charset="0"/>
              <a:buNone/>
            </a:pPr>
            <a:r>
              <a:rPr lang="ru-RU" sz="1800" b="1" dirty="0">
                <a:solidFill>
                  <a:schemeClr val="accent6">
                    <a:lumMod val="50000"/>
                  </a:schemeClr>
                </a:solidFill>
                <a:latin typeface="Times New Roman" pitchFamily="18" charset="0"/>
                <a:cs typeface="Times New Roman" pitchFamily="18" charset="0"/>
                <a:sym typeface="Times New Roman" pitchFamily="18" charset="0"/>
              </a:rPr>
              <a:t>Рис. 2. Спрос на факторы производства является производным от спроса на товары, для производства которых они используются</a:t>
            </a:r>
          </a:p>
          <a:p>
            <a:endParaRPr lang="ru-RU" dirty="0"/>
          </a:p>
        </p:txBody>
      </p:sp>
      <p:sp>
        <p:nvSpPr>
          <p:cNvPr id="17412" name="Shape 115"/>
          <p:cNvSpPr txBox="1">
            <a:spLocks noChangeArrowheads="1"/>
          </p:cNvSpPr>
          <p:nvPr/>
        </p:nvSpPr>
        <p:spPr bwMode="auto">
          <a:xfrm>
            <a:off x="0" y="3579862"/>
            <a:ext cx="9144000" cy="1274763"/>
          </a:xfrm>
          <a:prstGeom prst="rect">
            <a:avLst/>
          </a:prstGeom>
          <a:noFill/>
          <a:ln w="9525">
            <a:noFill/>
            <a:miter lim="800000"/>
            <a:headEnd/>
            <a:tailEnd/>
          </a:ln>
        </p:spPr>
        <p:txBody>
          <a:bodyPr lIns="91425" tIns="91425" rIns="91425" bIns="91425" anchor="ctr"/>
          <a:lstStyle/>
          <a:p>
            <a:pPr indent="361950" algn="just"/>
            <a:r>
              <a:rPr lang="ru-RU" sz="2000" dirty="0" smtClean="0">
                <a:solidFill>
                  <a:schemeClr val="tx1"/>
                </a:solidFill>
                <a:latin typeface="Times New Roman" pitchFamily="18" charset="0"/>
                <a:cs typeface="Times New Roman" pitchFamily="18" charset="0"/>
                <a:sym typeface="Times New Roman" pitchFamily="18" charset="0"/>
              </a:rPr>
              <a:t>Кривая </a:t>
            </a:r>
            <a:r>
              <a:rPr lang="ru-RU" sz="2000" dirty="0">
                <a:solidFill>
                  <a:schemeClr val="tx1"/>
                </a:solidFill>
                <a:latin typeface="Times New Roman" pitchFamily="18" charset="0"/>
                <a:cs typeface="Times New Roman" pitchFamily="18" charset="0"/>
                <a:sym typeface="Times New Roman" pitchFamily="18" charset="0"/>
              </a:rPr>
              <a:t>производного спроса на кукурузные поля, изображенная справа, получена из кривой потребительского спроса на кукурузу. Если сместить кривую, расположенную слева, это приведет к такому же смещению кривой, расположенной справа. Если кривая потребительского спроса становится менее эластичной, то же самое произойдет и с кривой спроса на факторы производства.</a:t>
            </a:r>
          </a:p>
        </p:txBody>
      </p:sp>
      <p:pic>
        <p:nvPicPr>
          <p:cNvPr id="5" name="Рисунок 4" descr="рис.2.jpg"/>
          <p:cNvPicPr>
            <a:picLocks noChangeAspect="1"/>
          </p:cNvPicPr>
          <p:nvPr/>
        </p:nvPicPr>
        <p:blipFill>
          <a:blip r:embed="rId3"/>
          <a:stretch>
            <a:fillRect/>
          </a:stretch>
        </p:blipFill>
        <p:spPr>
          <a:xfrm>
            <a:off x="1655676" y="716567"/>
            <a:ext cx="5832648" cy="2739151"/>
          </a:xfrm>
          <a:prstGeom prst="rect">
            <a:avLst/>
          </a:prstGeom>
          <a:ln>
            <a:solidFill>
              <a:schemeClr val="accent6">
                <a:lumMod val="50000"/>
              </a:schemeClr>
            </a:solidFill>
          </a:ln>
        </p:spPr>
      </p:pic>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5" name="Shape 121"/>
          <p:cNvSpPr txBox="1">
            <a:spLocks noGrp="1"/>
          </p:cNvSpPr>
          <p:nvPr>
            <p:ph type="title"/>
          </p:nvPr>
        </p:nvSpPr>
        <p:spPr>
          <a:xfrm>
            <a:off x="0" y="352425"/>
            <a:ext cx="9144000" cy="801688"/>
          </a:xfrm>
        </p:spPr>
        <p:txBody>
          <a:bodyPr>
            <a:noAutofit/>
          </a:bodyPr>
          <a:lstStyle/>
          <a:p>
            <a:pPr algn="ctr" eaLnBrk="1" hangingPunct="1">
              <a:buClr>
                <a:srgbClr val="000000"/>
              </a:buClr>
            </a:pPr>
            <a:r>
              <a:rPr lang="ru-RU" sz="2400" b="1" dirty="0" smtClean="0">
                <a:solidFill>
                  <a:schemeClr val="accent6">
                    <a:lumMod val="50000"/>
                  </a:schemeClr>
                </a:solidFill>
                <a:latin typeface="Times New Roman" pitchFamily="18" charset="0"/>
                <a:cs typeface="Times New Roman" pitchFamily="18" charset="0"/>
                <a:sym typeface="Times New Roman" pitchFamily="18" charset="0"/>
              </a:rPr>
              <a:t>Взаимозависимость спроса на различные </a:t>
            </a:r>
            <a:br>
              <a:rPr lang="ru-RU" sz="2400" b="1" dirty="0" smtClean="0">
                <a:solidFill>
                  <a:schemeClr val="accent6">
                    <a:lumMod val="50000"/>
                  </a:schemeClr>
                </a:solidFill>
                <a:latin typeface="Times New Roman" pitchFamily="18" charset="0"/>
                <a:cs typeface="Times New Roman" pitchFamily="18" charset="0"/>
                <a:sym typeface="Times New Roman" pitchFamily="18" charset="0"/>
              </a:rPr>
            </a:br>
            <a:r>
              <a:rPr lang="ru-RU" sz="2400" b="1" dirty="0" smtClean="0">
                <a:solidFill>
                  <a:schemeClr val="accent6">
                    <a:lumMod val="50000"/>
                  </a:schemeClr>
                </a:solidFill>
                <a:latin typeface="Times New Roman" pitchFamily="18" charset="0"/>
                <a:cs typeface="Times New Roman" pitchFamily="18" charset="0"/>
                <a:sym typeface="Times New Roman" pitchFamily="18" charset="0"/>
              </a:rPr>
              <a:t>факторы производства</a:t>
            </a:r>
          </a:p>
        </p:txBody>
      </p:sp>
      <p:sp>
        <p:nvSpPr>
          <p:cNvPr id="18434" name="Shape 120"/>
          <p:cNvSpPr txBox="1">
            <a:spLocks noGrp="1"/>
          </p:cNvSpPr>
          <p:nvPr>
            <p:ph type="body" idx="1"/>
          </p:nvPr>
        </p:nvSpPr>
        <p:spPr>
          <a:xfrm>
            <a:off x="251520" y="1419226"/>
            <a:ext cx="8568951" cy="2808707"/>
          </a:xfrm>
        </p:spPr>
        <p:txBody>
          <a:bodyPr>
            <a:normAutofit fontScale="77500" lnSpcReduction="20000"/>
          </a:bodyPr>
          <a:lstStyle/>
          <a:p>
            <a:pPr indent="457200" algn="just" eaLnBrk="1" hangingPunct="1">
              <a:lnSpc>
                <a:spcPct val="115000"/>
              </a:lnSpc>
              <a:buFontTx/>
              <a:buNone/>
            </a:pPr>
            <a:r>
              <a:rPr lang="ru-RU" sz="2900" dirty="0" smtClean="0">
                <a:solidFill>
                  <a:schemeClr val="tx1"/>
                </a:solidFill>
                <a:latin typeface="Times New Roman" pitchFamily="18" charset="0"/>
                <a:cs typeface="Times New Roman" pitchFamily="18" charset="0"/>
                <a:sym typeface="Times New Roman" pitchFamily="18" charset="0"/>
              </a:rPr>
              <a:t>В процессе производства, как правило, участвует несколько факторов производства. Если я хочу спилить огромное дерево, то лаже самая современная бензопила сама по себе не сможет выполнить мое желание. Точно также не сможет мне помочь рабочий без инструментов. А вот вместе они прекрасно справятся с этим заданием. Иными словами, производительность одного фактора, например труда, зависит от количества и качества других факторов, используемых в совместной работе.</a:t>
            </a:r>
            <a:endParaRPr lang="ru-RU" sz="2900" dirty="0" smtClean="0">
              <a:solidFill>
                <a:schemeClr val="tx1"/>
              </a:solidFill>
              <a:latin typeface="Arial" charset="0"/>
              <a:cs typeface="Arial" charset="0"/>
            </a:endParaRPr>
          </a:p>
          <a:p>
            <a:pPr indent="457200" eaLnBrk="1" hangingPunct="1">
              <a:spcBef>
                <a:spcPts val="600"/>
              </a:spcBef>
              <a:buFontTx/>
              <a:buNone/>
            </a:pPr>
            <a:endParaRPr lang="ru-RU" sz="3000" dirty="0" smtClean="0">
              <a:latin typeface="Arial" charset="0"/>
              <a:cs typeface="Arial" charset="0"/>
            </a:endParaRPr>
          </a:p>
          <a:p>
            <a:pPr indent="457200" eaLnBrk="1" hangingPunct="1">
              <a:spcBef>
                <a:spcPts val="600"/>
              </a:spcBef>
              <a:buFontTx/>
              <a:buNone/>
            </a:pPr>
            <a:endParaRPr lang="ru-RU" sz="3000" dirty="0" smtClean="0">
              <a:latin typeface="Arial" charset="0"/>
              <a:cs typeface="Arial" charset="0"/>
            </a:endParaRPr>
          </a:p>
          <a:p>
            <a:pPr indent="457200" eaLnBrk="1" hangingPunct="1">
              <a:spcBef>
                <a:spcPts val="600"/>
              </a:spcBef>
              <a:buFontTx/>
              <a:buNone/>
            </a:pPr>
            <a:endParaRPr lang="ru-RU" sz="3000" dirty="0" smtClean="0">
              <a:latin typeface="Arial" charset="0"/>
              <a:cs typeface="Arial" charset="0"/>
            </a:endParaRPr>
          </a:p>
        </p:txBody>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347864" y="339502"/>
            <a:ext cx="5400600" cy="4693593"/>
          </a:xfrm>
          <a:prstGeom prst="rect">
            <a:avLst/>
          </a:prstGeom>
        </p:spPr>
        <p:txBody>
          <a:bodyPr wrap="square">
            <a:spAutoFit/>
          </a:bodyPr>
          <a:lstStyle/>
          <a:p>
            <a:pPr indent="457200" algn="just" eaLnBrk="1" hangingPunct="1">
              <a:lnSpc>
                <a:spcPct val="115000"/>
              </a:lnSpc>
              <a:buClr>
                <a:srgbClr val="000000"/>
              </a:buClr>
              <a:buSzPct val="79000"/>
              <a:buFontTx/>
              <a:buNone/>
            </a:pPr>
            <a:r>
              <a:rPr lang="ru-RU" sz="2000" dirty="0">
                <a:solidFill>
                  <a:schemeClr val="tx1"/>
                </a:solidFill>
                <a:latin typeface="Times New Roman" pitchFamily="18" charset="0"/>
                <a:cs typeface="Times New Roman" pitchFamily="18" charset="0"/>
                <a:sym typeface="Times New Roman" pitchFamily="18" charset="0"/>
              </a:rPr>
              <a:t>Это приводит к тому, что часто мы не можем сказать, сколько продукции было произведено каждым из факторов производства в отдельности. Использование различных факторов производства происходит одновременно. Сэр Уильям </a:t>
            </a:r>
            <a:r>
              <a:rPr lang="ru-RU" sz="2000" dirty="0" err="1">
                <a:solidFill>
                  <a:schemeClr val="tx1"/>
                </a:solidFill>
                <a:latin typeface="Times New Roman" pitchFamily="18" charset="0"/>
                <a:cs typeface="Times New Roman" pitchFamily="18" charset="0"/>
                <a:sym typeface="Times New Roman" pitchFamily="18" charset="0"/>
              </a:rPr>
              <a:t>Петти</a:t>
            </a:r>
            <a:r>
              <a:rPr lang="ru-RU" sz="2000" dirty="0">
                <a:solidFill>
                  <a:schemeClr val="tx1"/>
                </a:solidFill>
                <a:latin typeface="Times New Roman" pitchFamily="18" charset="0"/>
                <a:cs typeface="Times New Roman" pitchFamily="18" charset="0"/>
                <a:sym typeface="Times New Roman" pitchFamily="18" charset="0"/>
              </a:rPr>
              <a:t> </a:t>
            </a:r>
            <a:r>
              <a:rPr lang="ru-RU" sz="2000" dirty="0" smtClean="0">
                <a:solidFill>
                  <a:schemeClr val="tx1"/>
                </a:solidFill>
                <a:latin typeface="Times New Roman" pitchFamily="18" charset="0"/>
                <a:cs typeface="Times New Roman" pitchFamily="18" charset="0"/>
                <a:sym typeface="Times New Roman" pitchFamily="18" charset="0"/>
              </a:rPr>
              <a:t>очень </a:t>
            </a:r>
            <a:r>
              <a:rPr lang="ru-RU" sz="2000" dirty="0">
                <a:solidFill>
                  <a:schemeClr val="tx1"/>
                </a:solidFill>
                <a:latin typeface="Times New Roman" pitchFamily="18" charset="0"/>
                <a:cs typeface="Times New Roman" pitchFamily="18" charset="0"/>
                <a:sym typeface="Times New Roman" pitchFamily="18" charset="0"/>
              </a:rPr>
              <a:t>тонко подметил суть этой взаимосвязи: труд - отец богатства, а земля - его мать. Нельзя сказать, кто важнее для рождения ребенка - мать или отец. Также чаще всего невозможно определить, какая часть произведенной продукции была создана каким-либо отдельным фактором производства.</a:t>
            </a:r>
          </a:p>
        </p:txBody>
      </p:sp>
      <p:pic>
        <p:nvPicPr>
          <p:cNvPr id="1026" name="Picture 2" descr="http://upload.wikimedia.org/wikipedia/commons/6/6e/William_Petty.png"/>
          <p:cNvPicPr>
            <a:picLocks noChangeAspect="1" noChangeArrowheads="1"/>
          </p:cNvPicPr>
          <p:nvPr/>
        </p:nvPicPr>
        <p:blipFill rotWithShape="1">
          <a:blip r:embed="rId2">
            <a:extLst>
              <a:ext uri="{28A0092B-C50C-407E-A947-70E740481C1C}">
                <a14:useLocalDpi xmlns:a14="http://schemas.microsoft.com/office/drawing/2010/main" val="0"/>
              </a:ext>
            </a:extLst>
          </a:blip>
          <a:srcRect l="25093" r="30564" b="53520"/>
          <a:stretch/>
        </p:blipFill>
        <p:spPr bwMode="auto">
          <a:xfrm>
            <a:off x="619125" y="339502"/>
            <a:ext cx="2314576" cy="3076897"/>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467544" y="3579862"/>
            <a:ext cx="2686050" cy="369332"/>
          </a:xfrm>
          <a:prstGeom prst="rect">
            <a:avLst/>
          </a:prstGeom>
        </p:spPr>
        <p:txBody>
          <a:bodyPr wrap="square">
            <a:spAutoFit/>
          </a:bodyPr>
          <a:lstStyle/>
          <a:p>
            <a:pPr algn="ctr"/>
            <a:r>
              <a:rPr lang="ru-RU" sz="1800" dirty="0">
                <a:solidFill>
                  <a:schemeClr val="tx1"/>
                </a:solidFill>
                <a:latin typeface="Times New Roman" pitchFamily="18" charset="0"/>
                <a:cs typeface="Times New Roman" pitchFamily="18" charset="0"/>
                <a:sym typeface="Times New Roman" pitchFamily="18" charset="0"/>
              </a:rPr>
              <a:t>Сэр Уильям </a:t>
            </a:r>
            <a:r>
              <a:rPr lang="ru-RU" sz="1800" dirty="0" err="1">
                <a:solidFill>
                  <a:schemeClr val="tx1"/>
                </a:solidFill>
                <a:latin typeface="Times New Roman" pitchFamily="18" charset="0"/>
                <a:cs typeface="Times New Roman" pitchFamily="18" charset="0"/>
                <a:sym typeface="Times New Roman" pitchFamily="18" charset="0"/>
              </a:rPr>
              <a:t>Петти</a:t>
            </a:r>
            <a:r>
              <a:rPr lang="ru-RU" sz="1800" dirty="0">
                <a:solidFill>
                  <a:schemeClr val="tx1"/>
                </a:solidFill>
                <a:latin typeface="Times New Roman" pitchFamily="18" charset="0"/>
                <a:cs typeface="Times New Roman" pitchFamily="18" charset="0"/>
                <a:sym typeface="Times New Roman" pitchFamily="18" charset="0"/>
              </a:rPr>
              <a:t> </a:t>
            </a:r>
            <a:endParaRPr lang="ru-RU" sz="1800" dirty="0"/>
          </a:p>
        </p:txBody>
      </p:sp>
    </p:spTree>
    <p:extLst>
      <p:ext uri="{BB962C8B-B14F-4D97-AF65-F5344CB8AC3E}">
        <p14:creationId xmlns:p14="http://schemas.microsoft.com/office/powerpoint/2010/main" val="1976487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27475" y="411510"/>
            <a:ext cx="8280920" cy="4401205"/>
          </a:xfrm>
          <a:prstGeom prst="rect">
            <a:avLst/>
          </a:prstGeom>
        </p:spPr>
        <p:txBody>
          <a:bodyPr wrap="square">
            <a:spAutoFit/>
          </a:bodyPr>
          <a:lstStyle/>
          <a:p>
            <a:pPr marL="3175" indent="457200" algn="just" eaLnBrk="1" hangingPunct="1">
              <a:buClr>
                <a:srgbClr val="000000"/>
              </a:buClr>
              <a:buSzPct val="79000"/>
              <a:buFontTx/>
              <a:buNone/>
            </a:pPr>
            <a:r>
              <a:rPr lang="ru-RU" sz="2000" dirty="0">
                <a:solidFill>
                  <a:schemeClr val="tx1"/>
                </a:solidFill>
                <a:latin typeface="Times New Roman" pitchFamily="18" charset="0"/>
                <a:cs typeface="Times New Roman" pitchFamily="18" charset="0"/>
                <a:sym typeface="Times New Roman" pitchFamily="18" charset="0"/>
              </a:rPr>
              <a:t>На другом полюсе — забытые Богом и людьми, несчастные, которым никогда не суждено попасть на обложки журналов </a:t>
            </a:r>
            <a:r>
              <a:rPr lang="ru-RU" sz="2000" i="1" dirty="0" err="1">
                <a:solidFill>
                  <a:schemeClr val="tx1"/>
                </a:solidFill>
                <a:latin typeface="Times New Roman" pitchFamily="18" charset="0"/>
                <a:cs typeface="Times New Roman" pitchFamily="18" charset="0"/>
                <a:sym typeface="Times New Roman" pitchFamily="18" charset="0"/>
              </a:rPr>
              <a:t>Forbes</a:t>
            </a:r>
            <a:r>
              <a:rPr lang="ru-RU" sz="2000" dirty="0">
                <a:solidFill>
                  <a:schemeClr val="tx1"/>
                </a:solidFill>
                <a:latin typeface="Times New Roman" pitchFamily="18" charset="0"/>
                <a:cs typeface="Times New Roman" pitchFamily="18" charset="0"/>
                <a:sym typeface="Times New Roman" pitchFamily="18" charset="0"/>
              </a:rPr>
              <a:t> или </a:t>
            </a:r>
            <a:r>
              <a:rPr lang="ru-RU" sz="2000" i="1" dirty="0" err="1">
                <a:solidFill>
                  <a:schemeClr val="tx1"/>
                </a:solidFill>
                <a:latin typeface="Times New Roman" pitchFamily="18" charset="0"/>
                <a:cs typeface="Times New Roman" pitchFamily="18" charset="0"/>
                <a:sym typeface="Times New Roman" pitchFamily="18" charset="0"/>
              </a:rPr>
              <a:t>People</a:t>
            </a:r>
            <a:r>
              <a:rPr lang="ru-RU" sz="2000" i="1" dirty="0">
                <a:solidFill>
                  <a:schemeClr val="tx1"/>
                </a:solidFill>
                <a:latin typeface="Times New Roman" pitchFamily="18" charset="0"/>
                <a:cs typeface="Times New Roman" pitchFamily="18" charset="0"/>
                <a:sym typeface="Times New Roman" pitchFamily="18" charset="0"/>
              </a:rPr>
              <a:t>.</a:t>
            </a:r>
            <a:r>
              <a:rPr lang="ru-RU" sz="2000" dirty="0">
                <a:solidFill>
                  <a:schemeClr val="tx1"/>
                </a:solidFill>
                <a:latin typeface="Times New Roman" pitchFamily="18" charset="0"/>
                <a:cs typeface="Times New Roman" pitchFamily="18" charset="0"/>
                <a:sym typeface="Times New Roman" pitchFamily="18" charset="0"/>
              </a:rPr>
              <a:t> Послушайте историю Роберта Кларка, оказавшегося бездомным и безработным. Имея профессию кровельщик, будучи ветераном войны во  Вьетнаме, он приехал в Майами из Детройта в поисках работы в 1992 году. Ему приходилось спасть прямо на городских улицах на куске картоны, прикрывшись украденной простыней. Каждый день вместе с другими бездомными, выползающими из трущоб, он пытался найти работу, обращаясь в фирмы, нанимавшие временных работников. Такие фирмы посредники брали с клиентов от 8 до 10 долларов в час, самим же работникам они выплачивали минимальную заработную плату, и затем еще забирали большую часть денег на доставку к месту работу и инструменты. Получив чек, Кларк застыл в изумлении, там стояла сумма его заработка - 31,28 доллара. Вот что он заработал за 31 час работы!</a:t>
            </a:r>
          </a:p>
        </p:txBody>
      </p:sp>
    </p:spTree>
    <p:extLst>
      <p:ext uri="{BB962C8B-B14F-4D97-AF65-F5344CB8AC3E}">
        <p14:creationId xmlns:p14="http://schemas.microsoft.com/office/powerpoint/2010/main" val="7945058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Shape 126"/>
          <p:cNvSpPr txBox="1">
            <a:spLocks noGrp="1"/>
          </p:cNvSpPr>
          <p:nvPr>
            <p:ph type="body" idx="1"/>
          </p:nvPr>
        </p:nvSpPr>
        <p:spPr>
          <a:xfrm>
            <a:off x="323528" y="627534"/>
            <a:ext cx="8496944" cy="3960439"/>
          </a:xfrm>
        </p:spPr>
        <p:txBody>
          <a:bodyPr>
            <a:normAutofit fontScale="92500"/>
          </a:bodyPr>
          <a:lstStyle/>
          <a:p>
            <a:pPr indent="457200" algn="just" eaLnBrk="1" hangingPunct="1">
              <a:lnSpc>
                <a:spcPct val="115000"/>
              </a:lnSpc>
              <a:buFontTx/>
              <a:buNone/>
            </a:pPr>
            <a:r>
              <a:rPr lang="ru-RU" sz="2200" dirty="0" smtClean="0">
                <a:solidFill>
                  <a:schemeClr val="tx1"/>
                </a:solidFill>
                <a:latin typeface="Times New Roman" pitchFamily="18" charset="0"/>
                <a:cs typeface="Times New Roman" pitchFamily="18" charset="0"/>
                <a:sym typeface="Times New Roman" pitchFamily="18" charset="0"/>
              </a:rPr>
              <a:t>Именно эта взаимозависимость участия в производстве, которой обладают земля, труд и капитал, серьезно усложняет проблему распределения доходов. Предположим, нам одно временно нужно распределить всю продукцию, произведенную в стране. Если бы мы знали, что земля произвела отдельно от других ресурсов столько-то, труд произвел сам столько-то, а оборудование все остальное, то распределение не вызывало каких-либо проблем. Благодаря механизму спроса и предложения, каждый из факторов, производя определенное количество продуктов, смог бы самостоятельно пользоваться плодами собственного труда.</a:t>
            </a:r>
            <a:endParaRPr lang="ru-RU" sz="2200" dirty="0" smtClean="0">
              <a:solidFill>
                <a:schemeClr val="tx1"/>
              </a:solidFill>
              <a:latin typeface="Times New Roman" pitchFamily="18" charset="0"/>
              <a:cs typeface="Times New Roman" pitchFamily="18" charset="0"/>
            </a:endParaRPr>
          </a:p>
          <a:p>
            <a:pPr indent="457200" eaLnBrk="1" hangingPunct="1">
              <a:spcBef>
                <a:spcPts val="600"/>
              </a:spcBef>
              <a:buFontTx/>
              <a:buNone/>
            </a:pPr>
            <a:endParaRPr lang="ru-RU" sz="3000" dirty="0" smtClean="0">
              <a:latin typeface="Arial" charset="0"/>
              <a:cs typeface="Arial" charset="0"/>
            </a:endParaRPr>
          </a:p>
        </p:txBody>
      </p:sp>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95536" y="987574"/>
            <a:ext cx="8424936" cy="3249416"/>
          </a:xfrm>
          <a:prstGeom prst="rect">
            <a:avLst/>
          </a:prstGeom>
        </p:spPr>
        <p:txBody>
          <a:bodyPr wrap="square">
            <a:spAutoFit/>
          </a:bodyPr>
          <a:lstStyle/>
          <a:p>
            <a:pPr indent="457200" algn="just" eaLnBrk="1" hangingPunct="1">
              <a:lnSpc>
                <a:spcPct val="115000"/>
              </a:lnSpc>
              <a:buFontTx/>
              <a:buNone/>
            </a:pPr>
            <a:r>
              <a:rPr lang="ru-RU" sz="2000" dirty="0">
                <a:solidFill>
                  <a:schemeClr val="tx1"/>
                </a:solidFill>
                <a:latin typeface="Times New Roman" pitchFamily="18" charset="0"/>
                <a:cs typeface="Times New Roman" pitchFamily="18" charset="0"/>
                <a:sym typeface="Times New Roman" pitchFamily="18" charset="0"/>
              </a:rPr>
              <a:t>Но перечитайте последний абзац и подчеркните слова </a:t>
            </a:r>
            <a:r>
              <a:rPr lang="ru-RU" sz="2000" u="sng" dirty="0">
                <a:solidFill>
                  <a:srgbClr val="C00000"/>
                </a:solidFill>
                <a:latin typeface="Times New Roman" pitchFamily="18" charset="0"/>
                <a:cs typeface="Times New Roman" pitchFamily="18" charset="0"/>
                <a:sym typeface="Times New Roman" pitchFamily="18" charset="0"/>
              </a:rPr>
              <a:t>"произвела отдельно от других"</a:t>
            </a:r>
            <a:r>
              <a:rPr lang="ru-RU" sz="2000" dirty="0">
                <a:solidFill>
                  <a:srgbClr val="C00000"/>
                </a:solidFill>
                <a:latin typeface="Times New Roman" pitchFamily="18" charset="0"/>
                <a:cs typeface="Times New Roman" pitchFamily="18" charset="0"/>
                <a:sym typeface="Times New Roman" pitchFamily="18" charset="0"/>
              </a:rPr>
              <a:t> </a:t>
            </a:r>
            <a:r>
              <a:rPr lang="ru-RU" sz="2000" dirty="0">
                <a:solidFill>
                  <a:schemeClr val="tx1"/>
                </a:solidFill>
                <a:latin typeface="Times New Roman" pitchFamily="18" charset="0"/>
                <a:cs typeface="Times New Roman" pitchFamily="18" charset="0"/>
                <a:sym typeface="Times New Roman" pitchFamily="18" charset="0"/>
              </a:rPr>
              <a:t>или</a:t>
            </a:r>
            <a:r>
              <a:rPr lang="ru-RU" sz="2000" dirty="0">
                <a:solidFill>
                  <a:srgbClr val="C00000"/>
                </a:solidFill>
                <a:latin typeface="Times New Roman" pitchFamily="18" charset="0"/>
                <a:cs typeface="Times New Roman" pitchFamily="18" charset="0"/>
                <a:sym typeface="Times New Roman" pitchFamily="18" charset="0"/>
              </a:rPr>
              <a:t> </a:t>
            </a:r>
            <a:r>
              <a:rPr lang="ru-RU" sz="2000" u="sng" dirty="0">
                <a:solidFill>
                  <a:srgbClr val="C00000"/>
                </a:solidFill>
                <a:latin typeface="Times New Roman" pitchFamily="18" charset="0"/>
                <a:cs typeface="Times New Roman" pitchFamily="18" charset="0"/>
                <a:sym typeface="Times New Roman" pitchFamily="18" charset="0"/>
              </a:rPr>
              <a:t>"произвел сам"</a:t>
            </a:r>
            <a:r>
              <a:rPr lang="ru-RU" sz="2000" dirty="0">
                <a:solidFill>
                  <a:schemeClr val="tx1"/>
                </a:solidFill>
                <a:latin typeface="Times New Roman" pitchFamily="18" charset="0"/>
                <a:cs typeface="Times New Roman" pitchFamily="18" charset="0"/>
                <a:sym typeface="Times New Roman" pitchFamily="18" charset="0"/>
              </a:rPr>
              <a:t>! В реальной жизни такое просто невозможно. Независимых факторов производства не существует! Как можно определить вклад каждого фактора производства (повара, куриных яиц, сливочного масла и природного газа) в приготовление омлета?</a:t>
            </a:r>
            <a:endParaRPr lang="ru-RU" sz="2000" dirty="0">
              <a:solidFill>
                <a:schemeClr val="tx1"/>
              </a:solidFill>
              <a:latin typeface="Times New Roman" pitchFamily="18" charset="0"/>
              <a:cs typeface="Times New Roman" pitchFamily="18" charset="0"/>
            </a:endParaRPr>
          </a:p>
          <a:p>
            <a:pPr indent="457200" algn="just" eaLnBrk="1" hangingPunct="1">
              <a:lnSpc>
                <a:spcPct val="115000"/>
              </a:lnSpc>
              <a:buClr>
                <a:srgbClr val="000000"/>
              </a:buClr>
              <a:buSzPct val="79000"/>
              <a:buFontTx/>
              <a:buNone/>
            </a:pPr>
            <a:r>
              <a:rPr lang="ru-RU" sz="2000" dirty="0">
                <a:solidFill>
                  <a:schemeClr val="tx1"/>
                </a:solidFill>
                <a:latin typeface="Times New Roman" pitchFamily="18" charset="0"/>
                <a:cs typeface="Times New Roman" pitchFamily="18" charset="0"/>
                <a:sym typeface="Times New Roman" pitchFamily="18" charset="0"/>
              </a:rPr>
              <a:t>Чтобы найти ответ на этот вопрос, мы должны проанализировать предельную производительность каждого из факторов производства, которая влияет на спрос и предложение факторов производства, определяющих конкурентную цену и количество.</a:t>
            </a:r>
          </a:p>
        </p:txBody>
      </p:sp>
    </p:spTree>
    <p:extLst>
      <p:ext uri="{BB962C8B-B14F-4D97-AF65-F5344CB8AC3E}">
        <p14:creationId xmlns:p14="http://schemas.microsoft.com/office/powerpoint/2010/main" val="1782075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3" name="Shape 132"/>
          <p:cNvSpPr txBox="1">
            <a:spLocks noGrp="1"/>
          </p:cNvSpPr>
          <p:nvPr>
            <p:ph type="title"/>
          </p:nvPr>
        </p:nvSpPr>
        <p:spPr>
          <a:xfrm>
            <a:off x="107950" y="195264"/>
            <a:ext cx="8748713" cy="427037"/>
          </a:xfrm>
        </p:spPr>
        <p:txBody>
          <a:bodyPr>
            <a:noAutofit/>
          </a:bodyPr>
          <a:lstStyle/>
          <a:p>
            <a:pPr indent="457200" algn="ctr" eaLnBrk="1" hangingPunct="1">
              <a:buClr>
                <a:srgbClr val="000000"/>
              </a:buClr>
            </a:pPr>
            <a:r>
              <a:rPr lang="ru-RU" sz="2800" b="1" dirty="0" smtClean="0">
                <a:solidFill>
                  <a:schemeClr val="accent6">
                    <a:lumMod val="50000"/>
                  </a:schemeClr>
                </a:solidFill>
                <a:latin typeface="Times New Roman" pitchFamily="18" charset="0"/>
                <a:cs typeface="Times New Roman" pitchFamily="18" charset="0"/>
                <a:sym typeface="Times New Roman" pitchFamily="18" charset="0"/>
              </a:rPr>
              <a:t>Вспомним теорию производства</a:t>
            </a:r>
          </a:p>
        </p:txBody>
      </p:sp>
      <p:sp>
        <p:nvSpPr>
          <p:cNvPr id="20482" name="Shape 131"/>
          <p:cNvSpPr txBox="1">
            <a:spLocks noGrp="1"/>
          </p:cNvSpPr>
          <p:nvPr>
            <p:ph type="body" idx="1"/>
          </p:nvPr>
        </p:nvSpPr>
        <p:spPr>
          <a:xfrm>
            <a:off x="107504" y="699542"/>
            <a:ext cx="8589640" cy="4176464"/>
          </a:xfrm>
        </p:spPr>
        <p:txBody>
          <a:bodyPr>
            <a:noAutofit/>
          </a:bodyPr>
          <a:lstStyle/>
          <a:p>
            <a:pPr indent="457200" algn="just" eaLnBrk="1" hangingPunct="1">
              <a:lnSpc>
                <a:spcPct val="115000"/>
              </a:lnSpc>
              <a:buFontTx/>
              <a:buNone/>
            </a:pPr>
            <a:r>
              <a:rPr lang="ru-RU" sz="1800" dirty="0" smtClean="0">
                <a:solidFill>
                  <a:schemeClr val="tx1"/>
                </a:solidFill>
                <a:latin typeface="Times New Roman" pitchFamily="18" charset="0"/>
                <a:cs typeface="Times New Roman" pitchFamily="18" charset="0"/>
                <a:sym typeface="Times New Roman" pitchFamily="18" charset="0"/>
              </a:rPr>
              <a:t>Вы обязательно должны запомнить, что спрос на факторы производства является производным от выручки, которую фактор получает после реализации предельного продукта. Прежде, чем показать как это происходит, напомним основные положения теории производства.</a:t>
            </a:r>
            <a:endParaRPr lang="ru-RU" sz="1800" dirty="0" smtClean="0">
              <a:solidFill>
                <a:schemeClr val="tx1"/>
              </a:solidFill>
              <a:latin typeface="Arial" charset="0"/>
              <a:cs typeface="Arial" charset="0"/>
            </a:endParaRPr>
          </a:p>
          <a:p>
            <a:pPr indent="457200" algn="just" eaLnBrk="1" hangingPunct="1">
              <a:lnSpc>
                <a:spcPct val="115000"/>
              </a:lnSpc>
              <a:buFontTx/>
              <a:buNone/>
            </a:pPr>
            <a:r>
              <a:rPr lang="ru-RU" sz="1800" dirty="0" smtClean="0">
                <a:solidFill>
                  <a:schemeClr val="tx1"/>
                </a:solidFill>
                <a:latin typeface="Times New Roman" pitchFamily="18" charset="0"/>
                <a:cs typeface="Times New Roman" pitchFamily="18" charset="0"/>
                <a:sym typeface="Times New Roman" pitchFamily="18" charset="0"/>
              </a:rPr>
              <a:t>Начнем повторение теории производства с определения производственной функции. Производственная функция показывает максимально возможный объем выпуска, который может быть произведен при данном уровне развития технологи для любой комбинации факторов производства. Концепция производственной функции помогает точно определить предельный продукт. Вспомним, что предельным продуктом фактора производства называется дополнительный продукт или выпуск, произведенный с помощью одной дополнительной единицы дачного фактора производства, при условии, что количество остальных факторов производства остается неизменным.</a:t>
            </a:r>
            <a:endParaRPr lang="ru-RU" sz="1800" dirty="0" smtClean="0">
              <a:solidFill>
                <a:schemeClr val="tx1"/>
              </a:solidFill>
              <a:latin typeface="Arial" charset="0"/>
              <a:cs typeface="Arial" charset="0"/>
            </a:endParaRPr>
          </a:p>
          <a:p>
            <a:pPr indent="457200" eaLnBrk="1" hangingPunct="1">
              <a:spcBef>
                <a:spcPts val="600"/>
              </a:spcBef>
              <a:buFontTx/>
              <a:buNone/>
            </a:pPr>
            <a:endParaRPr lang="ru-RU" sz="3000" dirty="0" smtClean="0">
              <a:latin typeface="Arial" charset="0"/>
              <a:cs typeface="Arial" charset="0"/>
            </a:endParaRPr>
          </a:p>
          <a:p>
            <a:pPr indent="457200" eaLnBrk="1" hangingPunct="1">
              <a:spcBef>
                <a:spcPts val="600"/>
              </a:spcBef>
              <a:buFontTx/>
              <a:buNone/>
            </a:pPr>
            <a:endParaRPr lang="ru-RU" sz="3000" dirty="0" smtClean="0">
              <a:latin typeface="Arial" charset="0"/>
              <a:cs typeface="Arial" charset="0"/>
            </a:endParaRPr>
          </a:p>
        </p:txBody>
      </p:sp>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3528" y="1059582"/>
            <a:ext cx="8496944" cy="2895473"/>
          </a:xfrm>
          <a:prstGeom prst="rect">
            <a:avLst/>
          </a:prstGeom>
        </p:spPr>
        <p:txBody>
          <a:bodyPr wrap="square">
            <a:spAutoFit/>
          </a:bodyPr>
          <a:lstStyle/>
          <a:p>
            <a:pPr indent="457200" algn="just" eaLnBrk="1" hangingPunct="1">
              <a:lnSpc>
                <a:spcPct val="115000"/>
              </a:lnSpc>
              <a:buClr>
                <a:srgbClr val="000000"/>
              </a:buClr>
              <a:buSzPct val="79000"/>
              <a:buFontTx/>
              <a:buNone/>
            </a:pPr>
            <a:r>
              <a:rPr lang="ru-RU" sz="2000" dirty="0">
                <a:solidFill>
                  <a:schemeClr val="tx1"/>
                </a:solidFill>
                <a:latin typeface="Times New Roman" pitchFamily="18" charset="0"/>
                <a:cs typeface="Times New Roman" pitchFamily="18" charset="0"/>
                <a:sym typeface="Times New Roman" pitchFamily="18" charset="0"/>
              </a:rPr>
              <a:t>И, наконец, давайте вспомним закон убывающей отдачи. Третий столбец </a:t>
            </a:r>
            <a:r>
              <a:rPr lang="ru-RU" sz="2000" b="1" dirty="0">
                <a:solidFill>
                  <a:srgbClr val="C00000"/>
                </a:solidFill>
                <a:latin typeface="Times New Roman" pitchFamily="18" charset="0"/>
                <a:cs typeface="Times New Roman" pitchFamily="18" charset="0"/>
                <a:sym typeface="Times New Roman" pitchFamily="18" charset="0"/>
              </a:rPr>
              <a:t>табл. 3</a:t>
            </a:r>
            <a:r>
              <a:rPr lang="ru-RU" sz="2000" dirty="0">
                <a:solidFill>
                  <a:srgbClr val="C00000"/>
                </a:solidFill>
                <a:latin typeface="Times New Roman" pitchFamily="18" charset="0"/>
                <a:cs typeface="Times New Roman" pitchFamily="18" charset="0"/>
                <a:sym typeface="Times New Roman" pitchFamily="18" charset="0"/>
              </a:rPr>
              <a:t> </a:t>
            </a:r>
            <a:r>
              <a:rPr lang="ru-RU" sz="2000" dirty="0">
                <a:solidFill>
                  <a:schemeClr val="tx1"/>
                </a:solidFill>
                <a:latin typeface="Times New Roman" pitchFamily="18" charset="0"/>
                <a:cs typeface="Times New Roman" pitchFamily="18" charset="0"/>
                <a:sym typeface="Times New Roman" pitchFamily="18" charset="0"/>
              </a:rPr>
              <a:t>показывает, что каждая последующая единица труда создает все меньший и меньший предельный продукт. "Убывающий предельный продукт" - это другое название убывающей отдачи. Более того, мы можем заменять землю на труд и, наоборот, - количество земли при постоянных затратах труда и других факторов производства, - что позволит нам в общих чертах наблюдать действие закона убывающей отдачи для земли или для труда.</a:t>
            </a:r>
          </a:p>
        </p:txBody>
      </p:sp>
    </p:spTree>
    <p:extLst>
      <p:ext uri="{BB962C8B-B14F-4D97-AF65-F5344CB8AC3E}">
        <p14:creationId xmlns:p14="http://schemas.microsoft.com/office/powerpoint/2010/main" val="2081784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Shape 137"/>
          <p:cNvSpPr txBox="1">
            <a:spLocks noGrp="1"/>
          </p:cNvSpPr>
          <p:nvPr>
            <p:ph type="body" idx="1"/>
          </p:nvPr>
        </p:nvSpPr>
        <p:spPr>
          <a:xfrm>
            <a:off x="0" y="123479"/>
            <a:ext cx="9036496" cy="633413"/>
          </a:xfrm>
        </p:spPr>
        <p:txBody>
          <a:bodyPr>
            <a:normAutofit lnSpcReduction="10000"/>
          </a:bodyPr>
          <a:lstStyle/>
          <a:p>
            <a:pPr indent="-152400" algn="ctr" eaLnBrk="1" hangingPunct="1">
              <a:spcBef>
                <a:spcPts val="600"/>
              </a:spcBef>
              <a:buFontTx/>
              <a:buNone/>
            </a:pPr>
            <a:r>
              <a:rPr lang="ru-RU" sz="1800" b="1" dirty="0" smtClean="0">
                <a:solidFill>
                  <a:schemeClr val="accent6">
                    <a:lumMod val="50000"/>
                  </a:schemeClr>
                </a:solidFill>
                <a:latin typeface="Times New Roman" pitchFamily="18" charset="0"/>
                <a:cs typeface="Times New Roman" pitchFamily="18" charset="0"/>
                <a:sym typeface="Times New Roman" pitchFamily="18" charset="0"/>
              </a:rPr>
              <a:t>Таблица 3. Расчет дохода от предельного продукта для предприятия, функционирующего в условиях чистой конкуренции</a:t>
            </a:r>
          </a:p>
          <a:p>
            <a:pPr indent="-152400" eaLnBrk="1" hangingPunct="1">
              <a:spcBef>
                <a:spcPts val="600"/>
              </a:spcBef>
              <a:buFontTx/>
              <a:buNone/>
            </a:pPr>
            <a:endParaRPr lang="ru-RU" sz="3000" dirty="0" smtClean="0">
              <a:latin typeface="Arial" charset="0"/>
              <a:cs typeface="Arial" charset="0"/>
            </a:endParaRPr>
          </a:p>
        </p:txBody>
      </p:sp>
      <p:graphicFrame>
        <p:nvGraphicFramePr>
          <p:cNvPr id="138" name="Shape 138"/>
          <p:cNvGraphicFramePr>
            <a:graphicFrameLocks noGrp="1"/>
          </p:cNvGraphicFramePr>
          <p:nvPr/>
        </p:nvGraphicFramePr>
        <p:xfrm>
          <a:off x="73026" y="720725"/>
          <a:ext cx="8969375" cy="4034700"/>
        </p:xfrm>
        <a:graphic>
          <a:graphicData uri="http://schemas.openxmlformats.org/drawingml/2006/table">
            <a:tbl>
              <a:tblPr/>
              <a:tblGrid>
                <a:gridCol w="1181100"/>
                <a:gridCol w="1377950"/>
                <a:gridCol w="2130425"/>
                <a:gridCol w="1511300"/>
                <a:gridCol w="2768600"/>
              </a:tblGrid>
              <a:tr h="365730">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1"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Предельный продукт в денежном выражении</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60000"/>
                        <a:lumOff val="40000"/>
                      </a:schemeClr>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r>
              <a:tr h="1097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Единицы труда</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(рабочие)</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(1)</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Общее количество продукта (бушели)</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(2)</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Предельный продукт труда (бушелей на</a:t>
                      </a:r>
                      <a:endParaRPr kumimoji="0" lang="en-US"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 одного рабочего)</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Цена выпуска (долл. за один бушель)</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(4)</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Предельный продукт труда в денежном выражении </a:t>
                      </a:r>
                      <a:endParaRPr kumimoji="0" lang="en-US"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(долл. за одного рабочего)</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(5)</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r>
              <a:tr h="257172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2</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4</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5</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20000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30000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35000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38000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39000</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
20000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10000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5000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1000</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
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
60000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30000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15000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9000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3000</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21529" name="Shape 139"/>
          <p:cNvSpPr>
            <a:spLocks/>
          </p:cNvSpPr>
          <p:nvPr/>
        </p:nvSpPr>
        <p:spPr bwMode="auto">
          <a:xfrm>
            <a:off x="2324102" y="2390776"/>
            <a:ext cx="1095375" cy="2125191"/>
          </a:xfrm>
          <a:custGeom>
            <a:avLst/>
            <a:gdLst>
              <a:gd name="T0" fmla="*/ 16228 w 51435"/>
              <a:gd name="T1" fmla="*/ 0 h 82868"/>
              <a:gd name="T2" fmla="*/ 1042624 w 51435"/>
              <a:gd name="T3" fmla="*/ 165537 h 82868"/>
              <a:gd name="T4" fmla="*/ 0 w 51435"/>
              <a:gd name="T5" fmla="*/ 347628 h 82868"/>
              <a:gd name="T6" fmla="*/ 1042624 w 51435"/>
              <a:gd name="T7" fmla="*/ 533867 h 82868"/>
              <a:gd name="T8" fmla="*/ 0 w 51435"/>
              <a:gd name="T9" fmla="*/ 703532 h 82868"/>
              <a:gd name="T10" fmla="*/ 1066966 w 51435"/>
              <a:gd name="T11" fmla="*/ 885623 h 82868"/>
              <a:gd name="T12" fmla="*/ 28388 w 51435"/>
              <a:gd name="T13" fmla="*/ 1063586 h 82868"/>
              <a:gd name="T14" fmla="*/ 1095375 w 51435"/>
              <a:gd name="T15" fmla="*/ 1249804 h 82868"/>
              <a:gd name="T16" fmla="*/ 36502 w 51435"/>
              <a:gd name="T17" fmla="*/ 1427767 h 82868"/>
              <a:gd name="T18" fmla="*/ 1079147 w 51435"/>
              <a:gd name="T19" fmla="*/ 1634688 h 82868"/>
              <a:gd name="T20" fmla="*/ 24342 w 51435"/>
              <a:gd name="T21" fmla="*/ 1800225 h 828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1435"/>
              <a:gd name="T34" fmla="*/ 0 h 82868"/>
              <a:gd name="T35" fmla="*/ 51435 w 51435"/>
              <a:gd name="T36" fmla="*/ 82868 h 828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1435" h="82868" extrusionOk="0">
                <a:moveTo>
                  <a:pt x="762" y="0"/>
                </a:moveTo>
                <a:lnTo>
                  <a:pt x="48958" y="7620"/>
                </a:lnTo>
                <a:lnTo>
                  <a:pt x="0" y="16002"/>
                </a:lnTo>
                <a:lnTo>
                  <a:pt x="48958" y="24575"/>
                </a:lnTo>
                <a:lnTo>
                  <a:pt x="0" y="32385"/>
                </a:lnTo>
                <a:lnTo>
                  <a:pt x="50101" y="40767"/>
                </a:lnTo>
                <a:lnTo>
                  <a:pt x="1333" y="48959"/>
                </a:lnTo>
                <a:lnTo>
                  <a:pt x="51435" y="57531"/>
                </a:lnTo>
                <a:lnTo>
                  <a:pt x="1714" y="65723"/>
                </a:lnTo>
                <a:lnTo>
                  <a:pt x="50673" y="75248"/>
                </a:lnTo>
                <a:lnTo>
                  <a:pt x="1143" y="82868"/>
                </a:lnTo>
              </a:path>
            </a:pathLst>
          </a:custGeom>
          <a:noFill/>
          <a:ln w="9525">
            <a:solidFill>
              <a:srgbClr val="C00000"/>
            </a:solidFill>
            <a:round/>
            <a:headEnd type="none" w="lg" len="lg"/>
            <a:tailEnd type="none" w="lg" len="lg"/>
          </a:ln>
        </p:spPr>
        <p:txBody>
          <a:bodyPr/>
          <a:lstStyle/>
          <a:p>
            <a:endParaRPr lang="ru-RU"/>
          </a:p>
        </p:txBody>
      </p:sp>
    </p:spTree>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Shape 145"/>
          <p:cNvSpPr txBox="1">
            <a:spLocks noGrp="1"/>
          </p:cNvSpPr>
          <p:nvPr>
            <p:ph type="title"/>
          </p:nvPr>
        </p:nvSpPr>
        <p:spPr>
          <a:xfrm>
            <a:off x="0" y="123478"/>
            <a:ext cx="9144000" cy="648072"/>
          </a:xfrm>
        </p:spPr>
        <p:txBody>
          <a:bodyPr>
            <a:normAutofit/>
          </a:bodyPr>
          <a:lstStyle/>
          <a:p>
            <a:pPr indent="457200" algn="ctr" eaLnBrk="1" hangingPunct="1">
              <a:buClr>
                <a:srgbClr val="000000"/>
              </a:buClr>
            </a:pPr>
            <a:r>
              <a:rPr lang="ru-RU" sz="2400" b="1" dirty="0" smtClean="0">
                <a:solidFill>
                  <a:schemeClr val="accent6">
                    <a:lumMod val="50000"/>
                  </a:schemeClr>
                </a:solidFill>
                <a:latin typeface="Times New Roman" pitchFamily="18" charset="0"/>
                <a:cs typeface="Times New Roman" pitchFamily="18" charset="0"/>
                <a:sym typeface="Times New Roman" pitchFamily="18" charset="0"/>
              </a:rPr>
              <a:t>Предельный продукт в денежном выражении</a:t>
            </a:r>
          </a:p>
        </p:txBody>
      </p:sp>
      <p:sp>
        <p:nvSpPr>
          <p:cNvPr id="22531" name="Shape 146"/>
          <p:cNvSpPr txBox="1">
            <a:spLocks noGrp="1"/>
          </p:cNvSpPr>
          <p:nvPr>
            <p:ph type="body" idx="1"/>
          </p:nvPr>
        </p:nvSpPr>
        <p:spPr>
          <a:xfrm>
            <a:off x="251520" y="915567"/>
            <a:ext cx="8640960" cy="4032447"/>
          </a:xfrm>
        </p:spPr>
        <p:txBody>
          <a:bodyPr>
            <a:normAutofit fontScale="47500" lnSpcReduction="20000"/>
          </a:bodyPr>
          <a:lstStyle/>
          <a:p>
            <a:pPr marL="0" indent="0" algn="just" eaLnBrk="1" hangingPunct="1">
              <a:lnSpc>
                <a:spcPct val="115000"/>
              </a:lnSpc>
              <a:buClr>
                <a:srgbClr val="000000"/>
              </a:buClr>
              <a:buSzPct val="79000"/>
              <a:buFontTx/>
              <a:buNone/>
            </a:pPr>
            <a:r>
              <a:rPr lang="ru-RU" sz="3800" dirty="0" smtClean="0">
                <a:solidFill>
                  <a:schemeClr val="tx1"/>
                </a:solidFill>
                <a:latin typeface="Times New Roman" pitchFamily="18" charset="0"/>
                <a:cs typeface="Times New Roman" pitchFamily="18" charset="0"/>
                <a:sym typeface="Times New Roman" pitchFamily="18" charset="0"/>
              </a:rPr>
              <a:t>             Мы можем воспользоваться инструментарием теории производства для того, чтобы пояснить ключевое понятие теории распределения - предельный продукт в денежном выражении (MRP). предположим, что мы руководим гигантской фабрикой по производству рубашек и знаем, сколько рубашек  производит каждый дополнительно нанятый рабочий. Но предприятие  стремится максимизировать прибыль, исчисляемую в долларах, поскольку зарплату рабочим необходимо выплачивать деньгами, а не рубашками. Поэтому нам необходим показатель, который позволит сосчитать дополнительные доллары, произведенные каждой дополнительной единицей факторов производства. Экономисты называют "предельным продуктом в денежном выражении" стоимость дополнительного выпуска, созданную дополнительной единицей фактора производства.</a:t>
            </a:r>
          </a:p>
          <a:p>
            <a:pPr marL="0" indent="0" algn="just" eaLnBrk="1" hangingPunct="1">
              <a:lnSpc>
                <a:spcPct val="115000"/>
              </a:lnSpc>
              <a:buClr>
                <a:srgbClr val="000000"/>
              </a:buClr>
              <a:buSzPct val="79000"/>
              <a:buFontTx/>
              <a:buNone/>
            </a:pPr>
            <a:r>
              <a:rPr lang="ru-RU" sz="3800" i="1" dirty="0" smtClean="0">
                <a:latin typeface="Times New Roman" pitchFamily="18" charset="0"/>
                <a:cs typeface="Times New Roman" pitchFamily="18" charset="0"/>
                <a:sym typeface="Times New Roman" pitchFamily="18" charset="0"/>
              </a:rPr>
              <a:t>   </a:t>
            </a:r>
            <a:r>
              <a:rPr lang="ru-RU" sz="3800" i="1" dirty="0" smtClean="0">
                <a:solidFill>
                  <a:srgbClr val="C00000"/>
                </a:solidFill>
                <a:latin typeface="Times New Roman" pitchFamily="18" charset="0"/>
                <a:cs typeface="Times New Roman" pitchFamily="18" charset="0"/>
                <a:sym typeface="Times New Roman" pitchFamily="18" charset="0"/>
              </a:rPr>
              <a:t>         </a:t>
            </a:r>
            <a:r>
              <a:rPr lang="ru-RU" sz="3800" b="1" i="1" dirty="0" smtClean="0">
                <a:solidFill>
                  <a:srgbClr val="C00000"/>
                </a:solidFill>
                <a:latin typeface="Times New Roman" pitchFamily="18" charset="0"/>
                <a:cs typeface="Times New Roman" pitchFamily="18" charset="0"/>
                <a:sym typeface="Times New Roman" pitchFamily="18" charset="0"/>
              </a:rPr>
              <a:t>Предельный продукт в денежном выражении фактора производства А - это дополнительный доход, полученный благодаря применению дополнительной единицы фактора производства А.</a:t>
            </a:r>
          </a:p>
          <a:p>
            <a:pPr indent="-152400" eaLnBrk="1" hangingPunct="1">
              <a:spcBef>
                <a:spcPts val="600"/>
              </a:spcBef>
              <a:buFontTx/>
              <a:buNone/>
            </a:pPr>
            <a:endParaRPr lang="ru-RU" sz="3000" dirty="0" smtClean="0">
              <a:latin typeface="Arial" charset="0"/>
              <a:cs typeface="Arial" charset="0"/>
            </a:endParaRPr>
          </a:p>
        </p:txBody>
      </p:sp>
    </p:spTree>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Shape 151"/>
          <p:cNvSpPr txBox="1">
            <a:spLocks noGrp="1"/>
          </p:cNvSpPr>
          <p:nvPr>
            <p:ph type="title"/>
          </p:nvPr>
        </p:nvSpPr>
        <p:spPr>
          <a:xfrm>
            <a:off x="467544" y="267494"/>
            <a:ext cx="8229600" cy="434975"/>
          </a:xfrm>
        </p:spPr>
        <p:txBody>
          <a:bodyPr>
            <a:noAutofit/>
          </a:bodyPr>
          <a:lstStyle/>
          <a:p>
            <a:pPr algn="ctr" eaLnBrk="1" hangingPunct="1">
              <a:buClr>
                <a:srgbClr val="000000"/>
              </a:buClr>
            </a:pPr>
            <a:r>
              <a:rPr lang="ru-RU" sz="2400" b="1" dirty="0" smtClean="0">
                <a:solidFill>
                  <a:schemeClr val="accent6">
                    <a:lumMod val="50000"/>
                  </a:schemeClr>
                </a:solidFill>
                <a:latin typeface="Times New Roman" pitchFamily="18" charset="0"/>
                <a:cs typeface="Times New Roman" pitchFamily="18" charset="0"/>
              </a:rPr>
              <a:t>Совершенная конкуренция</a:t>
            </a:r>
          </a:p>
        </p:txBody>
      </p:sp>
      <p:sp>
        <p:nvSpPr>
          <p:cNvPr id="23555" name="Shape 152"/>
          <p:cNvSpPr txBox="1">
            <a:spLocks noGrp="1"/>
          </p:cNvSpPr>
          <p:nvPr>
            <p:ph type="body" idx="1"/>
          </p:nvPr>
        </p:nvSpPr>
        <p:spPr>
          <a:xfrm>
            <a:off x="107504" y="987574"/>
            <a:ext cx="8856984" cy="3312517"/>
          </a:xfrm>
        </p:spPr>
        <p:txBody>
          <a:bodyPr>
            <a:normAutofit fontScale="25000" lnSpcReduction="20000"/>
          </a:bodyPr>
          <a:lstStyle/>
          <a:p>
            <a:pPr marL="180975" indent="0" algn="just" eaLnBrk="1" hangingPunct="1">
              <a:lnSpc>
                <a:spcPct val="115000"/>
              </a:lnSpc>
              <a:buClr>
                <a:srgbClr val="000000"/>
              </a:buClr>
              <a:buSzPct val="79000"/>
              <a:buFontTx/>
              <a:buNone/>
            </a:pPr>
            <a:r>
              <a:rPr lang="ru-RU" sz="7200" dirty="0" smtClean="0">
                <a:solidFill>
                  <a:schemeClr val="tx1"/>
                </a:solidFill>
                <a:latin typeface="Times New Roman" pitchFamily="18" charset="0"/>
                <a:cs typeface="Times New Roman" pitchFamily="18" charset="0"/>
                <a:sym typeface="Times New Roman" pitchFamily="18" charset="0"/>
              </a:rPr>
              <a:t>          Предельный доход фактора на рынках товаров легко вычислить в случае совершенной конкуренции. В этой ситуации каждая единица предельного продукта рабочего (</a:t>
            </a:r>
            <a:r>
              <a:rPr lang="ru-RU" sz="7200" dirty="0" err="1" smtClean="0">
                <a:solidFill>
                  <a:schemeClr val="tx1"/>
                </a:solidFill>
                <a:latin typeface="Times New Roman" pitchFamily="18" charset="0"/>
                <a:cs typeface="Times New Roman" pitchFamily="18" charset="0"/>
                <a:sym typeface="Times New Roman" pitchFamily="18" charset="0"/>
              </a:rPr>
              <a:t>MP</a:t>
            </a:r>
            <a:r>
              <a:rPr lang="ru-RU" sz="7200" baseline="-25000" dirty="0" err="1" smtClean="0">
                <a:solidFill>
                  <a:schemeClr val="tx1"/>
                </a:solidFill>
                <a:latin typeface="Times New Roman" pitchFamily="18" charset="0"/>
                <a:cs typeface="Times New Roman" pitchFamily="18" charset="0"/>
                <a:sym typeface="Times New Roman" pitchFamily="18" charset="0"/>
              </a:rPr>
              <a:t>i</a:t>
            </a:r>
            <a:r>
              <a:rPr lang="ru-RU" sz="7200" dirty="0" smtClean="0">
                <a:solidFill>
                  <a:schemeClr val="tx1"/>
                </a:solidFill>
                <a:latin typeface="Times New Roman" pitchFamily="18" charset="0"/>
                <a:cs typeface="Times New Roman" pitchFamily="18" charset="0"/>
                <a:sym typeface="Times New Roman" pitchFamily="18" charset="0"/>
              </a:rPr>
              <a:t>) может быть продана по конкурентной цене (P). Более того, поскольку мы рассматриваем совершенную конкуренцию, на цену продукции не влияет общий объем производства, поэтому цена равна предельному доходу (MR). Если ваш предельный продукт рабочего (</a:t>
            </a:r>
            <a:r>
              <a:rPr lang="ru-RU" sz="7200" dirty="0" err="1" smtClean="0">
                <a:solidFill>
                  <a:schemeClr val="tx1"/>
                </a:solidFill>
                <a:latin typeface="Times New Roman" pitchFamily="18" charset="0"/>
                <a:cs typeface="Times New Roman" pitchFamily="18" charset="0"/>
                <a:sym typeface="Times New Roman" pitchFamily="18" charset="0"/>
              </a:rPr>
              <a:t>MP</a:t>
            </a:r>
            <a:r>
              <a:rPr lang="ru-RU" sz="7200" baseline="-25000" dirty="0" err="1" smtClean="0">
                <a:solidFill>
                  <a:schemeClr val="tx1"/>
                </a:solidFill>
                <a:latin typeface="Times New Roman" pitchFamily="18" charset="0"/>
                <a:cs typeface="Times New Roman" pitchFamily="18" charset="0"/>
                <a:sym typeface="Times New Roman" pitchFamily="18" charset="0"/>
              </a:rPr>
              <a:t>i</a:t>
            </a:r>
            <a:r>
              <a:rPr lang="ru-RU" sz="7200" dirty="0" smtClean="0">
                <a:solidFill>
                  <a:schemeClr val="tx1"/>
                </a:solidFill>
                <a:latin typeface="Times New Roman" pitchFamily="18" charset="0"/>
                <a:cs typeface="Times New Roman" pitchFamily="18" charset="0"/>
                <a:sym typeface="Times New Roman" pitchFamily="18" charset="0"/>
              </a:rPr>
              <a:t>) равен 10000 бушелей. а цена и предельный доход (MR) равны 3 долл., то стоимость продукции, произведенной рабочими, последним поступившим на производство, т.е. предельный продукт фактора труда в денежном  выражении (</a:t>
            </a:r>
            <a:r>
              <a:rPr lang="ru-RU" sz="7200" dirty="0" err="1" smtClean="0">
                <a:solidFill>
                  <a:schemeClr val="tx1"/>
                </a:solidFill>
                <a:latin typeface="Times New Roman" pitchFamily="18" charset="0"/>
                <a:cs typeface="Times New Roman" pitchFamily="18" charset="0"/>
                <a:sym typeface="Times New Roman" pitchFamily="18" charset="0"/>
              </a:rPr>
              <a:t>MRP</a:t>
            </a:r>
            <a:r>
              <a:rPr lang="ru-RU" sz="7200" baseline="-25000" dirty="0" err="1" smtClean="0">
                <a:solidFill>
                  <a:schemeClr val="tx1"/>
                </a:solidFill>
                <a:latin typeface="Times New Roman" pitchFamily="18" charset="0"/>
                <a:cs typeface="Times New Roman" pitchFamily="18" charset="0"/>
                <a:sym typeface="Times New Roman" pitchFamily="18" charset="0"/>
              </a:rPr>
              <a:t>i</a:t>
            </a:r>
            <a:r>
              <a:rPr lang="ru-RU" sz="7200" dirty="0" smtClean="0">
                <a:solidFill>
                  <a:schemeClr val="tx1"/>
                </a:solidFill>
                <a:latin typeface="Times New Roman" pitchFamily="18" charset="0"/>
                <a:cs typeface="Times New Roman" pitchFamily="18" charset="0"/>
                <a:sym typeface="Times New Roman" pitchFamily="18" charset="0"/>
              </a:rPr>
              <a:t>), составит 30000 долларов (10000 </a:t>
            </a:r>
            <a:r>
              <a:rPr lang="ru-RU" sz="7200" dirty="0" err="1" smtClean="0">
                <a:solidFill>
                  <a:schemeClr val="tx1"/>
                </a:solidFill>
                <a:latin typeface="Times New Roman" pitchFamily="18" charset="0"/>
                <a:cs typeface="Times New Roman" pitchFamily="18" charset="0"/>
                <a:sym typeface="Times New Roman" pitchFamily="18" charset="0"/>
              </a:rPr>
              <a:t>х</a:t>
            </a:r>
            <a:r>
              <a:rPr lang="ru-RU" sz="7200" dirty="0" smtClean="0">
                <a:solidFill>
                  <a:schemeClr val="tx1"/>
                </a:solidFill>
                <a:latin typeface="Times New Roman" pitchFamily="18" charset="0"/>
                <a:cs typeface="Times New Roman" pitchFamily="18" charset="0"/>
                <a:sym typeface="Times New Roman" pitchFamily="18" charset="0"/>
              </a:rPr>
              <a:t> 3 долл.). Этот результат показан в столбце (5) </a:t>
            </a:r>
            <a:r>
              <a:rPr lang="ru-RU" sz="7200" b="1" dirty="0" smtClean="0">
                <a:solidFill>
                  <a:srgbClr val="C00000"/>
                </a:solidFill>
                <a:latin typeface="Times New Roman" pitchFamily="18" charset="0"/>
                <a:cs typeface="Times New Roman" pitchFamily="18" charset="0"/>
                <a:sym typeface="Times New Roman" pitchFamily="18" charset="0"/>
              </a:rPr>
              <a:t>табл. 3</a:t>
            </a:r>
            <a:r>
              <a:rPr lang="ru-RU" sz="7200" dirty="0" smtClean="0">
                <a:solidFill>
                  <a:schemeClr val="tx1"/>
                </a:solidFill>
                <a:latin typeface="Times New Roman" pitchFamily="18" charset="0"/>
                <a:cs typeface="Times New Roman" pitchFamily="18" charset="0"/>
                <a:sym typeface="Times New Roman" pitchFamily="18" charset="0"/>
              </a:rPr>
              <a:t>. Поэтому в условиях совершенной конкуренции ценность каждого работника, которого хотят взять на работу,  определяется стоимостью предельного продукта рабочего, последним поступившим на производство, в денежном выражении; ценность каждого акра равна величине предельного продукта земли, умноженного на цену реализации, и т.д. для каждого фактора.</a:t>
            </a:r>
          </a:p>
          <a:p>
            <a:pPr indent="-152400" eaLnBrk="1" hangingPunct="1">
              <a:spcBef>
                <a:spcPts val="600"/>
              </a:spcBef>
              <a:buFontTx/>
              <a:buNone/>
            </a:pPr>
            <a:endParaRPr lang="ru-RU" sz="3000" dirty="0" smtClean="0">
              <a:latin typeface="Arial" charset="0"/>
              <a:cs typeface="Arial" charset="0"/>
            </a:endParaRPr>
          </a:p>
          <a:p>
            <a:pPr indent="-152400" eaLnBrk="1" hangingPunct="1">
              <a:spcBef>
                <a:spcPts val="600"/>
              </a:spcBef>
              <a:buFontTx/>
              <a:buNone/>
            </a:pPr>
            <a:endParaRPr lang="ru-RU" sz="3000" dirty="0" smtClean="0">
              <a:latin typeface="Arial" charset="0"/>
              <a:cs typeface="Arial" charset="0"/>
            </a:endParaRPr>
          </a:p>
        </p:txBody>
      </p:sp>
    </p:spTree>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Shape 137"/>
          <p:cNvSpPr txBox="1">
            <a:spLocks noGrp="1"/>
          </p:cNvSpPr>
          <p:nvPr>
            <p:ph type="body" idx="1"/>
          </p:nvPr>
        </p:nvSpPr>
        <p:spPr>
          <a:xfrm>
            <a:off x="0" y="123479"/>
            <a:ext cx="9036496" cy="633413"/>
          </a:xfrm>
        </p:spPr>
        <p:txBody>
          <a:bodyPr>
            <a:normAutofit lnSpcReduction="10000"/>
          </a:bodyPr>
          <a:lstStyle/>
          <a:p>
            <a:pPr indent="-152400" algn="ctr" eaLnBrk="1" hangingPunct="1">
              <a:spcBef>
                <a:spcPts val="600"/>
              </a:spcBef>
              <a:buFontTx/>
              <a:buNone/>
            </a:pPr>
            <a:r>
              <a:rPr lang="ru-RU" sz="1800" b="1" dirty="0" smtClean="0">
                <a:solidFill>
                  <a:schemeClr val="accent6">
                    <a:lumMod val="50000"/>
                  </a:schemeClr>
                </a:solidFill>
                <a:latin typeface="Times New Roman" pitchFamily="18" charset="0"/>
                <a:cs typeface="Times New Roman" pitchFamily="18" charset="0"/>
                <a:sym typeface="Times New Roman" pitchFamily="18" charset="0"/>
              </a:rPr>
              <a:t>Таблица 3. Расчет дохода от предельного продукта для предприятия, функционирующего в условиях чистой конкуренции</a:t>
            </a:r>
          </a:p>
          <a:p>
            <a:pPr indent="-152400" eaLnBrk="1" hangingPunct="1">
              <a:spcBef>
                <a:spcPts val="600"/>
              </a:spcBef>
              <a:buFontTx/>
              <a:buNone/>
            </a:pPr>
            <a:endParaRPr lang="ru-RU" sz="3000" dirty="0" smtClean="0">
              <a:latin typeface="Arial" charset="0"/>
              <a:cs typeface="Arial" charset="0"/>
            </a:endParaRPr>
          </a:p>
        </p:txBody>
      </p:sp>
      <p:graphicFrame>
        <p:nvGraphicFramePr>
          <p:cNvPr id="138" name="Shape 138"/>
          <p:cNvGraphicFramePr>
            <a:graphicFrameLocks noGrp="1"/>
          </p:cNvGraphicFramePr>
          <p:nvPr/>
        </p:nvGraphicFramePr>
        <p:xfrm>
          <a:off x="73026" y="720725"/>
          <a:ext cx="8969375" cy="4034700"/>
        </p:xfrm>
        <a:graphic>
          <a:graphicData uri="http://schemas.openxmlformats.org/drawingml/2006/table">
            <a:tbl>
              <a:tblPr/>
              <a:tblGrid>
                <a:gridCol w="1181100"/>
                <a:gridCol w="1377950"/>
                <a:gridCol w="2130425"/>
                <a:gridCol w="1511300"/>
                <a:gridCol w="2768600"/>
              </a:tblGrid>
              <a:tr h="365730">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1"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Предельный продукт в денежном выражении</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60000"/>
                        <a:lumOff val="40000"/>
                      </a:schemeClr>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r>
              <a:tr h="1097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Единицы труда</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(рабочие)</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(1)</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Общее количество продукта (бушели)</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(2)</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Предельный продукт труда (бушелей на</a:t>
                      </a:r>
                      <a:endParaRPr kumimoji="0" lang="en-US"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 одного рабочего)</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Цена выпуска (долл. за один бушель)</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(4)</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Предельный продукт труда в денежном выражении </a:t>
                      </a:r>
                      <a:endParaRPr kumimoji="0" lang="en-US"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(долл. за одного рабочего)</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(5)</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r>
              <a:tr h="257172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2</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4</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5</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20000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30000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35000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38000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39000</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
20000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10000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5000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1000</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
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
60000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30000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15000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9000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3000</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21529" name="Shape 139"/>
          <p:cNvSpPr>
            <a:spLocks/>
          </p:cNvSpPr>
          <p:nvPr/>
        </p:nvSpPr>
        <p:spPr bwMode="auto">
          <a:xfrm>
            <a:off x="2324102" y="2390776"/>
            <a:ext cx="1095375" cy="2125191"/>
          </a:xfrm>
          <a:custGeom>
            <a:avLst/>
            <a:gdLst>
              <a:gd name="T0" fmla="*/ 16228 w 51435"/>
              <a:gd name="T1" fmla="*/ 0 h 82868"/>
              <a:gd name="T2" fmla="*/ 1042624 w 51435"/>
              <a:gd name="T3" fmla="*/ 165537 h 82868"/>
              <a:gd name="T4" fmla="*/ 0 w 51435"/>
              <a:gd name="T5" fmla="*/ 347628 h 82868"/>
              <a:gd name="T6" fmla="*/ 1042624 w 51435"/>
              <a:gd name="T7" fmla="*/ 533867 h 82868"/>
              <a:gd name="T8" fmla="*/ 0 w 51435"/>
              <a:gd name="T9" fmla="*/ 703532 h 82868"/>
              <a:gd name="T10" fmla="*/ 1066966 w 51435"/>
              <a:gd name="T11" fmla="*/ 885623 h 82868"/>
              <a:gd name="T12" fmla="*/ 28388 w 51435"/>
              <a:gd name="T13" fmla="*/ 1063586 h 82868"/>
              <a:gd name="T14" fmla="*/ 1095375 w 51435"/>
              <a:gd name="T15" fmla="*/ 1249804 h 82868"/>
              <a:gd name="T16" fmla="*/ 36502 w 51435"/>
              <a:gd name="T17" fmla="*/ 1427767 h 82868"/>
              <a:gd name="T18" fmla="*/ 1079147 w 51435"/>
              <a:gd name="T19" fmla="*/ 1634688 h 82868"/>
              <a:gd name="T20" fmla="*/ 24342 w 51435"/>
              <a:gd name="T21" fmla="*/ 1800225 h 828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1435"/>
              <a:gd name="T34" fmla="*/ 0 h 82868"/>
              <a:gd name="T35" fmla="*/ 51435 w 51435"/>
              <a:gd name="T36" fmla="*/ 82868 h 828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1435" h="82868" extrusionOk="0">
                <a:moveTo>
                  <a:pt x="762" y="0"/>
                </a:moveTo>
                <a:lnTo>
                  <a:pt x="48958" y="7620"/>
                </a:lnTo>
                <a:lnTo>
                  <a:pt x="0" y="16002"/>
                </a:lnTo>
                <a:lnTo>
                  <a:pt x="48958" y="24575"/>
                </a:lnTo>
                <a:lnTo>
                  <a:pt x="0" y="32385"/>
                </a:lnTo>
                <a:lnTo>
                  <a:pt x="50101" y="40767"/>
                </a:lnTo>
                <a:lnTo>
                  <a:pt x="1333" y="48959"/>
                </a:lnTo>
                <a:lnTo>
                  <a:pt x="51435" y="57531"/>
                </a:lnTo>
                <a:lnTo>
                  <a:pt x="1714" y="65723"/>
                </a:lnTo>
                <a:lnTo>
                  <a:pt x="50673" y="75248"/>
                </a:lnTo>
                <a:lnTo>
                  <a:pt x="1143" y="82868"/>
                </a:lnTo>
              </a:path>
            </a:pathLst>
          </a:custGeom>
          <a:noFill/>
          <a:ln w="9525">
            <a:solidFill>
              <a:srgbClr val="C00000"/>
            </a:solidFill>
            <a:round/>
            <a:headEnd type="none" w="lg" len="lg"/>
            <a:tailEnd type="none" w="lg" len="lg"/>
          </a:ln>
        </p:spPr>
        <p:txBody>
          <a:bodyPr/>
          <a:lstStyle/>
          <a:p>
            <a:endParaRPr lang="ru-RU"/>
          </a:p>
        </p:txBody>
      </p:sp>
    </p:spTree>
    <p:extLst>
      <p:ext uri="{BB962C8B-B14F-4D97-AF65-F5344CB8AC3E}">
        <p14:creationId xmlns:p14="http://schemas.microsoft.com/office/powerpoint/2010/main" val="3413454424"/>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Shape 157"/>
          <p:cNvSpPr txBox="1">
            <a:spLocks noGrp="1"/>
          </p:cNvSpPr>
          <p:nvPr>
            <p:ph type="title"/>
          </p:nvPr>
        </p:nvSpPr>
        <p:spPr>
          <a:xfrm>
            <a:off x="539552" y="195486"/>
            <a:ext cx="8229600" cy="504825"/>
          </a:xfrm>
        </p:spPr>
        <p:txBody>
          <a:bodyPr/>
          <a:lstStyle/>
          <a:p>
            <a:pPr algn="ctr" eaLnBrk="1" hangingPunct="1">
              <a:buClr>
                <a:srgbClr val="000000"/>
              </a:buClr>
              <a:buSzPct val="61000"/>
            </a:pPr>
            <a:r>
              <a:rPr lang="ru-RU" sz="2400" b="1" dirty="0" smtClean="0">
                <a:solidFill>
                  <a:schemeClr val="accent6">
                    <a:lumMod val="50000"/>
                  </a:schemeClr>
                </a:solidFill>
                <a:latin typeface="Times New Roman" pitchFamily="18" charset="0"/>
                <a:cs typeface="Times New Roman" pitchFamily="18" charset="0"/>
              </a:rPr>
              <a:t>Несовершенная конкуренция</a:t>
            </a:r>
          </a:p>
        </p:txBody>
      </p:sp>
      <p:sp>
        <p:nvSpPr>
          <p:cNvPr id="24579" name="Shape 158"/>
          <p:cNvSpPr txBox="1">
            <a:spLocks noGrp="1"/>
          </p:cNvSpPr>
          <p:nvPr>
            <p:ph type="body" idx="1"/>
          </p:nvPr>
        </p:nvSpPr>
        <p:spPr>
          <a:xfrm>
            <a:off x="179512" y="627534"/>
            <a:ext cx="8712968" cy="4248472"/>
          </a:xfrm>
        </p:spPr>
        <p:txBody>
          <a:bodyPr>
            <a:normAutofit fontScale="25000" lnSpcReduction="20000"/>
          </a:bodyPr>
          <a:lstStyle/>
          <a:p>
            <a:pPr marL="0" indent="0" algn="just" eaLnBrk="1" hangingPunct="1">
              <a:lnSpc>
                <a:spcPct val="115000"/>
              </a:lnSpc>
              <a:buClr>
                <a:srgbClr val="000000"/>
              </a:buClr>
              <a:buSzPct val="79000"/>
              <a:buFontTx/>
              <a:buNone/>
            </a:pPr>
            <a:r>
              <a:rPr lang="ru-RU" sz="7200" dirty="0" smtClean="0">
                <a:solidFill>
                  <a:schemeClr val="tx1"/>
                </a:solidFill>
                <a:latin typeface="Times New Roman" pitchFamily="18" charset="0"/>
                <a:cs typeface="Times New Roman" pitchFamily="18" charset="0"/>
                <a:sym typeface="Times New Roman" pitchFamily="18" charset="0"/>
              </a:rPr>
              <a:t>          Что происходит в условиях несовершенной конкуренции, когда кривая спроса отдельного предприятия является нисходящей? Здесь предельный доход, полученный от продажи каждой дополнительной единицы выпуска, меньше цены, так как фирме приходится снижать цену на предыдущие единицы, чтобы продать еще одну единицу продукции. Стоимость каждой единицы предельного продукта будет в этом случае меньше рыночной цены, MR&lt;P.</a:t>
            </a:r>
          </a:p>
          <a:p>
            <a:pPr marL="0" indent="0" algn="just" eaLnBrk="1" hangingPunct="1">
              <a:lnSpc>
                <a:spcPct val="115000"/>
              </a:lnSpc>
              <a:buClr>
                <a:srgbClr val="000000"/>
              </a:buClr>
              <a:buSzPct val="79000"/>
              <a:buFontTx/>
              <a:buNone/>
            </a:pPr>
            <a:r>
              <a:rPr lang="ru-RU" sz="7200" dirty="0" smtClean="0">
                <a:solidFill>
                  <a:schemeClr val="tx1"/>
                </a:solidFill>
                <a:latin typeface="Times New Roman" pitchFamily="18" charset="0"/>
                <a:cs typeface="Times New Roman" pitchFamily="18" charset="0"/>
                <a:sym typeface="Times New Roman" pitchFamily="18" charset="0"/>
              </a:rPr>
              <a:t>	Продолжая рассматривать предыдущий пример, предположим, что MR равна 2 долл., в то время как цена равна 3 долл. Тогда MRP второго рабочего (см. </a:t>
            </a:r>
            <a:r>
              <a:rPr lang="ru-RU" sz="7200" b="1" dirty="0" smtClean="0">
                <a:solidFill>
                  <a:srgbClr val="C00000"/>
                </a:solidFill>
                <a:latin typeface="Times New Roman" pitchFamily="18" charset="0"/>
                <a:cs typeface="Times New Roman" pitchFamily="18" charset="0"/>
                <a:sym typeface="Times New Roman" pitchFamily="18" charset="0"/>
              </a:rPr>
              <a:t>табл. 3</a:t>
            </a:r>
            <a:r>
              <a:rPr lang="ru-RU" sz="7200" dirty="0" smtClean="0">
                <a:solidFill>
                  <a:schemeClr val="tx1"/>
                </a:solidFill>
                <a:latin typeface="Times New Roman" pitchFamily="18" charset="0"/>
                <a:cs typeface="Times New Roman" pitchFamily="18" charset="0"/>
                <a:sym typeface="Times New Roman" pitchFamily="18" charset="0"/>
              </a:rPr>
              <a:t>) будет 20 000 долл. (10000 </a:t>
            </a:r>
            <a:r>
              <a:rPr lang="ru-RU" sz="7200" dirty="0" err="1" smtClean="0">
                <a:solidFill>
                  <a:schemeClr val="tx1"/>
                </a:solidFill>
                <a:latin typeface="Times New Roman" pitchFamily="18" charset="0"/>
                <a:cs typeface="Times New Roman" pitchFamily="18" charset="0"/>
                <a:sym typeface="Times New Roman" pitchFamily="18" charset="0"/>
              </a:rPr>
              <a:t>х</a:t>
            </a:r>
            <a:r>
              <a:rPr lang="ru-RU" sz="7200" dirty="0" smtClean="0">
                <a:solidFill>
                  <a:schemeClr val="tx1"/>
                </a:solidFill>
                <a:latin typeface="Times New Roman" pitchFamily="18" charset="0"/>
                <a:cs typeface="Times New Roman" pitchFamily="18" charset="0"/>
                <a:sym typeface="Times New Roman" pitchFamily="18" charset="0"/>
              </a:rPr>
              <a:t> 2 долл.), а не 30000 долларов как в случае совершенной конкуренции.</a:t>
            </a:r>
          </a:p>
          <a:p>
            <a:pPr marL="0" indent="0" algn="just" eaLnBrk="1" hangingPunct="1">
              <a:lnSpc>
                <a:spcPct val="115000"/>
              </a:lnSpc>
              <a:buClr>
                <a:srgbClr val="000000"/>
              </a:buClr>
              <a:buSzPct val="79000"/>
              <a:buFontTx/>
              <a:buNone/>
            </a:pPr>
            <a:r>
              <a:rPr lang="ru-RU" sz="7200" dirty="0" smtClean="0">
                <a:solidFill>
                  <a:schemeClr val="tx1"/>
                </a:solidFill>
                <a:latin typeface="Times New Roman" pitchFamily="18" charset="0"/>
                <a:cs typeface="Times New Roman" pitchFamily="18" charset="0"/>
                <a:sym typeface="Times New Roman" pitchFamily="18" charset="0"/>
              </a:rPr>
              <a:t>	Подытоживая все вышесказанное, напомним, что дополнительный доход, полученный предприятием благодаря дополнительной единице фактора производства, называется предельным продуктом в денежном выражении. Количественно он измеряется путем умножения предельного дохода на предельный продукт фактора.</a:t>
            </a:r>
          </a:p>
          <a:p>
            <a:pPr indent="-152400" eaLnBrk="1" hangingPunct="1">
              <a:spcBef>
                <a:spcPts val="600"/>
              </a:spcBef>
              <a:buFontTx/>
              <a:buNone/>
            </a:pPr>
            <a:r>
              <a:rPr lang="ru-RU" sz="3000" dirty="0" smtClean="0">
                <a:latin typeface="Arial" charset="0"/>
                <a:cs typeface="Arial" charset="0"/>
              </a:rPr>
              <a:t>     </a:t>
            </a:r>
          </a:p>
        </p:txBody>
      </p:sp>
    </p:spTree>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Shape 163"/>
          <p:cNvSpPr txBox="1">
            <a:spLocks noGrp="1"/>
          </p:cNvSpPr>
          <p:nvPr>
            <p:ph type="body" idx="1"/>
          </p:nvPr>
        </p:nvSpPr>
        <p:spPr>
          <a:xfrm>
            <a:off x="179512" y="123478"/>
            <a:ext cx="8784976" cy="4691063"/>
          </a:xfrm>
        </p:spPr>
        <p:txBody>
          <a:bodyPr>
            <a:normAutofit fontScale="32500" lnSpcReduction="20000"/>
          </a:bodyPr>
          <a:lstStyle/>
          <a:p>
            <a:pPr marL="0" indent="0" algn="just" eaLnBrk="1" hangingPunct="1">
              <a:lnSpc>
                <a:spcPct val="115000"/>
              </a:lnSpc>
              <a:buClr>
                <a:srgbClr val="000000"/>
              </a:buClr>
              <a:buSzPct val="79000"/>
              <a:buFontTx/>
              <a:buNone/>
            </a:pPr>
            <a:r>
              <a:rPr lang="ru-RU" sz="5500" dirty="0" smtClean="0">
                <a:solidFill>
                  <a:schemeClr val="tx1"/>
                </a:solidFill>
                <a:latin typeface="Times New Roman" pitchFamily="18" charset="0"/>
                <a:cs typeface="Times New Roman" pitchFamily="18" charset="0"/>
                <a:sym typeface="Times New Roman" pitchFamily="18" charset="0"/>
              </a:rPr>
              <a:t>Предельный продукт в денежном выражении представляет собой дополнительный доход, получаемый предприятием от использования еще одной единицы фактора производства, при условии неизменности затрат других факторов производства. Он определяется как произведение предельного продукта фактора производства и предельного дохода, полученного от продажи еще одной единицы продукции. Это относится к труду (L), земле (A) и другим факторам производства.</a:t>
            </a:r>
            <a:endParaRPr lang="en-US" sz="5500" dirty="0" smtClean="0">
              <a:solidFill>
                <a:schemeClr val="tx1"/>
              </a:solidFill>
              <a:latin typeface="Times New Roman" pitchFamily="18" charset="0"/>
              <a:cs typeface="Times New Roman" pitchFamily="18" charset="0"/>
              <a:sym typeface="Times New Roman" pitchFamily="18" charset="0"/>
            </a:endParaRPr>
          </a:p>
          <a:p>
            <a:pPr marL="0" indent="0" algn="just" eaLnBrk="1" hangingPunct="1">
              <a:lnSpc>
                <a:spcPct val="115000"/>
              </a:lnSpc>
              <a:buClr>
                <a:srgbClr val="000000"/>
              </a:buClr>
              <a:buSzPct val="79000"/>
              <a:buFontTx/>
              <a:buNone/>
            </a:pPr>
            <a:endParaRPr lang="ru-RU" sz="5200" dirty="0" smtClean="0">
              <a:solidFill>
                <a:schemeClr val="tx1"/>
              </a:solidFill>
              <a:latin typeface="Times New Roman" pitchFamily="18" charset="0"/>
              <a:cs typeface="Times New Roman" pitchFamily="18" charset="0"/>
              <a:sym typeface="Times New Roman" pitchFamily="18" charset="0"/>
            </a:endParaRPr>
          </a:p>
          <a:p>
            <a:pPr marL="0" indent="0" algn="just" eaLnBrk="1" hangingPunct="1">
              <a:lnSpc>
                <a:spcPct val="115000"/>
              </a:lnSpc>
              <a:buClr>
                <a:srgbClr val="000000"/>
              </a:buClr>
              <a:buSzPct val="79000"/>
              <a:buFontTx/>
              <a:buNone/>
            </a:pPr>
            <a:r>
              <a:rPr lang="ru-RU" sz="5500" dirty="0" smtClean="0">
                <a:solidFill>
                  <a:schemeClr val="tx1"/>
                </a:solidFill>
                <a:latin typeface="Times New Roman" pitchFamily="18" charset="0"/>
                <a:cs typeface="Times New Roman" pitchFamily="18" charset="0"/>
                <a:sym typeface="Times New Roman" pitchFamily="18" charset="0"/>
              </a:rPr>
              <a:t>Предельный продукт труда в денежном выражении фактора </a:t>
            </a:r>
            <a:r>
              <a:rPr lang="ru-RU" sz="5500" u="sng" dirty="0" smtClean="0">
                <a:solidFill>
                  <a:schemeClr val="tx1"/>
                </a:solidFill>
                <a:latin typeface="Times New Roman" pitchFamily="18" charset="0"/>
                <a:cs typeface="Times New Roman" pitchFamily="18" charset="0"/>
                <a:sym typeface="Times New Roman" pitchFamily="18" charset="0"/>
              </a:rPr>
              <a:t>труд</a:t>
            </a:r>
          </a:p>
          <a:p>
            <a:pPr marL="0" indent="0" algn="ctr" eaLnBrk="1" hangingPunct="1">
              <a:lnSpc>
                <a:spcPct val="115000"/>
              </a:lnSpc>
              <a:buClr>
                <a:srgbClr val="000000"/>
              </a:buClr>
              <a:buSzPct val="79000"/>
              <a:buFontTx/>
              <a:buNone/>
            </a:pPr>
            <a:r>
              <a:rPr lang="ru-RU" sz="5500" b="1" i="1" dirty="0" smtClean="0">
                <a:solidFill>
                  <a:srgbClr val="C00000"/>
                </a:solidFill>
                <a:latin typeface="Times New Roman" pitchFamily="18" charset="0"/>
                <a:cs typeface="Times New Roman" pitchFamily="18" charset="0"/>
                <a:sym typeface="Times New Roman" pitchFamily="18" charset="0"/>
              </a:rPr>
              <a:t>(MRP</a:t>
            </a:r>
            <a:r>
              <a:rPr lang="ru-RU" sz="5500" b="1" i="1" baseline="-25000" dirty="0" smtClean="0">
                <a:solidFill>
                  <a:srgbClr val="C00000"/>
                </a:solidFill>
                <a:latin typeface="Times New Roman" pitchFamily="18" charset="0"/>
                <a:cs typeface="Times New Roman" pitchFamily="18" charset="0"/>
                <a:sym typeface="Times New Roman" pitchFamily="18" charset="0"/>
              </a:rPr>
              <a:t>L</a:t>
            </a:r>
            <a:r>
              <a:rPr lang="ru-RU" sz="5500" b="1" i="1" dirty="0" smtClean="0">
                <a:solidFill>
                  <a:srgbClr val="C00000"/>
                </a:solidFill>
                <a:latin typeface="Times New Roman" pitchFamily="18" charset="0"/>
                <a:cs typeface="Times New Roman" pitchFamily="18" charset="0"/>
                <a:sym typeface="Times New Roman" pitchFamily="18" charset="0"/>
              </a:rPr>
              <a:t>)=MP </a:t>
            </a:r>
            <a:r>
              <a:rPr lang="ru-RU" sz="5500" b="1" i="1" dirty="0" err="1" smtClean="0">
                <a:solidFill>
                  <a:srgbClr val="C00000"/>
                </a:solidFill>
                <a:latin typeface="Times New Roman" pitchFamily="18" charset="0"/>
                <a:cs typeface="Times New Roman" pitchFamily="18" charset="0"/>
                <a:sym typeface="Times New Roman" pitchFamily="18" charset="0"/>
              </a:rPr>
              <a:t>x</a:t>
            </a:r>
            <a:r>
              <a:rPr lang="ru-RU" sz="5500" b="1" i="1" dirty="0" smtClean="0">
                <a:solidFill>
                  <a:srgbClr val="C00000"/>
                </a:solidFill>
                <a:latin typeface="Times New Roman" pitchFamily="18" charset="0"/>
                <a:cs typeface="Times New Roman" pitchFamily="18" charset="0"/>
                <a:sym typeface="Times New Roman" pitchFamily="18" charset="0"/>
              </a:rPr>
              <a:t> MP</a:t>
            </a:r>
            <a:r>
              <a:rPr lang="ru-RU" sz="5500" b="1" i="1" baseline="-25000" dirty="0" smtClean="0">
                <a:solidFill>
                  <a:srgbClr val="C00000"/>
                </a:solidFill>
                <a:latin typeface="Times New Roman" pitchFamily="18" charset="0"/>
                <a:cs typeface="Times New Roman" pitchFamily="18" charset="0"/>
                <a:sym typeface="Times New Roman" pitchFamily="18" charset="0"/>
              </a:rPr>
              <a:t>L</a:t>
            </a:r>
            <a:endParaRPr lang="en-US" sz="5500" b="1" i="1" baseline="-25000" dirty="0" smtClean="0">
              <a:solidFill>
                <a:srgbClr val="C00000"/>
              </a:solidFill>
              <a:latin typeface="Times New Roman" pitchFamily="18" charset="0"/>
              <a:cs typeface="Times New Roman" pitchFamily="18" charset="0"/>
              <a:sym typeface="Times New Roman" pitchFamily="18" charset="0"/>
            </a:endParaRPr>
          </a:p>
          <a:p>
            <a:pPr marL="0" indent="0" algn="just" eaLnBrk="1" hangingPunct="1">
              <a:lnSpc>
                <a:spcPct val="115000"/>
              </a:lnSpc>
              <a:buClr>
                <a:srgbClr val="000000"/>
              </a:buClr>
              <a:buSzPct val="79000"/>
              <a:buFontTx/>
              <a:buNone/>
            </a:pPr>
            <a:endParaRPr lang="ru-RU" sz="4900" baseline="-25000" dirty="0" smtClean="0">
              <a:solidFill>
                <a:schemeClr val="tx1"/>
              </a:solidFill>
              <a:latin typeface="Times New Roman" pitchFamily="18" charset="0"/>
              <a:cs typeface="Times New Roman" pitchFamily="18" charset="0"/>
              <a:sym typeface="Times New Roman" pitchFamily="18" charset="0"/>
            </a:endParaRPr>
          </a:p>
          <a:p>
            <a:pPr marL="0" indent="0" algn="just" eaLnBrk="1" hangingPunct="1">
              <a:lnSpc>
                <a:spcPct val="115000"/>
              </a:lnSpc>
              <a:buClr>
                <a:srgbClr val="000000"/>
              </a:buClr>
              <a:buSzPct val="79000"/>
              <a:buFontTx/>
              <a:buNone/>
            </a:pPr>
            <a:r>
              <a:rPr lang="ru-RU" sz="5500" dirty="0" smtClean="0">
                <a:solidFill>
                  <a:schemeClr val="tx1"/>
                </a:solidFill>
                <a:latin typeface="Times New Roman" pitchFamily="18" charset="0"/>
                <a:cs typeface="Times New Roman" pitchFamily="18" charset="0"/>
                <a:sym typeface="Times New Roman" pitchFamily="18" charset="0"/>
              </a:rPr>
              <a:t>Предельный продукт труда в денежном выражении фактора </a:t>
            </a:r>
            <a:r>
              <a:rPr lang="ru-RU" sz="5500" u="sng" dirty="0" smtClean="0">
                <a:solidFill>
                  <a:schemeClr val="tx1"/>
                </a:solidFill>
                <a:latin typeface="Times New Roman" pitchFamily="18" charset="0"/>
                <a:cs typeface="Times New Roman" pitchFamily="18" charset="0"/>
                <a:sym typeface="Times New Roman" pitchFamily="18" charset="0"/>
              </a:rPr>
              <a:t>земля</a:t>
            </a:r>
          </a:p>
          <a:p>
            <a:pPr marL="0" indent="0" algn="ctr" eaLnBrk="1" hangingPunct="1">
              <a:lnSpc>
                <a:spcPct val="115000"/>
              </a:lnSpc>
              <a:buClr>
                <a:srgbClr val="000000"/>
              </a:buClr>
              <a:buSzPct val="79000"/>
              <a:buFontTx/>
              <a:buNone/>
            </a:pPr>
            <a:r>
              <a:rPr lang="ru-RU" sz="5500" b="1" i="1" dirty="0" smtClean="0">
                <a:solidFill>
                  <a:srgbClr val="C00000"/>
                </a:solidFill>
                <a:latin typeface="Times New Roman" pitchFamily="18" charset="0"/>
                <a:cs typeface="Times New Roman" pitchFamily="18" charset="0"/>
                <a:sym typeface="Times New Roman" pitchFamily="18" charset="0"/>
              </a:rPr>
              <a:t>(MRP</a:t>
            </a:r>
            <a:r>
              <a:rPr lang="ru-RU" sz="5500" b="1" i="1" baseline="-25000" dirty="0" smtClean="0">
                <a:solidFill>
                  <a:srgbClr val="C00000"/>
                </a:solidFill>
                <a:latin typeface="Times New Roman" pitchFamily="18" charset="0"/>
                <a:cs typeface="Times New Roman" pitchFamily="18" charset="0"/>
                <a:sym typeface="Times New Roman" pitchFamily="18" charset="0"/>
              </a:rPr>
              <a:t>A</a:t>
            </a:r>
            <a:r>
              <a:rPr lang="ru-RU" sz="5500" b="1" i="1" dirty="0" smtClean="0">
                <a:solidFill>
                  <a:srgbClr val="C00000"/>
                </a:solidFill>
                <a:latin typeface="Times New Roman" pitchFamily="18" charset="0"/>
                <a:cs typeface="Times New Roman" pitchFamily="18" charset="0"/>
                <a:sym typeface="Times New Roman" pitchFamily="18" charset="0"/>
              </a:rPr>
              <a:t>)=MP </a:t>
            </a:r>
            <a:r>
              <a:rPr lang="ru-RU" sz="5500" b="1" i="1" dirty="0" err="1" smtClean="0">
                <a:solidFill>
                  <a:srgbClr val="C00000"/>
                </a:solidFill>
                <a:latin typeface="Times New Roman" pitchFamily="18" charset="0"/>
                <a:cs typeface="Times New Roman" pitchFamily="18" charset="0"/>
                <a:sym typeface="Times New Roman" pitchFamily="18" charset="0"/>
              </a:rPr>
              <a:t>x</a:t>
            </a:r>
            <a:r>
              <a:rPr lang="ru-RU" sz="5500" b="1" i="1" dirty="0" smtClean="0">
                <a:solidFill>
                  <a:srgbClr val="C00000"/>
                </a:solidFill>
                <a:latin typeface="Times New Roman" pitchFamily="18" charset="0"/>
                <a:cs typeface="Times New Roman" pitchFamily="18" charset="0"/>
                <a:sym typeface="Times New Roman" pitchFamily="18" charset="0"/>
              </a:rPr>
              <a:t> MP</a:t>
            </a:r>
            <a:r>
              <a:rPr lang="ru-RU" sz="5500" b="1" i="1" baseline="-25000" dirty="0" smtClean="0">
                <a:solidFill>
                  <a:srgbClr val="C00000"/>
                </a:solidFill>
                <a:latin typeface="Times New Roman" pitchFamily="18" charset="0"/>
                <a:cs typeface="Times New Roman" pitchFamily="18" charset="0"/>
                <a:sym typeface="Times New Roman" pitchFamily="18" charset="0"/>
              </a:rPr>
              <a:t>A</a:t>
            </a:r>
            <a:r>
              <a:rPr lang="ru-RU" sz="5500" b="1" i="1" dirty="0" smtClean="0">
                <a:solidFill>
                  <a:srgbClr val="C00000"/>
                </a:solidFill>
                <a:latin typeface="Times New Roman" pitchFamily="18" charset="0"/>
                <a:cs typeface="Times New Roman" pitchFamily="18" charset="0"/>
                <a:sym typeface="Times New Roman" pitchFamily="18" charset="0"/>
              </a:rPr>
              <a:t> и т.д.</a:t>
            </a:r>
            <a:endParaRPr lang="en-US" sz="5500" b="1" i="1" dirty="0" smtClean="0">
              <a:solidFill>
                <a:srgbClr val="C00000"/>
              </a:solidFill>
              <a:latin typeface="Times New Roman" pitchFamily="18" charset="0"/>
              <a:cs typeface="Times New Roman" pitchFamily="18" charset="0"/>
              <a:sym typeface="Times New Roman" pitchFamily="18" charset="0"/>
            </a:endParaRPr>
          </a:p>
          <a:p>
            <a:pPr marL="0" indent="0" algn="just" eaLnBrk="1" hangingPunct="1">
              <a:lnSpc>
                <a:spcPct val="115000"/>
              </a:lnSpc>
              <a:buClr>
                <a:srgbClr val="000000"/>
              </a:buClr>
              <a:buSzPct val="79000"/>
              <a:buFontTx/>
              <a:buNone/>
            </a:pPr>
            <a:endParaRPr lang="ru-RU" sz="4900" dirty="0" smtClean="0">
              <a:solidFill>
                <a:schemeClr val="tx1"/>
              </a:solidFill>
              <a:latin typeface="Times New Roman" pitchFamily="18" charset="0"/>
              <a:cs typeface="Times New Roman" pitchFamily="18" charset="0"/>
              <a:sym typeface="Times New Roman" pitchFamily="18" charset="0"/>
            </a:endParaRPr>
          </a:p>
          <a:p>
            <a:pPr marL="0" indent="0" algn="just" eaLnBrk="1" hangingPunct="1">
              <a:lnSpc>
                <a:spcPct val="115000"/>
              </a:lnSpc>
              <a:buClr>
                <a:srgbClr val="000000"/>
              </a:buClr>
              <a:buSzPct val="79000"/>
              <a:buFontTx/>
              <a:buNone/>
            </a:pPr>
            <a:r>
              <a:rPr lang="ru-RU" sz="5500" dirty="0" smtClean="0">
                <a:solidFill>
                  <a:schemeClr val="tx1"/>
                </a:solidFill>
                <a:latin typeface="Times New Roman" pitchFamily="18" charset="0"/>
                <a:cs typeface="Times New Roman" pitchFamily="18" charset="0"/>
                <a:sym typeface="Times New Roman" pitchFamily="18" charset="0"/>
              </a:rPr>
              <a:t>В условиях совершенной конкуренции, поскольку P=MC:</a:t>
            </a:r>
          </a:p>
          <a:p>
            <a:pPr marL="0" indent="0" algn="ctr" eaLnBrk="1" hangingPunct="1">
              <a:lnSpc>
                <a:spcPct val="115000"/>
              </a:lnSpc>
              <a:buClr>
                <a:srgbClr val="000000"/>
              </a:buClr>
              <a:buSzPct val="79000"/>
              <a:buFontTx/>
              <a:buNone/>
            </a:pPr>
            <a:r>
              <a:rPr lang="ru-RU" sz="5500" b="1" i="1" dirty="0" smtClean="0">
                <a:solidFill>
                  <a:srgbClr val="C00000"/>
                </a:solidFill>
                <a:latin typeface="Times New Roman" pitchFamily="18" charset="0"/>
                <a:cs typeface="Times New Roman" pitchFamily="18" charset="0"/>
                <a:sym typeface="Times New Roman" pitchFamily="18" charset="0"/>
              </a:rPr>
              <a:t>(</a:t>
            </a:r>
            <a:r>
              <a:rPr lang="ru-RU" sz="5500" b="1" i="1" dirty="0" err="1" smtClean="0">
                <a:solidFill>
                  <a:srgbClr val="C00000"/>
                </a:solidFill>
                <a:latin typeface="Times New Roman" pitchFamily="18" charset="0"/>
                <a:cs typeface="Times New Roman" pitchFamily="18" charset="0"/>
                <a:sym typeface="Times New Roman" pitchFamily="18" charset="0"/>
              </a:rPr>
              <a:t>MRP</a:t>
            </a:r>
            <a:r>
              <a:rPr lang="ru-RU" sz="5500" b="1" i="1" baseline="-25000" dirty="0" err="1" smtClean="0">
                <a:solidFill>
                  <a:srgbClr val="C00000"/>
                </a:solidFill>
                <a:latin typeface="Times New Roman" pitchFamily="18" charset="0"/>
                <a:cs typeface="Times New Roman" pitchFamily="18" charset="0"/>
                <a:sym typeface="Times New Roman" pitchFamily="18" charset="0"/>
              </a:rPr>
              <a:t>i</a:t>
            </a:r>
            <a:r>
              <a:rPr lang="ru-RU" sz="5500" b="1" i="1" dirty="0" smtClean="0">
                <a:solidFill>
                  <a:srgbClr val="C00000"/>
                </a:solidFill>
                <a:latin typeface="Times New Roman" pitchFamily="18" charset="0"/>
                <a:cs typeface="Times New Roman" pitchFamily="18" charset="0"/>
                <a:sym typeface="Times New Roman" pitchFamily="18" charset="0"/>
              </a:rPr>
              <a:t>)=P </a:t>
            </a:r>
            <a:r>
              <a:rPr lang="ru-RU" sz="5500" b="1" i="1" dirty="0" err="1" smtClean="0">
                <a:solidFill>
                  <a:srgbClr val="C00000"/>
                </a:solidFill>
                <a:latin typeface="Times New Roman" pitchFamily="18" charset="0"/>
                <a:cs typeface="Times New Roman" pitchFamily="18" charset="0"/>
                <a:sym typeface="Times New Roman" pitchFamily="18" charset="0"/>
              </a:rPr>
              <a:t>x</a:t>
            </a:r>
            <a:r>
              <a:rPr lang="ru-RU" sz="5500" b="1" i="1" dirty="0" smtClean="0">
                <a:solidFill>
                  <a:srgbClr val="C00000"/>
                </a:solidFill>
                <a:latin typeface="Times New Roman" pitchFamily="18" charset="0"/>
                <a:cs typeface="Times New Roman" pitchFamily="18" charset="0"/>
                <a:sym typeface="Times New Roman" pitchFamily="18" charset="0"/>
              </a:rPr>
              <a:t> M</a:t>
            </a:r>
            <a:r>
              <a:rPr lang="en-US" sz="5500" b="1" i="1" dirty="0" smtClean="0">
                <a:solidFill>
                  <a:srgbClr val="C00000"/>
                </a:solidFill>
                <a:latin typeface="Times New Roman" pitchFamily="18" charset="0"/>
                <a:cs typeface="Times New Roman" pitchFamily="18" charset="0"/>
                <a:sym typeface="Times New Roman" pitchFamily="18" charset="0"/>
              </a:rPr>
              <a:t>p</a:t>
            </a:r>
            <a:r>
              <a:rPr lang="ru-RU" sz="5500" b="1" i="1" baseline="-25000" dirty="0" err="1" smtClean="0">
                <a:solidFill>
                  <a:srgbClr val="C00000"/>
                </a:solidFill>
                <a:latin typeface="Times New Roman" pitchFamily="18" charset="0"/>
                <a:cs typeface="Times New Roman" pitchFamily="18" charset="0"/>
                <a:sym typeface="Times New Roman" pitchFamily="18" charset="0"/>
              </a:rPr>
              <a:t>i</a:t>
            </a:r>
            <a:endParaRPr lang="ru-RU" sz="5500" b="1" i="1" baseline="-25000" dirty="0" smtClean="0">
              <a:solidFill>
                <a:srgbClr val="C00000"/>
              </a:solidFill>
              <a:latin typeface="Times New Roman" pitchFamily="18" charset="0"/>
              <a:cs typeface="Times New Roman" pitchFamily="18" charset="0"/>
              <a:sym typeface="Times New Roman" pitchFamily="18" charset="0"/>
            </a:endParaRPr>
          </a:p>
          <a:p>
            <a:pPr marL="0" indent="0" algn="just" eaLnBrk="1" hangingPunct="1">
              <a:lnSpc>
                <a:spcPct val="115000"/>
              </a:lnSpc>
              <a:buClr>
                <a:srgbClr val="000000"/>
              </a:buClr>
              <a:buSzPct val="79000"/>
              <a:buFontTx/>
              <a:buNone/>
            </a:pPr>
            <a:r>
              <a:rPr lang="ru-RU" sz="5500" dirty="0" smtClean="0">
                <a:solidFill>
                  <a:schemeClr val="tx1"/>
                </a:solidFill>
                <a:latin typeface="Times New Roman" pitchFamily="18" charset="0"/>
                <a:cs typeface="Times New Roman" pitchFamily="18" charset="0"/>
                <a:sym typeface="Times New Roman" pitchFamily="18" charset="0"/>
              </a:rPr>
              <a:t>для каждого фактора производства.</a:t>
            </a:r>
          </a:p>
          <a:p>
            <a:pPr indent="-152400" eaLnBrk="1" hangingPunct="1">
              <a:spcBef>
                <a:spcPts val="600"/>
              </a:spcBef>
              <a:buFontTx/>
              <a:buNone/>
            </a:pPr>
            <a:endParaRPr lang="ru-RU" sz="3000" dirty="0" smtClean="0">
              <a:latin typeface="Arial" charset="0"/>
              <a:cs typeface="Arial" charset="0"/>
            </a:endParaRP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Shape 40"/>
          <p:cNvSpPr txBox="1">
            <a:spLocks noGrp="1"/>
          </p:cNvSpPr>
          <p:nvPr>
            <p:ph type="body" idx="1"/>
          </p:nvPr>
        </p:nvSpPr>
        <p:spPr>
          <a:xfrm>
            <a:off x="467544" y="1203598"/>
            <a:ext cx="8424936" cy="2808311"/>
          </a:xfrm>
        </p:spPr>
        <p:txBody>
          <a:bodyPr>
            <a:noAutofit/>
          </a:bodyPr>
          <a:lstStyle/>
          <a:p>
            <a:pPr marL="25400" indent="431800" algn="just" eaLnBrk="1" hangingPunct="1">
              <a:lnSpc>
                <a:spcPct val="115000"/>
              </a:lnSpc>
              <a:buFontTx/>
              <a:buNone/>
            </a:pPr>
            <a:r>
              <a:rPr lang="ru-RU" sz="2000" dirty="0" smtClean="0">
                <a:solidFill>
                  <a:schemeClr val="tx1"/>
                </a:solidFill>
                <a:latin typeface="Times New Roman" pitchFamily="18" charset="0"/>
                <a:cs typeface="Times New Roman" pitchFamily="18" charset="0"/>
                <a:sym typeface="Times New Roman" pitchFamily="18" charset="0"/>
              </a:rPr>
              <a:t>Чем же объясняется такое различие в распределении доходов и богатства? Почему некоторым людям платят </a:t>
            </a:r>
            <a:r>
              <a:rPr lang="ru-RU" sz="2000" u="sng" dirty="0" smtClean="0">
                <a:solidFill>
                  <a:schemeClr val="tx1"/>
                </a:solidFill>
                <a:latin typeface="Times New Roman" pitchFamily="18" charset="0"/>
                <a:cs typeface="Times New Roman" pitchFamily="18" charset="0"/>
                <a:sym typeface="Times New Roman" pitchFamily="18" charset="0"/>
              </a:rPr>
              <a:t>1 миллион долларов в год</a:t>
            </a:r>
            <a:r>
              <a:rPr lang="ru-RU" sz="2000" dirty="0" smtClean="0">
                <a:solidFill>
                  <a:schemeClr val="tx1"/>
                </a:solidFill>
                <a:latin typeface="Times New Roman" pitchFamily="18" charset="0"/>
                <a:cs typeface="Times New Roman" pitchFamily="18" charset="0"/>
                <a:sym typeface="Times New Roman" pitchFamily="18" charset="0"/>
              </a:rPr>
              <a:t>, в то время как другие получают </a:t>
            </a:r>
            <a:r>
              <a:rPr lang="ru-RU" sz="2000" u="sng" dirty="0" smtClean="0">
                <a:solidFill>
                  <a:schemeClr val="tx1"/>
                </a:solidFill>
                <a:latin typeface="Times New Roman" pitchFamily="18" charset="0"/>
                <a:cs typeface="Times New Roman" pitchFamily="18" charset="0"/>
                <a:sym typeface="Times New Roman" pitchFamily="18" charset="0"/>
              </a:rPr>
              <a:t>1 доллар в час</a:t>
            </a:r>
            <a:r>
              <a:rPr lang="ru-RU" sz="2000" dirty="0" smtClean="0">
                <a:solidFill>
                  <a:schemeClr val="tx1"/>
                </a:solidFill>
                <a:latin typeface="Times New Roman" pitchFamily="18" charset="0"/>
                <a:cs typeface="Times New Roman" pitchFamily="18" charset="0"/>
                <a:sym typeface="Times New Roman" pitchFamily="18" charset="0"/>
              </a:rPr>
              <a:t>? Почему недвижимость в Токио или Манхэттене стоит несколько тысяч долларов за квадратный фут, тогда как земля в пустыне может продаваться не дороже нескольких долл. за акр? И каков же источник прибылей в миллиарды долларов, получаемых такими компаниями как «Эксон» или «Тойота»?</a:t>
            </a:r>
            <a:endParaRPr lang="ru-RU" sz="2000" dirty="0" smtClean="0">
              <a:solidFill>
                <a:schemeClr val="tx1"/>
              </a:solidFill>
              <a:latin typeface="Times New Roman" pitchFamily="18" charset="0"/>
              <a:cs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Shape 137"/>
          <p:cNvSpPr txBox="1">
            <a:spLocks noGrp="1"/>
          </p:cNvSpPr>
          <p:nvPr>
            <p:ph type="body" idx="1"/>
          </p:nvPr>
        </p:nvSpPr>
        <p:spPr>
          <a:xfrm>
            <a:off x="0" y="123479"/>
            <a:ext cx="9036496" cy="633413"/>
          </a:xfrm>
        </p:spPr>
        <p:txBody>
          <a:bodyPr>
            <a:normAutofit lnSpcReduction="10000"/>
          </a:bodyPr>
          <a:lstStyle/>
          <a:p>
            <a:pPr indent="-152400" algn="ctr" eaLnBrk="1" hangingPunct="1">
              <a:spcBef>
                <a:spcPts val="600"/>
              </a:spcBef>
              <a:buFontTx/>
              <a:buNone/>
            </a:pPr>
            <a:r>
              <a:rPr lang="ru-RU" sz="1800" b="1" dirty="0" smtClean="0">
                <a:solidFill>
                  <a:schemeClr val="accent6">
                    <a:lumMod val="50000"/>
                  </a:schemeClr>
                </a:solidFill>
                <a:latin typeface="Times New Roman" pitchFamily="18" charset="0"/>
                <a:cs typeface="Times New Roman" pitchFamily="18" charset="0"/>
                <a:sym typeface="Times New Roman" pitchFamily="18" charset="0"/>
              </a:rPr>
              <a:t>Таблица 3. Расчет дохода от предельного продукта для предприятия, функционирующего в условиях чистой конкуренции</a:t>
            </a:r>
          </a:p>
          <a:p>
            <a:pPr indent="-152400" eaLnBrk="1" hangingPunct="1">
              <a:spcBef>
                <a:spcPts val="600"/>
              </a:spcBef>
              <a:buFontTx/>
              <a:buNone/>
            </a:pPr>
            <a:endParaRPr lang="ru-RU" sz="3000" dirty="0" smtClean="0">
              <a:latin typeface="Arial" charset="0"/>
              <a:cs typeface="Arial" charset="0"/>
            </a:endParaRPr>
          </a:p>
        </p:txBody>
      </p:sp>
      <p:graphicFrame>
        <p:nvGraphicFramePr>
          <p:cNvPr id="138" name="Shape 138"/>
          <p:cNvGraphicFramePr>
            <a:graphicFrameLocks noGrp="1"/>
          </p:cNvGraphicFramePr>
          <p:nvPr/>
        </p:nvGraphicFramePr>
        <p:xfrm>
          <a:off x="73026" y="720725"/>
          <a:ext cx="8969375" cy="4034700"/>
        </p:xfrm>
        <a:graphic>
          <a:graphicData uri="http://schemas.openxmlformats.org/drawingml/2006/table">
            <a:tbl>
              <a:tblPr/>
              <a:tblGrid>
                <a:gridCol w="1181100"/>
                <a:gridCol w="1377950"/>
                <a:gridCol w="2130425"/>
                <a:gridCol w="1511300"/>
                <a:gridCol w="2768600"/>
              </a:tblGrid>
              <a:tr h="365730">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1"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Предельный продукт в денежном выражении</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60000"/>
                        <a:lumOff val="40000"/>
                      </a:schemeClr>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r>
              <a:tr h="1097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Единицы труда</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(рабочие)</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(1)</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Общее количество продукта (бушели)</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(2)</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Предельный продукт труда (бушелей на</a:t>
                      </a:r>
                      <a:endParaRPr kumimoji="0" lang="en-US"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 одного рабочего)</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Цена выпуска (долл. за один бушель)</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(4)</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Предельный продукт труда в денежном выражении </a:t>
                      </a:r>
                      <a:endParaRPr kumimoji="0" lang="en-US"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(долл. за одного рабочего)</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(5)</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r>
              <a:tr h="257172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2</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4</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5</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20000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30000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35000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38000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39000</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
20000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10000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5000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1000</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
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
60000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30000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15000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9000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3000</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21529" name="Shape 139"/>
          <p:cNvSpPr>
            <a:spLocks/>
          </p:cNvSpPr>
          <p:nvPr/>
        </p:nvSpPr>
        <p:spPr bwMode="auto">
          <a:xfrm>
            <a:off x="2324102" y="2390776"/>
            <a:ext cx="1095375" cy="2125191"/>
          </a:xfrm>
          <a:custGeom>
            <a:avLst/>
            <a:gdLst>
              <a:gd name="T0" fmla="*/ 16228 w 51435"/>
              <a:gd name="T1" fmla="*/ 0 h 82868"/>
              <a:gd name="T2" fmla="*/ 1042624 w 51435"/>
              <a:gd name="T3" fmla="*/ 165537 h 82868"/>
              <a:gd name="T4" fmla="*/ 0 w 51435"/>
              <a:gd name="T5" fmla="*/ 347628 h 82868"/>
              <a:gd name="T6" fmla="*/ 1042624 w 51435"/>
              <a:gd name="T7" fmla="*/ 533867 h 82868"/>
              <a:gd name="T8" fmla="*/ 0 w 51435"/>
              <a:gd name="T9" fmla="*/ 703532 h 82868"/>
              <a:gd name="T10" fmla="*/ 1066966 w 51435"/>
              <a:gd name="T11" fmla="*/ 885623 h 82868"/>
              <a:gd name="T12" fmla="*/ 28388 w 51435"/>
              <a:gd name="T13" fmla="*/ 1063586 h 82868"/>
              <a:gd name="T14" fmla="*/ 1095375 w 51435"/>
              <a:gd name="T15" fmla="*/ 1249804 h 82868"/>
              <a:gd name="T16" fmla="*/ 36502 w 51435"/>
              <a:gd name="T17" fmla="*/ 1427767 h 82868"/>
              <a:gd name="T18" fmla="*/ 1079147 w 51435"/>
              <a:gd name="T19" fmla="*/ 1634688 h 82868"/>
              <a:gd name="T20" fmla="*/ 24342 w 51435"/>
              <a:gd name="T21" fmla="*/ 1800225 h 828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1435"/>
              <a:gd name="T34" fmla="*/ 0 h 82868"/>
              <a:gd name="T35" fmla="*/ 51435 w 51435"/>
              <a:gd name="T36" fmla="*/ 82868 h 828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1435" h="82868" extrusionOk="0">
                <a:moveTo>
                  <a:pt x="762" y="0"/>
                </a:moveTo>
                <a:lnTo>
                  <a:pt x="48958" y="7620"/>
                </a:lnTo>
                <a:lnTo>
                  <a:pt x="0" y="16002"/>
                </a:lnTo>
                <a:lnTo>
                  <a:pt x="48958" y="24575"/>
                </a:lnTo>
                <a:lnTo>
                  <a:pt x="0" y="32385"/>
                </a:lnTo>
                <a:lnTo>
                  <a:pt x="50101" y="40767"/>
                </a:lnTo>
                <a:lnTo>
                  <a:pt x="1333" y="48959"/>
                </a:lnTo>
                <a:lnTo>
                  <a:pt x="51435" y="57531"/>
                </a:lnTo>
                <a:lnTo>
                  <a:pt x="1714" y="65723"/>
                </a:lnTo>
                <a:lnTo>
                  <a:pt x="50673" y="75248"/>
                </a:lnTo>
                <a:lnTo>
                  <a:pt x="1143" y="82868"/>
                </a:lnTo>
              </a:path>
            </a:pathLst>
          </a:custGeom>
          <a:noFill/>
          <a:ln w="9525">
            <a:solidFill>
              <a:srgbClr val="C00000"/>
            </a:solidFill>
            <a:round/>
            <a:headEnd type="none" w="lg" len="lg"/>
            <a:tailEnd type="none" w="lg" len="lg"/>
          </a:ln>
        </p:spPr>
        <p:txBody>
          <a:bodyPr/>
          <a:lstStyle/>
          <a:p>
            <a:endParaRPr lang="ru-RU"/>
          </a:p>
        </p:txBody>
      </p:sp>
    </p:spTree>
    <p:extLst>
      <p:ext uri="{BB962C8B-B14F-4D97-AF65-F5344CB8AC3E}">
        <p14:creationId xmlns:p14="http://schemas.microsoft.com/office/powerpoint/2010/main" val="2494535604"/>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Shape 168"/>
          <p:cNvSpPr txBox="1">
            <a:spLocks noGrp="1"/>
          </p:cNvSpPr>
          <p:nvPr>
            <p:ph type="title"/>
          </p:nvPr>
        </p:nvSpPr>
        <p:spPr>
          <a:xfrm>
            <a:off x="0" y="195486"/>
            <a:ext cx="9144000" cy="427037"/>
          </a:xfrm>
        </p:spPr>
        <p:txBody>
          <a:bodyPr>
            <a:noAutofit/>
          </a:bodyPr>
          <a:lstStyle/>
          <a:p>
            <a:pPr algn="ctr" eaLnBrk="1" hangingPunct="1">
              <a:buClr>
                <a:srgbClr val="000000"/>
              </a:buClr>
            </a:pPr>
            <a:r>
              <a:rPr lang="ru-RU" sz="2400" b="1" dirty="0" smtClean="0">
                <a:solidFill>
                  <a:schemeClr val="accent6">
                    <a:lumMod val="50000"/>
                  </a:schemeClr>
                </a:solidFill>
                <a:latin typeface="Times New Roman" pitchFamily="18" charset="0"/>
                <a:cs typeface="Times New Roman" pitchFamily="18" charset="0"/>
                <a:sym typeface="Times New Roman" pitchFamily="18" charset="0"/>
              </a:rPr>
              <a:t>Спрос на факторы производства</a:t>
            </a:r>
          </a:p>
        </p:txBody>
      </p:sp>
      <p:sp>
        <p:nvSpPr>
          <p:cNvPr id="26627" name="Shape 169"/>
          <p:cNvSpPr txBox="1">
            <a:spLocks noGrp="1"/>
          </p:cNvSpPr>
          <p:nvPr>
            <p:ph type="body" idx="1"/>
          </p:nvPr>
        </p:nvSpPr>
        <p:spPr>
          <a:xfrm>
            <a:off x="179512" y="915566"/>
            <a:ext cx="8751888" cy="3816424"/>
          </a:xfrm>
        </p:spPr>
        <p:txBody>
          <a:bodyPr>
            <a:normAutofit fontScale="85000" lnSpcReduction="10000"/>
          </a:bodyPr>
          <a:lstStyle/>
          <a:p>
            <a:pPr indent="457200" algn="just" eaLnBrk="1" hangingPunct="1">
              <a:lnSpc>
                <a:spcPct val="115000"/>
              </a:lnSpc>
              <a:buFontTx/>
              <a:buNone/>
            </a:pPr>
            <a:r>
              <a:rPr lang="ru-RU" sz="2600" dirty="0" smtClean="0">
                <a:solidFill>
                  <a:schemeClr val="tx1"/>
                </a:solidFill>
                <a:latin typeface="Times New Roman" pitchFamily="18" charset="0"/>
                <a:cs typeface="Times New Roman" pitchFamily="18" charset="0"/>
                <a:sym typeface="Times New Roman" pitchFamily="18" charset="0"/>
              </a:rPr>
              <a:t>Проанализировав основополагающие концепции, давайте сначала рассмотрим детерминанты спроса на факторы производства. Затем мы покажем, как предприятия, </a:t>
            </a:r>
            <a:r>
              <a:rPr lang="ru-RU" sz="2600" dirty="0" err="1" smtClean="0">
                <a:solidFill>
                  <a:schemeClr val="tx1"/>
                </a:solidFill>
                <a:latin typeface="Times New Roman" pitchFamily="18" charset="0"/>
                <a:cs typeface="Times New Roman" pitchFamily="18" charset="0"/>
                <a:sym typeface="Times New Roman" pitchFamily="18" charset="0"/>
              </a:rPr>
              <a:t>максимизирующие</a:t>
            </a:r>
            <a:r>
              <a:rPr lang="ru-RU" sz="2600" dirty="0" smtClean="0">
                <a:solidFill>
                  <a:schemeClr val="tx1"/>
                </a:solidFill>
                <a:latin typeface="Times New Roman" pitchFamily="18" charset="0"/>
                <a:cs typeface="Times New Roman" pitchFamily="18" charset="0"/>
                <a:sym typeface="Times New Roman" pitchFamily="18" charset="0"/>
              </a:rPr>
              <a:t> прибыль, находят оптимальное сочетание факторов производства, которое поможет определить величину спроса на эти ресурсы.</a:t>
            </a:r>
          </a:p>
          <a:p>
            <a:pPr indent="457200" algn="just" eaLnBrk="1" hangingPunct="1">
              <a:lnSpc>
                <a:spcPct val="115000"/>
              </a:lnSpc>
              <a:buClr>
                <a:srgbClr val="000000"/>
              </a:buClr>
              <a:buSzPct val="79000"/>
              <a:buFontTx/>
              <a:buNone/>
            </a:pPr>
            <a:r>
              <a:rPr lang="ru-RU" sz="2600" dirty="0" smtClean="0">
                <a:solidFill>
                  <a:schemeClr val="tx1"/>
                </a:solidFill>
                <a:latin typeface="Times New Roman" pitchFamily="18" charset="0"/>
                <a:cs typeface="Times New Roman" pitchFamily="18" charset="0"/>
                <a:sym typeface="Times New Roman" pitchFamily="18" charset="0"/>
              </a:rPr>
              <a:t>Как возник спрос на кукурузные поля, показанный на </a:t>
            </a:r>
            <a:r>
              <a:rPr lang="ru-RU" sz="2600" b="1" dirty="0" smtClean="0">
                <a:solidFill>
                  <a:srgbClr val="C00000"/>
                </a:solidFill>
                <a:latin typeface="Times New Roman" pitchFamily="18" charset="0"/>
                <a:cs typeface="Times New Roman" pitchFamily="18" charset="0"/>
                <a:sym typeface="Times New Roman" pitchFamily="18" charset="0"/>
              </a:rPr>
              <a:t>рис. 2</a:t>
            </a:r>
            <a:r>
              <a:rPr lang="ru-RU" sz="2600" dirty="0" smtClean="0">
                <a:solidFill>
                  <a:schemeClr val="tx1"/>
                </a:solidFill>
                <a:latin typeface="Times New Roman" pitchFamily="18" charset="0"/>
                <a:cs typeface="Times New Roman" pitchFamily="18" charset="0"/>
                <a:sym typeface="Times New Roman" pitchFamily="18" charset="0"/>
              </a:rPr>
              <a:t>? Что в данном случае определяет спрос на каждый из факторов производства? Чтобы это понять, нам надо проанализировать, как предприятие, стремящееся к получению прибыли, выбирает оптимальное сочетание факторов производства. </a:t>
            </a:r>
          </a:p>
          <a:p>
            <a:pPr indent="457200" eaLnBrk="1" hangingPunct="1">
              <a:spcBef>
                <a:spcPts val="600"/>
              </a:spcBef>
              <a:buFontTx/>
              <a:buNone/>
            </a:pPr>
            <a:endParaRPr lang="ru-RU" sz="3000" dirty="0" smtClean="0">
              <a:latin typeface="Arial" charset="0"/>
              <a:cs typeface="Arial" charset="0"/>
            </a:endParaRPr>
          </a:p>
          <a:p>
            <a:pPr indent="457200" eaLnBrk="1" hangingPunct="1">
              <a:spcBef>
                <a:spcPts val="600"/>
              </a:spcBef>
              <a:buFontTx/>
              <a:buNone/>
            </a:pPr>
            <a:endParaRPr lang="ru-RU" sz="3000" dirty="0" smtClean="0">
              <a:latin typeface="Arial" charset="0"/>
              <a:cs typeface="Arial" charset="0"/>
            </a:endParaRPr>
          </a:p>
        </p:txBody>
      </p:sp>
    </p:spTree>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Shape 113"/>
          <p:cNvSpPr txBox="1">
            <a:spLocks noChangeArrowheads="1"/>
          </p:cNvSpPr>
          <p:nvPr/>
        </p:nvSpPr>
        <p:spPr bwMode="auto">
          <a:xfrm>
            <a:off x="0" y="0"/>
            <a:ext cx="9144000" cy="742950"/>
          </a:xfrm>
          <a:prstGeom prst="rect">
            <a:avLst/>
          </a:prstGeom>
          <a:noFill/>
          <a:ln w="9525">
            <a:noFill/>
            <a:miter lim="800000"/>
            <a:headEnd/>
            <a:tailEnd/>
          </a:ln>
        </p:spPr>
        <p:txBody>
          <a:bodyPr lIns="91425" tIns="91425" rIns="91425" bIns="91425"/>
          <a:lstStyle/>
          <a:p>
            <a:pPr algn="ctr">
              <a:lnSpc>
                <a:spcPct val="115000"/>
              </a:lnSpc>
              <a:buClr>
                <a:srgbClr val="000000"/>
              </a:buClr>
              <a:buSzPct val="61000"/>
              <a:buFont typeface="Arial" charset="0"/>
              <a:buNone/>
            </a:pPr>
            <a:r>
              <a:rPr lang="ru-RU" sz="1800" b="1" dirty="0">
                <a:solidFill>
                  <a:schemeClr val="accent6">
                    <a:lumMod val="50000"/>
                  </a:schemeClr>
                </a:solidFill>
                <a:latin typeface="Times New Roman" pitchFamily="18" charset="0"/>
                <a:cs typeface="Times New Roman" pitchFamily="18" charset="0"/>
                <a:sym typeface="Times New Roman" pitchFamily="18" charset="0"/>
              </a:rPr>
              <a:t>Рис. 2. Спрос на факторы производства является производным от спроса на товары, для производства которых они используются</a:t>
            </a:r>
          </a:p>
          <a:p>
            <a:endParaRPr lang="ru-RU" dirty="0"/>
          </a:p>
        </p:txBody>
      </p:sp>
      <p:pic>
        <p:nvPicPr>
          <p:cNvPr id="5" name="Рисунок 4" descr="рис.2.jpg"/>
          <p:cNvPicPr>
            <a:picLocks noChangeAspect="1"/>
          </p:cNvPicPr>
          <p:nvPr/>
        </p:nvPicPr>
        <p:blipFill>
          <a:blip r:embed="rId3"/>
          <a:stretch>
            <a:fillRect/>
          </a:stretch>
        </p:blipFill>
        <p:spPr>
          <a:xfrm>
            <a:off x="938267" y="987574"/>
            <a:ext cx="7267466" cy="3412976"/>
          </a:xfrm>
          <a:prstGeom prst="rect">
            <a:avLst/>
          </a:prstGeom>
          <a:ln>
            <a:solidFill>
              <a:schemeClr val="accent6">
                <a:lumMod val="50000"/>
              </a:schemeClr>
            </a:solidFill>
          </a:ln>
        </p:spPr>
      </p:pic>
    </p:spTree>
    <p:extLst>
      <p:ext uri="{BB962C8B-B14F-4D97-AF65-F5344CB8AC3E}">
        <p14:creationId xmlns:p14="http://schemas.microsoft.com/office/powerpoint/2010/main" val="542628163"/>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3528" y="195486"/>
            <a:ext cx="8568952" cy="4526496"/>
          </a:xfrm>
          <a:prstGeom prst="rect">
            <a:avLst/>
          </a:prstGeom>
        </p:spPr>
        <p:txBody>
          <a:bodyPr wrap="square">
            <a:spAutoFit/>
          </a:bodyPr>
          <a:lstStyle/>
          <a:p>
            <a:pPr indent="457200" algn="just" eaLnBrk="1" hangingPunct="1">
              <a:lnSpc>
                <a:spcPct val="115000"/>
              </a:lnSpc>
              <a:buFontTx/>
              <a:buNone/>
            </a:pPr>
            <a:r>
              <a:rPr lang="ru-RU" sz="1800" dirty="0">
                <a:solidFill>
                  <a:schemeClr val="tx1"/>
                </a:solidFill>
                <a:latin typeface="Times New Roman" pitchFamily="18" charset="0"/>
                <a:cs typeface="Times New Roman" pitchFamily="18" charset="0"/>
                <a:sym typeface="Times New Roman" pitchFamily="18" charset="0"/>
              </a:rPr>
              <a:t>Представьте, что вы - фермер, стремящийся к максимизации прибыли. В вашем районе вы можете нанять необходимое количество сельскохозяйственных работников за 20000 долл. в год. Ваш бухгалтер предоставляет вам данные, аналогичные приведенным в </a:t>
            </a:r>
            <a:r>
              <a:rPr lang="ru-RU" sz="1800" b="1" dirty="0">
                <a:solidFill>
                  <a:srgbClr val="C00000"/>
                </a:solidFill>
                <a:latin typeface="Times New Roman" pitchFamily="18" charset="0"/>
                <a:cs typeface="Times New Roman" pitchFamily="18" charset="0"/>
                <a:sym typeface="Times New Roman" pitchFamily="18" charset="0"/>
              </a:rPr>
              <a:t>табл. 3</a:t>
            </a:r>
            <a:r>
              <a:rPr lang="ru-RU" sz="1800" dirty="0">
                <a:solidFill>
                  <a:schemeClr val="tx1"/>
                </a:solidFill>
                <a:latin typeface="Times New Roman" pitchFamily="18" charset="0"/>
                <a:cs typeface="Times New Roman" pitchFamily="18" charset="0"/>
                <a:sym typeface="Times New Roman" pitchFamily="18" charset="0"/>
              </a:rPr>
              <a:t>. Как вы поступите?</a:t>
            </a:r>
          </a:p>
          <a:p>
            <a:pPr indent="457200" algn="just" eaLnBrk="1" hangingPunct="1">
              <a:lnSpc>
                <a:spcPct val="115000"/>
              </a:lnSpc>
              <a:buClr>
                <a:srgbClr val="000000"/>
              </a:buClr>
              <a:buSzPct val="79000"/>
              <a:buFontTx/>
              <a:buNone/>
            </a:pPr>
            <a:r>
              <a:rPr lang="ru-RU" sz="1800" dirty="0">
                <a:solidFill>
                  <a:schemeClr val="tx1"/>
                </a:solidFill>
                <a:latin typeface="Times New Roman" pitchFamily="18" charset="0"/>
                <a:cs typeface="Times New Roman" pitchFamily="18" charset="0"/>
                <a:sym typeface="Times New Roman" pitchFamily="18" charset="0"/>
              </a:rPr>
              <a:t>Вы можете использовать несколько возможных вариантов. Если вы нанимаете одного работника, то дополнительный доход (MRP) составит 60000 долл., а предельные издержки на наем работника будут равны 20000 долл., поэтому ваша дополнительная прибыль составит 40000 долл. Второй работник принесет вам MRP равный 30000 долл. и дополнительную прибыль 10000 долл. Третий работник произведет дополнительную продукцию, обеспечивающую всего лишь 15000 долл. дохода, но обойдется вам в 20000 долл., следовательно, нанимать третьего работника невыгодно. </a:t>
            </a:r>
            <a:r>
              <a:rPr lang="ru-RU" sz="1800" b="1" dirty="0">
                <a:solidFill>
                  <a:srgbClr val="C00000"/>
                </a:solidFill>
                <a:latin typeface="Times New Roman" pitchFamily="18" charset="0"/>
                <a:cs typeface="Times New Roman" pitchFamily="18" charset="0"/>
                <a:sym typeface="Times New Roman" pitchFamily="18" charset="0"/>
              </a:rPr>
              <a:t>Табл. 3</a:t>
            </a:r>
            <a:r>
              <a:rPr lang="ru-RU" sz="1800" dirty="0">
                <a:solidFill>
                  <a:srgbClr val="C00000"/>
                </a:solidFill>
                <a:latin typeface="Times New Roman" pitchFamily="18" charset="0"/>
                <a:cs typeface="Times New Roman" pitchFamily="18" charset="0"/>
                <a:sym typeface="Times New Roman" pitchFamily="18" charset="0"/>
              </a:rPr>
              <a:t> </a:t>
            </a:r>
            <a:r>
              <a:rPr lang="ru-RU" sz="1800" dirty="0">
                <a:solidFill>
                  <a:schemeClr val="tx1"/>
                </a:solidFill>
                <a:latin typeface="Times New Roman" pitchFamily="18" charset="0"/>
                <a:cs typeface="Times New Roman" pitchFamily="18" charset="0"/>
                <a:sym typeface="Times New Roman" pitchFamily="18" charset="0"/>
              </a:rPr>
              <a:t>показывает. что максимальная прибыль может быть получена при найме двух работников.</a:t>
            </a:r>
            <a:r>
              <a:rPr lang="en-US" sz="1800" dirty="0">
                <a:solidFill>
                  <a:schemeClr val="tx1"/>
                </a:solidFill>
                <a:latin typeface="Times New Roman" pitchFamily="18" charset="0"/>
                <a:cs typeface="Times New Roman" pitchFamily="18" charset="0"/>
                <a:sym typeface="Times New Roman" pitchFamily="18" charset="0"/>
              </a:rPr>
              <a:t> </a:t>
            </a:r>
            <a:r>
              <a:rPr lang="ru-RU" sz="1800" dirty="0">
                <a:solidFill>
                  <a:schemeClr val="tx1"/>
                </a:solidFill>
                <a:latin typeface="Times New Roman" pitchFamily="18" charset="0"/>
                <a:cs typeface="Times New Roman" pitchFamily="18" charset="0"/>
                <a:sym typeface="Times New Roman" pitchFamily="18" charset="0"/>
              </a:rPr>
              <a:t>Методом проб и ошибок мы обнаружили следующую закономерность.</a:t>
            </a:r>
          </a:p>
        </p:txBody>
      </p:sp>
    </p:spTree>
    <p:extLst>
      <p:ext uri="{BB962C8B-B14F-4D97-AF65-F5344CB8AC3E}">
        <p14:creationId xmlns:p14="http://schemas.microsoft.com/office/powerpoint/2010/main" val="24188662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Shape 137"/>
          <p:cNvSpPr txBox="1">
            <a:spLocks noGrp="1"/>
          </p:cNvSpPr>
          <p:nvPr>
            <p:ph type="body" idx="1"/>
          </p:nvPr>
        </p:nvSpPr>
        <p:spPr>
          <a:xfrm>
            <a:off x="0" y="123479"/>
            <a:ext cx="9036496" cy="633413"/>
          </a:xfrm>
        </p:spPr>
        <p:txBody>
          <a:bodyPr>
            <a:normAutofit lnSpcReduction="10000"/>
          </a:bodyPr>
          <a:lstStyle/>
          <a:p>
            <a:pPr indent="-152400" algn="ctr" eaLnBrk="1" hangingPunct="1">
              <a:spcBef>
                <a:spcPts val="600"/>
              </a:spcBef>
              <a:buFontTx/>
              <a:buNone/>
            </a:pPr>
            <a:r>
              <a:rPr lang="ru-RU" sz="1800" b="1" dirty="0" smtClean="0">
                <a:solidFill>
                  <a:schemeClr val="accent6">
                    <a:lumMod val="50000"/>
                  </a:schemeClr>
                </a:solidFill>
                <a:latin typeface="Times New Roman" pitchFamily="18" charset="0"/>
                <a:cs typeface="Times New Roman" pitchFamily="18" charset="0"/>
                <a:sym typeface="Times New Roman" pitchFamily="18" charset="0"/>
              </a:rPr>
              <a:t>Таблица 3. Расчет дохода от предельного продукта для предприятия, функционирующего в условиях чистой конкуренции</a:t>
            </a:r>
          </a:p>
          <a:p>
            <a:pPr indent="-152400" eaLnBrk="1" hangingPunct="1">
              <a:spcBef>
                <a:spcPts val="600"/>
              </a:spcBef>
              <a:buFontTx/>
              <a:buNone/>
            </a:pPr>
            <a:endParaRPr lang="ru-RU" sz="3000" dirty="0" smtClean="0">
              <a:latin typeface="Arial" charset="0"/>
              <a:cs typeface="Arial" charset="0"/>
            </a:endParaRPr>
          </a:p>
        </p:txBody>
      </p:sp>
      <p:graphicFrame>
        <p:nvGraphicFramePr>
          <p:cNvPr id="138" name="Shape 138"/>
          <p:cNvGraphicFramePr>
            <a:graphicFrameLocks noGrp="1"/>
          </p:cNvGraphicFramePr>
          <p:nvPr/>
        </p:nvGraphicFramePr>
        <p:xfrm>
          <a:off x="73026" y="720725"/>
          <a:ext cx="8969375" cy="4034700"/>
        </p:xfrm>
        <a:graphic>
          <a:graphicData uri="http://schemas.openxmlformats.org/drawingml/2006/table">
            <a:tbl>
              <a:tblPr/>
              <a:tblGrid>
                <a:gridCol w="1181100"/>
                <a:gridCol w="1377950"/>
                <a:gridCol w="2130425"/>
                <a:gridCol w="1511300"/>
                <a:gridCol w="2768600"/>
              </a:tblGrid>
              <a:tr h="365730">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1"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Предельный продукт в денежном выражении</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60000"/>
                        <a:lumOff val="40000"/>
                      </a:schemeClr>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r>
              <a:tr h="1097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Единицы труда</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(рабочие)</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(1)</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Общее количество продукта (бушели)</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(2)</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Предельный продукт труда (бушелей на</a:t>
                      </a:r>
                      <a:endParaRPr kumimoji="0" lang="en-US"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 одного рабочего)</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Цена выпуска (долл. за один бушель)</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(4)</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Предельный продукт труда в денежном выражении </a:t>
                      </a:r>
                      <a:endParaRPr kumimoji="0" lang="en-US"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(долл. за одного рабочего)</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(5)</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r>
              <a:tr h="257172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2</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4</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5</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20000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30000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35000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38000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39000</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
20000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10000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5000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1000</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
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
60000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30000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15000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9000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3000</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21529" name="Shape 139"/>
          <p:cNvSpPr>
            <a:spLocks/>
          </p:cNvSpPr>
          <p:nvPr/>
        </p:nvSpPr>
        <p:spPr bwMode="auto">
          <a:xfrm>
            <a:off x="2324102" y="2390776"/>
            <a:ext cx="1095375" cy="2125191"/>
          </a:xfrm>
          <a:custGeom>
            <a:avLst/>
            <a:gdLst>
              <a:gd name="T0" fmla="*/ 16228 w 51435"/>
              <a:gd name="T1" fmla="*/ 0 h 82868"/>
              <a:gd name="T2" fmla="*/ 1042624 w 51435"/>
              <a:gd name="T3" fmla="*/ 165537 h 82868"/>
              <a:gd name="T4" fmla="*/ 0 w 51435"/>
              <a:gd name="T5" fmla="*/ 347628 h 82868"/>
              <a:gd name="T6" fmla="*/ 1042624 w 51435"/>
              <a:gd name="T7" fmla="*/ 533867 h 82868"/>
              <a:gd name="T8" fmla="*/ 0 w 51435"/>
              <a:gd name="T9" fmla="*/ 703532 h 82868"/>
              <a:gd name="T10" fmla="*/ 1066966 w 51435"/>
              <a:gd name="T11" fmla="*/ 885623 h 82868"/>
              <a:gd name="T12" fmla="*/ 28388 w 51435"/>
              <a:gd name="T13" fmla="*/ 1063586 h 82868"/>
              <a:gd name="T14" fmla="*/ 1095375 w 51435"/>
              <a:gd name="T15" fmla="*/ 1249804 h 82868"/>
              <a:gd name="T16" fmla="*/ 36502 w 51435"/>
              <a:gd name="T17" fmla="*/ 1427767 h 82868"/>
              <a:gd name="T18" fmla="*/ 1079147 w 51435"/>
              <a:gd name="T19" fmla="*/ 1634688 h 82868"/>
              <a:gd name="T20" fmla="*/ 24342 w 51435"/>
              <a:gd name="T21" fmla="*/ 1800225 h 828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1435"/>
              <a:gd name="T34" fmla="*/ 0 h 82868"/>
              <a:gd name="T35" fmla="*/ 51435 w 51435"/>
              <a:gd name="T36" fmla="*/ 82868 h 828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1435" h="82868" extrusionOk="0">
                <a:moveTo>
                  <a:pt x="762" y="0"/>
                </a:moveTo>
                <a:lnTo>
                  <a:pt x="48958" y="7620"/>
                </a:lnTo>
                <a:lnTo>
                  <a:pt x="0" y="16002"/>
                </a:lnTo>
                <a:lnTo>
                  <a:pt x="48958" y="24575"/>
                </a:lnTo>
                <a:lnTo>
                  <a:pt x="0" y="32385"/>
                </a:lnTo>
                <a:lnTo>
                  <a:pt x="50101" y="40767"/>
                </a:lnTo>
                <a:lnTo>
                  <a:pt x="1333" y="48959"/>
                </a:lnTo>
                <a:lnTo>
                  <a:pt x="51435" y="57531"/>
                </a:lnTo>
                <a:lnTo>
                  <a:pt x="1714" y="65723"/>
                </a:lnTo>
                <a:lnTo>
                  <a:pt x="50673" y="75248"/>
                </a:lnTo>
                <a:lnTo>
                  <a:pt x="1143" y="82868"/>
                </a:lnTo>
              </a:path>
            </a:pathLst>
          </a:custGeom>
          <a:noFill/>
          <a:ln w="9525">
            <a:solidFill>
              <a:srgbClr val="C00000"/>
            </a:solidFill>
            <a:round/>
            <a:headEnd type="none" w="lg" len="lg"/>
            <a:tailEnd type="none" w="lg" len="lg"/>
          </a:ln>
        </p:spPr>
        <p:txBody>
          <a:bodyPr/>
          <a:lstStyle/>
          <a:p>
            <a:endParaRPr lang="ru-RU"/>
          </a:p>
        </p:txBody>
      </p:sp>
    </p:spTree>
    <p:extLst>
      <p:ext uri="{BB962C8B-B14F-4D97-AF65-F5344CB8AC3E}">
        <p14:creationId xmlns:p14="http://schemas.microsoft.com/office/powerpoint/2010/main" val="1498880998"/>
      </p:ext>
    </p:extLst>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Shape 174"/>
          <p:cNvSpPr txBox="1">
            <a:spLocks noGrp="1"/>
          </p:cNvSpPr>
          <p:nvPr>
            <p:ph type="body" idx="1"/>
          </p:nvPr>
        </p:nvSpPr>
        <p:spPr>
          <a:xfrm>
            <a:off x="395536" y="843558"/>
            <a:ext cx="8507288" cy="3528391"/>
          </a:xfrm>
        </p:spPr>
        <p:txBody>
          <a:bodyPr>
            <a:normAutofit fontScale="70000" lnSpcReduction="20000"/>
          </a:bodyPr>
          <a:lstStyle/>
          <a:p>
            <a:pPr marL="0" indent="457200" algn="just" eaLnBrk="1" hangingPunct="1">
              <a:lnSpc>
                <a:spcPct val="115000"/>
              </a:lnSpc>
              <a:buFontTx/>
              <a:buNone/>
            </a:pPr>
            <a:r>
              <a:rPr lang="ru-RU" b="1" i="1" dirty="0" smtClean="0">
                <a:solidFill>
                  <a:srgbClr val="C00000"/>
                </a:solidFill>
                <a:latin typeface="Times New Roman" pitchFamily="18" charset="0"/>
                <a:cs typeface="Times New Roman" pitchFamily="18" charset="0"/>
                <a:sym typeface="Times New Roman" pitchFamily="18" charset="0"/>
              </a:rPr>
              <a:t>Предприятие будет максимизировать свои доходы, если будет нанимать фактор производства до тех пор, пока предельный доход этого фактора (MRP) превышает дополнительные издержки на оплату данного фактора.</a:t>
            </a:r>
            <a:endParaRPr lang="ru-RU" b="1" dirty="0" smtClean="0">
              <a:solidFill>
                <a:srgbClr val="C00000"/>
              </a:solidFill>
              <a:latin typeface="Times New Roman" pitchFamily="18" charset="0"/>
              <a:cs typeface="Times New Roman" pitchFamily="18" charset="0"/>
            </a:endParaRPr>
          </a:p>
          <a:p>
            <a:pPr marL="0" indent="457200" algn="just" eaLnBrk="1" hangingPunct="1">
              <a:lnSpc>
                <a:spcPct val="115000"/>
              </a:lnSpc>
              <a:buClr>
                <a:srgbClr val="000000"/>
              </a:buClr>
              <a:buSzPct val="79000"/>
              <a:buFontTx/>
              <a:buNone/>
            </a:pPr>
            <a:r>
              <a:rPr lang="ru-RU" dirty="0" smtClean="0">
                <a:solidFill>
                  <a:schemeClr val="tx1"/>
                </a:solidFill>
                <a:latin typeface="Times New Roman" pitchFamily="18" charset="0"/>
                <a:cs typeface="Times New Roman" pitchFamily="18" charset="0"/>
                <a:sym typeface="Times New Roman" pitchFamily="18" charset="0"/>
              </a:rPr>
              <a:t>Используя эту закономерность, мы можем вывести правило выбора оптимального сочетания факторов производства: для того чтобы максимизировать прибыль, количество факторов производства следует увеличить до тех пор, пока предельный продукт фактора в денежном выражении превышает предельные издержки или цену фактора производства. </a:t>
            </a:r>
            <a:endParaRPr lang="ru-RU" sz="3000" dirty="0" smtClean="0">
              <a:latin typeface="Arial" charset="0"/>
              <a:cs typeface="Arial" charset="0"/>
            </a:endParaRPr>
          </a:p>
        </p:txBody>
      </p:sp>
    </p:spTree>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339502"/>
            <a:ext cx="8784976" cy="3957302"/>
          </a:xfrm>
          <a:prstGeom prst="rect">
            <a:avLst/>
          </a:prstGeom>
        </p:spPr>
        <p:txBody>
          <a:bodyPr wrap="square">
            <a:spAutoFit/>
          </a:bodyPr>
          <a:lstStyle/>
          <a:p>
            <a:pPr indent="273050" algn="just" eaLnBrk="1" hangingPunct="1">
              <a:lnSpc>
                <a:spcPct val="115000"/>
              </a:lnSpc>
              <a:buFontTx/>
              <a:buNone/>
            </a:pPr>
            <a:r>
              <a:rPr lang="ru-RU" sz="2000" dirty="0">
                <a:solidFill>
                  <a:schemeClr val="tx1"/>
                </a:solidFill>
                <a:latin typeface="Times New Roman" pitchFamily="18" charset="0"/>
                <a:cs typeface="Times New Roman" pitchFamily="18" charset="0"/>
                <a:sym typeface="Times New Roman" pitchFamily="18" charset="0"/>
              </a:rPr>
              <a:t>Для рынков, функционирующих в условиях совершенной конкуренции, эта закономерность еще проще. Вспомним, что в условиях конкуренции предельный продукт фактора в денежном выражении равен цене, умноженной на предельный продукт фактора (MRP=P x MP).</a:t>
            </a:r>
            <a:endParaRPr lang="ru-RU" sz="2000" dirty="0">
              <a:solidFill>
                <a:schemeClr val="tx1"/>
              </a:solidFill>
              <a:latin typeface="Times New Roman" pitchFamily="18" charset="0"/>
              <a:cs typeface="Times New Roman" pitchFamily="18" charset="0"/>
            </a:endParaRPr>
          </a:p>
          <a:p>
            <a:pPr indent="273050" algn="just" eaLnBrk="1" hangingPunct="1">
              <a:lnSpc>
                <a:spcPct val="115000"/>
              </a:lnSpc>
              <a:buFontTx/>
              <a:buNone/>
            </a:pPr>
            <a:r>
              <a:rPr lang="ru-RU" sz="2000" b="1" i="1" dirty="0">
                <a:solidFill>
                  <a:srgbClr val="C00000"/>
                </a:solidFill>
                <a:latin typeface="Times New Roman" pitchFamily="18" charset="0"/>
                <a:cs typeface="Times New Roman" pitchFamily="18" charset="0"/>
                <a:sym typeface="Times New Roman" pitchFamily="18" charset="0"/>
              </a:rPr>
              <a:t>Сочетание факторов производства, обеспечивающие максимизацию прибыли в условиях совершенной конкуренции, достигается в том случае, когда предельный продукт, умноженный на цену выпуска, равен цене фактора производства.</a:t>
            </a:r>
            <a:endParaRPr lang="ru-RU" sz="2000" b="1" dirty="0">
              <a:solidFill>
                <a:srgbClr val="C00000"/>
              </a:solidFill>
              <a:latin typeface="Times New Roman" pitchFamily="18" charset="0"/>
              <a:cs typeface="Times New Roman" pitchFamily="18" charset="0"/>
            </a:endParaRPr>
          </a:p>
          <a:p>
            <a:pPr indent="273050" algn="just" eaLnBrk="1" hangingPunct="1">
              <a:lnSpc>
                <a:spcPct val="115000"/>
              </a:lnSpc>
              <a:buClr>
                <a:srgbClr val="000000"/>
              </a:buClr>
              <a:buSzPct val="79000"/>
              <a:buFontTx/>
              <a:buNone/>
            </a:pPr>
            <a:r>
              <a:rPr lang="ru-RU" sz="2000" b="1" i="1" dirty="0">
                <a:solidFill>
                  <a:srgbClr val="C00000"/>
                </a:solidFill>
                <a:latin typeface="Times New Roman" pitchFamily="18" charset="0"/>
                <a:cs typeface="Times New Roman" pitchFamily="18" charset="0"/>
                <a:sym typeface="Times New Roman" pitchFamily="18" charset="0"/>
              </a:rPr>
              <a:t>Предельный продукт труда x цену выпуска = цена труда = ставка заработной платы</a:t>
            </a:r>
          </a:p>
          <a:p>
            <a:pPr indent="273050" algn="just" eaLnBrk="1" hangingPunct="1">
              <a:lnSpc>
                <a:spcPct val="115000"/>
              </a:lnSpc>
              <a:buFontTx/>
              <a:buNone/>
            </a:pPr>
            <a:r>
              <a:rPr lang="ru-RU" sz="2000" b="1" i="1" dirty="0">
                <a:solidFill>
                  <a:srgbClr val="C00000"/>
                </a:solidFill>
                <a:latin typeface="Times New Roman" pitchFamily="18" charset="0"/>
                <a:cs typeface="Times New Roman" pitchFamily="18" charset="0"/>
                <a:sym typeface="Times New Roman" pitchFamily="18" charset="0"/>
              </a:rPr>
              <a:t>Предельный продукт земли х цену выпуска = цена земли = рента </a:t>
            </a:r>
            <a:r>
              <a:rPr lang="ru-RU" sz="2000" b="1" i="1" dirty="0">
                <a:solidFill>
                  <a:srgbClr val="C00000"/>
                </a:solidFill>
                <a:latin typeface="Times New Roman" pitchFamily="18" charset="0"/>
                <a:cs typeface="Times New Roman" pitchFamily="18" charset="0"/>
                <a:sym typeface="Times New Roman" pitchFamily="18" charset="0"/>
              </a:rPr>
              <a:t>и</a:t>
            </a:r>
            <a:r>
              <a:rPr lang="ru-RU" sz="2000" b="1" i="1" dirty="0" smtClean="0">
                <a:solidFill>
                  <a:srgbClr val="C00000"/>
                </a:solidFill>
                <a:latin typeface="Times New Roman" pitchFamily="18" charset="0"/>
                <a:cs typeface="Times New Roman" pitchFamily="18" charset="0"/>
                <a:sym typeface="Times New Roman" pitchFamily="18" charset="0"/>
              </a:rPr>
              <a:t> </a:t>
            </a:r>
            <a:r>
              <a:rPr lang="ru-RU" sz="2000" b="1" i="1" dirty="0">
                <a:solidFill>
                  <a:srgbClr val="C00000"/>
                </a:solidFill>
                <a:latin typeface="Times New Roman" pitchFamily="18" charset="0"/>
                <a:cs typeface="Times New Roman" pitchFamily="18" charset="0"/>
                <a:sym typeface="Times New Roman" pitchFamily="18" charset="0"/>
              </a:rPr>
              <a:t>т.д.</a:t>
            </a:r>
          </a:p>
        </p:txBody>
      </p:sp>
    </p:spTree>
    <p:extLst>
      <p:ext uri="{BB962C8B-B14F-4D97-AF65-F5344CB8AC3E}">
        <p14:creationId xmlns:p14="http://schemas.microsoft.com/office/powerpoint/2010/main" val="41907298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Shape 179"/>
          <p:cNvSpPr txBox="1">
            <a:spLocks noGrp="1"/>
          </p:cNvSpPr>
          <p:nvPr>
            <p:ph type="body" idx="1"/>
          </p:nvPr>
        </p:nvSpPr>
        <p:spPr>
          <a:xfrm>
            <a:off x="395536" y="699543"/>
            <a:ext cx="8315325" cy="3816424"/>
          </a:xfrm>
        </p:spPr>
        <p:txBody>
          <a:bodyPr>
            <a:normAutofit fontScale="40000" lnSpcReduction="20000"/>
          </a:bodyPr>
          <a:lstStyle/>
          <a:p>
            <a:pPr marL="0" indent="542925" algn="just" eaLnBrk="1" hangingPunct="1">
              <a:lnSpc>
                <a:spcPct val="115000"/>
              </a:lnSpc>
              <a:buFontTx/>
              <a:buNone/>
            </a:pPr>
            <a:r>
              <a:rPr lang="ru-RU" sz="4900" dirty="0" smtClean="0">
                <a:solidFill>
                  <a:schemeClr val="tx1"/>
                </a:solidFill>
                <a:latin typeface="Times New Roman" pitchFamily="18" charset="0"/>
                <a:cs typeface="Times New Roman" pitchFamily="18" charset="0"/>
                <a:sym typeface="Times New Roman" pitchFamily="18" charset="0"/>
              </a:rPr>
              <a:t>Мы можем понять эту закономерность с помощью следующих рассуждений: если факторы производства, используемые при производстве кукурузы (или в любой другой конкурентной отрасли), можно приобрести по 1 долл. за единицу - 1 долл. за единицу труда, 1 долл. за единицу земли и т.д., - предприятие захочет приобрести такое количество единиц факторов производства по 1 долл., чтобы доход, полученный от последней единицы. также составлял 1 долл. Дополнительный доход от реализации кукурузы тогда будет равен произведению MP фактора производства и цены кукурузы, P. Когда затраты на приобретение факторов увеличатся настолько, что произведение MP </a:t>
            </a:r>
            <a:r>
              <a:rPr lang="ru-RU" sz="4900" dirty="0" err="1" smtClean="0">
                <a:solidFill>
                  <a:schemeClr val="tx1"/>
                </a:solidFill>
                <a:latin typeface="Times New Roman" pitchFamily="18" charset="0"/>
                <a:cs typeface="Times New Roman" pitchFamily="18" charset="0"/>
                <a:sym typeface="Times New Roman" pitchFamily="18" charset="0"/>
              </a:rPr>
              <a:t>х</a:t>
            </a:r>
            <a:r>
              <a:rPr lang="ru-RU" sz="4900" dirty="0" smtClean="0">
                <a:solidFill>
                  <a:schemeClr val="tx1"/>
                </a:solidFill>
                <a:latin typeface="Times New Roman" pitchFamily="18" charset="0"/>
                <a:cs typeface="Times New Roman" pitchFamily="18" charset="0"/>
                <a:sym typeface="Times New Roman" pitchFamily="18" charset="0"/>
              </a:rPr>
              <a:t> P достигнет 1 долл., 1 долл. затрат на дополнительный фактор производства будет равен 1 долл. дополнительного дохода.</a:t>
            </a:r>
            <a:endParaRPr lang="ru-RU" sz="4900" dirty="0" smtClean="0">
              <a:solidFill>
                <a:schemeClr val="tx1"/>
              </a:solidFill>
              <a:latin typeface="Times New Roman" pitchFamily="18" charset="0"/>
              <a:cs typeface="Times New Roman" pitchFamily="18" charset="0"/>
            </a:endParaRPr>
          </a:p>
          <a:p>
            <a:pPr indent="457200" eaLnBrk="1" hangingPunct="1">
              <a:spcBef>
                <a:spcPts val="600"/>
              </a:spcBef>
              <a:buFontTx/>
              <a:buNone/>
            </a:pPr>
            <a:endParaRPr lang="ru-RU" sz="3000" dirty="0" smtClean="0">
              <a:latin typeface="Times New Roman" pitchFamily="18" charset="0"/>
              <a:cs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3528" y="339502"/>
            <a:ext cx="8424936" cy="3277820"/>
          </a:xfrm>
          <a:prstGeom prst="rect">
            <a:avLst/>
          </a:prstGeom>
        </p:spPr>
        <p:txBody>
          <a:bodyPr wrap="square">
            <a:spAutoFit/>
          </a:bodyPr>
          <a:lstStyle/>
          <a:p>
            <a:pPr indent="457200" algn="just" eaLnBrk="1" hangingPunct="1">
              <a:lnSpc>
                <a:spcPct val="115000"/>
              </a:lnSpc>
              <a:buFontTx/>
              <a:buNone/>
            </a:pPr>
            <a:r>
              <a:rPr lang="ru-RU" sz="2000" b="1" dirty="0">
                <a:solidFill>
                  <a:srgbClr val="C00000"/>
                </a:solidFill>
                <a:latin typeface="Times New Roman" pitchFamily="18" charset="0"/>
                <a:cs typeface="Times New Roman" pitchFamily="18" charset="0"/>
                <a:sym typeface="Times New Roman" pitchFamily="18" charset="0"/>
              </a:rPr>
              <a:t>Правило минимизации издержек.</a:t>
            </a:r>
            <a:r>
              <a:rPr lang="ru-RU" sz="2000" dirty="0">
                <a:solidFill>
                  <a:srgbClr val="C00000"/>
                </a:solidFill>
                <a:latin typeface="Times New Roman" pitchFamily="18" charset="0"/>
                <a:cs typeface="Times New Roman" pitchFamily="18" charset="0"/>
                <a:sym typeface="Times New Roman" pitchFamily="18" charset="0"/>
              </a:rPr>
              <a:t> </a:t>
            </a:r>
            <a:endParaRPr lang="ru-RU" sz="2000" dirty="0" smtClean="0">
              <a:solidFill>
                <a:srgbClr val="C00000"/>
              </a:solidFill>
              <a:latin typeface="Times New Roman" pitchFamily="18" charset="0"/>
              <a:cs typeface="Times New Roman" pitchFamily="18" charset="0"/>
              <a:sym typeface="Times New Roman" pitchFamily="18" charset="0"/>
            </a:endParaRPr>
          </a:p>
          <a:p>
            <a:pPr indent="457200" algn="just" eaLnBrk="1" hangingPunct="1">
              <a:lnSpc>
                <a:spcPct val="115000"/>
              </a:lnSpc>
              <a:buFontTx/>
              <a:buNone/>
            </a:pPr>
            <a:endParaRPr lang="ru-RU" sz="2000" dirty="0">
              <a:solidFill>
                <a:srgbClr val="C00000"/>
              </a:solidFill>
              <a:latin typeface="Times New Roman" pitchFamily="18" charset="0"/>
              <a:cs typeface="Times New Roman" pitchFamily="18" charset="0"/>
              <a:sym typeface="Times New Roman" pitchFamily="18" charset="0"/>
            </a:endParaRPr>
          </a:p>
          <a:p>
            <a:pPr indent="457200" algn="just" eaLnBrk="1" hangingPunct="1">
              <a:lnSpc>
                <a:spcPct val="115000"/>
              </a:lnSpc>
              <a:buFontTx/>
              <a:buNone/>
            </a:pPr>
            <a:r>
              <a:rPr lang="ru-RU" sz="2000" dirty="0">
                <a:solidFill>
                  <a:schemeClr val="tx1"/>
                </a:solidFill>
                <a:latin typeface="Times New Roman" pitchFamily="18" charset="0"/>
                <a:cs typeface="Times New Roman" pitchFamily="18" charset="0"/>
                <a:sym typeface="Times New Roman" pitchFamily="18" charset="0"/>
              </a:rPr>
              <a:t>Мы можем еще раз  в более обобщенном виде изменить условия так, чтобы они одновременно соответствовали рынкам товаров  совершенной и несовершенной конкуренцией (считая рынки факторов конкурентными). При вышеупомянутых основных условиях мы имеем</a:t>
            </a:r>
            <a:r>
              <a:rPr lang="ru-RU" sz="2000" dirty="0" smtClean="0">
                <a:solidFill>
                  <a:schemeClr val="tx1"/>
                </a:solidFill>
                <a:latin typeface="Times New Roman" pitchFamily="18" charset="0"/>
                <a:cs typeface="Times New Roman" pitchFamily="18" charset="0"/>
                <a:sym typeface="Times New Roman" pitchFamily="18" charset="0"/>
              </a:rPr>
              <a:t>:</a:t>
            </a:r>
          </a:p>
          <a:p>
            <a:pPr indent="457200" algn="just" eaLnBrk="1" hangingPunct="1">
              <a:lnSpc>
                <a:spcPct val="115000"/>
              </a:lnSpc>
              <a:buFontTx/>
              <a:buNone/>
            </a:pPr>
            <a:endParaRPr lang="ru-RU" sz="2000" dirty="0">
              <a:solidFill>
                <a:schemeClr val="tx1"/>
              </a:solidFill>
              <a:latin typeface="Times New Roman" pitchFamily="18" charset="0"/>
              <a:cs typeface="Times New Roman" pitchFamily="18" charset="0"/>
            </a:endParaRPr>
          </a:p>
          <a:p>
            <a:pPr indent="457200" algn="ctr" eaLnBrk="1" hangingPunct="1">
              <a:lnSpc>
                <a:spcPct val="115000"/>
              </a:lnSpc>
              <a:buFontTx/>
              <a:buNone/>
            </a:pPr>
            <a:r>
              <a:rPr lang="ru-RU" sz="2000" b="1" dirty="0">
                <a:solidFill>
                  <a:srgbClr val="C00000"/>
                </a:solidFill>
                <a:latin typeface="Times New Roman" pitchFamily="18" charset="0"/>
                <a:cs typeface="Times New Roman" pitchFamily="18" charset="0"/>
                <a:sym typeface="Times New Roman" pitchFamily="18" charset="0"/>
              </a:rPr>
              <a:t>Предельный продукт труда/цена труда = предельный продукт земли/цена земли </a:t>
            </a:r>
            <a:r>
              <a:rPr lang="ru-RU" sz="2000" b="1" dirty="0" smtClean="0">
                <a:solidFill>
                  <a:srgbClr val="C00000"/>
                </a:solidFill>
                <a:latin typeface="Times New Roman" pitchFamily="18" charset="0"/>
                <a:cs typeface="Times New Roman" pitchFamily="18" charset="0"/>
                <a:sym typeface="Times New Roman" pitchFamily="18" charset="0"/>
              </a:rPr>
              <a:t>=...= </a:t>
            </a:r>
            <a:r>
              <a:rPr lang="ru-RU" sz="2000" b="1" dirty="0">
                <a:solidFill>
                  <a:srgbClr val="C00000"/>
                </a:solidFill>
                <a:latin typeface="Times New Roman" pitchFamily="18" charset="0"/>
                <a:cs typeface="Times New Roman" pitchFamily="18" charset="0"/>
                <a:sym typeface="Times New Roman" pitchFamily="18" charset="0"/>
              </a:rPr>
              <a:t>1/предельный доход</a:t>
            </a:r>
          </a:p>
        </p:txBody>
      </p:sp>
    </p:spTree>
    <p:extLst>
      <p:ext uri="{BB962C8B-B14F-4D97-AF65-F5344CB8AC3E}">
        <p14:creationId xmlns:p14="http://schemas.microsoft.com/office/powerpoint/2010/main" val="35640122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Shape 184"/>
          <p:cNvSpPr txBox="1">
            <a:spLocks noGrp="1"/>
          </p:cNvSpPr>
          <p:nvPr>
            <p:ph type="body" idx="1"/>
          </p:nvPr>
        </p:nvSpPr>
        <p:spPr>
          <a:xfrm>
            <a:off x="251520" y="123478"/>
            <a:ext cx="8568952" cy="4608512"/>
          </a:xfrm>
        </p:spPr>
        <p:txBody>
          <a:bodyPr>
            <a:noAutofit/>
          </a:bodyPr>
          <a:lstStyle/>
          <a:p>
            <a:pPr marL="0" indent="355600" algn="just" eaLnBrk="1" hangingPunct="1">
              <a:lnSpc>
                <a:spcPct val="115000"/>
              </a:lnSpc>
              <a:buFontTx/>
              <a:buNone/>
            </a:pPr>
            <a:r>
              <a:rPr lang="ru-RU" sz="1800" dirty="0" smtClean="0">
                <a:solidFill>
                  <a:schemeClr val="tx1"/>
                </a:solidFill>
                <a:latin typeface="Times New Roman" pitchFamily="18" charset="0"/>
                <a:cs typeface="Times New Roman" pitchFamily="18" charset="0"/>
                <a:sym typeface="Times New Roman" pitchFamily="18" charset="0"/>
              </a:rPr>
              <a:t>Предположим, что вы являетесь монополистом в сфере кабельного телевидения в Денвере. Если вы хотите максимизировать прибыль, вам придется выбрать наилучшее сочетание факторов производства: работников, технологии проводки кабеля, грузовиков и тестирующего оборудования для того, чтобы минимизировать затраты. Если ежемесячная рента за использование грузовика составляет 8000 долл., при ежемесячной стоимости труда одного работника в 800 долл., то затраты будут минимальными, когда предельные продукты каждого фактора производства на доллар стоимости фактора производства будут одинаковыми. Поскольку грузовик обходится в 10 раз дороже, чем труд, то MP грузовика должен быть в 10 раз больше MP труда.</a:t>
            </a:r>
            <a:endParaRPr lang="ru-RU" sz="1800" dirty="0" smtClean="0">
              <a:solidFill>
                <a:schemeClr val="tx1"/>
              </a:solidFill>
              <a:latin typeface="Arial" charset="0"/>
              <a:cs typeface="Arial" charset="0"/>
            </a:endParaRPr>
          </a:p>
          <a:p>
            <a:pPr marL="0" indent="355600" algn="just" eaLnBrk="1" hangingPunct="1">
              <a:lnSpc>
                <a:spcPct val="115000"/>
              </a:lnSpc>
              <a:buClr>
                <a:srgbClr val="000000"/>
              </a:buClr>
              <a:buSzPct val="79000"/>
              <a:buFontTx/>
              <a:buNone/>
            </a:pPr>
            <a:r>
              <a:rPr lang="ru-RU" sz="1800" b="1" i="1" dirty="0" smtClean="0">
                <a:solidFill>
                  <a:srgbClr val="C00000"/>
                </a:solidFill>
                <a:latin typeface="Times New Roman" pitchFamily="18" charset="0"/>
                <a:cs typeface="Times New Roman" pitchFamily="18" charset="0"/>
                <a:sym typeface="Times New Roman" pitchFamily="18" charset="0"/>
              </a:rPr>
              <a:t>Правило минимизации издержек: затраты минимизируются, когда предельный продукт фактора производства в расчете на 1 долл. затрат на его приобретение одинаков для каждого фактора. Это в равной степени справедливо для условий как совершенной, так и  несовершенной конкуренции на рынках товаров.</a:t>
            </a: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3528" y="791263"/>
            <a:ext cx="8496944" cy="3631763"/>
          </a:xfrm>
          <a:prstGeom prst="rect">
            <a:avLst/>
          </a:prstGeom>
        </p:spPr>
        <p:txBody>
          <a:bodyPr wrap="square">
            <a:spAutoFit/>
          </a:bodyPr>
          <a:lstStyle/>
          <a:p>
            <a:pPr marL="25400" indent="431800" algn="just" eaLnBrk="1" hangingPunct="1">
              <a:lnSpc>
                <a:spcPct val="115000"/>
              </a:lnSpc>
              <a:buClr>
                <a:srgbClr val="000000"/>
              </a:buClr>
              <a:buSzPct val="79000"/>
              <a:buFontTx/>
              <a:buNone/>
            </a:pPr>
            <a:r>
              <a:rPr lang="ru-RU" sz="2000" dirty="0">
                <a:solidFill>
                  <a:schemeClr val="tx1"/>
                </a:solidFill>
                <a:latin typeface="Times New Roman" pitchFamily="18" charset="0"/>
                <a:cs typeface="Times New Roman" pitchFamily="18" charset="0"/>
                <a:sym typeface="Times New Roman" pitchFamily="18" charset="0"/>
              </a:rPr>
              <a:t>Вопросы, связанные с распределением доходов, являются наиболее спорными во всей экономической науке. Одни доказывают, что высокие доходы – это результат полученного наследства и удачи, следовательно, они несправедливы, в то время как бедность – результат различного рода дискриминации. Другие верят, что каждый получает то, чего заслуживает, и что вмешательство в рыночное распределение дохода не способствует эффективности экономики и только ухудшает ситуацию. Посередине находятся те, кто считает, что государство должно гарантировать, что общественная «сеть безопасности» поймет тех, кто «выпадет» за пределы определенного минимального уровня жизни.</a:t>
            </a:r>
          </a:p>
        </p:txBody>
      </p:sp>
    </p:spTree>
    <p:extLst>
      <p:ext uri="{BB962C8B-B14F-4D97-AF65-F5344CB8AC3E}">
        <p14:creationId xmlns:p14="http://schemas.microsoft.com/office/powerpoint/2010/main" val="17928495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Shape 189"/>
          <p:cNvSpPr txBox="1">
            <a:spLocks noGrp="1"/>
          </p:cNvSpPr>
          <p:nvPr>
            <p:ph type="title"/>
          </p:nvPr>
        </p:nvSpPr>
        <p:spPr>
          <a:xfrm>
            <a:off x="0" y="123478"/>
            <a:ext cx="9144000" cy="843558"/>
          </a:xfrm>
        </p:spPr>
        <p:txBody>
          <a:bodyPr>
            <a:normAutofit/>
          </a:bodyPr>
          <a:lstStyle/>
          <a:p>
            <a:pPr algn="ctr" eaLnBrk="1" hangingPunct="1">
              <a:buClr>
                <a:srgbClr val="000000"/>
              </a:buClr>
            </a:pPr>
            <a:r>
              <a:rPr lang="ru-RU" sz="2400" b="1" dirty="0" smtClean="0">
                <a:solidFill>
                  <a:schemeClr val="accent6">
                    <a:lumMod val="50000"/>
                  </a:schemeClr>
                </a:solidFill>
                <a:latin typeface="Times New Roman" pitchFamily="18" charset="0"/>
                <a:cs typeface="Times New Roman" pitchFamily="18" charset="0"/>
                <a:sym typeface="Times New Roman" pitchFamily="18" charset="0"/>
              </a:rPr>
              <a:t>Предельный продукт в денежном выражении и спрос</a:t>
            </a:r>
            <a:r>
              <a:rPr lang="en-US" sz="2400" b="1" dirty="0" smtClean="0">
                <a:solidFill>
                  <a:schemeClr val="accent6">
                    <a:lumMod val="50000"/>
                  </a:schemeClr>
                </a:solidFill>
                <a:latin typeface="Times New Roman" pitchFamily="18" charset="0"/>
                <a:cs typeface="Times New Roman" pitchFamily="18" charset="0"/>
                <a:sym typeface="Times New Roman" pitchFamily="18" charset="0"/>
              </a:rPr>
              <a:t> </a:t>
            </a:r>
            <a:r>
              <a:rPr lang="ru-RU" sz="2400" b="1" dirty="0" smtClean="0">
                <a:solidFill>
                  <a:schemeClr val="accent6">
                    <a:lumMod val="50000"/>
                  </a:schemeClr>
                </a:solidFill>
                <a:latin typeface="Times New Roman" pitchFamily="18" charset="0"/>
                <a:cs typeface="Times New Roman" pitchFamily="18" charset="0"/>
                <a:sym typeface="Times New Roman" pitchFamily="18" charset="0"/>
              </a:rPr>
              <a:t>на факторы производства</a:t>
            </a:r>
          </a:p>
        </p:txBody>
      </p:sp>
      <p:sp>
        <p:nvSpPr>
          <p:cNvPr id="30723" name="Shape 190"/>
          <p:cNvSpPr txBox="1">
            <a:spLocks noGrp="1"/>
          </p:cNvSpPr>
          <p:nvPr>
            <p:ph type="body" idx="1"/>
          </p:nvPr>
        </p:nvSpPr>
        <p:spPr>
          <a:xfrm>
            <a:off x="107504" y="1419623"/>
            <a:ext cx="8892480" cy="3600400"/>
          </a:xfrm>
        </p:spPr>
        <p:txBody>
          <a:bodyPr>
            <a:normAutofit fontScale="25000" lnSpcReduction="20000"/>
          </a:bodyPr>
          <a:lstStyle/>
          <a:p>
            <a:pPr marL="0" indent="355600" algn="just" eaLnBrk="1" hangingPunct="1">
              <a:lnSpc>
                <a:spcPct val="115000"/>
              </a:lnSpc>
              <a:buFontTx/>
              <a:buNone/>
            </a:pPr>
            <a:r>
              <a:rPr lang="ru-RU" sz="7200" dirty="0" smtClean="0">
                <a:solidFill>
                  <a:schemeClr val="tx1"/>
                </a:solidFill>
                <a:latin typeface="Times New Roman" pitchFamily="18" charset="0"/>
                <a:cs typeface="Times New Roman" pitchFamily="18" charset="0"/>
              </a:rPr>
              <a:t>Вычислив </a:t>
            </a:r>
            <a:r>
              <a:rPr lang="ru-RU" sz="7200" dirty="0" smtClean="0">
                <a:solidFill>
                  <a:schemeClr val="tx1"/>
                </a:solidFill>
                <a:latin typeface="Times New Roman" pitchFamily="18" charset="0"/>
                <a:cs typeface="Times New Roman" pitchFamily="18" charset="0"/>
              </a:rPr>
              <a:t>MRP для различных факторов, мы теперь можем разобраться в особенностях спроса на факторы производства. Только что мы увидели, что предприятия, стремящиеся к максимизации прибыли, выберут такое количество факторов производства, при котором цена каждого фактора производства будет равна его MRP. Это значит, что по графику MRP фактора мы сразу же можем определить соотношение между ценой этого фактора и величиной спроса на него. Эту зависимость мы и называем кривой спроса. Давайте вернемся к </a:t>
            </a:r>
            <a:r>
              <a:rPr lang="ru-RU" sz="7200" b="1" dirty="0" smtClean="0">
                <a:solidFill>
                  <a:srgbClr val="C00000"/>
                </a:solidFill>
                <a:latin typeface="Times New Roman" pitchFamily="18" charset="0"/>
                <a:cs typeface="Times New Roman" pitchFamily="18" charset="0"/>
              </a:rPr>
              <a:t>табл. 3</a:t>
            </a:r>
            <a:r>
              <a:rPr lang="ru-RU" sz="7200" dirty="0" smtClean="0">
                <a:solidFill>
                  <a:schemeClr val="tx1"/>
                </a:solidFill>
                <a:latin typeface="Times New Roman" pitchFamily="18" charset="0"/>
                <a:cs typeface="Times New Roman" pitchFamily="18" charset="0"/>
              </a:rPr>
              <a:t>. В последнем столбце этой таблицы показан MRP труда для фермы, выращивающей кукурузу. Мы знаем, что в условиях максимизации прибыли при зарплате 60 000 долл. предприниматель наймет 1 единицу трудовых ресурсов: при зарплате 30 000 долл. - 2 единицы и т.д</a:t>
            </a:r>
            <a:r>
              <a:rPr lang="ru-RU" sz="7200" dirty="0" smtClean="0">
                <a:solidFill>
                  <a:schemeClr val="tx1"/>
                </a:solidFill>
                <a:latin typeface="Times New Roman" pitchFamily="18" charset="0"/>
                <a:cs typeface="Times New Roman" pitchFamily="18" charset="0"/>
              </a:rPr>
              <a:t>.</a:t>
            </a:r>
            <a:endParaRPr lang="ru-RU" sz="3000" dirty="0" smtClean="0">
              <a:latin typeface="Arial" charset="0"/>
              <a:cs typeface="Arial" charset="0"/>
            </a:endParaRPr>
          </a:p>
          <a:p>
            <a:pPr marL="0" indent="0" eaLnBrk="1" hangingPunct="1">
              <a:spcBef>
                <a:spcPts val="600"/>
              </a:spcBef>
              <a:buFontTx/>
              <a:buNone/>
            </a:pPr>
            <a:r>
              <a:rPr lang="ru-RU" b="1" dirty="0" smtClean="0">
                <a:solidFill>
                  <a:srgbClr val="FF0000"/>
                </a:solidFill>
                <a:latin typeface="Times New Roman" pitchFamily="18" charset="0"/>
                <a:cs typeface="Times New Roman" pitchFamily="18" charset="0"/>
                <a:sym typeface="Times New Roman" pitchFamily="18" charset="0"/>
              </a:rPr>
              <a:t>	</a:t>
            </a:r>
          </a:p>
          <a:p>
            <a:pPr marL="0" indent="0" eaLnBrk="1" hangingPunct="1">
              <a:spcBef>
                <a:spcPts val="600"/>
              </a:spcBef>
              <a:buFontTx/>
              <a:buNone/>
            </a:pPr>
            <a:endParaRPr lang="ru-RU" sz="3000" dirty="0" smtClean="0">
              <a:latin typeface="Arial" charset="0"/>
              <a:cs typeface="Arial" charset="0"/>
            </a:endParaRPr>
          </a:p>
        </p:txBody>
      </p:sp>
    </p:spTree>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Shape 137"/>
          <p:cNvSpPr txBox="1">
            <a:spLocks noGrp="1"/>
          </p:cNvSpPr>
          <p:nvPr>
            <p:ph type="body" idx="1"/>
          </p:nvPr>
        </p:nvSpPr>
        <p:spPr>
          <a:xfrm>
            <a:off x="0" y="123479"/>
            <a:ext cx="9036496" cy="633413"/>
          </a:xfrm>
        </p:spPr>
        <p:txBody>
          <a:bodyPr>
            <a:normAutofit lnSpcReduction="10000"/>
          </a:bodyPr>
          <a:lstStyle/>
          <a:p>
            <a:pPr indent="-152400" algn="ctr" eaLnBrk="1" hangingPunct="1">
              <a:spcBef>
                <a:spcPts val="600"/>
              </a:spcBef>
              <a:buFontTx/>
              <a:buNone/>
            </a:pPr>
            <a:r>
              <a:rPr lang="ru-RU" sz="1800" b="1" dirty="0" smtClean="0">
                <a:solidFill>
                  <a:schemeClr val="accent6">
                    <a:lumMod val="50000"/>
                  </a:schemeClr>
                </a:solidFill>
                <a:latin typeface="Times New Roman" pitchFamily="18" charset="0"/>
                <a:cs typeface="Times New Roman" pitchFamily="18" charset="0"/>
                <a:sym typeface="Times New Roman" pitchFamily="18" charset="0"/>
              </a:rPr>
              <a:t>Таблица 3. Расчет дохода от предельного продукта для предприятия, функционирующего в условиях чистой конкуренции</a:t>
            </a:r>
          </a:p>
          <a:p>
            <a:pPr indent="-152400" eaLnBrk="1" hangingPunct="1">
              <a:spcBef>
                <a:spcPts val="600"/>
              </a:spcBef>
              <a:buFontTx/>
              <a:buNone/>
            </a:pPr>
            <a:endParaRPr lang="ru-RU" sz="3000" dirty="0" smtClean="0">
              <a:latin typeface="Arial" charset="0"/>
              <a:cs typeface="Arial" charset="0"/>
            </a:endParaRPr>
          </a:p>
        </p:txBody>
      </p:sp>
      <p:graphicFrame>
        <p:nvGraphicFramePr>
          <p:cNvPr id="138" name="Shape 138"/>
          <p:cNvGraphicFramePr>
            <a:graphicFrameLocks noGrp="1"/>
          </p:cNvGraphicFramePr>
          <p:nvPr/>
        </p:nvGraphicFramePr>
        <p:xfrm>
          <a:off x="73026" y="720725"/>
          <a:ext cx="8969375" cy="4034700"/>
        </p:xfrm>
        <a:graphic>
          <a:graphicData uri="http://schemas.openxmlformats.org/drawingml/2006/table">
            <a:tbl>
              <a:tblPr/>
              <a:tblGrid>
                <a:gridCol w="1181100"/>
                <a:gridCol w="1377950"/>
                <a:gridCol w="2130425"/>
                <a:gridCol w="1511300"/>
                <a:gridCol w="2768600"/>
              </a:tblGrid>
              <a:tr h="365730">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1"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Предельный продукт в денежном выражении</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60000"/>
                        <a:lumOff val="40000"/>
                      </a:schemeClr>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r>
              <a:tr h="1097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Единицы труда</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(рабочие)</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(1)</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Общее количество продукта (бушели)</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(2)</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Предельный продукт труда (бушелей на</a:t>
                      </a:r>
                      <a:endParaRPr kumimoji="0" lang="en-US"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 одного рабочего)</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Цена выпуска (долл. за один бушель)</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(4)</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Предельный продукт труда в денежном выражении </a:t>
                      </a:r>
                      <a:endParaRPr kumimoji="0" lang="en-US"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(долл. за одного рабочего)</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(5)</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r>
              <a:tr h="257172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2</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4</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5</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20000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30000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35000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38000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39000</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
20000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10000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5000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1000</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
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
60000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30000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15000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9000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3000</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21529" name="Shape 139"/>
          <p:cNvSpPr>
            <a:spLocks/>
          </p:cNvSpPr>
          <p:nvPr/>
        </p:nvSpPr>
        <p:spPr bwMode="auto">
          <a:xfrm>
            <a:off x="2324102" y="2390776"/>
            <a:ext cx="1095375" cy="2125191"/>
          </a:xfrm>
          <a:custGeom>
            <a:avLst/>
            <a:gdLst>
              <a:gd name="T0" fmla="*/ 16228 w 51435"/>
              <a:gd name="T1" fmla="*/ 0 h 82868"/>
              <a:gd name="T2" fmla="*/ 1042624 w 51435"/>
              <a:gd name="T3" fmla="*/ 165537 h 82868"/>
              <a:gd name="T4" fmla="*/ 0 w 51435"/>
              <a:gd name="T5" fmla="*/ 347628 h 82868"/>
              <a:gd name="T6" fmla="*/ 1042624 w 51435"/>
              <a:gd name="T7" fmla="*/ 533867 h 82868"/>
              <a:gd name="T8" fmla="*/ 0 w 51435"/>
              <a:gd name="T9" fmla="*/ 703532 h 82868"/>
              <a:gd name="T10" fmla="*/ 1066966 w 51435"/>
              <a:gd name="T11" fmla="*/ 885623 h 82868"/>
              <a:gd name="T12" fmla="*/ 28388 w 51435"/>
              <a:gd name="T13" fmla="*/ 1063586 h 82868"/>
              <a:gd name="T14" fmla="*/ 1095375 w 51435"/>
              <a:gd name="T15" fmla="*/ 1249804 h 82868"/>
              <a:gd name="T16" fmla="*/ 36502 w 51435"/>
              <a:gd name="T17" fmla="*/ 1427767 h 82868"/>
              <a:gd name="T18" fmla="*/ 1079147 w 51435"/>
              <a:gd name="T19" fmla="*/ 1634688 h 82868"/>
              <a:gd name="T20" fmla="*/ 24342 w 51435"/>
              <a:gd name="T21" fmla="*/ 1800225 h 828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1435"/>
              <a:gd name="T34" fmla="*/ 0 h 82868"/>
              <a:gd name="T35" fmla="*/ 51435 w 51435"/>
              <a:gd name="T36" fmla="*/ 82868 h 828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1435" h="82868" extrusionOk="0">
                <a:moveTo>
                  <a:pt x="762" y="0"/>
                </a:moveTo>
                <a:lnTo>
                  <a:pt x="48958" y="7620"/>
                </a:lnTo>
                <a:lnTo>
                  <a:pt x="0" y="16002"/>
                </a:lnTo>
                <a:lnTo>
                  <a:pt x="48958" y="24575"/>
                </a:lnTo>
                <a:lnTo>
                  <a:pt x="0" y="32385"/>
                </a:lnTo>
                <a:lnTo>
                  <a:pt x="50101" y="40767"/>
                </a:lnTo>
                <a:lnTo>
                  <a:pt x="1333" y="48959"/>
                </a:lnTo>
                <a:lnTo>
                  <a:pt x="51435" y="57531"/>
                </a:lnTo>
                <a:lnTo>
                  <a:pt x="1714" y="65723"/>
                </a:lnTo>
                <a:lnTo>
                  <a:pt x="50673" y="75248"/>
                </a:lnTo>
                <a:lnTo>
                  <a:pt x="1143" y="82868"/>
                </a:lnTo>
              </a:path>
            </a:pathLst>
          </a:custGeom>
          <a:noFill/>
          <a:ln w="9525">
            <a:solidFill>
              <a:srgbClr val="C00000"/>
            </a:solidFill>
            <a:round/>
            <a:headEnd type="none" w="lg" len="lg"/>
            <a:tailEnd type="none" w="lg" len="lg"/>
          </a:ln>
        </p:spPr>
        <p:txBody>
          <a:bodyPr/>
          <a:lstStyle/>
          <a:p>
            <a:endParaRPr lang="ru-RU"/>
          </a:p>
        </p:txBody>
      </p:sp>
    </p:spTree>
    <p:extLst>
      <p:ext uri="{BB962C8B-B14F-4D97-AF65-F5344CB8AC3E}">
        <p14:creationId xmlns:p14="http://schemas.microsoft.com/office/powerpoint/2010/main" val="652062329"/>
      </p:ext>
    </p:extLst>
  </p:cSld>
  <p:clrMapOvr>
    <a:masterClrMapping/>
  </p:clrMapOvr>
  <p:transition spd="slow">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95536" y="1203598"/>
            <a:ext cx="8352928" cy="2840778"/>
          </a:xfrm>
          <a:prstGeom prst="rect">
            <a:avLst/>
          </a:prstGeom>
        </p:spPr>
        <p:txBody>
          <a:bodyPr wrap="square">
            <a:spAutoFit/>
          </a:bodyPr>
          <a:lstStyle/>
          <a:p>
            <a:pPr marL="0" indent="0" algn="just" eaLnBrk="1" hangingPunct="1">
              <a:lnSpc>
                <a:spcPct val="115000"/>
              </a:lnSpc>
              <a:buFontTx/>
              <a:buNone/>
            </a:pPr>
            <a:r>
              <a:rPr lang="ru-RU" sz="1800" b="1" i="1" dirty="0" smtClean="0">
                <a:solidFill>
                  <a:srgbClr val="C00000"/>
                </a:solidFill>
                <a:latin typeface="Times New Roman" pitchFamily="18" charset="0"/>
                <a:cs typeface="Times New Roman" pitchFamily="18" charset="0"/>
                <a:sym typeface="Times New Roman" pitchFamily="18" charset="0"/>
              </a:rPr>
              <a:t>	Используя </a:t>
            </a:r>
            <a:r>
              <a:rPr lang="ru-RU" sz="1800" b="1" i="1" dirty="0">
                <a:solidFill>
                  <a:srgbClr val="C00000"/>
                </a:solidFill>
                <a:latin typeface="Times New Roman" pitchFamily="18" charset="0"/>
                <a:cs typeface="Times New Roman" pitchFamily="18" charset="0"/>
                <a:sym typeface="Times New Roman" pitchFamily="18" charset="0"/>
              </a:rPr>
              <a:t>данные о MRP для каждого фактора производства, мы можем получить </a:t>
            </a:r>
            <a:r>
              <a:rPr lang="ru-RU" sz="1800" b="1" i="1" dirty="0" smtClean="0">
                <a:solidFill>
                  <a:srgbClr val="C00000"/>
                </a:solidFill>
                <a:latin typeface="Times New Roman" pitchFamily="18" charset="0"/>
                <a:cs typeface="Times New Roman" pitchFamily="18" charset="0"/>
                <a:sym typeface="Times New Roman" pitchFamily="18" charset="0"/>
              </a:rPr>
              <a:t>шкалу </a:t>
            </a:r>
            <a:r>
              <a:rPr lang="ru-RU" sz="1800" b="1" i="1" dirty="0">
                <a:solidFill>
                  <a:srgbClr val="C00000"/>
                </a:solidFill>
                <a:latin typeface="Times New Roman" pitchFamily="18" charset="0"/>
                <a:cs typeface="Times New Roman" pitchFamily="18" charset="0"/>
                <a:sym typeface="Times New Roman" pitchFamily="18" charset="0"/>
              </a:rPr>
              <a:t>спроса</a:t>
            </a:r>
            <a:r>
              <a:rPr lang="en-US" sz="1800" b="1" i="1" dirty="0">
                <a:solidFill>
                  <a:srgbClr val="C00000"/>
                </a:solidFill>
                <a:latin typeface="Times New Roman" pitchFamily="18" charset="0"/>
                <a:cs typeface="Times New Roman" pitchFamily="18" charset="0"/>
                <a:sym typeface="Times New Roman" pitchFamily="18" charset="0"/>
              </a:rPr>
              <a:t> </a:t>
            </a:r>
            <a:r>
              <a:rPr lang="ru-RU" sz="1800" b="1" i="1" dirty="0">
                <a:solidFill>
                  <a:srgbClr val="C00000"/>
                </a:solidFill>
                <a:latin typeface="Times New Roman" pitchFamily="18" charset="0"/>
                <a:cs typeface="Times New Roman" pitchFamily="18" charset="0"/>
                <a:sym typeface="Times New Roman" pitchFamily="18" charset="0"/>
              </a:rPr>
              <a:t>предприятия на этот фактор</a:t>
            </a:r>
            <a:r>
              <a:rPr lang="ru-RU" sz="1800" b="1" i="1" dirty="0" smtClean="0">
                <a:solidFill>
                  <a:srgbClr val="C00000"/>
                </a:solidFill>
                <a:latin typeface="Times New Roman" pitchFamily="18" charset="0"/>
                <a:cs typeface="Times New Roman" pitchFamily="18" charset="0"/>
                <a:sym typeface="Times New Roman" pitchFamily="18" charset="0"/>
              </a:rPr>
              <a:t>.</a:t>
            </a:r>
          </a:p>
          <a:p>
            <a:pPr marL="0" indent="0" algn="just" eaLnBrk="1" hangingPunct="1">
              <a:lnSpc>
                <a:spcPct val="115000"/>
              </a:lnSpc>
              <a:buFontTx/>
              <a:buNone/>
            </a:pPr>
            <a:endParaRPr lang="en-US" sz="1800" b="1" dirty="0">
              <a:solidFill>
                <a:srgbClr val="C00000"/>
              </a:solidFill>
              <a:latin typeface="Times New Roman" pitchFamily="18" charset="0"/>
              <a:cs typeface="Times New Roman" pitchFamily="18" charset="0"/>
              <a:sym typeface="Times New Roman" pitchFamily="18" charset="0"/>
            </a:endParaRPr>
          </a:p>
          <a:p>
            <a:pPr marL="0" indent="0" algn="just" eaLnBrk="1" hangingPunct="1">
              <a:lnSpc>
                <a:spcPct val="115000"/>
              </a:lnSpc>
              <a:buFontTx/>
              <a:buNone/>
            </a:pPr>
            <a:r>
              <a:rPr lang="ru-RU" sz="1800" dirty="0" smtClean="0">
                <a:solidFill>
                  <a:schemeClr val="tx1"/>
                </a:solidFill>
                <a:latin typeface="Times New Roman" pitchFamily="18" charset="0"/>
                <a:cs typeface="Times New Roman" pitchFamily="18" charset="0"/>
                <a:sym typeface="Times New Roman" pitchFamily="18" charset="0"/>
              </a:rPr>
              <a:t>	Мы </a:t>
            </a:r>
            <a:r>
              <a:rPr lang="ru-RU" sz="1800" dirty="0">
                <a:solidFill>
                  <a:schemeClr val="tx1"/>
                </a:solidFill>
                <a:latin typeface="Times New Roman" pitchFamily="18" charset="0"/>
                <a:cs typeface="Times New Roman" pitchFamily="18" charset="0"/>
                <a:sym typeface="Times New Roman" pitchFamily="18" charset="0"/>
              </a:rPr>
              <a:t>воспользовались этим результатом, чтобы изобразить кривую спроса на фактор труда для</a:t>
            </a:r>
            <a:r>
              <a:rPr lang="en-US" sz="1800" dirty="0">
                <a:solidFill>
                  <a:schemeClr val="tx1"/>
                </a:solidFill>
                <a:latin typeface="Times New Roman" pitchFamily="18" charset="0"/>
                <a:cs typeface="Times New Roman" pitchFamily="18" charset="0"/>
                <a:sym typeface="Times New Roman" pitchFamily="18" charset="0"/>
              </a:rPr>
              <a:t> </a:t>
            </a:r>
            <a:r>
              <a:rPr lang="ru-RU" sz="1800" dirty="0">
                <a:solidFill>
                  <a:schemeClr val="tx1"/>
                </a:solidFill>
                <a:latin typeface="Times New Roman" pitchFamily="18" charset="0"/>
                <a:cs typeface="Times New Roman" pitchFamily="18" charset="0"/>
                <a:sym typeface="Times New Roman" pitchFamily="18" charset="0"/>
              </a:rPr>
              <a:t>нашей фермы, выращивающей кукурузу, с использованием данных </a:t>
            </a:r>
            <a:r>
              <a:rPr lang="ru-RU" sz="1800" b="1" dirty="0">
                <a:solidFill>
                  <a:srgbClr val="C00000"/>
                </a:solidFill>
                <a:latin typeface="Times New Roman" pitchFamily="18" charset="0"/>
                <a:cs typeface="Times New Roman" pitchFamily="18" charset="0"/>
                <a:sym typeface="Times New Roman" pitchFamily="18" charset="0"/>
              </a:rPr>
              <a:t>табл. 3</a:t>
            </a:r>
            <a:r>
              <a:rPr lang="ru-RU" sz="1800" dirty="0">
                <a:solidFill>
                  <a:srgbClr val="C00000"/>
                </a:solidFill>
                <a:latin typeface="Times New Roman" pitchFamily="18" charset="0"/>
                <a:cs typeface="Times New Roman" pitchFamily="18" charset="0"/>
                <a:sym typeface="Times New Roman" pitchFamily="18" charset="0"/>
              </a:rPr>
              <a:t> </a:t>
            </a:r>
            <a:r>
              <a:rPr lang="ru-RU" sz="1800" dirty="0">
                <a:solidFill>
                  <a:schemeClr val="tx1"/>
                </a:solidFill>
                <a:latin typeface="Times New Roman" pitchFamily="18" charset="0"/>
                <a:cs typeface="Times New Roman" pitchFamily="18" charset="0"/>
                <a:sym typeface="Times New Roman" pitchFamily="18" charset="0"/>
              </a:rPr>
              <a:t>(см. </a:t>
            </a:r>
            <a:r>
              <a:rPr lang="ru-RU" sz="1800" b="1" dirty="0">
                <a:solidFill>
                  <a:srgbClr val="C00000"/>
                </a:solidFill>
                <a:latin typeface="Times New Roman" pitchFamily="18" charset="0"/>
                <a:cs typeface="Times New Roman" pitchFamily="18" charset="0"/>
                <a:sym typeface="Times New Roman" pitchFamily="18" charset="0"/>
              </a:rPr>
              <a:t>рис. 3</a:t>
            </a:r>
            <a:r>
              <a:rPr lang="ru-RU" sz="1800" dirty="0">
                <a:solidFill>
                  <a:schemeClr val="tx1"/>
                </a:solidFill>
                <a:latin typeface="Times New Roman" pitchFamily="18" charset="0"/>
                <a:cs typeface="Times New Roman" pitchFamily="18" charset="0"/>
                <a:sym typeface="Times New Roman" pitchFamily="18" charset="0"/>
              </a:rPr>
              <a:t>). Обратите внимание, мы нарисовали плавную кривую, чтобы показать, как будет выглядеть кривая спроса, если будет возможность нанимать единицы труда небольшими порциями.</a:t>
            </a:r>
          </a:p>
          <a:p>
            <a:pPr marL="0" indent="0" eaLnBrk="1" hangingPunct="1">
              <a:spcBef>
                <a:spcPts val="600"/>
              </a:spcBef>
              <a:buFontTx/>
              <a:buNone/>
            </a:pPr>
            <a:endParaRPr lang="ru-RU" sz="800" dirty="0"/>
          </a:p>
        </p:txBody>
      </p:sp>
    </p:spTree>
    <p:extLst>
      <p:ext uri="{BB962C8B-B14F-4D97-AF65-F5344CB8AC3E}">
        <p14:creationId xmlns:p14="http://schemas.microsoft.com/office/powerpoint/2010/main" val="1718536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hape 113"/>
          <p:cNvSpPr txBox="1">
            <a:spLocks noChangeArrowheads="1"/>
          </p:cNvSpPr>
          <p:nvPr/>
        </p:nvSpPr>
        <p:spPr bwMode="auto">
          <a:xfrm>
            <a:off x="0" y="0"/>
            <a:ext cx="9144000" cy="742950"/>
          </a:xfrm>
          <a:prstGeom prst="rect">
            <a:avLst/>
          </a:prstGeom>
          <a:noFill/>
          <a:ln w="9525">
            <a:noFill/>
            <a:miter lim="800000"/>
            <a:headEnd/>
            <a:tailEnd/>
          </a:ln>
        </p:spPr>
        <p:txBody>
          <a:bodyPr lIns="91425" tIns="91425" rIns="91425" bIns="91425"/>
          <a:lstStyle/>
          <a:p>
            <a:pPr algn="ctr">
              <a:lnSpc>
                <a:spcPct val="115000"/>
              </a:lnSpc>
              <a:buClr>
                <a:srgbClr val="000000"/>
              </a:buClr>
              <a:buSzPct val="61000"/>
              <a:buFont typeface="Arial" charset="0"/>
              <a:buNone/>
            </a:pPr>
            <a:r>
              <a:rPr lang="ru-RU" sz="1800" b="1" dirty="0">
                <a:solidFill>
                  <a:schemeClr val="accent6">
                    <a:lumMod val="50000"/>
                  </a:schemeClr>
                </a:solidFill>
                <a:latin typeface="Times New Roman" pitchFamily="18" charset="0"/>
                <a:cs typeface="Times New Roman" pitchFamily="18" charset="0"/>
                <a:sym typeface="Times New Roman" pitchFamily="18" charset="0"/>
              </a:rPr>
              <a:t>Рис. </a:t>
            </a:r>
            <a:r>
              <a:rPr lang="ru-RU" sz="1800" b="1" dirty="0" smtClean="0">
                <a:solidFill>
                  <a:schemeClr val="accent6">
                    <a:lumMod val="50000"/>
                  </a:schemeClr>
                </a:solidFill>
                <a:latin typeface="Times New Roman" pitchFamily="18" charset="0"/>
                <a:cs typeface="Times New Roman" pitchFamily="18" charset="0"/>
                <a:sym typeface="Times New Roman" pitchFamily="18" charset="0"/>
              </a:rPr>
              <a:t>3. Спрос на факторы производства, определенный с помощью предельного продукта в денежном выражении</a:t>
            </a:r>
            <a:endParaRPr lang="ru-RU" sz="1800" b="1" dirty="0">
              <a:solidFill>
                <a:schemeClr val="accent6">
                  <a:lumMod val="50000"/>
                </a:schemeClr>
              </a:solidFill>
              <a:latin typeface="Times New Roman" pitchFamily="18" charset="0"/>
              <a:cs typeface="Times New Roman" pitchFamily="18" charset="0"/>
              <a:sym typeface="Times New Roman" pitchFamily="18" charset="0"/>
            </a:endParaRPr>
          </a:p>
          <a:p>
            <a:endParaRPr lang="ru-RU" dirty="0"/>
          </a:p>
        </p:txBody>
      </p:sp>
      <p:sp>
        <p:nvSpPr>
          <p:cNvPr id="6" name="Прямоугольник 5"/>
          <p:cNvSpPr/>
          <p:nvPr/>
        </p:nvSpPr>
        <p:spPr>
          <a:xfrm>
            <a:off x="179512" y="4155927"/>
            <a:ext cx="8856984" cy="658642"/>
          </a:xfrm>
          <a:prstGeom prst="rect">
            <a:avLst/>
          </a:prstGeom>
        </p:spPr>
        <p:txBody>
          <a:bodyPr wrap="square">
            <a:spAutoFit/>
          </a:bodyPr>
          <a:lstStyle/>
          <a:p>
            <a:pPr algn="ctr" eaLnBrk="1" hangingPunct="1">
              <a:lnSpc>
                <a:spcPct val="115000"/>
              </a:lnSpc>
              <a:buClr>
                <a:srgbClr val="000000"/>
              </a:buClr>
              <a:buSzPct val="79000"/>
              <a:buFontTx/>
              <a:buNone/>
            </a:pPr>
            <a:r>
              <a:rPr lang="ru-RU" sz="1600" dirty="0" smtClean="0">
                <a:solidFill>
                  <a:schemeClr val="tx1"/>
                </a:solidFill>
                <a:latin typeface="Times New Roman" pitchFamily="18" charset="0"/>
                <a:cs typeface="Times New Roman" pitchFamily="18" charset="0"/>
                <a:sym typeface="Times New Roman" pitchFamily="18" charset="0"/>
              </a:rPr>
              <a:t>Спрос на труд определен на основе предельного продукта труда в денежном выражении. </a:t>
            </a:r>
          </a:p>
          <a:p>
            <a:pPr algn="ctr" eaLnBrk="1" hangingPunct="1">
              <a:lnSpc>
                <a:spcPct val="115000"/>
              </a:lnSpc>
              <a:buClr>
                <a:srgbClr val="000000"/>
              </a:buClr>
              <a:buSzPct val="79000"/>
              <a:buFontTx/>
              <a:buNone/>
            </a:pPr>
            <a:r>
              <a:rPr lang="ru-RU" sz="1600" dirty="0" smtClean="0">
                <a:solidFill>
                  <a:schemeClr val="tx1"/>
                </a:solidFill>
                <a:latin typeface="Times New Roman" pitchFamily="18" charset="0"/>
                <a:cs typeface="Times New Roman" pitchFamily="18" charset="0"/>
                <a:sym typeface="Times New Roman" pitchFamily="18" charset="0"/>
              </a:rPr>
              <a:t>На этом рисунке приведены данные для конкурентных предприятий, представленные в </a:t>
            </a:r>
            <a:r>
              <a:rPr lang="ru-RU" sz="1600" b="1" dirty="0" smtClean="0">
                <a:solidFill>
                  <a:srgbClr val="C00000"/>
                </a:solidFill>
                <a:latin typeface="Times New Roman" pitchFamily="18" charset="0"/>
                <a:cs typeface="Times New Roman" pitchFamily="18" charset="0"/>
                <a:sym typeface="Times New Roman" pitchFamily="18" charset="0"/>
              </a:rPr>
              <a:t>табл. 3</a:t>
            </a:r>
            <a:r>
              <a:rPr lang="ru-RU" sz="1600" dirty="0" smtClean="0">
                <a:solidFill>
                  <a:srgbClr val="C00000"/>
                </a:solidFill>
                <a:latin typeface="Times New Roman" pitchFamily="18" charset="0"/>
                <a:cs typeface="Times New Roman" pitchFamily="18" charset="0"/>
                <a:sym typeface="Times New Roman" pitchFamily="18" charset="0"/>
              </a:rPr>
              <a:t>.</a:t>
            </a:r>
          </a:p>
        </p:txBody>
      </p:sp>
      <p:pic>
        <p:nvPicPr>
          <p:cNvPr id="7" name="Рисунок 6" descr="рис.3.jpg"/>
          <p:cNvPicPr>
            <a:picLocks noChangeAspect="1"/>
          </p:cNvPicPr>
          <p:nvPr/>
        </p:nvPicPr>
        <p:blipFill>
          <a:blip r:embed="rId3"/>
          <a:stretch>
            <a:fillRect/>
          </a:stretch>
        </p:blipFill>
        <p:spPr>
          <a:xfrm>
            <a:off x="2483768" y="771551"/>
            <a:ext cx="3960440" cy="3279739"/>
          </a:xfrm>
          <a:prstGeom prst="rect">
            <a:avLst/>
          </a:prstGeom>
          <a:ln>
            <a:solidFill>
              <a:schemeClr val="accent6">
                <a:lumMod val="50000"/>
              </a:schemeClr>
            </a:solidFill>
          </a:ln>
        </p:spPr>
      </p:pic>
    </p:spTree>
  </p:cSld>
  <p:clrMapOvr>
    <a:masterClrMapping/>
  </p:clrMapOvr>
  <p:transition spd="slow">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Shape 195"/>
          <p:cNvSpPr txBox="1">
            <a:spLocks noGrp="1"/>
          </p:cNvSpPr>
          <p:nvPr>
            <p:ph type="title"/>
          </p:nvPr>
        </p:nvSpPr>
        <p:spPr>
          <a:xfrm>
            <a:off x="395536" y="195486"/>
            <a:ext cx="8229600" cy="382587"/>
          </a:xfrm>
        </p:spPr>
        <p:txBody>
          <a:bodyPr>
            <a:noAutofit/>
          </a:bodyPr>
          <a:lstStyle/>
          <a:p>
            <a:pPr algn="ctr" eaLnBrk="1" hangingPunct="1">
              <a:buClr>
                <a:srgbClr val="000000"/>
              </a:buClr>
            </a:pPr>
            <a:r>
              <a:rPr lang="ru-RU" sz="2400" b="1" dirty="0" smtClean="0">
                <a:solidFill>
                  <a:schemeClr val="accent6">
                    <a:lumMod val="50000"/>
                  </a:schemeClr>
                </a:solidFill>
                <a:latin typeface="Times New Roman" pitchFamily="18" charset="0"/>
                <a:cs typeface="Times New Roman" pitchFamily="18" charset="0"/>
                <a:sym typeface="Times New Roman" pitchFamily="18" charset="0"/>
              </a:rPr>
              <a:t>Правило замещения</a:t>
            </a:r>
          </a:p>
        </p:txBody>
      </p:sp>
      <p:sp>
        <p:nvSpPr>
          <p:cNvPr id="31747" name="Shape 196"/>
          <p:cNvSpPr txBox="1">
            <a:spLocks noGrp="1"/>
          </p:cNvSpPr>
          <p:nvPr>
            <p:ph type="body" idx="1"/>
          </p:nvPr>
        </p:nvSpPr>
        <p:spPr>
          <a:xfrm>
            <a:off x="251520" y="771550"/>
            <a:ext cx="8712968" cy="3960440"/>
          </a:xfrm>
        </p:spPr>
        <p:txBody>
          <a:bodyPr>
            <a:normAutofit fontScale="55000" lnSpcReduction="20000"/>
          </a:bodyPr>
          <a:lstStyle/>
          <a:p>
            <a:pPr marL="0" indent="0" algn="just" eaLnBrk="1" hangingPunct="1">
              <a:lnSpc>
                <a:spcPct val="115000"/>
              </a:lnSpc>
              <a:buClr>
                <a:srgbClr val="000000"/>
              </a:buClr>
              <a:buSzPct val="79000"/>
              <a:buFontTx/>
              <a:buNone/>
            </a:pPr>
            <a:r>
              <a:rPr lang="ru-RU" sz="3400" dirty="0" smtClean="0">
                <a:solidFill>
                  <a:schemeClr val="tx1"/>
                </a:solidFill>
                <a:latin typeface="Times New Roman" pitchFamily="18" charset="0"/>
                <a:cs typeface="Times New Roman" pitchFamily="18" charset="0"/>
                <a:sym typeface="Times New Roman" pitchFamily="18" charset="0"/>
              </a:rPr>
              <a:t>	Следствием </a:t>
            </a:r>
            <a:r>
              <a:rPr lang="ru-RU" sz="3400" dirty="0" smtClean="0">
                <a:solidFill>
                  <a:schemeClr val="tx1"/>
                </a:solidFill>
                <a:latin typeface="Times New Roman" pitchFamily="18" charset="0"/>
                <a:cs typeface="Times New Roman" pitchFamily="18" charset="0"/>
                <a:sym typeface="Times New Roman" pitchFamily="18" charset="0"/>
              </a:rPr>
              <a:t>правила минимизации издержек является </a:t>
            </a:r>
            <a:r>
              <a:rPr lang="ru-RU" sz="3400" b="1" dirty="0" smtClean="0">
                <a:solidFill>
                  <a:srgbClr val="C00000"/>
                </a:solidFill>
                <a:latin typeface="Times New Roman" pitchFamily="18" charset="0"/>
                <a:cs typeface="Times New Roman" pitchFamily="18" charset="0"/>
                <a:sym typeface="Times New Roman" pitchFamily="18" charset="0"/>
              </a:rPr>
              <a:t>правило замещения</a:t>
            </a:r>
            <a:r>
              <a:rPr lang="ru-RU" sz="3400" dirty="0" smtClean="0">
                <a:solidFill>
                  <a:schemeClr val="tx1"/>
                </a:solidFill>
                <a:latin typeface="Times New Roman" pitchFamily="18" charset="0"/>
                <a:cs typeface="Times New Roman" pitchFamily="18" charset="0"/>
                <a:sym typeface="Times New Roman" pitchFamily="18" charset="0"/>
              </a:rPr>
              <a:t>: если цена одного фактора повышается, в то время как цены на другие факторы остаются неизменными, предприятие чаще всего выигрывает от замены более дорогого фактора другими факторами производства. Повышение цены труда, РL сократит MP</a:t>
            </a:r>
            <a:r>
              <a:rPr lang="ru-RU" sz="3400" baseline="-25000" dirty="0" smtClean="0">
                <a:solidFill>
                  <a:schemeClr val="tx1"/>
                </a:solidFill>
                <a:latin typeface="Times New Roman" pitchFamily="18" charset="0"/>
                <a:cs typeface="Times New Roman" pitchFamily="18" charset="0"/>
                <a:sym typeface="Times New Roman" pitchFamily="18" charset="0"/>
              </a:rPr>
              <a:t>L</a:t>
            </a:r>
            <a:r>
              <a:rPr lang="ru-RU" sz="3400" dirty="0" smtClean="0">
                <a:solidFill>
                  <a:schemeClr val="tx1"/>
                </a:solidFill>
                <a:latin typeface="Times New Roman" pitchFamily="18" charset="0"/>
                <a:cs typeface="Times New Roman" pitchFamily="18" charset="0"/>
                <a:sym typeface="Times New Roman" pitchFamily="18" charset="0"/>
              </a:rPr>
              <a:t> / P</a:t>
            </a:r>
            <a:r>
              <a:rPr lang="ru-RU" sz="3400" baseline="-25000" dirty="0" smtClean="0">
                <a:solidFill>
                  <a:schemeClr val="tx1"/>
                </a:solidFill>
                <a:latin typeface="Times New Roman" pitchFamily="18" charset="0"/>
                <a:cs typeface="Times New Roman" pitchFamily="18" charset="0"/>
                <a:sym typeface="Times New Roman" pitchFamily="18" charset="0"/>
              </a:rPr>
              <a:t>L</a:t>
            </a:r>
            <a:r>
              <a:rPr lang="ru-RU" sz="3400" dirty="0" smtClean="0">
                <a:solidFill>
                  <a:schemeClr val="tx1"/>
                </a:solidFill>
                <a:latin typeface="Times New Roman" pitchFamily="18" charset="0"/>
                <a:cs typeface="Times New Roman" pitchFamily="18" charset="0"/>
                <a:sym typeface="Times New Roman" pitchFamily="18" charset="0"/>
              </a:rPr>
              <a:t> . Предприятия отреагируют снижением занятости и более интенсивным использованием земли. Пока не будет восстановлено равенство предельных продуктов в расчете на один доллар затрат на приобретение факторов производства, количество требуемого L будет снижаться, а спрос на землю (А) - увеличиваться. Если же будут возрастать только цены на землю, Р</a:t>
            </a:r>
            <a:r>
              <a:rPr lang="ru-RU" sz="3400" baseline="-25000" dirty="0" smtClean="0">
                <a:solidFill>
                  <a:schemeClr val="tx1"/>
                </a:solidFill>
                <a:latin typeface="Times New Roman" pitchFamily="18" charset="0"/>
                <a:cs typeface="Times New Roman" pitchFamily="18" charset="0"/>
                <a:sym typeface="Times New Roman" pitchFamily="18" charset="0"/>
              </a:rPr>
              <a:t>А</a:t>
            </a:r>
            <a:r>
              <a:rPr lang="ru-RU" sz="3400" dirty="0" smtClean="0">
                <a:solidFill>
                  <a:schemeClr val="tx1"/>
                </a:solidFill>
                <a:latin typeface="Times New Roman" pitchFamily="18" charset="0"/>
                <a:cs typeface="Times New Roman" pitchFamily="18" charset="0"/>
                <a:sym typeface="Times New Roman" pitchFamily="18" charset="0"/>
              </a:rPr>
              <a:t>, следуя той же логике, более дорогая земля будет заменена фактором труда. Так же, как и правило минимизации издержек, правило замещения и производный характер спроса на факторы одинаково справедливы для условий совершенной и несовершенной конкуренции на рынках товаров.</a:t>
            </a:r>
          </a:p>
          <a:p>
            <a:pPr indent="457200" eaLnBrk="1" hangingPunct="1">
              <a:spcBef>
                <a:spcPts val="600"/>
              </a:spcBef>
              <a:buFontTx/>
              <a:buNone/>
            </a:pPr>
            <a:endParaRPr lang="ru-RU" sz="3000" dirty="0" smtClean="0">
              <a:latin typeface="Arial" charset="0"/>
              <a:cs typeface="Arial" charset="0"/>
            </a:endParaRPr>
          </a:p>
        </p:txBody>
      </p:sp>
    </p:spTree>
  </p:cSld>
  <p:clrMapOvr>
    <a:masterClrMapping/>
  </p:clrMapOvr>
  <p:transition spd="slow">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Shape 208"/>
          <p:cNvSpPr txBox="1">
            <a:spLocks noGrp="1"/>
          </p:cNvSpPr>
          <p:nvPr>
            <p:ph type="title"/>
          </p:nvPr>
        </p:nvSpPr>
        <p:spPr>
          <a:xfrm>
            <a:off x="0" y="115889"/>
            <a:ext cx="9144000" cy="427037"/>
          </a:xfrm>
        </p:spPr>
        <p:txBody>
          <a:bodyPr>
            <a:noAutofit/>
          </a:bodyPr>
          <a:lstStyle/>
          <a:p>
            <a:pPr algn="ctr" eaLnBrk="1" hangingPunct="1">
              <a:buClr>
                <a:srgbClr val="000000"/>
              </a:buClr>
            </a:pPr>
            <a:r>
              <a:rPr lang="ru-RU" sz="2400" b="1" dirty="0" smtClean="0">
                <a:solidFill>
                  <a:schemeClr val="accent6">
                    <a:lumMod val="50000"/>
                  </a:schemeClr>
                </a:solidFill>
                <a:latin typeface="Times New Roman" pitchFamily="18" charset="0"/>
                <a:cs typeface="Times New Roman" pitchFamily="18" charset="0"/>
                <a:sym typeface="Times New Roman" pitchFamily="18" charset="0"/>
              </a:rPr>
              <a:t>Предложение факторов производства </a:t>
            </a:r>
          </a:p>
        </p:txBody>
      </p:sp>
      <p:sp>
        <p:nvSpPr>
          <p:cNvPr id="33795" name="Shape 209"/>
          <p:cNvSpPr txBox="1">
            <a:spLocks noGrp="1"/>
          </p:cNvSpPr>
          <p:nvPr>
            <p:ph type="body" idx="1"/>
          </p:nvPr>
        </p:nvSpPr>
        <p:spPr>
          <a:xfrm>
            <a:off x="251520" y="699542"/>
            <a:ext cx="8667750" cy="4045049"/>
          </a:xfrm>
        </p:spPr>
        <p:txBody>
          <a:bodyPr>
            <a:normAutofit fontScale="62500" lnSpcReduction="20000"/>
          </a:bodyPr>
          <a:lstStyle/>
          <a:p>
            <a:pPr marL="0" indent="457200" algn="just" eaLnBrk="1" hangingPunct="1">
              <a:lnSpc>
                <a:spcPct val="115000"/>
              </a:lnSpc>
              <a:buFontTx/>
              <a:buNone/>
            </a:pPr>
            <a:r>
              <a:rPr lang="ru-RU" dirty="0" smtClean="0">
                <a:solidFill>
                  <a:schemeClr val="tx1"/>
                </a:solidFill>
                <a:latin typeface="Times New Roman" pitchFamily="18" charset="0"/>
                <a:cs typeface="Times New Roman" pitchFamily="18" charset="0"/>
                <a:sym typeface="Times New Roman" pitchFamily="18" charset="0"/>
              </a:rPr>
              <a:t>Для того чтобы получить полное представление о механизме определения цен на факторы производства и доходов, мы должны, ознакомившись с теорией спроса на факторы производства. проанализировать и предложение различных факторов. Закономерности "поведения" предложения различны для разных факторов; этот вопрос будет детально исследован в следующих двух главах. Здесь же мы сделаем несколько вводных замечаний.</a:t>
            </a:r>
          </a:p>
          <a:p>
            <a:pPr marL="0" indent="457200" algn="just" eaLnBrk="1" hangingPunct="1">
              <a:lnSpc>
                <a:spcPct val="115000"/>
              </a:lnSpc>
              <a:buFontTx/>
              <a:buNone/>
            </a:pPr>
            <a:r>
              <a:rPr lang="ru-RU" dirty="0" smtClean="0">
                <a:solidFill>
                  <a:schemeClr val="tx1"/>
                </a:solidFill>
                <a:latin typeface="Times New Roman" pitchFamily="18" charset="0"/>
                <a:cs typeface="Times New Roman" pitchFamily="18" charset="0"/>
                <a:sym typeface="Times New Roman" pitchFamily="18" charset="0"/>
              </a:rPr>
              <a:t>В условиях рыночной экономики большинство факторов производства находится в частной собственности. Люди "владеют" своим трудом, это значит, что они контролируют его использование; но этот важный "человеческий капитал" в настоящее время не может быть продан, он может только сдаваться в аренду. Капитал и земля чаще всего также являются частной собственностью домохозяйств и предприятий</a:t>
            </a:r>
            <a:r>
              <a:rPr lang="ru-RU" dirty="0" smtClean="0">
                <a:solidFill>
                  <a:schemeClr val="tx1"/>
                </a:solidFill>
                <a:latin typeface="Times New Roman" pitchFamily="18" charset="0"/>
                <a:cs typeface="Times New Roman" pitchFamily="18" charset="0"/>
                <a:sym typeface="Times New Roman" pitchFamily="18" charset="0"/>
              </a:rPr>
              <a:t>.</a:t>
            </a:r>
            <a:endParaRPr lang="ru-RU" dirty="0" smtClean="0">
              <a:solidFill>
                <a:schemeClr val="tx1"/>
              </a:solidFill>
              <a:latin typeface="Times New Roman" pitchFamily="18" charset="0"/>
              <a:cs typeface="Times New Roman" pitchFamily="18" charset="0"/>
              <a:sym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95536" y="195486"/>
            <a:ext cx="8496944" cy="4693593"/>
          </a:xfrm>
          <a:prstGeom prst="rect">
            <a:avLst/>
          </a:prstGeom>
        </p:spPr>
        <p:txBody>
          <a:bodyPr wrap="square">
            <a:spAutoFit/>
          </a:bodyPr>
          <a:lstStyle/>
          <a:p>
            <a:pPr marL="0" indent="457200" algn="just" eaLnBrk="1" hangingPunct="1">
              <a:lnSpc>
                <a:spcPct val="115000"/>
              </a:lnSpc>
              <a:buFontTx/>
              <a:buNone/>
            </a:pPr>
            <a:r>
              <a:rPr lang="ru-RU" sz="2000" dirty="0">
                <a:solidFill>
                  <a:schemeClr val="tx1"/>
                </a:solidFill>
                <a:latin typeface="Times New Roman" pitchFamily="18" charset="0"/>
                <a:cs typeface="Times New Roman" pitchFamily="18" charset="0"/>
                <a:sym typeface="Times New Roman" pitchFamily="18" charset="0"/>
              </a:rPr>
              <a:t>Решения о предложении труда определяются многими экономическими и неэкономическими факторами. Важными детерминантами предложения труда являются цена на труд (т.е. ставка зарплаты) и демографические факторы, такие как возраст, пол. образование и семейное положение. Количество земли и других природных ресурсов определяется геологическими условиями и не может значительно измениться, хотя качество земли подвержено влиянию таких факторов, как севооборот, заселенность и проведение мелиоративных мероприятий. Предложение капитала зависит от прошлых инвестиций предприятий, домохозяйств и правительства. </a:t>
            </a:r>
            <a:endParaRPr lang="ru-RU" sz="2000" dirty="0" smtClean="0">
              <a:solidFill>
                <a:schemeClr val="tx1"/>
              </a:solidFill>
              <a:latin typeface="Times New Roman" pitchFamily="18" charset="0"/>
              <a:cs typeface="Times New Roman" pitchFamily="18" charset="0"/>
              <a:sym typeface="Times New Roman" pitchFamily="18" charset="0"/>
            </a:endParaRPr>
          </a:p>
          <a:p>
            <a:pPr indent="457200" algn="just">
              <a:lnSpc>
                <a:spcPct val="115000"/>
              </a:lnSpc>
            </a:pPr>
            <a:r>
              <a:rPr lang="ru-RU" sz="2000" dirty="0">
                <a:solidFill>
                  <a:schemeClr val="tx1"/>
                </a:solidFill>
                <a:latin typeface="Times New Roman" pitchFamily="18" charset="0"/>
                <a:cs typeface="Times New Roman" pitchFamily="18" charset="0"/>
                <a:sym typeface="Times New Roman" pitchFamily="18" charset="0"/>
              </a:rPr>
              <a:t>В краткосрочном периоде запас капитала фиксирован так же. как и земля, но в долгосрочном периоде предложение капитала зависит от таких экономических факторов, как риск и норма прибыли</a:t>
            </a:r>
            <a:r>
              <a:rPr lang="ru-RU" sz="2000" dirty="0" smtClean="0">
                <a:solidFill>
                  <a:schemeClr val="tx1"/>
                </a:solidFill>
                <a:latin typeface="Times New Roman" pitchFamily="18" charset="0"/>
                <a:cs typeface="Times New Roman" pitchFamily="18" charset="0"/>
                <a:sym typeface="Times New Roman" pitchFamily="18" charset="0"/>
              </a:rPr>
              <a:t>.</a:t>
            </a:r>
            <a:endParaRPr lang="ru-RU" sz="2000" dirty="0">
              <a:solidFill>
                <a:schemeClr val="tx1"/>
              </a:solidFill>
              <a:latin typeface="Times New Roman" pitchFamily="18" charset="0"/>
              <a:cs typeface="Times New Roman" pitchFamily="18" charset="0"/>
              <a:sym typeface="Times New Roman" pitchFamily="18" charset="0"/>
            </a:endParaRPr>
          </a:p>
        </p:txBody>
      </p:sp>
    </p:spTree>
    <p:extLst>
      <p:ext uri="{BB962C8B-B14F-4D97-AF65-F5344CB8AC3E}">
        <p14:creationId xmlns:p14="http://schemas.microsoft.com/office/powerpoint/2010/main" val="31664166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Shape 214"/>
          <p:cNvSpPr txBox="1">
            <a:spLocks noGrp="1"/>
          </p:cNvSpPr>
          <p:nvPr>
            <p:ph type="body" idx="1"/>
          </p:nvPr>
        </p:nvSpPr>
        <p:spPr>
          <a:xfrm>
            <a:off x="323528" y="339502"/>
            <a:ext cx="8496944" cy="4536504"/>
          </a:xfrm>
        </p:spPr>
        <p:txBody>
          <a:bodyPr>
            <a:normAutofit fontScale="62500" lnSpcReduction="20000"/>
          </a:bodyPr>
          <a:lstStyle/>
          <a:p>
            <a:pPr marL="0" indent="0" algn="just" eaLnBrk="1" hangingPunct="1">
              <a:lnSpc>
                <a:spcPct val="115000"/>
              </a:lnSpc>
              <a:buClr>
                <a:srgbClr val="000000"/>
              </a:buClr>
              <a:buSzPct val="79000"/>
              <a:buFontTx/>
              <a:buNone/>
            </a:pPr>
            <a:r>
              <a:rPr lang="ru-RU" dirty="0" smtClean="0">
                <a:solidFill>
                  <a:schemeClr val="tx1"/>
                </a:solidFill>
                <a:latin typeface="Times New Roman" pitchFamily="18" charset="0"/>
                <a:cs typeface="Times New Roman" pitchFamily="18" charset="0"/>
                <a:sym typeface="Times New Roman" pitchFamily="18" charset="0"/>
              </a:rPr>
              <a:t>	Что </a:t>
            </a:r>
            <a:r>
              <a:rPr lang="ru-RU" dirty="0" smtClean="0">
                <a:solidFill>
                  <a:schemeClr val="tx1"/>
                </a:solidFill>
                <a:latin typeface="Times New Roman" pitchFamily="18" charset="0"/>
                <a:cs typeface="Times New Roman" pitchFamily="18" charset="0"/>
                <a:sym typeface="Times New Roman" pitchFamily="18" charset="0"/>
              </a:rPr>
              <a:t>можно сказать об эластичности факторов производства? Фактически, кривая предложения может быть восходящей, вертикальной или даже нисходящей. Для многих факторов в долгосрочном периоде предложение находится в прямой зависимости от факторных цен; в этом случае кривая предложения будет иметь положительный наклон и отклоняться вправо. Обычно считают, что предложение земли не зависит от цены, поэтому и предложение земли - совершенно неэластично, с вертикальной кривой предложения. В некоторых случаях, когда доход от фактора увеличивается, владельцы могут сократить предложение фактора на рынке. Например, если люди видят, что они могут позволить себе работать меньше на пару часов в результате повышения зарплаты, кривая предложения труда может изменить свою традиционную траекторию: положительный наклон сменится отрицательным.</a:t>
            </a:r>
          </a:p>
          <a:p>
            <a:pPr indent="457200" algn="just" eaLnBrk="1" hangingPunct="1">
              <a:lnSpc>
                <a:spcPct val="115000"/>
              </a:lnSpc>
              <a:buClr>
                <a:srgbClr val="000000"/>
              </a:buClr>
              <a:buSzPct val="79000"/>
              <a:buFontTx/>
              <a:buNone/>
            </a:pPr>
            <a:r>
              <a:rPr lang="ru-RU" dirty="0" smtClean="0">
                <a:solidFill>
                  <a:schemeClr val="tx1"/>
                </a:solidFill>
                <a:latin typeface="Times New Roman" pitchFamily="18" charset="0"/>
                <a:cs typeface="Times New Roman" pitchFamily="18" charset="0"/>
                <a:sym typeface="Times New Roman" pitchFamily="18" charset="0"/>
              </a:rPr>
              <a:t>Различные возможные виды эластичности предложения факторов производства иллюстрирует кривая предложения SS на </a:t>
            </a:r>
            <a:r>
              <a:rPr lang="ru-RU" b="1" dirty="0" smtClean="0">
                <a:solidFill>
                  <a:srgbClr val="C00000"/>
                </a:solidFill>
                <a:latin typeface="Times New Roman" pitchFamily="18" charset="0"/>
                <a:cs typeface="Times New Roman" pitchFamily="18" charset="0"/>
                <a:sym typeface="Times New Roman" pitchFamily="18" charset="0"/>
              </a:rPr>
              <a:t>рис. 4</a:t>
            </a:r>
            <a:r>
              <a:rPr lang="ru-RU" dirty="0" smtClean="0">
                <a:solidFill>
                  <a:srgbClr val="C00000"/>
                </a:solidFill>
                <a:latin typeface="Times New Roman" pitchFamily="18" charset="0"/>
                <a:cs typeface="Times New Roman" pitchFamily="18" charset="0"/>
                <a:sym typeface="Times New Roman" pitchFamily="18" charset="0"/>
              </a:rPr>
              <a:t>.</a:t>
            </a:r>
          </a:p>
          <a:p>
            <a:pPr indent="457200" eaLnBrk="1" hangingPunct="1">
              <a:spcBef>
                <a:spcPts val="600"/>
              </a:spcBef>
              <a:buFontTx/>
              <a:buNone/>
            </a:pPr>
            <a:endParaRPr lang="ru-RU" sz="3000" dirty="0" smtClean="0">
              <a:latin typeface="Arial" charset="0"/>
              <a:cs typeface="Arial" charset="0"/>
            </a:endParaRPr>
          </a:p>
        </p:txBody>
      </p:sp>
    </p:spTree>
  </p:cSld>
  <p:clrMapOvr>
    <a:masterClrMapping/>
  </p:clrMapOvr>
  <p:transition spd="slow">
    <p:cu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Shape 219"/>
          <p:cNvSpPr txBox="1">
            <a:spLocks noChangeArrowheads="1"/>
          </p:cNvSpPr>
          <p:nvPr/>
        </p:nvSpPr>
        <p:spPr bwMode="auto">
          <a:xfrm>
            <a:off x="0" y="1"/>
            <a:ext cx="4427984" cy="466725"/>
          </a:xfrm>
          <a:prstGeom prst="rect">
            <a:avLst/>
          </a:prstGeom>
          <a:noFill/>
          <a:ln w="9525">
            <a:noFill/>
            <a:miter lim="800000"/>
            <a:headEnd/>
            <a:tailEnd/>
          </a:ln>
        </p:spPr>
        <p:txBody>
          <a:bodyPr lIns="91425" tIns="91425" rIns="91425" bIns="91425"/>
          <a:lstStyle/>
          <a:p>
            <a:pPr algn="ctr">
              <a:lnSpc>
                <a:spcPct val="115000"/>
              </a:lnSpc>
            </a:pPr>
            <a:r>
              <a:rPr lang="ru-RU" sz="1800" b="1" dirty="0">
                <a:solidFill>
                  <a:schemeClr val="accent6">
                    <a:lumMod val="50000"/>
                  </a:schemeClr>
                </a:solidFill>
                <a:latin typeface="Times New Roman" pitchFamily="18" charset="0"/>
                <a:cs typeface="Times New Roman" pitchFamily="18" charset="0"/>
                <a:sym typeface="Times New Roman" pitchFamily="18" charset="0"/>
              </a:rPr>
              <a:t>Рис. 4. Кривая предложения факторов производства</a:t>
            </a:r>
          </a:p>
          <a:p>
            <a:endParaRPr lang="ru-RU" dirty="0"/>
          </a:p>
        </p:txBody>
      </p:sp>
      <p:sp>
        <p:nvSpPr>
          <p:cNvPr id="35843" name="Shape 220"/>
          <p:cNvSpPr txBox="1">
            <a:spLocks noChangeArrowheads="1"/>
          </p:cNvSpPr>
          <p:nvPr/>
        </p:nvSpPr>
        <p:spPr bwMode="auto">
          <a:xfrm>
            <a:off x="4400140" y="123478"/>
            <a:ext cx="4562153" cy="4766121"/>
          </a:xfrm>
          <a:prstGeom prst="rect">
            <a:avLst/>
          </a:prstGeom>
          <a:noFill/>
          <a:ln w="9525">
            <a:noFill/>
            <a:miter lim="800000"/>
            <a:headEnd/>
            <a:tailEnd/>
          </a:ln>
        </p:spPr>
        <p:txBody>
          <a:bodyPr lIns="91425" tIns="91425" rIns="91425" bIns="91425" anchor="ctr"/>
          <a:lstStyle/>
          <a:p>
            <a:pPr algn="just"/>
            <a:r>
              <a:rPr lang="ru-RU" sz="2000" dirty="0">
                <a:solidFill>
                  <a:schemeClr val="tx1"/>
                </a:solidFill>
                <a:latin typeface="Times New Roman" pitchFamily="18" charset="0"/>
                <a:cs typeface="Times New Roman" pitchFamily="18" charset="0"/>
                <a:sym typeface="Times New Roman" pitchFamily="18" charset="0"/>
              </a:rPr>
              <a:t>Предложение факторов производства зависит от характеристик факторов и предпочтений их владельцев. В принципе, предложение прямо пропорционально изменению цены, как это показано на отрезке ниже точки А. Для факторов с фиксированным предложением (например, для земли) кривая предложения будет совершенно неэластичной, как на отрезке АВ. В отдельных случаях, когда повышение цены фактора существенно увеличивает доходы владельца (ставка зарплаты или цена нефти), кривая предложения может изгибаться влево, как это происходит на отрезке выше точки В.</a:t>
            </a:r>
          </a:p>
        </p:txBody>
      </p:sp>
      <p:pic>
        <p:nvPicPr>
          <p:cNvPr id="5" name="Рисунок 4" descr="рис.4.jpg"/>
          <p:cNvPicPr>
            <a:picLocks noChangeAspect="1"/>
          </p:cNvPicPr>
          <p:nvPr/>
        </p:nvPicPr>
        <p:blipFill>
          <a:blip r:embed="rId3"/>
          <a:stretch>
            <a:fillRect/>
          </a:stretch>
        </p:blipFill>
        <p:spPr>
          <a:xfrm>
            <a:off x="301527" y="843558"/>
            <a:ext cx="3824930" cy="3930107"/>
          </a:xfrm>
          <a:prstGeom prst="rect">
            <a:avLst/>
          </a:prstGeom>
          <a:ln>
            <a:solidFill>
              <a:schemeClr val="accent6">
                <a:lumMod val="50000"/>
              </a:schemeClr>
            </a:solidFill>
          </a:ln>
        </p:spPr>
      </p:pic>
    </p:spTree>
  </p:cSld>
  <p:clrMapOvr>
    <a:masterClrMapping/>
  </p:clrMapOvr>
  <p:transition spd="slow">
    <p:cu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Shape 226"/>
          <p:cNvSpPr txBox="1">
            <a:spLocks noGrp="1"/>
          </p:cNvSpPr>
          <p:nvPr>
            <p:ph type="title"/>
          </p:nvPr>
        </p:nvSpPr>
        <p:spPr>
          <a:xfrm>
            <a:off x="0" y="0"/>
            <a:ext cx="9144000" cy="936328"/>
          </a:xfrm>
        </p:spPr>
        <p:txBody>
          <a:bodyPr>
            <a:normAutofit/>
          </a:bodyPr>
          <a:lstStyle/>
          <a:p>
            <a:pPr algn="ctr" eaLnBrk="1" hangingPunct="1">
              <a:buClr>
                <a:srgbClr val="000000"/>
              </a:buClr>
            </a:pPr>
            <a:r>
              <a:rPr lang="ru-RU" sz="2400" b="1" dirty="0" smtClean="0">
                <a:solidFill>
                  <a:schemeClr val="accent6">
                    <a:lumMod val="50000"/>
                  </a:schemeClr>
                </a:solidFill>
                <a:latin typeface="Times New Roman" pitchFamily="18" charset="0"/>
                <a:cs typeface="Times New Roman" pitchFamily="18" charset="0"/>
                <a:sym typeface="Times New Roman" pitchFamily="18" charset="0"/>
              </a:rPr>
              <a:t>Определение цен на факторы с помощью спроса и предложения </a:t>
            </a:r>
          </a:p>
        </p:txBody>
      </p:sp>
      <p:sp>
        <p:nvSpPr>
          <p:cNvPr id="36867" name="Shape 227"/>
          <p:cNvSpPr txBox="1">
            <a:spLocks noGrp="1"/>
          </p:cNvSpPr>
          <p:nvPr>
            <p:ph type="body" idx="1"/>
          </p:nvPr>
        </p:nvSpPr>
        <p:spPr>
          <a:xfrm>
            <a:off x="323528" y="1059582"/>
            <a:ext cx="8439150" cy="3888432"/>
          </a:xfrm>
        </p:spPr>
        <p:txBody>
          <a:bodyPr>
            <a:normAutofit fontScale="32500" lnSpcReduction="20000"/>
          </a:bodyPr>
          <a:lstStyle/>
          <a:p>
            <a:pPr marL="0" indent="457200" algn="just" eaLnBrk="1" hangingPunct="1">
              <a:lnSpc>
                <a:spcPct val="115000"/>
              </a:lnSpc>
              <a:buClr>
                <a:srgbClr val="000000"/>
              </a:buClr>
              <a:buSzPct val="79000"/>
              <a:buFontTx/>
              <a:buNone/>
            </a:pPr>
            <a:r>
              <a:rPr lang="ru-RU" sz="6200" dirty="0" smtClean="0">
                <a:solidFill>
                  <a:schemeClr val="tx1"/>
                </a:solidFill>
                <a:latin typeface="Times New Roman" pitchFamily="18" charset="0"/>
                <a:cs typeface="Times New Roman" pitchFamily="18" charset="0"/>
                <a:sym typeface="Times New Roman" pitchFamily="18" charset="0"/>
              </a:rPr>
              <a:t>Для завершения анализа распределения дохода необходимо понять, как </a:t>
            </a:r>
            <a:r>
              <a:rPr lang="en-US" sz="6200" dirty="0" smtClean="0">
                <a:solidFill>
                  <a:schemeClr val="tx1"/>
                </a:solidFill>
                <a:latin typeface="Times New Roman" pitchFamily="18" charset="0"/>
                <a:cs typeface="Times New Roman" pitchFamily="18" charset="0"/>
                <a:sym typeface="Times New Roman" pitchFamily="18" charset="0"/>
              </a:rPr>
              <a:t>“</a:t>
            </a:r>
            <a:r>
              <a:rPr lang="ru-RU" sz="6200" dirty="0" smtClean="0">
                <a:solidFill>
                  <a:schemeClr val="tx1"/>
                </a:solidFill>
                <a:latin typeface="Times New Roman" pitchFamily="18" charset="0"/>
                <a:cs typeface="Times New Roman" pitchFamily="18" charset="0"/>
                <a:sym typeface="Times New Roman" pitchFamily="18" charset="0"/>
              </a:rPr>
              <a:t>взаимодействуют</a:t>
            </a:r>
            <a:r>
              <a:rPr lang="en-US" sz="6200" dirty="0" smtClean="0">
                <a:solidFill>
                  <a:schemeClr val="tx1"/>
                </a:solidFill>
                <a:latin typeface="Times New Roman" pitchFamily="18" charset="0"/>
                <a:cs typeface="Times New Roman" pitchFamily="18" charset="0"/>
                <a:sym typeface="Times New Roman" pitchFamily="18" charset="0"/>
              </a:rPr>
              <a:t>”</a:t>
            </a:r>
            <a:r>
              <a:rPr lang="ru-RU" sz="6200" dirty="0" smtClean="0">
                <a:solidFill>
                  <a:schemeClr val="tx1"/>
                </a:solidFill>
                <a:latin typeface="Times New Roman" pitchFamily="18" charset="0"/>
                <a:cs typeface="Times New Roman" pitchFamily="18" charset="0"/>
                <a:sym typeface="Times New Roman" pitchFamily="18" charset="0"/>
              </a:rPr>
              <a:t> предложение и спрос на факторы производства. В предыдущих разделах этой главы рассматривались причины, побуждающие изучать спрос, и дано краткое описание предложения. Мы показали, что при данных ценах на факторы, предприятия, </a:t>
            </a:r>
            <a:r>
              <a:rPr lang="ru-RU" sz="6200" dirty="0" err="1" smtClean="0">
                <a:solidFill>
                  <a:schemeClr val="tx1"/>
                </a:solidFill>
                <a:latin typeface="Times New Roman" pitchFamily="18" charset="0"/>
                <a:cs typeface="Times New Roman" pitchFamily="18" charset="0"/>
                <a:sym typeface="Times New Roman" pitchFamily="18" charset="0"/>
              </a:rPr>
              <a:t>максимизирующие</a:t>
            </a:r>
            <a:r>
              <a:rPr lang="ru-RU" sz="6200" dirty="0" smtClean="0">
                <a:solidFill>
                  <a:schemeClr val="tx1"/>
                </a:solidFill>
                <a:latin typeface="Times New Roman" pitchFamily="18" charset="0"/>
                <a:cs typeface="Times New Roman" pitchFamily="18" charset="0"/>
                <a:sym typeface="Times New Roman" pitchFamily="18" charset="0"/>
              </a:rPr>
              <a:t> прибыль, при выборе конкретного сочетания факторов производства будут ориентироваться на предельный продукт в денежном выражении. При снижении цены на землю, каждый фермер постарается максимально использовать ее, заменив ею другие факторы производства, такие как труд, машины и удобрения. Таким образом, каждый фермер предъявит такой спрос на кукурузные поля, как показано на </a:t>
            </a:r>
            <a:r>
              <a:rPr lang="ru-RU" sz="6200" b="1" dirty="0" smtClean="0">
                <a:solidFill>
                  <a:srgbClr val="C00000"/>
                </a:solidFill>
                <a:latin typeface="Times New Roman" pitchFamily="18" charset="0"/>
                <a:cs typeface="Times New Roman" pitchFamily="18" charset="0"/>
                <a:sym typeface="Times New Roman" pitchFamily="18" charset="0"/>
              </a:rPr>
              <a:t>рис. 2</a:t>
            </a:r>
            <a:r>
              <a:rPr lang="ru-RU" sz="6200" dirty="0" smtClean="0">
                <a:solidFill>
                  <a:srgbClr val="C00000"/>
                </a:solidFill>
                <a:latin typeface="Times New Roman" pitchFamily="18" charset="0"/>
                <a:cs typeface="Times New Roman" pitchFamily="18" charset="0"/>
                <a:sym typeface="Times New Roman" pitchFamily="18" charset="0"/>
              </a:rPr>
              <a:t> </a:t>
            </a:r>
            <a:r>
              <a:rPr lang="ru-RU" sz="6200" dirty="0" smtClean="0">
                <a:solidFill>
                  <a:schemeClr val="tx1"/>
                </a:solidFill>
                <a:latin typeface="Times New Roman" pitchFamily="18" charset="0"/>
                <a:cs typeface="Times New Roman" pitchFamily="18" charset="0"/>
                <a:sym typeface="Times New Roman" pitchFamily="18" charset="0"/>
              </a:rPr>
              <a:t>(см. график справа).</a:t>
            </a:r>
          </a:p>
          <a:p>
            <a:pPr marL="0" indent="457200" eaLnBrk="1" hangingPunct="1">
              <a:spcBef>
                <a:spcPts val="600"/>
              </a:spcBef>
              <a:buFontTx/>
              <a:buNone/>
            </a:pPr>
            <a:r>
              <a:rPr lang="ru-RU" b="1" dirty="0" smtClean="0">
                <a:solidFill>
                  <a:srgbClr val="FF0000"/>
                </a:solidFill>
                <a:latin typeface="Times New Roman" pitchFamily="18" charset="0"/>
                <a:cs typeface="Times New Roman" pitchFamily="18" charset="0"/>
                <a:sym typeface="Times New Roman" pitchFamily="18" charset="0"/>
              </a:rPr>
              <a:t>	</a:t>
            </a:r>
          </a:p>
          <a:p>
            <a:pPr marL="0" indent="457200" eaLnBrk="1" hangingPunct="1">
              <a:spcBef>
                <a:spcPts val="600"/>
              </a:spcBef>
              <a:buFontTx/>
              <a:buNone/>
            </a:pPr>
            <a:endParaRPr lang="ru-RU" sz="3000" dirty="0" smtClean="0">
              <a:latin typeface="Arial" charset="0"/>
              <a:cs typeface="Arial" charset="0"/>
            </a:endParaRP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Shape 45"/>
          <p:cNvSpPr txBox="1">
            <a:spLocks noGrp="1"/>
          </p:cNvSpPr>
          <p:nvPr>
            <p:ph type="title"/>
          </p:nvPr>
        </p:nvSpPr>
        <p:spPr>
          <a:xfrm>
            <a:off x="0" y="88900"/>
            <a:ext cx="8686800" cy="484188"/>
          </a:xfrm>
        </p:spPr>
        <p:txBody>
          <a:bodyPr>
            <a:noAutofit/>
          </a:bodyPr>
          <a:lstStyle/>
          <a:p>
            <a:pPr algn="ctr" eaLnBrk="1" hangingPunct="1">
              <a:buClr>
                <a:srgbClr val="000000"/>
              </a:buClr>
            </a:pPr>
            <a:r>
              <a:rPr lang="ru-RU" sz="3400" b="1" dirty="0" smtClean="0">
                <a:solidFill>
                  <a:schemeClr val="accent6">
                    <a:lumMod val="50000"/>
                  </a:schemeClr>
                </a:solidFill>
                <a:latin typeface="Times New Roman" pitchFamily="18" charset="0"/>
                <a:cs typeface="Times New Roman" pitchFamily="18" charset="0"/>
                <a:sym typeface="Times New Roman" pitchFamily="18" charset="0"/>
              </a:rPr>
              <a:t>Доход</a:t>
            </a:r>
          </a:p>
        </p:txBody>
      </p:sp>
      <p:sp>
        <p:nvSpPr>
          <p:cNvPr id="6147" name="Shape 46"/>
          <p:cNvSpPr txBox="1">
            <a:spLocks noGrp="1"/>
          </p:cNvSpPr>
          <p:nvPr>
            <p:ph type="body" idx="1"/>
          </p:nvPr>
        </p:nvSpPr>
        <p:spPr>
          <a:xfrm>
            <a:off x="-16841" y="606996"/>
            <a:ext cx="9144000" cy="4536504"/>
          </a:xfrm>
        </p:spPr>
        <p:txBody>
          <a:bodyPr>
            <a:noAutofit/>
          </a:bodyPr>
          <a:lstStyle/>
          <a:p>
            <a:pPr indent="457200" algn="just" eaLnBrk="1" hangingPunct="1">
              <a:buFontTx/>
              <a:buNone/>
            </a:pPr>
            <a:r>
              <a:rPr lang="ru-RU" sz="2000" dirty="0" smtClean="0">
                <a:solidFill>
                  <a:schemeClr val="tx1"/>
                </a:solidFill>
                <a:latin typeface="Times New Roman" pitchFamily="18" charset="0"/>
                <a:cs typeface="Times New Roman" pitchFamily="18" charset="0"/>
                <a:sym typeface="Times New Roman" pitchFamily="18" charset="0"/>
              </a:rPr>
              <a:t>При определении экономического положения отдельного человека или страны чаще всего используют два критерия – доход и богатство. </a:t>
            </a:r>
            <a:r>
              <a:rPr lang="ru-RU" sz="2000" b="1" i="1" dirty="0" smtClean="0">
                <a:solidFill>
                  <a:srgbClr val="C00000"/>
                </a:solidFill>
                <a:latin typeface="Times New Roman" pitchFamily="18" charset="0"/>
                <a:cs typeface="Times New Roman" pitchFamily="18" charset="0"/>
                <a:sym typeface="Times New Roman" pitchFamily="18" charset="0"/>
              </a:rPr>
              <a:t>Доходом</a:t>
            </a:r>
            <a:r>
              <a:rPr lang="ru-RU" sz="2000" dirty="0" smtClean="0">
                <a:solidFill>
                  <a:schemeClr val="tx1"/>
                </a:solidFill>
                <a:latin typeface="Times New Roman" pitchFamily="18" charset="0"/>
                <a:cs typeface="Times New Roman" pitchFamily="18" charset="0"/>
                <a:sym typeface="Times New Roman" pitchFamily="18" charset="0"/>
              </a:rPr>
              <a:t> называется общая сумма</a:t>
            </a:r>
            <a:r>
              <a:rPr lang="ru-RU" sz="2000" b="1" dirty="0" smtClean="0">
                <a:solidFill>
                  <a:schemeClr val="tx1"/>
                </a:solidFill>
                <a:latin typeface="Times New Roman" pitchFamily="18" charset="0"/>
                <a:cs typeface="Times New Roman" pitchFamily="18" charset="0"/>
                <a:sym typeface="Times New Roman" pitchFamily="18" charset="0"/>
              </a:rPr>
              <a:t> </a:t>
            </a:r>
            <a:r>
              <a:rPr lang="ru-RU" sz="2000" dirty="0" smtClean="0">
                <a:solidFill>
                  <a:schemeClr val="tx1"/>
                </a:solidFill>
                <a:latin typeface="Times New Roman" pitchFamily="18" charset="0"/>
                <a:cs typeface="Times New Roman" pitchFamily="18" charset="0"/>
                <a:sym typeface="Times New Roman" pitchFamily="18" charset="0"/>
              </a:rPr>
              <a:t>денежных поступлений или наличных денег, получаемых отдельным лицом или домохозяйством в течение определенного периода времени (обычно года). Сумма всех доходов называется </a:t>
            </a:r>
            <a:r>
              <a:rPr lang="ru-RU" sz="2000" b="1" i="1" dirty="0" smtClean="0">
                <a:solidFill>
                  <a:srgbClr val="C00000"/>
                </a:solidFill>
                <a:latin typeface="Times New Roman" pitchFamily="18" charset="0"/>
                <a:cs typeface="Times New Roman" pitchFamily="18" charset="0"/>
                <a:sym typeface="Times New Roman" pitchFamily="18" charset="0"/>
              </a:rPr>
              <a:t>национальным доходом</a:t>
            </a:r>
            <a:r>
              <a:rPr lang="ru-RU" sz="2000" i="1" dirty="0" smtClean="0">
                <a:solidFill>
                  <a:schemeClr val="tx1"/>
                </a:solidFill>
                <a:latin typeface="Times New Roman" pitchFamily="18" charset="0"/>
                <a:cs typeface="Times New Roman" pitchFamily="18" charset="0"/>
                <a:sym typeface="Times New Roman" pitchFamily="18" charset="0"/>
              </a:rPr>
              <a:t>, </a:t>
            </a:r>
            <a:r>
              <a:rPr lang="ru-RU" sz="2000" dirty="0" smtClean="0">
                <a:solidFill>
                  <a:schemeClr val="tx1"/>
                </a:solidFill>
                <a:latin typeface="Times New Roman" pitchFamily="18" charset="0"/>
                <a:cs typeface="Times New Roman" pitchFamily="18" charset="0"/>
                <a:sym typeface="Times New Roman" pitchFamily="18" charset="0"/>
              </a:rPr>
              <a:t>компоненты которого приведены в </a:t>
            </a:r>
            <a:r>
              <a:rPr lang="ru-RU" sz="2000" b="1" dirty="0" smtClean="0">
                <a:solidFill>
                  <a:srgbClr val="C00000"/>
                </a:solidFill>
                <a:latin typeface="Times New Roman" pitchFamily="18" charset="0"/>
                <a:cs typeface="Times New Roman" pitchFamily="18" charset="0"/>
                <a:sym typeface="Times New Roman" pitchFamily="18" charset="0"/>
              </a:rPr>
              <a:t>табл. 1</a:t>
            </a:r>
            <a:r>
              <a:rPr lang="ru-RU" sz="2000" b="1" dirty="0" smtClean="0">
                <a:solidFill>
                  <a:schemeClr val="tx1"/>
                </a:solidFill>
                <a:latin typeface="Times New Roman" pitchFamily="18" charset="0"/>
                <a:cs typeface="Times New Roman" pitchFamily="18" charset="0"/>
                <a:sym typeface="Times New Roman" pitchFamily="18" charset="0"/>
              </a:rPr>
              <a:t>.</a:t>
            </a:r>
            <a:r>
              <a:rPr lang="ru-RU" sz="2000" dirty="0" smtClean="0">
                <a:solidFill>
                  <a:schemeClr val="tx1"/>
                </a:solidFill>
                <a:latin typeface="Times New Roman" pitchFamily="18" charset="0"/>
                <a:cs typeface="Times New Roman" pitchFamily="18" charset="0"/>
                <a:sym typeface="Times New Roman" pitchFamily="18" charset="0"/>
              </a:rPr>
              <a:t> Наибольшую часть национального дохода составляет оплата труда в виде заработной платы, или жалованья, или же в виде дополнительных выплат. Все остальное составляют различные виды </a:t>
            </a:r>
            <a:r>
              <a:rPr lang="ru-RU" sz="2000" b="1" i="1" dirty="0" smtClean="0">
                <a:solidFill>
                  <a:srgbClr val="C00000"/>
                </a:solidFill>
                <a:latin typeface="Times New Roman" pitchFamily="18" charset="0"/>
                <a:cs typeface="Times New Roman" pitchFamily="18" charset="0"/>
                <a:sym typeface="Times New Roman" pitchFamily="18" charset="0"/>
              </a:rPr>
              <a:t>дохода от собственности</a:t>
            </a:r>
            <a:r>
              <a:rPr lang="ru-RU" sz="2000" dirty="0" smtClean="0">
                <a:solidFill>
                  <a:schemeClr val="tx1"/>
                </a:solidFill>
                <a:latin typeface="Times New Roman" pitchFamily="18" charset="0"/>
                <a:cs typeface="Times New Roman" pitchFamily="18" charset="0"/>
                <a:sym typeface="Times New Roman" pitchFamily="18" charset="0"/>
              </a:rPr>
              <a:t>: рента, проценты, прибыль корпораций и доходы частных собственников. Последняя категория в основном включает доходы владельцев мелких предприятий.</a:t>
            </a:r>
            <a:endParaRPr lang="ru-RU" sz="2000" dirty="0" smtClean="0">
              <a:solidFill>
                <a:schemeClr val="tx1"/>
              </a:solidFill>
              <a:latin typeface="Arial" charset="0"/>
              <a:cs typeface="Arial" charset="0"/>
            </a:endParaRPr>
          </a:p>
          <a:p>
            <a:pPr indent="457200" algn="just" eaLnBrk="1" hangingPunct="1">
              <a:buClr>
                <a:srgbClr val="000000"/>
              </a:buClr>
              <a:buSzPct val="79000"/>
              <a:buFontTx/>
              <a:buNone/>
            </a:pPr>
            <a:r>
              <a:rPr lang="ru-RU" sz="2000" b="1" i="1" dirty="0" smtClean="0">
                <a:solidFill>
                  <a:srgbClr val="C00000"/>
                </a:solidFill>
                <a:latin typeface="Times New Roman" pitchFamily="18" charset="0"/>
                <a:cs typeface="Times New Roman" pitchFamily="18" charset="0"/>
                <a:sym typeface="Times New Roman" pitchFamily="18" charset="0"/>
              </a:rPr>
              <a:t>     В рыночной экономике доходы распределяются между владельцами экономических факторов производства в форме заработной платы, прибыли, ренты и процента</a:t>
            </a:r>
            <a:r>
              <a:rPr lang="ru-RU" sz="2000" i="1" dirty="0">
                <a:solidFill>
                  <a:srgbClr val="C00000"/>
                </a:solidFill>
                <a:latin typeface="Times New Roman" pitchFamily="18" charset="0"/>
                <a:cs typeface="Times New Roman" pitchFamily="18" charset="0"/>
                <a:sym typeface="Times New Roman" pitchFamily="18" charset="0"/>
              </a:rPr>
              <a:t>.</a:t>
            </a:r>
            <a:endParaRPr lang="ru-RU" sz="2000" dirty="0" smtClean="0">
              <a:solidFill>
                <a:srgbClr val="C00000"/>
              </a:solidFill>
              <a:latin typeface="Arial" charset="0"/>
              <a:cs typeface="Arial" charset="0"/>
            </a:endParaRPr>
          </a:p>
        </p:txBody>
      </p:sp>
    </p:spTree>
  </p:cSld>
  <p:clrMapOvr>
    <a:masterClrMapping/>
  </p:clrMapOvr>
  <p:transition spd="slow">
    <p:cu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Shape 113"/>
          <p:cNvSpPr txBox="1">
            <a:spLocks noChangeArrowheads="1"/>
          </p:cNvSpPr>
          <p:nvPr/>
        </p:nvSpPr>
        <p:spPr bwMode="auto">
          <a:xfrm>
            <a:off x="0" y="0"/>
            <a:ext cx="9144000" cy="742950"/>
          </a:xfrm>
          <a:prstGeom prst="rect">
            <a:avLst/>
          </a:prstGeom>
          <a:noFill/>
          <a:ln w="9525">
            <a:noFill/>
            <a:miter lim="800000"/>
            <a:headEnd/>
            <a:tailEnd/>
          </a:ln>
        </p:spPr>
        <p:txBody>
          <a:bodyPr lIns="91425" tIns="91425" rIns="91425" bIns="91425"/>
          <a:lstStyle/>
          <a:p>
            <a:pPr algn="ctr">
              <a:lnSpc>
                <a:spcPct val="115000"/>
              </a:lnSpc>
              <a:buClr>
                <a:srgbClr val="000000"/>
              </a:buClr>
              <a:buSzPct val="61000"/>
              <a:buFont typeface="Arial" charset="0"/>
              <a:buNone/>
            </a:pPr>
            <a:r>
              <a:rPr lang="ru-RU" sz="1800" b="1" dirty="0">
                <a:solidFill>
                  <a:schemeClr val="accent6">
                    <a:lumMod val="50000"/>
                  </a:schemeClr>
                </a:solidFill>
                <a:latin typeface="Times New Roman" pitchFamily="18" charset="0"/>
                <a:cs typeface="Times New Roman" pitchFamily="18" charset="0"/>
                <a:sym typeface="Times New Roman" pitchFamily="18" charset="0"/>
              </a:rPr>
              <a:t>Рис. 2. Спрос на факторы производства является производным от спроса на товары, для производства которых они используются</a:t>
            </a:r>
          </a:p>
          <a:p>
            <a:endParaRPr lang="ru-RU" dirty="0"/>
          </a:p>
        </p:txBody>
      </p:sp>
      <p:pic>
        <p:nvPicPr>
          <p:cNvPr id="5" name="Рисунок 4" descr="рис.2.jpg"/>
          <p:cNvPicPr>
            <a:picLocks noChangeAspect="1"/>
          </p:cNvPicPr>
          <p:nvPr/>
        </p:nvPicPr>
        <p:blipFill>
          <a:blip r:embed="rId3"/>
          <a:stretch>
            <a:fillRect/>
          </a:stretch>
        </p:blipFill>
        <p:spPr>
          <a:xfrm>
            <a:off x="938267" y="987574"/>
            <a:ext cx="7267466" cy="3412976"/>
          </a:xfrm>
          <a:prstGeom prst="rect">
            <a:avLst/>
          </a:prstGeom>
          <a:ln>
            <a:solidFill>
              <a:schemeClr val="accent6">
                <a:lumMod val="50000"/>
              </a:schemeClr>
            </a:solidFill>
          </a:ln>
        </p:spPr>
      </p:pic>
    </p:spTree>
    <p:extLst>
      <p:ext uri="{BB962C8B-B14F-4D97-AF65-F5344CB8AC3E}">
        <p14:creationId xmlns:p14="http://schemas.microsoft.com/office/powerpoint/2010/main" val="2208876465"/>
      </p:ext>
    </p:extLst>
  </p:cSld>
  <p:clrMapOvr>
    <a:masterClrMapping/>
  </p:clrMapOvr>
  <p:transition spd="slow">
    <p:cu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23478"/>
            <a:ext cx="8640960" cy="4693593"/>
          </a:xfrm>
          <a:prstGeom prst="rect">
            <a:avLst/>
          </a:prstGeom>
        </p:spPr>
        <p:txBody>
          <a:bodyPr wrap="square">
            <a:spAutoFit/>
          </a:bodyPr>
          <a:lstStyle/>
          <a:p>
            <a:pPr marL="0" indent="457200" algn="just" eaLnBrk="1" hangingPunct="1">
              <a:lnSpc>
                <a:spcPct val="115000"/>
              </a:lnSpc>
              <a:buClr>
                <a:srgbClr val="000000"/>
              </a:buClr>
              <a:buSzPct val="79000"/>
              <a:buFontTx/>
              <a:buNone/>
            </a:pPr>
            <a:r>
              <a:rPr lang="ru-RU" sz="2000" dirty="0">
                <a:solidFill>
                  <a:schemeClr val="tx1"/>
                </a:solidFill>
                <a:latin typeface="Times New Roman" pitchFamily="18" charset="0"/>
                <a:cs typeface="Times New Roman" pitchFamily="18" charset="0"/>
                <a:sym typeface="Times New Roman" pitchFamily="18" charset="0"/>
              </a:rPr>
              <a:t>Каким образом мы можем узнать величину рыночного спроса на факторы производства (будь то кукурузные поля, неквалифицированный труд или компьютеры)? Мы должны просуммировать индивидуальный спрос каждого предприятия. Так. при определенной цене на землю мы суммируем спрос на землю всех предприятий по этой цене; и то же самое делаем для всех цен на землю. Иначе говоря, мы складываем по горизонтали все кривые спроса на землю отдельных предприятий для того, чтобы получить кривую рыночного спроса на землю. Ту же процедуру мы проделываем для всех факторов производства, суммируя величины производного спроса всех компаний, чтобы получить рыночный спрос из каждый фактор производства. И в каждом случае производный спрос на факторы производства зависит от предельного продукта данного фактора в денежном выражении. На </a:t>
            </a:r>
            <a:r>
              <a:rPr lang="ru-RU" sz="2000" b="1" dirty="0">
                <a:solidFill>
                  <a:srgbClr val="C00000"/>
                </a:solidFill>
                <a:latin typeface="Times New Roman" pitchFamily="18" charset="0"/>
                <a:cs typeface="Times New Roman" pitchFamily="18" charset="0"/>
                <a:sym typeface="Times New Roman" pitchFamily="18" charset="0"/>
              </a:rPr>
              <a:t>рис. 5</a:t>
            </a:r>
            <a:r>
              <a:rPr lang="ru-RU" sz="2000" dirty="0">
                <a:solidFill>
                  <a:srgbClr val="C00000"/>
                </a:solidFill>
                <a:latin typeface="Times New Roman" pitchFamily="18" charset="0"/>
                <a:cs typeface="Times New Roman" pitchFamily="18" charset="0"/>
                <a:sym typeface="Times New Roman" pitchFamily="18" charset="0"/>
              </a:rPr>
              <a:t> </a:t>
            </a:r>
            <a:r>
              <a:rPr lang="ru-RU" sz="2000" dirty="0">
                <a:solidFill>
                  <a:schemeClr val="tx1"/>
                </a:solidFill>
                <a:latin typeface="Times New Roman" pitchFamily="18" charset="0"/>
                <a:cs typeface="Times New Roman" pitchFamily="18" charset="0"/>
                <a:sym typeface="Times New Roman" pitchFamily="18" charset="0"/>
              </a:rPr>
              <a:t>показана кривая общего спроса DD на некий фактор производства.</a:t>
            </a:r>
          </a:p>
        </p:txBody>
      </p:sp>
    </p:spTree>
    <p:extLst>
      <p:ext uri="{BB962C8B-B14F-4D97-AF65-F5344CB8AC3E}">
        <p14:creationId xmlns:p14="http://schemas.microsoft.com/office/powerpoint/2010/main" val="14820245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Shape 232"/>
          <p:cNvSpPr txBox="1">
            <a:spLocks noChangeArrowheads="1"/>
          </p:cNvSpPr>
          <p:nvPr/>
        </p:nvSpPr>
        <p:spPr bwMode="auto">
          <a:xfrm>
            <a:off x="0" y="123826"/>
            <a:ext cx="9144000" cy="466725"/>
          </a:xfrm>
          <a:prstGeom prst="rect">
            <a:avLst/>
          </a:prstGeom>
          <a:noFill/>
          <a:ln w="9525">
            <a:noFill/>
            <a:miter lim="800000"/>
            <a:headEnd/>
            <a:tailEnd/>
          </a:ln>
        </p:spPr>
        <p:txBody>
          <a:bodyPr lIns="91425" tIns="91425" rIns="91425" bIns="91425"/>
          <a:lstStyle/>
          <a:p>
            <a:pPr algn="ctr"/>
            <a:r>
              <a:rPr lang="ru-RU" sz="1800" b="1" dirty="0">
                <a:solidFill>
                  <a:schemeClr val="accent6">
                    <a:lumMod val="50000"/>
                  </a:schemeClr>
                </a:solidFill>
                <a:latin typeface="Times New Roman" pitchFamily="18" charset="0"/>
                <a:cs typeface="Times New Roman" pitchFamily="18" charset="0"/>
                <a:sym typeface="Times New Roman" pitchFamily="18" charset="0"/>
              </a:rPr>
              <a:t>Рис. 5. Определение цены фактора и распределение дохода </a:t>
            </a:r>
            <a:endParaRPr lang="en-US" sz="1800" b="1" dirty="0">
              <a:solidFill>
                <a:schemeClr val="accent6">
                  <a:lumMod val="50000"/>
                </a:schemeClr>
              </a:solidFill>
              <a:latin typeface="Times New Roman" pitchFamily="18" charset="0"/>
              <a:cs typeface="Times New Roman" pitchFamily="18" charset="0"/>
              <a:sym typeface="Times New Roman" pitchFamily="18" charset="0"/>
            </a:endParaRPr>
          </a:p>
          <a:p>
            <a:pPr algn="ctr"/>
            <a:r>
              <a:rPr lang="ru-RU" sz="1800" b="1" dirty="0">
                <a:solidFill>
                  <a:schemeClr val="accent6">
                    <a:lumMod val="50000"/>
                  </a:schemeClr>
                </a:solidFill>
                <a:latin typeface="Times New Roman" pitchFamily="18" charset="0"/>
                <a:cs typeface="Times New Roman" pitchFamily="18" charset="0"/>
                <a:sym typeface="Times New Roman" pitchFamily="18" charset="0"/>
              </a:rPr>
              <a:t>происходит и результате взаимодействия предложения фактора и </a:t>
            </a:r>
            <a:endParaRPr lang="en-US" sz="1800" b="1" dirty="0">
              <a:solidFill>
                <a:schemeClr val="accent6">
                  <a:lumMod val="50000"/>
                </a:schemeClr>
              </a:solidFill>
              <a:latin typeface="Times New Roman" pitchFamily="18" charset="0"/>
              <a:cs typeface="Times New Roman" pitchFamily="18" charset="0"/>
              <a:sym typeface="Times New Roman" pitchFamily="18" charset="0"/>
            </a:endParaRPr>
          </a:p>
          <a:p>
            <a:pPr algn="ctr"/>
            <a:r>
              <a:rPr lang="ru-RU" sz="1800" b="1" dirty="0">
                <a:solidFill>
                  <a:schemeClr val="accent6">
                    <a:lumMod val="50000"/>
                  </a:schemeClr>
                </a:solidFill>
                <a:latin typeface="Times New Roman" pitchFamily="18" charset="0"/>
                <a:cs typeface="Times New Roman" pitchFamily="18" charset="0"/>
                <a:sym typeface="Times New Roman" pitchFamily="18" charset="0"/>
              </a:rPr>
              <a:t>производного спроса</a:t>
            </a:r>
          </a:p>
          <a:p>
            <a:endParaRPr lang="ru-RU" dirty="0"/>
          </a:p>
        </p:txBody>
      </p:sp>
      <p:sp>
        <p:nvSpPr>
          <p:cNvPr id="37891" name="AutoShape 2" descr="https://lh5.googleusercontent.com/JKPErS6j4_vOpuUdvTo-QP0jFikWMPluilSbOOLh0yc12upwo7IrIVR1CMELnmynNV9tDjaFRYDLOXxhHoJnNy2LBYtCk7MjfMxKMYSqgf61HiZcv-8TAOoCRA"/>
          <p:cNvSpPr>
            <a:spLocks noChangeAspect="1" noChangeArrowheads="1"/>
          </p:cNvSpPr>
          <p:nvPr/>
        </p:nvSpPr>
        <p:spPr bwMode="auto">
          <a:xfrm>
            <a:off x="155575" y="84138"/>
            <a:ext cx="304800" cy="304800"/>
          </a:xfrm>
          <a:prstGeom prst="rect">
            <a:avLst/>
          </a:prstGeom>
          <a:noFill/>
          <a:ln w="9525">
            <a:noFill/>
            <a:miter lim="800000"/>
            <a:headEnd/>
            <a:tailEnd/>
          </a:ln>
        </p:spPr>
        <p:txBody>
          <a:bodyPr/>
          <a:lstStyle/>
          <a:p>
            <a:endParaRPr lang="ru-RU"/>
          </a:p>
        </p:txBody>
      </p:sp>
      <p:pic>
        <p:nvPicPr>
          <p:cNvPr id="5" name="Рисунок 4" descr="рис.5.jpg"/>
          <p:cNvPicPr>
            <a:picLocks noChangeAspect="1"/>
          </p:cNvPicPr>
          <p:nvPr/>
        </p:nvPicPr>
        <p:blipFill>
          <a:blip r:embed="rId3">
            <a:lum/>
          </a:blip>
          <a:stretch>
            <a:fillRect/>
          </a:stretch>
        </p:blipFill>
        <p:spPr>
          <a:xfrm>
            <a:off x="2555776" y="1203598"/>
            <a:ext cx="3726262" cy="3722812"/>
          </a:xfrm>
          <a:prstGeom prst="rect">
            <a:avLst/>
          </a:prstGeom>
          <a:ln>
            <a:solidFill>
              <a:schemeClr val="accent6">
                <a:lumMod val="50000"/>
              </a:schemeClr>
            </a:solidFill>
          </a:ln>
        </p:spPr>
      </p:pic>
    </p:spTree>
  </p:cSld>
  <p:clrMapOvr>
    <a:masterClrMapping/>
  </p:clrMapOvr>
  <p:transition spd="slow">
    <p:cu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Shape 239"/>
          <p:cNvSpPr txBox="1">
            <a:spLocks noChangeArrowheads="1"/>
          </p:cNvSpPr>
          <p:nvPr/>
        </p:nvSpPr>
        <p:spPr bwMode="auto">
          <a:xfrm>
            <a:off x="179512" y="195486"/>
            <a:ext cx="8784976" cy="4752528"/>
          </a:xfrm>
          <a:prstGeom prst="rect">
            <a:avLst/>
          </a:prstGeom>
          <a:noFill/>
          <a:ln w="9525">
            <a:noFill/>
            <a:miter lim="800000"/>
            <a:headEnd/>
            <a:tailEnd/>
          </a:ln>
        </p:spPr>
        <p:txBody>
          <a:bodyPr lIns="91425" tIns="91425" rIns="91425" bIns="91425" anchor="ctr"/>
          <a:lstStyle/>
          <a:p>
            <a:pPr indent="355600" algn="just"/>
            <a:r>
              <a:rPr lang="ru-RU" sz="2000" dirty="0" smtClean="0">
                <a:solidFill>
                  <a:schemeClr val="tx1"/>
                </a:solidFill>
                <a:latin typeface="Times New Roman" pitchFamily="18" charset="0"/>
                <a:cs typeface="Times New Roman" pitchFamily="18" charset="0"/>
              </a:rPr>
              <a:t>Факторные </a:t>
            </a:r>
            <a:r>
              <a:rPr lang="ru-RU" sz="2000" dirty="0">
                <a:solidFill>
                  <a:schemeClr val="tx1"/>
                </a:solidFill>
                <a:latin typeface="Times New Roman" pitchFamily="18" charset="0"/>
                <a:cs typeface="Times New Roman" pitchFamily="18" charset="0"/>
              </a:rPr>
              <a:t>цены определяются в результате взаимодействия их спроса и предложения. При возрастании спроса на фактор с неэластичным предложением (например, земля), общий доход от использования этого фактора будет увеличиваться. Аналогично, спрос и предложение грузовиков, программистов или офисных помещений будут влиять на цену и объем их продаж. В какой точке увеличение спроса приведет к уменьшению объема предложения и общего дохода от этого фактора?</a:t>
            </a:r>
          </a:p>
          <a:p>
            <a:pPr algn="just"/>
            <a:endParaRPr lang="en-US" sz="2000" dirty="0">
              <a:solidFill>
                <a:schemeClr val="tx1"/>
              </a:solidFill>
              <a:latin typeface="Times New Roman" pitchFamily="18" charset="0"/>
              <a:cs typeface="Times New Roman" pitchFamily="18" charset="0"/>
              <a:sym typeface="Times New Roman" pitchFamily="18" charset="0"/>
            </a:endParaRPr>
          </a:p>
          <a:p>
            <a:pPr indent="355600" algn="just"/>
            <a:r>
              <a:rPr lang="ru-RU" sz="2000" dirty="0" smtClean="0">
                <a:solidFill>
                  <a:schemeClr val="tx1"/>
                </a:solidFill>
                <a:latin typeface="Times New Roman" pitchFamily="18" charset="0"/>
                <a:cs typeface="Times New Roman" pitchFamily="18" charset="0"/>
                <a:sym typeface="Times New Roman" pitchFamily="18" charset="0"/>
              </a:rPr>
              <a:t>Как </a:t>
            </a:r>
            <a:r>
              <a:rPr lang="ru-RU" sz="2000" dirty="0">
                <a:solidFill>
                  <a:schemeClr val="tx1"/>
                </a:solidFill>
                <a:latin typeface="Times New Roman" pitchFamily="18" charset="0"/>
                <a:cs typeface="Times New Roman" pitchFamily="18" charset="0"/>
                <a:sym typeface="Times New Roman" pitchFamily="18" charset="0"/>
              </a:rPr>
              <a:t>определить рыночное равновесие? Равновесная цена на факторы производства в условиях конкурентного рынка устанавливается на таком уровне, при котором величина спроса равна величине предложения. Вы можете увидеть эту ситуацию на </a:t>
            </a:r>
            <a:r>
              <a:rPr lang="ru-RU" sz="2000" b="1" dirty="0">
                <a:solidFill>
                  <a:srgbClr val="C00000"/>
                </a:solidFill>
                <a:latin typeface="Times New Roman" pitchFamily="18" charset="0"/>
                <a:cs typeface="Times New Roman" pitchFamily="18" charset="0"/>
                <a:sym typeface="Times New Roman" pitchFamily="18" charset="0"/>
              </a:rPr>
              <a:t>рис. 5</a:t>
            </a:r>
            <a:r>
              <a:rPr lang="ru-RU" sz="2000" dirty="0">
                <a:solidFill>
                  <a:schemeClr val="tx1"/>
                </a:solidFill>
                <a:latin typeface="Times New Roman" pitchFamily="18" charset="0"/>
                <a:cs typeface="Times New Roman" pitchFamily="18" charset="0"/>
                <a:sym typeface="Times New Roman" pitchFamily="18" charset="0"/>
              </a:rPr>
              <a:t>, где кривая производного спроса на фактор пересекает кривую предложения в точке Е. Только при этой цене то количество единиц фактора, которое готовы предложить его владельцы, будет точно соответствовать тому количеству, которое покупатели готовы приобрести.</a:t>
            </a:r>
          </a:p>
        </p:txBody>
      </p:sp>
    </p:spTree>
  </p:cSld>
  <p:clrMapOvr>
    <a:masterClrMapping/>
  </p:clrMapOvr>
  <p:transition spd="slow">
    <p:cu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Shape 244"/>
          <p:cNvSpPr txBox="1">
            <a:spLocks noGrp="1"/>
          </p:cNvSpPr>
          <p:nvPr>
            <p:ph type="title"/>
          </p:nvPr>
        </p:nvSpPr>
        <p:spPr>
          <a:xfrm>
            <a:off x="457200" y="206375"/>
            <a:ext cx="8229600" cy="436563"/>
          </a:xfrm>
        </p:spPr>
        <p:txBody>
          <a:bodyPr>
            <a:noAutofit/>
          </a:bodyPr>
          <a:lstStyle/>
          <a:p>
            <a:pPr algn="ctr" eaLnBrk="1" hangingPunct="1">
              <a:buClr>
                <a:srgbClr val="000000"/>
              </a:buClr>
            </a:pPr>
            <a:r>
              <a:rPr lang="ru-RU" sz="2400" b="1" dirty="0" smtClean="0">
                <a:solidFill>
                  <a:schemeClr val="accent6">
                    <a:lumMod val="50000"/>
                  </a:schemeClr>
                </a:solidFill>
                <a:latin typeface="Times New Roman" pitchFamily="18" charset="0"/>
                <a:cs typeface="Times New Roman" pitchFamily="18" charset="0"/>
                <a:sym typeface="Times New Roman" pitchFamily="18" charset="0"/>
              </a:rPr>
              <a:t>О хирургах и официантах</a:t>
            </a:r>
          </a:p>
        </p:txBody>
      </p:sp>
      <p:sp>
        <p:nvSpPr>
          <p:cNvPr id="39939" name="Shape 245"/>
          <p:cNvSpPr txBox="1">
            <a:spLocks noGrp="1"/>
          </p:cNvSpPr>
          <p:nvPr>
            <p:ph type="body" idx="1"/>
          </p:nvPr>
        </p:nvSpPr>
        <p:spPr>
          <a:xfrm>
            <a:off x="467544" y="771550"/>
            <a:ext cx="8229600" cy="4500562"/>
          </a:xfrm>
        </p:spPr>
        <p:txBody>
          <a:bodyPr>
            <a:noAutofit/>
          </a:bodyPr>
          <a:lstStyle/>
          <a:p>
            <a:pPr marL="0" indent="355600" algn="just" eaLnBrk="1" hangingPunct="1">
              <a:buClr>
                <a:srgbClr val="000000"/>
              </a:buClr>
              <a:buSzPct val="79000"/>
              <a:buFontTx/>
              <a:buNone/>
            </a:pPr>
            <a:r>
              <a:rPr lang="ru-RU" sz="2000" dirty="0" smtClean="0">
                <a:solidFill>
                  <a:schemeClr val="tx1"/>
                </a:solidFill>
                <a:latin typeface="Times New Roman" pitchFamily="18" charset="0"/>
                <a:cs typeface="Times New Roman" pitchFamily="18" charset="0"/>
                <a:sym typeface="Times New Roman" pitchFamily="18" charset="0"/>
              </a:rPr>
              <a:t>Мы </a:t>
            </a:r>
            <a:r>
              <a:rPr lang="ru-RU" sz="2000" dirty="0" smtClean="0">
                <a:solidFill>
                  <a:schemeClr val="tx1"/>
                </a:solidFill>
                <a:latin typeface="Times New Roman" pitchFamily="18" charset="0"/>
                <a:cs typeface="Times New Roman" pitchFamily="18" charset="0"/>
                <a:sym typeface="Times New Roman" pitchFamily="18" charset="0"/>
              </a:rPr>
              <a:t>можем применить эти понятия к рынкам двух факторов, для того чтобы понять причину крайне неравномерного распределения доходов. </a:t>
            </a:r>
            <a:r>
              <a:rPr lang="ru-RU" sz="2000" b="1" dirty="0" smtClean="0">
                <a:solidFill>
                  <a:srgbClr val="C00000"/>
                </a:solidFill>
                <a:latin typeface="Times New Roman" pitchFamily="18" charset="0"/>
                <a:cs typeface="Times New Roman" pitchFamily="18" charset="0"/>
                <a:sym typeface="Times New Roman" pitchFamily="18" charset="0"/>
              </a:rPr>
              <a:t>Рис. 6</a:t>
            </a:r>
            <a:r>
              <a:rPr lang="ru-RU" sz="2000" dirty="0" smtClean="0">
                <a:solidFill>
                  <a:srgbClr val="C00000"/>
                </a:solidFill>
                <a:latin typeface="Times New Roman" pitchFamily="18" charset="0"/>
                <a:cs typeface="Times New Roman" pitchFamily="18" charset="0"/>
                <a:sym typeface="Times New Roman" pitchFamily="18" charset="0"/>
              </a:rPr>
              <a:t> </a:t>
            </a:r>
            <a:r>
              <a:rPr lang="ru-RU" sz="2000" dirty="0" smtClean="0">
                <a:solidFill>
                  <a:schemeClr val="tx1"/>
                </a:solidFill>
                <a:latin typeface="Times New Roman" pitchFamily="18" charset="0"/>
                <a:cs typeface="Times New Roman" pitchFamily="18" charset="0"/>
                <a:sym typeface="Times New Roman" pitchFamily="18" charset="0"/>
              </a:rPr>
              <a:t>отображает ситуацию на рынках двух видов труда — хирургов и работников ресторанов быстрого питания. Предложение хирургов сильно ограничено из-за необходимости получения лицензии на право заниматься медицинской практикой, а также из-за продолжительности и стоимости образования и профессионального обучения; в результате сегодня в США практикует не более 50 000 хирургов. Спрос на услуги хирургов быстро растет вместе со спросом на другие медицинские услуги. В результате хирурги получают в год в среднем 245 000 долл. Более того, рост спроса порождает резкое увеличение доходов при небольшом увеличении выпуска</a:t>
            </a:r>
            <a:r>
              <a:rPr lang="ru-RU" sz="2000" dirty="0" smtClean="0">
                <a:solidFill>
                  <a:schemeClr val="tx1"/>
                </a:solidFill>
                <a:latin typeface="Times New Roman" pitchFamily="18" charset="0"/>
                <a:cs typeface="Times New Roman" pitchFamily="18" charset="0"/>
                <a:sym typeface="Times New Roman" pitchFamily="18" charset="0"/>
              </a:rPr>
              <a:t>.</a:t>
            </a:r>
            <a:endParaRPr lang="en-US" sz="2000" dirty="0" smtClean="0">
              <a:solidFill>
                <a:schemeClr val="tx1"/>
              </a:solidFill>
              <a:latin typeface="Times New Roman" pitchFamily="18" charset="0"/>
              <a:cs typeface="Times New Roman" pitchFamily="18" charset="0"/>
              <a:sym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2550" y="987574"/>
            <a:ext cx="8568952" cy="2862322"/>
          </a:xfrm>
          <a:prstGeom prst="rect">
            <a:avLst/>
          </a:prstGeom>
        </p:spPr>
        <p:txBody>
          <a:bodyPr wrap="square">
            <a:spAutoFit/>
          </a:bodyPr>
          <a:lstStyle/>
          <a:p>
            <a:pPr indent="355600" algn="just" eaLnBrk="1" hangingPunct="1">
              <a:buClr>
                <a:srgbClr val="000000"/>
              </a:buClr>
              <a:buSzPct val="79000"/>
              <a:buFontTx/>
              <a:buNone/>
            </a:pPr>
            <a:r>
              <a:rPr lang="ru-RU" sz="2000" dirty="0">
                <a:solidFill>
                  <a:schemeClr val="tx1"/>
                </a:solidFill>
                <a:latin typeface="Times New Roman" pitchFamily="18" charset="0"/>
                <a:cs typeface="Times New Roman" pitchFamily="18" charset="0"/>
                <a:sym typeface="Times New Roman" pitchFamily="18" charset="0"/>
              </a:rPr>
              <a:t>С другой стороны палитры доходов - работники ресторанов быстрого питания. Такая работа не требует никакой квалификации или образования и доступна практически каждому. Предложение очень эластично, а количество занятых возросло с 1.5 млн работников в 1970 году до 2.5 млн в 1995 году. Заработная плата близка к минимальной из-за доступности этого рынка; работник, получающий полную ставку, в среднем зарабатывает 12 000 долл. в год. В чем же причина огромной разницы в заработках хирургов и продавцов гамбургеров? В основном это объясняется уровнем квалифицированности труда, а не количеством отработанных часов.</a:t>
            </a:r>
          </a:p>
        </p:txBody>
      </p:sp>
    </p:spTree>
    <p:extLst>
      <p:ext uri="{BB962C8B-B14F-4D97-AF65-F5344CB8AC3E}">
        <p14:creationId xmlns:p14="http://schemas.microsoft.com/office/powerpoint/2010/main" val="25124851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3" name="Shape 251"/>
          <p:cNvSpPr txBox="1">
            <a:spLocks noGrp="1"/>
          </p:cNvSpPr>
          <p:nvPr>
            <p:ph type="body" idx="1"/>
          </p:nvPr>
        </p:nvSpPr>
        <p:spPr>
          <a:xfrm>
            <a:off x="0" y="3687764"/>
            <a:ext cx="8978900" cy="1332259"/>
          </a:xfrm>
        </p:spPr>
        <p:txBody>
          <a:bodyPr>
            <a:normAutofit fontScale="92500" lnSpcReduction="20000"/>
          </a:bodyPr>
          <a:lstStyle/>
          <a:p>
            <a:pPr marL="0" indent="25400" algn="just" eaLnBrk="1" hangingPunct="1">
              <a:lnSpc>
                <a:spcPct val="115000"/>
              </a:lnSpc>
              <a:buClr>
                <a:srgbClr val="000000"/>
              </a:buClr>
              <a:buSzPct val="79000"/>
              <a:buFontTx/>
              <a:buNone/>
            </a:pPr>
            <a:r>
              <a:rPr lang="ru-RU" sz="1400" dirty="0" smtClean="0">
                <a:solidFill>
                  <a:schemeClr val="tx1"/>
                </a:solidFill>
                <a:latin typeface="Times New Roman" pitchFamily="18" charset="0"/>
                <a:cs typeface="Times New Roman" pitchFamily="18" charset="0"/>
                <a:sym typeface="Times New Roman" pitchFamily="18" charset="0"/>
              </a:rPr>
              <a:t>На </a:t>
            </a:r>
            <a:r>
              <a:rPr lang="ru-RU" sz="1400" dirty="0" smtClean="0">
                <a:solidFill>
                  <a:schemeClr val="tx1"/>
                </a:solidFill>
                <a:latin typeface="Times New Roman" pitchFamily="18" charset="0"/>
                <a:cs typeface="Times New Roman" pitchFamily="18" charset="0"/>
                <a:sym typeface="Times New Roman" pitchFamily="18" charset="0"/>
              </a:rPr>
              <a:t>рисунке (см. график слева) мы видим влияние ограничения предложения хирургов: небольшой объем производства и высокий уровень оплаты труда. Что произошло бы с общими доходами хирургов и с ценой операции, если бы увеличение доли пожилых людей привело к росту спроса на их услуги?</a:t>
            </a:r>
          </a:p>
          <a:p>
            <a:pPr marL="0" indent="25400" algn="just" eaLnBrk="1" hangingPunct="1">
              <a:lnSpc>
                <a:spcPct val="115000"/>
              </a:lnSpc>
              <a:buClr>
                <a:srgbClr val="000000"/>
              </a:buClr>
              <a:buSzPct val="79000"/>
              <a:buFontTx/>
              <a:buNone/>
            </a:pPr>
            <a:r>
              <a:rPr lang="ru-RU" sz="1400" dirty="0" smtClean="0">
                <a:solidFill>
                  <a:schemeClr val="tx1"/>
                </a:solidFill>
                <a:latin typeface="Times New Roman" pitchFamily="18" charset="0"/>
                <a:cs typeface="Times New Roman" pitchFamily="18" charset="0"/>
                <a:sym typeface="Times New Roman" pitchFamily="18" charset="0"/>
              </a:rPr>
              <a:t>График </a:t>
            </a:r>
            <a:r>
              <a:rPr lang="ru-RU" sz="1400" dirty="0" smtClean="0">
                <a:solidFill>
                  <a:schemeClr val="tx1"/>
                </a:solidFill>
                <a:latin typeface="Times New Roman" pitchFamily="18" charset="0"/>
                <a:cs typeface="Times New Roman" pitchFamily="18" charset="0"/>
                <a:sym typeface="Times New Roman" pitchFamily="18" charset="0"/>
              </a:rPr>
              <a:t>справа показывает, что доступность рынка и невысокие требования к квалификации делают предложение работников ресторанов быстрого питания очень эластичным. Зарплаты очень низкие, а занятость высокая. Как бы повлияло на зарплату и занятость увеличение количества подростков, желающих подработать?</a:t>
            </a:r>
          </a:p>
          <a:p>
            <a:pPr indent="-152400" eaLnBrk="1" hangingPunct="1">
              <a:spcBef>
                <a:spcPts val="600"/>
              </a:spcBef>
              <a:buFontTx/>
              <a:buNone/>
            </a:pPr>
            <a:endParaRPr lang="ru-RU" sz="3000" dirty="0" smtClean="0">
              <a:latin typeface="Arial" charset="0"/>
              <a:cs typeface="Arial" charset="0"/>
            </a:endParaRPr>
          </a:p>
        </p:txBody>
      </p:sp>
      <p:sp>
        <p:nvSpPr>
          <p:cNvPr id="7" name="Shape 232"/>
          <p:cNvSpPr txBox="1">
            <a:spLocks noChangeArrowheads="1"/>
          </p:cNvSpPr>
          <p:nvPr/>
        </p:nvSpPr>
        <p:spPr bwMode="auto">
          <a:xfrm>
            <a:off x="0" y="1"/>
            <a:ext cx="9144000" cy="590550"/>
          </a:xfrm>
          <a:prstGeom prst="rect">
            <a:avLst/>
          </a:prstGeom>
          <a:noFill/>
          <a:ln w="9525">
            <a:noFill/>
            <a:miter lim="800000"/>
            <a:headEnd/>
            <a:tailEnd/>
          </a:ln>
        </p:spPr>
        <p:txBody>
          <a:bodyPr lIns="91425" tIns="91425" rIns="91425" bIns="91425"/>
          <a:lstStyle/>
          <a:p>
            <a:pPr algn="ctr">
              <a:lnSpc>
                <a:spcPct val="115000"/>
              </a:lnSpc>
            </a:pPr>
            <a:r>
              <a:rPr lang="ru-RU" sz="1800" b="1" dirty="0">
                <a:solidFill>
                  <a:schemeClr val="accent6">
                    <a:lumMod val="50000"/>
                  </a:schemeClr>
                </a:solidFill>
                <a:latin typeface="Times New Roman" pitchFamily="18" charset="0"/>
                <a:cs typeface="Times New Roman" pitchFamily="18" charset="0"/>
                <a:sym typeface="Times New Roman" pitchFamily="18" charset="0"/>
              </a:rPr>
              <a:t>Рис. </a:t>
            </a:r>
            <a:r>
              <a:rPr lang="ru-RU" sz="1800" b="1" dirty="0" smtClean="0">
                <a:solidFill>
                  <a:schemeClr val="accent6">
                    <a:lumMod val="50000"/>
                  </a:schemeClr>
                </a:solidFill>
                <a:latin typeface="Times New Roman" pitchFamily="18" charset="0"/>
                <a:cs typeface="Times New Roman" pitchFamily="18" charset="0"/>
                <a:sym typeface="Times New Roman" pitchFamily="18" charset="0"/>
              </a:rPr>
              <a:t>6. Рынки хирургов и работников ресторанов быстрого питания</a:t>
            </a:r>
            <a:endParaRPr lang="ru-RU" dirty="0"/>
          </a:p>
        </p:txBody>
      </p:sp>
      <p:pic>
        <p:nvPicPr>
          <p:cNvPr id="8" name="Рисунок 7" descr="рис.6.jpg"/>
          <p:cNvPicPr>
            <a:picLocks noChangeAspect="1"/>
          </p:cNvPicPr>
          <p:nvPr/>
        </p:nvPicPr>
        <p:blipFill>
          <a:blip r:embed="rId3"/>
          <a:stretch>
            <a:fillRect/>
          </a:stretch>
        </p:blipFill>
        <p:spPr>
          <a:xfrm>
            <a:off x="1691681" y="411510"/>
            <a:ext cx="5617143" cy="3240360"/>
          </a:xfrm>
          <a:prstGeom prst="rect">
            <a:avLst/>
          </a:prstGeom>
          <a:ln>
            <a:solidFill>
              <a:schemeClr val="accent6">
                <a:lumMod val="50000"/>
              </a:schemeClr>
            </a:solidFill>
          </a:ln>
        </p:spPr>
      </p:pic>
    </p:spTree>
  </p:cSld>
  <p:clrMapOvr>
    <a:masterClrMapping/>
  </p:clrMapOvr>
  <p:transition spd="slow">
    <p:cu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Shape 258"/>
          <p:cNvSpPr txBox="1">
            <a:spLocks noGrp="1"/>
          </p:cNvSpPr>
          <p:nvPr>
            <p:ph type="title"/>
          </p:nvPr>
        </p:nvSpPr>
        <p:spPr>
          <a:xfrm>
            <a:off x="395536" y="195487"/>
            <a:ext cx="8229600" cy="471488"/>
          </a:xfrm>
        </p:spPr>
        <p:txBody>
          <a:bodyPr>
            <a:normAutofit/>
          </a:bodyPr>
          <a:lstStyle/>
          <a:p>
            <a:pPr algn="ctr" eaLnBrk="1" hangingPunct="1">
              <a:buClr>
                <a:srgbClr val="000000"/>
              </a:buClr>
            </a:pPr>
            <a:r>
              <a:rPr lang="ru-RU" sz="2400" b="1" dirty="0" smtClean="0">
                <a:solidFill>
                  <a:schemeClr val="accent6">
                    <a:lumMod val="50000"/>
                  </a:schemeClr>
                </a:solidFill>
                <a:latin typeface="Times New Roman" pitchFamily="18" charset="0"/>
                <a:cs typeface="Times New Roman" pitchFamily="18" charset="0"/>
                <a:sym typeface="Times New Roman" pitchFamily="18" charset="0"/>
              </a:rPr>
              <a:t>Богатые и остальные</a:t>
            </a:r>
          </a:p>
        </p:txBody>
      </p:sp>
      <p:sp>
        <p:nvSpPr>
          <p:cNvPr id="41987" name="Shape 259"/>
          <p:cNvSpPr txBox="1">
            <a:spLocks noGrp="1"/>
          </p:cNvSpPr>
          <p:nvPr>
            <p:ph type="body" idx="1"/>
          </p:nvPr>
        </p:nvSpPr>
        <p:spPr>
          <a:xfrm>
            <a:off x="25797" y="875854"/>
            <a:ext cx="9036496" cy="3640112"/>
          </a:xfrm>
        </p:spPr>
        <p:txBody>
          <a:bodyPr>
            <a:normAutofit fontScale="32500" lnSpcReduction="20000"/>
          </a:bodyPr>
          <a:lstStyle/>
          <a:p>
            <a:pPr indent="-152400" algn="just" eaLnBrk="1" hangingPunct="1">
              <a:lnSpc>
                <a:spcPct val="115000"/>
              </a:lnSpc>
              <a:buClr>
                <a:srgbClr val="000000"/>
              </a:buClr>
              <a:buSzPct val="79000"/>
              <a:buFontTx/>
              <a:buNone/>
            </a:pPr>
            <a:r>
              <a:rPr lang="en-US" sz="3500" dirty="0" smtClean="0">
                <a:latin typeface="Times New Roman" pitchFamily="18" charset="0"/>
                <a:cs typeface="Times New Roman" pitchFamily="18" charset="0"/>
                <a:sym typeface="Times New Roman" pitchFamily="18" charset="0"/>
              </a:rPr>
              <a:t>	</a:t>
            </a:r>
            <a:r>
              <a:rPr lang="en-US" sz="6000" dirty="0" smtClean="0">
                <a:latin typeface="Times New Roman" pitchFamily="18" charset="0"/>
                <a:cs typeface="Times New Roman" pitchFamily="18" charset="0"/>
                <a:sym typeface="Times New Roman" pitchFamily="18" charset="0"/>
              </a:rPr>
              <a:t>	</a:t>
            </a:r>
            <a:r>
              <a:rPr lang="ru-RU" sz="6000" dirty="0" smtClean="0">
                <a:solidFill>
                  <a:schemeClr val="tx1"/>
                </a:solidFill>
                <a:latin typeface="Times New Roman" pitchFamily="18" charset="0"/>
                <a:cs typeface="Times New Roman" pitchFamily="18" charset="0"/>
                <a:sym typeface="Times New Roman" pitchFamily="18" charset="0"/>
              </a:rPr>
              <a:t>Если вы — один из богатейших американцев, то можете получать 50 </a:t>
            </a:r>
            <a:r>
              <a:rPr lang="ru-RU" sz="6000" dirty="0" err="1" smtClean="0">
                <a:solidFill>
                  <a:schemeClr val="tx1"/>
                </a:solidFill>
                <a:latin typeface="Times New Roman" pitchFamily="18" charset="0"/>
                <a:cs typeface="Times New Roman" pitchFamily="18" charset="0"/>
                <a:sym typeface="Times New Roman" pitchFamily="18" charset="0"/>
              </a:rPr>
              <a:t>млн</a:t>
            </a:r>
            <a:r>
              <a:rPr lang="ru-RU" sz="6000" dirty="0" smtClean="0">
                <a:solidFill>
                  <a:schemeClr val="tx1"/>
                </a:solidFill>
                <a:latin typeface="Times New Roman" pitchFamily="18" charset="0"/>
                <a:cs typeface="Times New Roman" pitchFamily="18" charset="0"/>
                <a:sym typeface="Times New Roman" pitchFamily="18" charset="0"/>
              </a:rPr>
              <a:t> долл. в виде процентов, дивидендов и других доходов с собственности, в то время как среднее домохозяйство за счет своего финансового богатства получает меньше 1000 долл. в год. </a:t>
            </a:r>
            <a:r>
              <a:rPr lang="ru-RU" sz="6000" b="1" dirty="0" smtClean="0">
                <a:solidFill>
                  <a:srgbClr val="C00000"/>
                </a:solidFill>
                <a:latin typeface="Times New Roman" pitchFamily="18" charset="0"/>
                <a:cs typeface="Times New Roman" pitchFamily="18" charset="0"/>
                <a:sym typeface="Times New Roman" pitchFamily="18" charset="0"/>
              </a:rPr>
              <a:t>Рис. 7</a:t>
            </a:r>
            <a:r>
              <a:rPr lang="ru-RU" sz="6000" dirty="0" smtClean="0">
                <a:solidFill>
                  <a:srgbClr val="C00000"/>
                </a:solidFill>
                <a:latin typeface="Times New Roman" pitchFamily="18" charset="0"/>
                <a:cs typeface="Times New Roman" pitchFamily="18" charset="0"/>
                <a:sym typeface="Times New Roman" pitchFamily="18" charset="0"/>
              </a:rPr>
              <a:t> </a:t>
            </a:r>
            <a:r>
              <a:rPr lang="ru-RU" sz="6000" dirty="0" smtClean="0">
                <a:solidFill>
                  <a:schemeClr val="tx1"/>
                </a:solidFill>
                <a:latin typeface="Times New Roman" pitchFamily="18" charset="0"/>
                <a:cs typeface="Times New Roman" pitchFamily="18" charset="0"/>
                <a:sym typeface="Times New Roman" pitchFamily="18" charset="0"/>
              </a:rPr>
              <a:t>объясняет причину такой разницы. Норма прибыли по акциям или облигациям, находящимся в собственности у самых богатых, не намного выше, чем по ценным бумагам, принадлежащим среднему классу. Однако размеры собственности, приносящей доход богатым, гораздо больше. Заштрихованные прямоугольники на </a:t>
            </a:r>
            <a:r>
              <a:rPr lang="ru-RU" sz="6000" b="1" dirty="0" smtClean="0">
                <a:solidFill>
                  <a:srgbClr val="C00000"/>
                </a:solidFill>
                <a:latin typeface="Times New Roman" pitchFamily="18" charset="0"/>
                <a:cs typeface="Times New Roman" pitchFamily="18" charset="0"/>
                <a:sym typeface="Times New Roman" pitchFamily="18" charset="0"/>
              </a:rPr>
              <a:t>рис.7</a:t>
            </a:r>
            <a:r>
              <a:rPr lang="ru-RU" sz="6000" dirty="0" smtClean="0">
                <a:solidFill>
                  <a:schemeClr val="tx1"/>
                </a:solidFill>
                <a:latin typeface="Times New Roman" pitchFamily="18" charset="0"/>
                <a:cs typeface="Times New Roman" pitchFamily="18" charset="0"/>
                <a:sym typeface="Times New Roman" pitchFamily="18" charset="0"/>
              </a:rPr>
              <a:t> показывают доход с капитала этих двух групп. Убедитесь, что вы понимаете, что именно величина состояния, а не норма прибыли делает прямоугольник, отображающий доходы самых богатых, таким большим.</a:t>
            </a:r>
          </a:p>
          <a:p>
            <a:pPr indent="-152400" eaLnBrk="1" hangingPunct="1">
              <a:lnSpc>
                <a:spcPct val="115000"/>
              </a:lnSpc>
              <a:buClr>
                <a:srgbClr val="000000"/>
              </a:buClr>
              <a:buSzPct val="79000"/>
              <a:buFontTx/>
              <a:buNone/>
            </a:pPr>
            <a:r>
              <a:rPr lang="ru-RU" sz="6000" b="1" dirty="0" smtClean="0">
                <a:solidFill>
                  <a:schemeClr val="tx1"/>
                </a:solidFill>
                <a:latin typeface="Times New Roman" pitchFamily="18" charset="0"/>
                <a:cs typeface="Times New Roman" pitchFamily="18" charset="0"/>
                <a:sym typeface="Times New Roman" pitchFamily="18" charset="0"/>
              </a:rPr>
              <a:t>		</a:t>
            </a:r>
            <a:endParaRPr lang="ru-RU" sz="3000" dirty="0" smtClean="0">
              <a:latin typeface="Arial" charset="0"/>
              <a:cs typeface="Arial" charset="0"/>
            </a:endParaRPr>
          </a:p>
          <a:p>
            <a:pPr indent="-152400" eaLnBrk="1" hangingPunct="1">
              <a:spcBef>
                <a:spcPts val="600"/>
              </a:spcBef>
              <a:buFontTx/>
              <a:buNone/>
            </a:pPr>
            <a:endParaRPr lang="ru-RU" sz="3000" dirty="0" smtClean="0">
              <a:latin typeface="Arial" charset="0"/>
              <a:cs typeface="Arial" charset="0"/>
            </a:endParaRPr>
          </a:p>
        </p:txBody>
      </p:sp>
    </p:spTree>
  </p:cSld>
  <p:clrMapOvr>
    <a:masterClrMapping/>
  </p:clrMapOvr>
  <p:transition spd="slow">
    <p:cu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1" name="Shape 265"/>
          <p:cNvSpPr txBox="1">
            <a:spLocks noGrp="1"/>
          </p:cNvSpPr>
          <p:nvPr>
            <p:ph type="body" idx="1"/>
          </p:nvPr>
        </p:nvSpPr>
        <p:spPr>
          <a:xfrm>
            <a:off x="0" y="3795887"/>
            <a:ext cx="9144000" cy="1223962"/>
          </a:xfrm>
        </p:spPr>
        <p:txBody>
          <a:bodyPr>
            <a:normAutofit fontScale="92500" lnSpcReduction="20000"/>
          </a:bodyPr>
          <a:lstStyle/>
          <a:p>
            <a:pPr indent="-152400" eaLnBrk="1" hangingPunct="1">
              <a:lnSpc>
                <a:spcPct val="115000"/>
              </a:lnSpc>
              <a:buClr>
                <a:srgbClr val="000000"/>
              </a:buClr>
              <a:buSzPct val="79000"/>
              <a:buFontTx/>
              <a:buNone/>
            </a:pPr>
            <a:r>
              <a:rPr lang="en-US" sz="1200" dirty="0" smtClean="0">
                <a:latin typeface="Times New Roman" pitchFamily="18" charset="0"/>
                <a:cs typeface="Times New Roman" pitchFamily="18" charset="0"/>
                <a:sym typeface="Times New Roman" pitchFamily="18" charset="0"/>
              </a:rPr>
              <a:t>		</a:t>
            </a:r>
            <a:r>
              <a:rPr lang="ru-RU" sz="1400" dirty="0" smtClean="0">
                <a:solidFill>
                  <a:schemeClr val="tx1"/>
                </a:solidFill>
                <a:latin typeface="Times New Roman" pitchFamily="18" charset="0"/>
                <a:cs typeface="Times New Roman" pitchFamily="18" charset="0"/>
                <a:sym typeface="Times New Roman" pitchFamily="18" charset="0"/>
              </a:rPr>
              <a:t>Самые богатые люди (см. график слева) приносят на рынок намного больше богатства. Поскольку они инвестируют в более рискованные отрасли, доходность их инвестиций значительно превышает отдачу от инвестиций среднего класса. Заштрихованный прямоугольник показывает произведение богатства и нормы прибыли, или годовой доход от собственности. Собственность среднего класса (см. график справа) невелика, и к инвестициям эти люди относятся с осторожностью. Общий доход от собственности является очень скромным по сравнению с доходом, отображенным на графике слева.</a:t>
            </a:r>
          </a:p>
          <a:p>
            <a:pPr indent="-152400" eaLnBrk="1" hangingPunct="1">
              <a:spcBef>
                <a:spcPts val="600"/>
              </a:spcBef>
              <a:buFontTx/>
              <a:buNone/>
            </a:pPr>
            <a:endParaRPr lang="ru-RU" sz="3000" dirty="0" smtClean="0">
              <a:latin typeface="Arial" charset="0"/>
              <a:cs typeface="Arial" charset="0"/>
            </a:endParaRPr>
          </a:p>
        </p:txBody>
      </p:sp>
      <p:sp>
        <p:nvSpPr>
          <p:cNvPr id="7" name="Shape 232"/>
          <p:cNvSpPr txBox="1">
            <a:spLocks noChangeArrowheads="1"/>
          </p:cNvSpPr>
          <p:nvPr/>
        </p:nvSpPr>
        <p:spPr bwMode="auto">
          <a:xfrm>
            <a:off x="0" y="1"/>
            <a:ext cx="9144000" cy="590550"/>
          </a:xfrm>
          <a:prstGeom prst="rect">
            <a:avLst/>
          </a:prstGeom>
          <a:noFill/>
          <a:ln w="9525">
            <a:noFill/>
            <a:miter lim="800000"/>
            <a:headEnd/>
            <a:tailEnd/>
          </a:ln>
        </p:spPr>
        <p:txBody>
          <a:bodyPr lIns="91425" tIns="91425" rIns="91425" bIns="91425"/>
          <a:lstStyle/>
          <a:p>
            <a:pPr algn="ctr">
              <a:lnSpc>
                <a:spcPct val="115000"/>
              </a:lnSpc>
            </a:pPr>
            <a:r>
              <a:rPr lang="ru-RU" sz="1800" b="1" dirty="0">
                <a:solidFill>
                  <a:schemeClr val="accent6">
                    <a:lumMod val="50000"/>
                  </a:schemeClr>
                </a:solidFill>
                <a:latin typeface="Times New Roman" pitchFamily="18" charset="0"/>
                <a:cs typeface="Times New Roman" pitchFamily="18" charset="0"/>
                <a:sym typeface="Times New Roman" pitchFamily="18" charset="0"/>
              </a:rPr>
              <a:t>Рис. </a:t>
            </a:r>
            <a:r>
              <a:rPr lang="ru-RU" sz="1800" b="1" dirty="0" smtClean="0">
                <a:solidFill>
                  <a:schemeClr val="accent6">
                    <a:lumMod val="50000"/>
                  </a:schemeClr>
                </a:solidFill>
                <a:latin typeface="Times New Roman" pitchFamily="18" charset="0"/>
                <a:cs typeface="Times New Roman" pitchFamily="18" charset="0"/>
                <a:sym typeface="Times New Roman" pitchFamily="18" charset="0"/>
              </a:rPr>
              <a:t>7. Различия в доходах от собственности</a:t>
            </a:r>
            <a:endParaRPr lang="ru-RU" dirty="0"/>
          </a:p>
        </p:txBody>
      </p:sp>
      <p:pic>
        <p:nvPicPr>
          <p:cNvPr id="8" name="Рисунок 7" descr="рис.7.jpg"/>
          <p:cNvPicPr>
            <a:picLocks noChangeAspect="1"/>
          </p:cNvPicPr>
          <p:nvPr/>
        </p:nvPicPr>
        <p:blipFill>
          <a:blip r:embed="rId3"/>
          <a:stretch>
            <a:fillRect/>
          </a:stretch>
        </p:blipFill>
        <p:spPr>
          <a:xfrm>
            <a:off x="1043608" y="411510"/>
            <a:ext cx="6873995" cy="3351072"/>
          </a:xfrm>
          <a:prstGeom prst="rect">
            <a:avLst/>
          </a:prstGeom>
          <a:ln>
            <a:solidFill>
              <a:schemeClr val="accent6">
                <a:lumMod val="50000"/>
              </a:schemeClr>
            </a:solidFill>
          </a:ln>
        </p:spPr>
      </p:pic>
    </p:spTree>
  </p:cSld>
  <p:clrMapOvr>
    <a:masterClrMapping/>
  </p:clrMapOvr>
  <p:transition spd="slow">
    <p:cu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5608"/>
            <a:ext cx="8784976" cy="5019131"/>
          </a:xfrm>
          <a:prstGeom prst="rect">
            <a:avLst/>
          </a:prstGeom>
        </p:spPr>
        <p:txBody>
          <a:bodyPr wrap="square">
            <a:spAutoFit/>
          </a:bodyPr>
          <a:lstStyle/>
          <a:p>
            <a:pPr indent="-152400" algn="just" eaLnBrk="1" hangingPunct="1">
              <a:lnSpc>
                <a:spcPct val="115000"/>
              </a:lnSpc>
              <a:buClr>
                <a:srgbClr val="000000"/>
              </a:buClr>
              <a:buSzPct val="79000"/>
              <a:buFontTx/>
              <a:buNone/>
            </a:pPr>
            <a:r>
              <a:rPr lang="ru-RU" sz="2000" dirty="0">
                <a:solidFill>
                  <a:schemeClr val="tx1"/>
                </a:solidFill>
                <a:latin typeface="Times New Roman" pitchFamily="18" charset="0"/>
                <a:cs typeface="Times New Roman" pitchFamily="18" charset="0"/>
                <a:sym typeface="Times New Roman" pitchFamily="18" charset="0"/>
              </a:rPr>
              <a:t>Эти два примера показывают, что факторные цены и доходы населения являются далеко не случайными. Силы спроса и предложения увеличивают доходы от тех факторов, которые характеризуются либо ограниченным предложением, либо высоким спросом, поэтому их предельный продукт в денежном выражении достаточно велик. Если предложение какого-либо фактора, например хирургов, уменьшается, например из-за того, что условия обучения становятся более жесткими, его цена повысится, и хирурги будут получать более высокие доходы. Однако, если же спрос на какой-либо фактор уменьшается, например на врачей-психиатров. — возможно из-за того, что страховые компании решили сократить расходы на содержание таких специалистов, или же работники социальных служб и психологи "переманивают" пациентов, или у людей просто отпадает необходимость в частых консультациях, — доход психиатров будет падать. Конкуренция дает, конкуренция же и отбирает.</a:t>
            </a:r>
          </a:p>
        </p:txBody>
      </p:sp>
    </p:spTree>
    <p:extLst>
      <p:ext uri="{BB962C8B-B14F-4D97-AF65-F5344CB8AC3E}">
        <p14:creationId xmlns:p14="http://schemas.microsoft.com/office/powerpoint/2010/main" val="2353428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Shape 58"/>
          <p:cNvSpPr txBox="1">
            <a:spLocks noGrp="1"/>
          </p:cNvSpPr>
          <p:nvPr>
            <p:ph type="body" idx="1"/>
          </p:nvPr>
        </p:nvSpPr>
        <p:spPr>
          <a:xfrm>
            <a:off x="80964" y="123478"/>
            <a:ext cx="8912225" cy="5020022"/>
          </a:xfrm>
        </p:spPr>
        <p:txBody>
          <a:bodyPr>
            <a:normAutofit/>
          </a:bodyPr>
          <a:lstStyle/>
          <a:p>
            <a:pPr indent="-152400" algn="ctr" eaLnBrk="1" hangingPunct="1">
              <a:spcBef>
                <a:spcPts val="600"/>
              </a:spcBef>
              <a:buFontTx/>
              <a:buNone/>
            </a:pPr>
            <a:r>
              <a:rPr lang="ru-RU" sz="2400" b="1" dirty="0" smtClean="0">
                <a:solidFill>
                  <a:schemeClr val="accent6">
                    <a:lumMod val="50000"/>
                  </a:schemeClr>
                </a:solidFill>
                <a:latin typeface="Times New Roman" pitchFamily="18" charset="0"/>
                <a:cs typeface="Times New Roman" pitchFamily="18" charset="0"/>
                <a:sym typeface="Times New Roman" pitchFamily="18" charset="0"/>
              </a:rPr>
              <a:t>Таблица 1. Распределение национального дохода в 1996 г.</a:t>
            </a:r>
          </a:p>
        </p:txBody>
      </p:sp>
      <p:graphicFrame>
        <p:nvGraphicFramePr>
          <p:cNvPr id="59" name="Shape 59"/>
          <p:cNvGraphicFramePr>
            <a:graphicFrameLocks noGrp="1"/>
          </p:cNvGraphicFramePr>
          <p:nvPr>
            <p:extLst>
              <p:ext uri="{D42A27DB-BD31-4B8C-83A1-F6EECF244321}">
                <p14:modId xmlns:p14="http://schemas.microsoft.com/office/powerpoint/2010/main" val="2177034088"/>
              </p:ext>
            </p:extLst>
          </p:nvPr>
        </p:nvGraphicFramePr>
        <p:xfrm>
          <a:off x="179512" y="627534"/>
          <a:ext cx="8818563" cy="4248472"/>
        </p:xfrm>
        <a:graphic>
          <a:graphicData uri="http://schemas.openxmlformats.org/drawingml/2006/table">
            <a:tbl>
              <a:tblPr/>
              <a:tblGrid>
                <a:gridCol w="2620963"/>
                <a:gridCol w="1316037"/>
                <a:gridCol w="1420813"/>
                <a:gridCol w="3460750"/>
              </a:tblGrid>
              <a:tr h="63551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Вид дохода</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Величина </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a:t>
                      </a:r>
                      <a:r>
                        <a:rPr kumimoji="0" lang="ru-RU" sz="1400" b="1" i="0" u="none" strike="noStrike" cap="none" normalizeH="0" baseline="0" dirty="0" smtClean="0">
                          <a:ln>
                            <a:noFill/>
                          </a:ln>
                          <a:solidFill>
                            <a:srgbClr val="000000"/>
                          </a:solidFill>
                          <a:effectLst/>
                          <a:latin typeface="Times New Roman" pitchFamily="18" charset="0"/>
                          <a:cs typeface="Times New Roman" pitchFamily="18" charset="0"/>
                          <a:sym typeface="Times New Roman" pitchFamily="18" charset="0"/>
                        </a:rPr>
                        <a:t>млрд. долл.</a:t>
                      </a:r>
                      <a:r>
                        <a:rPr kumimoji="0" lang="ru-RU" sz="1400" b="1"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Доля в общем доходе (%)</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Примеры</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60000"/>
                        <a:lumOff val="40000"/>
                      </a:schemeClr>
                    </a:solidFill>
                  </a:tcPr>
                </a:tc>
              </a:tr>
              <a:tr h="361295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Трудовой доход:</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зарплата и жалование</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пособие и другие виды трудового дохода</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Доход от собственности:</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доходы частных собственников</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чистая рента</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прибыль корпораций</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проценты</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Всего</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
3694</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793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520</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146</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736</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425</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____</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6254</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
58.1</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12.7</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8.5</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2.3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11.8</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6.8</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000000"/>
                          </a:solidFill>
                          <a:effectLst/>
                          <a:latin typeface="Times New Roman" pitchFamily="18" charset="0"/>
                          <a:cs typeface="Times New Roman" pitchFamily="18" charset="0"/>
                          <a:sym typeface="Times New Roman" pitchFamily="18" charset="0"/>
                        </a:rPr>
                        <a:t>____</a:t>
                      </a:r>
                    </a:p>
                    <a:p>
                      <a:pPr marL="0" marR="0" lvl="0" indent="0" algn="ctr" defTabSz="914400" rtl="0" eaLnBrk="1" fontAlgn="base" latinLnBrk="0" hangingPunct="1">
                        <a:lnSpc>
                          <a:spcPct val="100000"/>
                        </a:lnSpc>
                        <a:spcBef>
                          <a:spcPct val="0"/>
                        </a:spcBef>
                        <a:spcAft>
                          <a:spcPct val="0"/>
                        </a:spcAft>
                        <a:buClr>
                          <a:srgbClr val="000000"/>
                        </a:buClr>
                        <a:buSzPct val="79000"/>
                        <a:buFontTx/>
                        <a:buNone/>
                        <a:tabLst/>
                      </a:pPr>
                      <a:r>
                        <a:rPr kumimoji="0" lang="ru-RU" sz="1400" b="1" i="0" u="none" strike="noStrike" cap="none" normalizeH="0" baseline="0" dirty="0" smtClean="0">
                          <a:ln>
                            <a:noFill/>
                          </a:ln>
                          <a:solidFill>
                            <a:srgbClr val="000000"/>
                          </a:solidFill>
                          <a:effectLst/>
                          <a:latin typeface="Times New Roman" pitchFamily="18" charset="0"/>
                          <a:cs typeface="Times New Roman" pitchFamily="18" charset="0"/>
                          <a:sym typeface="Times New Roman" pitchFamily="18" charset="0"/>
                        </a:rPr>
                        <a:t>100.0</a:t>
                      </a: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
Зарплата шофера, жалование чиновника</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Отчисление в пенсионный фонд</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Доход от частного предпринимательства, доля адвоката в доходах товарищества</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Сумма арендной платы, получаемой домовладельцем (за вычетом расходов и амортизации)</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Доходы компании </a:t>
                      </a:r>
                      <a:r>
                        <a:rPr kumimoji="0" lang="ru-RU" sz="1400" b="0" i="1" u="none" strike="noStrike" cap="none" normalizeH="0" baseline="0" dirty="0" err="1" smtClean="0">
                          <a:ln>
                            <a:noFill/>
                          </a:ln>
                          <a:solidFill>
                            <a:schemeClr val="tx1"/>
                          </a:solidFill>
                          <a:effectLst/>
                          <a:latin typeface="Times New Roman" pitchFamily="18" charset="0"/>
                          <a:cs typeface="Times New Roman" pitchFamily="18" charset="0"/>
                          <a:sym typeface="Times New Roman" pitchFamily="18" charset="0"/>
                        </a:rPr>
                        <a:t>Microsoft</a:t>
                      </a:r>
                      <a:endParaRPr kumimoji="0" lang="ru-RU" sz="1400" b="0" i="1"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chemeClr val="tx1"/>
                          </a:solidFill>
                          <a:effectLst/>
                          <a:latin typeface="Times New Roman" pitchFamily="18" charset="0"/>
                          <a:cs typeface="Times New Roman" pitchFamily="18" charset="0"/>
                          <a:sym typeface="Times New Roman" pitchFamily="18" charset="0"/>
                        </a:rPr>
                        <a:t>Проценты, полученные по сберегательному счету</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cs typeface="Arial" charset="0"/>
                        <a:sym typeface="Arial" charset="0"/>
                      </a:endParaRPr>
                    </a:p>
                  </a:txBody>
                  <a:tcPr marL="91425" marR="91425" marT="91425" marB="9142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Tree>
  </p:cSld>
  <p:clrMapOvr>
    <a:masterClrMapping/>
  </p:clrMapOvr>
  <p:transition spd="slow">
    <p:cu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Shape 272"/>
          <p:cNvSpPr txBox="1">
            <a:spLocks noGrp="1"/>
          </p:cNvSpPr>
          <p:nvPr>
            <p:ph type="title"/>
          </p:nvPr>
        </p:nvSpPr>
        <p:spPr>
          <a:xfrm>
            <a:off x="457200" y="206375"/>
            <a:ext cx="8229600" cy="488950"/>
          </a:xfrm>
        </p:spPr>
        <p:txBody>
          <a:bodyPr/>
          <a:lstStyle/>
          <a:p>
            <a:pPr algn="ctr" eaLnBrk="1" hangingPunct="1">
              <a:buClr>
                <a:srgbClr val="000000"/>
              </a:buClr>
            </a:pPr>
            <a:r>
              <a:rPr lang="ru-RU" sz="2400" b="1" dirty="0" smtClean="0">
                <a:solidFill>
                  <a:schemeClr val="accent6">
                    <a:lumMod val="50000"/>
                  </a:schemeClr>
                </a:solidFill>
                <a:latin typeface="Times New Roman" pitchFamily="18" charset="0"/>
                <a:cs typeface="Times New Roman" pitchFamily="18" charset="0"/>
                <a:sym typeface="Times New Roman" pitchFamily="18" charset="0"/>
              </a:rPr>
              <a:t>Распределение национального дохода</a:t>
            </a:r>
          </a:p>
        </p:txBody>
      </p:sp>
      <p:sp>
        <p:nvSpPr>
          <p:cNvPr id="44035" name="Shape 273"/>
          <p:cNvSpPr txBox="1">
            <a:spLocks noGrp="1"/>
          </p:cNvSpPr>
          <p:nvPr>
            <p:ph type="body" idx="1"/>
          </p:nvPr>
        </p:nvSpPr>
        <p:spPr>
          <a:xfrm>
            <a:off x="3923928" y="627534"/>
            <a:ext cx="5059735" cy="4248471"/>
          </a:xfrm>
        </p:spPr>
        <p:txBody>
          <a:bodyPr>
            <a:noAutofit/>
          </a:bodyPr>
          <a:lstStyle/>
          <a:p>
            <a:pPr marL="0" indent="355600" algn="just" eaLnBrk="1" hangingPunct="1">
              <a:lnSpc>
                <a:spcPct val="115000"/>
              </a:lnSpc>
              <a:buClr>
                <a:srgbClr val="000000"/>
              </a:buClr>
              <a:buSzPct val="79000"/>
              <a:buFontTx/>
              <a:buNone/>
            </a:pPr>
            <a:r>
              <a:rPr lang="ru-RU" sz="2000" dirty="0" smtClean="0">
                <a:solidFill>
                  <a:schemeClr val="tx1"/>
                </a:solidFill>
                <a:latin typeface="Times New Roman" pitchFamily="18" charset="0"/>
                <a:cs typeface="Times New Roman" pitchFamily="18" charset="0"/>
                <a:sym typeface="Times New Roman" pitchFamily="18" charset="0"/>
              </a:rPr>
              <a:t>Теперь, после более детального изучения теории предельной производительности, мы можем вернуться к вопросу, заданному в начале темы. Как рынки распределяют национальный продукт между двумя или более факторами производства в мире жесткой конкуренции?</a:t>
            </a:r>
            <a:endParaRPr lang="ru-RU" sz="2000" dirty="0" smtClean="0">
              <a:solidFill>
                <a:schemeClr val="tx1"/>
              </a:solidFill>
              <a:latin typeface="Times New Roman" pitchFamily="18" charset="0"/>
              <a:cs typeface="Times New Roman" pitchFamily="18" charset="0"/>
            </a:endParaRPr>
          </a:p>
          <a:p>
            <a:pPr marL="0" indent="355600" algn="just" eaLnBrk="1" hangingPunct="1">
              <a:lnSpc>
                <a:spcPct val="115000"/>
              </a:lnSpc>
              <a:buClr>
                <a:srgbClr val="000000"/>
              </a:buClr>
              <a:buSzPct val="79000"/>
              <a:buFontTx/>
              <a:buNone/>
            </a:pPr>
            <a:r>
              <a:rPr lang="ru-RU" sz="2000" dirty="0" smtClean="0">
                <a:solidFill>
                  <a:schemeClr val="tx1"/>
                </a:solidFill>
                <a:latin typeface="Times New Roman" pitchFamily="18" charset="0"/>
                <a:cs typeface="Times New Roman" pitchFamily="18" charset="0"/>
                <a:sym typeface="Times New Roman" pitchFamily="18" charset="0"/>
              </a:rPr>
              <a:t>Упрощенный вариант теории распределения факторных доходов впервые был предложен в начале столетия Джоном </a:t>
            </a:r>
            <a:r>
              <a:rPr lang="ru-RU" sz="2000" dirty="0" err="1" smtClean="0">
                <a:solidFill>
                  <a:schemeClr val="tx1"/>
                </a:solidFill>
                <a:latin typeface="Times New Roman" pitchFamily="18" charset="0"/>
                <a:cs typeface="Times New Roman" pitchFamily="18" charset="0"/>
                <a:sym typeface="Times New Roman" pitchFamily="18" charset="0"/>
              </a:rPr>
              <a:t>Бэйтсом</a:t>
            </a:r>
            <a:r>
              <a:rPr lang="ru-RU" sz="2000" dirty="0" smtClean="0">
                <a:solidFill>
                  <a:schemeClr val="tx1"/>
                </a:solidFill>
                <a:latin typeface="Times New Roman" pitchFamily="18" charset="0"/>
                <a:cs typeface="Times New Roman" pitchFamily="18" charset="0"/>
                <a:sym typeface="Times New Roman" pitchFamily="18" charset="0"/>
              </a:rPr>
              <a:t> </a:t>
            </a:r>
            <a:r>
              <a:rPr lang="ru-RU" sz="2000" dirty="0" smtClean="0">
                <a:solidFill>
                  <a:schemeClr val="tx1"/>
                </a:solidFill>
                <a:latin typeface="Times New Roman" pitchFamily="18" charset="0"/>
                <a:cs typeface="Times New Roman" pitchFamily="18" charset="0"/>
                <a:sym typeface="Times New Roman" pitchFamily="18" charset="0"/>
              </a:rPr>
              <a:t>Кларком, </a:t>
            </a:r>
            <a:r>
              <a:rPr lang="ru-RU" sz="2000" dirty="0" smtClean="0">
                <a:solidFill>
                  <a:schemeClr val="tx1"/>
                </a:solidFill>
                <a:latin typeface="Times New Roman" pitchFamily="18" charset="0"/>
                <a:cs typeface="Times New Roman" pitchFamily="18" charset="0"/>
                <a:sym typeface="Times New Roman" pitchFamily="18" charset="0"/>
              </a:rPr>
              <a:t>знаменитым экономистом из Колумбийского университета. </a:t>
            </a:r>
            <a:endParaRPr lang="ru-RU" sz="2000" dirty="0" smtClean="0">
              <a:latin typeface="Times New Roman" pitchFamily="18" charset="0"/>
              <a:cs typeface="Times New Roman" pitchFamily="18" charset="0"/>
              <a:sym typeface="Times New Roman" pitchFamily="18" charset="0"/>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822198"/>
            <a:ext cx="2389878" cy="3117704"/>
          </a:xfrm>
          <a:prstGeom prst="rect">
            <a:avLst/>
          </a:prstGeom>
          <a:ln w="88900" cap="sq" cmpd="thickThin">
            <a:solidFill>
              <a:srgbClr val="000000"/>
            </a:solidFill>
            <a:prstDash val="solid"/>
            <a:miter lim="800000"/>
          </a:ln>
          <a:effectLst>
            <a:innerShdw blurRad="76200">
              <a:srgbClr val="000000"/>
            </a:innerShdw>
          </a:effectLst>
        </p:spPr>
      </p:pic>
      <p:sp>
        <p:nvSpPr>
          <p:cNvPr id="3" name="Прямоугольник 2"/>
          <p:cNvSpPr/>
          <p:nvPr/>
        </p:nvSpPr>
        <p:spPr>
          <a:xfrm>
            <a:off x="1089159" y="4098604"/>
            <a:ext cx="2010743" cy="369332"/>
          </a:xfrm>
          <a:prstGeom prst="rect">
            <a:avLst/>
          </a:prstGeom>
        </p:spPr>
        <p:txBody>
          <a:bodyPr wrap="none">
            <a:spAutoFit/>
          </a:bodyPr>
          <a:lstStyle/>
          <a:p>
            <a:r>
              <a:rPr lang="ru-RU" sz="1800" dirty="0" smtClean="0">
                <a:solidFill>
                  <a:schemeClr val="tx1"/>
                </a:solidFill>
                <a:latin typeface="Times New Roman" pitchFamily="18" charset="0"/>
                <a:cs typeface="Times New Roman" pitchFamily="18" charset="0"/>
                <a:sym typeface="Times New Roman" pitchFamily="18" charset="0"/>
              </a:rPr>
              <a:t>Джон </a:t>
            </a:r>
            <a:r>
              <a:rPr lang="ru-RU" sz="1800" dirty="0" err="1" smtClean="0">
                <a:solidFill>
                  <a:schemeClr val="tx1"/>
                </a:solidFill>
                <a:latin typeface="Times New Roman" pitchFamily="18" charset="0"/>
                <a:cs typeface="Times New Roman" pitchFamily="18" charset="0"/>
                <a:sym typeface="Times New Roman" pitchFamily="18" charset="0"/>
              </a:rPr>
              <a:t>Бэйтс</a:t>
            </a:r>
            <a:r>
              <a:rPr lang="ru-RU" sz="1800" dirty="0" smtClean="0">
                <a:solidFill>
                  <a:schemeClr val="tx1"/>
                </a:solidFill>
                <a:latin typeface="Times New Roman" pitchFamily="18" charset="0"/>
                <a:cs typeface="Times New Roman" pitchFamily="18" charset="0"/>
                <a:sym typeface="Times New Roman" pitchFamily="18" charset="0"/>
              </a:rPr>
              <a:t> Кларк</a:t>
            </a:r>
            <a:endParaRPr lang="ru-RU" sz="1800" dirty="0"/>
          </a:p>
        </p:txBody>
      </p:sp>
    </p:spTree>
  </p:cSld>
  <p:clrMapOvr>
    <a:masterClrMapping/>
  </p:clrMapOvr>
  <p:transition spd="slow">
    <p:cu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3528" y="267494"/>
            <a:ext cx="8496944" cy="4665188"/>
          </a:xfrm>
          <a:prstGeom prst="rect">
            <a:avLst/>
          </a:prstGeom>
        </p:spPr>
        <p:txBody>
          <a:bodyPr wrap="square">
            <a:spAutoFit/>
          </a:bodyPr>
          <a:lstStyle/>
          <a:p>
            <a:pPr marL="0" indent="355600" algn="just" eaLnBrk="1" hangingPunct="1">
              <a:lnSpc>
                <a:spcPct val="115000"/>
              </a:lnSpc>
              <a:buClr>
                <a:srgbClr val="000000"/>
              </a:buClr>
              <a:buSzPct val="79000"/>
              <a:buFontTx/>
              <a:buNone/>
            </a:pPr>
            <a:r>
              <a:rPr lang="ru-RU" sz="2000" dirty="0">
                <a:solidFill>
                  <a:schemeClr val="tx1"/>
                </a:solidFill>
                <a:latin typeface="Times New Roman" pitchFamily="18" charset="0"/>
                <a:cs typeface="Times New Roman" pitchFamily="18" charset="0"/>
                <a:sym typeface="Times New Roman" pitchFamily="18" charset="0"/>
              </a:rPr>
              <a:t>Его можно применить к конкурентным рынкам при любом количестве конечного продукта и факторов производства. Но легче всего эту  теорию можно усвоить, рассматривая упрощенную ситуацию с одним продуктом, в которой все оценки проводятся в реальных величинах. Продуктом может быть кукуруза или корзина с товарами, но мы будем называть его Q. Более того, установив цену равную 1, мы можем продолжать рассуждения, используя реальные величины, с величиной выпуска Q и ставкой заработной платы, которая является реальной зарплатой, выраженной в величинах товаров или Q.  В данной ситуации производственная функция показывает, сколько Q было произведено в расчете на каждый рабочий час (L) и на каждый акр плодородной земли (А). Заметьте, что поскольку P=1, при совершенной конкуренции MRP=MP х Р = MP х 1 = MP, и зарплата равна МР</a:t>
            </a:r>
            <a:r>
              <a:rPr lang="ru-RU" sz="2000" baseline="-25000" dirty="0">
                <a:solidFill>
                  <a:schemeClr val="tx1"/>
                </a:solidFill>
                <a:latin typeface="Times New Roman" pitchFamily="18" charset="0"/>
                <a:cs typeface="Times New Roman" pitchFamily="18" charset="0"/>
                <a:sym typeface="Times New Roman" pitchFamily="18" charset="0"/>
              </a:rPr>
              <a:t>L</a:t>
            </a:r>
            <a:r>
              <a:rPr lang="ru-RU" sz="2000" dirty="0">
                <a:solidFill>
                  <a:schemeClr val="tx1"/>
                </a:solidFill>
                <a:latin typeface="Times New Roman" pitchFamily="18" charset="0"/>
                <a:cs typeface="Times New Roman" pitchFamily="18" charset="0"/>
                <a:sym typeface="Times New Roman" pitchFamily="18" charset="0"/>
              </a:rPr>
              <a:t>.</a:t>
            </a:r>
            <a:endParaRPr lang="ru-RU" sz="2000" dirty="0">
              <a:latin typeface="Times New Roman" pitchFamily="18" charset="0"/>
              <a:cs typeface="Times New Roman" pitchFamily="18" charset="0"/>
              <a:sym typeface="Times New Roman" pitchFamily="18" charset="0"/>
            </a:endParaRPr>
          </a:p>
        </p:txBody>
      </p:sp>
    </p:spTree>
    <p:extLst>
      <p:ext uri="{BB962C8B-B14F-4D97-AF65-F5344CB8AC3E}">
        <p14:creationId xmlns:p14="http://schemas.microsoft.com/office/powerpoint/2010/main" val="32212646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Shape 278"/>
          <p:cNvSpPr txBox="1">
            <a:spLocks noGrp="1"/>
          </p:cNvSpPr>
          <p:nvPr>
            <p:ph type="body" idx="1"/>
          </p:nvPr>
        </p:nvSpPr>
        <p:spPr>
          <a:xfrm>
            <a:off x="323528" y="330201"/>
            <a:ext cx="8639499" cy="4813300"/>
          </a:xfrm>
        </p:spPr>
        <p:txBody>
          <a:bodyPr>
            <a:normAutofit fontScale="70000" lnSpcReduction="20000"/>
          </a:bodyPr>
          <a:lstStyle/>
          <a:p>
            <a:pPr marL="0" indent="355600" algn="just" eaLnBrk="1" hangingPunct="1">
              <a:lnSpc>
                <a:spcPct val="115000"/>
              </a:lnSpc>
              <a:buClr>
                <a:srgbClr val="000000"/>
              </a:buClr>
              <a:buSzPct val="79000"/>
              <a:buFontTx/>
              <a:buNone/>
            </a:pPr>
            <a:r>
              <a:rPr lang="ru-RU" dirty="0" smtClean="0">
                <a:solidFill>
                  <a:schemeClr val="tx1"/>
                </a:solidFill>
                <a:latin typeface="Times New Roman" pitchFamily="18" charset="0"/>
                <a:cs typeface="Times New Roman" pitchFamily="18" charset="0"/>
                <a:sym typeface="Times New Roman" pitchFamily="18" charset="0"/>
              </a:rPr>
              <a:t>Кларк рассуждал так: предельный продукт первого работника будет очень большим, потому что существует много земли для работы. Предельный продукт второго работника будет несколько меньшим. Но эти два работника имеют одинаковый уровень квалификации, и поэтому они должны получать абсолютно одинаковую зарплату. Вопрос в том, какую? MP первого работника, MP второго работника или среднее?</a:t>
            </a:r>
            <a:endParaRPr lang="ru-RU" dirty="0" smtClean="0">
              <a:solidFill>
                <a:schemeClr val="tx1"/>
              </a:solidFill>
              <a:latin typeface="Times New Roman" pitchFamily="18" charset="0"/>
              <a:cs typeface="Times New Roman" pitchFamily="18" charset="0"/>
            </a:endParaRPr>
          </a:p>
          <a:p>
            <a:pPr marL="0" indent="355600" algn="just" eaLnBrk="1" hangingPunct="1">
              <a:lnSpc>
                <a:spcPct val="115000"/>
              </a:lnSpc>
              <a:buClr>
                <a:srgbClr val="000000"/>
              </a:buClr>
              <a:buSzPct val="79000"/>
              <a:buFontTx/>
              <a:buNone/>
            </a:pPr>
            <a:r>
              <a:rPr lang="ru-RU" dirty="0" smtClean="0">
                <a:solidFill>
                  <a:schemeClr val="tx1"/>
                </a:solidFill>
                <a:latin typeface="Times New Roman" pitchFamily="18" charset="0"/>
                <a:cs typeface="Times New Roman" pitchFamily="18" charset="0"/>
                <a:sym typeface="Times New Roman" pitchFamily="18" charset="0"/>
              </a:rPr>
              <a:t>В условиях совершенной конкуренции ответ очевиден: землевладельцы никогда не наймут работника, если рыночная зарплата превышает предельный продукт этого работника. Так что кривая спроса на труд гарантирует, что все работники получают зарплату, равную предельному продукту работника, нанятого </a:t>
            </a:r>
            <a:r>
              <a:rPr lang="ru-RU" dirty="0" smtClean="0">
                <a:solidFill>
                  <a:schemeClr val="tx1"/>
                </a:solidFill>
                <a:latin typeface="Times New Roman" pitchFamily="18" charset="0"/>
                <a:cs typeface="Times New Roman" pitchFamily="18" charset="0"/>
                <a:sym typeface="Times New Roman" pitchFamily="18" charset="0"/>
              </a:rPr>
              <a:t>последним</a:t>
            </a:r>
            <a:r>
              <a:rPr lang="ru-RU" dirty="0">
                <a:solidFill>
                  <a:schemeClr val="tx1"/>
                </a:solidFill>
                <a:latin typeface="Times New Roman" pitchFamily="18" charset="0"/>
                <a:cs typeface="Times New Roman" pitchFamily="18" charset="0"/>
                <a:sym typeface="Times New Roman" pitchFamily="18" charset="0"/>
              </a:rPr>
              <a:t>.</a:t>
            </a:r>
            <a:endParaRPr lang="ru-RU" dirty="0" smtClean="0">
              <a:solidFill>
                <a:schemeClr val="tx1"/>
              </a:solidFill>
              <a:latin typeface="Times New Roman" pitchFamily="18" charset="0"/>
              <a:cs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88676" y="195486"/>
            <a:ext cx="8784976" cy="4693593"/>
          </a:xfrm>
          <a:prstGeom prst="rect">
            <a:avLst/>
          </a:prstGeom>
        </p:spPr>
        <p:txBody>
          <a:bodyPr wrap="square">
            <a:spAutoFit/>
          </a:bodyPr>
          <a:lstStyle/>
          <a:p>
            <a:pPr indent="355600" algn="just" eaLnBrk="1" hangingPunct="1">
              <a:lnSpc>
                <a:spcPct val="115000"/>
              </a:lnSpc>
              <a:buClr>
                <a:srgbClr val="000000"/>
              </a:buClr>
              <a:buSzPct val="79000"/>
              <a:buFontTx/>
              <a:buNone/>
            </a:pPr>
            <a:r>
              <a:rPr lang="ru-RU" sz="2000" dirty="0">
                <a:solidFill>
                  <a:schemeClr val="tx1"/>
                </a:solidFill>
                <a:latin typeface="Times New Roman" pitchFamily="18" charset="0"/>
                <a:cs typeface="Times New Roman" pitchFamily="18" charset="0"/>
                <a:sym typeface="Times New Roman" pitchFamily="18" charset="0"/>
              </a:rPr>
              <a:t>Но теперь существует перевес общего выпуска над заработной платой, так как работники, нанятые раньше, имели более высокий </a:t>
            </a:r>
            <a:r>
              <a:rPr lang="ru-RU" sz="2000" dirty="0" err="1">
                <a:solidFill>
                  <a:schemeClr val="tx1"/>
                </a:solidFill>
                <a:latin typeface="Times New Roman" pitchFamily="18" charset="0"/>
                <a:cs typeface="Times New Roman" pitchFamily="18" charset="0"/>
                <a:sym typeface="Times New Roman" pitchFamily="18" charset="0"/>
              </a:rPr>
              <a:t>MPs</a:t>
            </a:r>
            <a:r>
              <a:rPr lang="ru-RU" sz="2000" dirty="0">
                <a:solidFill>
                  <a:schemeClr val="tx1"/>
                </a:solidFill>
                <a:latin typeface="Times New Roman" pitchFamily="18" charset="0"/>
                <a:cs typeface="Times New Roman" pitchFamily="18" charset="0"/>
                <a:sym typeface="Times New Roman" pitchFamily="18" charset="0"/>
              </a:rPr>
              <a:t> по сравнению с последним работником. Что происходит с этим излишком </a:t>
            </a:r>
            <a:r>
              <a:rPr lang="ru-RU" sz="2000" dirty="0" err="1">
                <a:solidFill>
                  <a:schemeClr val="tx1"/>
                </a:solidFill>
                <a:latin typeface="Times New Roman" pitchFamily="18" charset="0"/>
                <a:cs typeface="Times New Roman" pitchFamily="18" charset="0"/>
                <a:sym typeface="Times New Roman" pitchFamily="18" charset="0"/>
              </a:rPr>
              <a:t>MPs</a:t>
            </a:r>
            <a:r>
              <a:rPr lang="ru-RU" sz="2000" dirty="0">
                <a:solidFill>
                  <a:schemeClr val="tx1"/>
                </a:solidFill>
                <a:latin typeface="Times New Roman" pitchFamily="18" charset="0"/>
                <a:cs typeface="Times New Roman" pitchFamily="18" charset="0"/>
                <a:sym typeface="Times New Roman" pitchFamily="18" charset="0"/>
              </a:rPr>
              <a:t>, который производят работники. нанятые раньше? Излишек остается у землевладельцев как их остаточный доход, который мы в дальнейшем будем называть рытой. Вы можете спросить, почему землевладельцы, потягивающие мартини где-нибудь за тысячи миль от своих земель, получают с них доход? Причина в том, что каждый землевладелец является участником конкурентного рынка земли и сдает землю в аренду по самой выгодной цене. Так же как рабочие конкурируют друг с другом за рабочие места, один землевладелец соперничает с другим за рабочих. В конкурентном мире Кларка нет никаких тайных соглашений, ассоциаций работодателей. профсоюзов - только взаимодействие предложения и спроса.</a:t>
            </a:r>
          </a:p>
        </p:txBody>
      </p:sp>
    </p:spTree>
    <p:extLst>
      <p:ext uri="{BB962C8B-B14F-4D97-AF65-F5344CB8AC3E}">
        <p14:creationId xmlns:p14="http://schemas.microsoft.com/office/powerpoint/2010/main" val="28846814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Shape 283"/>
          <p:cNvSpPr txBox="1">
            <a:spLocks noGrp="1"/>
          </p:cNvSpPr>
          <p:nvPr>
            <p:ph type="body" idx="1"/>
          </p:nvPr>
        </p:nvSpPr>
        <p:spPr>
          <a:xfrm>
            <a:off x="179512" y="195486"/>
            <a:ext cx="8784976" cy="4824536"/>
          </a:xfrm>
        </p:spPr>
        <p:txBody>
          <a:bodyPr>
            <a:normAutofit fontScale="85000" lnSpcReduction="20000"/>
          </a:bodyPr>
          <a:lstStyle/>
          <a:p>
            <a:pPr marL="0" indent="355600" algn="just" eaLnBrk="1" hangingPunct="1">
              <a:lnSpc>
                <a:spcPct val="115000"/>
              </a:lnSpc>
              <a:buClr>
                <a:srgbClr val="000000"/>
              </a:buClr>
              <a:buSzPct val="79000"/>
              <a:buFontTx/>
              <a:buNone/>
            </a:pPr>
            <a:r>
              <a:rPr lang="ru-RU" sz="2000" dirty="0" smtClean="0">
                <a:solidFill>
                  <a:schemeClr val="tx1"/>
                </a:solidFill>
                <a:latin typeface="Times New Roman" pitchFamily="18" charset="0"/>
                <a:cs typeface="Times New Roman" pitchFamily="18" charset="0"/>
                <a:sym typeface="Times New Roman" pitchFamily="18" charset="0"/>
              </a:rPr>
              <a:t>Итак</a:t>
            </a:r>
            <a:r>
              <a:rPr lang="ru-RU" sz="2000" dirty="0" smtClean="0">
                <a:solidFill>
                  <a:schemeClr val="tx1"/>
                </a:solidFill>
                <a:latin typeface="Times New Roman" pitchFamily="18" charset="0"/>
                <a:cs typeface="Times New Roman" pitchFamily="18" charset="0"/>
                <a:sym typeface="Times New Roman" pitchFamily="18" charset="0"/>
              </a:rPr>
              <a:t>, мы определили общую зарплату работников. </a:t>
            </a:r>
            <a:r>
              <a:rPr lang="ru-RU" sz="2000" b="1" dirty="0" smtClean="0">
                <a:solidFill>
                  <a:srgbClr val="C00000"/>
                </a:solidFill>
                <a:latin typeface="Times New Roman" pitchFamily="18" charset="0"/>
                <a:cs typeface="Times New Roman" pitchFamily="18" charset="0"/>
                <a:sym typeface="Times New Roman" pitchFamily="18" charset="0"/>
              </a:rPr>
              <a:t>Рис. 8</a:t>
            </a:r>
            <a:r>
              <a:rPr lang="ru-RU" sz="2000" dirty="0" smtClean="0">
                <a:solidFill>
                  <a:srgbClr val="C00000"/>
                </a:solidFill>
                <a:latin typeface="Times New Roman" pitchFamily="18" charset="0"/>
                <a:cs typeface="Times New Roman" pitchFamily="18" charset="0"/>
                <a:sym typeface="Times New Roman" pitchFamily="18" charset="0"/>
              </a:rPr>
              <a:t> </a:t>
            </a:r>
            <a:r>
              <a:rPr lang="ru-RU" sz="2000" dirty="0" smtClean="0">
                <a:solidFill>
                  <a:schemeClr val="tx1"/>
                </a:solidFill>
                <a:latin typeface="Times New Roman" pitchFamily="18" charset="0"/>
                <a:cs typeface="Times New Roman" pitchFamily="18" charset="0"/>
                <a:sym typeface="Times New Roman" pitchFamily="18" charset="0"/>
              </a:rPr>
              <a:t>показывает, что кривая предельного продукта труда соответствует кривой спроса всех работодателей, выраженного в единицах величины реальной заработной платы. Факторы предложения труда определяют предложение труда (SS). Равновесная зарплата устанавливается в точке E. Общая зарплата, выплачиваемая работникам, равна W </a:t>
            </a:r>
            <a:r>
              <a:rPr lang="ru-RU" sz="2000" dirty="0" err="1" smtClean="0">
                <a:solidFill>
                  <a:schemeClr val="tx1"/>
                </a:solidFill>
                <a:latin typeface="Times New Roman" pitchFamily="18" charset="0"/>
                <a:cs typeface="Times New Roman" pitchFamily="18" charset="0"/>
                <a:sym typeface="Times New Roman" pitchFamily="18" charset="0"/>
              </a:rPr>
              <a:t>x</a:t>
            </a:r>
            <a:r>
              <a:rPr lang="ru-RU" sz="2000" dirty="0" smtClean="0">
                <a:solidFill>
                  <a:schemeClr val="tx1"/>
                </a:solidFill>
                <a:latin typeface="Times New Roman" pitchFamily="18" charset="0"/>
                <a:cs typeface="Times New Roman" pitchFamily="18" charset="0"/>
                <a:sym typeface="Times New Roman" pitchFamily="18" charset="0"/>
              </a:rPr>
              <a:t> L (например, если W=5, а l=1 </a:t>
            </a:r>
            <a:r>
              <a:rPr lang="ru-RU" sz="2000" dirty="0" err="1" smtClean="0">
                <a:solidFill>
                  <a:schemeClr val="tx1"/>
                </a:solidFill>
                <a:latin typeface="Times New Roman" pitchFamily="18" charset="0"/>
                <a:cs typeface="Times New Roman" pitchFamily="18" charset="0"/>
                <a:sym typeface="Times New Roman" pitchFamily="18" charset="0"/>
              </a:rPr>
              <a:t>млн</a:t>
            </a:r>
            <a:r>
              <a:rPr lang="ru-RU" sz="2000" dirty="0" smtClean="0">
                <a:solidFill>
                  <a:schemeClr val="tx1"/>
                </a:solidFill>
                <a:latin typeface="Times New Roman" pitchFamily="18" charset="0"/>
                <a:cs typeface="Times New Roman" pitchFamily="18" charset="0"/>
                <a:sym typeface="Times New Roman" pitchFamily="18" charset="0"/>
              </a:rPr>
              <a:t> чел., общая зарплата равна 5 </a:t>
            </a:r>
            <a:r>
              <a:rPr lang="ru-RU" sz="2000" dirty="0" err="1" smtClean="0">
                <a:solidFill>
                  <a:schemeClr val="tx1"/>
                </a:solidFill>
                <a:latin typeface="Times New Roman" pitchFamily="18" charset="0"/>
                <a:cs typeface="Times New Roman" pitchFamily="18" charset="0"/>
                <a:sym typeface="Times New Roman" pitchFamily="18" charset="0"/>
              </a:rPr>
              <a:t>млн</a:t>
            </a:r>
            <a:r>
              <a:rPr lang="ru-RU" sz="2000" dirty="0" smtClean="0">
                <a:solidFill>
                  <a:schemeClr val="tx1"/>
                </a:solidFill>
                <a:latin typeface="Times New Roman" pitchFamily="18" charset="0"/>
                <a:cs typeface="Times New Roman" pitchFamily="18" charset="0"/>
                <a:sym typeface="Times New Roman" pitchFamily="18" charset="0"/>
              </a:rPr>
              <a:t> долл.), т.е. площадь многоугольника 0SEN.</a:t>
            </a:r>
          </a:p>
          <a:p>
            <a:pPr marL="0" indent="355600" algn="just" eaLnBrk="1" hangingPunct="1">
              <a:lnSpc>
                <a:spcPct val="115000"/>
              </a:lnSpc>
              <a:buClr>
                <a:srgbClr val="000000"/>
              </a:buClr>
              <a:buSzPct val="79000"/>
              <a:buFontTx/>
              <a:buNone/>
            </a:pPr>
            <a:r>
              <a:rPr lang="ru-RU" sz="2000" dirty="0" smtClean="0">
                <a:solidFill>
                  <a:schemeClr val="tx1"/>
                </a:solidFill>
                <a:latin typeface="Times New Roman" pitchFamily="18" charset="0"/>
                <a:cs typeface="Times New Roman" pitchFamily="18" charset="0"/>
                <a:sym typeface="Times New Roman" pitchFamily="18" charset="0"/>
              </a:rPr>
              <a:t>Удивительно</a:t>
            </a:r>
            <a:r>
              <a:rPr lang="ru-RU" sz="2000" dirty="0" smtClean="0">
                <a:solidFill>
                  <a:schemeClr val="tx1"/>
                </a:solidFill>
                <a:latin typeface="Times New Roman" pitchFamily="18" charset="0"/>
                <a:cs typeface="Times New Roman" pitchFamily="18" charset="0"/>
                <a:sym typeface="Times New Roman" pitchFamily="18" charset="0"/>
              </a:rPr>
              <a:t>, что мы можем также определить величину земельной ренты. Треугольник NDE на </a:t>
            </a:r>
            <a:r>
              <a:rPr lang="ru-RU" sz="2000" b="1" dirty="0" smtClean="0">
                <a:solidFill>
                  <a:srgbClr val="C00000"/>
                </a:solidFill>
                <a:latin typeface="Times New Roman" pitchFamily="18" charset="0"/>
                <a:cs typeface="Times New Roman" pitchFamily="18" charset="0"/>
                <a:sym typeface="Times New Roman" pitchFamily="18" charset="0"/>
              </a:rPr>
              <a:t>рис. 8</a:t>
            </a:r>
            <a:r>
              <a:rPr lang="ru-RU" sz="2000" dirty="0" smtClean="0">
                <a:solidFill>
                  <a:srgbClr val="C00000"/>
                </a:solidFill>
                <a:latin typeface="Times New Roman" pitchFamily="18" charset="0"/>
                <a:cs typeface="Times New Roman" pitchFamily="18" charset="0"/>
                <a:sym typeface="Times New Roman" pitchFamily="18" charset="0"/>
              </a:rPr>
              <a:t> </a:t>
            </a:r>
            <a:r>
              <a:rPr lang="ru-RU" sz="2000" dirty="0" smtClean="0">
                <a:solidFill>
                  <a:schemeClr val="tx1"/>
                </a:solidFill>
                <a:latin typeface="Times New Roman" pitchFamily="18" charset="0"/>
                <a:cs typeface="Times New Roman" pitchFamily="18" charset="0"/>
                <a:sym typeface="Times New Roman" pitchFamily="18" charset="0"/>
              </a:rPr>
              <a:t>- это весь избыток выпуска, который был произведен, но не выплачен в виде заработной платы. размер треугольника ренты определяется тем, насколько снижается MP труда по мере привлечения дополнительной рабочей силы, т.е. степенью убывания отдачи. Если имеется всего лишь несколько высококачественных участков, использование дополнительных работников приведет к резкому убыванию отдачи, и доля ренты будет велика. Если , наоборот, огромная часть плодородной целинной земли только и “ждет”, когда кто-то ею “займется”, тенденция к уменьшению отдачи будет невелика, и треугольник земельной ренты будет очень маленьким.</a:t>
            </a:r>
            <a:endParaRPr lang="ru-RU" sz="2000" dirty="0" smtClean="0">
              <a:solidFill>
                <a:schemeClr val="tx1"/>
              </a:solidFill>
              <a:latin typeface="Times New Roman" pitchFamily="18" charset="0"/>
              <a:cs typeface="Times New Roman" pitchFamily="18" charset="0"/>
            </a:endParaRPr>
          </a:p>
          <a:p>
            <a:pPr marL="0" indent="355600" algn="just" eaLnBrk="1" hangingPunct="1">
              <a:lnSpc>
                <a:spcPct val="115000"/>
              </a:lnSpc>
              <a:buClr>
                <a:srgbClr val="000000"/>
              </a:buClr>
              <a:buSzPct val="79000"/>
              <a:buFontTx/>
              <a:buNone/>
            </a:pPr>
            <a:r>
              <a:rPr lang="ru-RU" sz="2000" dirty="0" smtClean="0">
                <a:solidFill>
                  <a:schemeClr val="tx1"/>
                </a:solidFill>
                <a:latin typeface="Times New Roman" pitchFamily="18" charset="0"/>
                <a:cs typeface="Times New Roman" pitchFamily="18" charset="0"/>
                <a:sym typeface="Times New Roman" pitchFamily="18" charset="0"/>
              </a:rPr>
              <a:t>На </a:t>
            </a:r>
            <a:r>
              <a:rPr lang="ru-RU" sz="2000" b="1" dirty="0" smtClean="0">
                <a:solidFill>
                  <a:srgbClr val="C00000"/>
                </a:solidFill>
                <a:latin typeface="Times New Roman" pitchFamily="18" charset="0"/>
                <a:cs typeface="Times New Roman" pitchFamily="18" charset="0"/>
                <a:sym typeface="Times New Roman" pitchFamily="18" charset="0"/>
              </a:rPr>
              <a:t>рис. 8</a:t>
            </a:r>
            <a:r>
              <a:rPr lang="ru-RU" sz="2000" dirty="0" smtClean="0">
                <a:solidFill>
                  <a:srgbClr val="C00000"/>
                </a:solidFill>
                <a:latin typeface="Times New Roman" pitchFamily="18" charset="0"/>
                <a:cs typeface="Times New Roman" pitchFamily="18" charset="0"/>
                <a:sym typeface="Times New Roman" pitchFamily="18" charset="0"/>
              </a:rPr>
              <a:t> </a:t>
            </a:r>
            <a:r>
              <a:rPr lang="ru-RU" sz="2000" dirty="0" smtClean="0">
                <a:solidFill>
                  <a:schemeClr val="tx1"/>
                </a:solidFill>
                <a:latin typeface="Times New Roman" pitchFamily="18" charset="0"/>
                <a:cs typeface="Times New Roman" pitchFamily="18" charset="0"/>
                <a:sym typeface="Times New Roman" pitchFamily="18" charset="0"/>
              </a:rPr>
              <a:t>график построен таким образом, что зарплата почти в 3 раза больше ренты. Это соотношение (3:1) говорит о том, что трудовые доходы составляют около трех четвертей национального дохода.</a:t>
            </a:r>
          </a:p>
          <a:p>
            <a:pPr indent="-152400" eaLnBrk="1" hangingPunct="1">
              <a:spcBef>
                <a:spcPts val="600"/>
              </a:spcBef>
              <a:buFontTx/>
              <a:buNone/>
            </a:pPr>
            <a:endParaRPr lang="ru-RU" sz="3000" dirty="0" smtClean="0">
              <a:latin typeface="Arial" charset="0"/>
              <a:cs typeface="Arial" charset="0"/>
            </a:endParaRPr>
          </a:p>
          <a:p>
            <a:pPr indent="-152400" eaLnBrk="1" hangingPunct="1">
              <a:spcBef>
                <a:spcPts val="600"/>
              </a:spcBef>
              <a:buFontTx/>
              <a:buNone/>
            </a:pPr>
            <a:endParaRPr lang="ru-RU" sz="3000" dirty="0" smtClean="0">
              <a:latin typeface="Arial" charset="0"/>
              <a:cs typeface="Arial" charset="0"/>
            </a:endParaRPr>
          </a:p>
        </p:txBody>
      </p:sp>
    </p:spTree>
  </p:cSld>
  <p:clrMapOvr>
    <a:masterClrMapping/>
  </p:clrMapOvr>
  <p:transition spd="slow">
    <p:cut/>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7" name="Shape 289"/>
          <p:cNvSpPr txBox="1">
            <a:spLocks noGrp="1"/>
          </p:cNvSpPr>
          <p:nvPr>
            <p:ph type="body" idx="1"/>
          </p:nvPr>
        </p:nvSpPr>
        <p:spPr>
          <a:xfrm>
            <a:off x="4788024" y="267494"/>
            <a:ext cx="4176464" cy="4658519"/>
          </a:xfrm>
        </p:spPr>
        <p:txBody>
          <a:bodyPr>
            <a:normAutofit lnSpcReduction="10000"/>
          </a:bodyPr>
          <a:lstStyle/>
          <a:p>
            <a:pPr marL="0" indent="0" algn="just" eaLnBrk="1" hangingPunct="1">
              <a:lnSpc>
                <a:spcPct val="115000"/>
              </a:lnSpc>
              <a:buFontTx/>
              <a:buNone/>
            </a:pPr>
            <a:r>
              <a:rPr lang="ru-RU" sz="1200" dirty="0" smtClean="0">
                <a:latin typeface="Times New Roman" pitchFamily="18" charset="0"/>
                <a:cs typeface="Times New Roman" pitchFamily="18" charset="0"/>
                <a:sym typeface="Times New Roman" pitchFamily="18" charset="0"/>
              </a:rPr>
              <a:t>         </a:t>
            </a:r>
            <a:r>
              <a:rPr lang="ru-RU" sz="2000" dirty="0" smtClean="0">
                <a:solidFill>
                  <a:schemeClr val="tx1"/>
                </a:solidFill>
                <a:latin typeface="Times New Roman" pitchFamily="18" charset="0"/>
                <a:cs typeface="Times New Roman" pitchFamily="18" charset="0"/>
                <a:sym typeface="Times New Roman" pitchFamily="18" charset="0"/>
              </a:rPr>
              <a:t>Каждый вертикальный отрезок представляет собой предельный продукт данной единицы труда. Общий национальный выпуск 0DES является суммой всех вертикальный отрезков MP до общего предложения труда на кривой S.    Распределение выпуска происходит на основе предельного продукта. Общая зарплата - нижний прямоугольник (равна ставке зарплаты ON, умноженной на количество труда 0S). Земельная рента — верхний треугольник NDE.</a:t>
            </a:r>
          </a:p>
          <a:p>
            <a:pPr indent="-152400" eaLnBrk="1" hangingPunct="1">
              <a:spcBef>
                <a:spcPts val="600"/>
              </a:spcBef>
              <a:buFontTx/>
              <a:buNone/>
            </a:pPr>
            <a:endParaRPr lang="ru-RU" sz="3000" dirty="0" smtClean="0">
              <a:latin typeface="Arial" charset="0"/>
              <a:cs typeface="Arial" charset="0"/>
            </a:endParaRPr>
          </a:p>
        </p:txBody>
      </p:sp>
      <p:sp>
        <p:nvSpPr>
          <p:cNvPr id="6" name="Shape 232"/>
          <p:cNvSpPr txBox="1">
            <a:spLocks noChangeArrowheads="1"/>
          </p:cNvSpPr>
          <p:nvPr/>
        </p:nvSpPr>
        <p:spPr bwMode="auto">
          <a:xfrm>
            <a:off x="0" y="0"/>
            <a:ext cx="4788024" cy="987573"/>
          </a:xfrm>
          <a:prstGeom prst="rect">
            <a:avLst/>
          </a:prstGeom>
          <a:noFill/>
          <a:ln w="9525">
            <a:noFill/>
            <a:miter lim="800000"/>
            <a:headEnd/>
            <a:tailEnd/>
          </a:ln>
        </p:spPr>
        <p:txBody>
          <a:bodyPr lIns="91425" tIns="91425" rIns="91425" bIns="91425"/>
          <a:lstStyle/>
          <a:p>
            <a:pPr algn="ctr">
              <a:lnSpc>
                <a:spcPct val="115000"/>
              </a:lnSpc>
            </a:pPr>
            <a:r>
              <a:rPr lang="ru-RU" sz="1800" b="1" dirty="0">
                <a:solidFill>
                  <a:schemeClr val="accent6">
                    <a:lumMod val="50000"/>
                  </a:schemeClr>
                </a:solidFill>
                <a:latin typeface="Times New Roman" pitchFamily="18" charset="0"/>
                <a:cs typeface="Times New Roman" pitchFamily="18" charset="0"/>
                <a:sym typeface="Times New Roman" pitchFamily="18" charset="0"/>
              </a:rPr>
              <a:t>Рис. </a:t>
            </a:r>
            <a:r>
              <a:rPr lang="ru-RU" sz="1800" b="1" dirty="0" smtClean="0">
                <a:solidFill>
                  <a:schemeClr val="accent6">
                    <a:lumMod val="50000"/>
                  </a:schemeClr>
                </a:solidFill>
                <a:latin typeface="Times New Roman" pitchFamily="18" charset="0"/>
                <a:cs typeface="Times New Roman" pitchFamily="18" charset="0"/>
                <a:sym typeface="Times New Roman" pitchFamily="18" charset="0"/>
              </a:rPr>
              <a:t>8. Распределение факторного дохода происходит на основе предельного продукта</a:t>
            </a:r>
            <a:endParaRPr lang="ru-RU" dirty="0"/>
          </a:p>
        </p:txBody>
      </p:sp>
      <p:pic>
        <p:nvPicPr>
          <p:cNvPr id="7" name="Рисунок 6" descr="рис.8.jpg"/>
          <p:cNvPicPr>
            <a:picLocks noChangeAspect="1"/>
          </p:cNvPicPr>
          <p:nvPr/>
        </p:nvPicPr>
        <p:blipFill>
          <a:blip r:embed="rId3"/>
          <a:stretch>
            <a:fillRect/>
          </a:stretch>
        </p:blipFill>
        <p:spPr>
          <a:xfrm>
            <a:off x="341784" y="843558"/>
            <a:ext cx="4104456" cy="3862628"/>
          </a:xfrm>
          <a:prstGeom prst="rect">
            <a:avLst/>
          </a:prstGeom>
          <a:ln>
            <a:solidFill>
              <a:schemeClr val="accent6">
                <a:lumMod val="50000"/>
              </a:schemeClr>
            </a:solidFill>
          </a:ln>
        </p:spPr>
      </p:pic>
    </p:spTree>
  </p:cSld>
  <p:clrMapOvr>
    <a:masterClrMapping/>
  </p:clrMapOvr>
  <p:transition spd="slow">
    <p:cut/>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Shape 295"/>
          <p:cNvSpPr txBox="1">
            <a:spLocks noGrp="1"/>
          </p:cNvSpPr>
          <p:nvPr>
            <p:ph type="title"/>
          </p:nvPr>
        </p:nvSpPr>
        <p:spPr>
          <a:xfrm>
            <a:off x="0" y="123479"/>
            <a:ext cx="9144000" cy="730597"/>
          </a:xfrm>
        </p:spPr>
        <p:txBody>
          <a:bodyPr>
            <a:noAutofit/>
          </a:bodyPr>
          <a:lstStyle/>
          <a:p>
            <a:pPr indent="457200" algn="ctr" eaLnBrk="1" hangingPunct="1">
              <a:lnSpc>
                <a:spcPct val="115000"/>
              </a:lnSpc>
              <a:buClr>
                <a:srgbClr val="000000"/>
              </a:buClr>
            </a:pPr>
            <a:r>
              <a:rPr lang="ru-RU" sz="1800" b="1" dirty="0" smtClean="0">
                <a:solidFill>
                  <a:schemeClr val="accent6">
                    <a:lumMod val="50000"/>
                  </a:schemeClr>
                </a:solidFill>
                <a:latin typeface="Times New Roman" pitchFamily="18" charset="0"/>
                <a:cs typeface="Times New Roman" pitchFamily="18" charset="0"/>
                <a:sym typeface="Times New Roman" pitchFamily="18" charset="0"/>
              </a:rPr>
              <a:t>Применение теории предельной производительности в условиях использования нескольких факторов производства</a:t>
            </a:r>
          </a:p>
        </p:txBody>
      </p:sp>
      <p:sp>
        <p:nvSpPr>
          <p:cNvPr id="48131" name="Shape 296"/>
          <p:cNvSpPr txBox="1">
            <a:spLocks noGrp="1"/>
          </p:cNvSpPr>
          <p:nvPr>
            <p:ph type="body" idx="1"/>
          </p:nvPr>
        </p:nvSpPr>
        <p:spPr>
          <a:xfrm>
            <a:off x="179512" y="987575"/>
            <a:ext cx="8784976" cy="3960440"/>
          </a:xfrm>
        </p:spPr>
        <p:txBody>
          <a:bodyPr>
            <a:normAutofit fontScale="32500" lnSpcReduction="20000"/>
          </a:bodyPr>
          <a:lstStyle/>
          <a:p>
            <a:pPr marL="0" indent="457200" algn="just" eaLnBrk="1" hangingPunct="1">
              <a:buClr>
                <a:srgbClr val="000000"/>
              </a:buClr>
              <a:buSzPct val="79000"/>
              <a:buFontTx/>
              <a:buNone/>
            </a:pPr>
            <a:r>
              <a:rPr lang="ru-RU" sz="6200" dirty="0" smtClean="0">
                <a:solidFill>
                  <a:schemeClr val="tx1"/>
                </a:solidFill>
                <a:latin typeface="Times New Roman" pitchFamily="18" charset="0"/>
                <a:cs typeface="Times New Roman" pitchFamily="18" charset="0"/>
                <a:sym typeface="Times New Roman" pitchFamily="18" charset="0"/>
              </a:rPr>
              <a:t>Теория предельной производительности позволяет понять процесс  ценообразования на различные факторы производства. Заметим также, что можно поменять местами землю и труд, оставим количество труда неизменным и добавим новые единицы переменного ресурса (земли) к фиксированному (труду). Вычислим предельный продукт каждого следующего акра.</a:t>
            </a:r>
          </a:p>
          <a:p>
            <a:pPr marL="0" indent="457200" algn="just" eaLnBrk="1" hangingPunct="1">
              <a:buClr>
                <a:srgbClr val="000000"/>
              </a:buClr>
              <a:buSzPct val="79000"/>
              <a:buFontTx/>
              <a:buNone/>
            </a:pPr>
            <a:r>
              <a:rPr lang="ru-RU" sz="6200" dirty="0" smtClean="0">
                <a:solidFill>
                  <a:schemeClr val="tx1"/>
                </a:solidFill>
                <a:latin typeface="Times New Roman" pitchFamily="18" charset="0"/>
                <a:cs typeface="Times New Roman" pitchFamily="18" charset="0"/>
                <a:sym typeface="Times New Roman" pitchFamily="18" charset="0"/>
              </a:rPr>
              <a:t>Затем нарисуем кривую спроса, которая покажет, сколько акров земли будет необходимо владельцам труда при каждом уровне ренты. В новой версии </a:t>
            </a:r>
            <a:r>
              <a:rPr lang="ru-RU" sz="6200" b="1" dirty="0" smtClean="0">
                <a:solidFill>
                  <a:srgbClr val="C00000"/>
                </a:solidFill>
                <a:latin typeface="Times New Roman" pitchFamily="18" charset="0"/>
                <a:cs typeface="Times New Roman" pitchFamily="18" charset="0"/>
                <a:sym typeface="Times New Roman" pitchFamily="18" charset="0"/>
              </a:rPr>
              <a:t>рис. 8</a:t>
            </a:r>
            <a:r>
              <a:rPr lang="ru-RU" sz="6200" dirty="0" smtClean="0">
                <a:solidFill>
                  <a:schemeClr val="tx1"/>
                </a:solidFill>
                <a:latin typeface="Times New Roman" pitchFamily="18" charset="0"/>
                <a:cs typeface="Times New Roman" pitchFamily="18" charset="0"/>
                <a:sym typeface="Times New Roman" pitchFamily="18" charset="0"/>
              </a:rPr>
              <a:t>, которую вы нарисовали, найдем новую точку равновесия E’. Определим площадь прямоугольной ренты, равную ренте, умноженной на количество труда. Определим площадь треугольника заработной платы. И, наконец, отметим полную симметрию факторов. Этот новый график показывает, что мы должны понимать, что пропорции распределения каждого фактора производства одновременно определяются величиной их взаимозависимых предельных продуктов.</a:t>
            </a:r>
            <a:endParaRPr lang="ru-RU" sz="6200" dirty="0" smtClean="0">
              <a:solidFill>
                <a:schemeClr val="tx1"/>
              </a:solidFill>
              <a:latin typeface="Times New Roman" pitchFamily="18" charset="0"/>
              <a:cs typeface="Times New Roman" pitchFamily="18" charset="0"/>
            </a:endParaRPr>
          </a:p>
          <a:p>
            <a:pPr marL="0" indent="457200" eaLnBrk="1" hangingPunct="1">
              <a:spcBef>
                <a:spcPts val="600"/>
              </a:spcBef>
              <a:buFontTx/>
              <a:buNone/>
            </a:pPr>
            <a:endParaRPr lang="ru-RU" sz="3000" dirty="0" smtClean="0">
              <a:latin typeface="Arial" charset="0"/>
              <a:cs typeface="Arial" charset="0"/>
            </a:endParaRPr>
          </a:p>
        </p:txBody>
      </p:sp>
    </p:spTree>
  </p:cSld>
  <p:clrMapOvr>
    <a:masterClrMapping/>
  </p:clrMapOvr>
  <p:transition spd="slow">
    <p:cut/>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hape 232"/>
          <p:cNvSpPr txBox="1">
            <a:spLocks noChangeArrowheads="1"/>
          </p:cNvSpPr>
          <p:nvPr/>
        </p:nvSpPr>
        <p:spPr bwMode="auto">
          <a:xfrm>
            <a:off x="-255965" y="23405"/>
            <a:ext cx="9494563" cy="604129"/>
          </a:xfrm>
          <a:prstGeom prst="rect">
            <a:avLst/>
          </a:prstGeom>
          <a:noFill/>
          <a:ln w="9525">
            <a:noFill/>
            <a:miter lim="800000"/>
            <a:headEnd/>
            <a:tailEnd/>
          </a:ln>
        </p:spPr>
        <p:txBody>
          <a:bodyPr lIns="91425" tIns="91425" rIns="91425" bIns="91425"/>
          <a:lstStyle/>
          <a:p>
            <a:pPr algn="ctr">
              <a:lnSpc>
                <a:spcPct val="115000"/>
              </a:lnSpc>
            </a:pPr>
            <a:r>
              <a:rPr lang="ru-RU" sz="1800" b="1" dirty="0">
                <a:solidFill>
                  <a:schemeClr val="accent6">
                    <a:lumMod val="50000"/>
                  </a:schemeClr>
                </a:solidFill>
                <a:latin typeface="Times New Roman" pitchFamily="18" charset="0"/>
                <a:cs typeface="Times New Roman" pitchFamily="18" charset="0"/>
                <a:sym typeface="Times New Roman" pitchFamily="18" charset="0"/>
              </a:rPr>
              <a:t>Рис. </a:t>
            </a:r>
            <a:r>
              <a:rPr lang="ru-RU" sz="1800" b="1" dirty="0" smtClean="0">
                <a:solidFill>
                  <a:schemeClr val="accent6">
                    <a:lumMod val="50000"/>
                  </a:schemeClr>
                </a:solidFill>
                <a:latin typeface="Times New Roman" pitchFamily="18" charset="0"/>
                <a:cs typeface="Times New Roman" pitchFamily="18" charset="0"/>
                <a:sym typeface="Times New Roman" pitchFamily="18" charset="0"/>
              </a:rPr>
              <a:t>8. Распределение факторного дохода происходит на основе предельного продукта</a:t>
            </a:r>
            <a:endParaRPr lang="ru-RU" dirty="0"/>
          </a:p>
        </p:txBody>
      </p:sp>
      <p:pic>
        <p:nvPicPr>
          <p:cNvPr id="7" name="Рисунок 6" descr="рис.8.jpg"/>
          <p:cNvPicPr>
            <a:picLocks noChangeAspect="1"/>
          </p:cNvPicPr>
          <p:nvPr/>
        </p:nvPicPr>
        <p:blipFill>
          <a:blip r:embed="rId3"/>
          <a:stretch>
            <a:fillRect/>
          </a:stretch>
        </p:blipFill>
        <p:spPr>
          <a:xfrm>
            <a:off x="2079048" y="483518"/>
            <a:ext cx="4824536" cy="4540282"/>
          </a:xfrm>
          <a:prstGeom prst="rect">
            <a:avLst/>
          </a:prstGeom>
          <a:ln>
            <a:solidFill>
              <a:schemeClr val="accent6">
                <a:lumMod val="50000"/>
              </a:schemeClr>
            </a:solidFill>
          </a:ln>
        </p:spPr>
      </p:pic>
    </p:spTree>
    <p:extLst>
      <p:ext uri="{BB962C8B-B14F-4D97-AF65-F5344CB8AC3E}">
        <p14:creationId xmlns:p14="http://schemas.microsoft.com/office/powerpoint/2010/main" val="832384071"/>
      </p:ext>
    </p:extLst>
  </p:cSld>
  <p:clrMapOvr>
    <a:masterClrMapping/>
  </p:clrMapOvr>
  <p:transition spd="slow">
    <p:cut/>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1520" y="267494"/>
            <a:ext cx="8640960" cy="4538165"/>
          </a:xfrm>
          <a:prstGeom prst="rect">
            <a:avLst/>
          </a:prstGeom>
        </p:spPr>
        <p:txBody>
          <a:bodyPr wrap="square">
            <a:spAutoFit/>
          </a:bodyPr>
          <a:lstStyle/>
          <a:p>
            <a:pPr marL="0" indent="457200" algn="just" eaLnBrk="1" hangingPunct="1">
              <a:buClr>
                <a:srgbClr val="000000"/>
              </a:buClr>
              <a:buSzPct val="79000"/>
              <a:buFontTx/>
              <a:buNone/>
            </a:pPr>
            <a:r>
              <a:rPr lang="ru-RU" sz="1800" dirty="0">
                <a:solidFill>
                  <a:schemeClr val="tx1"/>
                </a:solidFill>
                <a:latin typeface="Times New Roman" pitchFamily="18" charset="0"/>
                <a:cs typeface="Times New Roman" pitchFamily="18" charset="0"/>
                <a:sym typeface="Times New Roman" pitchFamily="18" charset="0"/>
              </a:rPr>
              <a:t>Это еще не все. Предположим, что вместо труда и земли использовалось только два других фактора: труд и какие-нибудь меняющиеся средства производства. Допустим. что сглаженная производственная функция отражает зависимость Q от труда и капитала и обладает теми же общими характеристиками, что и на </a:t>
            </a:r>
            <a:r>
              <a:rPr lang="ru-RU" sz="1800" b="1" dirty="0">
                <a:solidFill>
                  <a:srgbClr val="C00000"/>
                </a:solidFill>
                <a:latin typeface="Times New Roman" pitchFamily="18" charset="0"/>
                <a:cs typeface="Times New Roman" pitchFamily="18" charset="0"/>
                <a:sym typeface="Times New Roman" pitchFamily="18" charset="0"/>
              </a:rPr>
              <a:t>рис. 8</a:t>
            </a:r>
            <a:r>
              <a:rPr lang="ru-RU" sz="1800" b="1" dirty="0">
                <a:solidFill>
                  <a:schemeClr val="tx1"/>
                </a:solidFill>
                <a:latin typeface="Times New Roman" pitchFamily="18" charset="0"/>
                <a:cs typeface="Times New Roman" pitchFamily="18" charset="0"/>
                <a:sym typeface="Times New Roman" pitchFamily="18" charset="0"/>
              </a:rPr>
              <a:t>.</a:t>
            </a:r>
            <a:r>
              <a:rPr lang="ru-RU" sz="1800" dirty="0">
                <a:solidFill>
                  <a:srgbClr val="C00000"/>
                </a:solidFill>
                <a:latin typeface="Times New Roman" pitchFamily="18" charset="0"/>
                <a:cs typeface="Times New Roman" pitchFamily="18" charset="0"/>
                <a:sym typeface="Times New Roman" pitchFamily="18" charset="0"/>
              </a:rPr>
              <a:t> </a:t>
            </a:r>
            <a:r>
              <a:rPr lang="ru-RU" sz="1800" dirty="0">
                <a:solidFill>
                  <a:schemeClr val="tx1"/>
                </a:solidFill>
                <a:latin typeface="Times New Roman" pitchFamily="18" charset="0"/>
                <a:cs typeface="Times New Roman" pitchFamily="18" charset="0"/>
                <a:sym typeface="Times New Roman" pitchFamily="18" charset="0"/>
              </a:rPr>
              <a:t>В этом случае вы можете еще раз перерисовать </a:t>
            </a:r>
            <a:r>
              <a:rPr lang="ru-RU" sz="1800" b="1" dirty="0">
                <a:solidFill>
                  <a:srgbClr val="C00000"/>
                </a:solidFill>
                <a:latin typeface="Times New Roman" pitchFamily="18" charset="0"/>
                <a:cs typeface="Times New Roman" pitchFamily="18" charset="0"/>
                <a:sym typeface="Times New Roman" pitchFamily="18" charset="0"/>
              </a:rPr>
              <a:t>рис. 8</a:t>
            </a:r>
            <a:r>
              <a:rPr lang="ru-RU" sz="1800" dirty="0">
                <a:solidFill>
                  <a:srgbClr val="C00000"/>
                </a:solidFill>
                <a:latin typeface="Times New Roman" pitchFamily="18" charset="0"/>
                <a:cs typeface="Times New Roman" pitchFamily="18" charset="0"/>
                <a:sym typeface="Times New Roman" pitchFamily="18" charset="0"/>
              </a:rPr>
              <a:t> </a:t>
            </a:r>
            <a:r>
              <a:rPr lang="ru-RU" sz="1800" dirty="0">
                <a:solidFill>
                  <a:schemeClr val="tx1"/>
                </a:solidFill>
                <a:latin typeface="Times New Roman" pitchFamily="18" charset="0"/>
                <a:cs typeface="Times New Roman" pitchFamily="18" charset="0"/>
                <a:sym typeface="Times New Roman" pitchFamily="18" charset="0"/>
              </a:rPr>
              <a:t>и получить идентичную картину распределении дохода между трудом и основным капиталом. Естественно, можно проделать эту же операцию для трех, четырех и более факторов</a:t>
            </a:r>
            <a:r>
              <a:rPr lang="ru-RU" sz="1800" dirty="0" smtClean="0">
                <a:solidFill>
                  <a:schemeClr val="tx1"/>
                </a:solidFill>
                <a:latin typeface="Times New Roman" pitchFamily="18" charset="0"/>
                <a:cs typeface="Times New Roman" pitchFamily="18" charset="0"/>
                <a:sym typeface="Times New Roman" pitchFamily="18" charset="0"/>
              </a:rPr>
              <a:t>.</a:t>
            </a:r>
          </a:p>
          <a:p>
            <a:pPr marL="0" indent="457200" algn="just" eaLnBrk="1" hangingPunct="1">
              <a:buClr>
                <a:srgbClr val="000000"/>
              </a:buClr>
              <a:buSzPct val="79000"/>
              <a:buFontTx/>
              <a:buNone/>
            </a:pPr>
            <a:endParaRPr lang="ru-RU" sz="1800" dirty="0" smtClean="0">
              <a:solidFill>
                <a:schemeClr val="tx1"/>
              </a:solidFill>
              <a:latin typeface="Times New Roman" pitchFamily="18" charset="0"/>
              <a:cs typeface="Times New Roman" pitchFamily="18" charset="0"/>
              <a:sym typeface="Times New Roman" pitchFamily="18" charset="0"/>
            </a:endParaRPr>
          </a:p>
          <a:p>
            <a:pPr indent="457200" algn="just" eaLnBrk="1" hangingPunct="1">
              <a:lnSpc>
                <a:spcPct val="115000"/>
              </a:lnSpc>
              <a:buClr>
                <a:srgbClr val="000000"/>
              </a:buClr>
              <a:buSzPct val="79000"/>
              <a:buFontTx/>
              <a:buNone/>
            </a:pPr>
            <a:r>
              <a:rPr lang="ru-RU" sz="1800" b="1" i="1" dirty="0">
                <a:solidFill>
                  <a:srgbClr val="C00000"/>
                </a:solidFill>
                <a:latin typeface="Times New Roman" pitchFamily="18" charset="0"/>
                <a:cs typeface="Times New Roman" pitchFamily="18" charset="0"/>
                <a:sym typeface="Times New Roman" pitchFamily="18" charset="0"/>
              </a:rPr>
              <a:t>На конкурентных рынках спрос на факторы производства определяется предельным продуктом факторов. В упрощенном случае, в которой оплата факторов выражается в единицах выпуска, получаем:</a:t>
            </a:r>
          </a:p>
          <a:p>
            <a:pPr indent="457200" algn="ctr" eaLnBrk="1" hangingPunct="1">
              <a:lnSpc>
                <a:spcPct val="115000"/>
              </a:lnSpc>
              <a:buClr>
                <a:srgbClr val="000000"/>
              </a:buClr>
              <a:buSzPct val="79000"/>
              <a:buFontTx/>
              <a:buNone/>
            </a:pPr>
            <a:r>
              <a:rPr lang="ru-RU" sz="1800" b="1" i="1" u="sng" dirty="0">
                <a:solidFill>
                  <a:srgbClr val="C00000"/>
                </a:solidFill>
                <a:latin typeface="Times New Roman" pitchFamily="18" charset="0"/>
                <a:cs typeface="Times New Roman" pitchFamily="18" charset="0"/>
                <a:sym typeface="Times New Roman" pitchFamily="18" charset="0"/>
              </a:rPr>
              <a:t>заработная плата = предельный продукт труда</a:t>
            </a:r>
          </a:p>
          <a:p>
            <a:pPr indent="457200" algn="ctr" eaLnBrk="1" hangingPunct="1">
              <a:lnSpc>
                <a:spcPct val="115000"/>
              </a:lnSpc>
              <a:buClr>
                <a:srgbClr val="000000"/>
              </a:buClr>
              <a:buSzPct val="79000"/>
              <a:buFontTx/>
              <a:buNone/>
            </a:pPr>
            <a:r>
              <a:rPr lang="ru-RU" sz="1800" b="1" i="1" u="sng" dirty="0">
                <a:solidFill>
                  <a:srgbClr val="C00000"/>
                </a:solidFill>
                <a:latin typeface="Times New Roman" pitchFamily="18" charset="0"/>
                <a:cs typeface="Times New Roman" pitchFamily="18" charset="0"/>
                <a:sym typeface="Times New Roman" pitchFamily="18" charset="0"/>
              </a:rPr>
              <a:t>рента = предельный продукт земли</a:t>
            </a:r>
          </a:p>
          <a:p>
            <a:pPr indent="457200" algn="just" eaLnBrk="1" hangingPunct="1">
              <a:lnSpc>
                <a:spcPct val="115000"/>
              </a:lnSpc>
              <a:buClr>
                <a:srgbClr val="000000"/>
              </a:buClr>
              <a:buSzPct val="79000"/>
              <a:buFontTx/>
              <a:buNone/>
            </a:pPr>
            <a:r>
              <a:rPr lang="ru-RU" sz="1800" b="1" i="1" dirty="0">
                <a:solidFill>
                  <a:srgbClr val="C00000"/>
                </a:solidFill>
                <a:latin typeface="Times New Roman" pitchFamily="18" charset="0"/>
                <a:cs typeface="Times New Roman" pitchFamily="18" charset="0"/>
                <a:sym typeface="Times New Roman" pitchFamily="18" charset="0"/>
              </a:rPr>
              <a:t>и т.д. для любого фактора. Так распределяются 100% выпуска между всеми факторами производства, не больше и не меньше</a:t>
            </a:r>
            <a:r>
              <a:rPr lang="ru-RU" sz="1800" b="1" i="1" dirty="0" smtClean="0">
                <a:solidFill>
                  <a:srgbClr val="C00000"/>
                </a:solidFill>
                <a:latin typeface="Times New Roman" pitchFamily="18" charset="0"/>
                <a:cs typeface="Times New Roman" pitchFamily="18" charset="0"/>
                <a:sym typeface="Times New Roman" pitchFamily="18" charset="0"/>
              </a:rPr>
              <a:t>.</a:t>
            </a:r>
            <a:endParaRPr lang="ru-RU" sz="1800" b="1"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3559121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Shape 301"/>
          <p:cNvSpPr txBox="1">
            <a:spLocks noGrp="1"/>
          </p:cNvSpPr>
          <p:nvPr>
            <p:ph type="body" idx="1"/>
          </p:nvPr>
        </p:nvSpPr>
        <p:spPr>
          <a:xfrm>
            <a:off x="323528" y="771550"/>
            <a:ext cx="8568952" cy="3600400"/>
          </a:xfrm>
        </p:spPr>
        <p:txBody>
          <a:bodyPr>
            <a:normAutofit fontScale="92500" lnSpcReduction="20000"/>
          </a:bodyPr>
          <a:lstStyle/>
          <a:p>
            <a:pPr marL="0" indent="355600" algn="just" eaLnBrk="1" hangingPunct="1">
              <a:lnSpc>
                <a:spcPct val="115000"/>
              </a:lnSpc>
              <a:buClr>
                <a:srgbClr val="000000"/>
              </a:buClr>
              <a:buSzPct val="79000"/>
              <a:buFontTx/>
              <a:buNone/>
            </a:pPr>
            <a:r>
              <a:rPr lang="ru-RU" sz="2400" dirty="0" smtClean="0">
                <a:solidFill>
                  <a:schemeClr val="tx1"/>
                </a:solidFill>
                <a:latin typeface="Times New Roman" pitchFamily="18" charset="0"/>
                <a:cs typeface="Times New Roman" pitchFamily="18" charset="0"/>
                <a:sym typeface="Times New Roman" pitchFamily="18" charset="0"/>
              </a:rPr>
              <a:t>Мы </a:t>
            </a:r>
            <a:r>
              <a:rPr lang="ru-RU" sz="2400" dirty="0" smtClean="0">
                <a:solidFill>
                  <a:schemeClr val="tx1"/>
                </a:solidFill>
                <a:latin typeface="Times New Roman" pitchFamily="18" charset="0"/>
                <a:cs typeface="Times New Roman" pitchFamily="18" charset="0"/>
                <a:sym typeface="Times New Roman" pitchFamily="18" charset="0"/>
              </a:rPr>
              <a:t>видим, что общая теория распределения доходов совместима с конкурентным ценообразованием на любое количество товаров, произведенное любым количеством факторов. Эта простая, но убедительная теория показывает, как распределение дохода в конкурентной рыночной экономике связано с производительностью.</a:t>
            </a:r>
            <a:endParaRPr lang="ru-RU" sz="2400" dirty="0" smtClean="0">
              <a:solidFill>
                <a:schemeClr val="tx1"/>
              </a:solidFill>
              <a:latin typeface="Times New Roman" pitchFamily="18" charset="0"/>
              <a:cs typeface="Times New Roman" pitchFamily="18" charset="0"/>
            </a:endParaRPr>
          </a:p>
          <a:p>
            <a:pPr marL="0" indent="355600" algn="just" eaLnBrk="1" hangingPunct="1">
              <a:lnSpc>
                <a:spcPct val="115000"/>
              </a:lnSpc>
              <a:buClr>
                <a:srgbClr val="000000"/>
              </a:buClr>
              <a:buSzPct val="79000"/>
              <a:buFontTx/>
              <a:buNone/>
            </a:pPr>
            <a:r>
              <a:rPr lang="ru-RU" sz="2400" dirty="0" smtClean="0">
                <a:solidFill>
                  <a:schemeClr val="tx1"/>
                </a:solidFill>
                <a:latin typeface="Times New Roman" pitchFamily="18" charset="0"/>
                <a:cs typeface="Times New Roman" pitchFamily="18" charset="0"/>
                <a:sym typeface="Times New Roman" pitchFamily="18" charset="0"/>
              </a:rPr>
              <a:t>Теперь, вооружившись общими принципами, лежащими в основе ценообразования на факторы производства и знаниями о распределении дохода, мы можем перейти к детальному обсуждению отличительных особенностей трех главных рынков факторов производства — земли, труда и капитала.</a:t>
            </a:r>
          </a:p>
          <a:p>
            <a:pPr indent="457200" eaLnBrk="1" hangingPunct="1">
              <a:spcBef>
                <a:spcPts val="600"/>
              </a:spcBef>
              <a:buFontTx/>
              <a:buNone/>
            </a:pPr>
            <a:endParaRPr lang="ru-RU" sz="3000" dirty="0" smtClean="0">
              <a:latin typeface="Arial" charset="0"/>
              <a:cs typeface="Arial" charset="0"/>
            </a:endParaRP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93975" y="195486"/>
            <a:ext cx="8424936" cy="4708981"/>
          </a:xfrm>
          <a:prstGeom prst="rect">
            <a:avLst/>
          </a:prstGeom>
        </p:spPr>
        <p:txBody>
          <a:bodyPr wrap="square">
            <a:spAutoFit/>
          </a:bodyPr>
          <a:lstStyle/>
          <a:p>
            <a:pPr indent="457200" algn="just" eaLnBrk="1" hangingPunct="1">
              <a:buClr>
                <a:srgbClr val="000000"/>
              </a:buClr>
              <a:buSzPct val="79000"/>
              <a:buFontTx/>
              <a:buNone/>
            </a:pPr>
            <a:r>
              <a:rPr lang="ru-RU" sz="2000" dirty="0">
                <a:solidFill>
                  <a:schemeClr val="tx1"/>
                </a:solidFill>
                <a:latin typeface="Times New Roman" pitchFamily="18" charset="0"/>
                <a:cs typeface="Times New Roman" pitchFamily="18" charset="0"/>
                <a:sym typeface="Times New Roman" pitchFamily="18" charset="0"/>
              </a:rPr>
              <a:t>Почти три четверти национального дохода приходится на оплату труда в различных формах, а остальная часть распределяется в виде дохода от капитала. Последние четверть века экономическая жизнь большинства стран мира протекала довольно бурно. Каким образом ценовые шоки на нефтяном рынке, компьютерная революция, процессы глобализации, уменьшение размеров корпораций повлияли на долю трудовых доходов в национальном доходе?  Посмотрев на </a:t>
            </a:r>
            <a:r>
              <a:rPr lang="ru-RU" sz="2000" b="1" dirty="0">
                <a:solidFill>
                  <a:srgbClr val="C00000"/>
                </a:solidFill>
                <a:latin typeface="Times New Roman" pitchFamily="18" charset="0"/>
                <a:cs typeface="Times New Roman" pitchFamily="18" charset="0"/>
                <a:sym typeface="Times New Roman" pitchFamily="18" charset="0"/>
              </a:rPr>
              <a:t>рис. 1</a:t>
            </a:r>
            <a:r>
              <a:rPr lang="ru-RU" sz="2000" dirty="0">
                <a:solidFill>
                  <a:schemeClr val="tx1"/>
                </a:solidFill>
                <a:latin typeface="Times New Roman" pitchFamily="18" charset="0"/>
                <a:cs typeface="Times New Roman" pitchFamily="18" charset="0"/>
                <a:sym typeface="Times New Roman" pitchFamily="18" charset="0"/>
              </a:rPr>
              <a:t>, можно увидеть, что эта доля за последние десятилетия изменилась незначительно. Это одна из примечательных особенностей распределения доходов в Соединенных Штатах.</a:t>
            </a:r>
          </a:p>
          <a:p>
            <a:pPr indent="457200" algn="just">
              <a:buClr>
                <a:srgbClr val="000000"/>
              </a:buClr>
              <a:buSzPct val="79000"/>
              <a:buNone/>
            </a:pPr>
            <a:r>
              <a:rPr lang="ru-RU" sz="2000" b="1" dirty="0">
                <a:solidFill>
                  <a:srgbClr val="C00000"/>
                </a:solidFill>
                <a:latin typeface="Times New Roman" pitchFamily="18" charset="0"/>
                <a:cs typeface="Times New Roman" pitchFamily="18" charset="0"/>
                <a:sym typeface="Times New Roman" pitchFamily="18" charset="0"/>
              </a:rPr>
              <a:t>Табл.1</a:t>
            </a:r>
            <a:r>
              <a:rPr lang="ru-RU" sz="2000" b="1" dirty="0">
                <a:solidFill>
                  <a:schemeClr val="tx1"/>
                </a:solidFill>
                <a:latin typeface="Times New Roman" pitchFamily="18" charset="0"/>
                <a:cs typeface="Times New Roman" pitchFamily="18" charset="0"/>
                <a:sym typeface="Times New Roman" pitchFamily="18" charset="0"/>
              </a:rPr>
              <a:t>: </a:t>
            </a:r>
            <a:r>
              <a:rPr lang="ru-RU" sz="2000" dirty="0">
                <a:solidFill>
                  <a:schemeClr val="tx1"/>
                </a:solidFill>
                <a:latin typeface="Times New Roman" pitchFamily="18" charset="0"/>
                <a:cs typeface="Times New Roman" pitchFamily="18" charset="0"/>
                <a:sym typeface="Times New Roman" pitchFamily="18" charset="0"/>
              </a:rPr>
              <a:t>Национальный доход включает все доходы, получаемые владельцами факторов производства. Три четверти составляет заработная плата и другие виды компенсации за труд, в то время как остальное распределяется между рентой, доходами корпораций и доходами частных собственников.</a:t>
            </a:r>
          </a:p>
        </p:txBody>
      </p:sp>
    </p:spTree>
    <p:extLst>
      <p:ext uri="{BB962C8B-B14F-4D97-AF65-F5344CB8AC3E}">
        <p14:creationId xmlns:p14="http://schemas.microsoft.com/office/powerpoint/2010/main" val="24588922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Shape 306"/>
          <p:cNvSpPr txBox="1">
            <a:spLocks noGrp="1"/>
          </p:cNvSpPr>
          <p:nvPr>
            <p:ph type="title"/>
          </p:nvPr>
        </p:nvSpPr>
        <p:spPr>
          <a:xfrm>
            <a:off x="457200" y="1"/>
            <a:ext cx="8229600" cy="536575"/>
          </a:xfrm>
        </p:spPr>
        <p:txBody>
          <a:bodyPr/>
          <a:lstStyle/>
          <a:p>
            <a:pPr algn="ctr" eaLnBrk="1" hangingPunct="1">
              <a:buClr>
                <a:srgbClr val="000000"/>
              </a:buClr>
            </a:pPr>
            <a:r>
              <a:rPr lang="ru-RU" sz="2400" b="1" dirty="0" smtClean="0">
                <a:solidFill>
                  <a:schemeClr val="accent6">
                    <a:lumMod val="50000"/>
                  </a:schemeClr>
                </a:solidFill>
                <a:latin typeface="Times New Roman" pitchFamily="18" charset="0"/>
                <a:cs typeface="Times New Roman" pitchFamily="18" charset="0"/>
                <a:sym typeface="Times New Roman" pitchFamily="18" charset="0"/>
              </a:rPr>
              <a:t>Резюме</a:t>
            </a:r>
          </a:p>
        </p:txBody>
      </p:sp>
      <p:sp>
        <p:nvSpPr>
          <p:cNvPr id="50179" name="Shape 307"/>
          <p:cNvSpPr txBox="1">
            <a:spLocks noGrp="1"/>
          </p:cNvSpPr>
          <p:nvPr>
            <p:ph type="body" idx="1"/>
          </p:nvPr>
        </p:nvSpPr>
        <p:spPr>
          <a:xfrm>
            <a:off x="107504" y="709762"/>
            <a:ext cx="8928992" cy="4433738"/>
          </a:xfrm>
        </p:spPr>
        <p:txBody>
          <a:bodyPr>
            <a:normAutofit fontScale="40000" lnSpcReduction="20000"/>
          </a:bodyPr>
          <a:lstStyle/>
          <a:p>
            <a:pPr indent="-152400" algn="just" eaLnBrk="1" hangingPunct="1">
              <a:lnSpc>
                <a:spcPct val="115000"/>
              </a:lnSpc>
              <a:buClr>
                <a:srgbClr val="000000"/>
              </a:buClr>
              <a:buSzPct val="79000"/>
              <a:buFontTx/>
              <a:buNone/>
            </a:pPr>
            <a:r>
              <a:rPr lang="ru-RU" sz="4500" b="1" dirty="0" smtClean="0">
                <a:solidFill>
                  <a:schemeClr val="tx1"/>
                </a:solidFill>
                <a:latin typeface="Times New Roman" pitchFamily="18" charset="0"/>
                <a:cs typeface="Times New Roman" pitchFamily="18" charset="0"/>
                <a:sym typeface="Times New Roman" pitchFamily="18" charset="0"/>
              </a:rPr>
              <a:t>1. </a:t>
            </a:r>
            <a:r>
              <a:rPr lang="ru-RU" sz="4500" dirty="0" smtClean="0">
                <a:solidFill>
                  <a:schemeClr val="tx1"/>
                </a:solidFill>
                <a:latin typeface="Times New Roman" pitchFamily="18" charset="0"/>
                <a:cs typeface="Times New Roman" pitchFamily="18" charset="0"/>
                <a:sym typeface="Times New Roman" pitchFamily="18" charset="0"/>
              </a:rPr>
              <a:t>Теория распределения непосредственно связана с одним из основных вопросов экономики: для кого должны производиться экономические блага. Изучая как определяется на рынке цена на различные факторы производства (землю, труд и капитал), теория распределения учитывает связь между предложением и спросом на эти факторы и то, как они определяют все виды зарплаты, ренты, процентных ставок и прибыли.</a:t>
            </a:r>
            <a:endParaRPr lang="ru-RU" sz="4500" dirty="0" smtClean="0">
              <a:solidFill>
                <a:schemeClr val="tx1"/>
              </a:solidFill>
              <a:latin typeface="Times New Roman" pitchFamily="18" charset="0"/>
              <a:cs typeface="Times New Roman" pitchFamily="18" charset="0"/>
            </a:endParaRPr>
          </a:p>
          <a:p>
            <a:pPr indent="-152400" algn="just" eaLnBrk="1" hangingPunct="1">
              <a:lnSpc>
                <a:spcPct val="115000"/>
              </a:lnSpc>
              <a:buClr>
                <a:srgbClr val="000000"/>
              </a:buClr>
              <a:buSzPct val="79000"/>
              <a:buFontTx/>
              <a:buNone/>
            </a:pPr>
            <a:r>
              <a:rPr lang="ru-RU" sz="4500" b="1" dirty="0" smtClean="0">
                <a:solidFill>
                  <a:schemeClr val="tx1"/>
                </a:solidFill>
                <a:latin typeface="Times New Roman" pitchFamily="18" charset="0"/>
                <a:cs typeface="Times New Roman" pitchFamily="18" charset="0"/>
                <a:sym typeface="Times New Roman" pitchFamily="18" charset="0"/>
              </a:rPr>
              <a:t>2. </a:t>
            </a:r>
            <a:r>
              <a:rPr lang="ru-RU" sz="4500" dirty="0" smtClean="0">
                <a:solidFill>
                  <a:schemeClr val="tx1"/>
                </a:solidFill>
                <a:latin typeface="Times New Roman" pitchFamily="18" charset="0"/>
                <a:cs typeface="Times New Roman" pitchFamily="18" charset="0"/>
                <a:sym typeface="Times New Roman" pitchFamily="18" charset="0"/>
              </a:rPr>
              <a:t>Доход представляет собой общую выручку или наличные деньги, полученные индивидуумом или домохозяйством за данный период времени (обычно за год). Доход состоит из трудовых заработков, дохода от собственности и государственных трансфертных платежей.</a:t>
            </a:r>
            <a:endParaRPr lang="ru-RU" sz="4500" dirty="0" smtClean="0">
              <a:solidFill>
                <a:schemeClr val="tx1"/>
              </a:solidFill>
              <a:latin typeface="Times New Roman" pitchFamily="18" charset="0"/>
              <a:cs typeface="Times New Roman" pitchFamily="18" charset="0"/>
            </a:endParaRPr>
          </a:p>
          <a:p>
            <a:pPr indent="-152400" algn="just" eaLnBrk="1" hangingPunct="1">
              <a:lnSpc>
                <a:spcPct val="115000"/>
              </a:lnSpc>
              <a:buClr>
                <a:srgbClr val="000000"/>
              </a:buClr>
              <a:buSzPct val="79000"/>
              <a:buFontTx/>
              <a:buNone/>
            </a:pPr>
            <a:r>
              <a:rPr lang="ru-RU" sz="4500" b="1" dirty="0" smtClean="0">
                <a:solidFill>
                  <a:schemeClr val="tx1"/>
                </a:solidFill>
                <a:latin typeface="Times New Roman" pitchFamily="18" charset="0"/>
                <a:cs typeface="Times New Roman" pitchFamily="18" charset="0"/>
                <a:sym typeface="Times New Roman" pitchFamily="18" charset="0"/>
              </a:rPr>
              <a:t>3. </a:t>
            </a:r>
            <a:r>
              <a:rPr lang="ru-RU" sz="4500" dirty="0" smtClean="0">
                <a:solidFill>
                  <a:schemeClr val="tx1"/>
                </a:solidFill>
                <a:latin typeface="Times New Roman" pitchFamily="18" charset="0"/>
                <a:cs typeface="Times New Roman" pitchFamily="18" charset="0"/>
                <a:sym typeface="Times New Roman" pitchFamily="18" charset="0"/>
              </a:rPr>
              <a:t>Национальный доход состоит из трудовых доходов и доходов от собственности, получаемых в экономике за год. Государство забирает часть национального дохода в виде налогов и возвращает часть полученного дохода обратно в виде трансфертных платежей. Личный доход после уплаты налогов включает в себя доходы от всех факторов производства (труда и имущества), которыми владеет данное лицо, плюс государственные трансфертные выплаты, минус налоги.</a:t>
            </a:r>
          </a:p>
          <a:p>
            <a:pPr indent="-152400" eaLnBrk="1" hangingPunct="1">
              <a:spcBef>
                <a:spcPts val="600"/>
              </a:spcBef>
              <a:buFontTx/>
              <a:buNone/>
            </a:pPr>
            <a:endParaRPr lang="ru-RU" sz="3000" dirty="0" smtClean="0">
              <a:latin typeface="Arial" charset="0"/>
              <a:cs typeface="Arial" charset="0"/>
            </a:endParaRPr>
          </a:p>
        </p:txBody>
      </p:sp>
      <p:sp>
        <p:nvSpPr>
          <p:cNvPr id="50180" name="Shape 308"/>
          <p:cNvSpPr txBox="1">
            <a:spLocks noChangeArrowheads="1"/>
          </p:cNvSpPr>
          <p:nvPr/>
        </p:nvSpPr>
        <p:spPr bwMode="auto">
          <a:xfrm>
            <a:off x="323528" y="379562"/>
            <a:ext cx="2335212" cy="330200"/>
          </a:xfrm>
          <a:prstGeom prst="rect">
            <a:avLst/>
          </a:prstGeom>
          <a:noFill/>
          <a:ln w="9525">
            <a:noFill/>
            <a:miter lim="800000"/>
            <a:headEnd/>
            <a:tailEnd/>
          </a:ln>
        </p:spPr>
        <p:txBody>
          <a:bodyPr lIns="91425" tIns="91425" rIns="91425" bIns="91425" anchor="ctr"/>
          <a:lstStyle/>
          <a:p>
            <a:pPr>
              <a:lnSpc>
                <a:spcPct val="115000"/>
              </a:lnSpc>
            </a:pPr>
            <a:r>
              <a:rPr lang="ru-RU" sz="1800" b="1" dirty="0">
                <a:solidFill>
                  <a:schemeClr val="accent6">
                    <a:lumMod val="50000"/>
                  </a:schemeClr>
                </a:solidFill>
                <a:latin typeface="Times New Roman" pitchFamily="18" charset="0"/>
                <a:cs typeface="Times New Roman" pitchFamily="18" charset="0"/>
                <a:sym typeface="Times New Roman" pitchFamily="18" charset="0"/>
              </a:rPr>
              <a:t>Доход и богатство</a:t>
            </a:r>
          </a:p>
        </p:txBody>
      </p:sp>
    </p:spTree>
  </p:cSld>
  <p:clrMapOvr>
    <a:masterClrMapping/>
  </p:clrMapOvr>
  <p:transition spd="slow">
    <p:cut/>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3" name="Shape 314"/>
          <p:cNvSpPr txBox="1">
            <a:spLocks noGrp="1"/>
          </p:cNvSpPr>
          <p:nvPr>
            <p:ph type="body" idx="1"/>
          </p:nvPr>
        </p:nvSpPr>
        <p:spPr>
          <a:xfrm>
            <a:off x="143508" y="576064"/>
            <a:ext cx="8856984" cy="4731990"/>
          </a:xfrm>
        </p:spPr>
        <p:txBody>
          <a:bodyPr>
            <a:normAutofit fontScale="40000" lnSpcReduction="20000"/>
          </a:bodyPr>
          <a:lstStyle/>
          <a:p>
            <a:pPr indent="-152400" algn="just" eaLnBrk="1" hangingPunct="1">
              <a:lnSpc>
                <a:spcPct val="115000"/>
              </a:lnSpc>
              <a:buClr>
                <a:srgbClr val="000000"/>
              </a:buClr>
              <a:buSzPct val="79000"/>
              <a:buFontTx/>
              <a:buNone/>
            </a:pPr>
            <a:r>
              <a:rPr lang="ru-RU" sz="4500" b="1" dirty="0" smtClean="0">
                <a:solidFill>
                  <a:schemeClr val="tx1"/>
                </a:solidFill>
                <a:latin typeface="Times New Roman" pitchFamily="18" charset="0"/>
                <a:cs typeface="Times New Roman" pitchFamily="18" charset="0"/>
                <a:sym typeface="Times New Roman" pitchFamily="18" charset="0"/>
              </a:rPr>
              <a:t>4. </a:t>
            </a:r>
            <a:r>
              <a:rPr lang="ru-RU" sz="4500" dirty="0" smtClean="0">
                <a:solidFill>
                  <a:schemeClr val="tx1"/>
                </a:solidFill>
                <a:latin typeface="Times New Roman" pitchFamily="18" charset="0"/>
                <a:cs typeface="Times New Roman" pitchFamily="18" charset="0"/>
                <a:sym typeface="Times New Roman" pitchFamily="18" charset="0"/>
              </a:rPr>
              <a:t>Для того чтобы понять поведение спроса на факторы производства, нам необходимо проанализировать теорию производства и производный характер этого спроса. Спрос на факторы производства является производным спросом: нам нужны печи для пиццы и пшеничные поля не ради них самих, а ради пиццы и хлеба, которые нужны потребителям. Кривые спроса на факторы строятся на основе кривых спроса на предметы потребления. Сдвиг вверх кривой конечного спроса влечет за собой такой же сдвиг вверх производной кривой спроса на факторы; более низкая эластичность спроса на предметы потребления порождает более низкую эластичность производного спроса на факторы.</a:t>
            </a:r>
            <a:endParaRPr lang="ru-RU" sz="4500" dirty="0" smtClean="0">
              <a:solidFill>
                <a:schemeClr val="tx1"/>
              </a:solidFill>
              <a:latin typeface="Arial" charset="0"/>
              <a:cs typeface="Arial" charset="0"/>
            </a:endParaRPr>
          </a:p>
          <a:p>
            <a:pPr indent="-152400" algn="just" eaLnBrk="1" hangingPunct="1">
              <a:lnSpc>
                <a:spcPct val="115000"/>
              </a:lnSpc>
              <a:buClr>
                <a:srgbClr val="000000"/>
              </a:buClr>
              <a:buSzPct val="79000"/>
              <a:buFontTx/>
              <a:buNone/>
            </a:pPr>
            <a:r>
              <a:rPr lang="ru-RU" sz="4500" b="1" dirty="0" smtClean="0">
                <a:solidFill>
                  <a:schemeClr val="tx1"/>
                </a:solidFill>
                <a:latin typeface="Times New Roman" pitchFamily="18" charset="0"/>
                <a:cs typeface="Times New Roman" pitchFamily="18" charset="0"/>
                <a:sym typeface="Times New Roman" pitchFamily="18" charset="0"/>
              </a:rPr>
              <a:t>5. </a:t>
            </a:r>
            <a:r>
              <a:rPr lang="ru-RU" sz="4500" dirty="0" smtClean="0">
                <a:solidFill>
                  <a:schemeClr val="tx1"/>
                </a:solidFill>
                <a:latin typeface="Times New Roman" pitchFamily="18" charset="0"/>
                <a:cs typeface="Times New Roman" pitchFamily="18" charset="0"/>
                <a:sym typeface="Times New Roman" pitchFamily="18" charset="0"/>
              </a:rPr>
              <a:t>В предыдущих главах мы говорили о понятиях </a:t>
            </a:r>
            <a:r>
              <a:rPr lang="ru-RU" sz="4500" dirty="0" smtClean="0">
                <a:solidFill>
                  <a:srgbClr val="C00000"/>
                </a:solidFill>
                <a:latin typeface="Times New Roman" pitchFamily="18" charset="0"/>
                <a:cs typeface="Times New Roman" pitchFamily="18" charset="0"/>
                <a:sym typeface="Times New Roman" pitchFamily="18" charset="0"/>
              </a:rPr>
              <a:t>"производственной функции" </a:t>
            </a:r>
            <a:r>
              <a:rPr lang="ru-RU" sz="4500" dirty="0" smtClean="0">
                <a:solidFill>
                  <a:schemeClr val="tx1"/>
                </a:solidFill>
                <a:latin typeface="Times New Roman" pitchFamily="18" charset="0"/>
                <a:cs typeface="Times New Roman" pitchFamily="18" charset="0"/>
                <a:sym typeface="Times New Roman" pitchFamily="18" charset="0"/>
              </a:rPr>
              <a:t>и </a:t>
            </a:r>
            <a:r>
              <a:rPr lang="ru-RU" sz="4500" dirty="0" smtClean="0">
                <a:solidFill>
                  <a:srgbClr val="C00000"/>
                </a:solidFill>
                <a:latin typeface="Times New Roman" pitchFamily="18" charset="0"/>
                <a:cs typeface="Times New Roman" pitchFamily="18" charset="0"/>
                <a:sym typeface="Times New Roman" pitchFamily="18" charset="0"/>
              </a:rPr>
              <a:t>"предельного продукта"</a:t>
            </a:r>
            <a:r>
              <a:rPr lang="ru-RU" sz="4500" dirty="0" smtClean="0">
                <a:solidFill>
                  <a:schemeClr val="tx1"/>
                </a:solidFill>
                <a:latin typeface="Times New Roman" pitchFamily="18" charset="0"/>
                <a:cs typeface="Times New Roman" pitchFamily="18" charset="0"/>
                <a:sym typeface="Times New Roman" pitchFamily="18" charset="0"/>
              </a:rPr>
              <a:t>. Спрос на фактор зависит от предельного продукта в денежном выражении (MRP), который определяется как дополнительный доход, полученный от использования дополнительной единицы данного фактора. На любом рынке MRP равен предельному доходу, полученному от продажи дополнительной единицы продукта, умноженному на предельный продукт фактора (</a:t>
            </a:r>
            <a:r>
              <a:rPr lang="ru-RU" sz="4500" dirty="0" err="1" smtClean="0">
                <a:solidFill>
                  <a:schemeClr val="tx1"/>
                </a:solidFill>
                <a:latin typeface="Times New Roman" pitchFamily="18" charset="0"/>
                <a:cs typeface="Times New Roman" pitchFamily="18" charset="0"/>
                <a:sym typeface="Times New Roman" pitchFamily="18" charset="0"/>
              </a:rPr>
              <a:t>MRP=MRxMP</a:t>
            </a:r>
            <a:r>
              <a:rPr lang="ru-RU" sz="4500" dirty="0" smtClean="0">
                <a:solidFill>
                  <a:schemeClr val="tx1"/>
                </a:solidFill>
                <a:latin typeface="Times New Roman" pitchFamily="18" charset="0"/>
                <a:cs typeface="Times New Roman" pitchFamily="18" charset="0"/>
                <a:sym typeface="Times New Roman" pitchFamily="18" charset="0"/>
              </a:rPr>
              <a:t>). Для конкурентных фирм, из-за того, что цена и предельный доход равны, это выражение имеет вид: </a:t>
            </a:r>
            <a:r>
              <a:rPr lang="ru-RU" sz="4500" dirty="0" err="1" smtClean="0">
                <a:solidFill>
                  <a:srgbClr val="C00000"/>
                </a:solidFill>
                <a:latin typeface="Times New Roman" pitchFamily="18" charset="0"/>
                <a:cs typeface="Times New Roman" pitchFamily="18" charset="0"/>
                <a:sym typeface="Times New Roman" pitchFamily="18" charset="0"/>
              </a:rPr>
              <a:t>MRP=PxMP</a:t>
            </a:r>
            <a:r>
              <a:rPr lang="ru-RU" sz="4500" dirty="0" smtClean="0">
                <a:solidFill>
                  <a:srgbClr val="C00000"/>
                </a:solidFill>
                <a:latin typeface="Times New Roman" pitchFamily="18" charset="0"/>
                <a:cs typeface="Times New Roman" pitchFamily="18" charset="0"/>
                <a:sym typeface="Times New Roman" pitchFamily="18" charset="0"/>
              </a:rPr>
              <a:t>.</a:t>
            </a:r>
          </a:p>
          <a:p>
            <a:pPr indent="-152400" eaLnBrk="1" hangingPunct="1">
              <a:spcBef>
                <a:spcPts val="600"/>
              </a:spcBef>
              <a:buFontTx/>
              <a:buNone/>
            </a:pPr>
            <a:endParaRPr lang="ru-RU" sz="3000" dirty="0" smtClean="0">
              <a:latin typeface="Arial" charset="0"/>
              <a:cs typeface="Arial" charset="0"/>
            </a:endParaRPr>
          </a:p>
        </p:txBody>
      </p:sp>
      <p:sp>
        <p:nvSpPr>
          <p:cNvPr id="5" name="Shape 308"/>
          <p:cNvSpPr txBox="1">
            <a:spLocks noChangeArrowheads="1"/>
          </p:cNvSpPr>
          <p:nvPr/>
        </p:nvSpPr>
        <p:spPr bwMode="auto">
          <a:xfrm>
            <a:off x="251520" y="0"/>
            <a:ext cx="8640960" cy="576064"/>
          </a:xfrm>
          <a:prstGeom prst="rect">
            <a:avLst/>
          </a:prstGeom>
          <a:noFill/>
          <a:ln w="9525">
            <a:noFill/>
            <a:miter lim="800000"/>
            <a:headEnd/>
            <a:tailEnd/>
          </a:ln>
        </p:spPr>
        <p:txBody>
          <a:bodyPr lIns="91425" tIns="91425" rIns="91425" bIns="91425" anchor="ctr"/>
          <a:lstStyle/>
          <a:p>
            <a:pPr algn="just">
              <a:lnSpc>
                <a:spcPct val="115000"/>
              </a:lnSpc>
            </a:pPr>
            <a:r>
              <a:rPr lang="ru-RU" sz="1800" b="1" dirty="0" smtClean="0">
                <a:solidFill>
                  <a:schemeClr val="accent6">
                    <a:lumMod val="50000"/>
                  </a:schemeClr>
                </a:solidFill>
                <a:latin typeface="Times New Roman" pitchFamily="18" charset="0"/>
                <a:cs typeface="Times New Roman" pitchFamily="18" charset="0"/>
                <a:sym typeface="Times New Roman" pitchFamily="18" charset="0"/>
              </a:rPr>
              <a:t>Определение цены фактора производства с помощью теории предельной производительности</a:t>
            </a:r>
            <a:endParaRPr lang="ru-RU" sz="1800" b="1" dirty="0">
              <a:solidFill>
                <a:schemeClr val="accent6">
                  <a:lumMod val="50000"/>
                </a:schemeClr>
              </a:solidFill>
              <a:latin typeface="Times New Roman" pitchFamily="18" charset="0"/>
              <a:cs typeface="Times New Roman" pitchFamily="18" charset="0"/>
              <a:sym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Shape 319"/>
          <p:cNvSpPr txBox="1">
            <a:spLocks noGrp="1"/>
          </p:cNvSpPr>
          <p:nvPr>
            <p:ph type="body" idx="1"/>
          </p:nvPr>
        </p:nvSpPr>
        <p:spPr>
          <a:xfrm>
            <a:off x="179512" y="195486"/>
            <a:ext cx="8784976" cy="4948014"/>
          </a:xfrm>
        </p:spPr>
        <p:txBody>
          <a:bodyPr>
            <a:normAutofit fontScale="62500" lnSpcReduction="20000"/>
          </a:bodyPr>
          <a:lstStyle/>
          <a:p>
            <a:pPr marL="0" indent="0" algn="just" eaLnBrk="1" hangingPunct="1">
              <a:lnSpc>
                <a:spcPct val="115000"/>
              </a:lnSpc>
              <a:buClr>
                <a:srgbClr val="000000"/>
              </a:buClr>
              <a:buSzPct val="79000"/>
              <a:buFontTx/>
              <a:buNone/>
            </a:pPr>
            <a:r>
              <a:rPr lang="ru-RU" b="1" dirty="0" smtClean="0">
                <a:solidFill>
                  <a:schemeClr val="tx1"/>
                </a:solidFill>
                <a:latin typeface="Times New Roman" pitchFamily="18" charset="0"/>
                <a:cs typeface="Times New Roman" pitchFamily="18" charset="0"/>
                <a:sym typeface="Times New Roman" pitchFamily="18" charset="0"/>
              </a:rPr>
              <a:t>        6. </a:t>
            </a:r>
            <a:r>
              <a:rPr lang="ru-RU" dirty="0" smtClean="0">
                <a:solidFill>
                  <a:schemeClr val="tx1"/>
                </a:solidFill>
                <a:latin typeface="Times New Roman" pitchFamily="18" charset="0"/>
                <a:cs typeface="Times New Roman" pitchFamily="18" charset="0"/>
                <a:sym typeface="Times New Roman" pitchFamily="18" charset="0"/>
              </a:rPr>
              <a:t>Предприятие, стремящееся к максимизации прибыли (и минимизации издержек), достигает своей цели, если устанавливает равенство между МRР каждого фактора и предельными затратами на приобретение этого фактора, т.е. ценой фактора. Это аналогично утверждению, что MRP в расчете на один доллар фактора одинаков для всех фактора производства. Соблюдение этого условия позволяет находиться в состоянии равновесия, потому что работодатель, </a:t>
            </a:r>
            <a:r>
              <a:rPr lang="ru-RU" dirty="0" err="1" smtClean="0">
                <a:solidFill>
                  <a:schemeClr val="tx1"/>
                </a:solidFill>
                <a:latin typeface="Times New Roman" pitchFamily="18" charset="0"/>
                <a:cs typeface="Times New Roman" pitchFamily="18" charset="0"/>
                <a:sym typeface="Times New Roman" pitchFamily="18" charset="0"/>
              </a:rPr>
              <a:t>максимизирующий</a:t>
            </a:r>
            <a:r>
              <a:rPr lang="ru-RU" dirty="0" smtClean="0">
                <a:solidFill>
                  <a:schemeClr val="tx1"/>
                </a:solidFill>
                <a:latin typeface="Times New Roman" pitchFamily="18" charset="0"/>
                <a:cs typeface="Times New Roman" pitchFamily="18" charset="0"/>
                <a:sym typeface="Times New Roman" pitchFamily="18" charset="0"/>
              </a:rPr>
              <a:t> прибыль, будет нанимать каждый фактор до тех пор, пока предельный продукт фактора не сравняется с затратами на этот фактор.</a:t>
            </a:r>
          </a:p>
          <a:p>
            <a:pPr marL="0" indent="0" algn="just" eaLnBrk="1" hangingPunct="1">
              <a:lnSpc>
                <a:spcPct val="115000"/>
              </a:lnSpc>
              <a:buClr>
                <a:srgbClr val="000000"/>
              </a:buClr>
              <a:buSzPct val="79000"/>
              <a:buFontTx/>
              <a:buNone/>
            </a:pPr>
            <a:r>
              <a:rPr lang="ru-RU" b="1" dirty="0" smtClean="0">
                <a:solidFill>
                  <a:schemeClr val="tx1"/>
                </a:solidFill>
                <a:latin typeface="Times New Roman" pitchFamily="18" charset="0"/>
                <a:cs typeface="Times New Roman" pitchFamily="18" charset="0"/>
                <a:sym typeface="Times New Roman" pitchFamily="18" charset="0"/>
              </a:rPr>
              <a:t>       7. </a:t>
            </a:r>
            <a:r>
              <a:rPr lang="ru-RU" dirty="0" smtClean="0">
                <a:solidFill>
                  <a:schemeClr val="tx1"/>
                </a:solidFill>
                <a:latin typeface="Times New Roman" pitchFamily="18" charset="0"/>
                <a:cs typeface="Times New Roman" pitchFamily="18" charset="0"/>
                <a:sym typeface="Times New Roman" pitchFamily="18" charset="0"/>
              </a:rPr>
              <a:t>Чтобы определить величину рыночного спроса на фактор, мы складываем по горизонтали кривые спроса всех предприятий. Эта процедура позволяет нам построить кривую общего спроса, которая наряду с кривой предложения того или иного фактора, определяет равновесие спроса и предложения. При рыночной цене на фактор производства величины спроса и предложения будут равны: только при равновесии цена фактора не будет проявлять тенденции к изменению</a:t>
            </a:r>
            <a:r>
              <a:rPr lang="ru-RU" dirty="0" smtClean="0">
                <a:solidFill>
                  <a:schemeClr val="tx1"/>
                </a:solidFill>
                <a:latin typeface="Times New Roman" pitchFamily="18" charset="0"/>
                <a:cs typeface="Times New Roman" pitchFamily="18" charset="0"/>
                <a:sym typeface="Times New Roman" pitchFamily="18" charset="0"/>
              </a:rPr>
              <a:t>.</a:t>
            </a:r>
            <a:endParaRPr lang="ru-RU" dirty="0" smtClean="0">
              <a:solidFill>
                <a:schemeClr val="tx1"/>
              </a:solidFill>
              <a:latin typeface="Times New Roman" pitchFamily="18" charset="0"/>
              <a:cs typeface="Times New Roman" pitchFamily="18" charset="0"/>
              <a:sym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49325" y="555526"/>
            <a:ext cx="8496944" cy="4093428"/>
          </a:xfrm>
          <a:prstGeom prst="rect">
            <a:avLst/>
          </a:prstGeom>
        </p:spPr>
        <p:txBody>
          <a:bodyPr wrap="square">
            <a:spAutoFit/>
          </a:bodyPr>
          <a:lstStyle/>
          <a:p>
            <a:pPr indent="355600" algn="just"/>
            <a:r>
              <a:rPr lang="ru-RU" sz="2000" b="1" dirty="0">
                <a:solidFill>
                  <a:schemeClr val="tx1"/>
                </a:solidFill>
                <a:latin typeface="Times New Roman" pitchFamily="18" charset="0"/>
                <a:cs typeface="Times New Roman" pitchFamily="18" charset="0"/>
                <a:sym typeface="Times New Roman" pitchFamily="18" charset="0"/>
              </a:rPr>
              <a:t> 8. </a:t>
            </a:r>
            <a:r>
              <a:rPr lang="ru-RU" sz="2000" dirty="0">
                <a:solidFill>
                  <a:schemeClr val="tx1"/>
                </a:solidFill>
                <a:latin typeface="Times New Roman" pitchFamily="18" charset="0"/>
                <a:cs typeface="Times New Roman" pitchFamily="18" charset="0"/>
                <a:sym typeface="Times New Roman" pitchFamily="18" charset="0"/>
              </a:rPr>
              <a:t>Теория распределения дохода на основе предельной производительности анализирует пути распределения общего национального дохода между различными факторами. Конкуренция многочисленных землевладельцев и работников приводит к установлению равенства между ценами факторов и их предельными продуктами. Таким образом распределяется 100% продукта. Любой фактор, а не только труд, может быть переменным. Поскольку каждая единица фактора оплачивается в размере MP последней нанятой единицы, возникает остаточный излишек выпуска. Этот излишек равен доходам от других факторов при ценообразовании в соответствии с предельной производительностью. Поэтому теория распределения дохода на основе предельной производительности, хотя и упрощенно, логически завершает картину распределения дохода в условиях совершенной конкуренции.</a:t>
            </a:r>
            <a:endParaRPr lang="ru-RU" sz="2000" dirty="0"/>
          </a:p>
        </p:txBody>
      </p:sp>
    </p:spTree>
    <p:extLst>
      <p:ext uri="{BB962C8B-B14F-4D97-AF65-F5344CB8AC3E}">
        <p14:creationId xmlns:p14="http://schemas.microsoft.com/office/powerpoint/2010/main" val="23964335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Shape 324"/>
          <p:cNvSpPr txBox="1">
            <a:spLocks noGrp="1"/>
          </p:cNvSpPr>
          <p:nvPr>
            <p:ph type="title"/>
          </p:nvPr>
        </p:nvSpPr>
        <p:spPr>
          <a:xfrm>
            <a:off x="467544" y="123478"/>
            <a:ext cx="8229600" cy="436562"/>
          </a:xfrm>
        </p:spPr>
        <p:txBody>
          <a:bodyPr>
            <a:normAutofit fontScale="90000"/>
          </a:bodyPr>
          <a:lstStyle/>
          <a:p>
            <a:pPr algn="ctr" eaLnBrk="1" hangingPunct="1">
              <a:buClr>
                <a:srgbClr val="000000"/>
              </a:buClr>
            </a:pPr>
            <a:r>
              <a:rPr lang="ru-RU" sz="2400" b="1" dirty="0" smtClean="0">
                <a:solidFill>
                  <a:schemeClr val="accent6">
                    <a:lumMod val="50000"/>
                  </a:schemeClr>
                </a:solidFill>
                <a:latin typeface="Times New Roman" pitchFamily="18" charset="0"/>
                <a:cs typeface="Times New Roman" pitchFamily="18" charset="0"/>
                <a:sym typeface="Times New Roman" pitchFamily="18" charset="0"/>
              </a:rPr>
              <a:t>Ключевые понятия</a:t>
            </a:r>
          </a:p>
        </p:txBody>
      </p:sp>
      <p:sp>
        <p:nvSpPr>
          <p:cNvPr id="53251" name="Shape 325"/>
          <p:cNvSpPr txBox="1">
            <a:spLocks noGrp="1"/>
          </p:cNvSpPr>
          <p:nvPr>
            <p:ph type="body" idx="1"/>
          </p:nvPr>
        </p:nvSpPr>
        <p:spPr>
          <a:xfrm>
            <a:off x="107504" y="627534"/>
            <a:ext cx="8856984" cy="4464496"/>
          </a:xfrm>
        </p:spPr>
        <p:txBody>
          <a:bodyPr>
            <a:normAutofit fontScale="62500" lnSpcReduction="20000"/>
          </a:bodyPr>
          <a:lstStyle/>
          <a:p>
            <a:pPr indent="-152400" algn="just">
              <a:lnSpc>
                <a:spcPct val="115000"/>
              </a:lnSpc>
              <a:buClr>
                <a:srgbClr val="000000"/>
              </a:buClr>
              <a:buSzPct val="79000"/>
              <a:buFont typeface="Wingdings" pitchFamily="2" charset="2"/>
              <a:buChar char="Ø"/>
            </a:pPr>
            <a:r>
              <a:rPr lang="ru-RU" dirty="0" smtClean="0">
                <a:solidFill>
                  <a:schemeClr val="tx1"/>
                </a:solidFill>
                <a:latin typeface="Times New Roman" pitchFamily="18" charset="0"/>
                <a:cs typeface="Times New Roman" pitchFamily="18" charset="0"/>
                <a:sym typeface="Times New Roman" pitchFamily="18" charset="0"/>
              </a:rPr>
              <a:t>Доход, богатство</a:t>
            </a:r>
          </a:p>
          <a:p>
            <a:pPr indent="-152400" algn="just">
              <a:lnSpc>
                <a:spcPct val="115000"/>
              </a:lnSpc>
              <a:buClr>
                <a:srgbClr val="000000"/>
              </a:buClr>
              <a:buSzPct val="79000"/>
              <a:buFont typeface="Wingdings" pitchFamily="2" charset="2"/>
              <a:buChar char="Ø"/>
            </a:pPr>
            <a:r>
              <a:rPr lang="ru-RU" dirty="0" smtClean="0">
                <a:solidFill>
                  <a:schemeClr val="tx1"/>
                </a:solidFill>
                <a:latin typeface="Times New Roman" pitchFamily="18" charset="0"/>
                <a:cs typeface="Times New Roman" pitchFamily="18" charset="0"/>
                <a:sym typeface="Times New Roman" pitchFamily="18" charset="0"/>
              </a:rPr>
              <a:t>Личный доход</a:t>
            </a:r>
          </a:p>
          <a:p>
            <a:pPr indent="-152400" algn="just" eaLnBrk="1" hangingPunct="1">
              <a:lnSpc>
                <a:spcPct val="115000"/>
              </a:lnSpc>
              <a:buClr>
                <a:srgbClr val="000000"/>
              </a:buClr>
              <a:buSzPct val="79000"/>
              <a:buFont typeface="Wingdings" pitchFamily="2" charset="2"/>
              <a:buChar char="Ø"/>
            </a:pPr>
            <a:r>
              <a:rPr lang="ru-RU" dirty="0" smtClean="0">
                <a:solidFill>
                  <a:schemeClr val="tx1"/>
                </a:solidFill>
                <a:latin typeface="Times New Roman" pitchFamily="18" charset="0"/>
                <a:cs typeface="Times New Roman" pitchFamily="18" charset="0"/>
                <a:sym typeface="Times New Roman" pitchFamily="18" charset="0"/>
              </a:rPr>
              <a:t>Национальный доход</a:t>
            </a:r>
          </a:p>
          <a:p>
            <a:pPr indent="-152400" algn="just" eaLnBrk="1" hangingPunct="1">
              <a:lnSpc>
                <a:spcPct val="115000"/>
              </a:lnSpc>
              <a:buClr>
                <a:srgbClr val="000000"/>
              </a:buClr>
              <a:buSzPct val="79000"/>
              <a:buFont typeface="Wingdings" pitchFamily="2" charset="2"/>
              <a:buChar char="Ø"/>
            </a:pPr>
            <a:r>
              <a:rPr lang="ru-RU" dirty="0" smtClean="0">
                <a:solidFill>
                  <a:schemeClr val="tx1"/>
                </a:solidFill>
                <a:latin typeface="Times New Roman" pitchFamily="18" charset="0"/>
                <a:cs typeface="Times New Roman" pitchFamily="18" charset="0"/>
                <a:sym typeface="Times New Roman" pitchFamily="18" charset="0"/>
              </a:rPr>
              <a:t>Предельный </a:t>
            </a:r>
            <a:r>
              <a:rPr lang="ru-RU" dirty="0" smtClean="0">
                <a:solidFill>
                  <a:schemeClr val="tx1"/>
                </a:solidFill>
                <a:latin typeface="Times New Roman" pitchFamily="18" charset="0"/>
                <a:cs typeface="Times New Roman" pitchFamily="18" charset="0"/>
                <a:sym typeface="Times New Roman" pitchFamily="18" charset="0"/>
              </a:rPr>
              <a:t>продукт, предельный продукт в денежном выражении, производный спрос</a:t>
            </a:r>
            <a:endParaRPr lang="ru-RU" dirty="0" smtClean="0">
              <a:solidFill>
                <a:schemeClr val="tx1"/>
              </a:solidFill>
              <a:latin typeface="Times New Roman" pitchFamily="18" charset="0"/>
              <a:cs typeface="Times New Roman" pitchFamily="18" charset="0"/>
            </a:endParaRPr>
          </a:p>
          <a:p>
            <a:pPr indent="-152400" algn="just" eaLnBrk="1" hangingPunct="1">
              <a:lnSpc>
                <a:spcPct val="115000"/>
              </a:lnSpc>
              <a:buClr>
                <a:srgbClr val="000000"/>
              </a:buClr>
              <a:buSzPct val="79000"/>
              <a:buFont typeface="Wingdings" pitchFamily="2" charset="2"/>
              <a:buChar char="Ø"/>
            </a:pPr>
            <a:r>
              <a:rPr lang="ru-RU" dirty="0" smtClean="0">
                <a:solidFill>
                  <a:schemeClr val="tx1"/>
                </a:solidFill>
                <a:latin typeface="Times New Roman" pitchFamily="18" charset="0"/>
                <a:cs typeface="Times New Roman" pitchFamily="18" charset="0"/>
                <a:sym typeface="Times New Roman" pitchFamily="18" charset="0"/>
              </a:rPr>
              <a:t>Предельный продукт фактора производства в денежном выражении</a:t>
            </a:r>
          </a:p>
          <a:p>
            <a:pPr indent="-152400" algn="just" eaLnBrk="1" hangingPunct="1">
              <a:lnSpc>
                <a:spcPct val="115000"/>
              </a:lnSpc>
              <a:buClr>
                <a:srgbClr val="000000"/>
              </a:buClr>
              <a:buSzPct val="79000"/>
              <a:buFontTx/>
              <a:buNone/>
            </a:pPr>
            <a:r>
              <a:rPr lang="ru-RU" b="1" dirty="0" smtClean="0">
                <a:solidFill>
                  <a:srgbClr val="C00000"/>
                </a:solidFill>
                <a:latin typeface="Times New Roman" pitchFamily="18" charset="0"/>
                <a:cs typeface="Times New Roman" pitchFamily="18" charset="0"/>
                <a:sym typeface="Times New Roman" pitchFamily="18" charset="0"/>
              </a:rPr>
              <a:t>	</a:t>
            </a:r>
            <a:r>
              <a:rPr lang="ru-RU" b="1" dirty="0" err="1" smtClean="0">
                <a:solidFill>
                  <a:srgbClr val="C00000"/>
                </a:solidFill>
                <a:latin typeface="Times New Roman" pitchFamily="18" charset="0"/>
                <a:cs typeface="Times New Roman" pitchFamily="18" charset="0"/>
                <a:sym typeface="Times New Roman" pitchFamily="18" charset="0"/>
              </a:rPr>
              <a:t>i=MRP</a:t>
            </a:r>
            <a:r>
              <a:rPr lang="ru-RU" b="1" baseline="-25000" dirty="0" err="1" smtClean="0">
                <a:solidFill>
                  <a:srgbClr val="C00000"/>
                </a:solidFill>
                <a:latin typeface="Times New Roman" pitchFamily="18" charset="0"/>
                <a:cs typeface="Times New Roman" pitchFamily="18" charset="0"/>
                <a:sym typeface="Times New Roman" pitchFamily="18" charset="0"/>
              </a:rPr>
              <a:t>i</a:t>
            </a:r>
            <a:r>
              <a:rPr lang="ru-RU" b="1" dirty="0" err="1" smtClean="0">
                <a:solidFill>
                  <a:srgbClr val="C00000"/>
                </a:solidFill>
                <a:latin typeface="Times New Roman" pitchFamily="18" charset="0"/>
                <a:cs typeface="Times New Roman" pitchFamily="18" charset="0"/>
                <a:sym typeface="Times New Roman" pitchFamily="18" charset="0"/>
              </a:rPr>
              <a:t>=MRxMP</a:t>
            </a:r>
            <a:r>
              <a:rPr lang="ru-RU" b="1" baseline="-25000" dirty="0" err="1" smtClean="0">
                <a:solidFill>
                  <a:srgbClr val="C00000"/>
                </a:solidFill>
                <a:latin typeface="Times New Roman" pitchFamily="18" charset="0"/>
                <a:cs typeface="Times New Roman" pitchFamily="18" charset="0"/>
                <a:sym typeface="Times New Roman" pitchFamily="18" charset="0"/>
              </a:rPr>
              <a:t>i</a:t>
            </a:r>
            <a:r>
              <a:rPr lang="ru-RU" b="1" dirty="0" err="1" smtClean="0">
                <a:solidFill>
                  <a:srgbClr val="C00000"/>
                </a:solidFill>
                <a:latin typeface="Times New Roman" pitchFamily="18" charset="0"/>
                <a:cs typeface="Times New Roman" pitchFamily="18" charset="0"/>
                <a:sym typeface="Times New Roman" pitchFamily="18" charset="0"/>
              </a:rPr>
              <a:t>=PxMP</a:t>
            </a:r>
            <a:r>
              <a:rPr lang="ru-RU" b="1" baseline="-25000" dirty="0" err="1" smtClean="0">
                <a:solidFill>
                  <a:srgbClr val="C00000"/>
                </a:solidFill>
                <a:latin typeface="Times New Roman" pitchFamily="18" charset="0"/>
                <a:cs typeface="Times New Roman" pitchFamily="18" charset="0"/>
                <a:sym typeface="Times New Roman" pitchFamily="18" charset="0"/>
              </a:rPr>
              <a:t>i</a:t>
            </a:r>
            <a:r>
              <a:rPr lang="ru-RU" dirty="0" smtClean="0">
                <a:solidFill>
                  <a:srgbClr val="C00000"/>
                </a:solidFill>
                <a:latin typeface="Times New Roman" pitchFamily="18" charset="0"/>
                <a:cs typeface="Times New Roman" pitchFamily="18" charset="0"/>
                <a:sym typeface="Times New Roman" pitchFamily="18" charset="0"/>
              </a:rPr>
              <a:t> </a:t>
            </a:r>
            <a:r>
              <a:rPr lang="ru-RU" dirty="0" smtClean="0">
                <a:solidFill>
                  <a:schemeClr val="tx1"/>
                </a:solidFill>
                <a:latin typeface="Times New Roman" pitchFamily="18" charset="0"/>
                <a:cs typeface="Times New Roman" pitchFamily="18" charset="0"/>
                <a:sym typeface="Times New Roman" pitchFamily="18" charset="0"/>
              </a:rPr>
              <a:t>для конкурентного предприятия</a:t>
            </a:r>
          </a:p>
          <a:p>
            <a:pPr indent="-152400" algn="just" eaLnBrk="1" hangingPunct="1">
              <a:lnSpc>
                <a:spcPct val="115000"/>
              </a:lnSpc>
              <a:buClr>
                <a:srgbClr val="000000"/>
              </a:buClr>
              <a:buSzPct val="79000"/>
              <a:buFont typeface="Wingdings" pitchFamily="2" charset="2"/>
              <a:buChar char="Ø"/>
            </a:pPr>
            <a:r>
              <a:rPr lang="ru-RU" dirty="0" smtClean="0">
                <a:solidFill>
                  <a:schemeClr val="tx1"/>
                </a:solidFill>
                <a:latin typeface="Times New Roman" pitchFamily="18" charset="0"/>
                <a:cs typeface="Times New Roman" pitchFamily="18" charset="0"/>
                <a:sym typeface="Times New Roman" pitchFamily="18" charset="0"/>
              </a:rPr>
              <a:t>Прямоугольник MP, треугольник ренты</a:t>
            </a:r>
          </a:p>
          <a:p>
            <a:pPr indent="-152400" algn="just" eaLnBrk="1" hangingPunct="1">
              <a:lnSpc>
                <a:spcPct val="115000"/>
              </a:lnSpc>
              <a:buClr>
                <a:srgbClr val="000000"/>
              </a:buClr>
              <a:buSzPct val="79000"/>
              <a:buFont typeface="Wingdings" pitchFamily="2" charset="2"/>
              <a:buChar char="Ø"/>
            </a:pPr>
            <a:r>
              <a:rPr lang="ru-RU" dirty="0" smtClean="0">
                <a:solidFill>
                  <a:schemeClr val="tx1"/>
                </a:solidFill>
                <a:latin typeface="Times New Roman" pitchFamily="18" charset="0"/>
                <a:cs typeface="Times New Roman" pitchFamily="18" charset="0"/>
                <a:sym typeface="Times New Roman" pitchFamily="18" charset="0"/>
              </a:rPr>
              <a:t>Спрос </a:t>
            </a:r>
            <a:r>
              <a:rPr lang="ru-RU" dirty="0" smtClean="0">
                <a:solidFill>
                  <a:schemeClr val="tx1"/>
                </a:solidFill>
                <a:latin typeface="Times New Roman" pitchFamily="18" charset="0"/>
                <a:cs typeface="Times New Roman" pitchFamily="18" charset="0"/>
                <a:sym typeface="Times New Roman" pitchFamily="18" charset="0"/>
              </a:rPr>
              <a:t>на факторы в условиях конкуренции:</a:t>
            </a:r>
          </a:p>
          <a:p>
            <a:pPr indent="-152400" algn="just" eaLnBrk="1" hangingPunct="1">
              <a:lnSpc>
                <a:spcPct val="115000"/>
              </a:lnSpc>
              <a:buClr>
                <a:srgbClr val="000000"/>
              </a:buClr>
              <a:buSzPct val="79000"/>
              <a:buFontTx/>
              <a:buNone/>
            </a:pPr>
            <a:r>
              <a:rPr lang="ru-RU" dirty="0" smtClean="0">
                <a:solidFill>
                  <a:schemeClr val="tx1"/>
                </a:solidFill>
                <a:latin typeface="Times New Roman" pitchFamily="18" charset="0"/>
                <a:cs typeface="Times New Roman" pitchFamily="18" charset="0"/>
                <a:sym typeface="Times New Roman" pitchFamily="18" charset="0"/>
              </a:rPr>
              <a:t>	</a:t>
            </a:r>
            <a:r>
              <a:rPr lang="ru-RU" b="1" dirty="0" err="1" smtClean="0">
                <a:solidFill>
                  <a:srgbClr val="C00000"/>
                </a:solidFill>
                <a:latin typeface="Times New Roman" pitchFamily="18" charset="0"/>
                <a:cs typeface="Times New Roman" pitchFamily="18" charset="0"/>
                <a:sym typeface="Times New Roman" pitchFamily="18" charset="0"/>
              </a:rPr>
              <a:t>MP</a:t>
            </a:r>
            <a:r>
              <a:rPr lang="ru-RU" b="1" baseline="-25000" dirty="0" err="1" smtClean="0">
                <a:solidFill>
                  <a:srgbClr val="C00000"/>
                </a:solidFill>
                <a:latin typeface="Times New Roman" pitchFamily="18" charset="0"/>
                <a:cs typeface="Times New Roman" pitchFamily="18" charset="0"/>
                <a:sym typeface="Times New Roman" pitchFamily="18" charset="0"/>
              </a:rPr>
              <a:t>i</a:t>
            </a:r>
            <a:r>
              <a:rPr lang="ru-RU" b="1" dirty="0" err="1" smtClean="0">
                <a:solidFill>
                  <a:srgbClr val="C00000"/>
                </a:solidFill>
                <a:latin typeface="Times New Roman" pitchFamily="18" charset="0"/>
                <a:cs typeface="Times New Roman" pitchFamily="18" charset="0"/>
                <a:sym typeface="Times New Roman" pitchFamily="18" charset="0"/>
              </a:rPr>
              <a:t>xP=цена</a:t>
            </a:r>
            <a:r>
              <a:rPr lang="ru-RU" b="1" dirty="0" smtClean="0">
                <a:solidFill>
                  <a:srgbClr val="C00000"/>
                </a:solidFill>
                <a:latin typeface="Times New Roman" pitchFamily="18" charset="0"/>
                <a:cs typeface="Times New Roman" pitchFamily="18" charset="0"/>
                <a:sym typeface="Times New Roman" pitchFamily="18" charset="0"/>
              </a:rPr>
              <a:t> фактора</a:t>
            </a:r>
            <a:r>
              <a:rPr lang="ru-RU" dirty="0" smtClean="0">
                <a:solidFill>
                  <a:schemeClr val="tx1"/>
                </a:solidFill>
                <a:latin typeface="Times New Roman" pitchFamily="18" charset="0"/>
                <a:cs typeface="Times New Roman" pitchFamily="18" charset="0"/>
                <a:sym typeface="Times New Roman" pitchFamily="18" charset="0"/>
              </a:rPr>
              <a:t>, из чего следует правило наименьших издержек:</a:t>
            </a:r>
          </a:p>
          <a:p>
            <a:pPr indent="-152400" algn="just" eaLnBrk="1" hangingPunct="1">
              <a:lnSpc>
                <a:spcPct val="115000"/>
              </a:lnSpc>
              <a:buClr>
                <a:srgbClr val="000000"/>
              </a:buClr>
              <a:buSzPct val="79000"/>
              <a:buFontTx/>
              <a:buNone/>
            </a:pPr>
            <a:r>
              <a:rPr lang="ru-RU" b="1" dirty="0" smtClean="0">
                <a:solidFill>
                  <a:srgbClr val="C00000"/>
                </a:solidFill>
                <a:latin typeface="Times New Roman" pitchFamily="18" charset="0"/>
                <a:cs typeface="Times New Roman" pitchFamily="18" charset="0"/>
                <a:sym typeface="Times New Roman" pitchFamily="18" charset="0"/>
              </a:rPr>
              <a:t>	MP</a:t>
            </a:r>
            <a:r>
              <a:rPr lang="en-US" b="1" baseline="-25000" dirty="0" smtClean="0">
                <a:solidFill>
                  <a:srgbClr val="C00000"/>
                </a:solidFill>
                <a:latin typeface="Times New Roman" pitchFamily="18" charset="0"/>
                <a:cs typeface="Times New Roman" pitchFamily="18" charset="0"/>
                <a:sym typeface="Times New Roman" pitchFamily="18" charset="0"/>
              </a:rPr>
              <a:t>L</a:t>
            </a:r>
            <a:r>
              <a:rPr lang="en-US" b="1" dirty="0" smtClean="0">
                <a:solidFill>
                  <a:srgbClr val="C00000"/>
                </a:solidFill>
                <a:latin typeface="Times New Roman" pitchFamily="18" charset="0"/>
                <a:cs typeface="Times New Roman" pitchFamily="18" charset="0"/>
                <a:sym typeface="Times New Roman" pitchFamily="18" charset="0"/>
              </a:rPr>
              <a:t> / </a:t>
            </a:r>
            <a:r>
              <a:rPr lang="ru-RU" b="1" dirty="0" smtClean="0">
                <a:solidFill>
                  <a:srgbClr val="C00000"/>
                </a:solidFill>
                <a:latin typeface="Times New Roman" pitchFamily="18" charset="0"/>
                <a:cs typeface="Times New Roman" pitchFamily="18" charset="0"/>
                <a:sym typeface="Times New Roman" pitchFamily="18" charset="0"/>
              </a:rPr>
              <a:t>P</a:t>
            </a:r>
            <a:r>
              <a:rPr lang="en-US" b="1" baseline="-25000" dirty="0" smtClean="0">
                <a:solidFill>
                  <a:srgbClr val="C00000"/>
                </a:solidFill>
                <a:latin typeface="Times New Roman" pitchFamily="18" charset="0"/>
                <a:cs typeface="Times New Roman" pitchFamily="18" charset="0"/>
                <a:sym typeface="Times New Roman" pitchFamily="18" charset="0"/>
              </a:rPr>
              <a:t>L</a:t>
            </a:r>
            <a:r>
              <a:rPr lang="en-US" b="1" dirty="0" smtClean="0">
                <a:solidFill>
                  <a:srgbClr val="C00000"/>
                </a:solidFill>
                <a:latin typeface="Times New Roman" pitchFamily="18" charset="0"/>
                <a:cs typeface="Times New Roman" pitchFamily="18" charset="0"/>
                <a:sym typeface="Times New Roman" pitchFamily="18" charset="0"/>
              </a:rPr>
              <a:t> = </a:t>
            </a:r>
            <a:r>
              <a:rPr lang="ru-RU" b="1" dirty="0" smtClean="0">
                <a:solidFill>
                  <a:srgbClr val="C00000"/>
                </a:solidFill>
                <a:latin typeface="Times New Roman" pitchFamily="18" charset="0"/>
                <a:cs typeface="Times New Roman" pitchFamily="18" charset="0"/>
                <a:sym typeface="Times New Roman" pitchFamily="18" charset="0"/>
              </a:rPr>
              <a:t>MP</a:t>
            </a:r>
            <a:r>
              <a:rPr lang="en-US" b="1" baseline="-25000" dirty="0" smtClean="0">
                <a:solidFill>
                  <a:srgbClr val="C00000"/>
                </a:solidFill>
                <a:latin typeface="Times New Roman" pitchFamily="18" charset="0"/>
                <a:cs typeface="Times New Roman" pitchFamily="18" charset="0"/>
                <a:sym typeface="Times New Roman" pitchFamily="18" charset="0"/>
              </a:rPr>
              <a:t>A</a:t>
            </a:r>
            <a:r>
              <a:rPr lang="en-US" b="1" dirty="0" smtClean="0">
                <a:solidFill>
                  <a:srgbClr val="C00000"/>
                </a:solidFill>
                <a:latin typeface="Times New Roman" pitchFamily="18" charset="0"/>
                <a:cs typeface="Times New Roman" pitchFamily="18" charset="0"/>
                <a:sym typeface="Times New Roman" pitchFamily="18" charset="0"/>
              </a:rPr>
              <a:t> / </a:t>
            </a:r>
            <a:r>
              <a:rPr lang="ru-RU" b="1" dirty="0" smtClean="0">
                <a:solidFill>
                  <a:srgbClr val="C00000"/>
                </a:solidFill>
                <a:latin typeface="Times New Roman" pitchFamily="18" charset="0"/>
                <a:cs typeface="Times New Roman" pitchFamily="18" charset="0"/>
                <a:sym typeface="Times New Roman" pitchFamily="18" charset="0"/>
              </a:rPr>
              <a:t>P</a:t>
            </a:r>
            <a:r>
              <a:rPr lang="en-US" b="1" baseline="-25000" dirty="0" smtClean="0">
                <a:solidFill>
                  <a:srgbClr val="C00000"/>
                </a:solidFill>
                <a:latin typeface="Times New Roman" pitchFamily="18" charset="0"/>
                <a:cs typeface="Times New Roman" pitchFamily="18" charset="0"/>
                <a:sym typeface="Times New Roman" pitchFamily="18" charset="0"/>
              </a:rPr>
              <a:t>A</a:t>
            </a:r>
            <a:r>
              <a:rPr lang="en-US" b="1" dirty="0" smtClean="0">
                <a:solidFill>
                  <a:srgbClr val="C00000"/>
                </a:solidFill>
                <a:latin typeface="Times New Roman" pitchFamily="18" charset="0"/>
                <a:cs typeface="Times New Roman" pitchFamily="18" charset="0"/>
                <a:sym typeface="Times New Roman" pitchFamily="18" charset="0"/>
              </a:rPr>
              <a:t> = 1 / </a:t>
            </a:r>
            <a:r>
              <a:rPr lang="ru-RU" b="1" dirty="0" smtClean="0">
                <a:solidFill>
                  <a:srgbClr val="C00000"/>
                </a:solidFill>
                <a:latin typeface="Times New Roman" pitchFamily="18" charset="0"/>
                <a:cs typeface="Times New Roman" pitchFamily="18" charset="0"/>
                <a:sym typeface="Times New Roman" pitchFamily="18" charset="0"/>
              </a:rPr>
              <a:t>предельный доход</a:t>
            </a:r>
            <a:endParaRPr lang="ru-RU" dirty="0" smtClean="0">
              <a:solidFill>
                <a:srgbClr val="C00000"/>
              </a:solidFill>
              <a:latin typeface="Times New Roman" pitchFamily="18" charset="0"/>
              <a:cs typeface="Times New Roman" pitchFamily="18" charset="0"/>
              <a:sym typeface="Times New Roman" pitchFamily="18" charset="0"/>
            </a:endParaRPr>
          </a:p>
          <a:p>
            <a:pPr indent="-152400" eaLnBrk="1" hangingPunct="1">
              <a:lnSpc>
                <a:spcPct val="115000"/>
              </a:lnSpc>
              <a:buClr>
                <a:srgbClr val="000000"/>
              </a:buClr>
              <a:buSzPct val="79000"/>
              <a:buFontTx/>
              <a:buNone/>
            </a:pPr>
            <a:endParaRPr lang="ru-RU" dirty="0" smtClean="0">
              <a:latin typeface="Times New Roman" pitchFamily="18" charset="0"/>
              <a:cs typeface="Times New Roman" pitchFamily="18" charset="0"/>
              <a:sym typeface="Times New Roman" pitchFamily="18" charset="0"/>
            </a:endParaRPr>
          </a:p>
          <a:p>
            <a:pPr indent="-152400" eaLnBrk="1" hangingPunct="1">
              <a:lnSpc>
                <a:spcPct val="115000"/>
              </a:lnSpc>
              <a:buClr>
                <a:srgbClr val="000000"/>
              </a:buClr>
              <a:buSzPct val="79000"/>
              <a:buFontTx/>
              <a:buNone/>
            </a:pPr>
            <a:endParaRPr lang="ru-RU" dirty="0" smtClean="0">
              <a:latin typeface="Times New Roman" pitchFamily="18" charset="0"/>
              <a:cs typeface="Times New Roman" pitchFamily="18" charset="0"/>
              <a:sym typeface="Times New Roman" pitchFamily="18" charset="0"/>
            </a:endParaRPr>
          </a:p>
        </p:txBody>
      </p:sp>
    </p:spTree>
  </p:cSld>
  <p:clrMapOvr>
    <a:masterClrMapping/>
  </p:clrMapOvr>
  <p:transition spd="slow">
    <p:cut/>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Shape 331"/>
          <p:cNvSpPr txBox="1">
            <a:spLocks noGrp="1"/>
          </p:cNvSpPr>
          <p:nvPr>
            <p:ph type="title"/>
          </p:nvPr>
        </p:nvSpPr>
        <p:spPr>
          <a:xfrm>
            <a:off x="467544" y="123478"/>
            <a:ext cx="8229600" cy="330200"/>
          </a:xfrm>
        </p:spPr>
        <p:txBody>
          <a:bodyPr>
            <a:normAutofit fontScale="90000"/>
          </a:bodyPr>
          <a:lstStyle/>
          <a:p>
            <a:pPr algn="ctr" eaLnBrk="1" hangingPunct="1">
              <a:buClr>
                <a:srgbClr val="000000"/>
              </a:buClr>
            </a:pPr>
            <a:r>
              <a:rPr lang="ru-RU" sz="2400" b="1" dirty="0" smtClean="0">
                <a:solidFill>
                  <a:schemeClr val="accent6">
                    <a:lumMod val="50000"/>
                  </a:schemeClr>
                </a:solidFill>
                <a:latin typeface="Times New Roman" pitchFamily="18" charset="0"/>
                <a:cs typeface="Times New Roman" pitchFamily="18" charset="0"/>
                <a:sym typeface="Times New Roman" pitchFamily="18" charset="0"/>
              </a:rPr>
              <a:t>Вопросы для обсуждения</a:t>
            </a:r>
          </a:p>
        </p:txBody>
      </p:sp>
      <p:sp>
        <p:nvSpPr>
          <p:cNvPr id="54275" name="Shape 332"/>
          <p:cNvSpPr txBox="1">
            <a:spLocks noGrp="1"/>
          </p:cNvSpPr>
          <p:nvPr>
            <p:ph type="body" idx="1"/>
          </p:nvPr>
        </p:nvSpPr>
        <p:spPr>
          <a:xfrm>
            <a:off x="179512" y="555526"/>
            <a:ext cx="8712968" cy="4464496"/>
          </a:xfrm>
        </p:spPr>
        <p:txBody>
          <a:bodyPr>
            <a:normAutofit fontScale="25000" lnSpcReduction="20000"/>
          </a:bodyPr>
          <a:lstStyle/>
          <a:p>
            <a:pPr marL="0" indent="0" algn="just" eaLnBrk="1" hangingPunct="1">
              <a:lnSpc>
                <a:spcPct val="115000"/>
              </a:lnSpc>
              <a:buClr>
                <a:srgbClr val="000000"/>
              </a:buClr>
              <a:buSzPct val="79000"/>
              <a:buFontTx/>
              <a:buNone/>
            </a:pPr>
            <a:r>
              <a:rPr lang="ru-RU" sz="6800" b="1" dirty="0" smtClean="0">
                <a:solidFill>
                  <a:schemeClr val="tx1"/>
                </a:solidFill>
                <a:latin typeface="Times New Roman" pitchFamily="18" charset="0"/>
                <a:cs typeface="Times New Roman" pitchFamily="18" charset="0"/>
                <a:sym typeface="Times New Roman" pitchFamily="18" charset="0"/>
              </a:rPr>
              <a:t>1. </a:t>
            </a:r>
            <a:r>
              <a:rPr lang="ru-RU" sz="6800" dirty="0" smtClean="0">
                <a:solidFill>
                  <a:schemeClr val="tx1"/>
                </a:solidFill>
                <a:latin typeface="Times New Roman" pitchFamily="18" charset="0"/>
                <a:cs typeface="Times New Roman" pitchFamily="18" charset="0"/>
                <a:sym typeface="Times New Roman" pitchFamily="18" charset="0"/>
              </a:rPr>
              <a:t>За последнее время количество отработанного времени в течение всей жизни уменьшилось на 50 %, в то время как реальная заработная плата выросла почти в 8 раз. Допустим, что основным изменением было увеличение предельной производительности труда. Нарисуйте график спроса и предложения труда в 1895 и 1995 годах, который объяснит эту тенденцию. На вашем графике отложите количество отработанного времени в течение всей жизни по горизонтальной оси и реальную заработную плату по вертикальной. Какой основной фактор, влияющий на предложение труда, необходимо использовать, чтобы объяснить эту историческую тенденцию?</a:t>
            </a:r>
            <a:endParaRPr lang="ru-RU" sz="6800" dirty="0" smtClean="0">
              <a:solidFill>
                <a:schemeClr val="tx1"/>
              </a:solidFill>
              <a:latin typeface="Times New Roman" pitchFamily="18" charset="0"/>
              <a:cs typeface="Times New Roman" pitchFamily="18" charset="0"/>
            </a:endParaRPr>
          </a:p>
          <a:p>
            <a:pPr marL="0" indent="0" algn="just" eaLnBrk="1" hangingPunct="1">
              <a:lnSpc>
                <a:spcPct val="115000"/>
              </a:lnSpc>
              <a:buClr>
                <a:srgbClr val="000000"/>
              </a:buClr>
              <a:buSzPct val="79000"/>
              <a:buFontTx/>
              <a:buNone/>
            </a:pPr>
            <a:r>
              <a:rPr lang="ru-RU" sz="6800" b="1" dirty="0" smtClean="0">
                <a:solidFill>
                  <a:schemeClr val="tx1"/>
                </a:solidFill>
                <a:latin typeface="Times New Roman" pitchFamily="18" charset="0"/>
                <a:cs typeface="Times New Roman" pitchFamily="18" charset="0"/>
                <a:sym typeface="Times New Roman" pitchFamily="18" charset="0"/>
              </a:rPr>
              <a:t>2. </a:t>
            </a:r>
            <a:r>
              <a:rPr lang="ru-RU" sz="6800" dirty="0" smtClean="0">
                <a:solidFill>
                  <a:schemeClr val="tx1"/>
                </a:solidFill>
                <a:latin typeface="Times New Roman" pitchFamily="18" charset="0"/>
                <a:cs typeface="Times New Roman" pitchFamily="18" charset="0"/>
                <a:sym typeface="Times New Roman" pitchFamily="18" charset="0"/>
              </a:rPr>
              <a:t>Для каждого из следующих факторов определите конечный продукт, для которого спрос на перечисленные факторы является производным: пшеничные поля, бензин, парикмахер, станок для производства баскетбольных мячей, давильный пресс для винограда, учебник по экономике.</a:t>
            </a:r>
            <a:endParaRPr lang="ru-RU" sz="6800" dirty="0" smtClean="0">
              <a:solidFill>
                <a:schemeClr val="tx1"/>
              </a:solidFill>
              <a:latin typeface="Times New Roman" pitchFamily="18" charset="0"/>
              <a:cs typeface="Times New Roman" pitchFamily="18" charset="0"/>
            </a:endParaRPr>
          </a:p>
          <a:p>
            <a:pPr marL="0" indent="0" algn="just" eaLnBrk="1" hangingPunct="1">
              <a:lnSpc>
                <a:spcPct val="115000"/>
              </a:lnSpc>
              <a:buClr>
                <a:srgbClr val="000000"/>
              </a:buClr>
              <a:buSzPct val="79000"/>
              <a:buFontTx/>
              <a:buNone/>
            </a:pPr>
            <a:r>
              <a:rPr lang="ru-RU" sz="6800" b="1" dirty="0" smtClean="0">
                <a:solidFill>
                  <a:schemeClr val="tx1"/>
                </a:solidFill>
                <a:latin typeface="Times New Roman" pitchFamily="18" charset="0"/>
                <a:cs typeface="Times New Roman" pitchFamily="18" charset="0"/>
                <a:sym typeface="Times New Roman" pitchFamily="18" charset="0"/>
              </a:rPr>
              <a:t>3. </a:t>
            </a:r>
            <a:r>
              <a:rPr lang="ru-RU" sz="6800" dirty="0" smtClean="0">
                <a:solidFill>
                  <a:schemeClr val="tx1"/>
                </a:solidFill>
                <a:latin typeface="Times New Roman" pitchFamily="18" charset="0"/>
                <a:cs typeface="Times New Roman" pitchFamily="18" charset="0"/>
                <a:sym typeface="Times New Roman" pitchFamily="18" charset="0"/>
              </a:rPr>
              <a:t>Изучите </a:t>
            </a:r>
            <a:r>
              <a:rPr lang="ru-RU" sz="6800" b="1" dirty="0" smtClean="0">
                <a:solidFill>
                  <a:srgbClr val="C00000"/>
                </a:solidFill>
                <a:latin typeface="Times New Roman" pitchFamily="18" charset="0"/>
                <a:cs typeface="Times New Roman" pitchFamily="18" charset="0"/>
                <a:sym typeface="Times New Roman" pitchFamily="18" charset="0"/>
              </a:rPr>
              <a:t>рис. 6</a:t>
            </a:r>
            <a:r>
              <a:rPr lang="ru-RU" sz="6800" dirty="0" smtClean="0">
                <a:solidFill>
                  <a:schemeClr val="tx1"/>
                </a:solidFill>
                <a:latin typeface="Times New Roman" pitchFamily="18" charset="0"/>
                <a:cs typeface="Times New Roman" pitchFamily="18" charset="0"/>
                <a:sym typeface="Times New Roman" pitchFamily="18" charset="0"/>
              </a:rPr>
              <a:t>. Предположим, что по мере старения населения спрос увеличивается на медицинские услуги. Нарисуйте новую кривую спроса и новое равновесие. Опишите, как изменится заработная плата, занятость, общий доход хирургов и работников ресторанов быстрого питания.</a:t>
            </a:r>
          </a:p>
          <a:p>
            <a:pPr indent="-152400" eaLnBrk="1" hangingPunct="1">
              <a:spcBef>
                <a:spcPts val="600"/>
              </a:spcBef>
              <a:buFontTx/>
              <a:buNone/>
            </a:pPr>
            <a:endParaRPr lang="ru-RU" sz="3000" dirty="0" smtClean="0">
              <a:latin typeface="Arial" charset="0"/>
              <a:cs typeface="Arial" charset="0"/>
            </a:endParaRPr>
          </a:p>
        </p:txBody>
      </p:sp>
    </p:spTree>
  </p:cSld>
  <p:clrMapOvr>
    <a:masterClrMapping/>
  </p:clrMapOvr>
  <p:transition spd="slow">
    <p:cut/>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hape 232"/>
          <p:cNvSpPr txBox="1">
            <a:spLocks noChangeArrowheads="1"/>
          </p:cNvSpPr>
          <p:nvPr/>
        </p:nvSpPr>
        <p:spPr bwMode="auto">
          <a:xfrm>
            <a:off x="0" y="1"/>
            <a:ext cx="9144000" cy="590550"/>
          </a:xfrm>
          <a:prstGeom prst="rect">
            <a:avLst/>
          </a:prstGeom>
          <a:noFill/>
          <a:ln w="9525">
            <a:noFill/>
            <a:miter lim="800000"/>
            <a:headEnd/>
            <a:tailEnd/>
          </a:ln>
        </p:spPr>
        <p:txBody>
          <a:bodyPr lIns="91425" tIns="91425" rIns="91425" bIns="91425"/>
          <a:lstStyle/>
          <a:p>
            <a:pPr algn="ctr">
              <a:lnSpc>
                <a:spcPct val="115000"/>
              </a:lnSpc>
            </a:pPr>
            <a:r>
              <a:rPr lang="ru-RU" sz="1800" b="1" dirty="0">
                <a:solidFill>
                  <a:schemeClr val="accent6">
                    <a:lumMod val="50000"/>
                  </a:schemeClr>
                </a:solidFill>
                <a:latin typeface="Times New Roman" pitchFamily="18" charset="0"/>
                <a:cs typeface="Times New Roman" pitchFamily="18" charset="0"/>
                <a:sym typeface="Times New Roman" pitchFamily="18" charset="0"/>
              </a:rPr>
              <a:t>Рис. </a:t>
            </a:r>
            <a:r>
              <a:rPr lang="ru-RU" sz="1800" b="1" dirty="0" smtClean="0">
                <a:solidFill>
                  <a:schemeClr val="accent6">
                    <a:lumMod val="50000"/>
                  </a:schemeClr>
                </a:solidFill>
                <a:latin typeface="Times New Roman" pitchFamily="18" charset="0"/>
                <a:cs typeface="Times New Roman" pitchFamily="18" charset="0"/>
                <a:sym typeface="Times New Roman" pitchFamily="18" charset="0"/>
              </a:rPr>
              <a:t>6. Рынки хирургов и работников ресторанов быстрого питания</a:t>
            </a:r>
            <a:endParaRPr lang="ru-RU" dirty="0"/>
          </a:p>
        </p:txBody>
      </p:sp>
      <p:pic>
        <p:nvPicPr>
          <p:cNvPr id="8" name="Рисунок 7" descr="рис.6.jpg"/>
          <p:cNvPicPr>
            <a:picLocks noChangeAspect="1"/>
          </p:cNvPicPr>
          <p:nvPr/>
        </p:nvPicPr>
        <p:blipFill>
          <a:blip r:embed="rId3"/>
          <a:stretch>
            <a:fillRect/>
          </a:stretch>
        </p:blipFill>
        <p:spPr>
          <a:xfrm>
            <a:off x="952063" y="589136"/>
            <a:ext cx="7239873" cy="4176464"/>
          </a:xfrm>
          <a:prstGeom prst="rect">
            <a:avLst/>
          </a:prstGeom>
          <a:ln>
            <a:solidFill>
              <a:schemeClr val="accent6">
                <a:lumMod val="50000"/>
              </a:schemeClr>
            </a:solidFill>
          </a:ln>
        </p:spPr>
      </p:pic>
    </p:spTree>
    <p:extLst>
      <p:ext uri="{BB962C8B-B14F-4D97-AF65-F5344CB8AC3E}">
        <p14:creationId xmlns:p14="http://schemas.microsoft.com/office/powerpoint/2010/main" val="4007278245"/>
      </p:ext>
    </p:extLst>
  </p:cSld>
  <p:clrMapOvr>
    <a:masterClrMapping/>
  </p:clrMapOvr>
  <p:transition spd="slow">
    <p:cut/>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Shape 337"/>
          <p:cNvSpPr txBox="1">
            <a:spLocks noGrp="1"/>
          </p:cNvSpPr>
          <p:nvPr>
            <p:ph type="body" idx="1"/>
          </p:nvPr>
        </p:nvSpPr>
        <p:spPr>
          <a:xfrm>
            <a:off x="179512" y="411510"/>
            <a:ext cx="8712968" cy="4320481"/>
          </a:xfrm>
        </p:spPr>
        <p:txBody>
          <a:bodyPr>
            <a:normAutofit fontScale="55000" lnSpcReduction="20000"/>
          </a:bodyPr>
          <a:lstStyle/>
          <a:p>
            <a:pPr marL="0" indent="-152400" algn="just" eaLnBrk="1" hangingPunct="1">
              <a:buClr>
                <a:srgbClr val="000000"/>
              </a:buClr>
              <a:buSzPct val="79000"/>
              <a:buFontTx/>
              <a:buNone/>
            </a:pPr>
            <a:r>
              <a:rPr lang="ru-RU" sz="3600" b="1" dirty="0" smtClean="0">
                <a:solidFill>
                  <a:schemeClr val="tx1"/>
                </a:solidFill>
                <a:latin typeface="Times New Roman" pitchFamily="18" charset="0"/>
                <a:cs typeface="Times New Roman" pitchFamily="18" charset="0"/>
                <a:sym typeface="Times New Roman" pitchFamily="18" charset="0"/>
              </a:rPr>
              <a:t>4. </a:t>
            </a:r>
            <a:r>
              <a:rPr lang="ru-RU" sz="3600" dirty="0" smtClean="0">
                <a:solidFill>
                  <a:schemeClr val="tx1"/>
                </a:solidFill>
                <a:latin typeface="Times New Roman" pitchFamily="18" charset="0"/>
                <a:cs typeface="Times New Roman" pitchFamily="18" charset="0"/>
                <a:sym typeface="Times New Roman" pitchFamily="18" charset="0"/>
              </a:rPr>
              <a:t>Почему каждое из следующих утверждений ошибочно? Исправьте ошибку в следующих утверждениях.</a:t>
            </a:r>
          </a:p>
          <a:p>
            <a:pPr marL="0" indent="-152400" algn="just" eaLnBrk="1" hangingPunct="1">
              <a:buClr>
                <a:srgbClr val="000000"/>
              </a:buClr>
              <a:buSzPct val="79000"/>
              <a:buFontTx/>
              <a:buNone/>
            </a:pPr>
            <a:r>
              <a:rPr lang="ru-RU" sz="3600" b="1" i="1" dirty="0" smtClean="0">
                <a:solidFill>
                  <a:srgbClr val="C00000"/>
                </a:solidFill>
                <a:latin typeface="Times New Roman" pitchFamily="18" charset="0"/>
                <a:cs typeface="Times New Roman" pitchFamily="18" charset="0"/>
                <a:sym typeface="Times New Roman" pitchFamily="18" charset="0"/>
              </a:rPr>
              <a:t>•   Предельный продукт в денежном выражении вычисляется как общий доход каждого рабочего.</a:t>
            </a:r>
          </a:p>
          <a:p>
            <a:pPr marL="0" indent="-152400" algn="just" eaLnBrk="1" hangingPunct="1">
              <a:buClr>
                <a:srgbClr val="000000"/>
              </a:buClr>
              <a:buSzPct val="79000"/>
              <a:buFontTx/>
              <a:buNone/>
            </a:pPr>
            <a:r>
              <a:rPr lang="ru-RU" sz="3600" b="1" i="1" dirty="0" smtClean="0">
                <a:solidFill>
                  <a:srgbClr val="C00000"/>
                </a:solidFill>
                <a:latin typeface="Times New Roman" pitchFamily="18" charset="0"/>
                <a:cs typeface="Times New Roman" pitchFamily="18" charset="0"/>
                <a:sym typeface="Times New Roman" pitchFamily="18" charset="0"/>
              </a:rPr>
              <a:t>•   Теория распределения проста. Вы просто смотрите, сколько производит каждый фактор, и затем отдаете фактору его долю выпуска.</a:t>
            </a:r>
          </a:p>
          <a:p>
            <a:pPr marL="0" indent="-152400" algn="just" eaLnBrk="1" hangingPunct="1">
              <a:buClr>
                <a:srgbClr val="000000"/>
              </a:buClr>
              <a:buSzPct val="79000"/>
              <a:buFontTx/>
              <a:buNone/>
            </a:pPr>
            <a:r>
              <a:rPr lang="ru-RU" sz="3600" b="1" i="1" dirty="0" smtClean="0">
                <a:solidFill>
                  <a:srgbClr val="C00000"/>
                </a:solidFill>
                <a:latin typeface="Times New Roman" pitchFamily="18" charset="0"/>
                <a:cs typeface="Times New Roman" pitchFamily="18" charset="0"/>
                <a:sym typeface="Times New Roman" pitchFamily="18" charset="0"/>
              </a:rPr>
              <a:t>•   В условиях конкуренции рабочим выплачивают общую величину произведенного выпуска за вычетом затрат на сырье.</a:t>
            </a:r>
          </a:p>
          <a:p>
            <a:pPr marL="0" indent="-152400" algn="just" eaLnBrk="1" hangingPunct="1">
              <a:buClr>
                <a:srgbClr val="000000"/>
              </a:buClr>
              <a:buSzPct val="79000"/>
              <a:buFontTx/>
              <a:buNone/>
            </a:pPr>
            <a:endParaRPr lang="ru-RU" sz="3600" b="1" i="1" dirty="0" smtClean="0">
              <a:solidFill>
                <a:srgbClr val="C00000"/>
              </a:solidFill>
              <a:latin typeface="Times New Roman" pitchFamily="18" charset="0"/>
              <a:cs typeface="Times New Roman" pitchFamily="18" charset="0"/>
            </a:endParaRPr>
          </a:p>
          <a:p>
            <a:pPr marL="0" indent="-152400" algn="just" eaLnBrk="1" hangingPunct="1">
              <a:buClr>
                <a:srgbClr val="000000"/>
              </a:buClr>
              <a:buSzPct val="79000"/>
              <a:buFontTx/>
              <a:buNone/>
            </a:pPr>
            <a:r>
              <a:rPr lang="ru-RU" sz="3600" b="1" dirty="0" smtClean="0">
                <a:solidFill>
                  <a:schemeClr val="tx1"/>
                </a:solidFill>
                <a:latin typeface="Times New Roman" pitchFamily="18" charset="0"/>
                <a:cs typeface="Times New Roman" pitchFamily="18" charset="0"/>
                <a:sym typeface="Times New Roman" pitchFamily="18" charset="0"/>
              </a:rPr>
              <a:t>5. </a:t>
            </a:r>
            <a:r>
              <a:rPr lang="ru-RU" sz="3600" dirty="0" smtClean="0">
                <a:solidFill>
                  <a:schemeClr val="tx1"/>
                </a:solidFill>
                <a:latin typeface="Times New Roman" pitchFamily="18" charset="0"/>
                <a:cs typeface="Times New Roman" pitchFamily="18" charset="0"/>
                <a:sym typeface="Times New Roman" pitchFamily="18" charset="0"/>
              </a:rPr>
              <a:t>На </a:t>
            </a:r>
            <a:r>
              <a:rPr lang="ru-RU" sz="3600" b="1" dirty="0" smtClean="0">
                <a:solidFill>
                  <a:srgbClr val="C00000"/>
                </a:solidFill>
                <a:latin typeface="Times New Roman" pitchFamily="18" charset="0"/>
                <a:cs typeface="Times New Roman" pitchFamily="18" charset="0"/>
                <a:sym typeface="Times New Roman" pitchFamily="18" charset="0"/>
              </a:rPr>
              <a:t>рис. 1</a:t>
            </a:r>
            <a:r>
              <a:rPr lang="ru-RU" sz="3600" dirty="0" smtClean="0">
                <a:solidFill>
                  <a:srgbClr val="C00000"/>
                </a:solidFill>
                <a:latin typeface="Times New Roman" pitchFamily="18" charset="0"/>
                <a:cs typeface="Times New Roman" pitchFamily="18" charset="0"/>
                <a:sym typeface="Times New Roman" pitchFamily="18" charset="0"/>
              </a:rPr>
              <a:t> </a:t>
            </a:r>
            <a:r>
              <a:rPr lang="ru-RU" sz="3600" dirty="0" smtClean="0">
                <a:solidFill>
                  <a:schemeClr val="tx1"/>
                </a:solidFill>
                <a:latin typeface="Times New Roman" pitchFamily="18" charset="0"/>
                <a:cs typeface="Times New Roman" pitchFamily="18" charset="0"/>
                <a:sym typeface="Times New Roman" pitchFamily="18" charset="0"/>
              </a:rPr>
              <a:t>показано, что доля труда в национальном доходе немного изменилась в период с 1935 по 1996 годы, хотя общий национальный выпуск вырос на 700%. Нарисуйте ряд общеэкономических кривых, как на </a:t>
            </a:r>
            <a:r>
              <a:rPr lang="ru-RU" sz="3600" b="1" dirty="0" smtClean="0">
                <a:solidFill>
                  <a:srgbClr val="C00000"/>
                </a:solidFill>
                <a:latin typeface="Times New Roman" pitchFamily="18" charset="0"/>
                <a:cs typeface="Times New Roman" pitchFamily="18" charset="0"/>
                <a:sym typeface="Times New Roman" pitchFamily="18" charset="0"/>
              </a:rPr>
              <a:t>рис. 8</a:t>
            </a:r>
            <a:r>
              <a:rPr lang="ru-RU" sz="3600" dirty="0" smtClean="0">
                <a:solidFill>
                  <a:schemeClr val="tx1"/>
                </a:solidFill>
                <a:latin typeface="Times New Roman" pitchFamily="18" charset="0"/>
                <a:cs typeface="Times New Roman" pitchFamily="18" charset="0"/>
                <a:sym typeface="Times New Roman" pitchFamily="18" charset="0"/>
              </a:rPr>
              <a:t>, которые смогут объяснить эти два факта.</a:t>
            </a:r>
          </a:p>
          <a:p>
            <a:pPr marL="0" indent="-152400" eaLnBrk="1" hangingPunct="1">
              <a:buClr>
                <a:srgbClr val="000000"/>
              </a:buClr>
              <a:buSzPct val="79000"/>
              <a:buFontTx/>
              <a:buNone/>
            </a:pPr>
            <a:endParaRPr lang="ru-RU" sz="4000" dirty="0" smtClean="0">
              <a:solidFill>
                <a:schemeClr val="tx1"/>
              </a:solidFill>
              <a:latin typeface="Times New Roman" pitchFamily="18" charset="0"/>
              <a:cs typeface="Times New Roman" pitchFamily="18" charset="0"/>
            </a:endParaRPr>
          </a:p>
          <a:p>
            <a:pPr marL="0" indent="-152400" eaLnBrk="1" hangingPunct="1">
              <a:spcBef>
                <a:spcPts val="600"/>
              </a:spcBef>
              <a:buFontTx/>
              <a:buNone/>
            </a:pPr>
            <a:endParaRPr lang="ru-RU" sz="3000" dirty="0" smtClean="0">
              <a:latin typeface="Arial" charset="0"/>
              <a:cs typeface="Arial" charset="0"/>
            </a:endParaRPr>
          </a:p>
        </p:txBody>
      </p:sp>
    </p:spTree>
  </p:cSld>
  <p:clrMapOvr>
    <a:masterClrMapping/>
  </p:clrMapOvr>
  <p:transition spd="slow">
    <p:cut/>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hape 232"/>
          <p:cNvSpPr txBox="1">
            <a:spLocks noChangeArrowheads="1"/>
          </p:cNvSpPr>
          <p:nvPr/>
        </p:nvSpPr>
        <p:spPr bwMode="auto">
          <a:xfrm>
            <a:off x="5537682" y="23405"/>
            <a:ext cx="3700916" cy="892161"/>
          </a:xfrm>
          <a:prstGeom prst="rect">
            <a:avLst/>
          </a:prstGeom>
          <a:noFill/>
          <a:ln w="9525">
            <a:noFill/>
            <a:miter lim="800000"/>
            <a:headEnd/>
            <a:tailEnd/>
          </a:ln>
        </p:spPr>
        <p:txBody>
          <a:bodyPr lIns="91425" tIns="91425" rIns="91425" bIns="91425"/>
          <a:lstStyle/>
          <a:p>
            <a:pPr algn="ctr">
              <a:lnSpc>
                <a:spcPct val="115000"/>
              </a:lnSpc>
            </a:pPr>
            <a:r>
              <a:rPr lang="ru-RU" sz="1800" b="1" dirty="0">
                <a:solidFill>
                  <a:schemeClr val="accent6">
                    <a:lumMod val="50000"/>
                  </a:schemeClr>
                </a:solidFill>
                <a:latin typeface="Times New Roman" pitchFamily="18" charset="0"/>
                <a:cs typeface="Times New Roman" pitchFamily="18" charset="0"/>
                <a:sym typeface="Times New Roman" pitchFamily="18" charset="0"/>
              </a:rPr>
              <a:t>Рис. </a:t>
            </a:r>
            <a:r>
              <a:rPr lang="ru-RU" sz="1800" b="1" dirty="0" smtClean="0">
                <a:solidFill>
                  <a:schemeClr val="accent6">
                    <a:lumMod val="50000"/>
                  </a:schemeClr>
                </a:solidFill>
                <a:latin typeface="Times New Roman" pitchFamily="18" charset="0"/>
                <a:cs typeface="Times New Roman" pitchFamily="18" charset="0"/>
                <a:sym typeface="Times New Roman" pitchFamily="18" charset="0"/>
              </a:rPr>
              <a:t>8. Распределение факторного дохода происходит на основе предельного продукта</a:t>
            </a:r>
            <a:endParaRPr lang="ru-RU" dirty="0"/>
          </a:p>
        </p:txBody>
      </p:sp>
      <p:pic>
        <p:nvPicPr>
          <p:cNvPr id="7" name="Рисунок 6" descr="рис.8.jpg"/>
          <p:cNvPicPr>
            <a:picLocks noChangeAspect="1"/>
          </p:cNvPicPr>
          <p:nvPr/>
        </p:nvPicPr>
        <p:blipFill>
          <a:blip r:embed="rId3"/>
          <a:stretch>
            <a:fillRect/>
          </a:stretch>
        </p:blipFill>
        <p:spPr>
          <a:xfrm>
            <a:off x="5655587" y="1347614"/>
            <a:ext cx="3366713" cy="3168352"/>
          </a:xfrm>
          <a:prstGeom prst="rect">
            <a:avLst/>
          </a:prstGeom>
          <a:ln>
            <a:solidFill>
              <a:schemeClr val="accent6">
                <a:lumMod val="50000"/>
              </a:schemeClr>
            </a:solidFill>
          </a:ln>
        </p:spPr>
      </p:pic>
      <p:pic>
        <p:nvPicPr>
          <p:cNvPr id="4" name="Рисунок 3" descr="рис.1.jpg"/>
          <p:cNvPicPr>
            <a:picLocks noChangeAspect="1"/>
          </p:cNvPicPr>
          <p:nvPr/>
        </p:nvPicPr>
        <p:blipFill>
          <a:blip r:embed="rId4"/>
          <a:stretch>
            <a:fillRect/>
          </a:stretch>
        </p:blipFill>
        <p:spPr>
          <a:xfrm>
            <a:off x="395536" y="1347614"/>
            <a:ext cx="4932176" cy="2990406"/>
          </a:xfrm>
          <a:prstGeom prst="rect">
            <a:avLst/>
          </a:prstGeom>
          <a:ln>
            <a:solidFill>
              <a:schemeClr val="accent6">
                <a:lumMod val="50000"/>
              </a:schemeClr>
            </a:solidFill>
          </a:ln>
        </p:spPr>
      </p:pic>
      <p:sp>
        <p:nvSpPr>
          <p:cNvPr id="2" name="Прямоугольник 1"/>
          <p:cNvSpPr/>
          <p:nvPr/>
        </p:nvSpPr>
        <p:spPr>
          <a:xfrm>
            <a:off x="395535" y="168878"/>
            <a:ext cx="4932177" cy="646331"/>
          </a:xfrm>
          <a:prstGeom prst="rect">
            <a:avLst/>
          </a:prstGeom>
        </p:spPr>
        <p:txBody>
          <a:bodyPr wrap="square">
            <a:spAutoFit/>
          </a:bodyPr>
          <a:lstStyle/>
          <a:p>
            <a:pPr algn="ctr"/>
            <a:r>
              <a:rPr lang="ru-RU" sz="1800" b="1" dirty="0">
                <a:solidFill>
                  <a:schemeClr val="accent6">
                    <a:lumMod val="50000"/>
                  </a:schemeClr>
                </a:solidFill>
                <a:latin typeface="Times New Roman" pitchFamily="18" charset="0"/>
                <a:cs typeface="Times New Roman" pitchFamily="18" charset="0"/>
                <a:sym typeface="Times New Roman" pitchFamily="18" charset="0"/>
              </a:rPr>
              <a:t>Рис. 1. Доля трудовых доходов в национальном доходе</a:t>
            </a:r>
            <a:endParaRPr lang="ru-RU" sz="1800" b="1" dirty="0">
              <a:solidFill>
                <a:schemeClr val="accent6">
                  <a:lumMod val="50000"/>
                </a:schemeClr>
              </a:solidFill>
              <a:latin typeface="Times New Roman" pitchFamily="18" charset="0"/>
              <a:cs typeface="Times New Roman" pitchFamily="18" charset="0"/>
              <a:sym typeface="Times New Roman" pitchFamily="18" charset="0"/>
            </a:endParaRPr>
          </a:p>
        </p:txBody>
      </p:sp>
    </p:spTree>
    <p:extLst>
      <p:ext uri="{BB962C8B-B14F-4D97-AF65-F5344CB8AC3E}">
        <p14:creationId xmlns:p14="http://schemas.microsoft.com/office/powerpoint/2010/main" val="1419380727"/>
      </p:ext>
    </p:extLst>
  </p:cSld>
  <p:clrMapOvr>
    <a:masterClrMapping/>
  </p:clrMapOvr>
  <p:transition spd="slow">
    <p:cut/>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1520" y="123478"/>
            <a:ext cx="8640960" cy="4924425"/>
          </a:xfrm>
          <a:prstGeom prst="rect">
            <a:avLst/>
          </a:prstGeom>
        </p:spPr>
        <p:txBody>
          <a:bodyPr wrap="square">
            <a:spAutoFit/>
          </a:bodyPr>
          <a:lstStyle/>
          <a:p>
            <a:pPr marL="0" indent="-152400" algn="just" eaLnBrk="1" hangingPunct="1">
              <a:buClr>
                <a:srgbClr val="000000"/>
              </a:buClr>
              <a:buSzPct val="79000"/>
              <a:buFontTx/>
              <a:buNone/>
            </a:pPr>
            <a:r>
              <a:rPr lang="ru-RU" sz="2000" b="1" dirty="0">
                <a:solidFill>
                  <a:schemeClr val="tx1"/>
                </a:solidFill>
                <a:latin typeface="Times New Roman" pitchFamily="18" charset="0"/>
                <a:cs typeface="Times New Roman" pitchFamily="18" charset="0"/>
                <a:sym typeface="Times New Roman" pitchFamily="18" charset="0"/>
              </a:rPr>
              <a:t>6. </a:t>
            </a:r>
            <a:r>
              <a:rPr lang="ru-RU" sz="2000" dirty="0">
                <a:solidFill>
                  <a:schemeClr val="tx1"/>
                </a:solidFill>
                <a:latin typeface="Times New Roman" pitchFamily="18" charset="0"/>
                <a:cs typeface="Times New Roman" pitchFamily="18" charset="0"/>
                <a:sym typeface="Times New Roman" pitchFamily="18" charset="0"/>
              </a:rPr>
              <a:t>Лидеры профсоюзов часто говорят: </a:t>
            </a:r>
            <a:r>
              <a:rPr lang="ru-RU" sz="2000" b="1" i="1" dirty="0">
                <a:solidFill>
                  <a:srgbClr val="C00000"/>
                </a:solidFill>
                <a:latin typeface="Times New Roman" pitchFamily="18" charset="0"/>
                <a:cs typeface="Times New Roman" pitchFamily="18" charset="0"/>
                <a:sym typeface="Times New Roman" pitchFamily="18" charset="0"/>
              </a:rPr>
              <a:t>"Без труда нет продукта. Следовательно, за труд нужно платить стоимость всею </a:t>
            </a:r>
            <a:r>
              <a:rPr lang="ru-RU" sz="2000" b="1" i="1" dirty="0" err="1">
                <a:solidFill>
                  <a:srgbClr val="C00000"/>
                </a:solidFill>
                <a:latin typeface="Times New Roman" pitchFamily="18" charset="0"/>
                <a:cs typeface="Times New Roman" pitchFamily="18" charset="0"/>
                <a:sym typeface="Times New Roman" pitchFamily="18" charset="0"/>
              </a:rPr>
              <a:t>продукта"</a:t>
            </a:r>
            <a:r>
              <a:rPr lang="ru-RU" sz="2000" i="1" dirty="0" err="1">
                <a:solidFill>
                  <a:schemeClr val="tx1"/>
                </a:solidFill>
                <a:latin typeface="Times New Roman" pitchFamily="18" charset="0"/>
                <a:cs typeface="Times New Roman" pitchFamily="18" charset="0"/>
                <a:sym typeface="Times New Roman" pitchFamily="18" charset="0"/>
              </a:rPr>
              <a:t>.</a:t>
            </a:r>
            <a:r>
              <a:rPr lang="ru-RU" sz="2000" dirty="0" err="1">
                <a:solidFill>
                  <a:schemeClr val="tx1"/>
                </a:solidFill>
                <a:latin typeface="Times New Roman" pitchFamily="18" charset="0"/>
                <a:cs typeface="Times New Roman" pitchFamily="18" charset="0"/>
                <a:sym typeface="Times New Roman" pitchFamily="18" charset="0"/>
              </a:rPr>
              <a:t>Защитники</a:t>
            </a:r>
            <a:r>
              <a:rPr lang="ru-RU" sz="2000" dirty="0">
                <a:solidFill>
                  <a:schemeClr val="tx1"/>
                </a:solidFill>
                <a:latin typeface="Times New Roman" pitchFamily="18" charset="0"/>
                <a:cs typeface="Times New Roman" pitchFamily="18" charset="0"/>
                <a:sym typeface="Times New Roman" pitchFamily="18" charset="0"/>
              </a:rPr>
              <a:t> капитала на это могут ответить: </a:t>
            </a:r>
            <a:r>
              <a:rPr lang="ru-RU" sz="2000" b="1" i="1" dirty="0">
                <a:solidFill>
                  <a:srgbClr val="C00000"/>
                </a:solidFill>
                <a:latin typeface="Times New Roman" pitchFamily="18" charset="0"/>
                <a:cs typeface="Times New Roman" pitchFamily="18" charset="0"/>
                <a:sym typeface="Times New Roman" pitchFamily="18" charset="0"/>
              </a:rPr>
              <a:t>"Уберите весь основной капитал, и труд будет "выцарапывать" жалкие гроши из земли; практически весь продукт принадлежит капиталу"</a:t>
            </a:r>
            <a:r>
              <a:rPr lang="ru-RU" sz="2000" i="1" dirty="0">
                <a:solidFill>
                  <a:schemeClr val="tx1"/>
                </a:solidFill>
                <a:latin typeface="Times New Roman" pitchFamily="18" charset="0"/>
                <a:cs typeface="Times New Roman" pitchFamily="18" charset="0"/>
                <a:sym typeface="Times New Roman" pitchFamily="18" charset="0"/>
              </a:rPr>
              <a:t>.</a:t>
            </a:r>
            <a:r>
              <a:rPr lang="ru-RU" sz="2000" i="1" dirty="0">
                <a:solidFill>
                  <a:srgbClr val="C00000"/>
                </a:solidFill>
                <a:latin typeface="Times New Roman" pitchFamily="18" charset="0"/>
                <a:cs typeface="Times New Roman" pitchFamily="18" charset="0"/>
                <a:sym typeface="Times New Roman" pitchFamily="18" charset="0"/>
              </a:rPr>
              <a:t> </a:t>
            </a:r>
            <a:r>
              <a:rPr lang="ru-RU" sz="2000" dirty="0">
                <a:solidFill>
                  <a:schemeClr val="tx1"/>
                </a:solidFill>
                <a:latin typeface="Times New Roman" pitchFamily="18" charset="0"/>
                <a:cs typeface="Times New Roman" pitchFamily="18" charset="0"/>
                <a:sym typeface="Times New Roman" pitchFamily="18" charset="0"/>
              </a:rPr>
              <a:t>Проанализируйте эти аргументы. Представьте себе, что вы согласны с этими аргументами. Покажите, что приняв их, пришлось бы распределить 200% или 300% выпуска, в то время как распределить можно всего лишь 100%. Как теория предельной производительности Кларка разрешает эти разногласия</a:t>
            </a:r>
            <a:r>
              <a:rPr lang="ru-RU" sz="2000" dirty="0" smtClean="0">
                <a:solidFill>
                  <a:schemeClr val="tx1"/>
                </a:solidFill>
                <a:latin typeface="Times New Roman" pitchFamily="18" charset="0"/>
                <a:cs typeface="Times New Roman" pitchFamily="18" charset="0"/>
                <a:sym typeface="Times New Roman" pitchFamily="18" charset="0"/>
              </a:rPr>
              <a:t>?</a:t>
            </a:r>
          </a:p>
          <a:p>
            <a:pPr marL="0" indent="-152400" algn="just" eaLnBrk="1" hangingPunct="1">
              <a:buClr>
                <a:srgbClr val="000000"/>
              </a:buClr>
              <a:buSzPct val="79000"/>
              <a:buFontTx/>
              <a:buNone/>
            </a:pPr>
            <a:endParaRPr lang="ru-RU" sz="2000" dirty="0">
              <a:solidFill>
                <a:schemeClr val="tx1"/>
              </a:solidFill>
              <a:latin typeface="Times New Roman" pitchFamily="18" charset="0"/>
              <a:cs typeface="Times New Roman" pitchFamily="18" charset="0"/>
              <a:sym typeface="Times New Roman" pitchFamily="18" charset="0"/>
            </a:endParaRPr>
          </a:p>
          <a:p>
            <a:pPr indent="-152400" algn="just">
              <a:buClr>
                <a:srgbClr val="000000"/>
              </a:buClr>
              <a:buSzPct val="79000"/>
            </a:pPr>
            <a:r>
              <a:rPr lang="ru-RU" sz="2000" b="1" dirty="0">
                <a:solidFill>
                  <a:schemeClr val="tx1"/>
                </a:solidFill>
                <a:latin typeface="Times New Roman" pitchFamily="18" charset="0"/>
                <a:cs typeface="Times New Roman" pitchFamily="18" charset="0"/>
                <a:sym typeface="Times New Roman" pitchFamily="18" charset="0"/>
              </a:rPr>
              <a:t>7. </a:t>
            </a:r>
            <a:r>
              <a:rPr lang="ru-RU" sz="2000" dirty="0">
                <a:solidFill>
                  <a:schemeClr val="tx1"/>
                </a:solidFill>
                <a:latin typeface="Times New Roman" pitchFamily="18" charset="0"/>
                <a:cs typeface="Times New Roman" pitchFamily="18" charset="0"/>
                <a:sym typeface="Times New Roman" pitchFamily="18" charset="0"/>
              </a:rPr>
              <a:t>Нарисуйте кривые спроса и предложения для рынка нефти. Теперь предположим, что создание автомобиля, работающего на электричестве, привело к уменьшению спроса на нефть. Нарисуйте новую кривую спроса и новое равновесие. Опишите, как изменилась цена нефти, объем потребления и общий доход производителей нефти.</a:t>
            </a:r>
          </a:p>
          <a:p>
            <a:pPr marL="0" indent="-152400" eaLnBrk="1" hangingPunct="1">
              <a:buClr>
                <a:srgbClr val="000000"/>
              </a:buClr>
              <a:buSzPct val="79000"/>
              <a:buFontTx/>
              <a:buNone/>
            </a:pPr>
            <a:endParaRPr lang="ru-RU" dirty="0">
              <a:solidFill>
                <a:schemeClr val="tx1"/>
              </a:solidFill>
              <a:latin typeface="Times New Roman" pitchFamily="18" charset="0"/>
              <a:cs typeface="Times New Roman" pitchFamily="18" charset="0"/>
              <a:sym typeface="Times New Roman" pitchFamily="18" charset="0"/>
            </a:endParaRPr>
          </a:p>
        </p:txBody>
      </p:sp>
    </p:spTree>
    <p:extLst>
      <p:ext uri="{BB962C8B-B14F-4D97-AF65-F5344CB8AC3E}">
        <p14:creationId xmlns:p14="http://schemas.microsoft.com/office/powerpoint/2010/main" val="3802482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Shape 51"/>
          <p:cNvSpPr txBox="1">
            <a:spLocks noGrp="1"/>
          </p:cNvSpPr>
          <p:nvPr>
            <p:ph type="body" idx="1"/>
          </p:nvPr>
        </p:nvSpPr>
        <p:spPr>
          <a:xfrm>
            <a:off x="179512" y="3753811"/>
            <a:ext cx="8748464" cy="1389689"/>
          </a:xfrm>
        </p:spPr>
        <p:txBody>
          <a:bodyPr>
            <a:noAutofit/>
          </a:bodyPr>
          <a:lstStyle/>
          <a:p>
            <a:pPr marL="0" indent="0" algn="just" eaLnBrk="1" hangingPunct="1">
              <a:spcBef>
                <a:spcPts val="600"/>
              </a:spcBef>
              <a:buFontTx/>
              <a:buNone/>
            </a:pPr>
            <a:r>
              <a:rPr lang="ru-RU" sz="1600" u="sng" dirty="0" smtClean="0">
                <a:solidFill>
                  <a:schemeClr val="tx1"/>
                </a:solidFill>
                <a:latin typeface="Times New Roman" pitchFamily="18" charset="0"/>
                <a:cs typeface="Times New Roman" pitchFamily="18" charset="0"/>
                <a:sym typeface="Times New Roman" pitchFamily="18" charset="0"/>
              </a:rPr>
              <a:t>Доля трудового дохода </a:t>
            </a:r>
            <a:r>
              <a:rPr lang="ru-RU" sz="1600" dirty="0" smtClean="0">
                <a:solidFill>
                  <a:schemeClr val="tx1"/>
                </a:solidFill>
                <a:latin typeface="Times New Roman" pitchFamily="18" charset="0"/>
                <a:cs typeface="Times New Roman" pitchFamily="18" charset="0"/>
                <a:sym typeface="Times New Roman" pitchFamily="18" charset="0"/>
              </a:rPr>
              <a:t> с 1929 года по 1970 год постепенно возрастала. затем она оставалась относительно стабильной, составляя 75% национального дохода. Остаток дохода распределяется между рентой, процентами, прибылями корпораций  и доходом собственников. Доля доходов от собственности равна 100 минус доля труда.</a:t>
            </a:r>
          </a:p>
          <a:p>
            <a:pPr marL="0" indent="0" algn="just" eaLnBrk="1" hangingPunct="1">
              <a:spcBef>
                <a:spcPts val="600"/>
              </a:spcBef>
              <a:buFontTx/>
              <a:buNone/>
            </a:pPr>
            <a:r>
              <a:rPr lang="ru-RU" sz="1600" dirty="0" smtClean="0">
                <a:solidFill>
                  <a:schemeClr val="tx1"/>
                </a:solidFill>
                <a:latin typeface="Times New Roman" pitchFamily="18" charset="0"/>
                <a:cs typeface="Times New Roman" pitchFamily="18" charset="0"/>
                <a:sym typeface="Times New Roman" pitchFamily="18" charset="0"/>
              </a:rPr>
              <a:t>(источник: Министерство торговли США.)</a:t>
            </a:r>
          </a:p>
        </p:txBody>
      </p:sp>
      <p:sp>
        <p:nvSpPr>
          <p:cNvPr id="7172" name="Shape 53"/>
          <p:cNvSpPr txBox="1">
            <a:spLocks noChangeArrowheads="1"/>
          </p:cNvSpPr>
          <p:nvPr/>
        </p:nvSpPr>
        <p:spPr bwMode="auto">
          <a:xfrm>
            <a:off x="1195389" y="0"/>
            <a:ext cx="6753225" cy="457200"/>
          </a:xfrm>
          <a:prstGeom prst="rect">
            <a:avLst/>
          </a:prstGeom>
          <a:noFill/>
          <a:ln w="9525">
            <a:noFill/>
            <a:miter lim="800000"/>
            <a:headEnd/>
            <a:tailEnd/>
          </a:ln>
        </p:spPr>
        <p:txBody>
          <a:bodyPr lIns="91425" tIns="91425" rIns="91425" bIns="91425"/>
          <a:lstStyle/>
          <a:p>
            <a:pPr algn="ctr"/>
            <a:r>
              <a:rPr lang="ru-RU" sz="2400" b="1" dirty="0">
                <a:solidFill>
                  <a:schemeClr val="accent6">
                    <a:lumMod val="50000"/>
                  </a:schemeClr>
                </a:solidFill>
                <a:latin typeface="Times New Roman" pitchFamily="18" charset="0"/>
                <a:cs typeface="Times New Roman" pitchFamily="18" charset="0"/>
                <a:sym typeface="Times New Roman" pitchFamily="18" charset="0"/>
              </a:rPr>
              <a:t>Рис. 1. Доля трудовых доходов в национальном доходе</a:t>
            </a:r>
          </a:p>
        </p:txBody>
      </p:sp>
      <p:pic>
        <p:nvPicPr>
          <p:cNvPr id="5" name="Рисунок 4" descr="рис.1.jpg"/>
          <p:cNvPicPr>
            <a:picLocks noChangeAspect="1"/>
          </p:cNvPicPr>
          <p:nvPr/>
        </p:nvPicPr>
        <p:blipFill>
          <a:blip r:embed="rId3"/>
          <a:stretch>
            <a:fillRect/>
          </a:stretch>
        </p:blipFill>
        <p:spPr>
          <a:xfrm>
            <a:off x="1875100" y="483519"/>
            <a:ext cx="5393802" cy="3270292"/>
          </a:xfrm>
          <a:prstGeom prst="rect">
            <a:avLst/>
          </a:prstGeom>
          <a:ln>
            <a:solidFill>
              <a:schemeClr val="accent6">
                <a:lumMod val="50000"/>
              </a:schemeClr>
            </a:solidFill>
          </a:ln>
        </p:spPr>
      </p:pic>
    </p:spTree>
  </p:cSld>
  <p:clrMapOvr>
    <a:masterClrMapping/>
  </p:clrMapOvr>
  <p:transition spd="slow">
    <p:cut/>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Shape 342"/>
          <p:cNvSpPr txBox="1">
            <a:spLocks noGrp="1"/>
          </p:cNvSpPr>
          <p:nvPr>
            <p:ph type="body" idx="1"/>
          </p:nvPr>
        </p:nvSpPr>
        <p:spPr>
          <a:xfrm>
            <a:off x="179512" y="195486"/>
            <a:ext cx="8856984" cy="4464496"/>
          </a:xfrm>
        </p:spPr>
        <p:txBody>
          <a:bodyPr>
            <a:noAutofit/>
          </a:bodyPr>
          <a:lstStyle/>
          <a:p>
            <a:pPr marL="0" indent="-152400" algn="just" eaLnBrk="1" hangingPunct="1">
              <a:buClr>
                <a:srgbClr val="000000"/>
              </a:buClr>
              <a:buSzPct val="79000"/>
              <a:buFontTx/>
              <a:buNone/>
            </a:pPr>
            <a:r>
              <a:rPr lang="ru-RU" sz="2000" b="1" dirty="0" smtClean="0">
                <a:solidFill>
                  <a:schemeClr val="tx1"/>
                </a:solidFill>
                <a:latin typeface="Times New Roman" pitchFamily="18" charset="0"/>
                <a:cs typeface="Times New Roman" pitchFamily="18" charset="0"/>
                <a:sym typeface="Times New Roman" pitchFamily="18" charset="0"/>
              </a:rPr>
              <a:t>8</a:t>
            </a:r>
            <a:r>
              <a:rPr lang="ru-RU" sz="2000" b="1" dirty="0" smtClean="0">
                <a:solidFill>
                  <a:schemeClr val="tx1"/>
                </a:solidFill>
                <a:latin typeface="Times New Roman" pitchFamily="18" charset="0"/>
                <a:cs typeface="Times New Roman" pitchFamily="18" charset="0"/>
                <a:sym typeface="Times New Roman" pitchFamily="18" charset="0"/>
              </a:rPr>
              <a:t>. </a:t>
            </a:r>
            <a:r>
              <a:rPr lang="ru-RU" sz="2000" dirty="0" smtClean="0">
                <a:solidFill>
                  <a:schemeClr val="tx1"/>
                </a:solidFill>
                <a:latin typeface="Times New Roman" pitchFamily="18" charset="0"/>
                <a:cs typeface="Times New Roman" pitchFamily="18" charset="0"/>
                <a:sym typeface="Times New Roman" pitchFamily="18" charset="0"/>
              </a:rPr>
              <a:t>Рассмотрите теорию распределения, используя понятие </a:t>
            </a:r>
            <a:r>
              <a:rPr lang="ru-RU" sz="2000" dirty="0" smtClean="0">
                <a:solidFill>
                  <a:srgbClr val="C00000"/>
                </a:solidFill>
                <a:latin typeface="Times New Roman" pitchFamily="18" charset="0"/>
                <a:cs typeface="Times New Roman" pitchFamily="18" charset="0"/>
                <a:sym typeface="Times New Roman" pitchFamily="18" charset="0"/>
              </a:rPr>
              <a:t>"предельной производительности"</a:t>
            </a:r>
            <a:r>
              <a:rPr lang="ru-RU" sz="2000" dirty="0" smtClean="0">
                <a:solidFill>
                  <a:schemeClr val="tx1"/>
                </a:solidFill>
                <a:latin typeface="Times New Roman" pitchFamily="18" charset="0"/>
                <a:cs typeface="Times New Roman" pitchFamily="18" charset="0"/>
                <a:sym typeface="Times New Roman" pitchFamily="18" charset="0"/>
              </a:rPr>
              <a:t> с помощью </a:t>
            </a:r>
            <a:r>
              <a:rPr lang="ru-RU" sz="2000" b="1" dirty="0" smtClean="0">
                <a:solidFill>
                  <a:srgbClr val="C00000"/>
                </a:solidFill>
                <a:latin typeface="Times New Roman" pitchFamily="18" charset="0"/>
                <a:cs typeface="Times New Roman" pitchFamily="18" charset="0"/>
                <a:sym typeface="Times New Roman" pitchFamily="18" charset="0"/>
              </a:rPr>
              <a:t>рис. 8</a:t>
            </a:r>
            <a:r>
              <a:rPr lang="ru-RU" sz="2000" dirty="0" smtClean="0">
                <a:solidFill>
                  <a:schemeClr val="tx1"/>
                </a:solidFill>
                <a:latin typeface="Times New Roman" pitchFamily="18" charset="0"/>
                <a:cs typeface="Times New Roman" pitchFamily="18" charset="0"/>
                <a:sym typeface="Times New Roman" pitchFamily="18" charset="0"/>
              </a:rPr>
              <a:t>. Если иммиграция способствует увеличению предложения труда, экономика сместится вдоль кривой спроса на труд вниз. Снизится ли заработная плата? (Докажите, что ответ будет утвердительным.) Повысится ли остаточный доход с земли, капитала и других факторов? (Снова докажите, почему ответ будет утвердительным.) Можете ли вы сказать, что общая площадь прямоугольника труда, а также доля трудового дохода в общей сумме доходов факторов увеличатся? (Докажите, что оба ответа отрицательные.)</a:t>
            </a:r>
          </a:p>
          <a:p>
            <a:pPr marL="0" indent="-152400" algn="just" eaLnBrk="1" hangingPunct="1">
              <a:buClr>
                <a:srgbClr val="000000"/>
              </a:buClr>
              <a:buSzPct val="79000"/>
              <a:buFontTx/>
              <a:buNone/>
            </a:pPr>
            <a:endParaRPr lang="ru-RU" sz="2000" dirty="0" smtClean="0">
              <a:solidFill>
                <a:schemeClr val="tx1"/>
              </a:solidFill>
              <a:latin typeface="Times New Roman" pitchFamily="18" charset="0"/>
              <a:cs typeface="Times New Roman" pitchFamily="18" charset="0"/>
            </a:endParaRPr>
          </a:p>
          <a:p>
            <a:pPr marL="0" indent="-152400" algn="just" eaLnBrk="1" hangingPunct="1">
              <a:buClr>
                <a:srgbClr val="000000"/>
              </a:buClr>
              <a:buSzPct val="79000"/>
              <a:buFontTx/>
              <a:buNone/>
            </a:pPr>
            <a:r>
              <a:rPr lang="ru-RU" sz="2000" b="1" dirty="0" smtClean="0">
                <a:solidFill>
                  <a:schemeClr val="tx1"/>
                </a:solidFill>
                <a:latin typeface="Times New Roman" pitchFamily="18" charset="0"/>
                <a:cs typeface="Times New Roman" pitchFamily="18" charset="0"/>
                <a:sym typeface="Times New Roman" pitchFamily="18" charset="0"/>
              </a:rPr>
              <a:t>9. </a:t>
            </a:r>
            <a:r>
              <a:rPr lang="ru-RU" sz="2000" dirty="0" smtClean="0">
                <a:solidFill>
                  <a:schemeClr val="tx1"/>
                </a:solidFill>
                <a:latin typeface="Times New Roman" pitchFamily="18" charset="0"/>
                <a:cs typeface="Times New Roman" pitchFamily="18" charset="0"/>
                <a:sym typeface="Times New Roman" pitchFamily="18" charset="0"/>
              </a:rPr>
              <a:t>При объяснении теории предельной производительности с помощью </a:t>
            </a:r>
            <a:r>
              <a:rPr lang="ru-RU" sz="2000" b="1" dirty="0" smtClean="0">
                <a:solidFill>
                  <a:srgbClr val="C00000"/>
                </a:solidFill>
                <a:latin typeface="Times New Roman" pitchFamily="18" charset="0"/>
                <a:cs typeface="Times New Roman" pitchFamily="18" charset="0"/>
                <a:sym typeface="Times New Roman" pitchFamily="18" charset="0"/>
              </a:rPr>
              <a:t>рис. 8</a:t>
            </a:r>
            <a:r>
              <a:rPr lang="ru-RU" sz="2000" dirty="0" smtClean="0">
                <a:solidFill>
                  <a:srgbClr val="C00000"/>
                </a:solidFill>
                <a:latin typeface="Times New Roman" pitchFamily="18" charset="0"/>
                <a:cs typeface="Times New Roman" pitchFamily="18" charset="0"/>
                <a:sym typeface="Times New Roman" pitchFamily="18" charset="0"/>
              </a:rPr>
              <a:t> </a:t>
            </a:r>
            <a:r>
              <a:rPr lang="ru-RU" sz="2000" dirty="0" smtClean="0">
                <a:solidFill>
                  <a:schemeClr val="tx1"/>
                </a:solidFill>
                <a:latin typeface="Times New Roman" pitchFamily="18" charset="0"/>
                <a:cs typeface="Times New Roman" pitchFamily="18" charset="0"/>
                <a:sym typeface="Times New Roman" pitchFamily="18" charset="0"/>
              </a:rPr>
              <a:t>используем землю (вместо труда) в качестве переменного фактора. Нарисуйте новый график и объясните теорию предельной производительности с помощью этого нового графика. Какой фактор в данном случае будет остаточным?</a:t>
            </a:r>
          </a:p>
          <a:p>
            <a:pPr marL="0" indent="-152400" eaLnBrk="1" hangingPunct="1">
              <a:spcBef>
                <a:spcPts val="600"/>
              </a:spcBef>
              <a:buFontTx/>
              <a:buNone/>
            </a:pPr>
            <a:endParaRPr lang="ru-RU" sz="1600" dirty="0" smtClean="0">
              <a:latin typeface="Arial" charset="0"/>
              <a:cs typeface="Arial" charset="0"/>
            </a:endParaRPr>
          </a:p>
          <a:p>
            <a:pPr marL="0" indent="-152400" eaLnBrk="1" hangingPunct="1">
              <a:spcBef>
                <a:spcPts val="600"/>
              </a:spcBef>
              <a:buFontTx/>
              <a:buNone/>
            </a:pPr>
            <a:endParaRPr lang="ru-RU" sz="1600" dirty="0" smtClean="0">
              <a:latin typeface="Arial" charset="0"/>
              <a:cs typeface="Arial" charset="0"/>
            </a:endParaRPr>
          </a:p>
        </p:txBody>
      </p:sp>
    </p:spTree>
  </p:cSld>
  <p:clrMapOvr>
    <a:masterClrMapping/>
  </p:clrMapOvr>
  <p:transition spd="slow">
    <p:cut/>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hape 232"/>
          <p:cNvSpPr txBox="1">
            <a:spLocks noChangeArrowheads="1"/>
          </p:cNvSpPr>
          <p:nvPr/>
        </p:nvSpPr>
        <p:spPr bwMode="auto">
          <a:xfrm>
            <a:off x="-255965" y="23405"/>
            <a:ext cx="9494563" cy="604129"/>
          </a:xfrm>
          <a:prstGeom prst="rect">
            <a:avLst/>
          </a:prstGeom>
          <a:noFill/>
          <a:ln w="9525">
            <a:noFill/>
            <a:miter lim="800000"/>
            <a:headEnd/>
            <a:tailEnd/>
          </a:ln>
        </p:spPr>
        <p:txBody>
          <a:bodyPr lIns="91425" tIns="91425" rIns="91425" bIns="91425"/>
          <a:lstStyle/>
          <a:p>
            <a:pPr algn="ctr">
              <a:lnSpc>
                <a:spcPct val="115000"/>
              </a:lnSpc>
            </a:pPr>
            <a:r>
              <a:rPr lang="ru-RU" sz="1800" b="1" dirty="0">
                <a:solidFill>
                  <a:schemeClr val="accent6">
                    <a:lumMod val="50000"/>
                  </a:schemeClr>
                </a:solidFill>
                <a:latin typeface="Times New Roman" pitchFamily="18" charset="0"/>
                <a:cs typeface="Times New Roman" pitchFamily="18" charset="0"/>
                <a:sym typeface="Times New Roman" pitchFamily="18" charset="0"/>
              </a:rPr>
              <a:t>Рис. </a:t>
            </a:r>
            <a:r>
              <a:rPr lang="ru-RU" sz="1800" b="1" dirty="0" smtClean="0">
                <a:solidFill>
                  <a:schemeClr val="accent6">
                    <a:lumMod val="50000"/>
                  </a:schemeClr>
                </a:solidFill>
                <a:latin typeface="Times New Roman" pitchFamily="18" charset="0"/>
                <a:cs typeface="Times New Roman" pitchFamily="18" charset="0"/>
                <a:sym typeface="Times New Roman" pitchFamily="18" charset="0"/>
              </a:rPr>
              <a:t>8. Распределение факторного дохода происходит на основе предельного продукта</a:t>
            </a:r>
            <a:endParaRPr lang="ru-RU" dirty="0"/>
          </a:p>
        </p:txBody>
      </p:sp>
      <p:pic>
        <p:nvPicPr>
          <p:cNvPr id="7" name="Рисунок 6" descr="рис.8.jpg"/>
          <p:cNvPicPr>
            <a:picLocks noChangeAspect="1"/>
          </p:cNvPicPr>
          <p:nvPr/>
        </p:nvPicPr>
        <p:blipFill>
          <a:blip r:embed="rId3"/>
          <a:stretch>
            <a:fillRect/>
          </a:stretch>
        </p:blipFill>
        <p:spPr>
          <a:xfrm>
            <a:off x="2079048" y="483518"/>
            <a:ext cx="4824536" cy="4540282"/>
          </a:xfrm>
          <a:prstGeom prst="rect">
            <a:avLst/>
          </a:prstGeom>
          <a:ln>
            <a:solidFill>
              <a:schemeClr val="accent6">
                <a:lumMod val="50000"/>
              </a:schemeClr>
            </a:solidFill>
          </a:ln>
        </p:spPr>
      </p:pic>
    </p:spTree>
    <p:extLst>
      <p:ext uri="{BB962C8B-B14F-4D97-AF65-F5344CB8AC3E}">
        <p14:creationId xmlns:p14="http://schemas.microsoft.com/office/powerpoint/2010/main" val="51677047"/>
      </p:ext>
    </p:extLst>
  </p:cSld>
  <p:clrMapOvr>
    <a:masterClrMapping/>
  </p:clrMapOvr>
  <p:transition spd="slow">
    <p:cu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Трек">
  <a:themeElements>
    <a:clrScheme name="Трек">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Классическая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Трек">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363</TotalTime>
  <Words>8742</Words>
  <Application>Microsoft Office PowerPoint</Application>
  <PresentationFormat>Экран (16:9)</PresentationFormat>
  <Paragraphs>752</Paragraphs>
  <Slides>91</Slides>
  <Notes>65</Notes>
  <HiddenSlides>0</HiddenSlides>
  <MMClips>0</MMClips>
  <ScaleCrop>false</ScaleCrop>
  <HeadingPairs>
    <vt:vector size="4" baseType="variant">
      <vt:variant>
        <vt:lpstr>Тема</vt:lpstr>
      </vt:variant>
      <vt:variant>
        <vt:i4>1</vt:i4>
      </vt:variant>
      <vt:variant>
        <vt:lpstr>Заголовки слайдов</vt:lpstr>
      </vt:variant>
      <vt:variant>
        <vt:i4>91</vt:i4>
      </vt:variant>
    </vt:vector>
  </HeadingPairs>
  <TitlesOfParts>
    <vt:vector size="92" baseType="lpstr">
      <vt:lpstr>Трек</vt:lpstr>
      <vt:lpstr>Как рынки определяют доходы</vt:lpstr>
      <vt:lpstr>Доход и богатство</vt:lpstr>
      <vt:lpstr>Презентация PowerPoint</vt:lpstr>
      <vt:lpstr>Презентация PowerPoint</vt:lpstr>
      <vt:lpstr>Презентация PowerPoint</vt:lpstr>
      <vt:lpstr>Доход</vt:lpstr>
      <vt:lpstr>Презентация PowerPoint</vt:lpstr>
      <vt:lpstr>Презентация PowerPoint</vt:lpstr>
      <vt:lpstr>Презентация PowerPoint</vt:lpstr>
      <vt:lpstr>Роль правительства</vt:lpstr>
      <vt:lpstr>Презентация PowerPoint</vt:lpstr>
      <vt:lpstr>Презентация PowerPoint</vt:lpstr>
      <vt:lpstr>Презентация PowerPoint</vt:lpstr>
      <vt:lpstr>Презентация PowerPoint</vt:lpstr>
      <vt:lpstr>Сопоставление факторных  и личных доходов</vt:lpstr>
      <vt:lpstr>Презентация PowerPoint</vt:lpstr>
      <vt:lpstr>Богатство</vt:lpstr>
      <vt:lpstr>Презентация PowerPoint</vt:lpstr>
      <vt:lpstr>Презентация PowerPoint</vt:lpstr>
      <vt:lpstr>Определение цены фактора производства с помощью теории предельной производительности</vt:lpstr>
      <vt:lpstr>Презентация PowerPoint</vt:lpstr>
      <vt:lpstr>Характер спроса на факторы предложения</vt:lpstr>
      <vt:lpstr>Презентация PowerPoint</vt:lpstr>
      <vt:lpstr>Презентация PowerPoint</vt:lpstr>
      <vt:lpstr>Презентация PowerPoint</vt:lpstr>
      <vt:lpstr>Презентация PowerPoint</vt:lpstr>
      <vt:lpstr>Презентация PowerPoint</vt:lpstr>
      <vt:lpstr>Взаимозависимость спроса на различные  факторы производства</vt:lpstr>
      <vt:lpstr>Презентация PowerPoint</vt:lpstr>
      <vt:lpstr>Презентация PowerPoint</vt:lpstr>
      <vt:lpstr>Презентация PowerPoint</vt:lpstr>
      <vt:lpstr>Вспомним теорию производства</vt:lpstr>
      <vt:lpstr>Презентация PowerPoint</vt:lpstr>
      <vt:lpstr>Презентация PowerPoint</vt:lpstr>
      <vt:lpstr>Предельный продукт в денежном выражении</vt:lpstr>
      <vt:lpstr>Совершенная конкуренция</vt:lpstr>
      <vt:lpstr>Презентация PowerPoint</vt:lpstr>
      <vt:lpstr>Несовершенная конкуренция</vt:lpstr>
      <vt:lpstr>Презентация PowerPoint</vt:lpstr>
      <vt:lpstr>Презентация PowerPoint</vt:lpstr>
      <vt:lpstr>Спрос на факторы производства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Предельный продукт в денежном выражении и спрос на факторы производства</vt:lpstr>
      <vt:lpstr>Презентация PowerPoint</vt:lpstr>
      <vt:lpstr>Презентация PowerPoint</vt:lpstr>
      <vt:lpstr>Презентация PowerPoint</vt:lpstr>
      <vt:lpstr>Правило замещения</vt:lpstr>
      <vt:lpstr>Предложение факторов производства </vt:lpstr>
      <vt:lpstr>Презентация PowerPoint</vt:lpstr>
      <vt:lpstr>Презентация PowerPoint</vt:lpstr>
      <vt:lpstr>Презентация PowerPoint</vt:lpstr>
      <vt:lpstr>Определение цен на факторы с помощью спроса и предложения </vt:lpstr>
      <vt:lpstr>Презентация PowerPoint</vt:lpstr>
      <vt:lpstr>Презентация PowerPoint</vt:lpstr>
      <vt:lpstr>Презентация PowerPoint</vt:lpstr>
      <vt:lpstr>Презентация PowerPoint</vt:lpstr>
      <vt:lpstr>О хирургах и официантах</vt:lpstr>
      <vt:lpstr>Презентация PowerPoint</vt:lpstr>
      <vt:lpstr>Презентация PowerPoint</vt:lpstr>
      <vt:lpstr>Богатые и остальные</vt:lpstr>
      <vt:lpstr>Презентация PowerPoint</vt:lpstr>
      <vt:lpstr>Презентация PowerPoint</vt:lpstr>
      <vt:lpstr>Распределение национального дохода</vt:lpstr>
      <vt:lpstr>Презентация PowerPoint</vt:lpstr>
      <vt:lpstr>Презентация PowerPoint</vt:lpstr>
      <vt:lpstr>Презентация PowerPoint</vt:lpstr>
      <vt:lpstr>Презентация PowerPoint</vt:lpstr>
      <vt:lpstr>Презентация PowerPoint</vt:lpstr>
      <vt:lpstr>Применение теории предельной производительности в условиях использования нескольких факторов производства</vt:lpstr>
      <vt:lpstr>Презентация PowerPoint</vt:lpstr>
      <vt:lpstr>Презентация PowerPoint</vt:lpstr>
      <vt:lpstr>Презентация PowerPoint</vt:lpstr>
      <vt:lpstr>Резюме</vt:lpstr>
      <vt:lpstr>Презентация PowerPoint</vt:lpstr>
      <vt:lpstr>Презентация PowerPoint</vt:lpstr>
      <vt:lpstr>Презентация PowerPoint</vt:lpstr>
      <vt:lpstr>Ключевые понятия</vt:lpstr>
      <vt:lpstr>Вопросы для обсуждения</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Как рынки определяют доходы</dc:title>
  <dc:creator>Andrew</dc:creator>
  <cp:lastModifiedBy>Bober</cp:lastModifiedBy>
  <cp:revision>54</cp:revision>
  <dcterms:modified xsi:type="dcterms:W3CDTF">2014-04-14T14:55:27Z</dcterms:modified>
</cp:coreProperties>
</file>