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69" r:id="rId15"/>
    <p:sldId id="270" r:id="rId16"/>
    <p:sldId id="276" r:id="rId17"/>
    <p:sldId id="271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0AD"/>
    <a:srgbClr val="F923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441" autoAdjust="0"/>
  </p:normalViewPr>
  <p:slideViewPr>
    <p:cSldViewPr showGuides="1">
      <p:cViewPr>
        <p:scale>
          <a:sx n="70" d="100"/>
          <a:sy n="70" d="100"/>
        </p:scale>
        <p:origin x="-63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933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90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4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2254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650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1455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26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657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141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3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907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22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4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37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65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118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6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75B4-BA34-4386-AB7F-2D5BA52B2D2C}" type="datetimeFigureOut">
              <a:rPr lang="ru-RU" smtClean="0"/>
              <a:pPr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1E5D9B-0D15-4772-9D68-16A0E1FCBF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76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837064" y="548680"/>
            <a:ext cx="11354936" cy="153528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читать графики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экономике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24601" y="5209330"/>
            <a:ext cx="5440679" cy="1126283"/>
          </a:xfrm>
        </p:spPr>
        <p:txBody>
          <a:bodyPr/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 Энтони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Самуэльсон</a:t>
            </a:r>
            <a:endParaRPr lang="ru-R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Уильям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Нордхаус</a:t>
            </a:r>
            <a:endParaRPr lang="ru-RU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0096" y="2348880"/>
            <a:ext cx="4094328" cy="2745264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2546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67608" y="1196752"/>
            <a:ext cx="3960440" cy="5040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Другой пример наклона кривой описан на 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рис. 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Здесь показана типичная для микроэкономики полусферическая кривая с максимумом в точке С. Мы можем   использовать нашу методику определения наклона по касательным для того, чтобы убедиться в том, что наклон кривой всегда положителен в той области, где кривая поднимается и отрицателен  в той, где она опускается.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На вершине, или максимуме кривой, наклон равен 0. Нулевой наклон показывает, что небольшой сдвиг переменной по горизонтальной оси относительно максимума не повлияет на значение переменной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Y</a:t>
            </a:r>
            <a:r>
              <a:rPr lang="ru-RU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ru-RU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6744072" y="2132856"/>
            <a:ext cx="0" cy="280831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6744072" y="4941168"/>
            <a:ext cx="3600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6040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96400" y="4941168"/>
            <a:ext cx="3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7032104" y="3068960"/>
            <a:ext cx="720080" cy="12961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968208" y="3068960"/>
            <a:ext cx="93610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192344" y="3068960"/>
            <a:ext cx="792088" cy="14401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олилиния 33"/>
          <p:cNvSpPr/>
          <p:nvPr/>
        </p:nvSpPr>
        <p:spPr>
          <a:xfrm>
            <a:off x="7137071" y="3068959"/>
            <a:ext cx="2919370" cy="1871175"/>
          </a:xfrm>
          <a:custGeom>
            <a:avLst/>
            <a:gdLst>
              <a:gd name="connsiteX0" fmla="*/ 0 w 2933205"/>
              <a:gd name="connsiteY0" fmla="*/ 1896094 h 1896094"/>
              <a:gd name="connsiteX1" fmla="*/ 237507 w 2933205"/>
              <a:gd name="connsiteY1" fmla="*/ 756063 h 1896094"/>
              <a:gd name="connsiteX2" fmla="*/ 1258785 w 2933205"/>
              <a:gd name="connsiteY2" fmla="*/ 7917 h 1896094"/>
              <a:gd name="connsiteX3" fmla="*/ 2398816 w 2933205"/>
              <a:gd name="connsiteY3" fmla="*/ 708562 h 1896094"/>
              <a:gd name="connsiteX4" fmla="*/ 2933205 w 2933205"/>
              <a:gd name="connsiteY4" fmla="*/ 1896094 h 189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3205" h="1896094">
                <a:moveTo>
                  <a:pt x="0" y="1896094"/>
                </a:moveTo>
                <a:cubicBezTo>
                  <a:pt x="13855" y="1483426"/>
                  <a:pt x="27710" y="1070759"/>
                  <a:pt x="237507" y="756063"/>
                </a:cubicBezTo>
                <a:cubicBezTo>
                  <a:pt x="447304" y="441367"/>
                  <a:pt x="898567" y="15834"/>
                  <a:pt x="1258785" y="7917"/>
                </a:cubicBezTo>
                <a:cubicBezTo>
                  <a:pt x="1619003" y="0"/>
                  <a:pt x="2119746" y="393866"/>
                  <a:pt x="2398816" y="708562"/>
                </a:cubicBezTo>
                <a:cubicBezTo>
                  <a:pt x="2677886" y="1023258"/>
                  <a:pt x="2933205" y="1896094"/>
                  <a:pt x="2933205" y="1896094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7176120" y="458112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392144" y="38610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56240" y="31409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0336" y="37890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endParaRPr lang="ru-RU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480376" y="450912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 rot="17955038">
            <a:off x="6145666" y="3037363"/>
            <a:ext cx="258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Положительный наклон</a:t>
            </a:r>
            <a:endParaRPr lang="ru-R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680176" y="27089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Нулевой наклон</a:t>
            </a:r>
            <a:endParaRPr lang="ru-RU" sz="1400" dirty="0"/>
          </a:p>
        </p:txBody>
      </p:sp>
      <p:sp>
        <p:nvSpPr>
          <p:cNvPr id="49" name="TextBox 48"/>
          <p:cNvSpPr txBox="1"/>
          <p:nvPr/>
        </p:nvSpPr>
        <p:spPr>
          <a:xfrm rot="3674103">
            <a:off x="8638853" y="359859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Отрицательный наклон</a:t>
            </a:r>
            <a:endParaRPr lang="ru-RU" sz="1400" dirty="0"/>
          </a:p>
        </p:txBody>
      </p:sp>
      <p:sp>
        <p:nvSpPr>
          <p:cNvPr id="50" name="Заголовок 1"/>
          <p:cNvSpPr>
            <a:spLocks noGrp="1"/>
          </p:cNvSpPr>
          <p:nvPr>
            <p:ph type="title"/>
          </p:nvPr>
        </p:nvSpPr>
        <p:spPr>
          <a:xfrm>
            <a:off x="1919288" y="404813"/>
            <a:ext cx="8912225" cy="1281112"/>
          </a:xfrm>
        </p:spPr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Наклон кривой линии.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672064" y="5229200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Многие кривые, используемые в экономике, сначала возрастают, а затем, достигнув максимума, убывают. В области возрастания (от А до С) наклон положительный, в области убывания - отрицательный (от С до Е), а в точке С - равен 0. (А что можно сказать об </a:t>
            </a:r>
            <a:r>
              <a:rPr lang="en-US" sz="1200" dirty="0" smtClean="0"/>
              <a:t>U</a:t>
            </a:r>
            <a:r>
              <a:rPr lang="ru-RU" sz="1200" dirty="0" smtClean="0"/>
              <a:t> – образной кривой? Какой наклон она имеет в точке минимума?)</a:t>
            </a:r>
            <a:endParaRPr lang="ru-RU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/>
          <p:cNvSpPr/>
          <p:nvPr/>
        </p:nvSpPr>
        <p:spPr>
          <a:xfrm>
            <a:off x="7853636" y="1965201"/>
            <a:ext cx="2838450" cy="2476500"/>
          </a:xfrm>
          <a:custGeom>
            <a:avLst/>
            <a:gdLst>
              <a:gd name="connsiteX0" fmla="*/ 0 w 2838450"/>
              <a:gd name="connsiteY0" fmla="*/ 0 h 2476500"/>
              <a:gd name="connsiteX1" fmla="*/ 628650 w 2838450"/>
              <a:gd name="connsiteY1" fmla="*/ 180975 h 2476500"/>
              <a:gd name="connsiteX2" fmla="*/ 1190625 w 2838450"/>
              <a:gd name="connsiteY2" fmla="*/ 533400 h 2476500"/>
              <a:gd name="connsiteX3" fmla="*/ 1695450 w 2838450"/>
              <a:gd name="connsiteY3" fmla="*/ 1057275 h 2476500"/>
              <a:gd name="connsiteX4" fmla="*/ 2257425 w 2838450"/>
              <a:gd name="connsiteY4" fmla="*/ 1685925 h 2476500"/>
              <a:gd name="connsiteX5" fmla="*/ 2838450 w 2838450"/>
              <a:gd name="connsiteY5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0" h="2476500">
                <a:moveTo>
                  <a:pt x="0" y="0"/>
                </a:moveTo>
                <a:cubicBezTo>
                  <a:pt x="215106" y="46037"/>
                  <a:pt x="430213" y="92075"/>
                  <a:pt x="628650" y="180975"/>
                </a:cubicBezTo>
                <a:cubicBezTo>
                  <a:pt x="827087" y="269875"/>
                  <a:pt x="1012825" y="387350"/>
                  <a:pt x="1190625" y="533400"/>
                </a:cubicBezTo>
                <a:cubicBezTo>
                  <a:pt x="1368425" y="679450"/>
                  <a:pt x="1517650" y="865188"/>
                  <a:pt x="1695450" y="1057275"/>
                </a:cubicBezTo>
                <a:cubicBezTo>
                  <a:pt x="1873250" y="1249362"/>
                  <a:pt x="2066925" y="1449387"/>
                  <a:pt x="2257425" y="1685925"/>
                </a:cubicBezTo>
                <a:cubicBezTo>
                  <a:pt x="2447925" y="1922463"/>
                  <a:pt x="2643187" y="2199481"/>
                  <a:pt x="2838450" y="247650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260648"/>
            <a:ext cx="10153128" cy="1280890"/>
          </a:xfrm>
        </p:spPr>
        <p:txBody>
          <a:bodyPr>
            <a:normAutofit/>
          </a:bodyPr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Смещение и движение вдоль кривой.</a:t>
            </a:r>
            <a:b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3" name="Содержимое 22"/>
          <p:cNvGraphicFramePr>
            <a:graphicFrameLocks noGrp="1"/>
          </p:cNvGraphicFramePr>
          <p:nvPr>
            <p:ph idx="1"/>
          </p:nvPr>
        </p:nvGraphicFramePr>
        <p:xfrm>
          <a:off x="7871520" y="980728"/>
          <a:ext cx="4010846" cy="346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78"/>
                <a:gridCol w="572978"/>
                <a:gridCol w="572978"/>
                <a:gridCol w="572978"/>
                <a:gridCol w="572978"/>
                <a:gridCol w="572978"/>
                <a:gridCol w="572978"/>
              </a:tblGrid>
              <a:tr h="49438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607824" y="436512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031760" y="3573032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951640" y="242090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455696" y="292496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375576" y="206086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799512" y="191684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6499652" y="2784645"/>
            <a:ext cx="1210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prstClr val="black"/>
                </a:solidFill>
              </a:rPr>
              <a:t>Станки</a:t>
            </a:r>
            <a:endParaRPr lang="ru-RU" sz="16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3448" y="184483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3448" y="234889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3448" y="2852951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3448" y="328499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3448" y="378905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47584" y="18448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9565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599712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175776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59552" y="479715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Продукты питания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11480" y="450912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     0      10      20      30      40      50       60     70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3528" y="15567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51840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23448" y="1340768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180</a:t>
            </a:r>
          </a:p>
        </p:txBody>
      </p:sp>
      <p:sp>
        <p:nvSpPr>
          <p:cNvPr id="29" name="Полилиния 28"/>
          <p:cNvSpPr/>
          <p:nvPr/>
        </p:nvSpPr>
        <p:spPr>
          <a:xfrm>
            <a:off x="7871520" y="1340768"/>
            <a:ext cx="3960440" cy="3096344"/>
          </a:xfrm>
          <a:custGeom>
            <a:avLst/>
            <a:gdLst>
              <a:gd name="connsiteX0" fmla="*/ 0 w 2838450"/>
              <a:gd name="connsiteY0" fmla="*/ 0 h 2476500"/>
              <a:gd name="connsiteX1" fmla="*/ 628650 w 2838450"/>
              <a:gd name="connsiteY1" fmla="*/ 180975 h 2476500"/>
              <a:gd name="connsiteX2" fmla="*/ 1190625 w 2838450"/>
              <a:gd name="connsiteY2" fmla="*/ 533400 h 2476500"/>
              <a:gd name="connsiteX3" fmla="*/ 1695450 w 2838450"/>
              <a:gd name="connsiteY3" fmla="*/ 1057275 h 2476500"/>
              <a:gd name="connsiteX4" fmla="*/ 2257425 w 2838450"/>
              <a:gd name="connsiteY4" fmla="*/ 1685925 h 2476500"/>
              <a:gd name="connsiteX5" fmla="*/ 2838450 w 2838450"/>
              <a:gd name="connsiteY5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0" h="2476500">
                <a:moveTo>
                  <a:pt x="0" y="0"/>
                </a:moveTo>
                <a:cubicBezTo>
                  <a:pt x="215106" y="46037"/>
                  <a:pt x="430213" y="92075"/>
                  <a:pt x="628650" y="180975"/>
                </a:cubicBezTo>
                <a:cubicBezTo>
                  <a:pt x="827087" y="269875"/>
                  <a:pt x="1012825" y="387350"/>
                  <a:pt x="1190625" y="533400"/>
                </a:cubicBezTo>
                <a:cubicBezTo>
                  <a:pt x="1368425" y="679450"/>
                  <a:pt x="1517650" y="865188"/>
                  <a:pt x="1695450" y="1057275"/>
                </a:cubicBezTo>
                <a:cubicBezTo>
                  <a:pt x="1873250" y="1249362"/>
                  <a:pt x="2066925" y="1449387"/>
                  <a:pt x="2257425" y="1685925"/>
                </a:cubicBezTo>
                <a:cubicBezTo>
                  <a:pt x="2447925" y="1922463"/>
                  <a:pt x="2643187" y="2199481"/>
                  <a:pt x="2838450" y="2476500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0103768" y="256490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0247784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ru-RU" b="1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10391800" y="3573016"/>
            <a:ext cx="720080" cy="4320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7704" y="40050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1327904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8735616" y="1700808"/>
            <a:ext cx="288032" cy="57606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51584" y="1052736"/>
            <a:ext cx="43924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 экономической теории большое значение имеет умение отличать смещение кривой от движения вдоль неё. Мы можем исследовать это различие с помощью графиков, изображённых на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рис.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Внутренняя граница производственных возможностей полностью соответствует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ГПВ.</a:t>
            </a:r>
            <a:r>
              <a:rPr kumimoji="0" lang="ru-RU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Находясь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 точке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общество может произвести 30 единиц продуктов питания и 90  единиц станков. Если общество решит, что ему необходимо больше продуктов питания при данной ГПВ, то ему придётся передвинуться по кривой в точку Е. Это движение вдоль кривой отражает выбор общества: больше еды, меньше станков.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Предположим, что внутренняя ГПВ отражает производственные возможности общества в 1990 году. 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48128" y="5085184"/>
            <a:ext cx="47525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С помощью графиков можно разобраться между движением вдоль кривой (например из точки с высоким уровнем инвестиций </a:t>
            </a:r>
            <a:r>
              <a:rPr lang="en-US" sz="1400" dirty="0" smtClean="0"/>
              <a:t>D </a:t>
            </a:r>
            <a:r>
              <a:rPr lang="ru-RU" sz="1400" dirty="0" smtClean="0"/>
              <a:t>в точку с более низким уровнем Е) и смещением кривой (например из точки </a:t>
            </a:r>
            <a:r>
              <a:rPr lang="en-US" sz="1400" dirty="0" smtClean="0"/>
              <a:t>D</a:t>
            </a:r>
            <a:r>
              <a:rPr lang="ru-RU" sz="1400" dirty="0" smtClean="0"/>
              <a:t>, соответствующей более раннему периоду времени, в точку </a:t>
            </a:r>
            <a:r>
              <a:rPr lang="en-US" sz="1400" dirty="0" smtClean="0"/>
              <a:t>G</a:t>
            </a:r>
            <a:r>
              <a:rPr lang="ru-RU" sz="1400" dirty="0" smtClean="0"/>
              <a:t>, соответствующую более позднему периоду). </a:t>
            </a:r>
            <a:endParaRPr lang="ru-RU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/>
          <p:cNvSpPr/>
          <p:nvPr/>
        </p:nvSpPr>
        <p:spPr>
          <a:xfrm>
            <a:off x="7853636" y="2109217"/>
            <a:ext cx="2838450" cy="2476500"/>
          </a:xfrm>
          <a:custGeom>
            <a:avLst/>
            <a:gdLst>
              <a:gd name="connsiteX0" fmla="*/ 0 w 2838450"/>
              <a:gd name="connsiteY0" fmla="*/ 0 h 2476500"/>
              <a:gd name="connsiteX1" fmla="*/ 628650 w 2838450"/>
              <a:gd name="connsiteY1" fmla="*/ 180975 h 2476500"/>
              <a:gd name="connsiteX2" fmla="*/ 1190625 w 2838450"/>
              <a:gd name="connsiteY2" fmla="*/ 533400 h 2476500"/>
              <a:gd name="connsiteX3" fmla="*/ 1695450 w 2838450"/>
              <a:gd name="connsiteY3" fmla="*/ 1057275 h 2476500"/>
              <a:gd name="connsiteX4" fmla="*/ 2257425 w 2838450"/>
              <a:gd name="connsiteY4" fmla="*/ 1685925 h 2476500"/>
              <a:gd name="connsiteX5" fmla="*/ 2838450 w 2838450"/>
              <a:gd name="connsiteY5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0" h="2476500">
                <a:moveTo>
                  <a:pt x="0" y="0"/>
                </a:moveTo>
                <a:cubicBezTo>
                  <a:pt x="215106" y="46037"/>
                  <a:pt x="430213" y="92075"/>
                  <a:pt x="628650" y="180975"/>
                </a:cubicBezTo>
                <a:cubicBezTo>
                  <a:pt x="827087" y="269875"/>
                  <a:pt x="1012825" y="387350"/>
                  <a:pt x="1190625" y="533400"/>
                </a:cubicBezTo>
                <a:cubicBezTo>
                  <a:pt x="1368425" y="679450"/>
                  <a:pt x="1517650" y="865188"/>
                  <a:pt x="1695450" y="1057275"/>
                </a:cubicBezTo>
                <a:cubicBezTo>
                  <a:pt x="1873250" y="1249362"/>
                  <a:pt x="2066925" y="1449387"/>
                  <a:pt x="2257425" y="1685925"/>
                </a:cubicBezTo>
                <a:cubicBezTo>
                  <a:pt x="2447925" y="1922463"/>
                  <a:pt x="2643187" y="2199481"/>
                  <a:pt x="2838450" y="247650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260648"/>
            <a:ext cx="10153128" cy="1280890"/>
          </a:xfrm>
        </p:spPr>
        <p:txBody>
          <a:bodyPr>
            <a:normAutofit/>
          </a:bodyPr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Смещение и движение вдоль кривой.</a:t>
            </a:r>
            <a:b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3" name="Содержимое 22"/>
          <p:cNvGraphicFramePr>
            <a:graphicFrameLocks noGrp="1"/>
          </p:cNvGraphicFramePr>
          <p:nvPr>
            <p:ph idx="1"/>
          </p:nvPr>
        </p:nvGraphicFramePr>
        <p:xfrm>
          <a:off x="7871520" y="1124744"/>
          <a:ext cx="4010846" cy="346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78"/>
                <a:gridCol w="572978"/>
                <a:gridCol w="572978"/>
                <a:gridCol w="572978"/>
                <a:gridCol w="572978"/>
                <a:gridCol w="572978"/>
                <a:gridCol w="572978"/>
              </a:tblGrid>
              <a:tr h="49438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3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607824" y="4509136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031760" y="371704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951640" y="256492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455696" y="3068976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375576" y="220488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799512" y="206086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6200000">
            <a:off x="6416320" y="3036673"/>
            <a:ext cx="11380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prstClr val="black"/>
                </a:solidFill>
              </a:rPr>
              <a:t>Станки</a:t>
            </a:r>
            <a:endParaRPr lang="ru-RU" sz="16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3448" y="198885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3448" y="2492911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3448" y="2996967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3448" y="342901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3448" y="3933071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47584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95656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599712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175776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904312" y="494116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Продукты питания</a:t>
            </a:r>
            <a:endParaRPr lang="ru-RU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11480" y="4653136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     0      10      20      30      40      50       60     70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3528" y="1700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51840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23448" y="1484784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180</a:t>
            </a:r>
          </a:p>
        </p:txBody>
      </p:sp>
      <p:sp>
        <p:nvSpPr>
          <p:cNvPr id="29" name="Полилиния 28"/>
          <p:cNvSpPr/>
          <p:nvPr/>
        </p:nvSpPr>
        <p:spPr>
          <a:xfrm>
            <a:off x="7871520" y="1484784"/>
            <a:ext cx="3960440" cy="3096344"/>
          </a:xfrm>
          <a:custGeom>
            <a:avLst/>
            <a:gdLst>
              <a:gd name="connsiteX0" fmla="*/ 0 w 2838450"/>
              <a:gd name="connsiteY0" fmla="*/ 0 h 2476500"/>
              <a:gd name="connsiteX1" fmla="*/ 628650 w 2838450"/>
              <a:gd name="connsiteY1" fmla="*/ 180975 h 2476500"/>
              <a:gd name="connsiteX2" fmla="*/ 1190625 w 2838450"/>
              <a:gd name="connsiteY2" fmla="*/ 533400 h 2476500"/>
              <a:gd name="connsiteX3" fmla="*/ 1695450 w 2838450"/>
              <a:gd name="connsiteY3" fmla="*/ 1057275 h 2476500"/>
              <a:gd name="connsiteX4" fmla="*/ 2257425 w 2838450"/>
              <a:gd name="connsiteY4" fmla="*/ 1685925 h 2476500"/>
              <a:gd name="connsiteX5" fmla="*/ 2838450 w 2838450"/>
              <a:gd name="connsiteY5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0" h="2476500">
                <a:moveTo>
                  <a:pt x="0" y="0"/>
                </a:moveTo>
                <a:cubicBezTo>
                  <a:pt x="215106" y="46037"/>
                  <a:pt x="430213" y="92075"/>
                  <a:pt x="628650" y="180975"/>
                </a:cubicBezTo>
                <a:cubicBezTo>
                  <a:pt x="827087" y="269875"/>
                  <a:pt x="1012825" y="387350"/>
                  <a:pt x="1190625" y="533400"/>
                </a:cubicBezTo>
                <a:cubicBezTo>
                  <a:pt x="1368425" y="679450"/>
                  <a:pt x="1517650" y="865188"/>
                  <a:pt x="1695450" y="1057275"/>
                </a:cubicBezTo>
                <a:cubicBezTo>
                  <a:pt x="1873250" y="1249362"/>
                  <a:pt x="2066925" y="1449387"/>
                  <a:pt x="2257425" y="1685925"/>
                </a:cubicBezTo>
                <a:cubicBezTo>
                  <a:pt x="2447925" y="1922463"/>
                  <a:pt x="2643187" y="2199481"/>
                  <a:pt x="2838450" y="2476500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0103768" y="270892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0247784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ru-RU" b="1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10391800" y="3717032"/>
            <a:ext cx="720080" cy="4320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7704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1327904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8735616" y="1844824"/>
            <a:ext cx="288032" cy="57606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79576" y="980728"/>
            <a:ext cx="4392488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Если мы посмотрим на эту же страну в 2000 году, то увидим, что ГПВ переместилась с кривой 1990 года на кривую 2000 года, расположенную выше (Это смещение могло произойти благодаря техническому прогрессу или увеличению количества вовлечённых в производство трудовых ресурсов или капитала). В будущем  общество может переместиться в точку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где и продуктов питания, и станков будет производиться больше, по сравнению с точками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и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 помощью этого примера мы проиллюстрировали различие между движением вдоль кривой в первом случае (перемещение из точки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 точку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 и смещением самой кривой во втором случае (из точки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 точку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76120" y="5257562"/>
            <a:ext cx="47525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С помощью графиков можно разобраться между движением вдоль кривой (например из точки с высоким уровнем инвестиций </a:t>
            </a:r>
            <a:r>
              <a:rPr lang="en-US" sz="1400" dirty="0" smtClean="0"/>
              <a:t>D </a:t>
            </a:r>
            <a:r>
              <a:rPr lang="ru-RU" sz="1400" dirty="0" smtClean="0"/>
              <a:t>в точку с более низким уровнем Е) и смещением кривой (например из точки </a:t>
            </a:r>
            <a:r>
              <a:rPr lang="en-US" sz="1400" dirty="0" smtClean="0"/>
              <a:t>D</a:t>
            </a:r>
            <a:r>
              <a:rPr lang="ru-RU" sz="1400" dirty="0" smtClean="0"/>
              <a:t>, соответствующей более раннему периоду времени, в точку </a:t>
            </a:r>
            <a:r>
              <a:rPr lang="en-US" sz="1400" dirty="0" smtClean="0"/>
              <a:t>G</a:t>
            </a:r>
            <a:r>
              <a:rPr lang="ru-RU" sz="1400" dirty="0" smtClean="0"/>
              <a:t>, соответствующую более позднему периоду). </a:t>
            </a:r>
            <a:endParaRPr lang="ru-RU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Разновидности графиков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47928" y="2133600"/>
            <a:ext cx="6056684" cy="3777622"/>
          </a:xfrm>
        </p:spPr>
        <p:txBody>
          <a:bodyPr>
            <a:normAutofit/>
          </a:bodyPr>
          <a:lstStyle/>
          <a:p>
            <a:pPr algn="just"/>
            <a:r>
              <a:rPr lang="ru-RU" sz="2400" i="1" dirty="0" smtClean="0">
                <a:solidFill>
                  <a:schemeClr val="tx1"/>
                </a:solidFill>
                <a:latin typeface="Calibri" pitchFamily="34" charset="0"/>
              </a:rPr>
              <a:t>ГПВ представляет собой один из самых важных графиков в экономической теории. Он отображает взаимосвязь двух экономических переменных (например, продуктов питания и стаканов или пушек и масла). </a:t>
            </a:r>
          </a:p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1991544" y="2132856"/>
          <a:ext cx="2808310" cy="24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4727848" y="4509136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151784" y="371704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071664" y="256492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575720" y="3068976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495600" y="220488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919536" y="206086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343472" y="198885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472" y="2492911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3472" y="2996967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90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3472" y="342901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3472" y="3933071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1504" y="4653136"/>
            <a:ext cx="352839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     0      10      20      30      40      50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15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6760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15680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19736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95800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27848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ru-RU" b="1" dirty="0"/>
          </a:p>
        </p:txBody>
      </p:sp>
      <p:sp>
        <p:nvSpPr>
          <p:cNvPr id="23" name="Прямоугольник 22"/>
          <p:cNvSpPr/>
          <p:nvPr/>
        </p:nvSpPr>
        <p:spPr>
          <a:xfrm rot="16200000">
            <a:off x="763692" y="2856652"/>
            <a:ext cx="922052" cy="33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prstClr val="black"/>
                </a:solidFill>
              </a:rPr>
              <a:t>Станки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9576" y="494116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Продукты питания</a:t>
            </a:r>
            <a:endParaRPr lang="ru-RU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Разновидности графиков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7568" y="1268760"/>
            <a:ext cx="4226868" cy="5400600"/>
          </a:xfrm>
        </p:spPr>
        <p:txBody>
          <a:bodyPr>
            <a:normAutofit fontScale="92500"/>
          </a:bodyPr>
          <a:lstStyle/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Временные 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ряды. Некоторые графики показывают, как определённые переменные изменяются во времени. Вы можете воочию увидеть такие графики. На графике, расположенном слева вы можете проследить за изменением государственного долга США, выраженного в процентах, по сравнению с величиной ВВП со времён войны за независимость(1775-1776гг.) до наших дней. На графиках временных рядов по горизонтальной оси откладывается время, по вертикальной – интересующие нас переменные (в данном случае «Государственный долг/ВВП») .  На графике чётко видно, что размер государственного долга по отношению к ВВП резко возрос во время войны.</a:t>
            </a:r>
          </a:p>
          <a:p>
            <a:endParaRPr lang="ru-RU" dirty="0"/>
          </a:p>
        </p:txBody>
      </p:sp>
      <p:cxnSp>
        <p:nvCxnSpPr>
          <p:cNvPr id="26" name="Прямая соединительная линия 25"/>
          <p:cNvCxnSpPr>
            <a:cxnSpLocks noChangeAspect="1"/>
          </p:cNvCxnSpPr>
          <p:nvPr/>
        </p:nvCxnSpPr>
        <p:spPr>
          <a:xfrm>
            <a:off x="7248128" y="2204864"/>
            <a:ext cx="0" cy="24482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248128" y="4653136"/>
            <a:ext cx="40324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cxnSpLocks noChangeAspect="1"/>
          </p:cNvCxnSpPr>
          <p:nvPr/>
        </p:nvCxnSpPr>
        <p:spPr>
          <a:xfrm>
            <a:off x="7176120" y="321297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cxnSpLocks noChangeAspect="1"/>
          </p:cNvCxnSpPr>
          <p:nvPr/>
        </p:nvCxnSpPr>
        <p:spPr>
          <a:xfrm>
            <a:off x="7176120" y="393305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cxnSpLocks noChangeAspect="1"/>
          </p:cNvCxnSpPr>
          <p:nvPr/>
        </p:nvCxnSpPr>
        <p:spPr>
          <a:xfrm>
            <a:off x="7176120" y="393305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cxnSpLocks noChangeAspect="1"/>
          </p:cNvCxnSpPr>
          <p:nvPr/>
        </p:nvCxnSpPr>
        <p:spPr>
          <a:xfrm>
            <a:off x="7176120" y="249289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cxnSpLocks noChangeAspect="1"/>
          </p:cNvCxnSpPr>
          <p:nvPr/>
        </p:nvCxnSpPr>
        <p:spPr>
          <a:xfrm>
            <a:off x="753616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 noChangeAspect="1"/>
          </p:cNvCxnSpPr>
          <p:nvPr/>
        </p:nvCxnSpPr>
        <p:spPr>
          <a:xfrm>
            <a:off x="782419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cxnSpLocks noChangeAspect="1"/>
          </p:cNvCxnSpPr>
          <p:nvPr/>
        </p:nvCxnSpPr>
        <p:spPr>
          <a:xfrm>
            <a:off x="782419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cxnSpLocks noChangeAspect="1"/>
          </p:cNvCxnSpPr>
          <p:nvPr/>
        </p:nvCxnSpPr>
        <p:spPr>
          <a:xfrm>
            <a:off x="811222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cxnSpLocks noChangeAspect="1"/>
          </p:cNvCxnSpPr>
          <p:nvPr/>
        </p:nvCxnSpPr>
        <p:spPr>
          <a:xfrm>
            <a:off x="811222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cxnSpLocks noChangeAspect="1"/>
          </p:cNvCxnSpPr>
          <p:nvPr/>
        </p:nvCxnSpPr>
        <p:spPr>
          <a:xfrm>
            <a:off x="840025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cxnSpLocks noChangeAspect="1"/>
          </p:cNvCxnSpPr>
          <p:nvPr/>
        </p:nvCxnSpPr>
        <p:spPr>
          <a:xfrm>
            <a:off x="840025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cxnSpLocks noChangeAspect="1"/>
          </p:cNvCxnSpPr>
          <p:nvPr/>
        </p:nvCxnSpPr>
        <p:spPr>
          <a:xfrm>
            <a:off x="868828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cxnSpLocks noChangeAspect="1"/>
          </p:cNvCxnSpPr>
          <p:nvPr/>
        </p:nvCxnSpPr>
        <p:spPr>
          <a:xfrm>
            <a:off x="868828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cxnSpLocks noChangeAspect="1"/>
          </p:cNvCxnSpPr>
          <p:nvPr/>
        </p:nvCxnSpPr>
        <p:spPr>
          <a:xfrm>
            <a:off x="897632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cxnSpLocks noChangeAspect="1"/>
          </p:cNvCxnSpPr>
          <p:nvPr/>
        </p:nvCxnSpPr>
        <p:spPr>
          <a:xfrm>
            <a:off x="897632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cxnSpLocks noChangeAspect="1"/>
          </p:cNvCxnSpPr>
          <p:nvPr/>
        </p:nvCxnSpPr>
        <p:spPr>
          <a:xfrm>
            <a:off x="926435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cxnSpLocks noChangeAspect="1"/>
          </p:cNvCxnSpPr>
          <p:nvPr/>
        </p:nvCxnSpPr>
        <p:spPr>
          <a:xfrm>
            <a:off x="926435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cxnSpLocks noChangeAspect="1"/>
          </p:cNvCxnSpPr>
          <p:nvPr/>
        </p:nvCxnSpPr>
        <p:spPr>
          <a:xfrm>
            <a:off x="955238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 noChangeAspect="1"/>
          </p:cNvCxnSpPr>
          <p:nvPr/>
        </p:nvCxnSpPr>
        <p:spPr>
          <a:xfrm>
            <a:off x="955238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cxnSpLocks noChangeAspect="1"/>
          </p:cNvCxnSpPr>
          <p:nvPr/>
        </p:nvCxnSpPr>
        <p:spPr>
          <a:xfrm>
            <a:off x="984041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cxnSpLocks noChangeAspect="1"/>
          </p:cNvCxnSpPr>
          <p:nvPr/>
        </p:nvCxnSpPr>
        <p:spPr>
          <a:xfrm>
            <a:off x="984041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cxnSpLocks noChangeAspect="1"/>
          </p:cNvCxnSpPr>
          <p:nvPr/>
        </p:nvCxnSpPr>
        <p:spPr>
          <a:xfrm>
            <a:off x="1012844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cxnSpLocks noChangeAspect="1"/>
          </p:cNvCxnSpPr>
          <p:nvPr/>
        </p:nvCxnSpPr>
        <p:spPr>
          <a:xfrm>
            <a:off x="1012844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cxnSpLocks noChangeAspect="1"/>
          </p:cNvCxnSpPr>
          <p:nvPr/>
        </p:nvCxnSpPr>
        <p:spPr>
          <a:xfrm>
            <a:off x="1041648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cxnSpLocks noChangeAspect="1"/>
          </p:cNvCxnSpPr>
          <p:nvPr/>
        </p:nvCxnSpPr>
        <p:spPr>
          <a:xfrm>
            <a:off x="1041648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cxnSpLocks noChangeAspect="1"/>
          </p:cNvCxnSpPr>
          <p:nvPr/>
        </p:nvCxnSpPr>
        <p:spPr>
          <a:xfrm>
            <a:off x="1070451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cxnSpLocks noChangeAspect="1"/>
          </p:cNvCxnSpPr>
          <p:nvPr/>
        </p:nvCxnSpPr>
        <p:spPr>
          <a:xfrm>
            <a:off x="1070451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cxnSpLocks noChangeAspect="1"/>
          </p:cNvCxnSpPr>
          <p:nvPr/>
        </p:nvCxnSpPr>
        <p:spPr>
          <a:xfrm>
            <a:off x="1070451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6947031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1775</a:t>
            </a:r>
            <a:endParaRPr lang="ru-RU" sz="1400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10403415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2015</a:t>
            </a:r>
            <a:endParaRPr lang="ru-RU" sz="1400" b="1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7235063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1790</a:t>
            </a:r>
            <a:endParaRPr lang="ru-RU" sz="1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7523095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1810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811127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1830</a:t>
            </a:r>
            <a:endParaRPr lang="ru-RU" sz="1400" b="1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099159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1850</a:t>
            </a:r>
            <a:endParaRPr lang="ru-RU" sz="14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8387191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1870</a:t>
            </a:r>
            <a:endParaRPr lang="ru-RU" sz="14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8675223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1890</a:t>
            </a:r>
            <a:endParaRPr lang="ru-RU" sz="14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8963255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1910</a:t>
            </a:r>
            <a:endParaRPr lang="ru-RU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9251287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1930</a:t>
            </a:r>
            <a:endParaRPr lang="ru-RU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9539319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1950</a:t>
            </a:r>
            <a:endParaRPr lang="ru-RU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9827351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1970</a:t>
            </a:r>
            <a:endParaRPr lang="ru-RU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0115383" y="4882225"/>
            <a:ext cx="62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1990</a:t>
            </a:r>
            <a:endParaRPr lang="ru-RU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744072" y="378904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50</a:t>
            </a:r>
            <a:endParaRPr lang="ru-RU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672064" y="3068960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100</a:t>
            </a:r>
            <a:endParaRPr lang="ru-RU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672064" y="2348880"/>
            <a:ext cx="4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150</a:t>
            </a:r>
            <a:endParaRPr lang="ru-RU" sz="1400" b="1" dirty="0"/>
          </a:p>
        </p:txBody>
      </p:sp>
      <p:sp>
        <p:nvSpPr>
          <p:cNvPr id="139" name="Полилиния 138"/>
          <p:cNvSpPr/>
          <p:nvPr/>
        </p:nvSpPr>
        <p:spPr>
          <a:xfrm>
            <a:off x="7242048" y="3212976"/>
            <a:ext cx="3462464" cy="1466313"/>
          </a:xfrm>
          <a:custGeom>
            <a:avLst/>
            <a:gdLst>
              <a:gd name="connsiteX0" fmla="*/ 0 w 3511296"/>
              <a:gd name="connsiteY0" fmla="*/ 492557 h 753465"/>
              <a:gd name="connsiteX1" fmla="*/ 204826 w 3511296"/>
              <a:gd name="connsiteY1" fmla="*/ 514502 h 753465"/>
              <a:gd name="connsiteX2" fmla="*/ 343814 w 3511296"/>
              <a:gd name="connsiteY2" fmla="*/ 521818 h 753465"/>
              <a:gd name="connsiteX3" fmla="*/ 395021 w 3511296"/>
              <a:gd name="connsiteY3" fmla="*/ 551078 h 753465"/>
              <a:gd name="connsiteX4" fmla="*/ 475488 w 3511296"/>
              <a:gd name="connsiteY4" fmla="*/ 624230 h 753465"/>
              <a:gd name="connsiteX5" fmla="*/ 599846 w 3511296"/>
              <a:gd name="connsiteY5" fmla="*/ 660806 h 753465"/>
              <a:gd name="connsiteX6" fmla="*/ 782726 w 3511296"/>
              <a:gd name="connsiteY6" fmla="*/ 697382 h 753465"/>
              <a:gd name="connsiteX7" fmla="*/ 914400 w 3511296"/>
              <a:gd name="connsiteY7" fmla="*/ 733958 h 753465"/>
              <a:gd name="connsiteX8" fmla="*/ 1002182 w 3511296"/>
              <a:gd name="connsiteY8" fmla="*/ 712013 h 753465"/>
              <a:gd name="connsiteX9" fmla="*/ 1097280 w 3511296"/>
              <a:gd name="connsiteY9" fmla="*/ 712013 h 753465"/>
              <a:gd name="connsiteX10" fmla="*/ 1170432 w 3511296"/>
              <a:gd name="connsiteY10" fmla="*/ 682752 h 753465"/>
              <a:gd name="connsiteX11" fmla="*/ 1280160 w 3511296"/>
              <a:gd name="connsiteY11" fmla="*/ 712013 h 753465"/>
              <a:gd name="connsiteX12" fmla="*/ 1375258 w 3511296"/>
              <a:gd name="connsiteY12" fmla="*/ 726643 h 753465"/>
              <a:gd name="connsiteX13" fmla="*/ 1404518 w 3511296"/>
              <a:gd name="connsiteY13" fmla="*/ 551078 h 753465"/>
              <a:gd name="connsiteX14" fmla="*/ 1470355 w 3511296"/>
              <a:gd name="connsiteY14" fmla="*/ 521818 h 753465"/>
              <a:gd name="connsiteX15" fmla="*/ 1521562 w 3511296"/>
              <a:gd name="connsiteY15" fmla="*/ 587654 h 753465"/>
              <a:gd name="connsiteX16" fmla="*/ 1594714 w 3511296"/>
              <a:gd name="connsiteY16" fmla="*/ 602285 h 753465"/>
              <a:gd name="connsiteX17" fmla="*/ 1689811 w 3511296"/>
              <a:gd name="connsiteY17" fmla="*/ 594970 h 753465"/>
              <a:gd name="connsiteX18" fmla="*/ 1719072 w 3511296"/>
              <a:gd name="connsiteY18" fmla="*/ 646176 h 753465"/>
              <a:gd name="connsiteX19" fmla="*/ 1836115 w 3511296"/>
              <a:gd name="connsiteY19" fmla="*/ 653491 h 753465"/>
              <a:gd name="connsiteX20" fmla="*/ 1982419 w 3511296"/>
              <a:gd name="connsiteY20" fmla="*/ 668122 h 753465"/>
              <a:gd name="connsiteX21" fmla="*/ 2084832 w 3511296"/>
              <a:gd name="connsiteY21" fmla="*/ 646176 h 753465"/>
              <a:gd name="connsiteX22" fmla="*/ 2143354 w 3511296"/>
              <a:gd name="connsiteY22" fmla="*/ 434035 h 753465"/>
              <a:gd name="connsiteX23" fmla="*/ 2165299 w 3511296"/>
              <a:gd name="connsiteY23" fmla="*/ 455981 h 753465"/>
              <a:gd name="connsiteX24" fmla="*/ 2231136 w 3511296"/>
              <a:gd name="connsiteY24" fmla="*/ 404774 h 753465"/>
              <a:gd name="connsiteX25" fmla="*/ 2231136 w 3511296"/>
              <a:gd name="connsiteY25" fmla="*/ 441350 h 753465"/>
              <a:gd name="connsiteX26" fmla="*/ 2296973 w 3511296"/>
              <a:gd name="connsiteY26" fmla="*/ 514502 h 753465"/>
              <a:gd name="connsiteX27" fmla="*/ 2340864 w 3511296"/>
              <a:gd name="connsiteY27" fmla="*/ 346253 h 753465"/>
              <a:gd name="connsiteX28" fmla="*/ 2392070 w 3511296"/>
              <a:gd name="connsiteY28" fmla="*/ 360883 h 753465"/>
              <a:gd name="connsiteX29" fmla="*/ 2406701 w 3511296"/>
              <a:gd name="connsiteY29" fmla="*/ 382829 h 753465"/>
              <a:gd name="connsiteX30" fmla="*/ 2457907 w 3511296"/>
              <a:gd name="connsiteY30" fmla="*/ 353568 h 753465"/>
              <a:gd name="connsiteX31" fmla="*/ 2523744 w 3511296"/>
              <a:gd name="connsiteY31" fmla="*/ 17069 h 753465"/>
              <a:gd name="connsiteX32" fmla="*/ 2560320 w 3511296"/>
              <a:gd name="connsiteY32" fmla="*/ 251155 h 753465"/>
              <a:gd name="connsiteX33" fmla="*/ 2589581 w 3511296"/>
              <a:gd name="connsiteY33" fmla="*/ 287731 h 753465"/>
              <a:gd name="connsiteX34" fmla="*/ 2618842 w 3511296"/>
              <a:gd name="connsiteY34" fmla="*/ 375514 h 753465"/>
              <a:gd name="connsiteX35" fmla="*/ 2626157 w 3511296"/>
              <a:gd name="connsiteY35" fmla="*/ 397459 h 753465"/>
              <a:gd name="connsiteX36" fmla="*/ 2670048 w 3511296"/>
              <a:gd name="connsiteY36" fmla="*/ 419405 h 753465"/>
              <a:gd name="connsiteX37" fmla="*/ 2699309 w 3511296"/>
              <a:gd name="connsiteY37" fmla="*/ 477926 h 753465"/>
              <a:gd name="connsiteX38" fmla="*/ 2779776 w 3511296"/>
              <a:gd name="connsiteY38" fmla="*/ 485242 h 753465"/>
              <a:gd name="connsiteX39" fmla="*/ 2852928 w 3511296"/>
              <a:gd name="connsiteY39" fmla="*/ 492557 h 753465"/>
              <a:gd name="connsiteX40" fmla="*/ 2889504 w 3511296"/>
              <a:gd name="connsiteY40" fmla="*/ 499872 h 753465"/>
              <a:gd name="connsiteX41" fmla="*/ 2969971 w 3511296"/>
              <a:gd name="connsiteY41" fmla="*/ 448666 h 753465"/>
              <a:gd name="connsiteX42" fmla="*/ 3043123 w 3511296"/>
              <a:gd name="connsiteY42" fmla="*/ 507187 h 753465"/>
              <a:gd name="connsiteX43" fmla="*/ 3152851 w 3511296"/>
              <a:gd name="connsiteY43" fmla="*/ 309677 h 753465"/>
              <a:gd name="connsiteX44" fmla="*/ 3189427 w 3511296"/>
              <a:gd name="connsiteY44" fmla="*/ 404774 h 753465"/>
              <a:gd name="connsiteX45" fmla="*/ 3240634 w 3511296"/>
              <a:gd name="connsiteY45" fmla="*/ 455981 h 753465"/>
              <a:gd name="connsiteX46" fmla="*/ 3313786 w 3511296"/>
              <a:gd name="connsiteY46" fmla="*/ 426720 h 753465"/>
              <a:gd name="connsiteX47" fmla="*/ 3394253 w 3511296"/>
              <a:gd name="connsiteY47" fmla="*/ 434035 h 753465"/>
              <a:gd name="connsiteX48" fmla="*/ 3511296 w 3511296"/>
              <a:gd name="connsiteY48" fmla="*/ 53645 h 753465"/>
              <a:gd name="connsiteX0" fmla="*/ 0 w 3462464"/>
              <a:gd name="connsiteY0" fmla="*/ 492557 h 753465"/>
              <a:gd name="connsiteX1" fmla="*/ 204826 w 3462464"/>
              <a:gd name="connsiteY1" fmla="*/ 514502 h 753465"/>
              <a:gd name="connsiteX2" fmla="*/ 343814 w 3462464"/>
              <a:gd name="connsiteY2" fmla="*/ 521818 h 753465"/>
              <a:gd name="connsiteX3" fmla="*/ 395021 w 3462464"/>
              <a:gd name="connsiteY3" fmla="*/ 551078 h 753465"/>
              <a:gd name="connsiteX4" fmla="*/ 475488 w 3462464"/>
              <a:gd name="connsiteY4" fmla="*/ 624230 h 753465"/>
              <a:gd name="connsiteX5" fmla="*/ 599846 w 3462464"/>
              <a:gd name="connsiteY5" fmla="*/ 660806 h 753465"/>
              <a:gd name="connsiteX6" fmla="*/ 782726 w 3462464"/>
              <a:gd name="connsiteY6" fmla="*/ 697382 h 753465"/>
              <a:gd name="connsiteX7" fmla="*/ 914400 w 3462464"/>
              <a:gd name="connsiteY7" fmla="*/ 733958 h 753465"/>
              <a:gd name="connsiteX8" fmla="*/ 1002182 w 3462464"/>
              <a:gd name="connsiteY8" fmla="*/ 712013 h 753465"/>
              <a:gd name="connsiteX9" fmla="*/ 1097280 w 3462464"/>
              <a:gd name="connsiteY9" fmla="*/ 712013 h 753465"/>
              <a:gd name="connsiteX10" fmla="*/ 1170432 w 3462464"/>
              <a:gd name="connsiteY10" fmla="*/ 682752 h 753465"/>
              <a:gd name="connsiteX11" fmla="*/ 1280160 w 3462464"/>
              <a:gd name="connsiteY11" fmla="*/ 712013 h 753465"/>
              <a:gd name="connsiteX12" fmla="*/ 1375258 w 3462464"/>
              <a:gd name="connsiteY12" fmla="*/ 726643 h 753465"/>
              <a:gd name="connsiteX13" fmla="*/ 1404518 w 3462464"/>
              <a:gd name="connsiteY13" fmla="*/ 551078 h 753465"/>
              <a:gd name="connsiteX14" fmla="*/ 1470355 w 3462464"/>
              <a:gd name="connsiteY14" fmla="*/ 521818 h 753465"/>
              <a:gd name="connsiteX15" fmla="*/ 1521562 w 3462464"/>
              <a:gd name="connsiteY15" fmla="*/ 587654 h 753465"/>
              <a:gd name="connsiteX16" fmla="*/ 1594714 w 3462464"/>
              <a:gd name="connsiteY16" fmla="*/ 602285 h 753465"/>
              <a:gd name="connsiteX17" fmla="*/ 1689811 w 3462464"/>
              <a:gd name="connsiteY17" fmla="*/ 594970 h 753465"/>
              <a:gd name="connsiteX18" fmla="*/ 1719072 w 3462464"/>
              <a:gd name="connsiteY18" fmla="*/ 646176 h 753465"/>
              <a:gd name="connsiteX19" fmla="*/ 1836115 w 3462464"/>
              <a:gd name="connsiteY19" fmla="*/ 653491 h 753465"/>
              <a:gd name="connsiteX20" fmla="*/ 1982419 w 3462464"/>
              <a:gd name="connsiteY20" fmla="*/ 668122 h 753465"/>
              <a:gd name="connsiteX21" fmla="*/ 2084832 w 3462464"/>
              <a:gd name="connsiteY21" fmla="*/ 646176 h 753465"/>
              <a:gd name="connsiteX22" fmla="*/ 2143354 w 3462464"/>
              <a:gd name="connsiteY22" fmla="*/ 434035 h 753465"/>
              <a:gd name="connsiteX23" fmla="*/ 2165299 w 3462464"/>
              <a:gd name="connsiteY23" fmla="*/ 455981 h 753465"/>
              <a:gd name="connsiteX24" fmla="*/ 2231136 w 3462464"/>
              <a:gd name="connsiteY24" fmla="*/ 404774 h 753465"/>
              <a:gd name="connsiteX25" fmla="*/ 2231136 w 3462464"/>
              <a:gd name="connsiteY25" fmla="*/ 441350 h 753465"/>
              <a:gd name="connsiteX26" fmla="*/ 2296973 w 3462464"/>
              <a:gd name="connsiteY26" fmla="*/ 514502 h 753465"/>
              <a:gd name="connsiteX27" fmla="*/ 2340864 w 3462464"/>
              <a:gd name="connsiteY27" fmla="*/ 346253 h 753465"/>
              <a:gd name="connsiteX28" fmla="*/ 2392070 w 3462464"/>
              <a:gd name="connsiteY28" fmla="*/ 360883 h 753465"/>
              <a:gd name="connsiteX29" fmla="*/ 2406701 w 3462464"/>
              <a:gd name="connsiteY29" fmla="*/ 382829 h 753465"/>
              <a:gd name="connsiteX30" fmla="*/ 2457907 w 3462464"/>
              <a:gd name="connsiteY30" fmla="*/ 353568 h 753465"/>
              <a:gd name="connsiteX31" fmla="*/ 2523744 w 3462464"/>
              <a:gd name="connsiteY31" fmla="*/ 17069 h 753465"/>
              <a:gd name="connsiteX32" fmla="*/ 2560320 w 3462464"/>
              <a:gd name="connsiteY32" fmla="*/ 251155 h 753465"/>
              <a:gd name="connsiteX33" fmla="*/ 2589581 w 3462464"/>
              <a:gd name="connsiteY33" fmla="*/ 287731 h 753465"/>
              <a:gd name="connsiteX34" fmla="*/ 2618842 w 3462464"/>
              <a:gd name="connsiteY34" fmla="*/ 375514 h 753465"/>
              <a:gd name="connsiteX35" fmla="*/ 2626157 w 3462464"/>
              <a:gd name="connsiteY35" fmla="*/ 397459 h 753465"/>
              <a:gd name="connsiteX36" fmla="*/ 2670048 w 3462464"/>
              <a:gd name="connsiteY36" fmla="*/ 419405 h 753465"/>
              <a:gd name="connsiteX37" fmla="*/ 2699309 w 3462464"/>
              <a:gd name="connsiteY37" fmla="*/ 477926 h 753465"/>
              <a:gd name="connsiteX38" fmla="*/ 2779776 w 3462464"/>
              <a:gd name="connsiteY38" fmla="*/ 485242 h 753465"/>
              <a:gd name="connsiteX39" fmla="*/ 2852928 w 3462464"/>
              <a:gd name="connsiteY39" fmla="*/ 492557 h 753465"/>
              <a:gd name="connsiteX40" fmla="*/ 2889504 w 3462464"/>
              <a:gd name="connsiteY40" fmla="*/ 499872 h 753465"/>
              <a:gd name="connsiteX41" fmla="*/ 2969971 w 3462464"/>
              <a:gd name="connsiteY41" fmla="*/ 448666 h 753465"/>
              <a:gd name="connsiteX42" fmla="*/ 3043123 w 3462464"/>
              <a:gd name="connsiteY42" fmla="*/ 507187 h 753465"/>
              <a:gd name="connsiteX43" fmla="*/ 3152851 w 3462464"/>
              <a:gd name="connsiteY43" fmla="*/ 309677 h 753465"/>
              <a:gd name="connsiteX44" fmla="*/ 3189427 w 3462464"/>
              <a:gd name="connsiteY44" fmla="*/ 404774 h 753465"/>
              <a:gd name="connsiteX45" fmla="*/ 3240634 w 3462464"/>
              <a:gd name="connsiteY45" fmla="*/ 455981 h 753465"/>
              <a:gd name="connsiteX46" fmla="*/ 3313786 w 3462464"/>
              <a:gd name="connsiteY46" fmla="*/ 426720 h 753465"/>
              <a:gd name="connsiteX47" fmla="*/ 3394253 w 3462464"/>
              <a:gd name="connsiteY47" fmla="*/ 434035 h 753465"/>
              <a:gd name="connsiteX48" fmla="*/ 3462464 w 3462464"/>
              <a:gd name="connsiteY48" fmla="*/ 151248 h 75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62464" h="753465">
                <a:moveTo>
                  <a:pt x="0" y="492557"/>
                </a:moveTo>
                <a:lnTo>
                  <a:pt x="204826" y="514502"/>
                </a:lnTo>
                <a:cubicBezTo>
                  <a:pt x="262128" y="519379"/>
                  <a:pt x="312115" y="515722"/>
                  <a:pt x="343814" y="521818"/>
                </a:cubicBezTo>
                <a:cubicBezTo>
                  <a:pt x="375513" y="527914"/>
                  <a:pt x="373075" y="534009"/>
                  <a:pt x="395021" y="551078"/>
                </a:cubicBezTo>
                <a:cubicBezTo>
                  <a:pt x="416967" y="568147"/>
                  <a:pt x="441351" y="605942"/>
                  <a:pt x="475488" y="624230"/>
                </a:cubicBezTo>
                <a:cubicBezTo>
                  <a:pt x="509625" y="642518"/>
                  <a:pt x="548640" y="648614"/>
                  <a:pt x="599846" y="660806"/>
                </a:cubicBezTo>
                <a:cubicBezTo>
                  <a:pt x="651052" y="672998"/>
                  <a:pt x="730300" y="685190"/>
                  <a:pt x="782726" y="697382"/>
                </a:cubicBezTo>
                <a:cubicBezTo>
                  <a:pt x="835152" y="709574"/>
                  <a:pt x="877824" y="731520"/>
                  <a:pt x="914400" y="733958"/>
                </a:cubicBezTo>
                <a:cubicBezTo>
                  <a:pt x="950976" y="736396"/>
                  <a:pt x="971702" y="715670"/>
                  <a:pt x="1002182" y="712013"/>
                </a:cubicBezTo>
                <a:cubicBezTo>
                  <a:pt x="1032662" y="708356"/>
                  <a:pt x="1069238" y="716890"/>
                  <a:pt x="1097280" y="712013"/>
                </a:cubicBezTo>
                <a:cubicBezTo>
                  <a:pt x="1125322" y="707136"/>
                  <a:pt x="1139952" y="682752"/>
                  <a:pt x="1170432" y="682752"/>
                </a:cubicBezTo>
                <a:cubicBezTo>
                  <a:pt x="1200912" y="682752"/>
                  <a:pt x="1246022" y="704698"/>
                  <a:pt x="1280160" y="712013"/>
                </a:cubicBezTo>
                <a:cubicBezTo>
                  <a:pt x="1314298" y="719328"/>
                  <a:pt x="1354532" y="753465"/>
                  <a:pt x="1375258" y="726643"/>
                </a:cubicBezTo>
                <a:cubicBezTo>
                  <a:pt x="1395984" y="699821"/>
                  <a:pt x="1388669" y="585216"/>
                  <a:pt x="1404518" y="551078"/>
                </a:cubicBezTo>
                <a:cubicBezTo>
                  <a:pt x="1420368" y="516941"/>
                  <a:pt x="1450848" y="515722"/>
                  <a:pt x="1470355" y="521818"/>
                </a:cubicBezTo>
                <a:cubicBezTo>
                  <a:pt x="1489862" y="527914"/>
                  <a:pt x="1500836" y="574243"/>
                  <a:pt x="1521562" y="587654"/>
                </a:cubicBezTo>
                <a:cubicBezTo>
                  <a:pt x="1542288" y="601065"/>
                  <a:pt x="1566673" y="601066"/>
                  <a:pt x="1594714" y="602285"/>
                </a:cubicBezTo>
                <a:cubicBezTo>
                  <a:pt x="1622755" y="603504"/>
                  <a:pt x="1669085" y="587655"/>
                  <a:pt x="1689811" y="594970"/>
                </a:cubicBezTo>
                <a:cubicBezTo>
                  <a:pt x="1710537" y="602285"/>
                  <a:pt x="1694688" y="636423"/>
                  <a:pt x="1719072" y="646176"/>
                </a:cubicBezTo>
                <a:cubicBezTo>
                  <a:pt x="1743456" y="655929"/>
                  <a:pt x="1792224" y="649833"/>
                  <a:pt x="1836115" y="653491"/>
                </a:cubicBezTo>
                <a:cubicBezTo>
                  <a:pt x="1880006" y="657149"/>
                  <a:pt x="1940966" y="669341"/>
                  <a:pt x="1982419" y="668122"/>
                </a:cubicBezTo>
                <a:cubicBezTo>
                  <a:pt x="2023872" y="666903"/>
                  <a:pt x="2058010" y="685190"/>
                  <a:pt x="2084832" y="646176"/>
                </a:cubicBezTo>
                <a:cubicBezTo>
                  <a:pt x="2111654" y="607162"/>
                  <a:pt x="2129943" y="465734"/>
                  <a:pt x="2143354" y="434035"/>
                </a:cubicBezTo>
                <a:cubicBezTo>
                  <a:pt x="2156765" y="402336"/>
                  <a:pt x="2150669" y="460858"/>
                  <a:pt x="2165299" y="455981"/>
                </a:cubicBezTo>
                <a:cubicBezTo>
                  <a:pt x="2179929" y="451104"/>
                  <a:pt x="2220163" y="407212"/>
                  <a:pt x="2231136" y="404774"/>
                </a:cubicBezTo>
                <a:cubicBezTo>
                  <a:pt x="2242109" y="402336"/>
                  <a:pt x="2220163" y="423062"/>
                  <a:pt x="2231136" y="441350"/>
                </a:cubicBezTo>
                <a:cubicBezTo>
                  <a:pt x="2242109" y="459638"/>
                  <a:pt x="2278685" y="530352"/>
                  <a:pt x="2296973" y="514502"/>
                </a:cubicBezTo>
                <a:cubicBezTo>
                  <a:pt x="2315261" y="498652"/>
                  <a:pt x="2325014" y="371856"/>
                  <a:pt x="2340864" y="346253"/>
                </a:cubicBezTo>
                <a:cubicBezTo>
                  <a:pt x="2356714" y="320650"/>
                  <a:pt x="2381097" y="354787"/>
                  <a:pt x="2392070" y="360883"/>
                </a:cubicBezTo>
                <a:cubicBezTo>
                  <a:pt x="2403043" y="366979"/>
                  <a:pt x="2395728" y="384048"/>
                  <a:pt x="2406701" y="382829"/>
                </a:cubicBezTo>
                <a:cubicBezTo>
                  <a:pt x="2417674" y="381610"/>
                  <a:pt x="2438400" y="414528"/>
                  <a:pt x="2457907" y="353568"/>
                </a:cubicBezTo>
                <a:cubicBezTo>
                  <a:pt x="2477414" y="292608"/>
                  <a:pt x="2506675" y="34138"/>
                  <a:pt x="2523744" y="17069"/>
                </a:cubicBezTo>
                <a:cubicBezTo>
                  <a:pt x="2540813" y="0"/>
                  <a:pt x="2549347" y="206045"/>
                  <a:pt x="2560320" y="251155"/>
                </a:cubicBezTo>
                <a:cubicBezTo>
                  <a:pt x="2571293" y="296265"/>
                  <a:pt x="2579827" y="267005"/>
                  <a:pt x="2589581" y="287731"/>
                </a:cubicBezTo>
                <a:cubicBezTo>
                  <a:pt x="2599335" y="308458"/>
                  <a:pt x="2618842" y="375514"/>
                  <a:pt x="2618842" y="375514"/>
                </a:cubicBezTo>
                <a:cubicBezTo>
                  <a:pt x="2624938" y="393802"/>
                  <a:pt x="2617623" y="390144"/>
                  <a:pt x="2626157" y="397459"/>
                </a:cubicBezTo>
                <a:cubicBezTo>
                  <a:pt x="2634691" y="404774"/>
                  <a:pt x="2657856" y="405994"/>
                  <a:pt x="2670048" y="419405"/>
                </a:cubicBezTo>
                <a:cubicBezTo>
                  <a:pt x="2682240" y="432816"/>
                  <a:pt x="2681021" y="466953"/>
                  <a:pt x="2699309" y="477926"/>
                </a:cubicBezTo>
                <a:cubicBezTo>
                  <a:pt x="2717597" y="488899"/>
                  <a:pt x="2779776" y="485242"/>
                  <a:pt x="2779776" y="485242"/>
                </a:cubicBezTo>
                <a:cubicBezTo>
                  <a:pt x="2805379" y="487680"/>
                  <a:pt x="2834640" y="490119"/>
                  <a:pt x="2852928" y="492557"/>
                </a:cubicBezTo>
                <a:cubicBezTo>
                  <a:pt x="2871216" y="494995"/>
                  <a:pt x="2869997" y="507187"/>
                  <a:pt x="2889504" y="499872"/>
                </a:cubicBezTo>
                <a:cubicBezTo>
                  <a:pt x="2909011" y="492557"/>
                  <a:pt x="2944368" y="447447"/>
                  <a:pt x="2969971" y="448666"/>
                </a:cubicBezTo>
                <a:cubicBezTo>
                  <a:pt x="2995574" y="449885"/>
                  <a:pt x="3012643" y="530352"/>
                  <a:pt x="3043123" y="507187"/>
                </a:cubicBezTo>
                <a:cubicBezTo>
                  <a:pt x="3073603" y="484022"/>
                  <a:pt x="3128467" y="326746"/>
                  <a:pt x="3152851" y="309677"/>
                </a:cubicBezTo>
                <a:cubicBezTo>
                  <a:pt x="3177235" y="292608"/>
                  <a:pt x="3174797" y="380390"/>
                  <a:pt x="3189427" y="404774"/>
                </a:cubicBezTo>
                <a:cubicBezTo>
                  <a:pt x="3204058" y="429158"/>
                  <a:pt x="3219907" y="452323"/>
                  <a:pt x="3240634" y="455981"/>
                </a:cubicBezTo>
                <a:cubicBezTo>
                  <a:pt x="3261361" y="459639"/>
                  <a:pt x="3288183" y="430378"/>
                  <a:pt x="3313786" y="426720"/>
                </a:cubicBezTo>
                <a:cubicBezTo>
                  <a:pt x="3339389" y="423062"/>
                  <a:pt x="3369473" y="479947"/>
                  <a:pt x="3394253" y="434035"/>
                </a:cubicBezTo>
                <a:cubicBezTo>
                  <a:pt x="3419033" y="388123"/>
                  <a:pt x="3462464" y="151248"/>
                  <a:pt x="3462464" y="151248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/>
          <p:cNvSpPr txBox="1"/>
          <p:nvPr/>
        </p:nvSpPr>
        <p:spPr>
          <a:xfrm>
            <a:off x="6456040" y="19888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%ВВП</a:t>
            </a:r>
            <a:endParaRPr lang="ru-RU" sz="1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Разновидности графиков</a:t>
            </a:r>
            <a:b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9120336" y="1340768"/>
            <a:ext cx="0" cy="17281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9120336" y="3068960"/>
            <a:ext cx="252028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120336" y="242088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120336" y="278092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9120336" y="206084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120336" y="242088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9120336" y="170080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120336" y="206084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120336" y="134076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120336" y="1700808"/>
            <a:ext cx="1440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9624392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10128448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10128448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10632504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10632504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1136560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1136560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11640616" y="2924944"/>
            <a:ext cx="0" cy="1440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71" idx="6"/>
          </p:cNvCxnSpPr>
          <p:nvPr/>
        </p:nvCxnSpPr>
        <p:spPr>
          <a:xfrm flipV="1">
            <a:off x="9120336" y="1363628"/>
            <a:ext cx="2565999" cy="170533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9480376" y="2780928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9552384" y="2780928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9624392" y="2708920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9696400" y="2636912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9768408" y="2564904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9912424" y="249289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0056440" y="2420888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10200456" y="2348880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10272464" y="2276872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10344472" y="2204864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10416480" y="213285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0488488" y="213285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0560496" y="2060848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0632504" y="1988840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0704512" y="1988840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0776520" y="1916832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10848528" y="1844824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10920536" y="1844824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10992544" y="177281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11064552" y="177281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11136560" y="1700808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11208568" y="1628800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11280576" y="1556792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11352584" y="1556792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11424592" y="1484784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11496600" y="141277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11568608" y="1412776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1640616" y="1340768"/>
            <a:ext cx="45719" cy="4571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8904312" y="3140968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0              1,000    2,000     3,000    4,000    5,000</a:t>
            </a:r>
            <a:endParaRPr lang="ru-RU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616280" y="27089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1,000</a:t>
            </a:r>
            <a:endParaRPr lang="ru-RU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616280" y="22768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2,000</a:t>
            </a:r>
            <a:endParaRPr lang="ru-RU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616280" y="191683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3,000</a:t>
            </a:r>
            <a:endParaRPr lang="ru-RU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616280" y="155679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4,000</a:t>
            </a:r>
            <a:endParaRPr lang="ru-RU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8616280" y="11967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5,000</a:t>
            </a:r>
            <a:endParaRPr lang="ru-RU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1208568" y="105273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1995</a:t>
            </a:r>
            <a:endParaRPr lang="ru-RU" sz="1000" dirty="0"/>
          </a:p>
        </p:txBody>
      </p:sp>
      <p:cxnSp>
        <p:nvCxnSpPr>
          <p:cNvPr id="84" name="Прямая соединительная линия 83"/>
          <p:cNvCxnSpPr>
            <a:endCxn id="44" idx="1"/>
          </p:cNvCxnSpPr>
          <p:nvPr/>
        </p:nvCxnSpPr>
        <p:spPr>
          <a:xfrm>
            <a:off x="9408368" y="2636912"/>
            <a:ext cx="78703" cy="1507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endCxn id="50" idx="7"/>
          </p:cNvCxnSpPr>
          <p:nvPr/>
        </p:nvCxnSpPr>
        <p:spPr>
          <a:xfrm>
            <a:off x="9912424" y="2307069"/>
            <a:ext cx="183040" cy="12051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endCxn id="57" idx="0"/>
          </p:cNvCxnSpPr>
          <p:nvPr/>
        </p:nvCxnSpPr>
        <p:spPr>
          <a:xfrm>
            <a:off x="10632504" y="1875021"/>
            <a:ext cx="22860" cy="11381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82" idx="2"/>
            <a:endCxn id="71" idx="4"/>
          </p:cNvCxnSpPr>
          <p:nvPr/>
        </p:nvCxnSpPr>
        <p:spPr>
          <a:xfrm>
            <a:off x="11496600" y="1298957"/>
            <a:ext cx="166876" cy="875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2495600" y="1556792"/>
            <a:ext cx="55446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i="1" dirty="0" smtClean="0"/>
              <a:t>      </a:t>
            </a:r>
            <a:r>
              <a:rPr lang="ru-RU" sz="2000" i="1" dirty="0" smtClean="0">
                <a:latin typeface="Calibri" pitchFamily="34" charset="0"/>
              </a:rPr>
              <a:t>Точечные графики. Иногда на график могут быть нанесены отдельные пары точек(см.рис.1). Часто так поступают с комбинацией переменных для разных лет. Важным примером точечного графика, используемого в макроэкономике, является функция потребления, показанная на рис.8. На этом графике по горизонтальной оси отложен общий имеющийся доход страны и общие потребительские расходы,  расходы домашних хозяйств на покупку продуктов питания, одежды и оплату коммунальных услуг -  по вертикальной оси. Заметьте, что потребление очень тесно связано с доходом. Эта взаимосвязь жизненно важна для понимания изменений национального дохода и продукта.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423592" y="4940007"/>
            <a:ext cx="900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    </a:t>
            </a:r>
            <a:endParaRPr kumimoji="0" lang="ru-RU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4472" y="16288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199</a:t>
            </a:r>
            <a:r>
              <a:rPr lang="ru-RU" sz="1000" dirty="0" smtClean="0"/>
              <a:t>0</a:t>
            </a:r>
            <a:endParaRPr lang="ru-RU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9624392" y="206084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ru-RU" sz="1000" dirty="0" smtClean="0"/>
              <a:t>98</a:t>
            </a:r>
            <a:r>
              <a:rPr lang="ru-RU" sz="1000" dirty="0" smtClean="0"/>
              <a:t>0</a:t>
            </a:r>
            <a:endParaRPr lang="ru-RU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9192344" y="22768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</a:t>
            </a:r>
            <a:r>
              <a:rPr lang="ru-RU" sz="1000" dirty="0" smtClean="0"/>
              <a:t>70</a:t>
            </a:r>
            <a:endParaRPr lang="ru-RU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8184232" y="3645024"/>
            <a:ext cx="4007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Исследуемые значения потребительских расходов располагаются очень близко к прямой, которая демонстрирует усредненную динамику этого показателя. Так, точка, соответствующая 2003 году, лежит настолько близко к прямой, что предсказать её местоположение можно было бы предсказать довольно точно ещё до конца года, ориентируясь на эту прямую. Точечные графики позволяют нам увидеть, насколько взаимосвязаны две переменные.</a:t>
            </a:r>
            <a:endParaRPr lang="ru-RU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620688"/>
            <a:ext cx="8911687" cy="1280890"/>
          </a:xfrm>
        </p:spPr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Разновидности графиков</a:t>
            </a:r>
            <a:b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423592" y="1625459"/>
            <a:ext cx="41044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Графики с несколькими кривыми. Часто бывает полезно отобразить две кривые на одном графике и таким образом получить «График с несколькими кривыми». С помощью графиков такого типа можно одновременно показать две различные зависимости: например, как потребитель своими покупками реагирует на цену (спрос) и как изменяется производство в связи с изменением цены (предложение). Разместив эти зависимости на одном графике, мы сможем определить цену и количество, которые установятся на рынке.</a:t>
            </a:r>
            <a:endParaRPr kumimoji="0" lang="ru-RU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83" name="Прямая соединительная линия 82"/>
          <p:cNvCxnSpPr>
            <a:cxnSpLocks noChangeAspect="1"/>
          </p:cNvCxnSpPr>
          <p:nvPr/>
        </p:nvCxnSpPr>
        <p:spPr>
          <a:xfrm>
            <a:off x="7248128" y="2204864"/>
            <a:ext cx="0" cy="24482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7248128" y="4653136"/>
            <a:ext cx="40324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cxnSpLocks noChangeAspect="1"/>
          </p:cNvCxnSpPr>
          <p:nvPr/>
        </p:nvCxnSpPr>
        <p:spPr>
          <a:xfrm>
            <a:off x="7176120" y="321297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cxnSpLocks noChangeAspect="1"/>
          </p:cNvCxnSpPr>
          <p:nvPr/>
        </p:nvCxnSpPr>
        <p:spPr>
          <a:xfrm>
            <a:off x="7176120" y="393305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cxnSpLocks noChangeAspect="1"/>
          </p:cNvCxnSpPr>
          <p:nvPr/>
        </p:nvCxnSpPr>
        <p:spPr>
          <a:xfrm>
            <a:off x="7176120" y="393305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cxnSpLocks noChangeAspect="1"/>
          </p:cNvCxnSpPr>
          <p:nvPr/>
        </p:nvCxnSpPr>
        <p:spPr>
          <a:xfrm>
            <a:off x="7176120" y="249289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cxnSpLocks noChangeAspect="1"/>
          </p:cNvCxnSpPr>
          <p:nvPr/>
        </p:nvCxnSpPr>
        <p:spPr>
          <a:xfrm>
            <a:off x="753616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 noChangeAspect="1"/>
          </p:cNvCxnSpPr>
          <p:nvPr/>
        </p:nvCxnSpPr>
        <p:spPr>
          <a:xfrm>
            <a:off x="782419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cxnSpLocks noChangeAspect="1"/>
          </p:cNvCxnSpPr>
          <p:nvPr/>
        </p:nvCxnSpPr>
        <p:spPr>
          <a:xfrm>
            <a:off x="782419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cxnSpLocks noChangeAspect="1"/>
          </p:cNvCxnSpPr>
          <p:nvPr/>
        </p:nvCxnSpPr>
        <p:spPr>
          <a:xfrm>
            <a:off x="811222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cxnSpLocks noChangeAspect="1"/>
          </p:cNvCxnSpPr>
          <p:nvPr/>
        </p:nvCxnSpPr>
        <p:spPr>
          <a:xfrm>
            <a:off x="811222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cxnSpLocks noChangeAspect="1"/>
          </p:cNvCxnSpPr>
          <p:nvPr/>
        </p:nvCxnSpPr>
        <p:spPr>
          <a:xfrm>
            <a:off x="840025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>
            <a:cxnSpLocks noChangeAspect="1"/>
          </p:cNvCxnSpPr>
          <p:nvPr/>
        </p:nvCxnSpPr>
        <p:spPr>
          <a:xfrm>
            <a:off x="840025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cxnSpLocks noChangeAspect="1"/>
          </p:cNvCxnSpPr>
          <p:nvPr/>
        </p:nvCxnSpPr>
        <p:spPr>
          <a:xfrm>
            <a:off x="868828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cxnSpLocks noChangeAspect="1"/>
          </p:cNvCxnSpPr>
          <p:nvPr/>
        </p:nvCxnSpPr>
        <p:spPr>
          <a:xfrm>
            <a:off x="868828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cxnSpLocks noChangeAspect="1"/>
          </p:cNvCxnSpPr>
          <p:nvPr/>
        </p:nvCxnSpPr>
        <p:spPr>
          <a:xfrm>
            <a:off x="897632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cxnSpLocks noChangeAspect="1"/>
          </p:cNvCxnSpPr>
          <p:nvPr/>
        </p:nvCxnSpPr>
        <p:spPr>
          <a:xfrm>
            <a:off x="897632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cxnSpLocks noChangeAspect="1"/>
          </p:cNvCxnSpPr>
          <p:nvPr/>
        </p:nvCxnSpPr>
        <p:spPr>
          <a:xfrm>
            <a:off x="926435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cxnSpLocks noChangeAspect="1"/>
          </p:cNvCxnSpPr>
          <p:nvPr/>
        </p:nvCxnSpPr>
        <p:spPr>
          <a:xfrm>
            <a:off x="926435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cxnSpLocks noChangeAspect="1"/>
          </p:cNvCxnSpPr>
          <p:nvPr/>
        </p:nvCxnSpPr>
        <p:spPr>
          <a:xfrm>
            <a:off x="955238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>
            <a:cxnSpLocks noChangeAspect="1"/>
          </p:cNvCxnSpPr>
          <p:nvPr/>
        </p:nvCxnSpPr>
        <p:spPr>
          <a:xfrm>
            <a:off x="9552384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cxnSpLocks noChangeAspect="1"/>
          </p:cNvCxnSpPr>
          <p:nvPr/>
        </p:nvCxnSpPr>
        <p:spPr>
          <a:xfrm>
            <a:off x="984041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cxnSpLocks noChangeAspect="1"/>
          </p:cNvCxnSpPr>
          <p:nvPr/>
        </p:nvCxnSpPr>
        <p:spPr>
          <a:xfrm>
            <a:off x="9840416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>
            <a:cxnSpLocks noChangeAspect="1"/>
          </p:cNvCxnSpPr>
          <p:nvPr/>
        </p:nvCxnSpPr>
        <p:spPr>
          <a:xfrm>
            <a:off x="1012844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>
            <a:cxnSpLocks noChangeAspect="1"/>
          </p:cNvCxnSpPr>
          <p:nvPr/>
        </p:nvCxnSpPr>
        <p:spPr>
          <a:xfrm>
            <a:off x="10128448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cxnSpLocks noChangeAspect="1"/>
          </p:cNvCxnSpPr>
          <p:nvPr/>
        </p:nvCxnSpPr>
        <p:spPr>
          <a:xfrm>
            <a:off x="1041648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cxnSpLocks noChangeAspect="1"/>
          </p:cNvCxnSpPr>
          <p:nvPr/>
        </p:nvCxnSpPr>
        <p:spPr>
          <a:xfrm>
            <a:off x="10416480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cxnSpLocks noChangeAspect="1"/>
          </p:cNvCxnSpPr>
          <p:nvPr/>
        </p:nvCxnSpPr>
        <p:spPr>
          <a:xfrm>
            <a:off x="1070451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cxnSpLocks noChangeAspect="1"/>
          </p:cNvCxnSpPr>
          <p:nvPr/>
        </p:nvCxnSpPr>
        <p:spPr>
          <a:xfrm>
            <a:off x="1070451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cxnSpLocks noChangeAspect="1"/>
          </p:cNvCxnSpPr>
          <p:nvPr/>
        </p:nvCxnSpPr>
        <p:spPr>
          <a:xfrm>
            <a:off x="10704512" y="4581128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Полилиния 132"/>
          <p:cNvSpPr/>
          <p:nvPr/>
        </p:nvSpPr>
        <p:spPr>
          <a:xfrm>
            <a:off x="7242048" y="3212976"/>
            <a:ext cx="3462464" cy="1466313"/>
          </a:xfrm>
          <a:custGeom>
            <a:avLst/>
            <a:gdLst>
              <a:gd name="connsiteX0" fmla="*/ 0 w 3511296"/>
              <a:gd name="connsiteY0" fmla="*/ 492557 h 753465"/>
              <a:gd name="connsiteX1" fmla="*/ 204826 w 3511296"/>
              <a:gd name="connsiteY1" fmla="*/ 514502 h 753465"/>
              <a:gd name="connsiteX2" fmla="*/ 343814 w 3511296"/>
              <a:gd name="connsiteY2" fmla="*/ 521818 h 753465"/>
              <a:gd name="connsiteX3" fmla="*/ 395021 w 3511296"/>
              <a:gd name="connsiteY3" fmla="*/ 551078 h 753465"/>
              <a:gd name="connsiteX4" fmla="*/ 475488 w 3511296"/>
              <a:gd name="connsiteY4" fmla="*/ 624230 h 753465"/>
              <a:gd name="connsiteX5" fmla="*/ 599846 w 3511296"/>
              <a:gd name="connsiteY5" fmla="*/ 660806 h 753465"/>
              <a:gd name="connsiteX6" fmla="*/ 782726 w 3511296"/>
              <a:gd name="connsiteY6" fmla="*/ 697382 h 753465"/>
              <a:gd name="connsiteX7" fmla="*/ 914400 w 3511296"/>
              <a:gd name="connsiteY7" fmla="*/ 733958 h 753465"/>
              <a:gd name="connsiteX8" fmla="*/ 1002182 w 3511296"/>
              <a:gd name="connsiteY8" fmla="*/ 712013 h 753465"/>
              <a:gd name="connsiteX9" fmla="*/ 1097280 w 3511296"/>
              <a:gd name="connsiteY9" fmla="*/ 712013 h 753465"/>
              <a:gd name="connsiteX10" fmla="*/ 1170432 w 3511296"/>
              <a:gd name="connsiteY10" fmla="*/ 682752 h 753465"/>
              <a:gd name="connsiteX11" fmla="*/ 1280160 w 3511296"/>
              <a:gd name="connsiteY11" fmla="*/ 712013 h 753465"/>
              <a:gd name="connsiteX12" fmla="*/ 1375258 w 3511296"/>
              <a:gd name="connsiteY12" fmla="*/ 726643 h 753465"/>
              <a:gd name="connsiteX13" fmla="*/ 1404518 w 3511296"/>
              <a:gd name="connsiteY13" fmla="*/ 551078 h 753465"/>
              <a:gd name="connsiteX14" fmla="*/ 1470355 w 3511296"/>
              <a:gd name="connsiteY14" fmla="*/ 521818 h 753465"/>
              <a:gd name="connsiteX15" fmla="*/ 1521562 w 3511296"/>
              <a:gd name="connsiteY15" fmla="*/ 587654 h 753465"/>
              <a:gd name="connsiteX16" fmla="*/ 1594714 w 3511296"/>
              <a:gd name="connsiteY16" fmla="*/ 602285 h 753465"/>
              <a:gd name="connsiteX17" fmla="*/ 1689811 w 3511296"/>
              <a:gd name="connsiteY17" fmla="*/ 594970 h 753465"/>
              <a:gd name="connsiteX18" fmla="*/ 1719072 w 3511296"/>
              <a:gd name="connsiteY18" fmla="*/ 646176 h 753465"/>
              <a:gd name="connsiteX19" fmla="*/ 1836115 w 3511296"/>
              <a:gd name="connsiteY19" fmla="*/ 653491 h 753465"/>
              <a:gd name="connsiteX20" fmla="*/ 1982419 w 3511296"/>
              <a:gd name="connsiteY20" fmla="*/ 668122 h 753465"/>
              <a:gd name="connsiteX21" fmla="*/ 2084832 w 3511296"/>
              <a:gd name="connsiteY21" fmla="*/ 646176 h 753465"/>
              <a:gd name="connsiteX22" fmla="*/ 2143354 w 3511296"/>
              <a:gd name="connsiteY22" fmla="*/ 434035 h 753465"/>
              <a:gd name="connsiteX23" fmla="*/ 2165299 w 3511296"/>
              <a:gd name="connsiteY23" fmla="*/ 455981 h 753465"/>
              <a:gd name="connsiteX24" fmla="*/ 2231136 w 3511296"/>
              <a:gd name="connsiteY24" fmla="*/ 404774 h 753465"/>
              <a:gd name="connsiteX25" fmla="*/ 2231136 w 3511296"/>
              <a:gd name="connsiteY25" fmla="*/ 441350 h 753465"/>
              <a:gd name="connsiteX26" fmla="*/ 2296973 w 3511296"/>
              <a:gd name="connsiteY26" fmla="*/ 514502 h 753465"/>
              <a:gd name="connsiteX27" fmla="*/ 2340864 w 3511296"/>
              <a:gd name="connsiteY27" fmla="*/ 346253 h 753465"/>
              <a:gd name="connsiteX28" fmla="*/ 2392070 w 3511296"/>
              <a:gd name="connsiteY28" fmla="*/ 360883 h 753465"/>
              <a:gd name="connsiteX29" fmla="*/ 2406701 w 3511296"/>
              <a:gd name="connsiteY29" fmla="*/ 382829 h 753465"/>
              <a:gd name="connsiteX30" fmla="*/ 2457907 w 3511296"/>
              <a:gd name="connsiteY30" fmla="*/ 353568 h 753465"/>
              <a:gd name="connsiteX31" fmla="*/ 2523744 w 3511296"/>
              <a:gd name="connsiteY31" fmla="*/ 17069 h 753465"/>
              <a:gd name="connsiteX32" fmla="*/ 2560320 w 3511296"/>
              <a:gd name="connsiteY32" fmla="*/ 251155 h 753465"/>
              <a:gd name="connsiteX33" fmla="*/ 2589581 w 3511296"/>
              <a:gd name="connsiteY33" fmla="*/ 287731 h 753465"/>
              <a:gd name="connsiteX34" fmla="*/ 2618842 w 3511296"/>
              <a:gd name="connsiteY34" fmla="*/ 375514 h 753465"/>
              <a:gd name="connsiteX35" fmla="*/ 2626157 w 3511296"/>
              <a:gd name="connsiteY35" fmla="*/ 397459 h 753465"/>
              <a:gd name="connsiteX36" fmla="*/ 2670048 w 3511296"/>
              <a:gd name="connsiteY36" fmla="*/ 419405 h 753465"/>
              <a:gd name="connsiteX37" fmla="*/ 2699309 w 3511296"/>
              <a:gd name="connsiteY37" fmla="*/ 477926 h 753465"/>
              <a:gd name="connsiteX38" fmla="*/ 2779776 w 3511296"/>
              <a:gd name="connsiteY38" fmla="*/ 485242 h 753465"/>
              <a:gd name="connsiteX39" fmla="*/ 2852928 w 3511296"/>
              <a:gd name="connsiteY39" fmla="*/ 492557 h 753465"/>
              <a:gd name="connsiteX40" fmla="*/ 2889504 w 3511296"/>
              <a:gd name="connsiteY40" fmla="*/ 499872 h 753465"/>
              <a:gd name="connsiteX41" fmla="*/ 2969971 w 3511296"/>
              <a:gd name="connsiteY41" fmla="*/ 448666 h 753465"/>
              <a:gd name="connsiteX42" fmla="*/ 3043123 w 3511296"/>
              <a:gd name="connsiteY42" fmla="*/ 507187 h 753465"/>
              <a:gd name="connsiteX43" fmla="*/ 3152851 w 3511296"/>
              <a:gd name="connsiteY43" fmla="*/ 309677 h 753465"/>
              <a:gd name="connsiteX44" fmla="*/ 3189427 w 3511296"/>
              <a:gd name="connsiteY44" fmla="*/ 404774 h 753465"/>
              <a:gd name="connsiteX45" fmla="*/ 3240634 w 3511296"/>
              <a:gd name="connsiteY45" fmla="*/ 455981 h 753465"/>
              <a:gd name="connsiteX46" fmla="*/ 3313786 w 3511296"/>
              <a:gd name="connsiteY46" fmla="*/ 426720 h 753465"/>
              <a:gd name="connsiteX47" fmla="*/ 3394253 w 3511296"/>
              <a:gd name="connsiteY47" fmla="*/ 434035 h 753465"/>
              <a:gd name="connsiteX48" fmla="*/ 3511296 w 3511296"/>
              <a:gd name="connsiteY48" fmla="*/ 53645 h 753465"/>
              <a:gd name="connsiteX0" fmla="*/ 0 w 3462464"/>
              <a:gd name="connsiteY0" fmla="*/ 492557 h 753465"/>
              <a:gd name="connsiteX1" fmla="*/ 204826 w 3462464"/>
              <a:gd name="connsiteY1" fmla="*/ 514502 h 753465"/>
              <a:gd name="connsiteX2" fmla="*/ 343814 w 3462464"/>
              <a:gd name="connsiteY2" fmla="*/ 521818 h 753465"/>
              <a:gd name="connsiteX3" fmla="*/ 395021 w 3462464"/>
              <a:gd name="connsiteY3" fmla="*/ 551078 h 753465"/>
              <a:gd name="connsiteX4" fmla="*/ 475488 w 3462464"/>
              <a:gd name="connsiteY4" fmla="*/ 624230 h 753465"/>
              <a:gd name="connsiteX5" fmla="*/ 599846 w 3462464"/>
              <a:gd name="connsiteY5" fmla="*/ 660806 h 753465"/>
              <a:gd name="connsiteX6" fmla="*/ 782726 w 3462464"/>
              <a:gd name="connsiteY6" fmla="*/ 697382 h 753465"/>
              <a:gd name="connsiteX7" fmla="*/ 914400 w 3462464"/>
              <a:gd name="connsiteY7" fmla="*/ 733958 h 753465"/>
              <a:gd name="connsiteX8" fmla="*/ 1002182 w 3462464"/>
              <a:gd name="connsiteY8" fmla="*/ 712013 h 753465"/>
              <a:gd name="connsiteX9" fmla="*/ 1097280 w 3462464"/>
              <a:gd name="connsiteY9" fmla="*/ 712013 h 753465"/>
              <a:gd name="connsiteX10" fmla="*/ 1170432 w 3462464"/>
              <a:gd name="connsiteY10" fmla="*/ 682752 h 753465"/>
              <a:gd name="connsiteX11" fmla="*/ 1280160 w 3462464"/>
              <a:gd name="connsiteY11" fmla="*/ 712013 h 753465"/>
              <a:gd name="connsiteX12" fmla="*/ 1375258 w 3462464"/>
              <a:gd name="connsiteY12" fmla="*/ 726643 h 753465"/>
              <a:gd name="connsiteX13" fmla="*/ 1404518 w 3462464"/>
              <a:gd name="connsiteY13" fmla="*/ 551078 h 753465"/>
              <a:gd name="connsiteX14" fmla="*/ 1470355 w 3462464"/>
              <a:gd name="connsiteY14" fmla="*/ 521818 h 753465"/>
              <a:gd name="connsiteX15" fmla="*/ 1521562 w 3462464"/>
              <a:gd name="connsiteY15" fmla="*/ 587654 h 753465"/>
              <a:gd name="connsiteX16" fmla="*/ 1594714 w 3462464"/>
              <a:gd name="connsiteY16" fmla="*/ 602285 h 753465"/>
              <a:gd name="connsiteX17" fmla="*/ 1689811 w 3462464"/>
              <a:gd name="connsiteY17" fmla="*/ 594970 h 753465"/>
              <a:gd name="connsiteX18" fmla="*/ 1719072 w 3462464"/>
              <a:gd name="connsiteY18" fmla="*/ 646176 h 753465"/>
              <a:gd name="connsiteX19" fmla="*/ 1836115 w 3462464"/>
              <a:gd name="connsiteY19" fmla="*/ 653491 h 753465"/>
              <a:gd name="connsiteX20" fmla="*/ 1982419 w 3462464"/>
              <a:gd name="connsiteY20" fmla="*/ 668122 h 753465"/>
              <a:gd name="connsiteX21" fmla="*/ 2084832 w 3462464"/>
              <a:gd name="connsiteY21" fmla="*/ 646176 h 753465"/>
              <a:gd name="connsiteX22" fmla="*/ 2143354 w 3462464"/>
              <a:gd name="connsiteY22" fmla="*/ 434035 h 753465"/>
              <a:gd name="connsiteX23" fmla="*/ 2165299 w 3462464"/>
              <a:gd name="connsiteY23" fmla="*/ 455981 h 753465"/>
              <a:gd name="connsiteX24" fmla="*/ 2231136 w 3462464"/>
              <a:gd name="connsiteY24" fmla="*/ 404774 h 753465"/>
              <a:gd name="connsiteX25" fmla="*/ 2231136 w 3462464"/>
              <a:gd name="connsiteY25" fmla="*/ 441350 h 753465"/>
              <a:gd name="connsiteX26" fmla="*/ 2296973 w 3462464"/>
              <a:gd name="connsiteY26" fmla="*/ 514502 h 753465"/>
              <a:gd name="connsiteX27" fmla="*/ 2340864 w 3462464"/>
              <a:gd name="connsiteY27" fmla="*/ 346253 h 753465"/>
              <a:gd name="connsiteX28" fmla="*/ 2392070 w 3462464"/>
              <a:gd name="connsiteY28" fmla="*/ 360883 h 753465"/>
              <a:gd name="connsiteX29" fmla="*/ 2406701 w 3462464"/>
              <a:gd name="connsiteY29" fmla="*/ 382829 h 753465"/>
              <a:gd name="connsiteX30" fmla="*/ 2457907 w 3462464"/>
              <a:gd name="connsiteY30" fmla="*/ 353568 h 753465"/>
              <a:gd name="connsiteX31" fmla="*/ 2523744 w 3462464"/>
              <a:gd name="connsiteY31" fmla="*/ 17069 h 753465"/>
              <a:gd name="connsiteX32" fmla="*/ 2560320 w 3462464"/>
              <a:gd name="connsiteY32" fmla="*/ 251155 h 753465"/>
              <a:gd name="connsiteX33" fmla="*/ 2589581 w 3462464"/>
              <a:gd name="connsiteY33" fmla="*/ 287731 h 753465"/>
              <a:gd name="connsiteX34" fmla="*/ 2618842 w 3462464"/>
              <a:gd name="connsiteY34" fmla="*/ 375514 h 753465"/>
              <a:gd name="connsiteX35" fmla="*/ 2626157 w 3462464"/>
              <a:gd name="connsiteY35" fmla="*/ 397459 h 753465"/>
              <a:gd name="connsiteX36" fmla="*/ 2670048 w 3462464"/>
              <a:gd name="connsiteY36" fmla="*/ 419405 h 753465"/>
              <a:gd name="connsiteX37" fmla="*/ 2699309 w 3462464"/>
              <a:gd name="connsiteY37" fmla="*/ 477926 h 753465"/>
              <a:gd name="connsiteX38" fmla="*/ 2779776 w 3462464"/>
              <a:gd name="connsiteY38" fmla="*/ 485242 h 753465"/>
              <a:gd name="connsiteX39" fmla="*/ 2852928 w 3462464"/>
              <a:gd name="connsiteY39" fmla="*/ 492557 h 753465"/>
              <a:gd name="connsiteX40" fmla="*/ 2889504 w 3462464"/>
              <a:gd name="connsiteY40" fmla="*/ 499872 h 753465"/>
              <a:gd name="connsiteX41" fmla="*/ 2969971 w 3462464"/>
              <a:gd name="connsiteY41" fmla="*/ 448666 h 753465"/>
              <a:gd name="connsiteX42" fmla="*/ 3043123 w 3462464"/>
              <a:gd name="connsiteY42" fmla="*/ 507187 h 753465"/>
              <a:gd name="connsiteX43" fmla="*/ 3152851 w 3462464"/>
              <a:gd name="connsiteY43" fmla="*/ 309677 h 753465"/>
              <a:gd name="connsiteX44" fmla="*/ 3189427 w 3462464"/>
              <a:gd name="connsiteY44" fmla="*/ 404774 h 753465"/>
              <a:gd name="connsiteX45" fmla="*/ 3240634 w 3462464"/>
              <a:gd name="connsiteY45" fmla="*/ 455981 h 753465"/>
              <a:gd name="connsiteX46" fmla="*/ 3313786 w 3462464"/>
              <a:gd name="connsiteY46" fmla="*/ 426720 h 753465"/>
              <a:gd name="connsiteX47" fmla="*/ 3394253 w 3462464"/>
              <a:gd name="connsiteY47" fmla="*/ 434035 h 753465"/>
              <a:gd name="connsiteX48" fmla="*/ 3462464 w 3462464"/>
              <a:gd name="connsiteY48" fmla="*/ 151248 h 75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62464" h="753465">
                <a:moveTo>
                  <a:pt x="0" y="492557"/>
                </a:moveTo>
                <a:lnTo>
                  <a:pt x="204826" y="514502"/>
                </a:lnTo>
                <a:cubicBezTo>
                  <a:pt x="262128" y="519379"/>
                  <a:pt x="312115" y="515722"/>
                  <a:pt x="343814" y="521818"/>
                </a:cubicBezTo>
                <a:cubicBezTo>
                  <a:pt x="375513" y="527914"/>
                  <a:pt x="373075" y="534009"/>
                  <a:pt x="395021" y="551078"/>
                </a:cubicBezTo>
                <a:cubicBezTo>
                  <a:pt x="416967" y="568147"/>
                  <a:pt x="441351" y="605942"/>
                  <a:pt x="475488" y="624230"/>
                </a:cubicBezTo>
                <a:cubicBezTo>
                  <a:pt x="509625" y="642518"/>
                  <a:pt x="548640" y="648614"/>
                  <a:pt x="599846" y="660806"/>
                </a:cubicBezTo>
                <a:cubicBezTo>
                  <a:pt x="651052" y="672998"/>
                  <a:pt x="730300" y="685190"/>
                  <a:pt x="782726" y="697382"/>
                </a:cubicBezTo>
                <a:cubicBezTo>
                  <a:pt x="835152" y="709574"/>
                  <a:pt x="877824" y="731520"/>
                  <a:pt x="914400" y="733958"/>
                </a:cubicBezTo>
                <a:cubicBezTo>
                  <a:pt x="950976" y="736396"/>
                  <a:pt x="971702" y="715670"/>
                  <a:pt x="1002182" y="712013"/>
                </a:cubicBezTo>
                <a:cubicBezTo>
                  <a:pt x="1032662" y="708356"/>
                  <a:pt x="1069238" y="716890"/>
                  <a:pt x="1097280" y="712013"/>
                </a:cubicBezTo>
                <a:cubicBezTo>
                  <a:pt x="1125322" y="707136"/>
                  <a:pt x="1139952" y="682752"/>
                  <a:pt x="1170432" y="682752"/>
                </a:cubicBezTo>
                <a:cubicBezTo>
                  <a:pt x="1200912" y="682752"/>
                  <a:pt x="1246022" y="704698"/>
                  <a:pt x="1280160" y="712013"/>
                </a:cubicBezTo>
                <a:cubicBezTo>
                  <a:pt x="1314298" y="719328"/>
                  <a:pt x="1354532" y="753465"/>
                  <a:pt x="1375258" y="726643"/>
                </a:cubicBezTo>
                <a:cubicBezTo>
                  <a:pt x="1395984" y="699821"/>
                  <a:pt x="1388669" y="585216"/>
                  <a:pt x="1404518" y="551078"/>
                </a:cubicBezTo>
                <a:cubicBezTo>
                  <a:pt x="1420368" y="516941"/>
                  <a:pt x="1450848" y="515722"/>
                  <a:pt x="1470355" y="521818"/>
                </a:cubicBezTo>
                <a:cubicBezTo>
                  <a:pt x="1489862" y="527914"/>
                  <a:pt x="1500836" y="574243"/>
                  <a:pt x="1521562" y="587654"/>
                </a:cubicBezTo>
                <a:cubicBezTo>
                  <a:pt x="1542288" y="601065"/>
                  <a:pt x="1566673" y="601066"/>
                  <a:pt x="1594714" y="602285"/>
                </a:cubicBezTo>
                <a:cubicBezTo>
                  <a:pt x="1622755" y="603504"/>
                  <a:pt x="1669085" y="587655"/>
                  <a:pt x="1689811" y="594970"/>
                </a:cubicBezTo>
                <a:cubicBezTo>
                  <a:pt x="1710537" y="602285"/>
                  <a:pt x="1694688" y="636423"/>
                  <a:pt x="1719072" y="646176"/>
                </a:cubicBezTo>
                <a:cubicBezTo>
                  <a:pt x="1743456" y="655929"/>
                  <a:pt x="1792224" y="649833"/>
                  <a:pt x="1836115" y="653491"/>
                </a:cubicBezTo>
                <a:cubicBezTo>
                  <a:pt x="1880006" y="657149"/>
                  <a:pt x="1940966" y="669341"/>
                  <a:pt x="1982419" y="668122"/>
                </a:cubicBezTo>
                <a:cubicBezTo>
                  <a:pt x="2023872" y="666903"/>
                  <a:pt x="2058010" y="685190"/>
                  <a:pt x="2084832" y="646176"/>
                </a:cubicBezTo>
                <a:cubicBezTo>
                  <a:pt x="2111654" y="607162"/>
                  <a:pt x="2129943" y="465734"/>
                  <a:pt x="2143354" y="434035"/>
                </a:cubicBezTo>
                <a:cubicBezTo>
                  <a:pt x="2156765" y="402336"/>
                  <a:pt x="2150669" y="460858"/>
                  <a:pt x="2165299" y="455981"/>
                </a:cubicBezTo>
                <a:cubicBezTo>
                  <a:pt x="2179929" y="451104"/>
                  <a:pt x="2220163" y="407212"/>
                  <a:pt x="2231136" y="404774"/>
                </a:cubicBezTo>
                <a:cubicBezTo>
                  <a:pt x="2242109" y="402336"/>
                  <a:pt x="2220163" y="423062"/>
                  <a:pt x="2231136" y="441350"/>
                </a:cubicBezTo>
                <a:cubicBezTo>
                  <a:pt x="2242109" y="459638"/>
                  <a:pt x="2278685" y="530352"/>
                  <a:pt x="2296973" y="514502"/>
                </a:cubicBezTo>
                <a:cubicBezTo>
                  <a:pt x="2315261" y="498652"/>
                  <a:pt x="2325014" y="371856"/>
                  <a:pt x="2340864" y="346253"/>
                </a:cubicBezTo>
                <a:cubicBezTo>
                  <a:pt x="2356714" y="320650"/>
                  <a:pt x="2381097" y="354787"/>
                  <a:pt x="2392070" y="360883"/>
                </a:cubicBezTo>
                <a:cubicBezTo>
                  <a:pt x="2403043" y="366979"/>
                  <a:pt x="2395728" y="384048"/>
                  <a:pt x="2406701" y="382829"/>
                </a:cubicBezTo>
                <a:cubicBezTo>
                  <a:pt x="2417674" y="381610"/>
                  <a:pt x="2438400" y="414528"/>
                  <a:pt x="2457907" y="353568"/>
                </a:cubicBezTo>
                <a:cubicBezTo>
                  <a:pt x="2477414" y="292608"/>
                  <a:pt x="2506675" y="34138"/>
                  <a:pt x="2523744" y="17069"/>
                </a:cubicBezTo>
                <a:cubicBezTo>
                  <a:pt x="2540813" y="0"/>
                  <a:pt x="2549347" y="206045"/>
                  <a:pt x="2560320" y="251155"/>
                </a:cubicBezTo>
                <a:cubicBezTo>
                  <a:pt x="2571293" y="296265"/>
                  <a:pt x="2579827" y="267005"/>
                  <a:pt x="2589581" y="287731"/>
                </a:cubicBezTo>
                <a:cubicBezTo>
                  <a:pt x="2599335" y="308458"/>
                  <a:pt x="2618842" y="375514"/>
                  <a:pt x="2618842" y="375514"/>
                </a:cubicBezTo>
                <a:cubicBezTo>
                  <a:pt x="2624938" y="393802"/>
                  <a:pt x="2617623" y="390144"/>
                  <a:pt x="2626157" y="397459"/>
                </a:cubicBezTo>
                <a:cubicBezTo>
                  <a:pt x="2634691" y="404774"/>
                  <a:pt x="2657856" y="405994"/>
                  <a:pt x="2670048" y="419405"/>
                </a:cubicBezTo>
                <a:cubicBezTo>
                  <a:pt x="2682240" y="432816"/>
                  <a:pt x="2681021" y="466953"/>
                  <a:pt x="2699309" y="477926"/>
                </a:cubicBezTo>
                <a:cubicBezTo>
                  <a:pt x="2717597" y="488899"/>
                  <a:pt x="2779776" y="485242"/>
                  <a:pt x="2779776" y="485242"/>
                </a:cubicBezTo>
                <a:cubicBezTo>
                  <a:pt x="2805379" y="487680"/>
                  <a:pt x="2834640" y="490119"/>
                  <a:pt x="2852928" y="492557"/>
                </a:cubicBezTo>
                <a:cubicBezTo>
                  <a:pt x="2871216" y="494995"/>
                  <a:pt x="2869997" y="507187"/>
                  <a:pt x="2889504" y="499872"/>
                </a:cubicBezTo>
                <a:cubicBezTo>
                  <a:pt x="2909011" y="492557"/>
                  <a:pt x="2944368" y="447447"/>
                  <a:pt x="2969971" y="448666"/>
                </a:cubicBezTo>
                <a:cubicBezTo>
                  <a:pt x="2995574" y="449885"/>
                  <a:pt x="3012643" y="530352"/>
                  <a:pt x="3043123" y="507187"/>
                </a:cubicBezTo>
                <a:cubicBezTo>
                  <a:pt x="3073603" y="484022"/>
                  <a:pt x="3128467" y="326746"/>
                  <a:pt x="3152851" y="309677"/>
                </a:cubicBezTo>
                <a:cubicBezTo>
                  <a:pt x="3177235" y="292608"/>
                  <a:pt x="3174797" y="380390"/>
                  <a:pt x="3189427" y="404774"/>
                </a:cubicBezTo>
                <a:cubicBezTo>
                  <a:pt x="3204058" y="429158"/>
                  <a:pt x="3219907" y="452323"/>
                  <a:pt x="3240634" y="455981"/>
                </a:cubicBezTo>
                <a:cubicBezTo>
                  <a:pt x="3261361" y="459639"/>
                  <a:pt x="3288183" y="430378"/>
                  <a:pt x="3313786" y="426720"/>
                </a:cubicBezTo>
                <a:cubicBezTo>
                  <a:pt x="3339389" y="423062"/>
                  <a:pt x="3369473" y="479947"/>
                  <a:pt x="3394253" y="434035"/>
                </a:cubicBezTo>
                <a:cubicBezTo>
                  <a:pt x="3419033" y="388123"/>
                  <a:pt x="3462464" y="151248"/>
                  <a:pt x="3462464" y="151248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олилиния 136"/>
          <p:cNvSpPr/>
          <p:nvPr/>
        </p:nvSpPr>
        <p:spPr>
          <a:xfrm>
            <a:off x="7237562" y="3239219"/>
            <a:ext cx="3466949" cy="1136925"/>
          </a:xfrm>
          <a:custGeom>
            <a:avLst/>
            <a:gdLst>
              <a:gd name="connsiteX0" fmla="*/ 0 w 3657601"/>
              <a:gd name="connsiteY0" fmla="*/ 513272 h 1079739"/>
              <a:gd name="connsiteX1" fmla="*/ 284672 w 3657601"/>
              <a:gd name="connsiteY1" fmla="*/ 599536 h 1079739"/>
              <a:gd name="connsiteX2" fmla="*/ 405442 w 3657601"/>
              <a:gd name="connsiteY2" fmla="*/ 565030 h 1079739"/>
              <a:gd name="connsiteX3" fmla="*/ 612476 w 3657601"/>
              <a:gd name="connsiteY3" fmla="*/ 737558 h 1079739"/>
              <a:gd name="connsiteX4" fmla="*/ 767751 w 3657601"/>
              <a:gd name="connsiteY4" fmla="*/ 513272 h 1079739"/>
              <a:gd name="connsiteX5" fmla="*/ 819510 w 3657601"/>
              <a:gd name="connsiteY5" fmla="*/ 642668 h 1079739"/>
              <a:gd name="connsiteX6" fmla="*/ 897147 w 3657601"/>
              <a:gd name="connsiteY6" fmla="*/ 496019 h 1079739"/>
              <a:gd name="connsiteX7" fmla="*/ 1069676 w 3657601"/>
              <a:gd name="connsiteY7" fmla="*/ 461513 h 1079739"/>
              <a:gd name="connsiteX8" fmla="*/ 1181819 w 3657601"/>
              <a:gd name="connsiteY8" fmla="*/ 608162 h 1079739"/>
              <a:gd name="connsiteX9" fmla="*/ 1302589 w 3657601"/>
              <a:gd name="connsiteY9" fmla="*/ 599536 h 1079739"/>
              <a:gd name="connsiteX10" fmla="*/ 1423359 w 3657601"/>
              <a:gd name="connsiteY10" fmla="*/ 56072 h 1079739"/>
              <a:gd name="connsiteX11" fmla="*/ 1630393 w 3657601"/>
              <a:gd name="connsiteY11" fmla="*/ 935966 h 1079739"/>
              <a:gd name="connsiteX12" fmla="*/ 1777042 w 3657601"/>
              <a:gd name="connsiteY12" fmla="*/ 772064 h 1079739"/>
              <a:gd name="connsiteX13" fmla="*/ 2096219 w 3657601"/>
              <a:gd name="connsiteY13" fmla="*/ 616789 h 1079739"/>
              <a:gd name="connsiteX14" fmla="*/ 2191110 w 3657601"/>
              <a:gd name="connsiteY14" fmla="*/ 651294 h 1079739"/>
              <a:gd name="connsiteX15" fmla="*/ 2329132 w 3657601"/>
              <a:gd name="connsiteY15" fmla="*/ 677173 h 1079739"/>
              <a:gd name="connsiteX16" fmla="*/ 2536166 w 3657601"/>
              <a:gd name="connsiteY16" fmla="*/ 1004977 h 1079739"/>
              <a:gd name="connsiteX17" fmla="*/ 2786332 w 3657601"/>
              <a:gd name="connsiteY17" fmla="*/ 1004977 h 1079739"/>
              <a:gd name="connsiteX18" fmla="*/ 2898476 w 3657601"/>
              <a:gd name="connsiteY18" fmla="*/ 1065362 h 1079739"/>
              <a:gd name="connsiteX19" fmla="*/ 3071004 w 3657601"/>
              <a:gd name="connsiteY19" fmla="*/ 1048109 h 1079739"/>
              <a:gd name="connsiteX20" fmla="*/ 3148642 w 3657601"/>
              <a:gd name="connsiteY20" fmla="*/ 875581 h 1079739"/>
              <a:gd name="connsiteX21" fmla="*/ 3260785 w 3657601"/>
              <a:gd name="connsiteY21" fmla="*/ 996351 h 1079739"/>
              <a:gd name="connsiteX22" fmla="*/ 3459193 w 3657601"/>
              <a:gd name="connsiteY22" fmla="*/ 935966 h 1079739"/>
              <a:gd name="connsiteX0" fmla="*/ 0 w 3665358"/>
              <a:gd name="connsiteY0" fmla="*/ 513272 h 1079739"/>
              <a:gd name="connsiteX1" fmla="*/ 284672 w 3665358"/>
              <a:gd name="connsiteY1" fmla="*/ 599536 h 1079739"/>
              <a:gd name="connsiteX2" fmla="*/ 405442 w 3665358"/>
              <a:gd name="connsiteY2" fmla="*/ 565030 h 1079739"/>
              <a:gd name="connsiteX3" fmla="*/ 612476 w 3665358"/>
              <a:gd name="connsiteY3" fmla="*/ 737558 h 1079739"/>
              <a:gd name="connsiteX4" fmla="*/ 767751 w 3665358"/>
              <a:gd name="connsiteY4" fmla="*/ 513272 h 1079739"/>
              <a:gd name="connsiteX5" fmla="*/ 819510 w 3665358"/>
              <a:gd name="connsiteY5" fmla="*/ 642668 h 1079739"/>
              <a:gd name="connsiteX6" fmla="*/ 897147 w 3665358"/>
              <a:gd name="connsiteY6" fmla="*/ 496019 h 1079739"/>
              <a:gd name="connsiteX7" fmla="*/ 1069676 w 3665358"/>
              <a:gd name="connsiteY7" fmla="*/ 461513 h 1079739"/>
              <a:gd name="connsiteX8" fmla="*/ 1181819 w 3665358"/>
              <a:gd name="connsiteY8" fmla="*/ 608162 h 1079739"/>
              <a:gd name="connsiteX9" fmla="*/ 1302589 w 3665358"/>
              <a:gd name="connsiteY9" fmla="*/ 599536 h 1079739"/>
              <a:gd name="connsiteX10" fmla="*/ 1423359 w 3665358"/>
              <a:gd name="connsiteY10" fmla="*/ 56072 h 1079739"/>
              <a:gd name="connsiteX11" fmla="*/ 1630393 w 3665358"/>
              <a:gd name="connsiteY11" fmla="*/ 935966 h 1079739"/>
              <a:gd name="connsiteX12" fmla="*/ 1777042 w 3665358"/>
              <a:gd name="connsiteY12" fmla="*/ 772064 h 1079739"/>
              <a:gd name="connsiteX13" fmla="*/ 2096219 w 3665358"/>
              <a:gd name="connsiteY13" fmla="*/ 616789 h 1079739"/>
              <a:gd name="connsiteX14" fmla="*/ 2191110 w 3665358"/>
              <a:gd name="connsiteY14" fmla="*/ 651294 h 1079739"/>
              <a:gd name="connsiteX15" fmla="*/ 2329132 w 3665358"/>
              <a:gd name="connsiteY15" fmla="*/ 677173 h 1079739"/>
              <a:gd name="connsiteX16" fmla="*/ 2536166 w 3665358"/>
              <a:gd name="connsiteY16" fmla="*/ 1004977 h 1079739"/>
              <a:gd name="connsiteX17" fmla="*/ 2786332 w 3665358"/>
              <a:gd name="connsiteY17" fmla="*/ 1004977 h 1079739"/>
              <a:gd name="connsiteX18" fmla="*/ 2898476 w 3665358"/>
              <a:gd name="connsiteY18" fmla="*/ 1065362 h 1079739"/>
              <a:gd name="connsiteX19" fmla="*/ 3071004 w 3665358"/>
              <a:gd name="connsiteY19" fmla="*/ 1048109 h 1079739"/>
              <a:gd name="connsiteX20" fmla="*/ 3148642 w 3665358"/>
              <a:gd name="connsiteY20" fmla="*/ 875581 h 1079739"/>
              <a:gd name="connsiteX21" fmla="*/ 3260785 w 3665358"/>
              <a:gd name="connsiteY21" fmla="*/ 996351 h 1079739"/>
              <a:gd name="connsiteX22" fmla="*/ 3466950 w 3665358"/>
              <a:gd name="connsiteY22" fmla="*/ 909861 h 1079739"/>
              <a:gd name="connsiteX0" fmla="*/ 0 w 3466950"/>
              <a:gd name="connsiteY0" fmla="*/ 513272 h 1079739"/>
              <a:gd name="connsiteX1" fmla="*/ 284672 w 3466950"/>
              <a:gd name="connsiteY1" fmla="*/ 599536 h 1079739"/>
              <a:gd name="connsiteX2" fmla="*/ 405442 w 3466950"/>
              <a:gd name="connsiteY2" fmla="*/ 565030 h 1079739"/>
              <a:gd name="connsiteX3" fmla="*/ 612476 w 3466950"/>
              <a:gd name="connsiteY3" fmla="*/ 737558 h 1079739"/>
              <a:gd name="connsiteX4" fmla="*/ 767751 w 3466950"/>
              <a:gd name="connsiteY4" fmla="*/ 513272 h 1079739"/>
              <a:gd name="connsiteX5" fmla="*/ 819510 w 3466950"/>
              <a:gd name="connsiteY5" fmla="*/ 642668 h 1079739"/>
              <a:gd name="connsiteX6" fmla="*/ 897147 w 3466950"/>
              <a:gd name="connsiteY6" fmla="*/ 496019 h 1079739"/>
              <a:gd name="connsiteX7" fmla="*/ 1069676 w 3466950"/>
              <a:gd name="connsiteY7" fmla="*/ 461513 h 1079739"/>
              <a:gd name="connsiteX8" fmla="*/ 1181819 w 3466950"/>
              <a:gd name="connsiteY8" fmla="*/ 608162 h 1079739"/>
              <a:gd name="connsiteX9" fmla="*/ 1302589 w 3466950"/>
              <a:gd name="connsiteY9" fmla="*/ 599536 h 1079739"/>
              <a:gd name="connsiteX10" fmla="*/ 1423359 w 3466950"/>
              <a:gd name="connsiteY10" fmla="*/ 56072 h 1079739"/>
              <a:gd name="connsiteX11" fmla="*/ 1630393 w 3466950"/>
              <a:gd name="connsiteY11" fmla="*/ 935966 h 1079739"/>
              <a:gd name="connsiteX12" fmla="*/ 1777042 w 3466950"/>
              <a:gd name="connsiteY12" fmla="*/ 772064 h 1079739"/>
              <a:gd name="connsiteX13" fmla="*/ 2096219 w 3466950"/>
              <a:gd name="connsiteY13" fmla="*/ 616789 h 1079739"/>
              <a:gd name="connsiteX14" fmla="*/ 2191110 w 3466950"/>
              <a:gd name="connsiteY14" fmla="*/ 651294 h 1079739"/>
              <a:gd name="connsiteX15" fmla="*/ 2329132 w 3466950"/>
              <a:gd name="connsiteY15" fmla="*/ 677173 h 1079739"/>
              <a:gd name="connsiteX16" fmla="*/ 2536166 w 3466950"/>
              <a:gd name="connsiteY16" fmla="*/ 1004977 h 1079739"/>
              <a:gd name="connsiteX17" fmla="*/ 2786332 w 3466950"/>
              <a:gd name="connsiteY17" fmla="*/ 1004977 h 1079739"/>
              <a:gd name="connsiteX18" fmla="*/ 2898476 w 3466950"/>
              <a:gd name="connsiteY18" fmla="*/ 1065362 h 1079739"/>
              <a:gd name="connsiteX19" fmla="*/ 3071004 w 3466950"/>
              <a:gd name="connsiteY19" fmla="*/ 1048109 h 1079739"/>
              <a:gd name="connsiteX20" fmla="*/ 3148642 w 3466950"/>
              <a:gd name="connsiteY20" fmla="*/ 875581 h 1079739"/>
              <a:gd name="connsiteX21" fmla="*/ 3260785 w 3466950"/>
              <a:gd name="connsiteY21" fmla="*/ 996351 h 1079739"/>
              <a:gd name="connsiteX22" fmla="*/ 3466950 w 3466950"/>
              <a:gd name="connsiteY22" fmla="*/ 909861 h 1079739"/>
              <a:gd name="connsiteX0" fmla="*/ 0 w 3466950"/>
              <a:gd name="connsiteY0" fmla="*/ 513272 h 1079739"/>
              <a:gd name="connsiteX1" fmla="*/ 284672 w 3466950"/>
              <a:gd name="connsiteY1" fmla="*/ 599536 h 1079739"/>
              <a:gd name="connsiteX2" fmla="*/ 405442 w 3466950"/>
              <a:gd name="connsiteY2" fmla="*/ 565030 h 1079739"/>
              <a:gd name="connsiteX3" fmla="*/ 612476 w 3466950"/>
              <a:gd name="connsiteY3" fmla="*/ 737558 h 1079739"/>
              <a:gd name="connsiteX4" fmla="*/ 767751 w 3466950"/>
              <a:gd name="connsiteY4" fmla="*/ 513272 h 1079739"/>
              <a:gd name="connsiteX5" fmla="*/ 819510 w 3466950"/>
              <a:gd name="connsiteY5" fmla="*/ 642668 h 1079739"/>
              <a:gd name="connsiteX6" fmla="*/ 897147 w 3466950"/>
              <a:gd name="connsiteY6" fmla="*/ 496019 h 1079739"/>
              <a:gd name="connsiteX7" fmla="*/ 1069676 w 3466950"/>
              <a:gd name="connsiteY7" fmla="*/ 461513 h 1079739"/>
              <a:gd name="connsiteX8" fmla="*/ 1181819 w 3466950"/>
              <a:gd name="connsiteY8" fmla="*/ 608162 h 1079739"/>
              <a:gd name="connsiteX9" fmla="*/ 1302589 w 3466950"/>
              <a:gd name="connsiteY9" fmla="*/ 599536 h 1079739"/>
              <a:gd name="connsiteX10" fmla="*/ 1423359 w 3466950"/>
              <a:gd name="connsiteY10" fmla="*/ 56072 h 1079739"/>
              <a:gd name="connsiteX11" fmla="*/ 1630393 w 3466950"/>
              <a:gd name="connsiteY11" fmla="*/ 935966 h 1079739"/>
              <a:gd name="connsiteX12" fmla="*/ 1777042 w 3466950"/>
              <a:gd name="connsiteY12" fmla="*/ 772064 h 1079739"/>
              <a:gd name="connsiteX13" fmla="*/ 2096219 w 3466950"/>
              <a:gd name="connsiteY13" fmla="*/ 616789 h 1079739"/>
              <a:gd name="connsiteX14" fmla="*/ 2191110 w 3466950"/>
              <a:gd name="connsiteY14" fmla="*/ 651294 h 1079739"/>
              <a:gd name="connsiteX15" fmla="*/ 2329132 w 3466950"/>
              <a:gd name="connsiteY15" fmla="*/ 677173 h 1079739"/>
              <a:gd name="connsiteX16" fmla="*/ 2536166 w 3466950"/>
              <a:gd name="connsiteY16" fmla="*/ 1004977 h 1079739"/>
              <a:gd name="connsiteX17" fmla="*/ 2674861 w 3466950"/>
              <a:gd name="connsiteY17" fmla="*/ 981869 h 1079739"/>
              <a:gd name="connsiteX18" fmla="*/ 2898476 w 3466950"/>
              <a:gd name="connsiteY18" fmla="*/ 1065362 h 1079739"/>
              <a:gd name="connsiteX19" fmla="*/ 3071004 w 3466950"/>
              <a:gd name="connsiteY19" fmla="*/ 1048109 h 1079739"/>
              <a:gd name="connsiteX20" fmla="*/ 3148642 w 3466950"/>
              <a:gd name="connsiteY20" fmla="*/ 875581 h 1079739"/>
              <a:gd name="connsiteX21" fmla="*/ 3260785 w 3466950"/>
              <a:gd name="connsiteY21" fmla="*/ 996351 h 1079739"/>
              <a:gd name="connsiteX22" fmla="*/ 3466950 w 3466950"/>
              <a:gd name="connsiteY22" fmla="*/ 909861 h 1079739"/>
              <a:gd name="connsiteX0" fmla="*/ 0 w 3466950"/>
              <a:gd name="connsiteY0" fmla="*/ 513272 h 1136925"/>
              <a:gd name="connsiteX1" fmla="*/ 284672 w 3466950"/>
              <a:gd name="connsiteY1" fmla="*/ 599536 h 1136925"/>
              <a:gd name="connsiteX2" fmla="*/ 405442 w 3466950"/>
              <a:gd name="connsiteY2" fmla="*/ 565030 h 1136925"/>
              <a:gd name="connsiteX3" fmla="*/ 612476 w 3466950"/>
              <a:gd name="connsiteY3" fmla="*/ 737558 h 1136925"/>
              <a:gd name="connsiteX4" fmla="*/ 767751 w 3466950"/>
              <a:gd name="connsiteY4" fmla="*/ 513272 h 1136925"/>
              <a:gd name="connsiteX5" fmla="*/ 819510 w 3466950"/>
              <a:gd name="connsiteY5" fmla="*/ 642668 h 1136925"/>
              <a:gd name="connsiteX6" fmla="*/ 897147 w 3466950"/>
              <a:gd name="connsiteY6" fmla="*/ 496019 h 1136925"/>
              <a:gd name="connsiteX7" fmla="*/ 1069676 w 3466950"/>
              <a:gd name="connsiteY7" fmla="*/ 461513 h 1136925"/>
              <a:gd name="connsiteX8" fmla="*/ 1181819 w 3466950"/>
              <a:gd name="connsiteY8" fmla="*/ 608162 h 1136925"/>
              <a:gd name="connsiteX9" fmla="*/ 1302589 w 3466950"/>
              <a:gd name="connsiteY9" fmla="*/ 599536 h 1136925"/>
              <a:gd name="connsiteX10" fmla="*/ 1423359 w 3466950"/>
              <a:gd name="connsiteY10" fmla="*/ 56072 h 1136925"/>
              <a:gd name="connsiteX11" fmla="*/ 1630393 w 3466950"/>
              <a:gd name="connsiteY11" fmla="*/ 935966 h 1136925"/>
              <a:gd name="connsiteX12" fmla="*/ 1777042 w 3466950"/>
              <a:gd name="connsiteY12" fmla="*/ 772064 h 1136925"/>
              <a:gd name="connsiteX13" fmla="*/ 2096219 w 3466950"/>
              <a:gd name="connsiteY13" fmla="*/ 616789 h 1136925"/>
              <a:gd name="connsiteX14" fmla="*/ 2191110 w 3466950"/>
              <a:gd name="connsiteY14" fmla="*/ 651294 h 1136925"/>
              <a:gd name="connsiteX15" fmla="*/ 2329132 w 3466950"/>
              <a:gd name="connsiteY15" fmla="*/ 677173 h 1136925"/>
              <a:gd name="connsiteX16" fmla="*/ 2536166 w 3466950"/>
              <a:gd name="connsiteY16" fmla="*/ 1004977 h 1136925"/>
              <a:gd name="connsiteX17" fmla="*/ 2674861 w 3466950"/>
              <a:gd name="connsiteY17" fmla="*/ 981869 h 1136925"/>
              <a:gd name="connsiteX18" fmla="*/ 2746869 w 3466950"/>
              <a:gd name="connsiteY18" fmla="*/ 1125885 h 1136925"/>
              <a:gd name="connsiteX19" fmla="*/ 3071004 w 3466950"/>
              <a:gd name="connsiteY19" fmla="*/ 1048109 h 1136925"/>
              <a:gd name="connsiteX20" fmla="*/ 3148642 w 3466950"/>
              <a:gd name="connsiteY20" fmla="*/ 875581 h 1136925"/>
              <a:gd name="connsiteX21" fmla="*/ 3260785 w 3466950"/>
              <a:gd name="connsiteY21" fmla="*/ 996351 h 1136925"/>
              <a:gd name="connsiteX22" fmla="*/ 3466950 w 3466950"/>
              <a:gd name="connsiteY22" fmla="*/ 909861 h 1136925"/>
              <a:gd name="connsiteX0" fmla="*/ 0 w 3466949"/>
              <a:gd name="connsiteY0" fmla="*/ 513272 h 1172481"/>
              <a:gd name="connsiteX1" fmla="*/ 284672 w 3466949"/>
              <a:gd name="connsiteY1" fmla="*/ 599536 h 1172481"/>
              <a:gd name="connsiteX2" fmla="*/ 405442 w 3466949"/>
              <a:gd name="connsiteY2" fmla="*/ 565030 h 1172481"/>
              <a:gd name="connsiteX3" fmla="*/ 612476 w 3466949"/>
              <a:gd name="connsiteY3" fmla="*/ 737558 h 1172481"/>
              <a:gd name="connsiteX4" fmla="*/ 767751 w 3466949"/>
              <a:gd name="connsiteY4" fmla="*/ 513272 h 1172481"/>
              <a:gd name="connsiteX5" fmla="*/ 819510 w 3466949"/>
              <a:gd name="connsiteY5" fmla="*/ 642668 h 1172481"/>
              <a:gd name="connsiteX6" fmla="*/ 897147 w 3466949"/>
              <a:gd name="connsiteY6" fmla="*/ 496019 h 1172481"/>
              <a:gd name="connsiteX7" fmla="*/ 1069676 w 3466949"/>
              <a:gd name="connsiteY7" fmla="*/ 461513 h 1172481"/>
              <a:gd name="connsiteX8" fmla="*/ 1181819 w 3466949"/>
              <a:gd name="connsiteY8" fmla="*/ 608162 h 1172481"/>
              <a:gd name="connsiteX9" fmla="*/ 1302589 w 3466949"/>
              <a:gd name="connsiteY9" fmla="*/ 599536 h 1172481"/>
              <a:gd name="connsiteX10" fmla="*/ 1423359 w 3466949"/>
              <a:gd name="connsiteY10" fmla="*/ 56072 h 1172481"/>
              <a:gd name="connsiteX11" fmla="*/ 1630393 w 3466949"/>
              <a:gd name="connsiteY11" fmla="*/ 935966 h 1172481"/>
              <a:gd name="connsiteX12" fmla="*/ 1777042 w 3466949"/>
              <a:gd name="connsiteY12" fmla="*/ 772064 h 1172481"/>
              <a:gd name="connsiteX13" fmla="*/ 2096219 w 3466949"/>
              <a:gd name="connsiteY13" fmla="*/ 616789 h 1172481"/>
              <a:gd name="connsiteX14" fmla="*/ 2191110 w 3466949"/>
              <a:gd name="connsiteY14" fmla="*/ 651294 h 1172481"/>
              <a:gd name="connsiteX15" fmla="*/ 2329132 w 3466949"/>
              <a:gd name="connsiteY15" fmla="*/ 677173 h 1172481"/>
              <a:gd name="connsiteX16" fmla="*/ 2536166 w 3466949"/>
              <a:gd name="connsiteY16" fmla="*/ 1004977 h 1172481"/>
              <a:gd name="connsiteX17" fmla="*/ 2674861 w 3466949"/>
              <a:gd name="connsiteY17" fmla="*/ 981869 h 1172481"/>
              <a:gd name="connsiteX18" fmla="*/ 2746869 w 3466949"/>
              <a:gd name="connsiteY18" fmla="*/ 1125885 h 1172481"/>
              <a:gd name="connsiteX19" fmla="*/ 3071004 w 3466949"/>
              <a:gd name="connsiteY19" fmla="*/ 1048109 h 1172481"/>
              <a:gd name="connsiteX20" fmla="*/ 3148642 w 3466949"/>
              <a:gd name="connsiteY20" fmla="*/ 875581 h 1172481"/>
              <a:gd name="connsiteX21" fmla="*/ 3260785 w 3466949"/>
              <a:gd name="connsiteY21" fmla="*/ 996351 h 1172481"/>
              <a:gd name="connsiteX22" fmla="*/ 3466949 w 3466949"/>
              <a:gd name="connsiteY22" fmla="*/ 1125885 h 1172481"/>
              <a:gd name="connsiteX0" fmla="*/ 0 w 3505826"/>
              <a:gd name="connsiteY0" fmla="*/ 513272 h 1241354"/>
              <a:gd name="connsiteX1" fmla="*/ 284672 w 3505826"/>
              <a:gd name="connsiteY1" fmla="*/ 599536 h 1241354"/>
              <a:gd name="connsiteX2" fmla="*/ 405442 w 3505826"/>
              <a:gd name="connsiteY2" fmla="*/ 565030 h 1241354"/>
              <a:gd name="connsiteX3" fmla="*/ 612476 w 3505826"/>
              <a:gd name="connsiteY3" fmla="*/ 737558 h 1241354"/>
              <a:gd name="connsiteX4" fmla="*/ 767751 w 3505826"/>
              <a:gd name="connsiteY4" fmla="*/ 513272 h 1241354"/>
              <a:gd name="connsiteX5" fmla="*/ 819510 w 3505826"/>
              <a:gd name="connsiteY5" fmla="*/ 642668 h 1241354"/>
              <a:gd name="connsiteX6" fmla="*/ 897147 w 3505826"/>
              <a:gd name="connsiteY6" fmla="*/ 496019 h 1241354"/>
              <a:gd name="connsiteX7" fmla="*/ 1069676 w 3505826"/>
              <a:gd name="connsiteY7" fmla="*/ 461513 h 1241354"/>
              <a:gd name="connsiteX8" fmla="*/ 1181819 w 3505826"/>
              <a:gd name="connsiteY8" fmla="*/ 608162 h 1241354"/>
              <a:gd name="connsiteX9" fmla="*/ 1302589 w 3505826"/>
              <a:gd name="connsiteY9" fmla="*/ 599536 h 1241354"/>
              <a:gd name="connsiteX10" fmla="*/ 1423359 w 3505826"/>
              <a:gd name="connsiteY10" fmla="*/ 56072 h 1241354"/>
              <a:gd name="connsiteX11" fmla="*/ 1630393 w 3505826"/>
              <a:gd name="connsiteY11" fmla="*/ 935966 h 1241354"/>
              <a:gd name="connsiteX12" fmla="*/ 1777042 w 3505826"/>
              <a:gd name="connsiteY12" fmla="*/ 772064 h 1241354"/>
              <a:gd name="connsiteX13" fmla="*/ 2096219 w 3505826"/>
              <a:gd name="connsiteY13" fmla="*/ 616789 h 1241354"/>
              <a:gd name="connsiteX14" fmla="*/ 2191110 w 3505826"/>
              <a:gd name="connsiteY14" fmla="*/ 651294 h 1241354"/>
              <a:gd name="connsiteX15" fmla="*/ 2329132 w 3505826"/>
              <a:gd name="connsiteY15" fmla="*/ 677173 h 1241354"/>
              <a:gd name="connsiteX16" fmla="*/ 2536166 w 3505826"/>
              <a:gd name="connsiteY16" fmla="*/ 1004977 h 1241354"/>
              <a:gd name="connsiteX17" fmla="*/ 2674861 w 3505826"/>
              <a:gd name="connsiteY17" fmla="*/ 981869 h 1241354"/>
              <a:gd name="connsiteX18" fmla="*/ 2746869 w 3505826"/>
              <a:gd name="connsiteY18" fmla="*/ 1125885 h 1241354"/>
              <a:gd name="connsiteX19" fmla="*/ 3071004 w 3505826"/>
              <a:gd name="connsiteY19" fmla="*/ 1048109 h 1241354"/>
              <a:gd name="connsiteX20" fmla="*/ 3148642 w 3505826"/>
              <a:gd name="connsiteY20" fmla="*/ 875581 h 1241354"/>
              <a:gd name="connsiteX21" fmla="*/ 3260785 w 3505826"/>
              <a:gd name="connsiteY21" fmla="*/ 996351 h 1241354"/>
              <a:gd name="connsiteX22" fmla="*/ 3466949 w 3505826"/>
              <a:gd name="connsiteY22" fmla="*/ 1125885 h 1241354"/>
              <a:gd name="connsiteX0" fmla="*/ 0 w 3505826"/>
              <a:gd name="connsiteY0" fmla="*/ 513272 h 1169345"/>
              <a:gd name="connsiteX1" fmla="*/ 284672 w 3505826"/>
              <a:gd name="connsiteY1" fmla="*/ 599536 h 1169345"/>
              <a:gd name="connsiteX2" fmla="*/ 405442 w 3505826"/>
              <a:gd name="connsiteY2" fmla="*/ 565030 h 1169345"/>
              <a:gd name="connsiteX3" fmla="*/ 612476 w 3505826"/>
              <a:gd name="connsiteY3" fmla="*/ 737558 h 1169345"/>
              <a:gd name="connsiteX4" fmla="*/ 767751 w 3505826"/>
              <a:gd name="connsiteY4" fmla="*/ 513272 h 1169345"/>
              <a:gd name="connsiteX5" fmla="*/ 819510 w 3505826"/>
              <a:gd name="connsiteY5" fmla="*/ 642668 h 1169345"/>
              <a:gd name="connsiteX6" fmla="*/ 897147 w 3505826"/>
              <a:gd name="connsiteY6" fmla="*/ 496019 h 1169345"/>
              <a:gd name="connsiteX7" fmla="*/ 1069676 w 3505826"/>
              <a:gd name="connsiteY7" fmla="*/ 461513 h 1169345"/>
              <a:gd name="connsiteX8" fmla="*/ 1181819 w 3505826"/>
              <a:gd name="connsiteY8" fmla="*/ 608162 h 1169345"/>
              <a:gd name="connsiteX9" fmla="*/ 1302589 w 3505826"/>
              <a:gd name="connsiteY9" fmla="*/ 599536 h 1169345"/>
              <a:gd name="connsiteX10" fmla="*/ 1423359 w 3505826"/>
              <a:gd name="connsiteY10" fmla="*/ 56072 h 1169345"/>
              <a:gd name="connsiteX11" fmla="*/ 1630393 w 3505826"/>
              <a:gd name="connsiteY11" fmla="*/ 935966 h 1169345"/>
              <a:gd name="connsiteX12" fmla="*/ 1777042 w 3505826"/>
              <a:gd name="connsiteY12" fmla="*/ 772064 h 1169345"/>
              <a:gd name="connsiteX13" fmla="*/ 2096219 w 3505826"/>
              <a:gd name="connsiteY13" fmla="*/ 616789 h 1169345"/>
              <a:gd name="connsiteX14" fmla="*/ 2191110 w 3505826"/>
              <a:gd name="connsiteY14" fmla="*/ 651294 h 1169345"/>
              <a:gd name="connsiteX15" fmla="*/ 2329132 w 3505826"/>
              <a:gd name="connsiteY15" fmla="*/ 677173 h 1169345"/>
              <a:gd name="connsiteX16" fmla="*/ 2536166 w 3505826"/>
              <a:gd name="connsiteY16" fmla="*/ 1004977 h 1169345"/>
              <a:gd name="connsiteX17" fmla="*/ 2674861 w 3505826"/>
              <a:gd name="connsiteY17" fmla="*/ 981869 h 1169345"/>
              <a:gd name="connsiteX18" fmla="*/ 2746869 w 3505826"/>
              <a:gd name="connsiteY18" fmla="*/ 1125885 h 1169345"/>
              <a:gd name="connsiteX19" fmla="*/ 3071004 w 3505826"/>
              <a:gd name="connsiteY19" fmla="*/ 1048109 h 1169345"/>
              <a:gd name="connsiteX20" fmla="*/ 3148642 w 3505826"/>
              <a:gd name="connsiteY20" fmla="*/ 875581 h 1169345"/>
              <a:gd name="connsiteX21" fmla="*/ 3260785 w 3505826"/>
              <a:gd name="connsiteY21" fmla="*/ 996351 h 1169345"/>
              <a:gd name="connsiteX22" fmla="*/ 3466949 w 3505826"/>
              <a:gd name="connsiteY22" fmla="*/ 1053876 h 1169345"/>
              <a:gd name="connsiteX0" fmla="*/ 0 w 3567080"/>
              <a:gd name="connsiteY0" fmla="*/ 513272 h 1136925"/>
              <a:gd name="connsiteX1" fmla="*/ 284672 w 3567080"/>
              <a:gd name="connsiteY1" fmla="*/ 599536 h 1136925"/>
              <a:gd name="connsiteX2" fmla="*/ 405442 w 3567080"/>
              <a:gd name="connsiteY2" fmla="*/ 565030 h 1136925"/>
              <a:gd name="connsiteX3" fmla="*/ 612476 w 3567080"/>
              <a:gd name="connsiteY3" fmla="*/ 737558 h 1136925"/>
              <a:gd name="connsiteX4" fmla="*/ 767751 w 3567080"/>
              <a:gd name="connsiteY4" fmla="*/ 513272 h 1136925"/>
              <a:gd name="connsiteX5" fmla="*/ 819510 w 3567080"/>
              <a:gd name="connsiteY5" fmla="*/ 642668 h 1136925"/>
              <a:gd name="connsiteX6" fmla="*/ 897147 w 3567080"/>
              <a:gd name="connsiteY6" fmla="*/ 496019 h 1136925"/>
              <a:gd name="connsiteX7" fmla="*/ 1069676 w 3567080"/>
              <a:gd name="connsiteY7" fmla="*/ 461513 h 1136925"/>
              <a:gd name="connsiteX8" fmla="*/ 1181819 w 3567080"/>
              <a:gd name="connsiteY8" fmla="*/ 608162 h 1136925"/>
              <a:gd name="connsiteX9" fmla="*/ 1302589 w 3567080"/>
              <a:gd name="connsiteY9" fmla="*/ 599536 h 1136925"/>
              <a:gd name="connsiteX10" fmla="*/ 1423359 w 3567080"/>
              <a:gd name="connsiteY10" fmla="*/ 56072 h 1136925"/>
              <a:gd name="connsiteX11" fmla="*/ 1630393 w 3567080"/>
              <a:gd name="connsiteY11" fmla="*/ 935966 h 1136925"/>
              <a:gd name="connsiteX12" fmla="*/ 1777042 w 3567080"/>
              <a:gd name="connsiteY12" fmla="*/ 772064 h 1136925"/>
              <a:gd name="connsiteX13" fmla="*/ 2096219 w 3567080"/>
              <a:gd name="connsiteY13" fmla="*/ 616789 h 1136925"/>
              <a:gd name="connsiteX14" fmla="*/ 2191110 w 3567080"/>
              <a:gd name="connsiteY14" fmla="*/ 651294 h 1136925"/>
              <a:gd name="connsiteX15" fmla="*/ 2329132 w 3567080"/>
              <a:gd name="connsiteY15" fmla="*/ 677173 h 1136925"/>
              <a:gd name="connsiteX16" fmla="*/ 2536166 w 3567080"/>
              <a:gd name="connsiteY16" fmla="*/ 1004977 h 1136925"/>
              <a:gd name="connsiteX17" fmla="*/ 2674861 w 3567080"/>
              <a:gd name="connsiteY17" fmla="*/ 981869 h 1136925"/>
              <a:gd name="connsiteX18" fmla="*/ 2746869 w 3567080"/>
              <a:gd name="connsiteY18" fmla="*/ 1125885 h 1136925"/>
              <a:gd name="connsiteX19" fmla="*/ 3071004 w 3567080"/>
              <a:gd name="connsiteY19" fmla="*/ 1048109 h 1136925"/>
              <a:gd name="connsiteX20" fmla="*/ 3148642 w 3567080"/>
              <a:gd name="connsiteY20" fmla="*/ 875581 h 1136925"/>
              <a:gd name="connsiteX21" fmla="*/ 3260785 w 3567080"/>
              <a:gd name="connsiteY21" fmla="*/ 996351 h 1136925"/>
              <a:gd name="connsiteX22" fmla="*/ 3466949 w 3567080"/>
              <a:gd name="connsiteY22" fmla="*/ 1053876 h 1136925"/>
              <a:gd name="connsiteX0" fmla="*/ 0 w 3466949"/>
              <a:gd name="connsiteY0" fmla="*/ 513272 h 1136925"/>
              <a:gd name="connsiteX1" fmla="*/ 284672 w 3466949"/>
              <a:gd name="connsiteY1" fmla="*/ 599536 h 1136925"/>
              <a:gd name="connsiteX2" fmla="*/ 405442 w 3466949"/>
              <a:gd name="connsiteY2" fmla="*/ 565030 h 1136925"/>
              <a:gd name="connsiteX3" fmla="*/ 612476 w 3466949"/>
              <a:gd name="connsiteY3" fmla="*/ 737558 h 1136925"/>
              <a:gd name="connsiteX4" fmla="*/ 767751 w 3466949"/>
              <a:gd name="connsiteY4" fmla="*/ 513272 h 1136925"/>
              <a:gd name="connsiteX5" fmla="*/ 819510 w 3466949"/>
              <a:gd name="connsiteY5" fmla="*/ 642668 h 1136925"/>
              <a:gd name="connsiteX6" fmla="*/ 897147 w 3466949"/>
              <a:gd name="connsiteY6" fmla="*/ 496019 h 1136925"/>
              <a:gd name="connsiteX7" fmla="*/ 1069676 w 3466949"/>
              <a:gd name="connsiteY7" fmla="*/ 461513 h 1136925"/>
              <a:gd name="connsiteX8" fmla="*/ 1181819 w 3466949"/>
              <a:gd name="connsiteY8" fmla="*/ 608162 h 1136925"/>
              <a:gd name="connsiteX9" fmla="*/ 1302589 w 3466949"/>
              <a:gd name="connsiteY9" fmla="*/ 599536 h 1136925"/>
              <a:gd name="connsiteX10" fmla="*/ 1423359 w 3466949"/>
              <a:gd name="connsiteY10" fmla="*/ 56072 h 1136925"/>
              <a:gd name="connsiteX11" fmla="*/ 1630393 w 3466949"/>
              <a:gd name="connsiteY11" fmla="*/ 935966 h 1136925"/>
              <a:gd name="connsiteX12" fmla="*/ 1777042 w 3466949"/>
              <a:gd name="connsiteY12" fmla="*/ 772064 h 1136925"/>
              <a:gd name="connsiteX13" fmla="*/ 2096219 w 3466949"/>
              <a:gd name="connsiteY13" fmla="*/ 616789 h 1136925"/>
              <a:gd name="connsiteX14" fmla="*/ 2191110 w 3466949"/>
              <a:gd name="connsiteY14" fmla="*/ 651294 h 1136925"/>
              <a:gd name="connsiteX15" fmla="*/ 2329132 w 3466949"/>
              <a:gd name="connsiteY15" fmla="*/ 677173 h 1136925"/>
              <a:gd name="connsiteX16" fmla="*/ 2536166 w 3466949"/>
              <a:gd name="connsiteY16" fmla="*/ 1004977 h 1136925"/>
              <a:gd name="connsiteX17" fmla="*/ 2674861 w 3466949"/>
              <a:gd name="connsiteY17" fmla="*/ 981869 h 1136925"/>
              <a:gd name="connsiteX18" fmla="*/ 2746869 w 3466949"/>
              <a:gd name="connsiteY18" fmla="*/ 1125885 h 1136925"/>
              <a:gd name="connsiteX19" fmla="*/ 3071004 w 3466949"/>
              <a:gd name="connsiteY19" fmla="*/ 1048109 h 1136925"/>
              <a:gd name="connsiteX20" fmla="*/ 3148642 w 3466949"/>
              <a:gd name="connsiteY20" fmla="*/ 875581 h 1136925"/>
              <a:gd name="connsiteX21" fmla="*/ 3260785 w 3466949"/>
              <a:gd name="connsiteY21" fmla="*/ 996351 h 1136925"/>
              <a:gd name="connsiteX22" fmla="*/ 3466949 w 3466949"/>
              <a:gd name="connsiteY22" fmla="*/ 1053876 h 1136925"/>
              <a:gd name="connsiteX0" fmla="*/ 0 w 3466949"/>
              <a:gd name="connsiteY0" fmla="*/ 513272 h 1136925"/>
              <a:gd name="connsiteX1" fmla="*/ 284672 w 3466949"/>
              <a:gd name="connsiteY1" fmla="*/ 599536 h 1136925"/>
              <a:gd name="connsiteX2" fmla="*/ 405442 w 3466949"/>
              <a:gd name="connsiteY2" fmla="*/ 565030 h 1136925"/>
              <a:gd name="connsiteX3" fmla="*/ 612476 w 3466949"/>
              <a:gd name="connsiteY3" fmla="*/ 737558 h 1136925"/>
              <a:gd name="connsiteX4" fmla="*/ 767751 w 3466949"/>
              <a:gd name="connsiteY4" fmla="*/ 513272 h 1136925"/>
              <a:gd name="connsiteX5" fmla="*/ 819510 w 3466949"/>
              <a:gd name="connsiteY5" fmla="*/ 642668 h 1136925"/>
              <a:gd name="connsiteX6" fmla="*/ 897147 w 3466949"/>
              <a:gd name="connsiteY6" fmla="*/ 496019 h 1136925"/>
              <a:gd name="connsiteX7" fmla="*/ 1069676 w 3466949"/>
              <a:gd name="connsiteY7" fmla="*/ 461513 h 1136925"/>
              <a:gd name="connsiteX8" fmla="*/ 1181819 w 3466949"/>
              <a:gd name="connsiteY8" fmla="*/ 608162 h 1136925"/>
              <a:gd name="connsiteX9" fmla="*/ 1302589 w 3466949"/>
              <a:gd name="connsiteY9" fmla="*/ 599536 h 1136925"/>
              <a:gd name="connsiteX10" fmla="*/ 1423359 w 3466949"/>
              <a:gd name="connsiteY10" fmla="*/ 56072 h 1136925"/>
              <a:gd name="connsiteX11" fmla="*/ 1630393 w 3466949"/>
              <a:gd name="connsiteY11" fmla="*/ 935966 h 1136925"/>
              <a:gd name="connsiteX12" fmla="*/ 1777042 w 3466949"/>
              <a:gd name="connsiteY12" fmla="*/ 772064 h 1136925"/>
              <a:gd name="connsiteX13" fmla="*/ 1954782 w 3466949"/>
              <a:gd name="connsiteY13" fmla="*/ 981869 h 1136925"/>
              <a:gd name="connsiteX14" fmla="*/ 2191110 w 3466949"/>
              <a:gd name="connsiteY14" fmla="*/ 651294 h 1136925"/>
              <a:gd name="connsiteX15" fmla="*/ 2329132 w 3466949"/>
              <a:gd name="connsiteY15" fmla="*/ 677173 h 1136925"/>
              <a:gd name="connsiteX16" fmla="*/ 2536166 w 3466949"/>
              <a:gd name="connsiteY16" fmla="*/ 1004977 h 1136925"/>
              <a:gd name="connsiteX17" fmla="*/ 2674861 w 3466949"/>
              <a:gd name="connsiteY17" fmla="*/ 981869 h 1136925"/>
              <a:gd name="connsiteX18" fmla="*/ 2746869 w 3466949"/>
              <a:gd name="connsiteY18" fmla="*/ 1125885 h 1136925"/>
              <a:gd name="connsiteX19" fmla="*/ 3071004 w 3466949"/>
              <a:gd name="connsiteY19" fmla="*/ 1048109 h 1136925"/>
              <a:gd name="connsiteX20" fmla="*/ 3148642 w 3466949"/>
              <a:gd name="connsiteY20" fmla="*/ 875581 h 1136925"/>
              <a:gd name="connsiteX21" fmla="*/ 3260785 w 3466949"/>
              <a:gd name="connsiteY21" fmla="*/ 996351 h 1136925"/>
              <a:gd name="connsiteX22" fmla="*/ 3466949 w 3466949"/>
              <a:gd name="connsiteY22" fmla="*/ 1053876 h 1136925"/>
              <a:gd name="connsiteX0" fmla="*/ 0 w 3466949"/>
              <a:gd name="connsiteY0" fmla="*/ 513272 h 1136925"/>
              <a:gd name="connsiteX1" fmla="*/ 284672 w 3466949"/>
              <a:gd name="connsiteY1" fmla="*/ 599536 h 1136925"/>
              <a:gd name="connsiteX2" fmla="*/ 405442 w 3466949"/>
              <a:gd name="connsiteY2" fmla="*/ 565030 h 1136925"/>
              <a:gd name="connsiteX3" fmla="*/ 612476 w 3466949"/>
              <a:gd name="connsiteY3" fmla="*/ 737558 h 1136925"/>
              <a:gd name="connsiteX4" fmla="*/ 767751 w 3466949"/>
              <a:gd name="connsiteY4" fmla="*/ 513272 h 1136925"/>
              <a:gd name="connsiteX5" fmla="*/ 819510 w 3466949"/>
              <a:gd name="connsiteY5" fmla="*/ 642668 h 1136925"/>
              <a:gd name="connsiteX6" fmla="*/ 897147 w 3466949"/>
              <a:gd name="connsiteY6" fmla="*/ 496019 h 1136925"/>
              <a:gd name="connsiteX7" fmla="*/ 1069676 w 3466949"/>
              <a:gd name="connsiteY7" fmla="*/ 461513 h 1136925"/>
              <a:gd name="connsiteX8" fmla="*/ 1181819 w 3466949"/>
              <a:gd name="connsiteY8" fmla="*/ 608162 h 1136925"/>
              <a:gd name="connsiteX9" fmla="*/ 1302589 w 3466949"/>
              <a:gd name="connsiteY9" fmla="*/ 599536 h 1136925"/>
              <a:gd name="connsiteX10" fmla="*/ 1423359 w 3466949"/>
              <a:gd name="connsiteY10" fmla="*/ 56072 h 1136925"/>
              <a:gd name="connsiteX11" fmla="*/ 1630393 w 3466949"/>
              <a:gd name="connsiteY11" fmla="*/ 935966 h 1136925"/>
              <a:gd name="connsiteX12" fmla="*/ 1777042 w 3466949"/>
              <a:gd name="connsiteY12" fmla="*/ 772064 h 1136925"/>
              <a:gd name="connsiteX13" fmla="*/ 1954782 w 3466949"/>
              <a:gd name="connsiteY13" fmla="*/ 981869 h 1136925"/>
              <a:gd name="connsiteX14" fmla="*/ 2191110 w 3466949"/>
              <a:gd name="connsiteY14" fmla="*/ 651294 h 1136925"/>
              <a:gd name="connsiteX15" fmla="*/ 2314822 w 3466949"/>
              <a:gd name="connsiteY15" fmla="*/ 837853 h 1136925"/>
              <a:gd name="connsiteX16" fmla="*/ 2536166 w 3466949"/>
              <a:gd name="connsiteY16" fmla="*/ 1004977 h 1136925"/>
              <a:gd name="connsiteX17" fmla="*/ 2674861 w 3466949"/>
              <a:gd name="connsiteY17" fmla="*/ 981869 h 1136925"/>
              <a:gd name="connsiteX18" fmla="*/ 2746869 w 3466949"/>
              <a:gd name="connsiteY18" fmla="*/ 1125885 h 1136925"/>
              <a:gd name="connsiteX19" fmla="*/ 3071004 w 3466949"/>
              <a:gd name="connsiteY19" fmla="*/ 1048109 h 1136925"/>
              <a:gd name="connsiteX20" fmla="*/ 3148642 w 3466949"/>
              <a:gd name="connsiteY20" fmla="*/ 875581 h 1136925"/>
              <a:gd name="connsiteX21" fmla="*/ 3260785 w 3466949"/>
              <a:gd name="connsiteY21" fmla="*/ 996351 h 1136925"/>
              <a:gd name="connsiteX22" fmla="*/ 3466949 w 3466949"/>
              <a:gd name="connsiteY22" fmla="*/ 1053876 h 113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66949" h="1136925">
                <a:moveTo>
                  <a:pt x="0" y="513272"/>
                </a:moveTo>
                <a:cubicBezTo>
                  <a:pt x="108549" y="552091"/>
                  <a:pt x="217098" y="590910"/>
                  <a:pt x="284672" y="599536"/>
                </a:cubicBezTo>
                <a:cubicBezTo>
                  <a:pt x="352246" y="608162"/>
                  <a:pt x="350808" y="542026"/>
                  <a:pt x="405442" y="565030"/>
                </a:cubicBezTo>
                <a:cubicBezTo>
                  <a:pt x="460076" y="588034"/>
                  <a:pt x="552091" y="746184"/>
                  <a:pt x="612476" y="737558"/>
                </a:cubicBezTo>
                <a:cubicBezTo>
                  <a:pt x="672861" y="728932"/>
                  <a:pt x="733245" y="529087"/>
                  <a:pt x="767751" y="513272"/>
                </a:cubicBezTo>
                <a:cubicBezTo>
                  <a:pt x="802257" y="497457"/>
                  <a:pt x="797944" y="645544"/>
                  <a:pt x="819510" y="642668"/>
                </a:cubicBezTo>
                <a:cubicBezTo>
                  <a:pt x="841076" y="639793"/>
                  <a:pt x="855453" y="526212"/>
                  <a:pt x="897147" y="496019"/>
                </a:cubicBezTo>
                <a:cubicBezTo>
                  <a:pt x="938841" y="465827"/>
                  <a:pt x="1022231" y="442823"/>
                  <a:pt x="1069676" y="461513"/>
                </a:cubicBezTo>
                <a:cubicBezTo>
                  <a:pt x="1117121" y="480204"/>
                  <a:pt x="1143000" y="585158"/>
                  <a:pt x="1181819" y="608162"/>
                </a:cubicBezTo>
                <a:cubicBezTo>
                  <a:pt x="1220638" y="631166"/>
                  <a:pt x="1262332" y="691551"/>
                  <a:pt x="1302589" y="599536"/>
                </a:cubicBezTo>
                <a:cubicBezTo>
                  <a:pt x="1342846" y="507521"/>
                  <a:pt x="1368725" y="0"/>
                  <a:pt x="1423359" y="56072"/>
                </a:cubicBezTo>
                <a:cubicBezTo>
                  <a:pt x="1477993" y="112144"/>
                  <a:pt x="1571446" y="816634"/>
                  <a:pt x="1630393" y="935966"/>
                </a:cubicBezTo>
                <a:cubicBezTo>
                  <a:pt x="1689340" y="1055298"/>
                  <a:pt x="1722977" y="764414"/>
                  <a:pt x="1777042" y="772064"/>
                </a:cubicBezTo>
                <a:cubicBezTo>
                  <a:pt x="1831107" y="779715"/>
                  <a:pt x="1885771" y="1001997"/>
                  <a:pt x="1954782" y="981869"/>
                </a:cubicBezTo>
                <a:cubicBezTo>
                  <a:pt x="2023793" y="961741"/>
                  <a:pt x="2131103" y="675297"/>
                  <a:pt x="2191110" y="651294"/>
                </a:cubicBezTo>
                <a:cubicBezTo>
                  <a:pt x="2251117" y="627291"/>
                  <a:pt x="2257313" y="778906"/>
                  <a:pt x="2314822" y="837853"/>
                </a:cubicBezTo>
                <a:cubicBezTo>
                  <a:pt x="2372331" y="896800"/>
                  <a:pt x="2476160" y="980974"/>
                  <a:pt x="2536166" y="1004977"/>
                </a:cubicBezTo>
                <a:cubicBezTo>
                  <a:pt x="2596173" y="1028980"/>
                  <a:pt x="2639744" y="961718"/>
                  <a:pt x="2674861" y="981869"/>
                </a:cubicBezTo>
                <a:cubicBezTo>
                  <a:pt x="2709978" y="1002020"/>
                  <a:pt x="2680845" y="1114845"/>
                  <a:pt x="2746869" y="1125885"/>
                </a:cubicBezTo>
                <a:cubicBezTo>
                  <a:pt x="2812893" y="1136925"/>
                  <a:pt x="3004042" y="1089826"/>
                  <a:pt x="3071004" y="1048109"/>
                </a:cubicBezTo>
                <a:cubicBezTo>
                  <a:pt x="3137966" y="1006392"/>
                  <a:pt x="3117012" y="884207"/>
                  <a:pt x="3148642" y="875581"/>
                </a:cubicBezTo>
                <a:cubicBezTo>
                  <a:pt x="3180272" y="866955"/>
                  <a:pt x="3207734" y="966635"/>
                  <a:pt x="3260785" y="996351"/>
                </a:cubicBezTo>
                <a:cubicBezTo>
                  <a:pt x="3313836" y="1026067"/>
                  <a:pt x="3363548" y="1080171"/>
                  <a:pt x="3466949" y="1053876"/>
                </a:cubicBezTo>
              </a:path>
            </a:pathLst>
          </a:cu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Разновидности графиков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i="1" dirty="0" smtClean="0">
                <a:solidFill>
                  <a:schemeClr val="tx1"/>
                </a:solidFill>
                <a:latin typeface="Calibri" pitchFamily="34" charset="0"/>
              </a:rPr>
              <a:t>На этом мы завершаем наше ознакомление с графиками. Если вы разобрались с основными принципами работы с ними, то любые графики будут для вас не только информативными, но и интересными.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Резюме к приложению.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89212" y="1772816"/>
            <a:ext cx="9267428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900" i="1" dirty="0" smtClean="0">
                <a:solidFill>
                  <a:schemeClr val="tx1"/>
                </a:solidFill>
                <a:latin typeface="Calibri" pitchFamily="34" charset="0"/>
              </a:rPr>
              <a:t>1.Графики – это важный инструмент современной экономической теории. Они позволяют представить информацию или представить зависимость между переменными в удобной форме.</a:t>
            </a:r>
          </a:p>
          <a:p>
            <a:pPr algn="just"/>
            <a:r>
              <a:rPr lang="ru-RU" sz="1900" i="1" dirty="0" smtClean="0">
                <a:solidFill>
                  <a:schemeClr val="tx1"/>
                </a:solidFill>
                <a:latin typeface="Calibri" pitchFamily="34" charset="0"/>
              </a:rPr>
              <a:t>2. Есть несколько особенностей, которые вы обязаны знать, чтобы пользоваться графиками: что отложено на каждой оси (горизонтальной и вертикальной), в каких единицах измерения представлены эти переменные на каждой оси, какой вид зависимости отображает кривая или кривые, представленные на графике.</a:t>
            </a:r>
          </a:p>
          <a:p>
            <a:pPr algn="just"/>
            <a:r>
              <a:rPr lang="ru-RU" sz="1900" i="1" dirty="0" smtClean="0">
                <a:solidFill>
                  <a:schemeClr val="tx1"/>
                </a:solidFill>
                <a:latin typeface="Calibri" pitchFamily="34" charset="0"/>
              </a:rPr>
              <a:t>3.Тип зависимости между двумя переменными можно определить по наклону кривой. Наклон определяется как смещение во время движения, или как изменение значения переменной </a:t>
            </a:r>
            <a:r>
              <a:rPr lang="en-US" sz="1900" i="1" dirty="0" smtClean="0">
                <a:solidFill>
                  <a:schemeClr val="tx1"/>
                </a:solidFill>
                <a:latin typeface="Calibri" pitchFamily="34" charset="0"/>
              </a:rPr>
              <a:t>Y</a:t>
            </a:r>
            <a:r>
              <a:rPr lang="ru-RU" sz="1900" i="1" dirty="0" smtClean="0">
                <a:solidFill>
                  <a:schemeClr val="tx1"/>
                </a:solidFill>
                <a:latin typeface="Calibri" pitchFamily="34" charset="0"/>
              </a:rPr>
              <a:t> при увеличении значения переменной Х на единицу. Если мы имеем дело с восходящей кривой (т.е. наклон положительный), значит две переменные находятся в прямой зависимости; они обе возрастают или убывают. Если на графике представлена нисходящая кривая (т.е. наклон отрицательный), то зависимость между двумя переменными обратная.</a:t>
            </a:r>
          </a:p>
          <a:p>
            <a:pPr algn="just"/>
            <a:r>
              <a:rPr lang="ru-RU" sz="1900" i="1" dirty="0" smtClean="0">
                <a:solidFill>
                  <a:schemeClr val="tx1"/>
                </a:solidFill>
                <a:latin typeface="Calibri" pitchFamily="34" charset="0"/>
              </a:rPr>
              <a:t>4.Кроме того, иногда мы встречаемся с особыми разновидностями графиков: временными рядами, отражающими изменение определённых переменных во времени; точечными графиками, показывающими изменение пары переменных; графиками с несколькими кривыми, показывающими две или больше взаимосвязи на одном рисунке.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Ключевые понятия</a:t>
            </a: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628800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latin typeface="Calibri" pitchFamily="34" charset="0"/>
              </a:rPr>
              <a:t>Элементы </a:t>
            </a:r>
            <a:r>
              <a:rPr lang="ru-RU" b="1" i="1" dirty="0" smtClean="0">
                <a:latin typeface="Calibri" pitchFamily="34" charset="0"/>
              </a:rPr>
              <a:t>графиков</a:t>
            </a:r>
          </a:p>
          <a:p>
            <a:r>
              <a:rPr lang="ru-RU" i="1" dirty="0" smtClean="0">
                <a:latin typeface="Calibri" pitchFamily="34" charset="0"/>
              </a:rPr>
              <a:t>Горизонтальная ось, или ось Х</a:t>
            </a:r>
          </a:p>
          <a:p>
            <a:r>
              <a:rPr lang="ru-RU" i="1" dirty="0" smtClean="0">
                <a:latin typeface="Calibri" pitchFamily="34" charset="0"/>
              </a:rPr>
              <a:t>Вертикальная ось, или ось</a:t>
            </a:r>
            <a:r>
              <a:rPr lang="en-US" i="1" dirty="0" smtClean="0">
                <a:latin typeface="Calibri" pitchFamily="34" charset="0"/>
              </a:rPr>
              <a:t> Y</a:t>
            </a:r>
          </a:p>
          <a:p>
            <a:r>
              <a:rPr lang="ru-RU" i="1" dirty="0" smtClean="0">
                <a:latin typeface="Calibri" pitchFamily="34" charset="0"/>
              </a:rPr>
              <a:t>Наклон (положительный, отрицательный, нулевой)</a:t>
            </a:r>
          </a:p>
          <a:p>
            <a:r>
              <a:rPr lang="ru-RU" i="1" dirty="0" smtClean="0">
                <a:latin typeface="Calibri" pitchFamily="34" charset="0"/>
              </a:rPr>
              <a:t>Наклон, как «подъём при перемещении»</a:t>
            </a:r>
          </a:p>
          <a:p>
            <a:r>
              <a:rPr lang="ru-RU" i="1" dirty="0" smtClean="0">
                <a:latin typeface="Calibri" pitchFamily="34" charset="0"/>
              </a:rPr>
              <a:t>Касательная как наклон кривой</a:t>
            </a:r>
            <a:endParaRPr lang="en-US" i="1" dirty="0" smtClean="0">
              <a:latin typeface="Calibri" pitchFamily="34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80176" y="1628800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latin typeface="Calibri" pitchFamily="34" charset="0"/>
              </a:rPr>
              <a:t>Примеры графиков</a:t>
            </a:r>
          </a:p>
          <a:p>
            <a:r>
              <a:rPr lang="ru-RU" i="1" dirty="0" smtClean="0">
                <a:latin typeface="Calibri" pitchFamily="34" charset="0"/>
              </a:rPr>
              <a:t>Графики временных рядов</a:t>
            </a:r>
          </a:p>
          <a:p>
            <a:r>
              <a:rPr lang="ru-RU" i="1" dirty="0" smtClean="0">
                <a:latin typeface="Calibri" pitchFamily="34" charset="0"/>
              </a:rPr>
              <a:t>Точечные графики</a:t>
            </a:r>
          </a:p>
          <a:p>
            <a:r>
              <a:rPr lang="ru-RU" i="1" dirty="0" smtClean="0">
                <a:latin typeface="Calibri" pitchFamily="34" charset="0"/>
              </a:rPr>
              <a:t>Графики с несколькими кривыми</a:t>
            </a:r>
            <a:endParaRPr lang="ru-RU" i="1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2564904"/>
            <a:ext cx="11377264" cy="3384376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i="1" dirty="0" smtClean="0">
                <a:solidFill>
                  <a:schemeClr val="tx1"/>
                </a:solidFill>
                <a:latin typeface="Calibri" pitchFamily="34" charset="0"/>
                <a:cs typeface="Times New Roman" panose="02020603050405020304" pitchFamily="18" charset="0"/>
              </a:rPr>
              <a:t>   Для того, чтобы добиться успехов в изучении экономики, необходимо научиться обращаться с графиками. Они также необходимы экономисту, как молоток столяру. Поэтому, если вы не знаете, как пользоваться графиками, вам придётся потратить немного времени.</a:t>
            </a:r>
          </a:p>
          <a:p>
            <a:pPr indent="0" algn="just">
              <a:buNone/>
            </a:pPr>
            <a:r>
              <a:rPr lang="ru-RU" i="1" dirty="0" smtClean="0">
                <a:solidFill>
                  <a:schemeClr val="tx1"/>
                </a:solidFill>
                <a:latin typeface="Calibri" pitchFamily="34" charset="0"/>
                <a:cs typeface="Times New Roman" panose="02020603050405020304" pitchFamily="18" charset="0"/>
              </a:rPr>
              <a:t>   Что представляет собой график? Это наглядное изображение зависимости между двумя переменными. Графики играют важную роль в экономической  теории по многим причинам, но прежде всего потому, что позволяют нам анализировать экономические концепции и изучать исторические тенденции.</a:t>
            </a:r>
          </a:p>
          <a:p>
            <a:pPr indent="0" algn="just">
              <a:buNone/>
            </a:pPr>
            <a:r>
              <a:rPr lang="ru-RU" i="1" dirty="0" smtClean="0">
                <a:solidFill>
                  <a:schemeClr val="tx1"/>
                </a:solidFill>
                <a:latin typeface="Calibri" pitchFamily="34" charset="0"/>
                <a:cs typeface="Times New Roman" panose="02020603050405020304" pitchFamily="18" charset="0"/>
              </a:rPr>
              <a:t>   Вы встретитесь с огромным количеством разнообразных графиков. Одни из них показывают, как переменные меняются во времени,  другие - отражают зависимость различных переменных (как график, к рассмотрению которого мы сейчас перейдём). Каждый график поможет вам понять экономический закон или тенденцию.    </a:t>
            </a:r>
            <a:endParaRPr lang="ru-RU" b="1" i="1" dirty="0">
              <a:solidFill>
                <a:schemeClr val="tx1"/>
              </a:solidFill>
              <a:latin typeface="Calibri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89664" y="98564"/>
            <a:ext cx="11204812" cy="92183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читать графики</a:t>
            </a:r>
            <a:endParaRPr lang="ru-RU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711624" y="620688"/>
            <a:ext cx="7848872" cy="92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Предисловие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943872" y="1268760"/>
            <a:ext cx="8894032" cy="68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200" dirty="0" smtClean="0">
                <a:solidFill>
                  <a:schemeClr val="tx1"/>
                </a:solidFill>
                <a:latin typeface="Comic Sans MS" pitchFamily="66" charset="0"/>
                <a:cs typeface="Times New Roman" panose="02020603050405020304" pitchFamily="18" charset="0"/>
              </a:rPr>
              <a:t>Лучше один раз увидеть, чем сто раз услышать</a:t>
            </a:r>
          </a:p>
          <a:p>
            <a:pPr algn="just">
              <a:buNone/>
            </a:pPr>
            <a:r>
              <a:rPr lang="ru-RU" sz="2200" dirty="0" smtClean="0">
                <a:solidFill>
                  <a:schemeClr val="tx1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                                                   Русская пословица</a:t>
            </a:r>
            <a:endParaRPr lang="ru-RU" sz="2200" dirty="0">
              <a:solidFill>
                <a:schemeClr val="tx1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7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Вопросы для обсуждения</a:t>
            </a:r>
            <a:endParaRPr lang="ru-RU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67608" y="2060848"/>
            <a:ext cx="8915400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1.Рассмотрите следующую ситуацию. Если вы ежедневно спите по 8 часов , то у вас остаётся 16 вопросов, которые нужно распределить между отдыхом и учёбой. Пусть время, выделенное на учёбу, будет переменной Х, а на отдых –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Y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. Изобразите на листе бумаге линейную зависимость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для всех возможных комбинаций Х и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Y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. Будьте внимательны при определении названия осей и отметьте начало координат.</a:t>
            </a:r>
          </a:p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2.Используя условие первого задания, ответьте на следующие вопросы. Какой наклон имеет линия, показывающая зависимость между временем, отведённым на учёбу и на отдых? Это прямая линия?</a:t>
            </a:r>
          </a:p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3.Предположим, что вам ежедневно нужно отдыхать 6 часов, не больше и не меньше. Поставьте на графике точку, соответствующую шести часам отдыха. Теперь изобразите движение вдоль прямой, с учётом того, что вам нужно всего 4 часа ежедневного отдыха. Отметьте новую точку.</a:t>
            </a:r>
            <a:endParaRPr lang="ru-RU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Вопросы для обсуждения</a:t>
            </a:r>
            <a:endParaRPr lang="ru-RU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67608" y="2060848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4.А теперь покажите, как происходит смещение кривой, из-за того, что вы решили меньше спать и теперь можете посвятить 18 часов отдыху и учёбе. Начертите новую (смещённую кривую).</a:t>
            </a:r>
          </a:p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5.Записывайте ежедневно в течении недели, сколько часов вы тратите на отдых и учёбу. Начертите график временных рядов для графического представления динамики ежедневного времени учёбы и отдыха. Затем, используя точечный график, отобразите распределение вашего времени между отдыхом и учёбой в течение этой недели. Существует ли какая-нибудь зависимость между этими двумя переменными?</a:t>
            </a:r>
            <a:endParaRPr lang="ru-RU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7928" y="260648"/>
            <a:ext cx="6056684" cy="1800200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Граница производственных возможностей.     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59896" y="2133600"/>
            <a:ext cx="6344716" cy="43917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Первый график, с которым вы уже когда-то встречались, был график производственных возможностей. Как мы уже говорили, граница производственных возможностей, или ГПВ, показывает максимальное кол-во двух видов товаров или услуг, которое может быть произведено при данных ресурсах, при условии полного их пользования.</a:t>
            </a:r>
          </a:p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Давайте рассмотрим такой важный случай, как выбор между производством продуктов питания и производством станков. Необходимые для построения ГПВ данные представлены в таблице. Вспомните, что мы имеем возможность производить продукты питания и станки в определённом соотношении. Если будет увеличиваться количество продуктов питания, то производство станков будет уменьшаться. Таким образом, если экономика производит 10 единиц продуктов питания, то она должна выпустить максимум 140 станков, а если выпуск продуктов питания составит 20 единиц, то удастся произвести только 20 станков.</a:t>
            </a:r>
          </a:p>
          <a:p>
            <a:endParaRPr lang="ru-RU" dirty="0"/>
          </a:p>
        </p:txBody>
      </p:sp>
      <p:graphicFrame>
        <p:nvGraphicFramePr>
          <p:cNvPr id="37" name="Содержимое 3"/>
          <p:cNvGraphicFramePr>
            <a:graphicFrameLocks/>
          </p:cNvGraphicFramePr>
          <p:nvPr/>
        </p:nvGraphicFramePr>
        <p:xfrm>
          <a:off x="2135560" y="1484784"/>
          <a:ext cx="2808310" cy="24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Овал 37"/>
          <p:cNvSpPr/>
          <p:nvPr/>
        </p:nvSpPr>
        <p:spPr>
          <a:xfrm>
            <a:off x="4871864" y="386106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295800" y="3068976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215680" y="191684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3719736" y="242090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2639616" y="155680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2063552" y="1412792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87488" y="1340783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150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87488" y="184483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7488" y="234889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90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87488" y="2780943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87488" y="328499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75520" y="4005064"/>
            <a:ext cx="352839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     0      10      20      30      40      50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5560" y="9807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711624" y="13407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596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863752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439816" y="29249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871864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ru-RU" b="1" dirty="0"/>
          </a:p>
        </p:txBody>
      </p:sp>
      <p:sp>
        <p:nvSpPr>
          <p:cNvPr id="56" name="Прямоугольник 55"/>
          <p:cNvSpPr/>
          <p:nvPr/>
        </p:nvSpPr>
        <p:spPr>
          <a:xfrm rot="16200000">
            <a:off x="907708" y="2208580"/>
            <a:ext cx="922052" cy="33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prstClr val="black"/>
                </a:solidFill>
              </a:rPr>
              <a:t>Станки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23592" y="429309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Продукты питания</a:t>
            </a:r>
            <a:endParaRPr lang="ru-RU" sz="16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631504" y="4725144"/>
            <a:ext cx="3840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/>
              <a:t>Таблица показывает шесть потенциальных пар выпуска, которые можно произвести при данных ресурсах страны. Страна может выбрать одну из шести возможных комбинаций.</a:t>
            </a:r>
            <a:endParaRPr lang="ru-RU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7928" y="188640"/>
            <a:ext cx="6336704" cy="107669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График производственных возможностей.</a:t>
            </a: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207568" y="620688"/>
          <a:ext cx="2808310" cy="24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4943872" y="299696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67808" y="220488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287688" y="1052752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791744" y="155680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11624" y="692712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135560" y="548696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979716" y="1560508"/>
            <a:ext cx="922052" cy="33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prstClr val="black"/>
                </a:solidFill>
              </a:rPr>
              <a:t>Станки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9496" y="476687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9496" y="980743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9496" y="148479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9496" y="1916847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9496" y="2420903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7528" y="3140968"/>
            <a:ext cx="352839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     0      10      20      30      40      50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5600" y="342900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Продукты питания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9576" y="3326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83632" y="4766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31704" y="7647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576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11824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43872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ru-RU" b="1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191344" y="3913900"/>
          <a:ext cx="5112567" cy="29441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04189"/>
                <a:gridCol w="1704189"/>
                <a:gridCol w="1704189"/>
              </a:tblGrid>
              <a:tr h="597140">
                <a:tc gridSpan="3">
                  <a:txBody>
                    <a:bodyPr/>
                    <a:lstStyle/>
                    <a:p>
                      <a:r>
                        <a:rPr lang="ru-RU" sz="1400" dirty="0" smtClean="0"/>
                        <a:t>Альтернативные производственные возможности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0213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Возможности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Продукты питания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Станки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735960" y="1156680"/>
            <a:ext cx="616800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Данные, представленные в таблице, также могут быть представлены в графической форме. Для построения графика мы обозначим каждую пару данных из таблицы точкой на двумерной плоскости. Рис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отображает в графической форме соотношение выпуска продуктов питания и выпуска станков из таблицы. Таким образом, строка А таблицы отображена на рис.как точка А. Тоже самое касается точек В, С и т.д.</a:t>
            </a:r>
            <a:endParaRPr kumimoji="0" lang="ru-RU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На Рис. вертикальная линия слева и горизонтальная линия в нижней части графика соответствуют двум переменным-продуктам питания и станкам.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ru-RU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Переменная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-это величина, которая может быть определена и измерена и значение которой может изменяться во времени и пространстве. Наиболее важными переменными , которые изучаются в курсе экономической теории, являются следующие: цена, количество, время работы, площадь земли, величина дохода и т.д.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Горизонтальную линию на графике обычно называют горизонтальной осью, или иногда осью Х. На рис. по горизонтальной оси откладывается выпуск продуктов питания. Вертикальная линия называется вертикальной осью или осью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На рис. на ней отображено количество произведённых станков. Точка А на вертикальной оси соответствует 150 станкам. В самом нижнем левом углу, где пересекаются две оси, находится начало координат. Оно соответствует нулевому выпуску продуктов питания и станков.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960" y="5805264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/>
              <a:t>Таблица показывает шесть потенциальных пар выпуска, которые можно произвести при данных ресурсах страны. Страна может выбрать одну из шести возможных комбинаций.</a:t>
            </a:r>
          </a:p>
          <a:p>
            <a:pPr algn="just"/>
            <a:r>
              <a:rPr lang="ru-RU" sz="1200" dirty="0" smtClean="0"/>
              <a:t>На рисунке в графической форме те же цифры отображены более наглядно.</a:t>
            </a:r>
            <a:endParaRPr lang="ru-RU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/>
        </p:nvSpPr>
        <p:spPr>
          <a:xfrm>
            <a:off x="8869198" y="529649"/>
            <a:ext cx="2822028" cy="2475186"/>
          </a:xfrm>
          <a:custGeom>
            <a:avLst/>
            <a:gdLst>
              <a:gd name="connsiteX0" fmla="*/ 0 w 2822028"/>
              <a:gd name="connsiteY0" fmla="*/ 0 h 2475186"/>
              <a:gd name="connsiteX1" fmla="*/ 630621 w 2822028"/>
              <a:gd name="connsiteY1" fmla="*/ 173420 h 2475186"/>
              <a:gd name="connsiteX2" fmla="*/ 1182414 w 2822028"/>
              <a:gd name="connsiteY2" fmla="*/ 536027 h 2475186"/>
              <a:gd name="connsiteX3" fmla="*/ 1702676 w 2822028"/>
              <a:gd name="connsiteY3" fmla="*/ 1024758 h 2475186"/>
              <a:gd name="connsiteX4" fmla="*/ 2254469 w 2822028"/>
              <a:gd name="connsiteY4" fmla="*/ 1686910 h 2475186"/>
              <a:gd name="connsiteX5" fmla="*/ 2822028 w 2822028"/>
              <a:gd name="connsiteY5" fmla="*/ 2475186 h 2475186"/>
              <a:gd name="connsiteX6" fmla="*/ 31531 w 2822028"/>
              <a:gd name="connsiteY6" fmla="*/ 2475186 h 2475186"/>
              <a:gd name="connsiteX0" fmla="*/ 0 w 2822028"/>
              <a:gd name="connsiteY0" fmla="*/ 0 h 2475186"/>
              <a:gd name="connsiteX1" fmla="*/ 630621 w 2822028"/>
              <a:gd name="connsiteY1" fmla="*/ 173420 h 2475186"/>
              <a:gd name="connsiteX2" fmla="*/ 1182414 w 2822028"/>
              <a:gd name="connsiteY2" fmla="*/ 536027 h 2475186"/>
              <a:gd name="connsiteX3" fmla="*/ 1702676 w 2822028"/>
              <a:gd name="connsiteY3" fmla="*/ 1024758 h 2475186"/>
              <a:gd name="connsiteX4" fmla="*/ 2254469 w 2822028"/>
              <a:gd name="connsiteY4" fmla="*/ 1686910 h 2475186"/>
              <a:gd name="connsiteX5" fmla="*/ 2822028 w 2822028"/>
              <a:gd name="connsiteY5" fmla="*/ 2475186 h 2475186"/>
              <a:gd name="connsiteX6" fmla="*/ 10434 w 2822028"/>
              <a:gd name="connsiteY6" fmla="*/ 2467303 h 2475186"/>
              <a:gd name="connsiteX0" fmla="*/ 0 w 2822028"/>
              <a:gd name="connsiteY0" fmla="*/ 0 h 2475186"/>
              <a:gd name="connsiteX1" fmla="*/ 630621 w 2822028"/>
              <a:gd name="connsiteY1" fmla="*/ 173420 h 2475186"/>
              <a:gd name="connsiteX2" fmla="*/ 1182414 w 2822028"/>
              <a:gd name="connsiteY2" fmla="*/ 536027 h 2475186"/>
              <a:gd name="connsiteX3" fmla="*/ 1702676 w 2822028"/>
              <a:gd name="connsiteY3" fmla="*/ 1024758 h 2475186"/>
              <a:gd name="connsiteX4" fmla="*/ 2254469 w 2822028"/>
              <a:gd name="connsiteY4" fmla="*/ 1686910 h 2475186"/>
              <a:gd name="connsiteX5" fmla="*/ 2822028 w 2822028"/>
              <a:gd name="connsiteY5" fmla="*/ 2475186 h 2475186"/>
              <a:gd name="connsiteX6" fmla="*/ 10434 w 2822028"/>
              <a:gd name="connsiteY6" fmla="*/ 2467303 h 2475186"/>
              <a:gd name="connsiteX0" fmla="*/ 0 w 2822028"/>
              <a:gd name="connsiteY0" fmla="*/ 0 h 2475186"/>
              <a:gd name="connsiteX1" fmla="*/ 630621 w 2822028"/>
              <a:gd name="connsiteY1" fmla="*/ 173420 h 2475186"/>
              <a:gd name="connsiteX2" fmla="*/ 1182414 w 2822028"/>
              <a:gd name="connsiteY2" fmla="*/ 536027 h 2475186"/>
              <a:gd name="connsiteX3" fmla="*/ 1702676 w 2822028"/>
              <a:gd name="connsiteY3" fmla="*/ 1024758 h 2475186"/>
              <a:gd name="connsiteX4" fmla="*/ 2254469 w 2822028"/>
              <a:gd name="connsiteY4" fmla="*/ 1686910 h 2475186"/>
              <a:gd name="connsiteX5" fmla="*/ 2822028 w 2822028"/>
              <a:gd name="connsiteY5" fmla="*/ 2475186 h 2475186"/>
              <a:gd name="connsiteX6" fmla="*/ 10434 w 2822028"/>
              <a:gd name="connsiteY6" fmla="*/ 2467303 h 247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2028" h="2475186">
                <a:moveTo>
                  <a:pt x="0" y="0"/>
                </a:moveTo>
                <a:lnTo>
                  <a:pt x="630621" y="173420"/>
                </a:lnTo>
                <a:lnTo>
                  <a:pt x="1182414" y="536027"/>
                </a:lnTo>
                <a:lnTo>
                  <a:pt x="1702676" y="1024758"/>
                </a:lnTo>
                <a:lnTo>
                  <a:pt x="2254469" y="1686910"/>
                </a:lnTo>
                <a:lnTo>
                  <a:pt x="2822028" y="2475186"/>
                </a:lnTo>
                <a:lnTo>
                  <a:pt x="10434" y="2467303"/>
                </a:lnTo>
              </a:path>
            </a:pathLst>
          </a:custGeom>
        </p:spPr>
        <p:style>
          <a:lnRef idx="2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480" y="0"/>
            <a:ext cx="8911687" cy="1280890"/>
          </a:xfrm>
        </p:spPr>
        <p:txBody>
          <a:bodyPr>
            <a:noAutofit/>
          </a:bodyPr>
          <a:lstStyle/>
          <a:p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Плавная кривая</a:t>
            </a:r>
            <a:r>
              <a:rPr lang="ru-RU" sz="4800" b="1" dirty="0" smtClean="0"/>
              <a:t>.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1052736"/>
            <a:ext cx="6264696" cy="4968552"/>
          </a:xfrm>
        </p:spPr>
        <p:txBody>
          <a:bodyPr>
            <a:normAutofit/>
          </a:bodyPr>
          <a:lstStyle/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Колебание 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переменных, характеризующих большинство экономических взаимосвязей, может происходить в очень широком диапазоне:  от едва ощутимых до очень существенных, это наглядно отображено на предыдущем рисунке. Поэтому обычно мы изображаем  экономические взаимосвязи в виде непрерывной кривой. На рис.. ГПВ изображена в виде плавной кривой, соединяющей точки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A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……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F</a:t>
            </a:r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.  </a:t>
            </a:r>
          </a:p>
          <a:p>
            <a:pPr algn="just"/>
            <a:r>
              <a:rPr lang="ru-RU" i="1" dirty="0" smtClean="0">
                <a:solidFill>
                  <a:schemeClr val="tx1"/>
                </a:solidFill>
                <a:latin typeface="Calibri" pitchFamily="34" charset="0"/>
              </a:rPr>
              <a:t>Сравнив табл. с рис. мы можем понять, почему графики так популярны в экономической теории.  Плавная линия ГПВ показывает все варианты выбора, имеющиеся у экономики. Она наглядно демонстрирует доступность различных товаров, информирует о количественных ограничениях. Глядя на график, вы видите взаимосвязь между производством продуктов питания и станков.</a:t>
            </a:r>
          </a:p>
          <a:p>
            <a:pPr algn="just"/>
            <a:endParaRPr lang="ru-RU" dirty="0"/>
          </a:p>
        </p:txBody>
      </p:sp>
      <p:graphicFrame>
        <p:nvGraphicFramePr>
          <p:cNvPr id="11" name="Содержимое 3"/>
          <p:cNvGraphicFramePr>
            <a:graphicFrameLocks/>
          </p:cNvGraphicFramePr>
          <p:nvPr/>
        </p:nvGraphicFramePr>
        <p:xfrm>
          <a:off x="8879632" y="548680"/>
          <a:ext cx="2808310" cy="24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5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Овал 11"/>
          <p:cNvSpPr/>
          <p:nvPr/>
        </p:nvSpPr>
        <p:spPr>
          <a:xfrm>
            <a:off x="11615936" y="292496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1039872" y="2132872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959752" y="98074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0463808" y="1484800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383688" y="620704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807624" y="476688"/>
            <a:ext cx="144016" cy="144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8231560" y="40467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1560" y="90873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1560" y="1412791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90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1560" y="1844839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60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31560" y="2348895"/>
            <a:ext cx="64807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67664" y="335699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Продукты питания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19592" y="3068960"/>
            <a:ext cx="3528392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      0      10      20      30      40      50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1640" y="2606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759952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183888" y="1988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607824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103768" y="6926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455696" y="4046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8688288" y="3913900"/>
          <a:ext cx="3503712" cy="29441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67904"/>
                <a:gridCol w="1167904"/>
                <a:gridCol w="1167904"/>
              </a:tblGrid>
              <a:tr h="597140">
                <a:tc gridSpan="3">
                  <a:txBody>
                    <a:bodyPr/>
                    <a:lstStyle/>
                    <a:p>
                      <a:r>
                        <a:rPr lang="ru-RU" sz="1400" dirty="0" smtClean="0"/>
                        <a:t>Альтернативные производственные возможности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0213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Возможности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Продукты питания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Станки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ru-RU" sz="1400" dirty="0"/>
                    </a:p>
                  </a:txBody>
                  <a:tcPr/>
                </a:tc>
              </a:tr>
              <a:tr h="238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35560" y="6021288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Плавная кривая соединяет точки, соответствующие комбинациям двух переменных, таким образом очерчивая границу производственных возможностей.</a:t>
            </a:r>
            <a:endParaRPr lang="ru-RU" sz="1400" dirty="0"/>
          </a:p>
        </p:txBody>
      </p:sp>
      <p:sp>
        <p:nvSpPr>
          <p:cNvPr id="35" name="Прямоугольник 34"/>
          <p:cNvSpPr/>
          <p:nvPr/>
        </p:nvSpPr>
        <p:spPr>
          <a:xfrm rot="16200000">
            <a:off x="7604452" y="552396"/>
            <a:ext cx="922052" cy="33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prstClr val="black"/>
                </a:solidFill>
              </a:rPr>
              <a:t>Станки</a:t>
            </a:r>
            <a:endParaRPr lang="ru-RU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48" y="404664"/>
            <a:ext cx="8911687" cy="572642"/>
          </a:xfrm>
        </p:spPr>
        <p:txBody>
          <a:bodyPr>
            <a:normAutofit fontScale="90000"/>
          </a:bodyPr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Наклон линии графика.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052736"/>
            <a:ext cx="4752528" cy="5544616"/>
          </a:xfrm>
        </p:spPr>
        <p:txBody>
          <a:bodyPr>
            <a:normAutofit/>
          </a:bodyPr>
          <a:lstStyle/>
          <a:p>
            <a:pPr algn="just"/>
            <a:r>
              <a:rPr lang="ru-RU" sz="1600" i="1" dirty="0" smtClean="0">
                <a:solidFill>
                  <a:schemeClr val="tx1"/>
                </a:solidFill>
                <a:latin typeface="Calibri" pitchFamily="34" charset="0"/>
              </a:rPr>
              <a:t>Предыдущий рисунок  иллюстрирует зависимость между максимально возможными объёмами производства продуктов питания и станков. Существует один важный способ описания взаимосвязи двух переменных - это наклон линии графика.</a:t>
            </a:r>
          </a:p>
          <a:p>
            <a:pPr algn="just"/>
            <a:r>
              <a:rPr lang="ru-RU" sz="1600" i="1" dirty="0" smtClean="0">
                <a:solidFill>
                  <a:schemeClr val="tx1"/>
                </a:solidFill>
                <a:latin typeface="Calibri" pitchFamily="34" charset="0"/>
              </a:rPr>
              <a:t>Наклон линии отражает изменение одной переменной, которое происходит в результате изменения другой. Говоря точнее, это изменения значения переменной Х по горизонтальной. Если, например, производство продуктов питания увеличится с 25 до 26 единиц (см.  предыдущий. рис.), то наклон кривой на этом рисунке позволит нам точно определить, как изменится производство станков. Наклон-это конкретный количественный показатель зависимости изменения значения переменной   </a:t>
            </a: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</a:rPr>
              <a:t>Y </a:t>
            </a:r>
            <a:r>
              <a:rPr lang="ru-RU" sz="1600" i="1" dirty="0" smtClean="0">
                <a:solidFill>
                  <a:schemeClr val="tx1"/>
                </a:solidFill>
                <a:latin typeface="Calibri" pitchFamily="34" charset="0"/>
              </a:rPr>
              <a:t>от изменения переменной Х.</a:t>
            </a:r>
          </a:p>
          <a:p>
            <a:endParaRPr lang="ru-R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464152" y="256490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92144" y="184482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16080" y="227687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43" name="Овал 42"/>
          <p:cNvSpPr/>
          <p:nvPr/>
        </p:nvSpPr>
        <p:spPr>
          <a:xfrm>
            <a:off x="7536160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960096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6600056" y="1988840"/>
            <a:ext cx="20882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6600056" y="2996952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6600056" y="170080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>
            <a:off x="7032104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endCxn id="43" idx="0"/>
          </p:cNvCxnSpPr>
          <p:nvPr/>
        </p:nvCxnSpPr>
        <p:spPr>
          <a:xfrm>
            <a:off x="7608168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28048" y="1700808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528048" y="141277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ru-RU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832304" y="292494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472264" y="256490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16480" y="177281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0344472" y="249289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408368" y="227687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115" name="Овал 114"/>
          <p:cNvSpPr/>
          <p:nvPr/>
        </p:nvSpPr>
        <p:spPr>
          <a:xfrm>
            <a:off x="10416480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9696400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7" name="Прямая соединительная линия 116"/>
          <p:cNvCxnSpPr>
            <a:stCxn id="111" idx="3"/>
          </p:cNvCxnSpPr>
          <p:nvPr/>
        </p:nvCxnSpPr>
        <p:spPr>
          <a:xfrm flipV="1">
            <a:off x="9215328" y="1916832"/>
            <a:ext cx="2065248" cy="83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9192344" y="2996952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9192344" y="170080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9840416" y="24928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endCxn id="115" idx="4"/>
          </p:cNvCxnSpPr>
          <p:nvPr/>
        </p:nvCxnSpPr>
        <p:spPr>
          <a:xfrm flipV="1">
            <a:off x="10488488" y="22768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120336" y="184482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120336" y="155679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ru-RU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48936" y="3140968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920536" y="155679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80176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0632504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104112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9984432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36" name="Содержимое 2"/>
          <p:cNvSpPr txBox="1">
            <a:spLocks/>
          </p:cNvSpPr>
          <p:nvPr/>
        </p:nvSpPr>
        <p:spPr>
          <a:xfrm>
            <a:off x="1847528" y="1124744"/>
            <a:ext cx="432048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00056" y="3429000"/>
            <a:ext cx="5328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Определить наклон прямой линии проще всего, как «смещение во время движения». Так, на обоих графиках количественное значение наклона равно отношению «смещение/движение», или </a:t>
            </a:r>
            <a:r>
              <a:rPr lang="en-US" sz="1400" dirty="0" smtClean="0"/>
              <a:t>CD</a:t>
            </a:r>
            <a:r>
              <a:rPr lang="ru-RU" sz="1400" dirty="0" smtClean="0"/>
              <a:t>/ВС=</a:t>
            </a:r>
            <a:r>
              <a:rPr lang="en-US" sz="1400" dirty="0" smtClean="0"/>
              <a:t>s/1=s</a:t>
            </a:r>
            <a:r>
              <a:rPr lang="ru-RU" sz="1400" dirty="0" smtClean="0"/>
              <a:t>.</a:t>
            </a:r>
          </a:p>
          <a:p>
            <a:pPr algn="just"/>
            <a:r>
              <a:rPr lang="ru-RU" sz="1400" dirty="0" smtClean="0"/>
              <a:t>Заметим, что на графике слева значение </a:t>
            </a:r>
            <a:r>
              <a:rPr lang="en-US" sz="1400" dirty="0" smtClean="0"/>
              <a:t>CD</a:t>
            </a:r>
            <a:r>
              <a:rPr lang="ru-RU" sz="1400" dirty="0" smtClean="0"/>
              <a:t> отрицательно, и указывает на отрицательный наклон и наличие обратной зависимости </a:t>
            </a:r>
            <a:r>
              <a:rPr lang="en-US" sz="1400" dirty="0" smtClean="0"/>
              <a:t>X </a:t>
            </a:r>
            <a:r>
              <a:rPr lang="ru-RU" sz="1400" dirty="0" smtClean="0"/>
              <a:t>от </a:t>
            </a:r>
            <a:r>
              <a:rPr lang="en-US" sz="1400" dirty="0" smtClean="0"/>
              <a:t>Y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2642"/>
          </a:xfrm>
        </p:spPr>
        <p:txBody>
          <a:bodyPr>
            <a:normAutofit fontScale="90000"/>
          </a:bodyPr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Наклон линии графика.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464152" y="256490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92144" y="184482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16080" y="227687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43" name="Овал 42"/>
          <p:cNvSpPr/>
          <p:nvPr/>
        </p:nvSpPr>
        <p:spPr>
          <a:xfrm>
            <a:off x="7536160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960096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6600056" y="1988840"/>
            <a:ext cx="208823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6600056" y="2996952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6600056" y="170080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>
            <a:off x="7032104" y="22048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endCxn id="43" idx="0"/>
          </p:cNvCxnSpPr>
          <p:nvPr/>
        </p:nvCxnSpPr>
        <p:spPr>
          <a:xfrm>
            <a:off x="7608168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28048" y="1700808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528048" y="141277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ru-RU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832304" y="292494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472264" y="256490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16480" y="177281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ru-RU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0344472" y="2492896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ru-RU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408368" y="227687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115" name="Овал 114"/>
          <p:cNvSpPr/>
          <p:nvPr/>
        </p:nvSpPr>
        <p:spPr>
          <a:xfrm>
            <a:off x="10416480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9696400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7" name="Прямая соединительная линия 116"/>
          <p:cNvCxnSpPr>
            <a:stCxn id="111" idx="3"/>
          </p:cNvCxnSpPr>
          <p:nvPr/>
        </p:nvCxnSpPr>
        <p:spPr>
          <a:xfrm flipV="1">
            <a:off x="9215328" y="1916832"/>
            <a:ext cx="2065248" cy="83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>
            <a:off x="9192344" y="2996952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9192344" y="170080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9840416" y="24928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endCxn id="115" idx="4"/>
          </p:cNvCxnSpPr>
          <p:nvPr/>
        </p:nvCxnSpPr>
        <p:spPr>
          <a:xfrm flipV="1">
            <a:off x="10488488" y="22768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120336" y="1844824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120336" y="155679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ru-RU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48936" y="3140968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920536" y="1556792"/>
            <a:ext cx="74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80176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0632504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104112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9984432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38" name="Содержимое 2"/>
          <p:cNvSpPr txBox="1">
            <a:spLocks/>
          </p:cNvSpPr>
          <p:nvPr/>
        </p:nvSpPr>
        <p:spPr>
          <a:xfrm>
            <a:off x="1847528" y="1196752"/>
            <a:ext cx="468052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1400" i="1" dirty="0" smtClean="0">
                <a:latin typeface="Calibri" pitchFamily="34" charset="0"/>
              </a:rPr>
              <a:t>Воспользуемся рис. для объяснения того, как измерять наклон прямой линии – скажем, наклон линии, соединяющей точки </a:t>
            </a:r>
            <a:r>
              <a:rPr lang="en-US" sz="1400" i="1" dirty="0" smtClean="0">
                <a:latin typeface="Calibri" pitchFamily="34" charset="0"/>
              </a:rPr>
              <a:t>B</a:t>
            </a:r>
            <a:r>
              <a:rPr lang="ru-RU" sz="1400" i="1" dirty="0" smtClean="0">
                <a:latin typeface="Calibri" pitchFamily="34" charset="0"/>
              </a:rPr>
              <a:t> и </a:t>
            </a:r>
            <a:r>
              <a:rPr lang="en-US" sz="1400" i="1" dirty="0" smtClean="0">
                <a:latin typeface="Calibri" pitchFamily="34" charset="0"/>
              </a:rPr>
              <a:t>D</a:t>
            </a:r>
            <a:r>
              <a:rPr lang="ru-RU" sz="1400" i="1" dirty="0" smtClean="0">
                <a:latin typeface="Calibri" pitchFamily="34" charset="0"/>
              </a:rPr>
              <a:t>. Представим себе, что движение от </a:t>
            </a:r>
            <a:r>
              <a:rPr lang="en-US" sz="1400" i="1" dirty="0" smtClean="0">
                <a:latin typeface="Calibri" pitchFamily="34" charset="0"/>
              </a:rPr>
              <a:t>B </a:t>
            </a:r>
            <a:r>
              <a:rPr lang="ru-RU" sz="1400" i="1" dirty="0" smtClean="0">
                <a:latin typeface="Calibri" pitchFamily="34" charset="0"/>
              </a:rPr>
              <a:t>к </a:t>
            </a:r>
            <a:r>
              <a:rPr lang="en-US" sz="1400" i="1" dirty="0" smtClean="0">
                <a:latin typeface="Calibri" pitchFamily="34" charset="0"/>
              </a:rPr>
              <a:t>D </a:t>
            </a:r>
            <a:r>
              <a:rPr lang="ru-RU" sz="1400" i="1" dirty="0" smtClean="0">
                <a:latin typeface="Calibri" pitchFamily="34" charset="0"/>
              </a:rPr>
              <a:t>происходит в два этапа. Первый – это движение по горизонтали из </a:t>
            </a:r>
            <a:r>
              <a:rPr lang="en-US" sz="1400" i="1" dirty="0" smtClean="0">
                <a:latin typeface="Calibri" pitchFamily="34" charset="0"/>
              </a:rPr>
              <a:t>B </a:t>
            </a:r>
            <a:r>
              <a:rPr lang="ru-RU" sz="1400" i="1" dirty="0" smtClean="0">
                <a:latin typeface="Calibri" pitchFamily="34" charset="0"/>
              </a:rPr>
              <a:t>в </a:t>
            </a:r>
            <a:r>
              <a:rPr lang="en-US" sz="1400" i="1" dirty="0" smtClean="0">
                <a:latin typeface="Calibri" pitchFamily="34" charset="0"/>
              </a:rPr>
              <a:t>C</a:t>
            </a:r>
            <a:r>
              <a:rPr lang="ru-RU" sz="1400" i="1" dirty="0" smtClean="0">
                <a:latin typeface="Calibri" pitchFamily="34" charset="0"/>
              </a:rPr>
              <a:t>, отражающее единичное увеличение значения переменной </a:t>
            </a:r>
            <a:r>
              <a:rPr lang="en-US" sz="1400" i="1" dirty="0" smtClean="0">
                <a:latin typeface="Calibri" pitchFamily="34" charset="0"/>
              </a:rPr>
              <a:t>X</a:t>
            </a:r>
            <a:r>
              <a:rPr lang="ru-RU" sz="1400" i="1" dirty="0" smtClean="0">
                <a:latin typeface="Calibri" pitchFamily="34" charset="0"/>
              </a:rPr>
              <a:t> ( без применения переменной </a:t>
            </a:r>
            <a:r>
              <a:rPr lang="en-US" sz="1400" i="1" dirty="0" smtClean="0">
                <a:latin typeface="Calibri" pitchFamily="34" charset="0"/>
              </a:rPr>
              <a:t>Y</a:t>
            </a:r>
            <a:r>
              <a:rPr lang="ru-RU" sz="1400" i="1" dirty="0" smtClean="0">
                <a:latin typeface="Calibri" pitchFamily="34" charset="0"/>
              </a:rPr>
              <a:t> ), а второй – это компенсирующее перемещение по вертикали вниз или вверх, обозначенное нами, как </a:t>
            </a:r>
            <a:r>
              <a:rPr lang="en-US" sz="1400" i="1" dirty="0" smtClean="0">
                <a:latin typeface="Calibri" pitchFamily="34" charset="0"/>
              </a:rPr>
              <a:t>s </a:t>
            </a:r>
            <a:r>
              <a:rPr lang="ru-RU" sz="1400" i="1" dirty="0" smtClean="0">
                <a:latin typeface="Calibri" pitchFamily="34" charset="0"/>
              </a:rPr>
              <a:t>на рис. ( Первоначальное изменение значения переменное на 1 единицу по горизонтали было предпринято исключительно для удобства. Такой алгоритм движения позволяет осуществлять любые перемещения.)  Это двухэтапное движение позволило нам перейти из одной точки на прямой в другую.</a:t>
            </a:r>
          </a:p>
          <a:p>
            <a:pPr algn="just"/>
            <a:r>
              <a:rPr lang="ru-RU" sz="1400" i="1" dirty="0" smtClean="0">
                <a:latin typeface="Calibri" pitchFamily="34" charset="0"/>
              </a:rPr>
              <a:t>Поскольку перемещение из точки В </a:t>
            </a:r>
            <a:r>
              <a:rPr lang="ru-RU" sz="1400" i="1" dirty="0" err="1" smtClean="0">
                <a:latin typeface="Calibri" pitchFamily="34" charset="0"/>
              </a:rPr>
              <a:t>в</a:t>
            </a:r>
            <a:r>
              <a:rPr lang="ru-RU" sz="1400" i="1" dirty="0" smtClean="0">
                <a:latin typeface="Calibri" pitchFamily="34" charset="0"/>
              </a:rPr>
              <a:t> точку С отражает единичное изменение переменной Х, длина отрезка </a:t>
            </a:r>
            <a:r>
              <a:rPr lang="en-US" sz="1400" i="1" dirty="0" smtClean="0">
                <a:latin typeface="Calibri" pitchFamily="34" charset="0"/>
              </a:rPr>
              <a:t>CD</a:t>
            </a:r>
            <a:r>
              <a:rPr lang="ru-RU" sz="1400" i="1" dirty="0" smtClean="0">
                <a:latin typeface="Calibri" pitchFamily="34" charset="0"/>
              </a:rPr>
              <a:t>, равная </a:t>
            </a:r>
            <a:r>
              <a:rPr lang="en-US" sz="1400" i="1" dirty="0" smtClean="0">
                <a:latin typeface="Calibri" pitchFamily="34" charset="0"/>
              </a:rPr>
              <a:t>s </a:t>
            </a:r>
            <a:r>
              <a:rPr lang="ru-RU" sz="1400" i="1" dirty="0" smtClean="0">
                <a:latin typeface="Calibri" pitchFamily="34" charset="0"/>
              </a:rPr>
              <a:t>на рис., отображает соответствующее изменение переменной </a:t>
            </a:r>
            <a:r>
              <a:rPr lang="en-US" sz="1400" i="1" dirty="0" smtClean="0">
                <a:latin typeface="Calibri" pitchFamily="34" charset="0"/>
              </a:rPr>
              <a:t>Y</a:t>
            </a:r>
            <a:r>
              <a:rPr lang="ru-RU" sz="1400" i="1" dirty="0" smtClean="0">
                <a:latin typeface="Calibri" pitchFamily="34" charset="0"/>
              </a:rPr>
              <a:t>. На графике это называется наклоном линии </a:t>
            </a:r>
            <a:r>
              <a:rPr lang="en-US" sz="1400" i="1" dirty="0" smtClean="0">
                <a:latin typeface="Calibri" pitchFamily="34" charset="0"/>
              </a:rPr>
              <a:t>ABDE</a:t>
            </a:r>
            <a:r>
              <a:rPr lang="ru-RU" sz="1400" i="1" dirty="0" smtClean="0">
                <a:latin typeface="Calibri" pitchFamily="34" charset="0"/>
              </a:rPr>
              <a:t>.</a:t>
            </a:r>
          </a:p>
          <a:p>
            <a:pPr algn="just"/>
            <a:r>
              <a:rPr lang="ru-RU" sz="1400" i="1" dirty="0" smtClean="0">
                <a:latin typeface="Calibri" pitchFamily="34" charset="0"/>
              </a:rPr>
              <a:t>Часто наклон определяется,  как «смещение во время движения».  Смещение отражает перемещение по вертикали. На рис. смещение – это отрезок </a:t>
            </a:r>
            <a:r>
              <a:rPr lang="en-US" sz="1400" i="1" dirty="0" smtClean="0">
                <a:latin typeface="Calibri" pitchFamily="34" charset="0"/>
              </a:rPr>
              <a:t>CD</a:t>
            </a:r>
            <a:r>
              <a:rPr lang="ru-RU" sz="1400" i="1" dirty="0" smtClean="0">
                <a:latin typeface="Calibri" pitchFamily="34" charset="0"/>
              </a:rPr>
              <a:t>. Движение отражает перемещение по горизонтальное оси, на нашем рисунке – это отрезок </a:t>
            </a:r>
            <a:r>
              <a:rPr lang="en-US" sz="1400" i="1" dirty="0" smtClean="0">
                <a:latin typeface="Calibri" pitchFamily="34" charset="0"/>
              </a:rPr>
              <a:t>BC</a:t>
            </a:r>
            <a:r>
              <a:rPr lang="ru-RU" sz="1400" i="1" dirty="0" smtClean="0">
                <a:latin typeface="Calibri" pitchFamily="34" charset="0"/>
              </a:rPr>
              <a:t>. Таким образом, наклон прямой </a:t>
            </a:r>
            <a:r>
              <a:rPr lang="en-US" sz="1400" i="1" dirty="0" smtClean="0">
                <a:latin typeface="Calibri" pitchFamily="34" charset="0"/>
              </a:rPr>
              <a:t>BD</a:t>
            </a:r>
            <a:r>
              <a:rPr lang="ru-RU" sz="1400" i="1" dirty="0" smtClean="0">
                <a:latin typeface="Calibri" pitchFamily="34" charset="0"/>
              </a:rPr>
              <a:t> – это </a:t>
            </a:r>
            <a:r>
              <a:rPr lang="en-US" sz="1400" i="1" dirty="0" smtClean="0">
                <a:latin typeface="Calibri" pitchFamily="34" charset="0"/>
              </a:rPr>
              <a:t>CD</a:t>
            </a:r>
            <a:r>
              <a:rPr lang="ru-RU" sz="1400" i="1" dirty="0" smtClean="0">
                <a:latin typeface="Calibri" pitchFamily="34" charset="0"/>
              </a:rPr>
              <a:t>/</a:t>
            </a:r>
            <a:r>
              <a:rPr lang="en-US" sz="1400" i="1" dirty="0" smtClean="0">
                <a:latin typeface="Calibri" pitchFamily="34" charset="0"/>
              </a:rPr>
              <a:t>BC</a:t>
            </a:r>
            <a:r>
              <a:rPr lang="ru-RU" sz="1400" i="1" dirty="0" smtClean="0">
                <a:latin typeface="Calibri" pitchFamily="34" charset="0"/>
              </a:rPr>
              <a:t>. 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0056" y="3429000"/>
            <a:ext cx="5328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Определить наклон прямой линии проще всего, как «смещение во время движения». Так, на обоих графиках количественное значение наклона равно отношению «смещение/движение», или </a:t>
            </a:r>
            <a:r>
              <a:rPr lang="en-US" sz="1400" dirty="0" smtClean="0"/>
              <a:t>CD</a:t>
            </a:r>
            <a:r>
              <a:rPr lang="ru-RU" sz="1400" dirty="0" smtClean="0"/>
              <a:t>/ВС=</a:t>
            </a:r>
            <a:r>
              <a:rPr lang="en-US" sz="1400" dirty="0" smtClean="0"/>
              <a:t>s/1=s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Заметим, что на графике слева значение </a:t>
            </a:r>
            <a:r>
              <a:rPr lang="en-US" sz="1400" dirty="0" smtClean="0"/>
              <a:t>CD</a:t>
            </a:r>
            <a:r>
              <a:rPr lang="ru-RU" sz="1400" dirty="0" smtClean="0"/>
              <a:t> отрицательно, и указывает на отрицательный наклон и наличие обратной зависимости </a:t>
            </a:r>
            <a:r>
              <a:rPr lang="en-US" sz="1400" dirty="0" smtClean="0"/>
              <a:t>X </a:t>
            </a:r>
            <a:r>
              <a:rPr lang="ru-RU" sz="1400" dirty="0" smtClean="0"/>
              <a:t>от </a:t>
            </a:r>
            <a:r>
              <a:rPr lang="en-US" sz="1400" dirty="0" smtClean="0"/>
              <a:t>Y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Содержимое 8"/>
          <p:cNvGraphicFramePr>
            <a:graphicFrameLocks noGrp="1"/>
          </p:cNvGraphicFramePr>
          <p:nvPr>
            <p:ph idx="1"/>
          </p:nvPr>
        </p:nvGraphicFramePr>
        <p:xfrm>
          <a:off x="911424" y="1729405"/>
          <a:ext cx="1326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1"/>
                <a:gridCol w="270001"/>
                <a:gridCol w="270001"/>
                <a:gridCol w="270001"/>
                <a:gridCol w="246380"/>
              </a:tblGrid>
              <a:tr h="3572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 flipV="1">
            <a:off x="911424" y="2118045"/>
            <a:ext cx="1058515" cy="14115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Содержимое 8"/>
          <p:cNvGraphicFramePr>
            <a:graphicFrameLocks/>
          </p:cNvGraphicFramePr>
          <p:nvPr/>
        </p:nvGraphicFramePr>
        <p:xfrm>
          <a:off x="3071664" y="1700808"/>
          <a:ext cx="30963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9"/>
                <a:gridCol w="619269"/>
                <a:gridCol w="619269"/>
                <a:gridCol w="619269"/>
                <a:gridCol w="619269"/>
              </a:tblGrid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4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 flipV="1">
            <a:off x="3071664" y="2089445"/>
            <a:ext cx="2448272" cy="1440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5963" y="3342180"/>
            <a:ext cx="3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45803" y="13259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9376" y="36016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0     1  2  3  4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07368" y="19454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07368" y="266550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855640" y="3670819"/>
            <a:ext cx="280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0        1      2         3       4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879976" y="36450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495600" y="12687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783632" y="1873421"/>
            <a:ext cx="20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783632" y="2593501"/>
            <a:ext cx="20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2135188" y="476250"/>
            <a:ext cx="6697116" cy="649288"/>
          </a:xfrm>
        </p:spPr>
        <p:txBody>
          <a:bodyPr>
            <a:normAutofit fontScale="90000"/>
          </a:bodyPr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Наклон линии графика.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0" name="Содержимое 2"/>
          <p:cNvSpPr txBox="1">
            <a:spLocks/>
          </p:cNvSpPr>
          <p:nvPr/>
        </p:nvSpPr>
        <p:spPr>
          <a:xfrm>
            <a:off x="6096000" y="1268760"/>
            <a:ext cx="60960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Перечислим самые важные моменты,  которые нужно определить с помощью наклона.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1.Наклон можно выразить в виде числа. Он показывает изменение значения переменной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при изменении значения переменной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X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на единицу, или «смещение при движении».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2.Наклон прямой линии везде имеет постоянное значение.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3.Наклон линии отражает характер зависимости между переменным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X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и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. Она может быть прямой или обратной.  Прямая зависимость имеет место в том случае, если переменные изменяются в одном направлении (т.е. обе уменьшаются или увеличиваются). Обратная зависимость проявляется тогда, когда переменные изменяются в противоположных направлениях (т.е. одна увеличивается, а другая уменьшается).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Таким образом, отрицательный наклон указывает на наличие обратной зависимости между переменными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и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c</a:t>
            </a:r>
            <a:r>
              <a:rPr kumimoji="0" lang="ru-RU" sz="20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м.пред.рис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.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слева). Почему мы сделали такой вывод? Потому что увеличение переменной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X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приводит к уменьшению переменной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Y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Глядя на график, люди не всегда могут отличить наклон линии от крутизны графика. Часто это заблуждение оправдано, но не всегда. Крутизна зависит от масштаба графика. Графики, изображённые на рис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.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отображают одну и ту же зависимость, но на рисунке справа использован другой масштаб, поэтому график оказался растянутым по горизонтальной оси. Если вы всё точно рассчитаете, то увидите, что наклон обеих прямых одинаков (и равен ½).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5520" y="4221088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Обратите внимание, что хотя прямая слева выглядит более крутой, чем справа, они обе описывают одну и ту же зависимость. У обоих графиков наклон равен ½ , но ось Х справа имеет другой масштаб.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Наклон кривой линии.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600" y="1340768"/>
            <a:ext cx="4032448" cy="5328592"/>
          </a:xfrm>
        </p:spPr>
        <p:txBody>
          <a:bodyPr>
            <a:normAutofit fontScale="70000" lnSpcReduction="20000"/>
          </a:bodyPr>
          <a:lstStyle/>
          <a:p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Кривая линия – это линия с переменным наклоном. Иногда мы хотим знать наклон в определённой точке, например в точке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на рисунке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Мы абсолютно ясно видим, что наклон в точке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положительные, но в отношении количественного измерения величины наклона ясность пока отсутствует.</a:t>
            </a:r>
          </a:p>
          <a:p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Для того  чтобы определить наклон плавной кривой в какой-либо точке, мы должны определить наклон прямой, которая касается её в этой точке, но не пересекает её.  Такая прямая называется касательной к кривой. Другими словами, наклон кривой в данной точке равен наклону прямой, которая касается её в этой точке. Проведя касательную, мы можем измерить наклон кривой, просто измерив наклон касания по методике, описанной выше.</a:t>
            </a:r>
          </a:p>
          <a:p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Для того,  чтобы определить наклон кривой в точке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на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рис. 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мы должны просто провести прямую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FBJ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, которая коснётся кривой в точке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.  Затем мы определяем наклон касательной как соотношение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NJ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/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MN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. Таким же образом, с помощью  касательной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GH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 мы определяем наклон этой же кривой в точке 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ru-RU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endParaRPr lang="ru-RU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6816080" y="2204864"/>
            <a:ext cx="0" cy="27363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16080" y="4941168"/>
            <a:ext cx="288032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7176120" y="2276872"/>
            <a:ext cx="1440160" cy="2232248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6960096" y="2564904"/>
            <a:ext cx="2592288" cy="1368152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лилиния 18"/>
          <p:cNvSpPr/>
          <p:nvPr/>
        </p:nvSpPr>
        <p:spPr>
          <a:xfrm>
            <a:off x="7320136" y="2992582"/>
            <a:ext cx="2346378" cy="1948586"/>
          </a:xfrm>
          <a:custGeom>
            <a:avLst/>
            <a:gdLst>
              <a:gd name="connsiteX0" fmla="*/ 249382 w 2232561"/>
              <a:gd name="connsiteY0" fmla="*/ 1935678 h 1935678"/>
              <a:gd name="connsiteX1" fmla="*/ 118753 w 2232561"/>
              <a:gd name="connsiteY1" fmla="*/ 973776 h 1935678"/>
              <a:gd name="connsiteX2" fmla="*/ 961902 w 2232561"/>
              <a:gd name="connsiteY2" fmla="*/ 190005 h 1935678"/>
              <a:gd name="connsiteX3" fmla="*/ 2232561 w 2232561"/>
              <a:gd name="connsiteY3" fmla="*/ 0 h 1935678"/>
              <a:gd name="connsiteX0" fmla="*/ 261910 w 2245089"/>
              <a:gd name="connsiteY0" fmla="*/ 1935678 h 1935678"/>
              <a:gd name="connsiteX1" fmla="*/ 186743 w 2245089"/>
              <a:gd name="connsiteY1" fmla="*/ 1588546 h 1935678"/>
              <a:gd name="connsiteX2" fmla="*/ 131281 w 2245089"/>
              <a:gd name="connsiteY2" fmla="*/ 973776 h 1935678"/>
              <a:gd name="connsiteX3" fmla="*/ 974430 w 2245089"/>
              <a:gd name="connsiteY3" fmla="*/ 190005 h 1935678"/>
              <a:gd name="connsiteX4" fmla="*/ 2245089 w 2245089"/>
              <a:gd name="connsiteY4" fmla="*/ 0 h 1935678"/>
              <a:gd name="connsiteX0" fmla="*/ 303719 w 2286898"/>
              <a:gd name="connsiteY0" fmla="*/ 1935678 h 1935678"/>
              <a:gd name="connsiteX1" fmla="*/ 12528 w 2286898"/>
              <a:gd name="connsiteY1" fmla="*/ 1804570 h 1935678"/>
              <a:gd name="connsiteX2" fmla="*/ 228552 w 2286898"/>
              <a:gd name="connsiteY2" fmla="*/ 1588546 h 1935678"/>
              <a:gd name="connsiteX3" fmla="*/ 173090 w 2286898"/>
              <a:gd name="connsiteY3" fmla="*/ 973776 h 1935678"/>
              <a:gd name="connsiteX4" fmla="*/ 1016239 w 2286898"/>
              <a:gd name="connsiteY4" fmla="*/ 190005 h 1935678"/>
              <a:gd name="connsiteX5" fmla="*/ 2286898 w 2286898"/>
              <a:gd name="connsiteY5" fmla="*/ 0 h 1935678"/>
              <a:gd name="connsiteX0" fmla="*/ 5938 w 2352316"/>
              <a:gd name="connsiteY0" fmla="*/ 1948586 h 1948586"/>
              <a:gd name="connsiteX1" fmla="*/ 77946 w 2352316"/>
              <a:gd name="connsiteY1" fmla="*/ 1804570 h 1948586"/>
              <a:gd name="connsiteX2" fmla="*/ 293970 w 2352316"/>
              <a:gd name="connsiteY2" fmla="*/ 1588546 h 1948586"/>
              <a:gd name="connsiteX3" fmla="*/ 238508 w 2352316"/>
              <a:gd name="connsiteY3" fmla="*/ 973776 h 1948586"/>
              <a:gd name="connsiteX4" fmla="*/ 1081657 w 2352316"/>
              <a:gd name="connsiteY4" fmla="*/ 190005 h 1948586"/>
              <a:gd name="connsiteX5" fmla="*/ 2352316 w 2352316"/>
              <a:gd name="connsiteY5" fmla="*/ 0 h 1948586"/>
              <a:gd name="connsiteX0" fmla="*/ 5938 w 2352316"/>
              <a:gd name="connsiteY0" fmla="*/ 1948586 h 1967038"/>
              <a:gd name="connsiteX1" fmla="*/ 77946 w 2352316"/>
              <a:gd name="connsiteY1" fmla="*/ 1804570 h 1967038"/>
              <a:gd name="connsiteX2" fmla="*/ 238508 w 2352316"/>
              <a:gd name="connsiteY2" fmla="*/ 973776 h 1967038"/>
              <a:gd name="connsiteX3" fmla="*/ 1081657 w 2352316"/>
              <a:gd name="connsiteY3" fmla="*/ 190005 h 1967038"/>
              <a:gd name="connsiteX4" fmla="*/ 2352316 w 2352316"/>
              <a:gd name="connsiteY4" fmla="*/ 0 h 1967038"/>
              <a:gd name="connsiteX0" fmla="*/ 0 w 2346378"/>
              <a:gd name="connsiteY0" fmla="*/ 1948586 h 1948586"/>
              <a:gd name="connsiteX1" fmla="*/ 232570 w 2346378"/>
              <a:gd name="connsiteY1" fmla="*/ 973776 h 1948586"/>
              <a:gd name="connsiteX2" fmla="*/ 1075719 w 2346378"/>
              <a:gd name="connsiteY2" fmla="*/ 190005 h 1948586"/>
              <a:gd name="connsiteX3" fmla="*/ 2346378 w 2346378"/>
              <a:gd name="connsiteY3" fmla="*/ 0 h 1948586"/>
              <a:gd name="connsiteX0" fmla="*/ 0 w 2346378"/>
              <a:gd name="connsiteY0" fmla="*/ 1948586 h 1948586"/>
              <a:gd name="connsiteX1" fmla="*/ 216024 w 2346378"/>
              <a:gd name="connsiteY1" fmla="*/ 1012482 h 1948586"/>
              <a:gd name="connsiteX2" fmla="*/ 1075719 w 2346378"/>
              <a:gd name="connsiteY2" fmla="*/ 190005 h 1948586"/>
              <a:gd name="connsiteX3" fmla="*/ 2346378 w 2346378"/>
              <a:gd name="connsiteY3" fmla="*/ 0 h 1948586"/>
              <a:gd name="connsiteX0" fmla="*/ 0 w 2346378"/>
              <a:gd name="connsiteY0" fmla="*/ 1948586 h 1948586"/>
              <a:gd name="connsiteX1" fmla="*/ 216024 w 2346378"/>
              <a:gd name="connsiteY1" fmla="*/ 1012482 h 1948586"/>
              <a:gd name="connsiteX2" fmla="*/ 288032 w 2346378"/>
              <a:gd name="connsiteY2" fmla="*/ 868466 h 1948586"/>
              <a:gd name="connsiteX3" fmla="*/ 1075719 w 2346378"/>
              <a:gd name="connsiteY3" fmla="*/ 190005 h 1948586"/>
              <a:gd name="connsiteX4" fmla="*/ 2346378 w 2346378"/>
              <a:gd name="connsiteY4" fmla="*/ 0 h 1948586"/>
              <a:gd name="connsiteX0" fmla="*/ 35270 w 2381648"/>
              <a:gd name="connsiteY0" fmla="*/ 1948586 h 1948586"/>
              <a:gd name="connsiteX1" fmla="*/ 179286 w 2381648"/>
              <a:gd name="connsiteY1" fmla="*/ 1084490 h 1948586"/>
              <a:gd name="connsiteX2" fmla="*/ 323302 w 2381648"/>
              <a:gd name="connsiteY2" fmla="*/ 868466 h 1948586"/>
              <a:gd name="connsiteX3" fmla="*/ 1110989 w 2381648"/>
              <a:gd name="connsiteY3" fmla="*/ 190005 h 1948586"/>
              <a:gd name="connsiteX4" fmla="*/ 2381648 w 2381648"/>
              <a:gd name="connsiteY4" fmla="*/ 0 h 1948586"/>
              <a:gd name="connsiteX0" fmla="*/ 0 w 2346378"/>
              <a:gd name="connsiteY0" fmla="*/ 1948586 h 1948586"/>
              <a:gd name="connsiteX1" fmla="*/ 288032 w 2346378"/>
              <a:gd name="connsiteY1" fmla="*/ 868466 h 1948586"/>
              <a:gd name="connsiteX2" fmla="*/ 1075719 w 2346378"/>
              <a:gd name="connsiteY2" fmla="*/ 190005 h 1948586"/>
              <a:gd name="connsiteX3" fmla="*/ 2346378 w 2346378"/>
              <a:gd name="connsiteY3" fmla="*/ 0 h 19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378" h="1948586">
                <a:moveTo>
                  <a:pt x="0" y="1948586"/>
                </a:moveTo>
                <a:cubicBezTo>
                  <a:pt x="60007" y="1723561"/>
                  <a:pt x="108746" y="1161563"/>
                  <a:pt x="288032" y="868466"/>
                </a:cubicBezTo>
                <a:cubicBezTo>
                  <a:pt x="467318" y="575369"/>
                  <a:pt x="732661" y="334749"/>
                  <a:pt x="1075719" y="190005"/>
                </a:cubicBezTo>
                <a:cubicBezTo>
                  <a:pt x="1418777" y="45261"/>
                  <a:pt x="1887199" y="13854"/>
                  <a:pt x="2346378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456040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696400" y="4941168"/>
            <a:ext cx="3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8256240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608168" y="37890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392144" y="450912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</a:t>
            </a:r>
            <a:endParaRPr lang="ru-R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752184" y="371703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</a:t>
            </a:r>
            <a:endParaRPr lang="ru-R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328248" y="328498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552384" y="299695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</a:t>
            </a:r>
            <a:endParaRPr lang="ru-RU" sz="16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8616280" y="227687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8328248" y="270892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68208" y="249289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</a:t>
            </a:r>
            <a:endParaRPr lang="ru-R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616280" y="198884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</a:t>
            </a:r>
            <a:endParaRPr lang="ru-R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688288" y="256490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552384" y="234888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</a:t>
            </a:r>
            <a:endParaRPr lang="ru-R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888088" y="350100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</a:t>
            </a:r>
            <a:endParaRPr lang="ru-R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960096" y="414908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528048" y="544522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Начертив касательную, мы можем рассчитать наклон в точке касания. На этом рисунке </a:t>
            </a:r>
            <a:r>
              <a:rPr lang="en-US" sz="1200" dirty="0" smtClean="0"/>
              <a:t>FBMJ</a:t>
            </a:r>
            <a:r>
              <a:rPr lang="ru-RU" sz="1200" dirty="0" smtClean="0"/>
              <a:t> является касательной к </a:t>
            </a:r>
            <a:r>
              <a:rPr lang="en-US" sz="1200" dirty="0" smtClean="0"/>
              <a:t>ABDE </a:t>
            </a:r>
            <a:r>
              <a:rPr lang="ru-RU" sz="1200" dirty="0" smtClean="0"/>
              <a:t>в точке В. Наклон в точке В определяется, как наклон касательной, т.е. соотношение </a:t>
            </a:r>
            <a:r>
              <a:rPr lang="en-US" sz="1200" dirty="0" smtClean="0"/>
              <a:t>NJ/MN.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1116</TotalTime>
  <Words>3320</Words>
  <Application>Microsoft Office PowerPoint</Application>
  <PresentationFormat>Произвольный</PresentationFormat>
  <Paragraphs>331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Легкий дым</vt:lpstr>
      <vt:lpstr>Как читать графики в экономике</vt:lpstr>
      <vt:lpstr>Как читать графики</vt:lpstr>
      <vt:lpstr>Граница производственных возможностей.       </vt:lpstr>
      <vt:lpstr>График производственных возможностей.</vt:lpstr>
      <vt:lpstr>Плавная кривая. </vt:lpstr>
      <vt:lpstr>Наклон линии графика. </vt:lpstr>
      <vt:lpstr>Наклон линии графика. </vt:lpstr>
      <vt:lpstr>Наклон линии графика. </vt:lpstr>
      <vt:lpstr>Наклон кривой линии. </vt:lpstr>
      <vt:lpstr>Наклон кривой линии. </vt:lpstr>
      <vt:lpstr>Смещение и движение вдоль кривой. </vt:lpstr>
      <vt:lpstr>Смещение и движение вдоль кривой. </vt:lpstr>
      <vt:lpstr>Разновидности графиков </vt:lpstr>
      <vt:lpstr>Разновидности графиков </vt:lpstr>
      <vt:lpstr>Разновидности графиков </vt:lpstr>
      <vt:lpstr>Разновидности графиков </vt:lpstr>
      <vt:lpstr>Разновидности графиков </vt:lpstr>
      <vt:lpstr>Резюме к приложению. </vt:lpstr>
      <vt:lpstr>Ключевые понятия</vt:lpstr>
      <vt:lpstr>Вопросы для обсуждения</vt:lpstr>
      <vt:lpstr>Вопросы для обсуждения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Сравнительное преимущество и протекционизм</dc:title>
  <dc:creator>ASUS</dc:creator>
  <cp:lastModifiedBy>ааа</cp:lastModifiedBy>
  <cp:revision>117</cp:revision>
  <dcterms:created xsi:type="dcterms:W3CDTF">2014-03-12T08:25:15Z</dcterms:created>
  <dcterms:modified xsi:type="dcterms:W3CDTF">2015-06-18T20:51:31Z</dcterms:modified>
</cp:coreProperties>
</file>