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9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353" r:id="rId32"/>
    <p:sldId id="286" r:id="rId33"/>
    <p:sldId id="287" r:id="rId34"/>
    <p:sldId id="354"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55" r:id="rId64"/>
    <p:sldId id="317" r:id="rId65"/>
    <p:sldId id="356" r:id="rId66"/>
    <p:sldId id="318" r:id="rId67"/>
    <p:sldId id="319" r:id="rId68"/>
    <p:sldId id="320" r:id="rId69"/>
    <p:sldId id="321" r:id="rId70"/>
    <p:sldId id="322" r:id="rId71"/>
    <p:sldId id="323" r:id="rId72"/>
    <p:sldId id="324" r:id="rId73"/>
    <p:sldId id="325" r:id="rId74"/>
    <p:sldId id="326" r:id="rId75"/>
    <p:sldId id="327" r:id="rId76"/>
    <p:sldId id="336" r:id="rId77"/>
    <p:sldId id="335" r:id="rId78"/>
    <p:sldId id="334" r:id="rId79"/>
    <p:sldId id="333" r:id="rId80"/>
    <p:sldId id="332" r:id="rId81"/>
    <p:sldId id="339" r:id="rId82"/>
    <p:sldId id="337" r:id="rId83"/>
    <p:sldId id="344" r:id="rId84"/>
    <p:sldId id="343" r:id="rId85"/>
    <p:sldId id="342" r:id="rId86"/>
    <p:sldId id="341" r:id="rId87"/>
    <p:sldId id="340" r:id="rId88"/>
    <p:sldId id="348" r:id="rId89"/>
    <p:sldId id="347" r:id="rId90"/>
    <p:sldId id="346" r:id="rId91"/>
    <p:sldId id="350" r:id="rId92"/>
    <p:sldId id="351" r:id="rId93"/>
    <p:sldId id="352" r:id="rId94"/>
    <p:sldId id="345" r:id="rId95"/>
    <p:sldId id="329" r:id="rId96"/>
    <p:sldId id="330" r:id="rId97"/>
    <p:sldId id="331" r:id="rId9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Стиль из темы 2 - акцент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41" autoAdjust="0"/>
    <p:restoredTop sz="94624" autoAdjust="0"/>
  </p:normalViewPr>
  <p:slideViewPr>
    <p:cSldViewPr>
      <p:cViewPr>
        <p:scale>
          <a:sx n="66" d="100"/>
          <a:sy n="66" d="100"/>
        </p:scale>
        <p:origin x="-642" y="-168"/>
      </p:cViewPr>
      <p:guideLst>
        <p:guide orient="horz" pos="2160"/>
        <p:guide pos="2880"/>
      </p:guideLst>
    </p:cSldViewPr>
  </p:slideViewPr>
  <p:outlineViewPr>
    <p:cViewPr>
      <p:scale>
        <a:sx n="33" d="100"/>
        <a:sy n="33" d="100"/>
      </p:scale>
      <p:origin x="0" y="5845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A532EE-F5FC-4A86-B65B-5E2717F41912}" type="datetimeFigureOut">
              <a:rPr lang="ru-RU" smtClean="0"/>
              <a:pPr/>
              <a:t>19.05.2014</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71326A-4D28-49C6-B8C0-8AB205235AFD}"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Дата 29"/>
          <p:cNvSpPr>
            <a:spLocks noGrp="1"/>
          </p:cNvSpPr>
          <p:nvPr>
            <p:ph type="dt" sz="half" idx="10"/>
          </p:nvPr>
        </p:nvSpPr>
        <p:spPr/>
        <p:txBody>
          <a:bodyPr/>
          <a:lstStyle/>
          <a:p>
            <a:fld id="{D8D066BE-46E3-468A-8F9F-1AAD11C60094}" type="datetimeFigureOut">
              <a:rPr lang="ru-RU" smtClean="0"/>
              <a:pPr/>
              <a:t>19.05.2014</a:t>
            </a:fld>
            <a:endParaRPr lang="ru-RU"/>
          </a:p>
        </p:txBody>
      </p:sp>
      <p:sp>
        <p:nvSpPr>
          <p:cNvPr id="19" name="Нижний колонтитул 18"/>
          <p:cNvSpPr>
            <a:spLocks noGrp="1"/>
          </p:cNvSpPr>
          <p:nvPr>
            <p:ph type="ftr" sz="quarter" idx="11"/>
          </p:nvPr>
        </p:nvSpPr>
        <p:spPr/>
        <p:txBody>
          <a:bodyPr/>
          <a:lstStyle/>
          <a:p>
            <a:endParaRPr lang="ru-RU"/>
          </a:p>
        </p:txBody>
      </p:sp>
      <p:sp>
        <p:nvSpPr>
          <p:cNvPr id="27" name="Номер слайда 26"/>
          <p:cNvSpPr>
            <a:spLocks noGrp="1"/>
          </p:cNvSpPr>
          <p:nvPr>
            <p:ph type="sldNum" sz="quarter" idx="12"/>
          </p:nvPr>
        </p:nvSpPr>
        <p:spPr/>
        <p:txBody>
          <a:bodyPr/>
          <a:lstStyle/>
          <a:p>
            <a:fld id="{4A8173E9-18B1-47E9-BC3C-E583C80084EA}"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D8D066BE-46E3-468A-8F9F-1AAD11C60094}" type="datetimeFigureOut">
              <a:rPr lang="ru-RU" smtClean="0"/>
              <a:pPr/>
              <a:t>19.05.2014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A8173E9-18B1-47E9-BC3C-E583C80084EA}"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914401"/>
            <a:ext cx="2057400" cy="5211763"/>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914401"/>
            <a:ext cx="6019800" cy="5211763"/>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D8D066BE-46E3-468A-8F9F-1AAD11C60094}" type="datetimeFigureOut">
              <a:rPr lang="ru-RU" smtClean="0"/>
              <a:pPr/>
              <a:t>19.05.2014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A8173E9-18B1-47E9-BC3C-E583C80084EA}"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D8D066BE-46E3-468A-8F9F-1AAD11C60094}" type="datetimeFigureOut">
              <a:rPr lang="ru-RU" smtClean="0"/>
              <a:pPr/>
              <a:t>19.05.2014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A8173E9-18B1-47E9-BC3C-E583C80084EA}"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D8D066BE-46E3-468A-8F9F-1AAD11C60094}" type="datetimeFigureOut">
              <a:rPr lang="ru-RU" smtClean="0"/>
              <a:pPr/>
              <a:t>19.05.2014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A8173E9-18B1-47E9-BC3C-E583C80084EA}"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D8D066BE-46E3-468A-8F9F-1AAD11C60094}" type="datetimeFigureOut">
              <a:rPr lang="ru-RU" smtClean="0"/>
              <a:pPr/>
              <a:t>19.05.2014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A8173E9-18B1-47E9-BC3C-E583C80084EA}"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tIns="45720" anchor="b"/>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D8D066BE-46E3-468A-8F9F-1AAD11C60094}" type="datetimeFigureOut">
              <a:rPr lang="ru-RU" smtClean="0"/>
              <a:pPr/>
              <a:t>19.05.2014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A8173E9-18B1-47E9-BC3C-E583C80084EA}"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D8D066BE-46E3-468A-8F9F-1AAD11C60094}" type="datetimeFigureOut">
              <a:rPr lang="ru-RU" smtClean="0"/>
              <a:pPr/>
              <a:t>19.05.2014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A8173E9-18B1-47E9-BC3C-E583C80084EA}"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8D066BE-46E3-468A-8F9F-1AAD11C60094}" type="datetimeFigureOut">
              <a:rPr lang="ru-RU" smtClean="0"/>
              <a:pPr/>
              <a:t>19.05.2014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A8173E9-18B1-47E9-BC3C-E583C80084EA}"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D8D066BE-46E3-468A-8F9F-1AAD11C60094}" type="datetimeFigureOut">
              <a:rPr lang="ru-RU" smtClean="0"/>
              <a:pPr/>
              <a:t>19.05.2014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A8173E9-18B1-47E9-BC3C-E583C80084EA}"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оугольник с одним вырезанным скругленным углом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ый треугольник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ru-RU" smtClean="0"/>
              <a:t>Образец заголовка</a:t>
            </a:r>
            <a:endParaRPr kumimoji="0" lang="en-US"/>
          </a:p>
        </p:txBody>
      </p:sp>
      <p:sp>
        <p:nvSpPr>
          <p:cNvPr id="4" name="Текст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D8D066BE-46E3-468A-8F9F-1AAD11C60094}" type="datetimeFigureOut">
              <a:rPr lang="ru-RU" smtClean="0"/>
              <a:pPr/>
              <a:t>19.05.2014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077200" y="6356350"/>
            <a:ext cx="609600" cy="365125"/>
          </a:xfrm>
        </p:spPr>
        <p:txBody>
          <a:bodyPr/>
          <a:lstStyle/>
          <a:p>
            <a:fld id="{4A8173E9-18B1-47E9-BC3C-E583C80084EA}" type="slidenum">
              <a:rPr lang="ru-RU" smtClean="0"/>
              <a:pPr/>
              <a:t>‹#›</a:t>
            </a:fld>
            <a:endParaRPr lang="ru-RU"/>
          </a:p>
        </p:txBody>
      </p:sp>
      <p:sp>
        <p:nvSpPr>
          <p:cNvPr id="3" name="Рисунок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ru-RU" smtClean="0"/>
              <a:t>Вставка рисунка</a:t>
            </a:r>
            <a:endParaRPr kumimoji="0" lang="en-US" dirty="0"/>
          </a:p>
        </p:txBody>
      </p:sp>
      <p:sp>
        <p:nvSpPr>
          <p:cNvPr id="10" name="Полилиния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Полилиния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Полилиния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Полилиния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Заголовок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ru-RU" smtClean="0"/>
              <a:t>Образец заголовка</a:t>
            </a:r>
            <a:endParaRPr kumimoji="0" lang="en-US"/>
          </a:p>
        </p:txBody>
      </p:sp>
      <p:sp>
        <p:nvSpPr>
          <p:cNvPr id="30" name="Текст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8D066BE-46E3-468A-8F9F-1AAD11C60094}" type="datetimeFigureOut">
              <a:rPr lang="ru-RU" smtClean="0"/>
              <a:pPr/>
              <a:t>19.05.2014</a:t>
            </a:fld>
            <a:endParaRPr lang="ru-RU"/>
          </a:p>
        </p:txBody>
      </p:sp>
      <p:sp>
        <p:nvSpPr>
          <p:cNvPr id="22" name="Нижний колонтитул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ru-RU"/>
          </a:p>
        </p:txBody>
      </p:sp>
      <p:sp>
        <p:nvSpPr>
          <p:cNvPr id="18" name="Номер слайда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A8173E9-18B1-47E9-BC3C-E583C80084EA}" type="slidenum">
              <a:rPr lang="ru-RU" smtClean="0"/>
              <a:pPr/>
              <a:t>‹#›</a:t>
            </a:fld>
            <a:endParaRPr lang="ru-RU"/>
          </a:p>
        </p:txBody>
      </p:sp>
      <p:grpSp>
        <p:nvGrpSpPr>
          <p:cNvPr id="2" name="Группа 1"/>
          <p:cNvGrpSpPr/>
          <p:nvPr/>
        </p:nvGrpSpPr>
        <p:grpSpPr>
          <a:xfrm>
            <a:off x="-19017" y="202408"/>
            <a:ext cx="9180548" cy="649224"/>
            <a:chOff x="-19045" y="216550"/>
            <a:chExt cx="9180548" cy="649224"/>
          </a:xfrm>
        </p:grpSpPr>
        <p:sp>
          <p:nvSpPr>
            <p:cNvPr id="12" name="Полилиния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Полилиния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67544" y="764704"/>
            <a:ext cx="8458200" cy="1222375"/>
          </a:xfrm>
        </p:spPr>
        <p:txBody>
          <a:bodyPr>
            <a:noAutofit/>
          </a:bodyPr>
          <a:lstStyle/>
          <a:p>
            <a:r>
              <a:rPr lang="ru-RU" sz="4400" dirty="0" smtClean="0"/>
              <a:t>ОБУЗДАНИЕ РЫНОЧНОЙ СТИХИИ</a:t>
            </a:r>
            <a:br>
              <a:rPr lang="ru-RU" sz="4400" dirty="0" smtClean="0"/>
            </a:br>
            <a:endParaRPr lang="ru-RU" sz="4400" dirty="0"/>
          </a:p>
        </p:txBody>
      </p:sp>
      <p:sp>
        <p:nvSpPr>
          <p:cNvPr id="3" name="Подзаголовок 2"/>
          <p:cNvSpPr>
            <a:spLocks noGrp="1"/>
          </p:cNvSpPr>
          <p:nvPr>
            <p:ph type="subTitle" idx="1"/>
          </p:nvPr>
        </p:nvSpPr>
        <p:spPr>
          <a:xfrm>
            <a:off x="827584" y="2420888"/>
            <a:ext cx="7102002" cy="3151252"/>
          </a:xfrm>
        </p:spPr>
        <p:txBody>
          <a:bodyPr>
            <a:normAutofit lnSpcReduction="10000"/>
          </a:bodyPr>
          <a:lstStyle/>
          <a:p>
            <a:pPr algn="just"/>
            <a:r>
              <a:rPr lang="ru-RU" dirty="0" smtClean="0"/>
              <a:t>	И теоретические, и практические исследования направлены на изучение уровня  соответствия полученных результатов и поставленных целей, в ходе реализации мероприятий по регулированию предпринимательской деятельности в рыночной экономике. </a:t>
            </a:r>
          </a:p>
          <a:p>
            <a:pPr algn="just"/>
            <a:r>
              <a:rPr lang="ru-RU" i="1" dirty="0" smtClean="0"/>
              <a:t>Стивен </a:t>
            </a:r>
            <a:r>
              <a:rPr lang="ru-RU" i="1" dirty="0" err="1" smtClean="0"/>
              <a:t>Брейер</a:t>
            </a:r>
            <a:r>
              <a:rPr lang="ru-RU" i="1" dirty="0" smtClean="0"/>
              <a:t>, Пол </a:t>
            </a:r>
            <a:r>
              <a:rPr lang="ru-RU" i="1" dirty="0" err="1" smtClean="0"/>
              <a:t>МакЭвой</a:t>
            </a:r>
            <a:endParaRPr lang="ru-RU" i="1" dirty="0" smtClean="0"/>
          </a:p>
          <a:p>
            <a:pPr algn="just"/>
            <a:endParaRPr lang="ru-RU"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544" y="1268760"/>
            <a:ext cx="8229600" cy="5343872"/>
          </a:xfrm>
        </p:spPr>
        <p:txBody>
          <a:bodyPr>
            <a:normAutofit/>
          </a:bodyPr>
          <a:lstStyle/>
          <a:p>
            <a:pPr algn="just">
              <a:buClrTx/>
              <a:buFont typeface="Wingdings 2" pitchFamily="18" charset="2"/>
              <a:buChar char=""/>
            </a:pPr>
            <a:r>
              <a:rPr lang="ru-RU" dirty="0" smtClean="0"/>
              <a:t>	</a:t>
            </a:r>
            <a:r>
              <a:rPr lang="ru-RU" sz="2400" dirty="0" smtClean="0"/>
              <a:t>Кроме того, существует более современная форма регулирования. известная как </a:t>
            </a:r>
            <a:r>
              <a:rPr lang="ru-RU" sz="2400" b="1" dirty="0" smtClean="0"/>
              <a:t>социальное регулирование</a:t>
            </a:r>
            <a:r>
              <a:rPr lang="ru-RU" sz="2400" dirty="0" smtClean="0"/>
              <a:t>, которая используется для защиты окружающей среды, здоровья и безопасности работников и потребителей. Правила социального регулирования нацелены на предотвращение самых разнообразных побочных эффектов, возникающих в результате экономической деятельности. Программы, направленные на улучшение состояния воздуха и воды, на обеспечение безопасности атомных станций, лекарств или машин являются яркими примерами социального регулирования.</a:t>
            </a:r>
          </a:p>
          <a:p>
            <a:pPr>
              <a:buNone/>
            </a:pPr>
            <a:r>
              <a:rPr lang="ru-RU" sz="2400" dirty="0" smtClean="0"/>
              <a:t> </a:t>
            </a:r>
          </a:p>
          <a:p>
            <a:pPr>
              <a:buNone/>
            </a:pPr>
            <a:endParaRPr lang="ru-R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387424"/>
            <a:ext cx="8229600" cy="2204864"/>
          </a:xfrm>
        </p:spPr>
        <p:txBody>
          <a:bodyPr>
            <a:normAutofit/>
          </a:bodyPr>
          <a:lstStyle/>
          <a:p>
            <a:pPr algn="ctr"/>
            <a:r>
              <a:rPr lang="ru-RU" sz="5400" dirty="0" smtClean="0"/>
              <a:t> </a:t>
            </a:r>
            <a:r>
              <a:rPr lang="ru-RU" sz="3600" dirty="0" smtClean="0"/>
              <a:t>ЧЕМ ОБУСЛОВЛЕНА НЕОБХОДИМОСТЬ РЕГУЛИРОВАНИЯ?</a:t>
            </a:r>
            <a:br>
              <a:rPr lang="ru-RU" sz="3600" dirty="0" smtClean="0"/>
            </a:br>
            <a:endParaRPr lang="ru-RU" sz="3600" dirty="0"/>
          </a:p>
        </p:txBody>
      </p:sp>
      <p:sp>
        <p:nvSpPr>
          <p:cNvPr id="3" name="Содержимое 2"/>
          <p:cNvSpPr>
            <a:spLocks noGrp="1"/>
          </p:cNvSpPr>
          <p:nvPr>
            <p:ph idx="1"/>
          </p:nvPr>
        </p:nvSpPr>
        <p:spPr>
          <a:xfrm>
            <a:off x="539552" y="1340768"/>
            <a:ext cx="8229600" cy="5256584"/>
          </a:xfrm>
        </p:spPr>
        <p:txBody>
          <a:bodyPr>
            <a:normAutofit fontScale="85000" lnSpcReduction="10000"/>
          </a:bodyPr>
          <a:lstStyle/>
          <a:p>
            <a:pPr algn="just">
              <a:buClrTx/>
              <a:buFont typeface="Wingdings 2" pitchFamily="18" charset="2"/>
              <a:buChar char=""/>
            </a:pPr>
            <a:r>
              <a:rPr lang="ru-RU" dirty="0" smtClean="0"/>
              <a:t>	Регулирование ограничивает свободу рыночной власти предприятий. На каком основании государство может пересматривать решения, принимаемые свободным рынком? Существует три основных причины, позволяющих в интересах общества ограничивать свободу предпринимательства. Во-первых, необходимость регулирования обусловлена стремлением предотвратить возникновение монополий и олигополии. Во-вторых, регулирование необходимо для того, чтобы скорректировать отрицательные побочные эффекты, например загрязнение окружающей среды. Третья причина состоит в стремлении ликвидировать "информационные дыры", которые появляются в том случае, если потребителям предоставляется неверная информация о важных товарах, таких как лекарственные препараты или энергосберегающее оборудование.</a:t>
            </a:r>
          </a:p>
          <a:p>
            <a:pPr>
              <a:buNone/>
            </a:pPr>
            <a:endParaRPr lang="ru-RU"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1124744"/>
            <a:ext cx="8686800" cy="838200"/>
          </a:xfrm>
        </p:spPr>
        <p:txBody>
          <a:bodyPr>
            <a:noAutofit/>
          </a:bodyPr>
          <a:lstStyle/>
          <a:p>
            <a:pPr algn="ctr"/>
            <a:r>
              <a:rPr lang="ru-RU" sz="4000" dirty="0" smtClean="0"/>
              <a:t> </a:t>
            </a:r>
            <a:br>
              <a:rPr lang="ru-RU" sz="4000" dirty="0" smtClean="0"/>
            </a:br>
            <a:r>
              <a:rPr lang="ru-RU" sz="4000" dirty="0" smtClean="0"/>
              <a:t>Обуздание рыночной стихии</a:t>
            </a:r>
            <a:br>
              <a:rPr lang="ru-RU" sz="4000" dirty="0" smtClean="0"/>
            </a:br>
            <a:endParaRPr lang="ru-RU" sz="4000" dirty="0"/>
          </a:p>
        </p:txBody>
      </p:sp>
      <p:sp>
        <p:nvSpPr>
          <p:cNvPr id="3" name="Содержимое 2"/>
          <p:cNvSpPr>
            <a:spLocks noGrp="1"/>
          </p:cNvSpPr>
          <p:nvPr>
            <p:ph idx="1"/>
          </p:nvPr>
        </p:nvSpPr>
        <p:spPr>
          <a:xfrm>
            <a:off x="539552" y="1772816"/>
            <a:ext cx="8229600" cy="4695800"/>
          </a:xfrm>
        </p:spPr>
        <p:txBody>
          <a:bodyPr>
            <a:normAutofit fontScale="92500" lnSpcReduction="10000"/>
          </a:bodyPr>
          <a:lstStyle/>
          <a:p>
            <a:pPr algn="just">
              <a:buClrTx/>
              <a:buFont typeface="Wingdings 2" pitchFamily="18" charset="2"/>
              <a:buChar char=""/>
            </a:pPr>
            <a:r>
              <a:rPr lang="ru-RU" dirty="0" smtClean="0"/>
              <a:t>	</a:t>
            </a:r>
            <a:r>
              <a:rPr lang="ru-RU" sz="2600" dirty="0" smtClean="0"/>
              <a:t>Традиционный взгляд на экономическое регулирование известен: регулирующие меры должны быть направлены на предотвращение усиления рыночной власти. Говоря более определенно, правительство должно регулировать деятельность тех отраслей, в которых слишком мало предприятий для того, чтобы обеспечить интенсивное соперничество. С особым вниманием необходимо относиться к регулированию естественных монополий, особенно если такая монополия появ­ляется в отраслях, производящих предметы первой необходимости, характеризующихся низкой ценовой эластичностью спроса.</a:t>
            </a:r>
          </a:p>
          <a:p>
            <a:endParaRPr lang="ru-RU" sz="2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544" y="1196752"/>
            <a:ext cx="8229600" cy="5343872"/>
          </a:xfrm>
        </p:spPr>
        <p:txBody>
          <a:bodyPr>
            <a:normAutofit/>
          </a:bodyPr>
          <a:lstStyle/>
          <a:p>
            <a:pPr algn="just">
              <a:buClrTx/>
              <a:buFont typeface="Wingdings 2" pitchFamily="18" charset="2"/>
              <a:buChar char=""/>
            </a:pPr>
            <a:r>
              <a:rPr lang="ru-RU" dirty="0" smtClean="0"/>
              <a:t>	</a:t>
            </a:r>
            <a:r>
              <a:rPr lang="ru-RU" sz="2400" dirty="0" smtClean="0"/>
              <a:t>Важным примером естественной монополии является организация водоснабжения в городах. Затраты на добычу воды, строительство водонапорных станций и обеспечение водой каждого дома настолько велики, что существование нескольких предприятий, занимающихся обеспечением водой, экономически не оправдано (т.е. в данном случае мы имеем дело с ес­тественной монополией). Иногда услуги по обеспечению водой предоставляются государством, но чаще этим занимается частное предприятие, деятельность которого регулируется государством.</a:t>
            </a:r>
          </a:p>
          <a:p>
            <a:endParaRPr lang="ru-RU" sz="3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1052736"/>
            <a:ext cx="8229600" cy="5271864"/>
          </a:xfrm>
        </p:spPr>
        <p:txBody>
          <a:bodyPr>
            <a:normAutofit fontScale="92500" lnSpcReduction="20000"/>
          </a:bodyPr>
          <a:lstStyle/>
          <a:p>
            <a:pPr algn="just">
              <a:buClrTx/>
              <a:buFont typeface="Wingdings 2" pitchFamily="18" charset="2"/>
              <a:buChar char=""/>
            </a:pPr>
            <a:r>
              <a:rPr lang="ru-RU" dirty="0" smtClean="0"/>
              <a:t>	Другой тип естественной монополии может появиться, когда в отрасли имеет место экономия от разнообразия, т.е. ситуация, при которой эффективное производство различных товаров возможно в том случае, когда оно будет происходить на одном предприятии, а не на разных. Предприятия, производящие транспортные средства, являются примером экономии от разнообразия. Компания, производящая автомобили и автофургоны, имеет преимущество по затратам, приступая к производству автобусов и танков. Почему? Потому что специа­льные знания и оборудование теперь будут использоваться для производства большего количества разных товаров. Такие предприятия обладают экономией от разнообразия при производстве любых наземных транспортных средств.</a:t>
            </a:r>
          </a:p>
          <a:p>
            <a:pPr>
              <a:buNone/>
            </a:pPr>
            <a:endParaRPr lang="ru-RU"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980728"/>
            <a:ext cx="8229600" cy="5343872"/>
          </a:xfrm>
        </p:spPr>
        <p:txBody>
          <a:bodyPr>
            <a:normAutofit/>
          </a:bodyPr>
          <a:lstStyle/>
          <a:p>
            <a:pPr algn="just">
              <a:buClrTx/>
              <a:buFont typeface="Wingdings 2" pitchFamily="18" charset="2"/>
              <a:buChar char=""/>
            </a:pPr>
            <a:r>
              <a:rPr lang="ru-RU" dirty="0" smtClean="0"/>
              <a:t>	Достижение положительного эффекта масшта­ба несовместимо с совершенной конкуренцией, поскольку при реализаций эффекта масштаба мы рискуем получить олигополию или монополию. Но в данном случае ситуация еще более экстремальна: </a:t>
            </a:r>
            <a:r>
              <a:rPr lang="ru-RU" i="1" dirty="0" smtClean="0"/>
              <a:t>когда значение положительного эффекта масштаба экономии от разнообразия настолько велико, что лишь одно предприятие может полноценно существовать в отрасли, мы имеем дело с  естественной монополией.</a:t>
            </a:r>
          </a:p>
          <a:p>
            <a:pPr>
              <a:buNone/>
            </a:pPr>
            <a:endParaRPr lang="ru-RU"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23528" y="620688"/>
            <a:ext cx="8568952" cy="6597352"/>
          </a:xfrm>
        </p:spPr>
        <p:txBody>
          <a:bodyPr>
            <a:normAutofit/>
          </a:bodyPr>
          <a:lstStyle/>
          <a:p>
            <a:pPr algn="just">
              <a:buClrTx/>
              <a:buFont typeface="Wingdings 2" pitchFamily="18" charset="2"/>
              <a:buChar char=""/>
            </a:pPr>
            <a:r>
              <a:rPr lang="ru-RU" sz="2000" dirty="0" smtClean="0"/>
              <a:t>	</a:t>
            </a:r>
            <a:r>
              <a:rPr lang="ru-RU" sz="2100" dirty="0" smtClean="0"/>
              <a:t>Зачем государство регулирует деятельность естественных монополий? Оно занимается этим, поскольку естественный монополист, имеющий огромное преимущество по издержкам перед потенциальными конкурентами и сталкивающийся с неэластичным по цене спросом, может резко повысить цены, получая огромную монопольную прибыль, что является неэффективным с точки зрения экономики. В последние годы ком­пания кабельного телевидения, используя свое монопольное право на обеспечение трансляции телевизионных передач с высококачественным изображением, резко подняли цены. Это побудило Конгресс США и правительства нескольких штагов перейти к законодательному регулированию цен, устанавливаемых компаниями. Исследования показали, что такое регулирование цен оказалось неэффективным и способствовало реальному их повышению на некоторые услуги. Поэтому в 1995 году Конгресс изменил свое отношение к этому вопросу, отпустив цены и ослабив контроль. Это решение было основано на предположении о том, что конкуренция может сделать для потребителей больше, нежели контроль над ценами.</a:t>
            </a:r>
            <a:endParaRPr lang="ru-RU" sz="21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1052736"/>
            <a:ext cx="8229600" cy="5271864"/>
          </a:xfrm>
        </p:spPr>
        <p:txBody>
          <a:bodyPr>
            <a:normAutofit/>
          </a:bodyPr>
          <a:lstStyle/>
          <a:p>
            <a:pPr algn="just">
              <a:buClrTx/>
              <a:buFont typeface="Wingdings 2" pitchFamily="18" charset="2"/>
              <a:buChar char=""/>
            </a:pPr>
            <a:r>
              <a:rPr lang="ru-RU" dirty="0" smtClean="0"/>
              <a:t>	</a:t>
            </a:r>
            <a:r>
              <a:rPr lang="ru-RU" sz="2400" dirty="0" smtClean="0"/>
              <a:t>Раньше необходимость регулирования обосновывалась небесспорным утверждением о том, что е его помощью можно предотвратить разрушительную конкуренцию. Один и тот же аргумент использовался при доказательстве необходимости дальнейшего контроля над железными дорогами, грузовыми и автобусными перевозками, авиа-перелетами, а также регули­рования уровня сельскохозяйственного производства. Сегодня экономисты неоднозначно относятся к этому вопросу. В конце концов, конкуренция с возрастающей эффективностью и низкими ценами — это именно то, что может обеспечить эффективная рыночная система.</a:t>
            </a:r>
          </a:p>
          <a:p>
            <a:pPr>
              <a:buNone/>
            </a:pPr>
            <a:endParaRPr lang="ru-RU"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ru-RU" sz="4000" dirty="0" smtClean="0"/>
              <a:t>Контроль в информационной сфере</a:t>
            </a:r>
            <a:r>
              <a:rPr lang="ru-RU" dirty="0" smtClean="0"/>
              <a:t/>
            </a:r>
            <a:br>
              <a:rPr lang="ru-RU" dirty="0" smtClean="0"/>
            </a:br>
            <a:endParaRPr lang="ru-RU" dirty="0"/>
          </a:p>
        </p:txBody>
      </p:sp>
      <p:sp>
        <p:nvSpPr>
          <p:cNvPr id="3" name="Содержимое 2"/>
          <p:cNvSpPr>
            <a:spLocks noGrp="1"/>
          </p:cNvSpPr>
          <p:nvPr>
            <p:ph idx="1"/>
          </p:nvPr>
        </p:nvSpPr>
        <p:spPr>
          <a:xfrm>
            <a:off x="457200" y="1484784"/>
            <a:ext cx="8229600" cy="4839816"/>
          </a:xfrm>
        </p:spPr>
        <p:txBody>
          <a:bodyPr>
            <a:normAutofit lnSpcReduction="10000"/>
          </a:bodyPr>
          <a:lstStyle/>
          <a:p>
            <a:pPr algn="just">
              <a:buClrTx/>
              <a:buFont typeface="Wingdings 2" pitchFamily="18" charset="2"/>
              <a:buChar char=""/>
            </a:pPr>
            <a:r>
              <a:rPr lang="ru-RU" dirty="0" smtClean="0"/>
              <a:t>	Другая причина необходимости регулирования состоит в том, что потребители получают неадекватную информацию о товарах . Например, тестирование лекарственных препаратов является дорогим и сложным процессом. Правительство регулирует продажу лекарств, разрешая продавать только те препараты, которые прошли проверку на "безопасность и эффективность". Государство также запрещает лживую и вводящую в заблуждение рекламу. В обоих случаях государство пытается исправить неспособность рынка эффективно обеспечивать информацией.</a:t>
            </a:r>
          </a:p>
          <a:p>
            <a:pPr>
              <a:buNone/>
            </a:pPr>
            <a:endParaRPr lang="ru-R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1052736"/>
            <a:ext cx="8229600" cy="5271864"/>
          </a:xfrm>
        </p:spPr>
        <p:txBody>
          <a:bodyPr>
            <a:normAutofit/>
          </a:bodyPr>
          <a:lstStyle/>
          <a:p>
            <a:pPr algn="just">
              <a:buClrTx/>
              <a:buFont typeface="Wingdings 2" pitchFamily="18" charset="2"/>
              <a:buChar char=""/>
            </a:pPr>
            <a:r>
              <a:rPr lang="ru-RU" dirty="0" smtClean="0"/>
              <a:t>	В большинстве случаев регулирование финансовой сферы также способствует увеличению количества и повышению качества информации для того, чтобы рынки могли работать эффективнее Например, если компания собирается продавать акции или облигации в США, она должна опубликовать в прессе информацию о своем нынешнем финансовом положении и планах на будущее. Это требование помогает защитить инвесторов от пустых заявлений о стоимости компании и ее поло­жении на рынке. </a:t>
            </a:r>
            <a:endParaRPr lang="ru-R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23528" y="1124744"/>
            <a:ext cx="8424936" cy="5415880"/>
          </a:xfrm>
        </p:spPr>
        <p:txBody>
          <a:bodyPr>
            <a:normAutofit fontScale="85000" lnSpcReduction="10000"/>
          </a:bodyPr>
          <a:lstStyle/>
          <a:p>
            <a:pPr algn="just">
              <a:buClr>
                <a:schemeClr val="tx1"/>
              </a:buClr>
              <a:buFont typeface="Wingdings 2" pitchFamily="18" charset="2"/>
              <a:buChar char=""/>
            </a:pPr>
            <a:r>
              <a:rPr lang="ru-RU" dirty="0" smtClean="0"/>
              <a:t>	Многие из тех, кто еще не приступил к изучению экономики, полагают, что в рыночной экономике государство должно выполнить роде "сторожевого пса", предотвращающего монополистические злоупотребление и необоснованное завышение цен. Однако знакомство с основами экономической теории заставляет людей изменить эту точку зрения, поскольку теория "невидимой руки" учит нас. что стремление к максимизации прибыли само по себе служит гарантией от чрезмерного роста этой прибыли. Действительно, если предприятие получает доходы, намного превышающие обычную норму прибы­ли. эти доходы привлекут новых конкурентов, вое появление приведет к увеличению отраслевого выпуска и  в итоге, к сни­жению цен и доходов. Поэтому государство в рыночной экономике в основном полагается на силу конкуренции и соперничества — пряник дохода и кнут банкротства, — которые стимулируют эффективное функционирование частного сектора.</a:t>
            </a:r>
          </a:p>
          <a:p>
            <a:pPr algn="just">
              <a:buNone/>
            </a:pPr>
            <a:endParaRPr lang="ru-RU"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544" y="836712"/>
            <a:ext cx="8229600" cy="5703912"/>
          </a:xfrm>
        </p:spPr>
        <p:txBody>
          <a:bodyPr>
            <a:normAutofit/>
          </a:bodyPr>
          <a:lstStyle/>
          <a:p>
            <a:pPr algn="just">
              <a:buClrTx/>
              <a:buFont typeface="Wingdings 2" pitchFamily="18" charset="2"/>
              <a:buChar char=""/>
            </a:pPr>
            <a:r>
              <a:rPr lang="ru-RU" sz="2400" dirty="0" smtClean="0"/>
              <a:t>	Некоторые государственные требования инициированы частным бизнесом. Компании, проходящие листинг на Нью-Йоркской фондовой бирже, должны выполнить целый ряд требований по предоставлению бухгалтерской информации. Финансовое регулирование также очень развито и в других странах, это объясняется тем, что инвесторы часто оказываются в проигрыше из-за того, что компании завышают прибыли или скрывают нежелательную информацию. Парадоксально, но такие жесткие требования к предоставляемым отчетам выгодны всем участникам финансового рынка, поскольку они ликвидируют асимметрию в распределении информации между покупателями и продавцами.</a:t>
            </a:r>
            <a:endParaRPr lang="ru-RU"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544" y="1124744"/>
            <a:ext cx="8229600" cy="5415880"/>
          </a:xfrm>
        </p:spPr>
        <p:txBody>
          <a:bodyPr>
            <a:normAutofit/>
          </a:bodyPr>
          <a:lstStyle/>
          <a:p>
            <a:pPr algn="just">
              <a:buClrTx/>
              <a:buFont typeface="Wingdings 2" pitchFamily="18" charset="2"/>
              <a:buChar char=""/>
            </a:pPr>
            <a:r>
              <a:rPr lang="ru-RU" dirty="0" smtClean="0"/>
              <a:t>	Требования к обеспечению безопасности на рабочем месте также помогают восполнить недостаток информации. Проблема состоит в том, что многие опасности не всегда очевидны, поэтому компании совсем не заинтересованы в публичном обсуждении существующих проблем. По этой причине государство должно установить минимальные стандарты безопасности на рабочих местах, для того чтобы избавить каждого работника от необходимости проводить дорогостоящее исследование отчетов о состоянии безопасности в каждой компании, куда он подаст заявление о приеме на работу.</a:t>
            </a:r>
          </a:p>
          <a:p>
            <a:pPr>
              <a:buNone/>
            </a:pPr>
            <a:endParaRPr lang="ru-RU"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ru-RU" sz="4000" dirty="0" smtClean="0"/>
              <a:t>Преодоление побочных эффектов</a:t>
            </a:r>
            <a:r>
              <a:rPr lang="ru-RU" dirty="0" smtClean="0"/>
              <a:t/>
            </a:r>
            <a:br>
              <a:rPr lang="ru-RU" dirty="0" smtClean="0"/>
            </a:br>
            <a:endParaRPr lang="ru-RU" dirty="0"/>
          </a:p>
        </p:txBody>
      </p:sp>
      <p:sp>
        <p:nvSpPr>
          <p:cNvPr id="3" name="Содержимое 2"/>
          <p:cNvSpPr>
            <a:spLocks noGrp="1"/>
          </p:cNvSpPr>
          <p:nvPr>
            <p:ph idx="1"/>
          </p:nvPr>
        </p:nvSpPr>
        <p:spPr>
          <a:xfrm>
            <a:off x="457200" y="1556792"/>
            <a:ext cx="8229600" cy="4767808"/>
          </a:xfrm>
        </p:spPr>
        <p:txBody>
          <a:bodyPr>
            <a:normAutofit fontScale="92500" lnSpcReduction="10000"/>
          </a:bodyPr>
          <a:lstStyle/>
          <a:p>
            <a:pPr algn="just">
              <a:buClrTx/>
              <a:buFont typeface="Wingdings 2" pitchFamily="18" charset="2"/>
              <a:buChar char=""/>
            </a:pPr>
            <a:r>
              <a:rPr lang="ru-RU" dirty="0" smtClean="0"/>
              <a:t>	Государственное регулирование оправдано, когда имеют место побочные эффекты. Классическим примером регулирования этого типа, которое мы рассмотрим более подробно в следующей главе, являются меры но уменьшению загрязнения окружающей среды. Но есть другие интересные примеры Один из них — локальное </a:t>
            </a:r>
            <a:r>
              <a:rPr lang="ru-RU" dirty="0" err="1" smtClean="0"/>
              <a:t>зонирующее</a:t>
            </a:r>
            <a:r>
              <a:rPr lang="ru-RU" dirty="0" smtClean="0"/>
              <a:t> регулирование, которое ограничивает возможности землевладельцев но использованию земли. Как правило, зонирование применяется для определения возможностей использования различных участ­ков земли: для строительства жилого дома, магазина или промышленного предприятия, а также их размеров.</a:t>
            </a:r>
          </a:p>
          <a:p>
            <a:pPr>
              <a:buNone/>
            </a:pPr>
            <a:endParaRPr lang="ru-RU"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544" y="476672"/>
            <a:ext cx="8229600" cy="5976664"/>
          </a:xfrm>
        </p:spPr>
        <p:txBody>
          <a:bodyPr>
            <a:normAutofit fontScale="92500" lnSpcReduction="10000"/>
          </a:bodyPr>
          <a:lstStyle/>
          <a:p>
            <a:pPr algn="just">
              <a:buClrTx/>
              <a:buFont typeface="Wingdings 2" pitchFamily="18" charset="2"/>
              <a:buChar char=""/>
            </a:pPr>
            <a:r>
              <a:rPr lang="ru-RU" dirty="0" smtClean="0"/>
              <a:t>	Чем вызвана необходимость </a:t>
            </a:r>
            <a:r>
              <a:rPr lang="ru-RU" dirty="0" err="1" smtClean="0"/>
              <a:t>зонирующего</a:t>
            </a:r>
            <a:r>
              <a:rPr lang="ru-RU" dirty="0" smtClean="0"/>
              <a:t> регулирования? Если, например, в тихом жилом квартале будет разрешено размещение свалки, возникнут побочные эффекты, кото­рые нанесут вред всем людям, проживающим по соседству. Точно также, строительство пятидесяти этажного делового центра рядом с кварталом двухэтажных жилых домов приведет к перегрузке местной транспортной сети и ухудшению условий проживания в этом районе.</a:t>
            </a:r>
          </a:p>
          <a:p>
            <a:pPr algn="just">
              <a:buNone/>
            </a:pPr>
            <a:endParaRPr lang="ru-RU" dirty="0" smtClean="0"/>
          </a:p>
          <a:p>
            <a:pPr algn="just">
              <a:buClrTx/>
              <a:buFont typeface="Wingdings 2" pitchFamily="18" charset="2"/>
              <a:buChar char=""/>
            </a:pPr>
            <a:r>
              <a:rPr lang="ru-RU" dirty="0" smtClean="0"/>
              <a:t>	Экономический эффект зонирования может быть огромным. Строительство пятидесятиэтажного здания вместо двухэтажного может значительно повлиять на стоимость земли. Вот почему зонирование, возможно, является самым важным видом регулирования, осуществляемым местными властями.</a:t>
            </a:r>
          </a:p>
          <a:p>
            <a:pPr>
              <a:buNone/>
            </a:pPr>
            <a:endParaRPr lang="ru-RU"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457200" y="2060848"/>
            <a:ext cx="8686800" cy="838200"/>
          </a:xfrm>
        </p:spPr>
        <p:txBody>
          <a:bodyPr>
            <a:normAutofit fontScale="90000"/>
          </a:bodyPr>
          <a:lstStyle/>
          <a:p>
            <a:pPr algn="ctr"/>
            <a:r>
              <a:rPr lang="ru-RU" dirty="0" smtClean="0"/>
              <a:t>Отношение заинтересованных групп к теории регулирования</a:t>
            </a:r>
            <a:br>
              <a:rPr lang="ru-RU" dirty="0" smtClean="0"/>
            </a:br>
            <a:r>
              <a:rPr lang="ru-RU" dirty="0" smtClean="0"/>
              <a:t/>
            </a:r>
            <a:br>
              <a:rPr lang="ru-RU" dirty="0" smtClean="0"/>
            </a:br>
            <a:endParaRPr lang="ru-RU" dirty="0"/>
          </a:p>
        </p:txBody>
      </p:sp>
      <p:sp>
        <p:nvSpPr>
          <p:cNvPr id="3" name="Содержимое 2"/>
          <p:cNvSpPr>
            <a:spLocks noGrp="1"/>
          </p:cNvSpPr>
          <p:nvPr>
            <p:ph idx="1"/>
          </p:nvPr>
        </p:nvSpPr>
        <p:spPr>
          <a:xfrm>
            <a:off x="539552" y="1556792"/>
            <a:ext cx="8229600" cy="4248472"/>
          </a:xfrm>
        </p:spPr>
        <p:txBody>
          <a:bodyPr>
            <a:normAutofit lnSpcReduction="10000"/>
          </a:bodyPr>
          <a:lstStyle/>
          <a:p>
            <a:pPr algn="just">
              <a:buClrTx/>
              <a:buFont typeface="Wingdings 2" pitchFamily="18" charset="2"/>
              <a:buChar char=""/>
            </a:pPr>
            <a:r>
              <a:rPr lang="ru-RU" sz="2000" dirty="0" smtClean="0"/>
              <a:t>	До сих пор мы рассматривали нормативное, соответствующее интересам всего общества, оправдание государственного регулирования. Однако следует признать, что регулирование приводит к перераспределению доходов и поэтому создает заинтересованные группы, которые получают закрепленные законом имущественные права, вследствие реализации регулирующих мер. И когда взаимное влияние регулирования и политики приводит к тому, что вход в регулируемую отрасль оказывается затрудненным или ограниченным, что в результате приводит к росту цен и прибыли компаний, работающих в данной отрасли</a:t>
            </a:r>
            <a:r>
              <a:rPr lang="ru-RU" sz="2000" baseline="30000" dirty="0" smtClean="0"/>
              <a:t>1</a:t>
            </a:r>
            <a:r>
              <a:rPr lang="ru-RU" sz="2000" dirty="0" smtClean="0"/>
              <a:t>. Следовательно, регулируемая отрасль может даже лоббировать продолжение регулирования для того, чтобы не допустить прихода конкурентов и сохранить высокую прибыль</a:t>
            </a:r>
          </a:p>
          <a:p>
            <a:pPr>
              <a:buNone/>
            </a:pPr>
            <a:endParaRPr lang="ru-RU" dirty="0"/>
          </a:p>
        </p:txBody>
      </p:sp>
      <p:sp>
        <p:nvSpPr>
          <p:cNvPr id="7" name="TextBox 6"/>
          <p:cNvSpPr txBox="1"/>
          <p:nvPr/>
        </p:nvSpPr>
        <p:spPr>
          <a:xfrm>
            <a:off x="251520" y="5842337"/>
            <a:ext cx="8892480" cy="1015663"/>
          </a:xfrm>
          <a:prstGeom prst="rect">
            <a:avLst/>
          </a:prstGeom>
          <a:noFill/>
        </p:spPr>
        <p:txBody>
          <a:bodyPr wrap="square" rtlCol="0">
            <a:spAutoFit/>
          </a:bodyPr>
          <a:lstStyle/>
          <a:p>
            <a:pPr algn="just"/>
            <a:r>
              <a:rPr lang="ru-RU" baseline="30000" dirty="0" smtClean="0"/>
              <a:t>1</a:t>
            </a:r>
            <a:r>
              <a:rPr lang="ru-RU" dirty="0" smtClean="0"/>
              <a:t> </a:t>
            </a:r>
            <a:r>
              <a:rPr lang="ru-RU" sz="1400" dirty="0" smtClean="0"/>
              <a:t>Самые первые работы в этой области были сделаны  Джорджем </a:t>
            </a:r>
            <a:r>
              <a:rPr lang="ru-RU" sz="1400" dirty="0" err="1" smtClean="0"/>
              <a:t>Стиглером</a:t>
            </a:r>
            <a:r>
              <a:rPr lang="ru-RU" sz="1400" dirty="0" smtClean="0"/>
              <a:t>, преподавателем Чикагского университета, получившим за эту и другие работы Нобелевскую премию. Чикагская школа является очень влиятельной. Известно ее последователей о том, что вмешательство государства в экономику часто приносит больше вреда, чем пользы.</a:t>
            </a:r>
          </a:p>
        </p:txBody>
      </p:sp>
      <p:sp>
        <p:nvSpPr>
          <p:cNvPr id="8" name="TextBox 7"/>
          <p:cNvSpPr txBox="1"/>
          <p:nvPr/>
        </p:nvSpPr>
        <p:spPr>
          <a:xfrm>
            <a:off x="395536" y="5589240"/>
            <a:ext cx="1569660" cy="369332"/>
          </a:xfrm>
          <a:prstGeom prst="rect">
            <a:avLst/>
          </a:prstGeom>
          <a:noFill/>
        </p:spPr>
        <p:txBody>
          <a:bodyPr wrap="none" rtlCol="0">
            <a:spAutoFit/>
          </a:bodyPr>
          <a:lstStyle/>
          <a:p>
            <a:r>
              <a:rPr lang="ru-RU" dirty="0" smtClean="0"/>
              <a:t>____________</a:t>
            </a:r>
            <a:endParaRPr lang="ru-RU"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1124744"/>
            <a:ext cx="8229600" cy="5199856"/>
          </a:xfrm>
        </p:spPr>
        <p:txBody>
          <a:bodyPr>
            <a:normAutofit/>
          </a:bodyPr>
          <a:lstStyle/>
          <a:p>
            <a:pPr algn="just">
              <a:buClrTx/>
              <a:buFont typeface="Wingdings 2" pitchFamily="18" charset="2"/>
              <a:buChar char=""/>
            </a:pPr>
            <a:r>
              <a:rPr lang="ru-RU" dirty="0" smtClean="0"/>
              <a:t>	Экономисты, делающие акцент на </a:t>
            </a:r>
            <a:r>
              <a:rPr lang="ru-RU" dirty="0" err="1" smtClean="0"/>
              <a:t>анти-конкурентных</a:t>
            </a:r>
            <a:r>
              <a:rPr lang="ru-RU" dirty="0" smtClean="0"/>
              <a:t> последствиях регулирования, говорят:"Вы заявляете, что регулирование осуществляется в интересах потребителей и работников. Не правда. Скорее, цель регулирования состоит в повышении доходов производителей за счет ограничения входа и предотвращения конкуренции в регулируемой области. Любой выигрыш, получаемый потребителями или работниками, носит случайный характер."</a:t>
            </a:r>
          </a:p>
          <a:p>
            <a:endParaRPr lang="ru-RU"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39552" y="692696"/>
            <a:ext cx="8229600" cy="5832648"/>
          </a:xfrm>
        </p:spPr>
        <p:txBody>
          <a:bodyPr>
            <a:normAutofit fontScale="92500" lnSpcReduction="10000"/>
          </a:bodyPr>
          <a:lstStyle/>
          <a:p>
            <a:pPr algn="just">
              <a:buClrTx/>
              <a:buFont typeface="Wingdings 2" pitchFamily="18" charset="2"/>
              <a:buChar char=""/>
            </a:pPr>
            <a:r>
              <a:rPr lang="ru-RU" dirty="0" smtClean="0"/>
              <a:t>	Взгляд в недалекое прошлое свидетельствует о том, что это утверждение похоже на правду. Например. многочисленные экономические исследования  последствий регулирования показали, что оно часто способствует поддержанию завышенных цен. В течение многих лет компании, осуществляющие грузовые и авиаперевозки, должны были получать разреше­ние на снижение тарифов или на вступление на новый рынок. Другие виды регулирования  также сопровождаются ограничением конкуренции. Например, высокие стандарты для новых  лекарств приводят к тому, что процесс получения разрешения на их производство увеличивает как временные, так и финансовые затраты. Это фактически устраняет малые предприятия с рынка, поскольку они не могут позволить себе потратить годы на тестирование, которое требуется для подтверждения качества нового лекарства.</a:t>
            </a:r>
          </a:p>
          <a:p>
            <a:pPr>
              <a:buNone/>
            </a:pPr>
            <a:endParaRPr lang="ru-RU"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1052736"/>
            <a:ext cx="8229600" cy="5271864"/>
          </a:xfrm>
        </p:spPr>
        <p:txBody>
          <a:bodyPr>
            <a:normAutofit lnSpcReduction="10000"/>
          </a:bodyPr>
          <a:lstStyle/>
          <a:p>
            <a:pPr marL="514350" indent="-514350" algn="just">
              <a:buClrTx/>
              <a:buFont typeface="Wingdings 2" pitchFamily="18" charset="2"/>
              <a:buChar char=""/>
            </a:pPr>
            <a:r>
              <a:rPr lang="ru-RU" dirty="0" smtClean="0"/>
              <a:t>	Последним примером программы регулирования, приносящей выгоду производителям за счет потребителей, является регулирование сферы сбережений и кредитов. Федеральная программа страхования вкладов была разработана в 30-х годах для того, чтобы обеспечить сохранение тайны вкладов и пред­отвратить панику в банковской сфере. Однако в начале 80-х годов стало ясно, что эта программа имеет ряд недостатков. Она обеспечивала государственную гарантию банковских вкладов, не требуя от банков гарантии того, что они будут осторожно использовать застрахованные вклады.</a:t>
            </a:r>
            <a:endParaRPr lang="ru-RU"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544" y="722040"/>
            <a:ext cx="8229600" cy="6135960"/>
          </a:xfrm>
        </p:spPr>
        <p:txBody>
          <a:bodyPr>
            <a:normAutofit fontScale="92500" lnSpcReduction="10000"/>
          </a:bodyPr>
          <a:lstStyle/>
          <a:p>
            <a:pPr algn="just">
              <a:buClrTx/>
              <a:buFont typeface="Wingdings 2" pitchFamily="18" charset="2"/>
              <a:buChar char=""/>
            </a:pPr>
            <a:r>
              <a:rPr lang="ru-RU" dirty="0" smtClean="0"/>
              <a:t>	В результате многие банки устанавливали  высокие процентные ставки, чтобы привлечь вкладчиков, а затем использовали деньги для выдачи рискованных кредитов и инвестиций и выплаты высокой заработной платы управляющим. Когда такой банк оказывался банкротом, государство было вынуждено платить по счетам, потери достигали сотен миллиардов долларов. Благодаря интенсивному лоббированию и щедрым вкладам в предвыборные кампании, соответствующие государственные меры, направленные на прекращение этой разорительной практики, откладывались долгие годы, пока в 1980 году Конгресс США не принял  постановление о предупреждений таких злоупотреблений.  Кто получил наибольшую выгоду от коррумпированного режима регулирования в банковской сфере? В основном бан­киры, банки и акционеры банков. Кто понес потери? </a:t>
            </a:r>
            <a:r>
              <a:rPr lang="ru-RU" dirty="0" smtClean="0">
                <a:solidFill>
                  <a:srgbClr val="FF0000"/>
                </a:solidFill>
              </a:rPr>
              <a:t>Налогоплательщики.</a:t>
            </a:r>
          </a:p>
          <a:p>
            <a:pPr>
              <a:buNone/>
            </a:pPr>
            <a:endParaRPr lang="ru-RU"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268760"/>
            <a:ext cx="8229600" cy="1143000"/>
          </a:xfrm>
        </p:spPr>
        <p:txBody>
          <a:bodyPr>
            <a:normAutofit fontScale="90000"/>
          </a:bodyPr>
          <a:lstStyle/>
          <a:p>
            <a:pPr algn="ctr"/>
            <a:r>
              <a:rPr lang="ru-RU" sz="3100" dirty="0" smtClean="0"/>
              <a:t>РЕГУЛИРОВАНИЕ ЕСТЕСТВЕННОЙ МОНОПОЛИИ В СФЕРЕ КОММУНАЛЬНЫХ УСЛУГ</a:t>
            </a:r>
            <a:r>
              <a:rPr lang="ru-RU" dirty="0" smtClean="0"/>
              <a:t/>
            </a:r>
            <a:br>
              <a:rPr lang="ru-RU" dirty="0" smtClean="0"/>
            </a:br>
            <a:endParaRPr lang="ru-RU" dirty="0"/>
          </a:p>
        </p:txBody>
      </p:sp>
      <p:sp>
        <p:nvSpPr>
          <p:cNvPr id="3" name="Содержимое 2"/>
          <p:cNvSpPr>
            <a:spLocks noGrp="1"/>
          </p:cNvSpPr>
          <p:nvPr>
            <p:ph idx="1"/>
          </p:nvPr>
        </p:nvSpPr>
        <p:spPr/>
        <p:txBody>
          <a:bodyPr>
            <a:normAutofit lnSpcReduction="10000"/>
          </a:bodyPr>
          <a:lstStyle/>
          <a:p>
            <a:pPr algn="just">
              <a:buClrTx/>
              <a:buFont typeface="Wingdings 2" pitchFamily="18" charset="2"/>
              <a:buChar char=""/>
            </a:pPr>
            <a:r>
              <a:rPr lang="ru-RU" dirty="0" smtClean="0"/>
              <a:t>	Традиционный аргумент экономистов в защиту регулирования состоит в том. что необходимо предотвратить монопольное ценообразование, осуществляемое естественными мо­нополистами. Давайте подробно рассмотрим, как регулирова­ние "заблокирует" установление чрезмерно высоких цен мо­нополистами. Вспомним, что естественная монополия возникает в том случае, когда наиболее эффективная организация производства возможна при функционировании одного единственного предприятия.</a:t>
            </a:r>
            <a:endParaRPr lang="ru-R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95536" y="260648"/>
            <a:ext cx="8424936" cy="6336704"/>
          </a:xfrm>
        </p:spPr>
        <p:txBody>
          <a:bodyPr>
            <a:normAutofit fontScale="62500" lnSpcReduction="20000"/>
          </a:bodyPr>
          <a:lstStyle/>
          <a:p>
            <a:pPr algn="just">
              <a:buClr>
                <a:schemeClr val="tx1"/>
              </a:buClr>
              <a:buNone/>
            </a:pPr>
            <a:endParaRPr lang="ru-RU" dirty="0" smtClean="0"/>
          </a:p>
          <a:p>
            <a:pPr algn="just">
              <a:buClr>
                <a:schemeClr val="tx1"/>
              </a:buClr>
              <a:buFont typeface="Wingdings 2" pitchFamily="18" charset="2"/>
              <a:buChar char=""/>
            </a:pPr>
            <a:r>
              <a:rPr lang="ru-RU" dirty="0" smtClean="0"/>
              <a:t>	</a:t>
            </a:r>
            <a:r>
              <a:rPr lang="ru-RU" sz="3400" dirty="0" smtClean="0"/>
              <a:t>Однако силы конкуренции не смогут проявиться в полную меру; если конкуренция отсутствует или слабо выражена. Предприятия, обладающие определенной рыночной властью, могут удерживать цены выше конкурентного в течение продолжительною времени. Когда какие-то предприятия начинают злоупотреблять рыночной властью, государство должно принять меры по поддержанию конкуренции.</a:t>
            </a:r>
          </a:p>
          <a:p>
            <a:pPr algn="just">
              <a:buClr>
                <a:schemeClr val="tx1"/>
              </a:buClr>
              <a:buNone/>
            </a:pPr>
            <a:endParaRPr lang="ru-RU" sz="3400" dirty="0" smtClean="0"/>
          </a:p>
          <a:p>
            <a:pPr algn="just">
              <a:buClr>
                <a:schemeClr val="tx1"/>
              </a:buClr>
              <a:buFont typeface="Wingdings 2" pitchFamily="18" charset="2"/>
              <a:buChar char=""/>
            </a:pPr>
            <a:r>
              <a:rPr lang="ru-RU" sz="3400" dirty="0" smtClean="0"/>
              <a:t>	Более того, государство должно помочь преодолеть целый ряд существенных недостатков рынка, поскольку люди не всегда располагают необходимой информацией или возможностью для самостоятельной защиты своих интересов. Так, государство требует от фармацевтических компаний регулярно предоставлять информацию о безопасности и эффективности новых лекарственных препаратов и следит за обеспечением безопасности авиа-перелетов. Государство также регулирует деятельность в отдельных отраслях, например банковской и электроэнергетической, пытаясь защитить потребителей от лживой рекламы и ошибочных решений в области использования финансов. Именно государство занимается проблемами зонирования, а также осуществляет контроль за использованием земли в коммерческих целях.</a:t>
            </a:r>
          </a:p>
          <a:p>
            <a:pPr>
              <a:buNone/>
            </a:pPr>
            <a:endParaRPr lang="ru-RU" sz="3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04048" y="980728"/>
            <a:ext cx="3672408" cy="5324535"/>
          </a:xfrm>
          <a:prstGeom prst="rect">
            <a:avLst/>
          </a:prstGeom>
          <a:noFill/>
        </p:spPr>
        <p:txBody>
          <a:bodyPr wrap="square" rtlCol="0">
            <a:spAutoFit/>
          </a:bodyPr>
          <a:lstStyle/>
          <a:p>
            <a:pPr algn="just"/>
            <a:r>
              <a:rPr lang="ru-RU" sz="2000" dirty="0" smtClean="0"/>
              <a:t>Рисунок №1 показывает</a:t>
            </a:r>
            <a:r>
              <a:rPr lang="ru-RU" sz="2000" dirty="0"/>
              <a:t>, как выглядят кривые АС, МС и кривая отраслевого спроса в условиях естест­венной монополии. Обратите внимание на то, что кривая отраслевого спроса (DD) пересекается с кривой МС в точке, где кривая АС резко снижается. Если бы два одинаковых предпри­ятия производили весь отраслевой выпуск, кривая средних из­держек этих двух предприятий лежала бы гораздо выше.</a:t>
            </a:r>
          </a:p>
          <a:p>
            <a:endParaRPr lang="ru-RU" sz="2000" dirty="0"/>
          </a:p>
        </p:txBody>
      </p:sp>
      <p:pic>
        <p:nvPicPr>
          <p:cNvPr id="5" name="Рисунок 4" descr="Первый график.png"/>
          <p:cNvPicPr>
            <a:picLocks noChangeAspect="1"/>
          </p:cNvPicPr>
          <p:nvPr/>
        </p:nvPicPr>
        <p:blipFill>
          <a:blip r:embed="rId2" cstate="print"/>
          <a:stretch>
            <a:fillRect/>
          </a:stretch>
        </p:blipFill>
        <p:spPr>
          <a:xfrm>
            <a:off x="467544" y="1268760"/>
            <a:ext cx="4401165" cy="4001059"/>
          </a:xfrm>
          <a:prstGeom prst="rect">
            <a:avLst/>
          </a:prstGeom>
        </p:spPr>
      </p:pic>
      <p:sp>
        <p:nvSpPr>
          <p:cNvPr id="4" name="TextBox 3"/>
          <p:cNvSpPr txBox="1"/>
          <p:nvPr/>
        </p:nvSpPr>
        <p:spPr>
          <a:xfrm>
            <a:off x="827584" y="5445224"/>
            <a:ext cx="3744416" cy="646331"/>
          </a:xfrm>
          <a:prstGeom prst="rect">
            <a:avLst/>
          </a:prstGeom>
          <a:noFill/>
        </p:spPr>
        <p:txBody>
          <a:bodyPr wrap="square" rtlCol="0">
            <a:spAutoFit/>
          </a:bodyPr>
          <a:lstStyle/>
          <a:p>
            <a:r>
              <a:rPr lang="ru-RU" b="1" dirty="0" smtClean="0"/>
              <a:t>Рисунок  1. Кривые издержек  в естественной монополии</a:t>
            </a:r>
            <a:endParaRPr lang="ru-RU"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427984" y="1052736"/>
            <a:ext cx="4464496" cy="5544616"/>
          </a:xfrm>
        </p:spPr>
        <p:txBody>
          <a:bodyPr>
            <a:normAutofit/>
          </a:bodyPr>
          <a:lstStyle/>
          <a:p>
            <a:pPr algn="just"/>
            <a:r>
              <a:rPr lang="ru-RU" sz="2200" dirty="0" smtClean="0"/>
              <a:t>Кривая АС естественного монополиста все ещё снижается в точке, где она пересекается с кривой отраслевого спроса </a:t>
            </a:r>
            <a:r>
              <a:rPr lang="en-US" sz="2200" dirty="0" smtClean="0"/>
              <a:t>DD</a:t>
            </a:r>
            <a:r>
              <a:rPr lang="ru-RU" sz="2200" dirty="0" smtClean="0"/>
              <a:t>. Поэтому для эффективного производства необходимо, чтобы весь отраслевой выпуск осуществлялся на единственном предприятии.(Можете ли вы, используя график, сказать насколько дороже были </a:t>
            </a:r>
            <a:r>
              <a:rPr lang="en-US" sz="2200" dirty="0" smtClean="0"/>
              <a:t>Q*</a:t>
            </a:r>
            <a:r>
              <a:rPr lang="ru-RU" sz="2200" dirty="0" smtClean="0"/>
              <a:t>, если бы он производился двумя предприятиями; если бы каждое производило по ½ </a:t>
            </a:r>
            <a:r>
              <a:rPr lang="en-US" sz="2200" dirty="0" smtClean="0"/>
              <a:t>Q*?</a:t>
            </a:r>
            <a:r>
              <a:rPr lang="ru-RU" sz="2200" dirty="0" smtClean="0"/>
              <a:t>)</a:t>
            </a:r>
            <a:endParaRPr lang="ru-RU" sz="2200" dirty="0"/>
          </a:p>
        </p:txBody>
      </p:sp>
      <p:pic>
        <p:nvPicPr>
          <p:cNvPr id="4" name="Рисунок 3" descr="Первый график.png"/>
          <p:cNvPicPr>
            <a:picLocks noChangeAspect="1"/>
          </p:cNvPicPr>
          <p:nvPr/>
        </p:nvPicPr>
        <p:blipFill>
          <a:blip r:embed="rId2" cstate="print"/>
          <a:stretch>
            <a:fillRect/>
          </a:stretch>
        </p:blipFill>
        <p:spPr>
          <a:xfrm>
            <a:off x="251520" y="1196752"/>
            <a:ext cx="4032448" cy="4320480"/>
          </a:xfrm>
          <a:prstGeom prst="rect">
            <a:avLst/>
          </a:prstGeom>
        </p:spPr>
      </p:pic>
      <p:sp>
        <p:nvSpPr>
          <p:cNvPr id="5" name="TextBox 4"/>
          <p:cNvSpPr txBox="1"/>
          <p:nvPr/>
        </p:nvSpPr>
        <p:spPr>
          <a:xfrm>
            <a:off x="395536" y="5661248"/>
            <a:ext cx="3744416" cy="646331"/>
          </a:xfrm>
          <a:prstGeom prst="rect">
            <a:avLst/>
          </a:prstGeom>
          <a:noFill/>
        </p:spPr>
        <p:txBody>
          <a:bodyPr wrap="square" rtlCol="0">
            <a:spAutoFit/>
          </a:bodyPr>
          <a:lstStyle/>
          <a:p>
            <a:r>
              <a:rPr lang="ru-RU" b="1" dirty="0" smtClean="0"/>
              <a:t>Рисунок  1. Кривые издержек  в естественной монополии</a:t>
            </a:r>
            <a:endParaRPr lang="ru-RU"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544" y="1082080"/>
            <a:ext cx="8229600" cy="5775920"/>
          </a:xfrm>
        </p:spPr>
        <p:txBody>
          <a:bodyPr>
            <a:normAutofit fontScale="85000" lnSpcReduction="10000"/>
          </a:bodyPr>
          <a:lstStyle/>
          <a:p>
            <a:pPr algn="just">
              <a:buClrTx/>
              <a:buFont typeface="Wingdings 2" pitchFamily="18" charset="2"/>
              <a:buChar char=""/>
            </a:pPr>
            <a:r>
              <a:rPr lang="ru-RU" dirty="0" smtClean="0"/>
              <a:t>	Предположим, что законодательная класть принимает решение о </a:t>
            </a:r>
            <a:r>
              <a:rPr lang="ru-RU" i="1" dirty="0" smtClean="0"/>
              <a:t>регулировании коммунальных услуг  </a:t>
            </a:r>
            <a:r>
              <a:rPr lang="ru-RU" dirty="0" smtClean="0"/>
              <a:t>определенного вида. Как это решение будет воплощаться в жизнь? Прежде всего бу­дет организована комиссия, которая будет следить за ценами, ассортиментом предоставляемых услуг, условиями входа и выхода в отрасль. Наибольшее внимание будет уделено вопросам ценообразования в условиях монополии.</a:t>
            </a:r>
          </a:p>
          <a:p>
            <a:pPr algn="just">
              <a:buNone/>
            </a:pPr>
            <a:endParaRPr lang="ru-RU" dirty="0" smtClean="0"/>
          </a:p>
          <a:p>
            <a:pPr algn="just">
              <a:buClrTx/>
              <a:buFont typeface="Wingdings 2" pitchFamily="18" charset="2"/>
              <a:buChar char=""/>
            </a:pPr>
            <a:r>
              <a:rPr lang="ru-RU" dirty="0" smtClean="0"/>
              <a:t>	Традиционно, при осуществлении регулирования ценооб­разование происходит на основе средних издержек. Например, предприятие, поставляющее электроэнергию, должно все свои издержки(и постоянные и переменные) покрыть за счет реализованной продукции(скажем, электроэнергии и пара). В этом случае каждая группа потребителей покроет </a:t>
            </a:r>
            <a:r>
              <a:rPr lang="ru-RU" i="1" dirty="0" smtClean="0"/>
              <a:t>полностью распределенные средние издержки</a:t>
            </a:r>
            <a:r>
              <a:rPr lang="ru-RU" dirty="0" smtClean="0"/>
              <a:t> на оказание этого вида услуг.</a:t>
            </a:r>
          </a:p>
          <a:p>
            <a:pPr>
              <a:buNone/>
            </a:pPr>
            <a:endParaRPr lang="ru-RU"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23528" y="188640"/>
            <a:ext cx="8219256" cy="1872208"/>
          </a:xfrm>
        </p:spPr>
        <p:txBody>
          <a:bodyPr>
            <a:normAutofit/>
          </a:bodyPr>
          <a:lstStyle/>
          <a:p>
            <a:pPr algn="just">
              <a:buNone/>
            </a:pPr>
            <a:r>
              <a:rPr lang="ru-RU" sz="1900" dirty="0" smtClean="0"/>
              <a:t>      	Рисунок №2 иллюстрирует регулирование в сфере коммунальных услуг. Точка M( соответствует выпуску </a:t>
            </a:r>
            <a:r>
              <a:rPr lang="ru-RU" sz="1900" dirty="0" err="1" smtClean="0"/>
              <a:t>Q</a:t>
            </a:r>
            <a:r>
              <a:rPr lang="ru-RU" sz="1800" dirty="0" err="1" smtClean="0"/>
              <a:t>м</a:t>
            </a:r>
            <a:r>
              <a:rPr lang="ru-RU" sz="1800" dirty="0" smtClean="0"/>
              <a:t> </a:t>
            </a:r>
            <a:r>
              <a:rPr lang="ru-RU" sz="1900" dirty="0" smtClean="0"/>
              <a:t>) представляет нерегулируемый максимализирующий прибыль выпуск предприятия-монополиста. В данном случае мы обнаруживаем высокую цену , небольшое количество и немалую прибыль( заштрихованная область). </a:t>
            </a:r>
          </a:p>
          <a:p>
            <a:pPr>
              <a:buNone/>
            </a:pPr>
            <a:endParaRPr lang="ru-RU" dirty="0"/>
          </a:p>
        </p:txBody>
      </p:sp>
      <p:sp>
        <p:nvSpPr>
          <p:cNvPr id="5" name="TextBox 4"/>
          <p:cNvSpPr txBox="1"/>
          <p:nvPr/>
        </p:nvSpPr>
        <p:spPr>
          <a:xfrm>
            <a:off x="251520" y="2204864"/>
            <a:ext cx="3024336" cy="4524315"/>
          </a:xfrm>
          <a:prstGeom prst="rect">
            <a:avLst/>
          </a:prstGeom>
          <a:noFill/>
        </p:spPr>
        <p:txBody>
          <a:bodyPr wrap="square" rtlCol="0">
            <a:spAutoFit/>
          </a:bodyPr>
          <a:lstStyle/>
          <a:p>
            <a:pPr algn="just"/>
            <a:r>
              <a:rPr lang="ru-RU" dirty="0" smtClean="0"/>
              <a:t>	При традиционном регулировании монополист может назначать цену. которая позволит  покрыть средние издержки. В этом случае предприятие устанавливает цену на  пересечении кривых DD и  АС.</a:t>
            </a:r>
          </a:p>
          <a:p>
            <a:pPr algn="just"/>
            <a:r>
              <a:rPr lang="ru-RU" dirty="0" err="1" smtClean="0"/>
              <a:t>Следовательно,равновесие</a:t>
            </a:r>
            <a:r>
              <a:rPr lang="ru-RU" dirty="0" smtClean="0"/>
              <a:t> находится в точке R при уровне выпуска </a:t>
            </a:r>
            <a:r>
              <a:rPr lang="ru-RU" dirty="0" err="1" smtClean="0"/>
              <a:t>Q</a:t>
            </a:r>
            <a:r>
              <a:rPr lang="ru-RU" sz="1600" dirty="0" err="1" smtClean="0"/>
              <a:t>r</a:t>
            </a:r>
            <a:endParaRPr lang="ru-RU" dirty="0" smtClean="0"/>
          </a:p>
          <a:p>
            <a:endParaRPr lang="ru-RU" dirty="0"/>
          </a:p>
        </p:txBody>
      </p:sp>
      <p:pic>
        <p:nvPicPr>
          <p:cNvPr id="6" name="Рисунок 5" descr="Второой график.png"/>
          <p:cNvPicPr>
            <a:picLocks noChangeAspect="1"/>
          </p:cNvPicPr>
          <p:nvPr/>
        </p:nvPicPr>
        <p:blipFill>
          <a:blip r:embed="rId2" cstate="print"/>
          <a:stretch>
            <a:fillRect/>
          </a:stretch>
        </p:blipFill>
        <p:spPr>
          <a:xfrm>
            <a:off x="3419872" y="1916832"/>
            <a:ext cx="5515745" cy="3791479"/>
          </a:xfrm>
          <a:prstGeom prst="rect">
            <a:avLst/>
          </a:prstGeom>
        </p:spPr>
      </p:pic>
      <p:sp>
        <p:nvSpPr>
          <p:cNvPr id="7" name="TextBox 6"/>
          <p:cNvSpPr txBox="1"/>
          <p:nvPr/>
        </p:nvSpPr>
        <p:spPr>
          <a:xfrm>
            <a:off x="3563888" y="5805264"/>
            <a:ext cx="5184576" cy="646331"/>
          </a:xfrm>
          <a:prstGeom prst="rect">
            <a:avLst/>
          </a:prstGeom>
          <a:noFill/>
        </p:spPr>
        <p:txBody>
          <a:bodyPr wrap="square" rtlCol="0">
            <a:spAutoFit/>
          </a:bodyPr>
          <a:lstStyle/>
          <a:p>
            <a:r>
              <a:rPr lang="ru-RU" dirty="0" smtClean="0"/>
              <a:t>Рисунок 2. Идеальное и реальное регулирование монополий</a:t>
            </a:r>
            <a:endParaRPr lang="ru-RU"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4221088"/>
            <a:ext cx="8820472" cy="2636912"/>
          </a:xfrm>
        </p:spPr>
        <p:txBody>
          <a:bodyPr>
            <a:normAutofit fontScale="70000" lnSpcReduction="20000"/>
          </a:bodyPr>
          <a:lstStyle/>
          <a:p>
            <a:pPr algn="just"/>
            <a:r>
              <a:rPr lang="ru-RU" dirty="0" smtClean="0"/>
              <a:t>Максимизирующее прибыль равновесие для нерегулируемой монополии находится в точке М, прямо над пересечением прямых </a:t>
            </a:r>
            <a:r>
              <a:rPr lang="en-US" dirty="0" smtClean="0"/>
              <a:t>MR</a:t>
            </a:r>
            <a:r>
              <a:rPr lang="ru-RU" dirty="0" smtClean="0"/>
              <a:t> и долгосрочных МС, цена находится выше МС. Комиссии по вопросам деятельности коммунальных служб обычно требуют, чтобы цены были равны средним издержкам в точке </a:t>
            </a:r>
            <a:r>
              <a:rPr lang="en-US" dirty="0" smtClean="0"/>
              <a:t>R</a:t>
            </a:r>
            <a:r>
              <a:rPr lang="ru-RU" dirty="0" smtClean="0"/>
              <a:t>, где кривая спроса пересекается с кривой долгосрочных средних издержек, чтобы ликвидировать сверхприбыль и снизить цены приблизительно до уровня предельных издержек. В идеале цены должны быть снижены до уровня </a:t>
            </a:r>
            <a:r>
              <a:rPr lang="en-US" dirty="0" smtClean="0"/>
              <a:t>I</a:t>
            </a:r>
            <a:r>
              <a:rPr lang="ru-RU" dirty="0" smtClean="0"/>
              <a:t>, где цена равна МС и, следовательно, предельные общественно приемлемые издержки и предельная выгода являются относительно сбалансированными. В точке </a:t>
            </a:r>
            <a:r>
              <a:rPr lang="en-US" dirty="0" smtClean="0"/>
              <a:t>I</a:t>
            </a:r>
            <a:r>
              <a:rPr lang="ru-RU" dirty="0" smtClean="0"/>
              <a:t> не наблюдается потери эффективности от превышения ценой предельных издержек.</a:t>
            </a:r>
            <a:endParaRPr lang="ru-RU" dirty="0"/>
          </a:p>
        </p:txBody>
      </p:sp>
      <p:pic>
        <p:nvPicPr>
          <p:cNvPr id="4" name="Рисунок 3" descr="Второой график.png"/>
          <p:cNvPicPr>
            <a:picLocks noChangeAspect="1"/>
          </p:cNvPicPr>
          <p:nvPr/>
        </p:nvPicPr>
        <p:blipFill>
          <a:blip r:embed="rId2" cstate="print"/>
          <a:stretch>
            <a:fillRect/>
          </a:stretch>
        </p:blipFill>
        <p:spPr>
          <a:xfrm>
            <a:off x="179512" y="188640"/>
            <a:ext cx="6995173" cy="3960440"/>
          </a:xfrm>
          <a:prstGeom prst="rect">
            <a:avLst/>
          </a:prstGeom>
        </p:spPr>
      </p:pic>
      <p:sp>
        <p:nvSpPr>
          <p:cNvPr id="5" name="TextBox 4"/>
          <p:cNvSpPr txBox="1"/>
          <p:nvPr/>
        </p:nvSpPr>
        <p:spPr>
          <a:xfrm>
            <a:off x="7308304" y="2996952"/>
            <a:ext cx="793807" cy="369332"/>
          </a:xfrm>
          <a:prstGeom prst="rect">
            <a:avLst/>
          </a:prstGeom>
          <a:noFill/>
        </p:spPr>
        <p:txBody>
          <a:bodyPr wrap="none" rtlCol="0">
            <a:spAutoFit/>
          </a:bodyPr>
          <a:lstStyle/>
          <a:p>
            <a:r>
              <a:rPr lang="ru-RU" dirty="0" smtClean="0"/>
              <a:t>Рис. 2</a:t>
            </a:r>
            <a:endParaRPr lang="ru-RU"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39552" y="1412776"/>
            <a:ext cx="8229600" cy="4389120"/>
          </a:xfrm>
        </p:spPr>
        <p:txBody>
          <a:bodyPr>
            <a:normAutofit/>
          </a:bodyPr>
          <a:lstStyle/>
          <a:p>
            <a:pPr algn="just">
              <a:buClrTx/>
              <a:buFont typeface="Wingdings 2" pitchFamily="18" charset="2"/>
              <a:buChar char=""/>
            </a:pPr>
            <a:r>
              <a:rPr lang="ru-RU" dirty="0" smtClean="0"/>
              <a:t>	Насколько выгодно такое решение?</a:t>
            </a:r>
          </a:p>
          <a:p>
            <a:pPr algn="just">
              <a:buNone/>
            </a:pPr>
            <a:r>
              <a:rPr lang="ru-RU" dirty="0" smtClean="0"/>
              <a:t>   С экономической точ­ки зрения, оно является более совершенным, по сравнению с нерегулируемой монополией.</a:t>
            </a:r>
          </a:p>
          <a:p>
            <a:pPr algn="just">
              <a:buNone/>
            </a:pPr>
            <a:endParaRPr lang="ru-RU" dirty="0" smtClean="0"/>
          </a:p>
          <a:p>
            <a:pPr algn="just">
              <a:buClrTx/>
              <a:buFont typeface="Wingdings 2" pitchFamily="18" charset="2"/>
              <a:buChar char=""/>
            </a:pPr>
            <a:r>
              <a:rPr lang="ru-RU" dirty="0" smtClean="0"/>
              <a:t> 	Во-первых, владельцы монополий, предположительно, ничуть не лучше потребителей. Поэ­тому нет причины позволять им получать монопольную при­быль за их счет.</a:t>
            </a:r>
          </a:p>
          <a:p>
            <a:endParaRPr lang="ru-RU"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1196752"/>
            <a:ext cx="8229600" cy="5127848"/>
          </a:xfrm>
        </p:spPr>
        <p:txBody>
          <a:bodyPr>
            <a:normAutofit lnSpcReduction="10000"/>
          </a:bodyPr>
          <a:lstStyle/>
          <a:p>
            <a:pPr marL="514350" indent="-514350" algn="just">
              <a:buClrTx/>
              <a:buFont typeface="Wingdings 2" pitchFamily="18" charset="2"/>
              <a:buChar char=""/>
            </a:pPr>
            <a:r>
              <a:rPr lang="ru-RU" dirty="0" smtClean="0"/>
              <a:t>	Во-вторых, принуждая монополиста снижать цену с </a:t>
            </a:r>
            <a:r>
              <a:rPr lang="ru-RU" dirty="0" err="1" smtClean="0"/>
              <a:t>Р</a:t>
            </a:r>
            <a:r>
              <a:rPr lang="ru-RU" sz="3000" dirty="0" err="1" smtClean="0"/>
              <a:t>м</a:t>
            </a:r>
            <a:r>
              <a:rPr lang="ru-RU" dirty="0" smtClean="0"/>
              <a:t> до </a:t>
            </a:r>
            <a:r>
              <a:rPr lang="ru-RU" dirty="0" err="1" smtClean="0"/>
              <a:t>Р</a:t>
            </a:r>
            <a:r>
              <a:rPr lang="ru-RU" sz="3000" dirty="0" err="1" smtClean="0"/>
              <a:t>r</a:t>
            </a:r>
            <a:r>
              <a:rPr lang="ru-RU" dirty="0" smtClean="0"/>
              <a:t> регулирующие органы уменьшают несоответствие между ценой и предельными издержками. Такие изменения повышают экономическую эффективность, так как дополнительный выпуск ценится потребителем намного выше (в единицах предельной полезности, чем он  обходится обществу(в единицах предельных издержек).Только в так случае, когда цена равна  предельным издержкам во всех секторах, общество использует свои ресурсы наиболее эффективно. </a:t>
            </a:r>
          </a:p>
          <a:p>
            <a:pPr>
              <a:buNone/>
            </a:pPr>
            <a:endParaRPr lang="ru-RU"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980728"/>
            <a:ext cx="8229600" cy="1143000"/>
          </a:xfrm>
        </p:spPr>
        <p:txBody>
          <a:bodyPr>
            <a:noAutofit/>
          </a:bodyPr>
          <a:lstStyle/>
          <a:p>
            <a:pPr algn="ctr"/>
            <a:r>
              <a:rPr lang="ru-RU" sz="3200" dirty="0" smtClean="0"/>
              <a:t>Идеальное регулирование процессов ценообразования</a:t>
            </a:r>
            <a:br>
              <a:rPr lang="ru-RU" sz="3200" dirty="0" smtClean="0"/>
            </a:br>
            <a:endParaRPr lang="ru-RU" sz="3200" dirty="0"/>
          </a:p>
        </p:txBody>
      </p:sp>
      <p:sp>
        <p:nvSpPr>
          <p:cNvPr id="3" name="Содержимое 2"/>
          <p:cNvSpPr>
            <a:spLocks noGrp="1"/>
          </p:cNvSpPr>
          <p:nvPr>
            <p:ph idx="1"/>
          </p:nvPr>
        </p:nvSpPr>
        <p:spPr>
          <a:xfrm>
            <a:off x="467544" y="1628800"/>
            <a:ext cx="8229600" cy="5229200"/>
          </a:xfrm>
        </p:spPr>
        <p:txBody>
          <a:bodyPr>
            <a:normAutofit lnSpcReduction="10000"/>
          </a:bodyPr>
          <a:lstStyle/>
          <a:p>
            <a:pPr algn="just">
              <a:buClrTx/>
              <a:buFont typeface="Wingdings 2" pitchFamily="18" charset="2"/>
              <a:buChar char=""/>
            </a:pPr>
            <a:r>
              <a:rPr lang="ru-RU" dirty="0" smtClean="0"/>
              <a:t>	Если Р =MC является настолько хорошим равенством, то почему бы регулирующим органам не заставить монополистов снизить цену до уровня предельных издержек, т.е точки пересечения кривых DD и MC?</a:t>
            </a:r>
            <a:r>
              <a:rPr lang="ru-RU" i="1" dirty="0" smtClean="0"/>
              <a:t> ценообразование на основе предельных издержек</a:t>
            </a:r>
            <a:endParaRPr lang="ru-RU" dirty="0" smtClean="0"/>
          </a:p>
          <a:p>
            <a:pPr algn="just">
              <a:buClrTx/>
              <a:buFont typeface="Wingdings 2" pitchFamily="18" charset="2"/>
              <a:buChar char=""/>
            </a:pPr>
            <a:r>
              <a:rPr lang="ru-RU" dirty="0" smtClean="0"/>
              <a:t>	Действительно,, где Р = МС является идеалом при стремлении к эконо­мической эффективности. Однако на пути достижения этого равенства встают серьезные практические препятствия: если предприятие с уменьшающимися средними затратами уста­навливает цену; равную предельным издержкам, оно будет постоянно терпеть убытки. </a:t>
            </a:r>
          </a:p>
          <a:p>
            <a:endParaRPr lang="ru-RU"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3024336"/>
          </a:xfrm>
        </p:spPr>
        <p:txBody>
          <a:bodyPr>
            <a:normAutofit fontScale="92500" lnSpcReduction="10000"/>
          </a:bodyPr>
          <a:lstStyle/>
          <a:p>
            <a:pPr algn="just">
              <a:buFont typeface="Wingdings" pitchFamily="2" charset="2"/>
              <a:buChar char="q"/>
            </a:pPr>
            <a:r>
              <a:rPr lang="ru-RU" dirty="0" smtClean="0"/>
              <a:t>	</a:t>
            </a:r>
            <a:r>
              <a:rPr lang="ru-RU" sz="2000" dirty="0" smtClean="0"/>
              <a:t>Причина этого заключается в том, что если АС снижаются, то МС &lt; АС, поэтому если цена будет установлена на уровне Р = МС, она реально окажется на уров­не Р &lt; АС. Если цена (или средний доход) меньше средних из­держек, предприятие будет терять деньги. Для того чтобы убедиться, внимательно посмотрите на точку идеального реше­ния (точка I). В этой точке цена равна предельным издержкам, однако МС меньше средних издержек. Если же средние издержки больше, чем цена, предприятие теряет де­ньги. Поскольку предприятие не сможет долго продержаться, неся убытки, а правительство неохотно субсидирует монополии, идеальное решение в регулировании едва ли достижимо.</a:t>
            </a:r>
          </a:p>
          <a:p>
            <a:pPr>
              <a:buNone/>
            </a:pPr>
            <a:endParaRPr lang="ru-RU" dirty="0"/>
          </a:p>
        </p:txBody>
      </p:sp>
      <p:pic>
        <p:nvPicPr>
          <p:cNvPr id="4" name="Рисунок 3" descr="Второой график.png"/>
          <p:cNvPicPr>
            <a:picLocks noChangeAspect="1"/>
          </p:cNvPicPr>
          <p:nvPr/>
        </p:nvPicPr>
        <p:blipFill>
          <a:blip r:embed="rId2" cstate="print"/>
          <a:stretch>
            <a:fillRect/>
          </a:stretch>
        </p:blipFill>
        <p:spPr>
          <a:xfrm>
            <a:off x="2123728" y="2780928"/>
            <a:ext cx="5552076" cy="3888432"/>
          </a:xfrm>
          <a:prstGeom prst="rect">
            <a:avLst/>
          </a:prstGeom>
        </p:spPr>
      </p:pic>
      <p:sp>
        <p:nvSpPr>
          <p:cNvPr id="5" name="TextBox 4"/>
          <p:cNvSpPr txBox="1"/>
          <p:nvPr/>
        </p:nvSpPr>
        <p:spPr>
          <a:xfrm>
            <a:off x="899592" y="3717032"/>
            <a:ext cx="737702" cy="369332"/>
          </a:xfrm>
          <a:prstGeom prst="rect">
            <a:avLst/>
          </a:prstGeom>
          <a:noFill/>
        </p:spPr>
        <p:txBody>
          <a:bodyPr wrap="none" rtlCol="0">
            <a:spAutoFit/>
          </a:bodyPr>
          <a:lstStyle/>
          <a:p>
            <a:r>
              <a:rPr lang="ru-RU" dirty="0" smtClean="0"/>
              <a:t>Рис.2</a:t>
            </a:r>
            <a:endParaRPr lang="ru-RU"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980728"/>
            <a:ext cx="8229600" cy="5343872"/>
          </a:xfrm>
        </p:spPr>
        <p:txBody>
          <a:bodyPr>
            <a:normAutofit/>
          </a:bodyPr>
          <a:lstStyle/>
          <a:p>
            <a:pPr algn="just">
              <a:buFont typeface="Wingdings" pitchFamily="2" charset="2"/>
              <a:buChar char="q"/>
            </a:pPr>
            <a:r>
              <a:rPr lang="ru-RU" dirty="0" smtClean="0"/>
              <a:t>	При использовании альтернативного подхода к ценообразованию предлагается использовать двойственные тарифы</a:t>
            </a:r>
            <a:r>
              <a:rPr lang="ru-RU" i="1" dirty="0" smtClean="0"/>
              <a:t>.</a:t>
            </a:r>
            <a:r>
              <a:rPr lang="ru-RU" dirty="0" smtClean="0"/>
              <a:t> Предприятие назначает фиксированную плату (скажем, несколько долларов в месяц) для того, чтобы покрыть постоянные издержки, а затем добавляет переменные затраты (за телефонный звонок, единицу электроэнергии и т.д.) для покрытия предельных издержек. Данный подход гораздо ближе к идеальному ценообразованию на основе предельных издержек, чем традиционное ценообразование на основе средних издержек.</a:t>
            </a:r>
          </a:p>
          <a:p>
            <a:pPr>
              <a:buNone/>
            </a:pPr>
            <a:endParaRPr lang="ru-R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95536" y="1196752"/>
            <a:ext cx="8229600" cy="5415880"/>
          </a:xfrm>
        </p:spPr>
        <p:txBody>
          <a:bodyPr>
            <a:normAutofit fontScale="92500" lnSpcReduction="10000"/>
          </a:bodyPr>
          <a:lstStyle/>
          <a:p>
            <a:pPr algn="just">
              <a:buClrTx/>
              <a:buFont typeface="Wingdings 2" pitchFamily="18" charset="2"/>
              <a:buChar char=""/>
            </a:pPr>
            <a:r>
              <a:rPr lang="ru-RU" dirty="0" smtClean="0"/>
              <a:t>	Каким образом правительство может справиться с недостатками рынка и злоупотреблениями монопольной властью, не ущемляя возможностей свободной рыночной конкуренции и соперничества? Это поистине трудноразрешимый вопрос. Иногда общественные интересы оказывают лишь небольшое влияние на регулирование, а иногда экономическое регулирование создает больше проблем, чем решает, поэтому государство бывает вынуждено перейти к дерегуляции в данном секторе экономики. Государство также пытается поощрять конкуренцию и предотвратить появление монополий, запрещая определенные действия, нарушающие конкурентный механизм- это направление государственной деятельности, так называемая антимонопольная политика, и обсуждается далее.</a:t>
            </a:r>
          </a:p>
          <a:p>
            <a:pPr>
              <a:buNone/>
            </a:pPr>
            <a:endParaRPr lang="ru-RU"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476672"/>
            <a:ext cx="8229600" cy="1572784"/>
          </a:xfrm>
        </p:spPr>
        <p:txBody>
          <a:bodyPr>
            <a:noAutofit/>
          </a:bodyPr>
          <a:lstStyle/>
          <a:p>
            <a:pPr algn="ctr"/>
            <a:r>
              <a:rPr lang="ru-RU" sz="3200" dirty="0" smtClean="0"/>
              <a:t>Экономические инновации: регулирование потолка цен</a:t>
            </a:r>
            <a:br>
              <a:rPr lang="ru-RU" sz="3200" dirty="0" smtClean="0"/>
            </a:br>
            <a:endParaRPr lang="ru-RU" sz="3200" dirty="0"/>
          </a:p>
        </p:txBody>
      </p:sp>
      <p:sp>
        <p:nvSpPr>
          <p:cNvPr id="3" name="Содержимое 2"/>
          <p:cNvSpPr>
            <a:spLocks noGrp="1"/>
          </p:cNvSpPr>
          <p:nvPr>
            <p:ph idx="1"/>
          </p:nvPr>
        </p:nvSpPr>
        <p:spPr>
          <a:xfrm>
            <a:off x="251520" y="1700808"/>
            <a:ext cx="8686800" cy="4525963"/>
          </a:xfrm>
        </p:spPr>
        <p:txBody>
          <a:bodyPr>
            <a:normAutofit fontScale="85000" lnSpcReduction="10000"/>
          </a:bodyPr>
          <a:lstStyle/>
          <a:p>
            <a:pPr>
              <a:buNone/>
            </a:pPr>
            <a:r>
              <a:rPr lang="ru-RU" b="1" i="1" dirty="0" smtClean="0"/>
              <a:t>Экономические инновации: регулирование потолка цен.</a:t>
            </a:r>
          </a:p>
          <a:p>
            <a:pPr algn="just">
              <a:buFont typeface="Wingdings" pitchFamily="2" charset="2"/>
              <a:buChar char="q"/>
            </a:pPr>
            <a:r>
              <a:rPr lang="ru-RU" dirty="0" smtClean="0"/>
              <a:t>	В случае традиционного регулирования нормы прибыли цены определяются как издержки производства плюс разрешенная законом норма прибыли на вложенный капитал. Такой подход характеризуется очень слабыми стимулами для экономики и ориентирован на капиталоемкие методы производства. В сущности, стимулы в данном случае носят извращенный характер, поскольку, если цена равняется средней стоимости, предприятия могут на самом деле увеличивать прибыли за счет увеличения издержек производства. Как заметил один экономист, это единственный рынок, где можно извлечь прибыль, повесив у себя в офисе шикарные персидский ковер!</a:t>
            </a:r>
          </a:p>
          <a:p>
            <a:pPr>
              <a:buNone/>
            </a:pPr>
            <a:endParaRPr lang="ru-RU"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544" y="1412776"/>
            <a:ext cx="8229600" cy="4389120"/>
          </a:xfrm>
        </p:spPr>
        <p:txBody>
          <a:bodyPr>
            <a:normAutofit/>
          </a:bodyPr>
          <a:lstStyle/>
          <a:p>
            <a:pPr algn="just">
              <a:buFont typeface="Wingdings" pitchFamily="2" charset="2"/>
              <a:buChar char="q"/>
            </a:pPr>
            <a:r>
              <a:rPr lang="ru-RU" dirty="0" smtClean="0"/>
              <a:t>	Радикально новым подходом, который позволяет повысить стимулы к более эффективной работе, является регулирование на основе показателей производственной деятельности. В случае такого подхода деятельность предприятия регулируется в соответствии с результатами его деятельности, а не производственными затратами. Для этого обычно используется понятие потолка цены. </a:t>
            </a:r>
            <a:endParaRPr lang="ru-RU"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39552" y="1196752"/>
            <a:ext cx="8229600" cy="5271864"/>
          </a:xfrm>
        </p:spPr>
        <p:txBody>
          <a:bodyPr>
            <a:normAutofit lnSpcReduction="10000"/>
          </a:bodyPr>
          <a:lstStyle/>
          <a:p>
            <a:pPr algn="just">
              <a:buFont typeface="Wingdings" pitchFamily="2" charset="2"/>
              <a:buChar char="q"/>
            </a:pPr>
            <a:r>
              <a:rPr lang="ru-RU" dirty="0" smtClean="0"/>
              <a:t>	Одна из применяемых в этом случае формул заключается в том, что регулируемые цены должны подчиняться закону "инфляция минус Х". В соответствии с таким подходом, максимальная цена поднимается каждый год на величину, равную уровню инфляции минус нормативное ежегодное повышение эффективности(Х). Привлекательность такого подхода заключается в том, что он имитирует поведение конкурентного рынка. Предприятия становятся ценополучателями, поэтому любое сокращение издержек ведет непосредственно к получению прибыли. При этом удается избавится от искажения стимулов традиционного регулирования. </a:t>
            </a:r>
            <a:endParaRPr lang="ru-RU"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692696"/>
            <a:ext cx="8229600" cy="6165304"/>
          </a:xfrm>
        </p:spPr>
        <p:txBody>
          <a:bodyPr>
            <a:normAutofit/>
          </a:bodyPr>
          <a:lstStyle/>
          <a:p>
            <a:pPr algn="just">
              <a:buFont typeface="Wingdings" pitchFamily="2" charset="2"/>
              <a:buChar char="q"/>
            </a:pPr>
            <a:r>
              <a:rPr lang="ru-RU" sz="2400" dirty="0" smtClean="0"/>
              <a:t>	За последнее десятилетие этот новый метод был принят на вооружение некоторыми отраслями. Один из самых первых примеров связан с дерегуляцией электроэнергетической отрасли в Британии. Несмотря на то, что потолки цен обеспечивают превосходное стимулирование эффективности, они также не лишены недостатков. Основной недостаток этого подхода заключается в отсутствии четких критериев для определения величины Х.  Значение Х должно определять целевой норматив снижения издержек относительно экономики в целом. Когда экономисты британской энергетики устанавливали значение </a:t>
            </a:r>
            <a:r>
              <a:rPr lang="en-US" sz="2400" dirty="0" smtClean="0"/>
              <a:t>X</a:t>
            </a:r>
            <a:r>
              <a:rPr lang="ru-RU" sz="2400" dirty="0" smtClean="0"/>
              <a:t>, они проявили чрезмерный консерватизм и выбрали Х=0, неявно подразумевая, что в электроэнергетической отрасли будет отсутствовать дифференцированное повышение производительности.</a:t>
            </a:r>
            <a:endParaRPr lang="ru-RU"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95536" y="1169368"/>
            <a:ext cx="8229600" cy="5688632"/>
          </a:xfrm>
        </p:spPr>
        <p:txBody>
          <a:bodyPr>
            <a:normAutofit/>
          </a:bodyPr>
          <a:lstStyle/>
          <a:p>
            <a:pPr algn="just">
              <a:buFont typeface="Wingdings" pitchFamily="2" charset="2"/>
              <a:buChar char="q"/>
            </a:pPr>
            <a:r>
              <a:rPr lang="ru-RU" dirty="0" smtClean="0"/>
              <a:t>	Если значение Х выбрано неправильно в течение достаточно длительного срока, система либо "скатится" в состояние хронических убытков, либо начнет получать неожиданно крупные доходы монопольного характера. Установив Х=0, британцы проявили скорее "склонность" к потерям, чем к чрезмерным прибылям. Экономисты очень внимательно отслеживают опыт применения регулирования на основе показателей производственной деятельности. Их интересует, оправдает ли этот подход надежды, которые на него возлагаются.</a:t>
            </a:r>
          </a:p>
          <a:p>
            <a:pPr>
              <a:buNone/>
            </a:pPr>
            <a:endParaRPr lang="ru-RU"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908720"/>
            <a:ext cx="8229600" cy="1143000"/>
          </a:xfrm>
        </p:spPr>
        <p:txBody>
          <a:bodyPr>
            <a:normAutofit fontScale="90000"/>
          </a:bodyPr>
          <a:lstStyle/>
          <a:p>
            <a:pPr algn="ctr"/>
            <a:r>
              <a:rPr lang="ru-RU" sz="3600" dirty="0" smtClean="0"/>
              <a:t>Издержки регулирования</a:t>
            </a:r>
            <a:r>
              <a:rPr lang="ru-RU" dirty="0" smtClean="0"/>
              <a:t/>
            </a:r>
            <a:br>
              <a:rPr lang="ru-RU" dirty="0" smtClean="0"/>
            </a:br>
            <a:endParaRPr lang="ru-RU" dirty="0"/>
          </a:p>
        </p:txBody>
      </p:sp>
      <p:sp>
        <p:nvSpPr>
          <p:cNvPr id="3" name="Содержимое 2"/>
          <p:cNvSpPr>
            <a:spLocks noGrp="1"/>
          </p:cNvSpPr>
          <p:nvPr>
            <p:ph idx="1"/>
          </p:nvPr>
        </p:nvSpPr>
        <p:spPr/>
        <p:txBody>
          <a:bodyPr>
            <a:normAutofit fontScale="92500" lnSpcReduction="10000"/>
          </a:bodyPr>
          <a:lstStyle/>
          <a:p>
            <a:pPr algn="just">
              <a:buFont typeface="Wingdings" pitchFamily="2" charset="2"/>
              <a:buChar char="q"/>
            </a:pPr>
            <a:r>
              <a:rPr lang="ru-RU" dirty="0" smtClean="0"/>
              <a:t>	Экономисты изучают влияние регулирования, сопоставляя затраты, связанные с его осуществлением, и выгоду, полученную с его помощью. Регулирование приводит как к получению выгод, так и к получению потерь, связанных как с внешними эффектами(которые имеют место, например, при снижении высокого уровня загрязнений), так и с перераспределением дохода(например, когда высокие цены на грузовые перевозки перераспределяют доход от потребителей к транспортной компании). Большинство исследований показывает, что главным результатом экономического регулирования являются потеря эффективности и существенное перераспределение дохода.</a:t>
            </a:r>
            <a:endParaRPr lang="ru-RU"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1052736"/>
            <a:ext cx="8229600" cy="5271864"/>
          </a:xfrm>
        </p:spPr>
        <p:txBody>
          <a:bodyPr>
            <a:normAutofit/>
          </a:bodyPr>
          <a:lstStyle/>
          <a:p>
            <a:pPr algn="just">
              <a:buFont typeface="Wingdings" pitchFamily="2" charset="2"/>
              <a:buChar char="q"/>
            </a:pPr>
            <a:r>
              <a:rPr lang="ru-RU" dirty="0" smtClean="0"/>
              <a:t>		История социального регулирования пестрит самыми разнообразными примерами, которые свидетельствуют как об огромных выгодах, полученных в результате регулирования , так и о чрезмерно высоких(по сравнению с полученной пользой) издержках ее осуществления. Затраты на социальное и экономическое регулирование(включая меры по ограничению международной торговли) были оценены в 1988 году примерно в 3,3% чистого внутреннего продукта.</a:t>
            </a:r>
          </a:p>
          <a:p>
            <a:pPr>
              <a:buNone/>
            </a:pPr>
            <a:endParaRPr lang="ru-RU" dirty="0" smtClean="0"/>
          </a:p>
          <a:p>
            <a:pPr>
              <a:buNone/>
            </a:pPr>
            <a:endParaRPr lang="ru-RU"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1340768"/>
            <a:ext cx="8229600" cy="576064"/>
          </a:xfrm>
        </p:spPr>
        <p:txBody>
          <a:bodyPr>
            <a:normAutofit fontScale="90000"/>
          </a:bodyPr>
          <a:lstStyle/>
          <a:p>
            <a:pPr algn="ctr"/>
            <a:r>
              <a:rPr lang="ru-RU" sz="3600" dirty="0" smtClean="0"/>
              <a:t>Сокращение экономического регулирования</a:t>
            </a:r>
            <a:r>
              <a:rPr lang="ru-RU" dirty="0" smtClean="0"/>
              <a:t/>
            </a:r>
            <a:br>
              <a:rPr lang="ru-RU" dirty="0" smtClean="0"/>
            </a:br>
            <a:endParaRPr lang="ru-RU" dirty="0"/>
          </a:p>
        </p:txBody>
      </p:sp>
      <p:sp>
        <p:nvSpPr>
          <p:cNvPr id="3" name="Содержимое 2"/>
          <p:cNvSpPr>
            <a:spLocks noGrp="1"/>
          </p:cNvSpPr>
          <p:nvPr>
            <p:ph idx="1"/>
          </p:nvPr>
        </p:nvSpPr>
        <p:spPr>
          <a:xfrm>
            <a:off x="457200" y="1484784"/>
            <a:ext cx="8229600" cy="4839816"/>
          </a:xfrm>
        </p:spPr>
        <p:txBody>
          <a:bodyPr>
            <a:normAutofit/>
          </a:bodyPr>
          <a:lstStyle/>
          <a:p>
            <a:pPr algn="just">
              <a:buFont typeface="Wingdings" pitchFamily="2" charset="2"/>
              <a:buChar char="q"/>
            </a:pPr>
            <a:r>
              <a:rPr lang="ru-RU" dirty="0" smtClean="0"/>
              <a:t>	Последние два десятилетия многие экономисты отмечали, что в большинстве случаев процесс регулирования на самом деле скорее создавал монопольную власть, а не уменьшал ее. Это утверждение частично основано на предположении о том, что регулирование осуществляется в интересах заинтересованных групп, проанализированном выше. Кроме того, исследователи отмечают, что экономическое регулирование выходит далеко за рамки местных естественных монополий. </a:t>
            </a:r>
            <a:endParaRPr lang="ru-RU"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544" y="1628800"/>
            <a:ext cx="8229600" cy="4389120"/>
          </a:xfrm>
        </p:spPr>
        <p:txBody>
          <a:bodyPr>
            <a:normAutofit/>
          </a:bodyPr>
          <a:lstStyle/>
          <a:p>
            <a:pPr algn="just">
              <a:buFont typeface="Wingdings" pitchFamily="2" charset="2"/>
              <a:buChar char="q"/>
            </a:pPr>
            <a:r>
              <a:rPr lang="ru-RU" dirty="0" smtClean="0"/>
              <a:t>	В середине 70-х годов регулирующие органы приняли ряд законов, касающихся железнодорожных и автомобильных перевозок, автобусного и авиационного сообщения, радио- и телевещания, добычи нефти и газа, хлебобулочной и молочной промышленности, а также практически всех финансовых рынков. Многие из этих отраслей были ближе к условиям совершенной конкуренции, чем к естественной монополии</a:t>
            </a:r>
          </a:p>
          <a:p>
            <a:endParaRPr lang="ru-RU" dirty="0" smtClean="0"/>
          </a:p>
          <a:p>
            <a:endParaRPr lang="ru-RU"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548680"/>
            <a:ext cx="8686800" cy="1126232"/>
          </a:xfrm>
        </p:spPr>
        <p:txBody>
          <a:bodyPr>
            <a:normAutofit/>
          </a:bodyPr>
          <a:lstStyle/>
          <a:p>
            <a:pPr algn="ctr"/>
            <a:r>
              <a:rPr lang="ru-RU" sz="2800" dirty="0" smtClean="0"/>
              <a:t>Первые попытки дерегулирования </a:t>
            </a:r>
            <a:br>
              <a:rPr lang="ru-RU" sz="2800" dirty="0" smtClean="0"/>
            </a:br>
            <a:r>
              <a:rPr lang="ru-RU" sz="2800" dirty="0" smtClean="0"/>
              <a:t>деятельности авиакомпаний</a:t>
            </a:r>
            <a:endParaRPr lang="ru-RU" sz="2800" dirty="0"/>
          </a:p>
        </p:txBody>
      </p:sp>
      <p:sp>
        <p:nvSpPr>
          <p:cNvPr id="3" name="Содержимое 2"/>
          <p:cNvSpPr>
            <a:spLocks noGrp="1"/>
          </p:cNvSpPr>
          <p:nvPr>
            <p:ph idx="1"/>
          </p:nvPr>
        </p:nvSpPr>
        <p:spPr/>
        <p:txBody>
          <a:bodyPr>
            <a:normAutofit fontScale="92500" lnSpcReduction="10000"/>
          </a:bodyPr>
          <a:lstStyle/>
          <a:p>
            <a:pPr algn="just">
              <a:buFont typeface="Wingdings" pitchFamily="2" charset="2"/>
              <a:buChar char="q"/>
            </a:pPr>
            <a:r>
              <a:rPr lang="ru-RU" dirty="0" smtClean="0"/>
              <a:t>	С 1975 года федеральное правительство частично или полностью осуществило дерегулирование деятельности многих отраслей.</a:t>
            </a:r>
            <a:br>
              <a:rPr lang="ru-RU" dirty="0" smtClean="0"/>
            </a:br>
            <a:r>
              <a:rPr lang="ru-RU" dirty="0" smtClean="0"/>
              <a:t>В их число попали; производство и продажа бензина, авиа- и автомобильные перевозки, железнодорожный транспорт, операции на фондовом рынке, сотовая телефонная связь, банковская деятельность, телекоммуникации, добыча и продажа природного газа. Каждая из этих отраслей обладает структурными характеристиками, которые создают условия для развития  конкуренции, потому что их рынки достаточно велики по сравнению с эффективным размером отдельных предприятий.</a:t>
            </a:r>
            <a:endParaRPr lang="ru-R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3568" y="332656"/>
            <a:ext cx="8229600" cy="2304256"/>
          </a:xfrm>
        </p:spPr>
        <p:txBody>
          <a:bodyPr>
            <a:noAutofit/>
          </a:bodyPr>
          <a:lstStyle/>
          <a:p>
            <a:pPr algn="ctr"/>
            <a:r>
              <a:rPr lang="ru-RU" sz="2800" dirty="0" smtClean="0"/>
              <a:t/>
            </a:r>
            <a:br>
              <a:rPr lang="ru-RU" sz="2800" dirty="0" smtClean="0"/>
            </a:br>
            <a:r>
              <a:rPr lang="ru-RU" sz="2800" dirty="0" smtClean="0"/>
              <a:t/>
            </a:r>
            <a:br>
              <a:rPr lang="ru-RU" sz="2800" dirty="0" smtClean="0"/>
            </a:br>
            <a:r>
              <a:rPr lang="ru-RU" sz="2800" dirty="0" smtClean="0"/>
              <a:t/>
            </a:r>
            <a:br>
              <a:rPr lang="ru-RU" sz="2800" dirty="0" smtClean="0"/>
            </a:br>
            <a:r>
              <a:rPr lang="ru-RU" sz="2800" dirty="0" smtClean="0"/>
              <a:t>РЕГУЛИРОВАНИЕ ПРЕДПРИНИМАТЕЛЬСКОЙ ДЕЯТЕЛЬНОСТИ:</a:t>
            </a:r>
            <a:br>
              <a:rPr lang="ru-RU" sz="2800" dirty="0" smtClean="0"/>
            </a:br>
            <a:r>
              <a:rPr lang="ru-RU" sz="2800" dirty="0" smtClean="0"/>
              <a:t>ТЕОРИЯ И ПРАКТИКА</a:t>
            </a:r>
            <a:br>
              <a:rPr lang="ru-RU" sz="2800" dirty="0" smtClean="0"/>
            </a:br>
            <a:r>
              <a:rPr lang="ru-RU" sz="2800" dirty="0" smtClean="0"/>
              <a:t> </a:t>
            </a:r>
            <a:br>
              <a:rPr lang="ru-RU" sz="2800" dirty="0" smtClean="0"/>
            </a:br>
            <a:endParaRPr lang="ru-RU" sz="2800" dirty="0"/>
          </a:p>
        </p:txBody>
      </p:sp>
      <p:sp>
        <p:nvSpPr>
          <p:cNvPr id="3" name="Содержимое 2"/>
          <p:cNvSpPr>
            <a:spLocks noGrp="1"/>
          </p:cNvSpPr>
          <p:nvPr>
            <p:ph idx="1"/>
          </p:nvPr>
        </p:nvSpPr>
        <p:spPr>
          <a:xfrm>
            <a:off x="395536" y="2033464"/>
            <a:ext cx="8568952" cy="4419872"/>
          </a:xfrm>
        </p:spPr>
        <p:txBody>
          <a:bodyPr>
            <a:normAutofit fontScale="62500" lnSpcReduction="20000"/>
          </a:bodyPr>
          <a:lstStyle/>
          <a:p>
            <a:pPr algn="just">
              <a:buClrTx/>
              <a:buFont typeface="Wingdings 2" pitchFamily="18" charset="2"/>
              <a:buChar char=""/>
            </a:pPr>
            <a:r>
              <a:rPr lang="ru-RU" dirty="0" smtClean="0"/>
              <a:t>	</a:t>
            </a:r>
            <a:r>
              <a:rPr lang="ru-RU" sz="3500" dirty="0" smtClean="0"/>
              <a:t>Государственное регулирование американской промышленности началось более ста лет назад, со времени образования Комитета по межштатному транспорту и торговле (</a:t>
            </a:r>
            <a:r>
              <a:rPr lang="ru-RU" sz="3500" dirty="0" err="1" smtClean="0"/>
              <a:t>Interstate</a:t>
            </a:r>
            <a:r>
              <a:rPr lang="ru-RU" sz="3500" dirty="0" smtClean="0"/>
              <a:t> </a:t>
            </a:r>
            <a:r>
              <a:rPr lang="ru-RU" sz="3500" dirty="0" err="1" smtClean="0"/>
              <a:t>Commerce</a:t>
            </a:r>
            <a:r>
              <a:rPr lang="ru-RU" sz="3500" dirty="0" smtClean="0"/>
              <a:t> </a:t>
            </a:r>
            <a:r>
              <a:rPr lang="ru-RU" sz="3500" dirty="0" err="1" smtClean="0"/>
              <a:t>Commission</a:t>
            </a:r>
            <a:r>
              <a:rPr lang="ru-RU" sz="3500" dirty="0" smtClean="0"/>
              <a:t>) в 1887 году. Этот комитет был создан как для предотвращения ценовых войн и обеспечения услугами населения небольших городов, так и для контроля за деятельностью монополий. Позже, в 1918 году, федеральное регулирование распространилось на банковскую сферу, на снабжение электричеством и на сферу коммуникаций в 20-его­ды; рынки ценных бумаг, труда, грузовые и авиаперевозки в 50-е годы. За последние несколько лет. как мы увидим дальше, федеральное правительство изменило свой курс и начало процесса дерегулирования во многих сферах деятельности. </a:t>
            </a:r>
          </a:p>
          <a:p>
            <a:pPr>
              <a:buNone/>
            </a:pPr>
            <a:endParaRPr lang="ru-RU"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85728"/>
            <a:ext cx="8229600" cy="785810"/>
          </a:xfrm>
        </p:spPr>
        <p:txBody>
          <a:bodyPr>
            <a:normAutofit/>
          </a:bodyPr>
          <a:lstStyle/>
          <a:p>
            <a:pPr algn="ctr"/>
            <a:r>
              <a:rPr lang="ru-RU" sz="2400" b="1" dirty="0" smtClean="0"/>
              <a:t>Таблица №1.Регулирование влияет на эффективность и перераспределяет доход</a:t>
            </a:r>
            <a:endParaRPr lang="ru-RU" sz="2400" b="1" dirty="0"/>
          </a:p>
        </p:txBody>
      </p:sp>
      <p:graphicFrame>
        <p:nvGraphicFramePr>
          <p:cNvPr id="8" name="Таблица 7"/>
          <p:cNvGraphicFramePr>
            <a:graphicFrameLocks noGrp="1"/>
          </p:cNvGraphicFramePr>
          <p:nvPr/>
        </p:nvGraphicFramePr>
        <p:xfrm>
          <a:off x="0" y="1214422"/>
          <a:ext cx="8929718" cy="5517672"/>
        </p:xfrm>
        <a:graphic>
          <a:graphicData uri="http://schemas.openxmlformats.org/drawingml/2006/table">
            <a:tbl>
              <a:tblPr firstRow="1" bandRow="1">
                <a:tableStyleId>{F5AB1C69-6EDB-4FF4-983F-18BD219EF322}</a:tableStyleId>
              </a:tblPr>
              <a:tblGrid>
                <a:gridCol w="2561815"/>
                <a:gridCol w="1610283"/>
                <a:gridCol w="1463894"/>
                <a:gridCol w="1244309"/>
                <a:gridCol w="2049417"/>
              </a:tblGrid>
              <a:tr h="762396">
                <a:tc gridSpan="5">
                  <a:txBody>
                    <a:bodyPr/>
                    <a:lstStyle/>
                    <a:p>
                      <a:pPr algn="ctr">
                        <a:buNone/>
                      </a:pPr>
                      <a:r>
                        <a:rPr lang="ru-RU" sz="1400" dirty="0" smtClean="0"/>
                        <a:t>Последствия регулирования,1988</a:t>
                      </a:r>
                    </a:p>
                    <a:p>
                      <a:pPr algn="ctr">
                        <a:buNone/>
                      </a:pPr>
                      <a:r>
                        <a:rPr lang="ru-RU" sz="1400" dirty="0" smtClean="0"/>
                        <a:t>Выигрыши и потери в эффективности</a:t>
                      </a:r>
                    </a:p>
                    <a:p>
                      <a:pPr algn="ctr"/>
                      <a:endParaRPr lang="ru-RU" sz="1400" dirty="0"/>
                    </a:p>
                  </a:txBody>
                  <a:tcPr/>
                </a:tc>
                <a:tc hMerge="1">
                  <a:txBody>
                    <a:bodyPr/>
                    <a:lstStyle/>
                    <a:p>
                      <a:pPr algn="ctr"/>
                      <a:endParaRPr lang="ru-RU" sz="1400" dirty="0"/>
                    </a:p>
                  </a:txBody>
                  <a:tcPr/>
                </a:tc>
                <a:tc hMerge="1">
                  <a:txBody>
                    <a:bodyPr/>
                    <a:lstStyle/>
                    <a:p>
                      <a:pPr algn="ctr"/>
                      <a:endParaRPr lang="ru-RU" sz="1400" dirty="0"/>
                    </a:p>
                  </a:txBody>
                  <a:tcPr/>
                </a:tc>
                <a:tc hMerge="1">
                  <a:txBody>
                    <a:bodyPr/>
                    <a:lstStyle/>
                    <a:p>
                      <a:pPr algn="ctr"/>
                      <a:endParaRPr lang="ru-RU" sz="1400" dirty="0"/>
                    </a:p>
                  </a:txBody>
                  <a:tcPr/>
                </a:tc>
                <a:tc hMerge="1">
                  <a:txBody>
                    <a:bodyPr/>
                    <a:lstStyle/>
                    <a:p>
                      <a:pPr algn="ctr"/>
                      <a:endParaRPr lang="ru-RU" sz="1400" dirty="0"/>
                    </a:p>
                  </a:txBody>
                  <a:tcPr/>
                </a:tc>
              </a:tr>
              <a:tr h="762396">
                <a:tc>
                  <a:txBody>
                    <a:bodyPr/>
                    <a:lstStyle/>
                    <a:p>
                      <a:pPr algn="ctr"/>
                      <a:endParaRPr lang="ru-RU" sz="1400" dirty="0"/>
                    </a:p>
                  </a:txBody>
                  <a:tcPr/>
                </a:tc>
                <a:tc>
                  <a:txBody>
                    <a:bodyPr/>
                    <a:lstStyle/>
                    <a:p>
                      <a:pPr algn="ctr"/>
                      <a:r>
                        <a:rPr lang="ru-RU" sz="1400" dirty="0" smtClean="0"/>
                        <a:t>Выгоды</a:t>
                      </a:r>
                    </a:p>
                    <a:p>
                      <a:pPr algn="ctr"/>
                      <a:r>
                        <a:rPr lang="ru-RU" sz="1400" dirty="0" smtClean="0"/>
                        <a:t>(</a:t>
                      </a:r>
                      <a:r>
                        <a:rPr lang="ru-RU" sz="1400" dirty="0" err="1" smtClean="0"/>
                        <a:t>млрд</a:t>
                      </a:r>
                      <a:r>
                        <a:rPr lang="ru-RU" sz="1400" dirty="0" smtClean="0"/>
                        <a:t> .долл.)</a:t>
                      </a:r>
                      <a:endParaRPr lang="ru-RU" sz="1400" dirty="0"/>
                    </a:p>
                  </a:txBody>
                  <a:tcPr/>
                </a:tc>
                <a:tc>
                  <a:txBody>
                    <a:bodyPr/>
                    <a:lstStyle/>
                    <a:p>
                      <a:pPr algn="ctr"/>
                      <a:r>
                        <a:rPr lang="ru-RU" sz="1400" dirty="0" smtClean="0"/>
                        <a:t>Затраты</a:t>
                      </a:r>
                    </a:p>
                    <a:p>
                      <a:pPr algn="ctr"/>
                      <a:r>
                        <a:rPr lang="ru-RU" sz="1400" dirty="0" smtClean="0"/>
                        <a:t>(</a:t>
                      </a:r>
                      <a:r>
                        <a:rPr lang="ru-RU" sz="1400" dirty="0" err="1" smtClean="0"/>
                        <a:t>млрд</a:t>
                      </a:r>
                      <a:r>
                        <a:rPr lang="ru-RU" sz="1400" dirty="0" smtClean="0"/>
                        <a:t> .</a:t>
                      </a:r>
                      <a:r>
                        <a:rPr lang="ru-RU" sz="1400" dirty="0" err="1" smtClean="0"/>
                        <a:t>долл</a:t>
                      </a:r>
                      <a:r>
                        <a:rPr lang="ru-RU" sz="1400" dirty="0" smtClean="0"/>
                        <a:t>)</a:t>
                      </a:r>
                      <a:endParaRPr lang="ru-RU" sz="1400" dirty="0"/>
                    </a:p>
                  </a:txBody>
                  <a:tcPr/>
                </a:tc>
                <a:tc>
                  <a:txBody>
                    <a:bodyPr/>
                    <a:lstStyle/>
                    <a:p>
                      <a:pPr algn="ctr"/>
                      <a:r>
                        <a:rPr lang="ru-RU" sz="1400" dirty="0" smtClean="0"/>
                        <a:t>Чистые выгоды</a:t>
                      </a:r>
                    </a:p>
                    <a:p>
                      <a:pPr algn="ctr"/>
                      <a:r>
                        <a:rPr lang="ru-RU" sz="1400" dirty="0" smtClean="0"/>
                        <a:t>(</a:t>
                      </a:r>
                      <a:r>
                        <a:rPr lang="ru-RU" sz="1400" dirty="0" err="1" smtClean="0"/>
                        <a:t>млрд</a:t>
                      </a:r>
                      <a:r>
                        <a:rPr lang="ru-RU" sz="1400" dirty="0" smtClean="0"/>
                        <a:t> .</a:t>
                      </a:r>
                      <a:r>
                        <a:rPr lang="ru-RU" sz="1400" dirty="0" err="1" smtClean="0"/>
                        <a:t>долл</a:t>
                      </a:r>
                      <a:r>
                        <a:rPr lang="ru-RU" sz="1400" dirty="0" smtClean="0"/>
                        <a:t>)</a:t>
                      </a:r>
                      <a:endParaRPr lang="ru-RU" sz="1400" dirty="0"/>
                    </a:p>
                  </a:txBody>
                  <a:tcPr/>
                </a:tc>
                <a:tc>
                  <a:txBody>
                    <a:bodyPr/>
                    <a:lstStyle/>
                    <a:p>
                      <a:pPr algn="ctr"/>
                      <a:r>
                        <a:rPr lang="ru-RU" sz="1400" dirty="0" smtClean="0"/>
                        <a:t>Перераспределение  дохода(</a:t>
                      </a:r>
                      <a:r>
                        <a:rPr lang="ru-RU" sz="1400" dirty="0" err="1" smtClean="0"/>
                        <a:t>млрд</a:t>
                      </a:r>
                      <a:r>
                        <a:rPr lang="ru-RU" sz="1400" baseline="0" dirty="0" smtClean="0"/>
                        <a:t> долл.</a:t>
                      </a:r>
                      <a:r>
                        <a:rPr lang="ru-RU" sz="1400" dirty="0" smtClean="0"/>
                        <a:t>)</a:t>
                      </a:r>
                      <a:endParaRPr lang="ru-RU" sz="1400" dirty="0"/>
                    </a:p>
                  </a:txBody>
                  <a:tcPr/>
                </a:tc>
              </a:tr>
              <a:tr h="245934">
                <a:tc gridSpan="5">
                  <a:txBody>
                    <a:bodyPr/>
                    <a:lstStyle/>
                    <a:p>
                      <a:pPr algn="ctr"/>
                      <a:r>
                        <a:rPr lang="ru-RU" sz="1400" dirty="0" smtClean="0"/>
                        <a:t>Экономическое регулирование</a:t>
                      </a:r>
                      <a:endParaRPr lang="ru-RU" sz="1400" b="1" i="1" dirty="0"/>
                    </a:p>
                  </a:txBody>
                  <a:tcPr/>
                </a:tc>
                <a:tc hMerge="1">
                  <a:txBody>
                    <a:bodyPr/>
                    <a:lstStyle/>
                    <a:p>
                      <a:pPr algn="ctr"/>
                      <a:endParaRPr lang="ru-RU" sz="1400" dirty="0"/>
                    </a:p>
                  </a:txBody>
                  <a:tcPr/>
                </a:tc>
                <a:tc hMerge="1">
                  <a:txBody>
                    <a:bodyPr/>
                    <a:lstStyle/>
                    <a:p>
                      <a:endParaRPr lang="ru-RU" dirty="0"/>
                    </a:p>
                  </a:txBody>
                  <a:tcPr/>
                </a:tc>
                <a:tc hMerge="1">
                  <a:txBody>
                    <a:bodyPr/>
                    <a:lstStyle/>
                    <a:p>
                      <a:pPr algn="ctr"/>
                      <a:endParaRPr lang="ru-RU" sz="1400" dirty="0"/>
                    </a:p>
                  </a:txBody>
                  <a:tcPr/>
                </a:tc>
                <a:tc hMerge="1">
                  <a:txBody>
                    <a:bodyPr/>
                    <a:lstStyle/>
                    <a:p>
                      <a:pPr algn="ctr"/>
                      <a:endParaRPr lang="ru-RU" sz="1400"/>
                    </a:p>
                  </a:txBody>
                  <a:tcPr/>
                </a:tc>
              </a:tr>
              <a:tr h="245934">
                <a:tc>
                  <a:txBody>
                    <a:bodyPr/>
                    <a:lstStyle/>
                    <a:p>
                      <a:pPr algn="ctr"/>
                      <a:r>
                        <a:rPr lang="ru-RU" sz="1400" dirty="0" smtClean="0"/>
                        <a:t>Телекоммуникация </a:t>
                      </a:r>
                      <a:endParaRPr lang="ru-RU" sz="1400" dirty="0"/>
                    </a:p>
                  </a:txBody>
                  <a:tcPr/>
                </a:tc>
                <a:tc>
                  <a:txBody>
                    <a:bodyPr/>
                    <a:lstStyle/>
                    <a:p>
                      <a:pPr algn="ctr"/>
                      <a:r>
                        <a:rPr lang="ru-RU" sz="1400" dirty="0" smtClean="0"/>
                        <a:t>0,0</a:t>
                      </a:r>
                      <a:endParaRPr lang="ru-RU" sz="1400" dirty="0"/>
                    </a:p>
                  </a:txBody>
                  <a:tcPr/>
                </a:tc>
                <a:tc>
                  <a:txBody>
                    <a:bodyPr/>
                    <a:lstStyle/>
                    <a:p>
                      <a:pPr algn="ctr"/>
                      <a:r>
                        <a:rPr lang="ru-RU" sz="1400" dirty="0" smtClean="0"/>
                        <a:t>14,1</a:t>
                      </a:r>
                      <a:endParaRPr lang="ru-RU" sz="1400" dirty="0"/>
                    </a:p>
                  </a:txBody>
                  <a:tcPr/>
                </a:tc>
                <a:tc>
                  <a:txBody>
                    <a:bodyPr/>
                    <a:lstStyle/>
                    <a:p>
                      <a:pPr algn="ctr"/>
                      <a:r>
                        <a:rPr lang="ru-RU" sz="1400" dirty="0" smtClean="0"/>
                        <a:t>-14,1</a:t>
                      </a:r>
                      <a:endParaRPr lang="ru-RU" sz="1400" dirty="0"/>
                    </a:p>
                  </a:txBody>
                  <a:tcPr/>
                </a:tc>
                <a:tc>
                  <a:txBody>
                    <a:bodyPr/>
                    <a:lstStyle/>
                    <a:p>
                      <a:pPr algn="ctr"/>
                      <a:r>
                        <a:rPr lang="ru-RU" sz="1400" dirty="0" smtClean="0"/>
                        <a:t>42,3</a:t>
                      </a:r>
                      <a:endParaRPr lang="ru-RU" sz="1400" dirty="0"/>
                    </a:p>
                  </a:txBody>
                  <a:tcPr/>
                </a:tc>
              </a:tr>
              <a:tr h="41808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400" dirty="0" smtClean="0"/>
                        <a:t>Сельское</a:t>
                      </a:r>
                      <a:r>
                        <a:rPr lang="ru-RU" sz="1400" baseline="0" dirty="0" smtClean="0"/>
                        <a:t> хозяйство</a:t>
                      </a:r>
                      <a:endParaRPr lang="ru-RU" sz="1400" dirty="0" smtClean="0"/>
                    </a:p>
                    <a:p>
                      <a:pPr algn="ctr"/>
                      <a:endParaRPr lang="ru-RU"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400" dirty="0" smtClean="0"/>
                        <a:t>0,0</a:t>
                      </a:r>
                    </a:p>
                    <a:p>
                      <a:pPr algn="ctr"/>
                      <a:endParaRPr lang="ru-RU" sz="1400" dirty="0"/>
                    </a:p>
                  </a:txBody>
                  <a:tcPr/>
                </a:tc>
                <a:tc>
                  <a:txBody>
                    <a:bodyPr/>
                    <a:lstStyle/>
                    <a:p>
                      <a:pPr algn="ctr"/>
                      <a:r>
                        <a:rPr lang="ru-RU" sz="1400" dirty="0" smtClean="0"/>
                        <a:t>6,7</a:t>
                      </a:r>
                      <a:endParaRPr lang="ru-RU" sz="1400" dirty="0"/>
                    </a:p>
                  </a:txBody>
                  <a:tcPr/>
                </a:tc>
                <a:tc>
                  <a:txBody>
                    <a:bodyPr/>
                    <a:lstStyle/>
                    <a:p>
                      <a:pPr algn="ctr"/>
                      <a:r>
                        <a:rPr lang="ru-RU" sz="1400" dirty="0" smtClean="0"/>
                        <a:t>-6,7</a:t>
                      </a:r>
                      <a:endParaRPr lang="ru-RU" sz="1400" dirty="0"/>
                    </a:p>
                  </a:txBody>
                  <a:tcPr/>
                </a:tc>
                <a:tc>
                  <a:txBody>
                    <a:bodyPr/>
                    <a:lstStyle/>
                    <a:p>
                      <a:pPr algn="ctr"/>
                      <a:r>
                        <a:rPr lang="ru-RU" sz="1400" dirty="0" smtClean="0"/>
                        <a:t>18,4</a:t>
                      </a:r>
                      <a:endParaRPr lang="ru-RU" sz="1400" dirty="0"/>
                    </a:p>
                  </a:txBody>
                  <a:tcPr/>
                </a:tc>
              </a:tr>
              <a:tr h="418088">
                <a:tc>
                  <a:txBody>
                    <a:bodyPr/>
                    <a:lstStyle/>
                    <a:p>
                      <a:pPr algn="ctr"/>
                      <a:r>
                        <a:rPr lang="ru-RU" sz="1400" dirty="0" smtClean="0"/>
                        <a:t>Авиалинии</a:t>
                      </a:r>
                      <a:endParaRPr lang="ru-RU"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400" dirty="0" smtClean="0"/>
                        <a:t>0,0</a:t>
                      </a:r>
                    </a:p>
                    <a:p>
                      <a:pPr algn="ctr"/>
                      <a:endParaRPr lang="ru-RU" sz="1400" dirty="0"/>
                    </a:p>
                  </a:txBody>
                  <a:tcPr/>
                </a:tc>
                <a:tc>
                  <a:txBody>
                    <a:bodyPr/>
                    <a:lstStyle/>
                    <a:p>
                      <a:pPr algn="ctr"/>
                      <a:r>
                        <a:rPr lang="ru-RU" sz="1400" dirty="0" smtClean="0"/>
                        <a:t>3,8</a:t>
                      </a:r>
                      <a:endParaRPr lang="ru-RU" sz="1400" dirty="0"/>
                    </a:p>
                  </a:txBody>
                  <a:tcPr>
                    <a:lnB w="12700" cmpd="sng">
                      <a:noFill/>
                    </a:lnB>
                  </a:tcPr>
                </a:tc>
                <a:tc>
                  <a:txBody>
                    <a:bodyPr/>
                    <a:lstStyle/>
                    <a:p>
                      <a:pPr algn="ctr"/>
                      <a:r>
                        <a:rPr lang="ru-RU" sz="1400" dirty="0" smtClean="0"/>
                        <a:t>-3,8</a:t>
                      </a:r>
                      <a:endParaRPr lang="ru-RU" sz="1400" dirty="0"/>
                    </a:p>
                  </a:txBody>
                  <a:tcPr/>
                </a:tc>
                <a:tc>
                  <a:txBody>
                    <a:bodyPr/>
                    <a:lstStyle/>
                    <a:p>
                      <a:pPr algn="ctr"/>
                      <a:r>
                        <a:rPr lang="ru-RU" sz="1400" dirty="0" smtClean="0"/>
                        <a:t>7,7</a:t>
                      </a:r>
                      <a:endParaRPr lang="ru-RU" sz="1400" dirty="0"/>
                    </a:p>
                  </a:txBody>
                  <a:tcPr/>
                </a:tc>
              </a:tr>
              <a:tr h="418088">
                <a:tc>
                  <a:txBody>
                    <a:bodyPr/>
                    <a:lstStyle/>
                    <a:p>
                      <a:pPr algn="ctr"/>
                      <a:r>
                        <a:rPr lang="ru-RU" sz="1400" dirty="0" smtClean="0"/>
                        <a:t>Железные дороги</a:t>
                      </a:r>
                      <a:endParaRPr lang="ru-RU"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400" dirty="0" smtClean="0"/>
                        <a:t>0,0</a:t>
                      </a:r>
                    </a:p>
                    <a:p>
                      <a:pPr algn="ctr"/>
                      <a:endParaRPr lang="ru-RU" sz="1400" dirty="0"/>
                    </a:p>
                  </a:txBody>
                  <a:tcPr>
                    <a:lnR w="12700" cmpd="sng">
                      <a:noFill/>
                    </a:lnR>
                  </a:tcPr>
                </a:tc>
                <a:tc>
                  <a:txBody>
                    <a:bodyPr/>
                    <a:lstStyle/>
                    <a:p>
                      <a:pPr algn="ctr"/>
                      <a:r>
                        <a:rPr lang="ru-RU" sz="1400" dirty="0" smtClean="0"/>
                        <a:t>2,3</a:t>
                      </a:r>
                      <a:endParaRPr lang="ru-RU"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ru-RU" sz="1400" dirty="0" smtClean="0"/>
                        <a:t>-2,3</a:t>
                      </a:r>
                      <a:endParaRPr lang="ru-RU" sz="1400" dirty="0"/>
                    </a:p>
                  </a:txBody>
                  <a:tcPr>
                    <a:lnL w="12700" cmpd="sng">
                      <a:noFill/>
                    </a:lnL>
                  </a:tcPr>
                </a:tc>
                <a:tc>
                  <a:txBody>
                    <a:bodyPr/>
                    <a:lstStyle/>
                    <a:p>
                      <a:pPr algn="ctr"/>
                      <a:r>
                        <a:rPr lang="ru-RU" sz="1400" dirty="0" smtClean="0"/>
                        <a:t>6,8</a:t>
                      </a:r>
                      <a:endParaRPr lang="ru-RU" sz="1400" dirty="0"/>
                    </a:p>
                  </a:txBody>
                  <a:tcPr/>
                </a:tc>
              </a:tr>
              <a:tr h="245934">
                <a:tc>
                  <a:txBody>
                    <a:bodyPr/>
                    <a:lstStyle/>
                    <a:p>
                      <a:pPr algn="ctr"/>
                      <a:r>
                        <a:rPr lang="ru-RU" sz="1400" dirty="0" smtClean="0"/>
                        <a:t>Молочная промышленность</a:t>
                      </a:r>
                      <a:endParaRPr lang="ru-RU" sz="1400" dirty="0"/>
                    </a:p>
                  </a:txBody>
                  <a:tcPr/>
                </a:tc>
                <a:tc>
                  <a:txBody>
                    <a:bodyPr/>
                    <a:lstStyle/>
                    <a:p>
                      <a:pPr algn="ctr"/>
                      <a:r>
                        <a:rPr lang="ru-RU" sz="1400" dirty="0" smtClean="0"/>
                        <a:t>0,0</a:t>
                      </a:r>
                      <a:endParaRPr lang="ru-RU" sz="1400" dirty="0"/>
                    </a:p>
                  </a:txBody>
                  <a:tcPr/>
                </a:tc>
                <a:tc>
                  <a:txBody>
                    <a:bodyPr/>
                    <a:lstStyle/>
                    <a:p>
                      <a:pPr algn="ctr"/>
                      <a:r>
                        <a:rPr lang="ru-RU" sz="1400" dirty="0" smtClean="0"/>
                        <a:t>0,7</a:t>
                      </a:r>
                      <a:endParaRPr lang="ru-RU" sz="1400" dirty="0"/>
                    </a:p>
                  </a:txBody>
                  <a:tcPr>
                    <a:lnT w="12700" cmpd="sng">
                      <a:noFill/>
                    </a:lnT>
                  </a:tcPr>
                </a:tc>
                <a:tc>
                  <a:txBody>
                    <a:bodyPr/>
                    <a:lstStyle/>
                    <a:p>
                      <a:pPr algn="ctr"/>
                      <a:r>
                        <a:rPr lang="ru-RU" sz="1400" dirty="0" smtClean="0"/>
                        <a:t>-0,7</a:t>
                      </a:r>
                      <a:endParaRPr lang="ru-RU" sz="1400" dirty="0"/>
                    </a:p>
                  </a:txBody>
                  <a:tcPr/>
                </a:tc>
                <a:tc>
                  <a:txBody>
                    <a:bodyPr/>
                    <a:lstStyle/>
                    <a:p>
                      <a:pPr algn="ctr"/>
                      <a:r>
                        <a:rPr lang="ru-RU" sz="1400" dirty="0" smtClean="0"/>
                        <a:t>2,2</a:t>
                      </a:r>
                      <a:endParaRPr lang="ru-RU" sz="1400" dirty="0"/>
                    </a:p>
                  </a:txBody>
                  <a:tcPr/>
                </a:tc>
              </a:tr>
              <a:tr h="245934">
                <a:tc>
                  <a:txBody>
                    <a:bodyPr/>
                    <a:lstStyle/>
                    <a:p>
                      <a:pPr algn="ctr"/>
                      <a:r>
                        <a:rPr lang="ru-RU" sz="1400" dirty="0" smtClean="0"/>
                        <a:t>Газовая промышленность</a:t>
                      </a:r>
                      <a:endParaRPr lang="ru-RU" sz="1400" dirty="0"/>
                    </a:p>
                  </a:txBody>
                  <a:tcPr/>
                </a:tc>
                <a:tc>
                  <a:txBody>
                    <a:bodyPr/>
                    <a:lstStyle/>
                    <a:p>
                      <a:pPr algn="ctr"/>
                      <a:r>
                        <a:rPr lang="ru-RU" sz="1400" dirty="0" smtClean="0"/>
                        <a:t>0,0</a:t>
                      </a:r>
                      <a:endParaRPr lang="ru-RU" sz="1400" dirty="0"/>
                    </a:p>
                  </a:txBody>
                  <a:tcPr/>
                </a:tc>
                <a:tc>
                  <a:txBody>
                    <a:bodyPr/>
                    <a:lstStyle/>
                    <a:p>
                      <a:pPr algn="ctr"/>
                      <a:r>
                        <a:rPr lang="ru-RU" sz="1400" dirty="0" smtClean="0"/>
                        <a:t>0,3 </a:t>
                      </a:r>
                      <a:endParaRPr lang="ru-RU" sz="1400" dirty="0"/>
                    </a:p>
                  </a:txBody>
                  <a:tcPr/>
                </a:tc>
                <a:tc>
                  <a:txBody>
                    <a:bodyPr/>
                    <a:lstStyle/>
                    <a:p>
                      <a:pPr algn="ctr"/>
                      <a:r>
                        <a:rPr lang="ru-RU" sz="1400" dirty="0" smtClean="0"/>
                        <a:t>-0,3</a:t>
                      </a:r>
                      <a:endParaRPr lang="ru-RU" sz="1400" dirty="0"/>
                    </a:p>
                  </a:txBody>
                  <a:tcPr/>
                </a:tc>
                <a:tc>
                  <a:txBody>
                    <a:bodyPr/>
                    <a:lstStyle/>
                    <a:p>
                      <a:pPr algn="ctr"/>
                      <a:r>
                        <a:rPr lang="ru-RU" sz="1400" dirty="0" smtClean="0"/>
                        <a:t>5,0</a:t>
                      </a:r>
                      <a:endParaRPr lang="ru-RU" sz="1400" dirty="0"/>
                    </a:p>
                  </a:txBody>
                  <a:tcPr/>
                </a:tc>
              </a:tr>
              <a:tr h="245934">
                <a:tc>
                  <a:txBody>
                    <a:bodyPr/>
                    <a:lstStyle/>
                    <a:p>
                      <a:pPr algn="ctr"/>
                      <a:r>
                        <a:rPr lang="ru-RU" sz="1400" dirty="0" smtClean="0"/>
                        <a:t>Кредитование</a:t>
                      </a:r>
                      <a:r>
                        <a:rPr lang="ru-RU" sz="1400" baseline="0" dirty="0" smtClean="0"/>
                        <a:t> </a:t>
                      </a:r>
                      <a:endParaRPr lang="ru-RU" sz="1400" dirty="0"/>
                    </a:p>
                  </a:txBody>
                  <a:tcPr/>
                </a:tc>
                <a:tc>
                  <a:txBody>
                    <a:bodyPr/>
                    <a:lstStyle/>
                    <a:p>
                      <a:pPr algn="ctr"/>
                      <a:r>
                        <a:rPr lang="ru-RU" sz="1400" dirty="0" smtClean="0"/>
                        <a:t>0,0</a:t>
                      </a:r>
                      <a:endParaRPr lang="ru-RU" sz="1400" dirty="0"/>
                    </a:p>
                  </a:txBody>
                  <a:tcPr/>
                </a:tc>
                <a:tc>
                  <a:txBody>
                    <a:bodyPr/>
                    <a:lstStyle/>
                    <a:p>
                      <a:pPr algn="ctr"/>
                      <a:r>
                        <a:rPr lang="ru-RU" sz="1400" dirty="0" smtClean="0"/>
                        <a:t>0,3</a:t>
                      </a:r>
                      <a:endParaRPr lang="ru-RU" sz="1400" dirty="0"/>
                    </a:p>
                  </a:txBody>
                  <a:tcPr/>
                </a:tc>
                <a:tc>
                  <a:txBody>
                    <a:bodyPr/>
                    <a:lstStyle/>
                    <a:p>
                      <a:pPr algn="ctr"/>
                      <a:r>
                        <a:rPr lang="ru-RU" sz="1400" dirty="0" smtClean="0"/>
                        <a:t>-0,3</a:t>
                      </a:r>
                      <a:endParaRPr lang="ru-RU" sz="1400" dirty="0"/>
                    </a:p>
                  </a:txBody>
                  <a:tcPr/>
                </a:tc>
                <a:tc>
                  <a:txBody>
                    <a:bodyPr/>
                    <a:lstStyle/>
                    <a:p>
                      <a:pPr algn="ctr"/>
                      <a:r>
                        <a:rPr lang="ru-RU" sz="1400" dirty="0" smtClean="0"/>
                        <a:t>0,8</a:t>
                      </a:r>
                      <a:endParaRPr lang="ru-RU" sz="1400" dirty="0"/>
                    </a:p>
                  </a:txBody>
                  <a:tcPr/>
                </a:tc>
              </a:tr>
              <a:tr h="245934">
                <a:tc>
                  <a:txBody>
                    <a:bodyPr/>
                    <a:lstStyle/>
                    <a:p>
                      <a:pPr algn="ctr"/>
                      <a:r>
                        <a:rPr lang="ru-RU" sz="1400" dirty="0" smtClean="0"/>
                        <a:t>Закон</a:t>
                      </a:r>
                      <a:r>
                        <a:rPr lang="ru-RU" sz="1400" baseline="0" dirty="0" smtClean="0"/>
                        <a:t> Дэвиса-Бэкона</a:t>
                      </a:r>
                      <a:endParaRPr lang="ru-RU" sz="1400" dirty="0"/>
                    </a:p>
                  </a:txBody>
                  <a:tcPr/>
                </a:tc>
                <a:tc>
                  <a:txBody>
                    <a:bodyPr/>
                    <a:lstStyle/>
                    <a:p>
                      <a:pPr algn="ctr"/>
                      <a:r>
                        <a:rPr lang="ru-RU" sz="1400" dirty="0" smtClean="0"/>
                        <a:t>0,0</a:t>
                      </a:r>
                      <a:endParaRPr lang="ru-RU" sz="1400" dirty="0"/>
                    </a:p>
                  </a:txBody>
                  <a:tcPr/>
                </a:tc>
                <a:tc>
                  <a:txBody>
                    <a:bodyPr/>
                    <a:lstStyle/>
                    <a:p>
                      <a:pPr algn="ctr"/>
                      <a:r>
                        <a:rPr lang="ru-RU" sz="1400" dirty="0" smtClean="0"/>
                        <a:t>0,2</a:t>
                      </a:r>
                      <a:endParaRPr lang="ru-RU" sz="1400" dirty="0"/>
                    </a:p>
                  </a:txBody>
                  <a:tcPr/>
                </a:tc>
                <a:tc>
                  <a:txBody>
                    <a:bodyPr/>
                    <a:lstStyle/>
                    <a:p>
                      <a:pPr algn="ctr"/>
                      <a:r>
                        <a:rPr lang="ru-RU" sz="1400" dirty="0" smtClean="0"/>
                        <a:t>-0,2</a:t>
                      </a:r>
                      <a:endParaRPr lang="ru-RU" sz="1400" dirty="0"/>
                    </a:p>
                  </a:txBody>
                  <a:tcPr/>
                </a:tc>
                <a:tc>
                  <a:txBody>
                    <a:bodyPr/>
                    <a:lstStyle/>
                    <a:p>
                      <a:pPr algn="ctr"/>
                      <a:r>
                        <a:rPr lang="ru-RU" sz="1400" dirty="0" smtClean="0"/>
                        <a:t>0,5</a:t>
                      </a:r>
                      <a:endParaRPr lang="ru-RU" sz="1400" dirty="0"/>
                    </a:p>
                  </a:txBody>
                  <a:tcPr/>
                </a:tc>
              </a:tr>
              <a:tr h="245934">
                <a:tc>
                  <a:txBody>
                    <a:bodyPr/>
                    <a:lstStyle/>
                    <a:p>
                      <a:pPr algn="ctr"/>
                      <a:r>
                        <a:rPr lang="ru-RU" sz="1400" dirty="0" smtClean="0"/>
                        <a:t>Оксан</a:t>
                      </a:r>
                      <a:endParaRPr lang="ru-RU" sz="1400" dirty="0"/>
                    </a:p>
                  </a:txBody>
                  <a:tcPr/>
                </a:tc>
                <a:tc>
                  <a:txBody>
                    <a:bodyPr/>
                    <a:lstStyle/>
                    <a:p>
                      <a:pPr algn="ctr"/>
                      <a:r>
                        <a:rPr lang="ru-RU" sz="1400" dirty="0" smtClean="0"/>
                        <a:t>0,0</a:t>
                      </a:r>
                      <a:endParaRPr lang="ru-RU" sz="1400" dirty="0"/>
                    </a:p>
                  </a:txBody>
                  <a:tcPr/>
                </a:tc>
                <a:tc>
                  <a:txBody>
                    <a:bodyPr/>
                    <a:lstStyle/>
                    <a:p>
                      <a:pPr algn="ctr"/>
                      <a:r>
                        <a:rPr lang="ru-RU" sz="1400" dirty="0" smtClean="0"/>
                        <a:t>0,1</a:t>
                      </a:r>
                      <a:endParaRPr lang="ru-RU" sz="1400" dirty="0"/>
                    </a:p>
                  </a:txBody>
                  <a:tcPr/>
                </a:tc>
                <a:tc>
                  <a:txBody>
                    <a:bodyPr/>
                    <a:lstStyle/>
                    <a:p>
                      <a:pPr algn="ctr"/>
                      <a:r>
                        <a:rPr lang="ru-RU" sz="1400" dirty="0" smtClean="0"/>
                        <a:t>-0,1</a:t>
                      </a:r>
                      <a:endParaRPr lang="ru-RU" sz="1400" dirty="0"/>
                    </a:p>
                  </a:txBody>
                  <a:tcPr/>
                </a:tc>
                <a:tc>
                  <a:txBody>
                    <a:bodyPr/>
                    <a:lstStyle/>
                    <a:p>
                      <a:pPr algn="ctr"/>
                      <a:r>
                        <a:rPr lang="ru-RU" sz="1400" dirty="0" smtClean="0"/>
                        <a:t>0,2</a:t>
                      </a:r>
                      <a:endParaRPr lang="ru-RU" sz="1400" dirty="0"/>
                    </a:p>
                  </a:txBody>
                  <a:tcPr/>
                </a:tc>
              </a:tr>
              <a:tr h="245934">
                <a:tc>
                  <a:txBody>
                    <a:bodyPr/>
                    <a:lstStyle/>
                    <a:p>
                      <a:pPr algn="ctr"/>
                      <a:r>
                        <a:rPr lang="ru-RU" sz="1400" dirty="0" smtClean="0"/>
                        <a:t>Почтовые услуги</a:t>
                      </a:r>
                      <a:endParaRPr lang="ru-RU" sz="1400" dirty="0"/>
                    </a:p>
                  </a:txBody>
                  <a:tcPr/>
                </a:tc>
                <a:tc>
                  <a:txBody>
                    <a:bodyPr/>
                    <a:lstStyle/>
                    <a:p>
                      <a:pPr algn="ctr"/>
                      <a:r>
                        <a:rPr lang="ru-RU" sz="1400" dirty="0" smtClean="0"/>
                        <a:t>0,0</a:t>
                      </a:r>
                      <a:endParaRPr lang="ru-RU" sz="1400" dirty="0"/>
                    </a:p>
                  </a:txBody>
                  <a:tcPr/>
                </a:tc>
                <a:tc>
                  <a:txBody>
                    <a:bodyPr/>
                    <a:lstStyle/>
                    <a:p>
                      <a:pPr algn="ctr"/>
                      <a:r>
                        <a:rPr lang="ru-RU" sz="1400" dirty="0" smtClean="0"/>
                        <a:t>н.д.</a:t>
                      </a:r>
                      <a:endParaRPr lang="ru-RU" sz="1400" dirty="0"/>
                    </a:p>
                  </a:txBody>
                  <a:tcPr/>
                </a:tc>
                <a:tc>
                  <a:txBody>
                    <a:bodyPr/>
                    <a:lstStyle/>
                    <a:p>
                      <a:pPr algn="ctr"/>
                      <a:r>
                        <a:rPr lang="ru-RU" sz="1400" dirty="0" smtClean="0"/>
                        <a:t>0,0</a:t>
                      </a:r>
                      <a:endParaRPr lang="ru-RU" sz="1400" dirty="0"/>
                    </a:p>
                  </a:txBody>
                  <a:tcPr/>
                </a:tc>
                <a:tc>
                  <a:txBody>
                    <a:bodyPr/>
                    <a:lstStyle/>
                    <a:p>
                      <a:pPr algn="ctr"/>
                      <a:r>
                        <a:rPr lang="ru-RU" sz="1400" dirty="0" smtClean="0"/>
                        <a:t>8,0</a:t>
                      </a:r>
                      <a:endParaRPr lang="ru-RU" sz="1400" dirty="0"/>
                    </a:p>
                  </a:txBody>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nvGraphicFramePr>
        <p:xfrm>
          <a:off x="0" y="1357298"/>
          <a:ext cx="8929718" cy="4511040"/>
        </p:xfrm>
        <a:graphic>
          <a:graphicData uri="http://schemas.openxmlformats.org/drawingml/2006/table">
            <a:tbl>
              <a:tblPr firstRow="1" bandRow="1">
                <a:tableStyleId>{F5AB1C69-6EDB-4FF4-983F-18BD219EF322}</a:tableStyleId>
              </a:tblPr>
              <a:tblGrid>
                <a:gridCol w="2561815"/>
                <a:gridCol w="1610283"/>
                <a:gridCol w="1463894"/>
                <a:gridCol w="1244309"/>
                <a:gridCol w="2049417"/>
              </a:tblGrid>
              <a:tr h="245934">
                <a:tc gridSpan="5">
                  <a:txBody>
                    <a:bodyPr/>
                    <a:lstStyle/>
                    <a:p>
                      <a:pPr algn="ctr"/>
                      <a:r>
                        <a:rPr lang="ru-RU" sz="1400" dirty="0" smtClean="0"/>
                        <a:t>Социальное</a:t>
                      </a:r>
                      <a:r>
                        <a:rPr lang="ru-RU" sz="1400" baseline="0" dirty="0" smtClean="0"/>
                        <a:t> </a:t>
                      </a:r>
                      <a:r>
                        <a:rPr lang="ru-RU" sz="1400" dirty="0" smtClean="0"/>
                        <a:t> регулирование</a:t>
                      </a:r>
                      <a:endParaRPr lang="ru-RU" sz="1400" b="1" i="1" dirty="0"/>
                    </a:p>
                  </a:txBody>
                  <a:tcPr/>
                </a:tc>
                <a:tc hMerge="1">
                  <a:txBody>
                    <a:bodyPr/>
                    <a:lstStyle/>
                    <a:p>
                      <a:pPr algn="ctr"/>
                      <a:endParaRPr lang="ru-RU" sz="1400" dirty="0"/>
                    </a:p>
                  </a:txBody>
                  <a:tcPr/>
                </a:tc>
                <a:tc hMerge="1">
                  <a:txBody>
                    <a:bodyPr/>
                    <a:lstStyle/>
                    <a:p>
                      <a:endParaRPr lang="ru-RU" dirty="0"/>
                    </a:p>
                  </a:txBody>
                  <a:tcPr/>
                </a:tc>
                <a:tc hMerge="1">
                  <a:txBody>
                    <a:bodyPr/>
                    <a:lstStyle/>
                    <a:p>
                      <a:pPr algn="ctr"/>
                      <a:endParaRPr lang="ru-RU" sz="1400" dirty="0"/>
                    </a:p>
                  </a:txBody>
                  <a:tcPr/>
                </a:tc>
                <a:tc hMerge="1">
                  <a:txBody>
                    <a:bodyPr/>
                    <a:lstStyle/>
                    <a:p>
                      <a:pPr algn="ctr"/>
                      <a:endParaRPr lang="ru-RU" sz="1400"/>
                    </a:p>
                  </a:txBody>
                  <a:tcPr/>
                </a:tc>
              </a:tr>
              <a:tr h="245934">
                <a:tc>
                  <a:txBody>
                    <a:bodyPr/>
                    <a:lstStyle/>
                    <a:p>
                      <a:pPr algn="ctr"/>
                      <a:r>
                        <a:rPr lang="ru-RU" sz="1400" dirty="0" smtClean="0"/>
                        <a:t>Окружающая среда</a:t>
                      </a:r>
                      <a:endParaRPr lang="ru-RU" sz="1400" dirty="0"/>
                    </a:p>
                  </a:txBody>
                  <a:tcPr/>
                </a:tc>
                <a:tc>
                  <a:txBody>
                    <a:bodyPr/>
                    <a:lstStyle/>
                    <a:p>
                      <a:pPr algn="ctr"/>
                      <a:r>
                        <a:rPr lang="ru-RU" sz="1400" dirty="0" smtClean="0"/>
                        <a:t>58,4</a:t>
                      </a:r>
                      <a:endParaRPr lang="ru-RU" sz="1400" dirty="0"/>
                    </a:p>
                  </a:txBody>
                  <a:tcPr/>
                </a:tc>
                <a:tc>
                  <a:txBody>
                    <a:bodyPr/>
                    <a:lstStyle/>
                    <a:p>
                      <a:pPr algn="ctr"/>
                      <a:r>
                        <a:rPr lang="ru-RU" sz="1400" dirty="0" smtClean="0"/>
                        <a:t>66,5</a:t>
                      </a:r>
                      <a:endParaRPr lang="ru-RU" sz="1400" dirty="0"/>
                    </a:p>
                  </a:txBody>
                  <a:tcPr/>
                </a:tc>
                <a:tc>
                  <a:txBody>
                    <a:bodyPr/>
                    <a:lstStyle/>
                    <a:p>
                      <a:pPr algn="ctr"/>
                      <a:r>
                        <a:rPr lang="ru-RU" sz="1400" dirty="0" smtClean="0"/>
                        <a:t>-8,1</a:t>
                      </a:r>
                      <a:endParaRPr lang="ru-RU" sz="1400" dirty="0"/>
                    </a:p>
                  </a:txBody>
                  <a:tcPr/>
                </a:tc>
                <a:tc>
                  <a:txBody>
                    <a:bodyPr/>
                    <a:lstStyle/>
                    <a:p>
                      <a:pPr algn="ctr"/>
                      <a:r>
                        <a:rPr lang="ru-RU" sz="1400" dirty="0" smtClean="0"/>
                        <a:t>Н.д.</a:t>
                      </a:r>
                      <a:endParaRPr lang="ru-RU" sz="1400" dirty="0"/>
                    </a:p>
                  </a:txBody>
                  <a:tcPr/>
                </a:tc>
              </a:tr>
              <a:tr h="41808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400" dirty="0" smtClean="0"/>
                        <a:t>Атомные электростанции</a:t>
                      </a:r>
                    </a:p>
                    <a:p>
                      <a:pPr algn="ctr"/>
                      <a:endParaRPr lang="ru-RU"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400" dirty="0" smtClean="0"/>
                        <a:t>Н.д.</a:t>
                      </a:r>
                    </a:p>
                    <a:p>
                      <a:pPr algn="ctr"/>
                      <a:endParaRPr lang="ru-RU" sz="1400" dirty="0"/>
                    </a:p>
                  </a:txBody>
                  <a:tcPr/>
                </a:tc>
                <a:tc>
                  <a:txBody>
                    <a:bodyPr/>
                    <a:lstStyle/>
                    <a:p>
                      <a:pPr algn="ctr"/>
                      <a:r>
                        <a:rPr lang="ru-RU" sz="1400" dirty="0" smtClean="0"/>
                        <a:t>6,5</a:t>
                      </a:r>
                      <a:endParaRPr lang="ru-RU" sz="1400" dirty="0"/>
                    </a:p>
                  </a:txBody>
                  <a:tcPr/>
                </a:tc>
                <a:tc>
                  <a:txBody>
                    <a:bodyPr/>
                    <a:lstStyle/>
                    <a:p>
                      <a:pPr algn="ctr"/>
                      <a:r>
                        <a:rPr lang="ru-RU" sz="1400" dirty="0" smtClean="0"/>
                        <a:t>Н.д.</a:t>
                      </a:r>
                      <a:endParaRPr lang="ru-RU" sz="1400" dirty="0"/>
                    </a:p>
                  </a:txBody>
                  <a:tcPr/>
                </a:tc>
                <a:tc>
                  <a:txBody>
                    <a:bodyPr/>
                    <a:lstStyle/>
                    <a:p>
                      <a:pPr algn="ctr"/>
                      <a:r>
                        <a:rPr lang="ru-RU" sz="1400" dirty="0" smtClean="0"/>
                        <a:t>Н.д.</a:t>
                      </a:r>
                      <a:endParaRPr lang="ru-RU" sz="1400" dirty="0"/>
                    </a:p>
                  </a:txBody>
                  <a:tcPr/>
                </a:tc>
              </a:tr>
              <a:tr h="418088">
                <a:tc>
                  <a:txBody>
                    <a:bodyPr/>
                    <a:lstStyle/>
                    <a:p>
                      <a:pPr algn="ctr"/>
                      <a:r>
                        <a:rPr lang="ru-RU" sz="1400" dirty="0" smtClean="0"/>
                        <a:t>Безопасность труда</a:t>
                      </a:r>
                      <a:endParaRPr lang="ru-RU"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400" dirty="0" smtClean="0"/>
                        <a:t>0,0</a:t>
                      </a:r>
                    </a:p>
                    <a:p>
                      <a:pPr algn="ctr"/>
                      <a:endParaRPr lang="ru-RU" sz="1400" dirty="0"/>
                    </a:p>
                  </a:txBody>
                  <a:tcPr/>
                </a:tc>
                <a:tc>
                  <a:txBody>
                    <a:bodyPr/>
                    <a:lstStyle/>
                    <a:p>
                      <a:pPr algn="ctr"/>
                      <a:r>
                        <a:rPr lang="ru-RU" sz="1400" dirty="0" smtClean="0"/>
                        <a:t>8,8</a:t>
                      </a:r>
                      <a:endParaRPr lang="ru-RU" sz="1400" dirty="0"/>
                    </a:p>
                  </a:txBody>
                  <a:tcPr>
                    <a:lnB w="12700" cmpd="sng">
                      <a:noFill/>
                    </a:lnB>
                  </a:tcPr>
                </a:tc>
                <a:tc>
                  <a:txBody>
                    <a:bodyPr/>
                    <a:lstStyle/>
                    <a:p>
                      <a:pPr algn="ctr"/>
                      <a:r>
                        <a:rPr lang="ru-RU" sz="1400" dirty="0" smtClean="0"/>
                        <a:t>-8,8</a:t>
                      </a:r>
                      <a:endParaRPr lang="ru-RU" sz="1400" dirty="0"/>
                    </a:p>
                  </a:txBody>
                  <a:tcPr/>
                </a:tc>
                <a:tc>
                  <a:txBody>
                    <a:bodyPr/>
                    <a:lstStyle/>
                    <a:p>
                      <a:pPr algn="ctr"/>
                      <a:r>
                        <a:rPr lang="ru-RU" sz="1400" dirty="0" smtClean="0"/>
                        <a:t>Н.д.</a:t>
                      </a:r>
                      <a:endParaRPr lang="ru-RU" sz="1400" dirty="0"/>
                    </a:p>
                  </a:txBody>
                  <a:tcPr/>
                </a:tc>
              </a:tr>
              <a:tr h="418088">
                <a:tc>
                  <a:txBody>
                    <a:bodyPr/>
                    <a:lstStyle/>
                    <a:p>
                      <a:pPr algn="ctr"/>
                      <a:r>
                        <a:rPr lang="ru-RU" sz="1400" dirty="0" smtClean="0"/>
                        <a:t>Безопасность дорог</a:t>
                      </a:r>
                      <a:endParaRPr lang="ru-RU"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400" dirty="0" smtClean="0"/>
                        <a:t>35,6</a:t>
                      </a:r>
                    </a:p>
                    <a:p>
                      <a:pPr algn="ctr"/>
                      <a:endParaRPr lang="ru-RU" sz="1400" dirty="0"/>
                    </a:p>
                  </a:txBody>
                  <a:tcPr>
                    <a:lnR w="12700" cmpd="sng">
                      <a:noFill/>
                    </a:lnR>
                  </a:tcPr>
                </a:tc>
                <a:tc>
                  <a:txBody>
                    <a:bodyPr/>
                    <a:lstStyle/>
                    <a:p>
                      <a:pPr algn="ctr"/>
                      <a:r>
                        <a:rPr lang="ru-RU" sz="1400" dirty="0" smtClean="0"/>
                        <a:t>7,7</a:t>
                      </a:r>
                      <a:endParaRPr lang="ru-RU"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ru-RU" sz="1400" dirty="0" smtClean="0"/>
                        <a:t>27,9</a:t>
                      </a:r>
                      <a:endParaRPr lang="ru-RU" sz="1400" dirty="0"/>
                    </a:p>
                  </a:txBody>
                  <a:tcPr>
                    <a:lnL w="12700" cmpd="sng">
                      <a:noFill/>
                    </a:lnL>
                  </a:tcPr>
                </a:tc>
                <a:tc>
                  <a:txBody>
                    <a:bodyPr/>
                    <a:lstStyle/>
                    <a:p>
                      <a:pPr algn="ctr"/>
                      <a:r>
                        <a:rPr lang="ru-RU" sz="1400" dirty="0" smtClean="0"/>
                        <a:t>Н.д.</a:t>
                      </a:r>
                      <a:endParaRPr lang="ru-RU" sz="1400" dirty="0"/>
                    </a:p>
                  </a:txBody>
                  <a:tcPr/>
                </a:tc>
              </a:tr>
              <a:tr h="245934">
                <a:tc>
                  <a:txBody>
                    <a:bodyPr/>
                    <a:lstStyle/>
                    <a:p>
                      <a:pPr algn="ctr"/>
                      <a:r>
                        <a:rPr lang="ru-RU" sz="1400" dirty="0" smtClean="0"/>
                        <a:t>Фармацевтика</a:t>
                      </a:r>
                      <a:endParaRPr lang="ru-RU" sz="1400" dirty="0"/>
                    </a:p>
                  </a:txBody>
                  <a:tcPr/>
                </a:tc>
                <a:tc>
                  <a:txBody>
                    <a:bodyPr/>
                    <a:lstStyle/>
                    <a:p>
                      <a:pPr algn="ctr"/>
                      <a:r>
                        <a:rPr lang="ru-RU" sz="1400" dirty="0" smtClean="0"/>
                        <a:t>0,0</a:t>
                      </a:r>
                      <a:endParaRPr lang="ru-RU" sz="1400" dirty="0"/>
                    </a:p>
                  </a:txBody>
                  <a:tcPr/>
                </a:tc>
                <a:tc>
                  <a:txBody>
                    <a:bodyPr/>
                    <a:lstStyle/>
                    <a:p>
                      <a:pPr algn="ctr"/>
                      <a:r>
                        <a:rPr lang="ru-RU" sz="1400" dirty="0" smtClean="0"/>
                        <a:t>0,7</a:t>
                      </a:r>
                      <a:endParaRPr lang="ru-RU" sz="1400" dirty="0"/>
                    </a:p>
                  </a:txBody>
                  <a:tcPr>
                    <a:lnT w="12700" cmpd="sng">
                      <a:noFill/>
                    </a:lnT>
                  </a:tcPr>
                </a:tc>
                <a:tc>
                  <a:txBody>
                    <a:bodyPr/>
                    <a:lstStyle/>
                    <a:p>
                      <a:pPr algn="ctr"/>
                      <a:r>
                        <a:rPr lang="ru-RU" sz="1400" dirty="0" smtClean="0"/>
                        <a:t>-0,7</a:t>
                      </a:r>
                      <a:endParaRPr lang="ru-RU" sz="1400" dirty="0"/>
                    </a:p>
                  </a:txBody>
                  <a:tcPr/>
                </a:tc>
                <a:tc>
                  <a:txBody>
                    <a:bodyPr/>
                    <a:lstStyle/>
                    <a:p>
                      <a:pPr algn="ctr"/>
                      <a:r>
                        <a:rPr lang="ru-RU" sz="1400" dirty="0" smtClean="0"/>
                        <a:t>2,2</a:t>
                      </a:r>
                      <a:endParaRPr lang="ru-RU" sz="1400" dirty="0"/>
                    </a:p>
                  </a:txBody>
                  <a:tcPr/>
                </a:tc>
              </a:tr>
              <a:tr h="245934">
                <a:tc>
                  <a:txBody>
                    <a:bodyPr/>
                    <a:lstStyle/>
                    <a:p>
                      <a:pPr algn="ctr"/>
                      <a:r>
                        <a:rPr lang="ru-RU" sz="1400" dirty="0" smtClean="0"/>
                        <a:t>Потребительские товары</a:t>
                      </a:r>
                      <a:endParaRPr lang="ru-RU" sz="1400" dirty="0"/>
                    </a:p>
                  </a:txBody>
                  <a:tcPr/>
                </a:tc>
                <a:tc>
                  <a:txBody>
                    <a:bodyPr/>
                    <a:lstStyle/>
                    <a:p>
                      <a:pPr algn="ctr"/>
                      <a:r>
                        <a:rPr lang="ru-RU" sz="1400" dirty="0" smtClean="0"/>
                        <a:t>Н.д.</a:t>
                      </a:r>
                      <a:endParaRPr lang="ru-RU" sz="1400" dirty="0"/>
                    </a:p>
                  </a:txBody>
                  <a:tcPr/>
                </a:tc>
                <a:tc>
                  <a:txBody>
                    <a:bodyPr/>
                    <a:lstStyle/>
                    <a:p>
                      <a:pPr algn="ctr"/>
                      <a:r>
                        <a:rPr lang="ru-RU" sz="1400" dirty="0" smtClean="0"/>
                        <a:t>0,03 </a:t>
                      </a:r>
                      <a:endParaRPr lang="ru-RU" sz="1400" dirty="0"/>
                    </a:p>
                  </a:txBody>
                  <a:tcPr/>
                </a:tc>
                <a:tc>
                  <a:txBody>
                    <a:bodyPr/>
                    <a:lstStyle/>
                    <a:p>
                      <a:pPr algn="ctr"/>
                      <a:r>
                        <a:rPr lang="ru-RU" sz="1400" dirty="0" smtClean="0"/>
                        <a:t>Н.д.</a:t>
                      </a:r>
                      <a:endParaRPr lang="ru-RU" sz="1400" dirty="0"/>
                    </a:p>
                  </a:txBody>
                  <a:tcPr/>
                </a:tc>
                <a:tc>
                  <a:txBody>
                    <a:bodyPr/>
                    <a:lstStyle/>
                    <a:p>
                      <a:pPr algn="ctr"/>
                      <a:r>
                        <a:rPr lang="ru-RU" sz="1400" dirty="0" err="1" smtClean="0"/>
                        <a:t>Н.д</a:t>
                      </a:r>
                      <a:endParaRPr lang="ru-RU" sz="1400" dirty="0"/>
                    </a:p>
                  </a:txBody>
                  <a:tcPr/>
                </a:tc>
              </a:tr>
              <a:tr h="245934">
                <a:tc gridSpan="5">
                  <a:txBody>
                    <a:bodyPr/>
                    <a:lstStyle/>
                    <a:p>
                      <a:pPr algn="ctr"/>
                      <a:r>
                        <a:rPr lang="ru-RU" sz="1400" b="1" i="0" baseline="0" dirty="0" smtClean="0">
                          <a:solidFill>
                            <a:schemeClr val="bg1"/>
                          </a:solidFill>
                        </a:rPr>
                        <a:t>Прочее</a:t>
                      </a:r>
                      <a:endParaRPr lang="ru-RU" sz="1400" b="1" i="0" baseline="0" dirty="0">
                        <a:solidFill>
                          <a:schemeClr val="bg1"/>
                        </a:solidFill>
                      </a:endParaRPr>
                    </a:p>
                  </a:txBody>
                  <a:tcPr>
                    <a:solidFill>
                      <a:schemeClr val="bg2">
                        <a:lumMod val="75000"/>
                      </a:schemeClr>
                    </a:solidFill>
                  </a:tcPr>
                </a:tc>
                <a:tc hMerge="1">
                  <a:txBody>
                    <a:bodyPr/>
                    <a:lstStyle/>
                    <a:p>
                      <a:pPr algn="ctr"/>
                      <a:endParaRPr lang="ru-RU" sz="1400" dirty="0"/>
                    </a:p>
                  </a:txBody>
                  <a:tcPr/>
                </a:tc>
                <a:tc hMerge="1">
                  <a:txBody>
                    <a:bodyPr/>
                    <a:lstStyle/>
                    <a:p>
                      <a:pPr algn="ctr"/>
                      <a:endParaRPr lang="ru-RU" sz="1400" dirty="0"/>
                    </a:p>
                  </a:txBody>
                  <a:tcPr/>
                </a:tc>
                <a:tc hMerge="1">
                  <a:txBody>
                    <a:bodyPr/>
                    <a:lstStyle/>
                    <a:p>
                      <a:pPr algn="ctr"/>
                      <a:endParaRPr lang="ru-RU" sz="1400" dirty="0"/>
                    </a:p>
                  </a:txBody>
                  <a:tcPr/>
                </a:tc>
                <a:tc hMerge="1">
                  <a:txBody>
                    <a:bodyPr/>
                    <a:lstStyle/>
                    <a:p>
                      <a:pPr algn="ctr"/>
                      <a:endParaRPr lang="ru-RU" sz="1400" dirty="0"/>
                    </a:p>
                  </a:txBody>
                  <a:tcPr/>
                </a:tc>
              </a:tr>
              <a:tr h="245934">
                <a:tc>
                  <a:txBody>
                    <a:bodyPr/>
                    <a:lstStyle/>
                    <a:p>
                      <a:pPr algn="ctr"/>
                      <a:r>
                        <a:rPr lang="ru-RU" sz="1400" dirty="0" smtClean="0"/>
                        <a:t>Международная торговля</a:t>
                      </a:r>
                      <a:endParaRPr lang="ru-RU" sz="1400" dirty="0"/>
                    </a:p>
                  </a:txBody>
                  <a:tcPr/>
                </a:tc>
                <a:tc>
                  <a:txBody>
                    <a:bodyPr/>
                    <a:lstStyle/>
                    <a:p>
                      <a:pPr algn="ctr"/>
                      <a:r>
                        <a:rPr lang="ru-RU" sz="1400" dirty="0" smtClean="0"/>
                        <a:t>0,0</a:t>
                      </a:r>
                      <a:endParaRPr lang="ru-RU" sz="1400" dirty="0"/>
                    </a:p>
                  </a:txBody>
                  <a:tcPr/>
                </a:tc>
                <a:tc>
                  <a:txBody>
                    <a:bodyPr/>
                    <a:lstStyle/>
                    <a:p>
                      <a:pPr algn="ctr"/>
                      <a:r>
                        <a:rPr lang="ru-RU" sz="1400" dirty="0" smtClean="0"/>
                        <a:t>17,3</a:t>
                      </a:r>
                      <a:endParaRPr lang="ru-RU" sz="1400" dirty="0"/>
                    </a:p>
                  </a:txBody>
                  <a:tcPr/>
                </a:tc>
                <a:tc>
                  <a:txBody>
                    <a:bodyPr/>
                    <a:lstStyle/>
                    <a:p>
                      <a:pPr algn="ctr"/>
                      <a:r>
                        <a:rPr lang="ru-RU" sz="1400" dirty="0" smtClean="0"/>
                        <a:t>-17,3</a:t>
                      </a:r>
                      <a:endParaRPr lang="ru-RU" sz="1400" dirty="0"/>
                    </a:p>
                  </a:txBody>
                  <a:tcPr/>
                </a:tc>
                <a:tc>
                  <a:txBody>
                    <a:bodyPr/>
                    <a:lstStyle/>
                    <a:p>
                      <a:pPr algn="ctr"/>
                      <a:r>
                        <a:rPr lang="ru-RU" sz="1400" dirty="0" smtClean="0"/>
                        <a:t>98,1</a:t>
                      </a:r>
                      <a:endParaRPr lang="ru-RU" sz="1400" dirty="0"/>
                    </a:p>
                  </a:txBody>
                  <a:tcPr/>
                </a:tc>
              </a:tr>
              <a:tr h="245934">
                <a:tc gridSpan="5">
                  <a:txBody>
                    <a:bodyPr/>
                    <a:lstStyle/>
                    <a:p>
                      <a:pPr algn="ctr"/>
                      <a:r>
                        <a:rPr lang="ru-RU" sz="1400" b="1" baseline="0" dirty="0" smtClean="0">
                          <a:solidFill>
                            <a:schemeClr val="bg1"/>
                          </a:solidFill>
                        </a:rPr>
                        <a:t>Всего, все меры по регулированию и торговле**</a:t>
                      </a:r>
                      <a:endParaRPr lang="ru-RU" sz="1400" b="1" baseline="0" dirty="0">
                        <a:solidFill>
                          <a:schemeClr val="bg1"/>
                        </a:solidFill>
                      </a:endParaRPr>
                    </a:p>
                  </a:txBody>
                  <a:tcPr>
                    <a:solidFill>
                      <a:schemeClr val="accent2">
                        <a:lumMod val="40000"/>
                        <a:lumOff val="60000"/>
                      </a:schemeClr>
                    </a:solidFill>
                  </a:tcPr>
                </a:tc>
                <a:tc hMerge="1">
                  <a:txBody>
                    <a:bodyPr/>
                    <a:lstStyle/>
                    <a:p>
                      <a:pPr algn="ctr"/>
                      <a:endParaRPr lang="ru-RU" sz="1400" dirty="0"/>
                    </a:p>
                  </a:txBody>
                  <a:tcPr/>
                </a:tc>
                <a:tc hMerge="1">
                  <a:txBody>
                    <a:bodyPr/>
                    <a:lstStyle/>
                    <a:p>
                      <a:pPr algn="ctr"/>
                      <a:endParaRPr lang="ru-RU" sz="1400" dirty="0"/>
                    </a:p>
                  </a:txBody>
                  <a:tcPr/>
                </a:tc>
                <a:tc hMerge="1">
                  <a:txBody>
                    <a:bodyPr/>
                    <a:lstStyle/>
                    <a:p>
                      <a:pPr algn="ctr"/>
                      <a:endParaRPr lang="ru-RU" sz="1400" dirty="0"/>
                    </a:p>
                  </a:txBody>
                  <a:tcPr/>
                </a:tc>
                <a:tc hMerge="1">
                  <a:txBody>
                    <a:bodyPr/>
                    <a:lstStyle/>
                    <a:p>
                      <a:pPr algn="ctr"/>
                      <a:endParaRPr lang="ru-RU" sz="1400" dirty="0"/>
                    </a:p>
                  </a:txBody>
                  <a:tcPr/>
                </a:tc>
              </a:tr>
              <a:tr h="245934">
                <a:tc>
                  <a:txBody>
                    <a:bodyPr/>
                    <a:lstStyle/>
                    <a:p>
                      <a:pPr algn="ctr"/>
                      <a:r>
                        <a:rPr lang="ru-RU" sz="1400" dirty="0" smtClean="0"/>
                        <a:t>Млрд.</a:t>
                      </a:r>
                      <a:r>
                        <a:rPr lang="ru-RU" sz="1400" baseline="0" dirty="0" smtClean="0"/>
                        <a:t> долл.</a:t>
                      </a:r>
                      <a:endParaRPr lang="ru-RU" sz="1400" dirty="0"/>
                    </a:p>
                  </a:txBody>
                  <a:tcPr/>
                </a:tc>
                <a:tc>
                  <a:txBody>
                    <a:bodyPr/>
                    <a:lstStyle/>
                    <a:p>
                      <a:pPr algn="ctr"/>
                      <a:r>
                        <a:rPr lang="ru-RU" sz="1400" dirty="0" smtClean="0"/>
                        <a:t>94,0</a:t>
                      </a:r>
                      <a:endParaRPr lang="ru-RU" sz="1400" dirty="0"/>
                    </a:p>
                  </a:txBody>
                  <a:tcPr/>
                </a:tc>
                <a:tc>
                  <a:txBody>
                    <a:bodyPr/>
                    <a:lstStyle/>
                    <a:p>
                      <a:pPr algn="ctr"/>
                      <a:r>
                        <a:rPr lang="ru-RU" sz="1400" dirty="0" smtClean="0"/>
                        <a:t>139,0</a:t>
                      </a:r>
                      <a:endParaRPr lang="ru-RU" sz="1400" dirty="0"/>
                    </a:p>
                  </a:txBody>
                  <a:tcPr/>
                </a:tc>
                <a:tc>
                  <a:txBody>
                    <a:bodyPr/>
                    <a:lstStyle/>
                    <a:p>
                      <a:pPr algn="ctr"/>
                      <a:r>
                        <a:rPr lang="ru-RU" sz="1400" dirty="0" smtClean="0"/>
                        <a:t>-35,0</a:t>
                      </a:r>
                      <a:endParaRPr lang="ru-RU" sz="1400" dirty="0"/>
                    </a:p>
                  </a:txBody>
                  <a:tcPr/>
                </a:tc>
                <a:tc>
                  <a:txBody>
                    <a:bodyPr/>
                    <a:lstStyle/>
                    <a:p>
                      <a:pPr algn="ctr"/>
                      <a:r>
                        <a:rPr lang="ru-RU" sz="1400" dirty="0" smtClean="0"/>
                        <a:t>191,0</a:t>
                      </a:r>
                      <a:endParaRPr lang="ru-RU" sz="1400" dirty="0"/>
                    </a:p>
                  </a:txBody>
                  <a:tcPr/>
                </a:tc>
              </a:tr>
              <a:tr h="245934">
                <a:tc>
                  <a:txBody>
                    <a:bodyPr/>
                    <a:lstStyle/>
                    <a:p>
                      <a:pPr algn="ctr"/>
                      <a:r>
                        <a:rPr lang="ru-RU" sz="1400" dirty="0" smtClean="0"/>
                        <a:t>В процентах от валового</a:t>
                      </a:r>
                      <a:r>
                        <a:rPr lang="ru-RU" sz="1400" baseline="0" dirty="0" smtClean="0"/>
                        <a:t> внутреннего продукта</a:t>
                      </a:r>
                      <a:endParaRPr lang="ru-RU" sz="1400" dirty="0"/>
                    </a:p>
                  </a:txBody>
                  <a:tcPr/>
                </a:tc>
                <a:tc>
                  <a:txBody>
                    <a:bodyPr/>
                    <a:lstStyle/>
                    <a:p>
                      <a:pPr algn="ctr"/>
                      <a:r>
                        <a:rPr lang="ru-RU" sz="1400" dirty="0" smtClean="0"/>
                        <a:t>2,1</a:t>
                      </a:r>
                      <a:endParaRPr lang="ru-RU" sz="1400" dirty="0"/>
                    </a:p>
                  </a:txBody>
                  <a:tcPr/>
                </a:tc>
                <a:tc>
                  <a:txBody>
                    <a:bodyPr/>
                    <a:lstStyle/>
                    <a:p>
                      <a:pPr algn="ctr"/>
                      <a:r>
                        <a:rPr lang="ru-RU" sz="1400" dirty="0" smtClean="0"/>
                        <a:t>3,2</a:t>
                      </a:r>
                      <a:endParaRPr lang="ru-RU" sz="1400" dirty="0"/>
                    </a:p>
                  </a:txBody>
                  <a:tcPr/>
                </a:tc>
                <a:tc>
                  <a:txBody>
                    <a:bodyPr/>
                    <a:lstStyle/>
                    <a:p>
                      <a:pPr algn="ctr"/>
                      <a:r>
                        <a:rPr lang="ru-RU" sz="1400" dirty="0" smtClean="0"/>
                        <a:t>-0,8</a:t>
                      </a:r>
                      <a:endParaRPr lang="ru-RU" sz="1400" dirty="0"/>
                    </a:p>
                  </a:txBody>
                  <a:tcPr/>
                </a:tc>
                <a:tc>
                  <a:txBody>
                    <a:bodyPr/>
                    <a:lstStyle/>
                    <a:p>
                      <a:pPr algn="ctr"/>
                      <a:r>
                        <a:rPr lang="ru-RU" sz="1400" dirty="0" smtClean="0"/>
                        <a:t>4,4</a:t>
                      </a:r>
                      <a:endParaRPr lang="ru-RU" sz="1400" dirty="0"/>
                    </a:p>
                  </a:txBody>
                  <a:tcPr/>
                </a:tc>
              </a:tr>
            </a:tbl>
          </a:graphicData>
        </a:graphic>
      </p:graphicFrame>
      <p:sp>
        <p:nvSpPr>
          <p:cNvPr id="3" name="TextBox 2"/>
          <p:cNvSpPr txBox="1"/>
          <p:nvPr/>
        </p:nvSpPr>
        <p:spPr>
          <a:xfrm>
            <a:off x="179512" y="404664"/>
            <a:ext cx="3959161" cy="584775"/>
          </a:xfrm>
          <a:prstGeom prst="rect">
            <a:avLst/>
          </a:prstGeom>
          <a:noFill/>
        </p:spPr>
        <p:txBody>
          <a:bodyPr wrap="none" rtlCol="0">
            <a:spAutoFit/>
          </a:bodyPr>
          <a:lstStyle/>
          <a:p>
            <a:r>
              <a:rPr lang="ru-RU" sz="3200" dirty="0" smtClean="0">
                <a:latin typeface="+mj-lt"/>
              </a:rPr>
              <a:t>Продолжение</a:t>
            </a:r>
            <a:r>
              <a:rPr lang="ru-RU" sz="3200" dirty="0" smtClean="0">
                <a:effectLst>
                  <a:outerShdw blurRad="38100" dist="38100" dir="2700000" algn="tl">
                    <a:srgbClr val="000000">
                      <a:alpha val="43137"/>
                    </a:srgbClr>
                  </a:outerShdw>
                </a:effectLst>
                <a:latin typeface="+mj-lt"/>
              </a:rPr>
              <a:t> </a:t>
            </a:r>
            <a:r>
              <a:rPr lang="ru-RU" sz="3200" dirty="0" smtClean="0">
                <a:latin typeface="+mj-lt"/>
              </a:rPr>
              <a:t>Табл</a:t>
            </a:r>
            <a:r>
              <a:rPr lang="ru-RU" sz="3200" dirty="0" smtClean="0">
                <a:effectLst>
                  <a:outerShdw blurRad="38100" dist="38100" dir="2700000" algn="tl">
                    <a:srgbClr val="000000">
                      <a:alpha val="43137"/>
                    </a:srgbClr>
                  </a:outerShdw>
                </a:effectLst>
                <a:latin typeface="+mj-lt"/>
              </a:rPr>
              <a:t>. </a:t>
            </a:r>
            <a:r>
              <a:rPr lang="ru-RU" sz="3200" dirty="0" smtClean="0">
                <a:latin typeface="+mj-lt"/>
              </a:rPr>
              <a:t>1</a:t>
            </a:r>
            <a:endParaRPr lang="ru-RU" sz="3200" dirty="0">
              <a:latin typeface="+mj-lt"/>
            </a:endParaRPr>
          </a:p>
        </p:txBody>
      </p:sp>
      <p:sp>
        <p:nvSpPr>
          <p:cNvPr id="5" name="TextBox 4"/>
          <p:cNvSpPr txBox="1"/>
          <p:nvPr/>
        </p:nvSpPr>
        <p:spPr>
          <a:xfrm>
            <a:off x="1" y="5877272"/>
            <a:ext cx="9144000" cy="954107"/>
          </a:xfrm>
          <a:prstGeom prst="rect">
            <a:avLst/>
          </a:prstGeom>
          <a:noFill/>
        </p:spPr>
        <p:txBody>
          <a:bodyPr wrap="square" rtlCol="0">
            <a:spAutoFit/>
          </a:bodyPr>
          <a:lstStyle/>
          <a:p>
            <a:r>
              <a:rPr lang="ru-RU" sz="1400" dirty="0" smtClean="0"/>
              <a:t>*Все расчёты сделаны в ценах на 1988 года; н.д. – нет данных</a:t>
            </a:r>
          </a:p>
          <a:p>
            <a:r>
              <a:rPr lang="ru-RU" sz="1400" dirty="0" smtClean="0"/>
              <a:t>**Обратите внимание, что показатели, по которым нет данных, считаются равными нулю. </a:t>
            </a:r>
          </a:p>
          <a:p>
            <a:r>
              <a:rPr lang="ru-RU" sz="1400" dirty="0" smtClean="0"/>
              <a:t>Возможно это приведет к некоторому преуменьшению выгоде и недооценке объёмов перераспределённых доходов. </a:t>
            </a:r>
            <a:endParaRPr lang="ru-RU" sz="14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95536" y="1390632"/>
            <a:ext cx="8229600" cy="5062704"/>
          </a:xfrm>
        </p:spPr>
        <p:txBody>
          <a:bodyPr>
            <a:normAutofit/>
          </a:bodyPr>
          <a:lstStyle/>
          <a:p>
            <a:pPr algn="just">
              <a:buFont typeface="Wingdings" pitchFamily="2" charset="2"/>
              <a:buChar char="q"/>
            </a:pPr>
            <a:r>
              <a:rPr lang="ru-RU" sz="2400" dirty="0" smtClean="0"/>
              <a:t>	Исследование последствий экономического и социального регулирования показывает, что экономическое регулирование приносит незначительную выгоду, является причиной значительных потерь эффективности и перераспределяет доход. Социальное регулирование порождает выгоду, хотя ее часто бывает довольно трудно измерить. (Источник: </a:t>
            </a:r>
            <a:r>
              <a:rPr lang="ru-RU" sz="2400" dirty="0" err="1" smtClean="0"/>
              <a:t>Robert</a:t>
            </a:r>
            <a:r>
              <a:rPr lang="ru-RU" sz="2400" dirty="0" smtClean="0"/>
              <a:t> W. </a:t>
            </a:r>
            <a:r>
              <a:rPr lang="ru-RU" sz="2400" dirty="0" err="1" smtClean="0"/>
              <a:t>Hahn</a:t>
            </a:r>
            <a:r>
              <a:rPr lang="ru-RU" sz="2400" dirty="0" smtClean="0"/>
              <a:t> </a:t>
            </a:r>
            <a:r>
              <a:rPr lang="ru-RU" sz="2400" dirty="0" err="1" smtClean="0"/>
              <a:t>and</a:t>
            </a:r>
            <a:r>
              <a:rPr lang="ru-RU" sz="2400" dirty="0" smtClean="0"/>
              <a:t> John </a:t>
            </a:r>
            <a:r>
              <a:rPr lang="ru-RU" sz="2400" dirty="0" err="1" smtClean="0"/>
              <a:t>A.Hird</a:t>
            </a:r>
            <a:r>
              <a:rPr lang="ru-RU" sz="2400" dirty="0" smtClean="0"/>
              <a:t>, «</a:t>
            </a:r>
            <a:r>
              <a:rPr lang="ru-RU" sz="2400" dirty="0" err="1" smtClean="0"/>
              <a:t>The</a:t>
            </a:r>
            <a:r>
              <a:rPr lang="ru-RU" sz="2400" dirty="0" smtClean="0"/>
              <a:t> </a:t>
            </a:r>
            <a:r>
              <a:rPr lang="ru-RU" sz="2400" dirty="0" err="1" smtClean="0"/>
              <a:t>Costs</a:t>
            </a:r>
            <a:r>
              <a:rPr lang="ru-RU" sz="2400" dirty="0" smtClean="0"/>
              <a:t> </a:t>
            </a:r>
            <a:r>
              <a:rPr lang="ru-RU" sz="2400" dirty="0" err="1" smtClean="0"/>
              <a:t>and</a:t>
            </a:r>
            <a:r>
              <a:rPr lang="ru-RU" sz="2400" dirty="0" smtClean="0"/>
              <a:t> </a:t>
            </a:r>
            <a:r>
              <a:rPr lang="ru-RU" sz="2400" dirty="0" err="1" smtClean="0"/>
              <a:t>Benefits</a:t>
            </a:r>
            <a:r>
              <a:rPr lang="ru-RU" sz="2400" dirty="0" smtClean="0"/>
              <a:t> </a:t>
            </a:r>
            <a:r>
              <a:rPr lang="ru-RU" sz="2400" dirty="0" err="1" smtClean="0"/>
              <a:t>of</a:t>
            </a:r>
            <a:r>
              <a:rPr lang="ru-RU" sz="2400" dirty="0" smtClean="0"/>
              <a:t> </a:t>
            </a:r>
            <a:r>
              <a:rPr lang="ru-RU" sz="2400" dirty="0" err="1" smtClean="0"/>
              <a:t>Regulation</a:t>
            </a:r>
            <a:r>
              <a:rPr lang="ru-RU" sz="2400" dirty="0" smtClean="0"/>
              <a:t>: </a:t>
            </a:r>
            <a:r>
              <a:rPr lang="ru-RU" sz="2400" dirty="0" err="1" smtClean="0"/>
              <a:t>Review</a:t>
            </a:r>
            <a:r>
              <a:rPr lang="ru-RU" sz="2400" dirty="0" smtClean="0"/>
              <a:t> </a:t>
            </a:r>
            <a:r>
              <a:rPr lang="ru-RU" sz="2400" dirty="0" err="1" smtClean="0"/>
              <a:t>and</a:t>
            </a:r>
            <a:r>
              <a:rPr lang="ru-RU" sz="2400" dirty="0" smtClean="0"/>
              <a:t> </a:t>
            </a:r>
            <a:r>
              <a:rPr lang="ru-RU" sz="2400" dirty="0" err="1" smtClean="0"/>
              <a:t>Synthesis</a:t>
            </a:r>
            <a:r>
              <a:rPr lang="ru-RU" sz="2400" dirty="0" smtClean="0"/>
              <a:t>», </a:t>
            </a:r>
            <a:r>
              <a:rPr lang="ru-RU" sz="2400" dirty="0" err="1" smtClean="0"/>
              <a:t>Yale</a:t>
            </a:r>
            <a:r>
              <a:rPr lang="ru-RU" sz="2400" dirty="0" smtClean="0"/>
              <a:t> </a:t>
            </a:r>
            <a:r>
              <a:rPr lang="ru-RU" sz="2400" dirty="0" err="1" smtClean="0"/>
              <a:t>Journal</a:t>
            </a:r>
            <a:r>
              <a:rPr lang="ru-RU" sz="2400" dirty="0" smtClean="0"/>
              <a:t> </a:t>
            </a:r>
            <a:r>
              <a:rPr lang="ru-RU" sz="2400" dirty="0" err="1" smtClean="0"/>
              <a:t>on</a:t>
            </a:r>
            <a:r>
              <a:rPr lang="ru-RU" sz="2400" dirty="0" smtClean="0"/>
              <a:t> </a:t>
            </a:r>
            <a:r>
              <a:rPr lang="ru-RU" sz="2400" dirty="0" err="1" smtClean="0"/>
              <a:t>Regulation</a:t>
            </a:r>
            <a:r>
              <a:rPr lang="ru-RU" sz="2400" dirty="0" smtClean="0"/>
              <a:t>, vol.8, 1991, </a:t>
            </a:r>
            <a:r>
              <a:rPr lang="ru-RU" sz="2400" dirty="0" err="1" smtClean="0"/>
              <a:t>pp</a:t>
            </a:r>
            <a:r>
              <a:rPr lang="ru-RU" sz="2400" dirty="0" smtClean="0"/>
              <a:t>. 233-287. Там, где приведен ряд оценок, взяты средние значения.)</a:t>
            </a:r>
            <a:endParaRPr lang="ru-RU" sz="24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4" y="5786454"/>
            <a:ext cx="7545207" cy="369332"/>
          </a:xfrm>
          <a:prstGeom prst="rect">
            <a:avLst/>
          </a:prstGeom>
          <a:noFill/>
        </p:spPr>
        <p:txBody>
          <a:bodyPr wrap="none" rtlCol="0">
            <a:spAutoFit/>
          </a:bodyPr>
          <a:lstStyle/>
          <a:p>
            <a:r>
              <a:rPr lang="ru-RU" dirty="0" smtClean="0"/>
              <a:t>Рисунок №3 . Степень естественной монополии в различных отраслях</a:t>
            </a:r>
            <a:endParaRPr lang="ru-RU" dirty="0"/>
          </a:p>
        </p:txBody>
      </p:sp>
      <p:pic>
        <p:nvPicPr>
          <p:cNvPr id="9" name="Содержимое 8" descr="экономика(2).jpg"/>
          <p:cNvPicPr>
            <a:picLocks noGrp="1" noChangeAspect="1"/>
          </p:cNvPicPr>
          <p:nvPr>
            <p:ph idx="1"/>
          </p:nvPr>
        </p:nvPicPr>
        <p:blipFill>
          <a:blip r:embed="rId2" cstate="print"/>
          <a:stretch>
            <a:fillRect/>
          </a:stretch>
        </p:blipFill>
        <p:spPr>
          <a:xfrm>
            <a:off x="785786" y="928670"/>
            <a:ext cx="8001056" cy="4857784"/>
          </a:xfr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544" y="1124744"/>
            <a:ext cx="8229600" cy="5184576"/>
          </a:xfrm>
        </p:spPr>
        <p:txBody>
          <a:bodyPr>
            <a:normAutofit fontScale="92500" lnSpcReduction="20000"/>
          </a:bodyPr>
          <a:lstStyle/>
          <a:p>
            <a:pPr algn="just">
              <a:buFont typeface="Wingdings" pitchFamily="2" charset="2"/>
              <a:buChar char="q"/>
            </a:pPr>
            <a:r>
              <a:rPr lang="ru-RU" dirty="0" smtClean="0"/>
              <a:t> 	На данном рисунке №3 показано, в какой степени некоторые регулируемые и нерегулируемые отрасли близки к естественной монополии или совершенной конкуренции. В случае отраслей, близких к тому, чтобы называться совершенно конкурентными, минимальный эффективный масштаб фирмы очень мал по сравнению с рынком, а в случае отраслей, близких к естественной монополии, средние затраты являются резко убывающими при данном уровне общего выпуска рынка. Сельское хозяйство и добывающая промышленность являются в достаточной степени конкурентными отраслями, а такие местные коммунальные службы как телефонные станции и производители электроэнергии близки к естественной монополии. Звездочкой (*) обозначены производства, которые исторически находились под жестким контролем государства</a:t>
            </a:r>
            <a:endParaRPr lang="ru-RU"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544" y="764704"/>
            <a:ext cx="8229600" cy="5572164"/>
          </a:xfrm>
        </p:spPr>
        <p:txBody>
          <a:bodyPr>
            <a:noAutofit/>
          </a:bodyPr>
          <a:lstStyle/>
          <a:p>
            <a:pPr algn="just">
              <a:buFont typeface="Wingdings" pitchFamily="2" charset="2"/>
              <a:buChar char="q"/>
            </a:pPr>
            <a:r>
              <a:rPr lang="ru-RU" sz="2000" dirty="0" smtClean="0"/>
              <a:t>    	Прекрасный пример дилеммы дерегулирования являют собой авиалинии. Со времени своего появления в 1930-х гг. Совет гражданской аэронавтики (CAB) занимался тем, что ограничивал конкуренцию. В период с 1938 по 1978 гг. ни одна новая авиакомпания не имела возможности вступить на рынок </a:t>
            </a:r>
            <a:r>
              <a:rPr lang="ru-RU" sz="2000" dirty="0" err="1" smtClean="0"/>
              <a:t>межштатовских</a:t>
            </a:r>
            <a:r>
              <a:rPr lang="ru-RU" sz="2000" dirty="0" smtClean="0"/>
              <a:t> авиалиний. Когда было предложено введение новых низко-затратных и </a:t>
            </a:r>
            <a:r>
              <a:rPr lang="ru-RU" sz="2000" dirty="0" err="1" smtClean="0"/>
              <a:t>малокомфортабельных</a:t>
            </a:r>
            <a:r>
              <a:rPr lang="ru-RU" sz="2000" dirty="0" smtClean="0"/>
              <a:t> авиаперевозок, CAB отверг это предложение. CAB был создан для того, чтобы (согласно подходу с точки зрения заинтересованных групп) поддерживать авиалинии, а не мешать их развитию.</a:t>
            </a:r>
          </a:p>
          <a:p>
            <a:endParaRPr lang="ru-RU" sz="2000" dirty="0" smtClean="0"/>
          </a:p>
          <a:p>
            <a:pPr algn="just">
              <a:buFont typeface="Wingdings" pitchFamily="2" charset="2"/>
              <a:buChar char="q"/>
            </a:pPr>
            <a:r>
              <a:rPr lang="ru-RU" sz="2000" dirty="0" smtClean="0"/>
              <a:t>     В 1977 президент Картер назначил председателем CAB Альфреда </a:t>
            </a:r>
            <a:r>
              <a:rPr lang="ru-RU" sz="2000" dirty="0" err="1" smtClean="0"/>
              <a:t>Кана.Кан</a:t>
            </a:r>
            <a:r>
              <a:rPr lang="ru-RU" sz="2000" dirty="0" smtClean="0"/>
              <a:t>, выдающийся экономист и противник регулирования, способствовал большей конкуренции, упростив вход на рынок и повысив гибкость цен. Вскоре после этого Конгресс выпустил законодательный акт, разрешающий свободный вход и выход с рынка всех внутренних авиалиний. Цены могли быть любыми—какие смог бы выдержать рынок,</a:t>
            </a:r>
            <a:endParaRPr lang="ru-RU" sz="20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39552" y="908720"/>
            <a:ext cx="8229600" cy="5616624"/>
          </a:xfrm>
        </p:spPr>
        <p:txBody>
          <a:bodyPr>
            <a:normAutofit fontScale="85000" lnSpcReduction="10000"/>
          </a:bodyPr>
          <a:lstStyle/>
          <a:p>
            <a:pPr algn="just">
              <a:buFont typeface="Wingdings" pitchFamily="2" charset="2"/>
              <a:buChar char="q"/>
            </a:pPr>
            <a:r>
              <a:rPr lang="ru-RU" dirty="0" smtClean="0"/>
              <a:t>	Многих беспокоит, что за отменой регулирования последуют массовые увольнения и недостаток услуг. Однако после 15-ти лет работы без регулирования на авиалиниях работают на 65% больше людей и они обслуживают на 70% больше пассажиров. Исследования свидетельствуют, что (с поправкой на инфляцию) средние цены на авиаперевозки резко снизились за эти годы, что степень использования самолетов повысилась, и что авиалинии стали использовать огромное количество нововведений в своей стратегии ценообразования. Конкуренция стала настолько интенсивной, что в данной отрасли за последние десять лет прибыльность была очень низкой, а банкротства стали обычным явлением. Новые авиалинии, например. Юго-западные Авиалинии, занимают место старых обанкротившихся авиакомпаний. По всем показателям данная отрасли после прекращения регулирования стала функционировать более эффективно.</a:t>
            </a:r>
            <a:endParaRPr lang="ru-RU"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404664"/>
            <a:ext cx="8686800" cy="838200"/>
          </a:xfrm>
        </p:spPr>
        <p:txBody>
          <a:bodyPr>
            <a:normAutofit fontScale="90000"/>
          </a:bodyPr>
          <a:lstStyle/>
          <a:p>
            <a:pPr algn="ctr"/>
            <a:r>
              <a:rPr lang="ru-RU" sz="3200" dirty="0" smtClean="0"/>
              <a:t>Дерегулирование электроэнергетической отрасли</a:t>
            </a:r>
            <a:endParaRPr lang="ru-RU" sz="3200" dirty="0"/>
          </a:p>
        </p:txBody>
      </p:sp>
      <p:sp>
        <p:nvSpPr>
          <p:cNvPr id="3" name="Содержимое 2"/>
          <p:cNvSpPr>
            <a:spLocks noGrp="1"/>
          </p:cNvSpPr>
          <p:nvPr>
            <p:ph idx="1"/>
          </p:nvPr>
        </p:nvSpPr>
        <p:spPr>
          <a:xfrm>
            <a:off x="179512" y="1340768"/>
            <a:ext cx="8686800" cy="5328592"/>
          </a:xfrm>
        </p:spPr>
        <p:txBody>
          <a:bodyPr>
            <a:normAutofit/>
          </a:bodyPr>
          <a:lstStyle/>
          <a:p>
            <a:pPr algn="just">
              <a:buFont typeface="Wingdings" pitchFamily="2" charset="2"/>
              <a:buChar char="q"/>
            </a:pPr>
            <a:r>
              <a:rPr lang="ru-RU" sz="2000" dirty="0" smtClean="0"/>
              <a:t>	</a:t>
            </a:r>
            <a:r>
              <a:rPr lang="ru-RU" sz="2200" dirty="0" smtClean="0"/>
              <a:t>Одно из самых последних </a:t>
            </a:r>
            <a:r>
              <a:rPr lang="en-GB" sz="2200" dirty="0" smtClean="0"/>
              <a:t>“</a:t>
            </a:r>
            <a:r>
              <a:rPr lang="ru-RU" sz="2200" dirty="0" smtClean="0"/>
              <a:t>сражений</a:t>
            </a:r>
            <a:r>
              <a:rPr lang="en-GB" sz="2200" dirty="0" smtClean="0"/>
              <a:t>’’</a:t>
            </a:r>
            <a:r>
              <a:rPr lang="ru-RU" sz="2200" dirty="0" smtClean="0"/>
              <a:t> за дерегулирование разгорелось в электроэнергетической отрасли. Электроэнергетика традиционно считается одной из наиболее </a:t>
            </a:r>
            <a:r>
              <a:rPr lang="en-GB" sz="2200" dirty="0" smtClean="0"/>
              <a:t>“</a:t>
            </a:r>
            <a:r>
              <a:rPr lang="ru-RU" sz="2200" dirty="0" smtClean="0"/>
              <a:t>зарегулированных</a:t>
            </a:r>
            <a:r>
              <a:rPr lang="en-GB" sz="2200" dirty="0" smtClean="0"/>
              <a:t>’’</a:t>
            </a:r>
            <a:r>
              <a:rPr lang="ru-RU" sz="2200" dirty="0" smtClean="0"/>
              <a:t> отраслей. Во многих странах электроэнергетика регулируется  за счет того , что владельцев основных производственных мощностей является государство, в то время как в других странах для контроля цен и рынков электроэнергии используется традиционный способ регулирования деятельности электроэнергетических компаний энергосистемы общего пользования – на основе нормы прибыли. Электроэнергетическая отрасль в Соединенных Штатах состоит главным образом из вертикально-интегрированных местных монополий , снабжающих электроэнергией относительно крупные регионы. </a:t>
            </a:r>
            <a:endParaRPr lang="ru-RU" sz="22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95536" y="1052736"/>
            <a:ext cx="8229600" cy="5467368"/>
          </a:xfrm>
        </p:spPr>
        <p:txBody>
          <a:bodyPr>
            <a:normAutofit fontScale="92500" lnSpcReduction="20000"/>
          </a:bodyPr>
          <a:lstStyle/>
          <a:p>
            <a:pPr algn="just">
              <a:buFont typeface="Wingdings" pitchFamily="2" charset="2"/>
              <a:buChar char="q"/>
            </a:pPr>
            <a:r>
              <a:rPr lang="ru-RU" dirty="0" smtClean="0"/>
              <a:t>	В Соединенных Штатах в настоящее время изучается возможность внедрения подобной дерегуляции, в частности дерегуляции на стадии выработки энергии. Однако в стране существуют весьма влиятельные деловые и политические круги , противодействующее идее полной дерегуляции. Важная проблема связана также с судьбой «подвешенных активов» стоимостью около 100 млрд.долл. Речь идет о предприятиях электроэнергетики, построенных в условиях неэффективной системы «затратного ценообразования». Их производственные  затраты столь высоки, что в условиях дерегуляции они будут нести большие убытки. Проблемы «справедливости», порождаемые этими «подвешенными активами оказались основным препятствием к дерегуляции электроэнергетики США.</a:t>
            </a:r>
            <a:endParaRPr lang="ru-RU"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88640"/>
            <a:ext cx="8229600" cy="1143000"/>
          </a:xfrm>
        </p:spPr>
        <p:txBody>
          <a:bodyPr>
            <a:normAutofit/>
          </a:bodyPr>
          <a:lstStyle/>
          <a:p>
            <a:pPr algn="ctr"/>
            <a:r>
              <a:rPr lang="ru-RU" sz="4000" dirty="0" smtClean="0"/>
              <a:t>Антимонопольная политика</a:t>
            </a:r>
            <a:endParaRPr lang="ru-RU" sz="4000" dirty="0"/>
          </a:p>
        </p:txBody>
      </p:sp>
      <p:sp>
        <p:nvSpPr>
          <p:cNvPr id="3" name="Содержимое 2"/>
          <p:cNvSpPr>
            <a:spLocks noGrp="1"/>
          </p:cNvSpPr>
          <p:nvPr>
            <p:ph idx="1"/>
          </p:nvPr>
        </p:nvSpPr>
        <p:spPr>
          <a:xfrm>
            <a:off x="323528" y="1412776"/>
            <a:ext cx="8568952" cy="5184576"/>
          </a:xfrm>
        </p:spPr>
        <p:txBody>
          <a:bodyPr>
            <a:noAutofit/>
          </a:bodyPr>
          <a:lstStyle/>
          <a:p>
            <a:pPr algn="just">
              <a:buFont typeface="Wingdings" pitchFamily="2" charset="2"/>
              <a:buChar char="q"/>
            </a:pPr>
            <a:r>
              <a:rPr lang="ru-RU" sz="1800" dirty="0" smtClean="0"/>
              <a:t>	В данной главе мы подробно рассмотрим одну из старейших и наиболее важных форм государственного контроля над бизнесом — антимонопольную политику. Это раздел регулирования, который действует в направлении приближения рынка к идеалу совершенной конкуренции.</a:t>
            </a:r>
          </a:p>
          <a:p>
            <a:pPr algn="ctr">
              <a:buNone/>
            </a:pPr>
            <a:r>
              <a:rPr lang="ru-RU" sz="1800" b="1" dirty="0" smtClean="0"/>
              <a:t>Еще несколько слов о несовершенной конкуренции</a:t>
            </a:r>
          </a:p>
          <a:p>
            <a:pPr algn="just">
              <a:buFont typeface="Wingdings" pitchFamily="2" charset="2"/>
              <a:buChar char="q"/>
            </a:pPr>
            <a:r>
              <a:rPr lang="ru-RU" sz="1800" dirty="0" smtClean="0"/>
              <a:t>	Несовершенно-конкурентные фирмы являются неэффективными, так как цены, которые они устанавливают, превышают предельные издержки. В условиях существования монополии или олигополии потребители приобретают меньше товаров, чем могли бы купить в условиях эффективного предложения.</a:t>
            </a:r>
          </a:p>
          <a:p>
            <a:pPr algn="just">
              <a:buFont typeface="Wingdings" pitchFamily="2" charset="2"/>
              <a:buChar char="q"/>
            </a:pPr>
            <a:r>
              <a:rPr lang="ru-RU" sz="1800" dirty="0" smtClean="0"/>
              <a:t>	Многие отрасли обладают технологиями, обеспечивающими значительную экономию от масштаба. Маловероятно, что выпуск подобных отраслей мог бы быть произведен совершенно- конкурентными фирмами, так как в этом случае фирмы были бы неэффективно малы. В редких случаях существует ситуация, когда объем продукции данной отрасли может быть эффективно производим одной фирмой; мы называем этот случай «естественной монополией».</a:t>
            </a:r>
          </a:p>
          <a:p>
            <a:pPr algn="just">
              <a:buFont typeface="Wingdings" pitchFamily="2" charset="2"/>
              <a:buChar char="q"/>
            </a:pPr>
            <a:endParaRPr lang="ru-RU"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idx="1"/>
          </p:nvPr>
        </p:nvSpPr>
        <p:spPr>
          <a:xfrm>
            <a:off x="467544" y="692696"/>
            <a:ext cx="8229600" cy="5775920"/>
          </a:xfrm>
        </p:spPr>
        <p:txBody>
          <a:bodyPr>
            <a:normAutofit fontScale="70000" lnSpcReduction="20000"/>
          </a:bodyPr>
          <a:lstStyle/>
          <a:p>
            <a:pPr algn="just">
              <a:buClrTx/>
              <a:buFont typeface="Wingdings 2" pitchFamily="18" charset="2"/>
              <a:buChar char=""/>
            </a:pPr>
            <a:r>
              <a:rPr lang="ru-RU" dirty="0" smtClean="0"/>
              <a:t>	</a:t>
            </a:r>
            <a:r>
              <a:rPr lang="ru-RU" sz="3400" dirty="0" smtClean="0"/>
              <a:t>Для контроля предпринимательской деятельности правительство может использовать командные методы или рыночные стимулы. Исторически, основной формой регулирования является прямое регулирование, при котором правительство издает командно-контролирующие приказы. При таком  подходе правительство поощряет или удерживает предпринимателей от определенных действий. Например, правительство может потребовать, чтобы все предприятия располагались только в промышленной зоне или чтобы предприятия не сливали в  реки неочищенные стоки. Сегодня правительство издаст целый ряд приказов, касающихся широкого спектра деятельности, а частности, не только проблем загрязнения окружающей среды или районирования, а также и предоставления своевременной информации по различным вопросам, уровня оплаты труда или продолжительности рабочего времени. </a:t>
            </a:r>
            <a:endParaRPr lang="ru-RU" sz="34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23528" y="0"/>
            <a:ext cx="8568952" cy="7317432"/>
          </a:xfrm>
        </p:spPr>
        <p:txBody>
          <a:bodyPr>
            <a:noAutofit/>
          </a:bodyPr>
          <a:lstStyle/>
          <a:p>
            <a:pPr algn="just">
              <a:buFont typeface="Wingdings" pitchFamily="2" charset="2"/>
              <a:buChar char="q"/>
            </a:pPr>
            <a:r>
              <a:rPr lang="ru-RU" sz="2000" dirty="0" smtClean="0"/>
              <a:t>	 В длительном периоде прогресс экономики обусловлен технологическими изменениями. Согласно шумпетерианской гипотезе, именно крупные фирмы, обладающие значительной рыночной силой, вводят большое количество изобретений и технологических изменений. Государственная политика должна проводиться особенно осторожно в отношении нововведений, чтобы не нанести вред стимулам к их воплощению.</a:t>
            </a:r>
          </a:p>
          <a:p>
            <a:pPr algn="just">
              <a:buFont typeface="Wingdings" pitchFamily="2" charset="2"/>
              <a:buChar char="q"/>
            </a:pPr>
            <a:endParaRPr lang="ru-RU" sz="2000" dirty="0" smtClean="0"/>
          </a:p>
          <a:p>
            <a:pPr algn="just">
              <a:buFont typeface="Wingdings" pitchFamily="2" charset="2"/>
              <a:buChar char="q"/>
            </a:pPr>
            <a:r>
              <a:rPr lang="ru-RU" sz="2000" dirty="0" smtClean="0"/>
              <a:t>	Основные злоупотребления на рынке — либо завышенные цены, либо плохое качество продукта — имеют место, когда отрасль является неэффективно монополизированной. Экономисты часто называют отрасль монополистической, когда одна из фирм или группа фирм производят более одной трети выпуска данной отрасли.</a:t>
            </a:r>
          </a:p>
          <a:p>
            <a:pPr algn="just">
              <a:buNone/>
            </a:pPr>
            <a:endParaRPr lang="ru-RU" sz="2000" dirty="0" smtClean="0"/>
          </a:p>
          <a:p>
            <a:pPr algn="just">
              <a:buFont typeface="Wingdings" pitchFamily="2" charset="2"/>
              <a:buChar char="q"/>
            </a:pPr>
            <a:r>
              <a:rPr lang="ru-RU" sz="2000" dirty="0" smtClean="0"/>
              <a:t>	Правительство взяло на себя ответственность по предотвращению появления монополий и регулированию их деятельности, если их существование неизбежно. Антимонопольная политика призвана предотвращать монопольные или </a:t>
            </a:r>
            <a:r>
              <a:rPr lang="ru-RU" sz="2000" dirty="0" err="1" smtClean="0"/>
              <a:t>антиконкурентные</a:t>
            </a:r>
            <a:r>
              <a:rPr lang="ru-RU" sz="2000" dirty="0" smtClean="0"/>
              <a:t> злоупотребления; экономическое регулирование используется для контроля за использованием монопольной власти естественными монополиями.</a:t>
            </a:r>
          </a:p>
          <a:p>
            <a:pPr algn="just">
              <a:buNone/>
            </a:pPr>
            <a:endParaRPr lang="ru-RU" sz="2000"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544" y="692696"/>
            <a:ext cx="8229600" cy="6381328"/>
          </a:xfrm>
        </p:spPr>
        <p:txBody>
          <a:bodyPr>
            <a:normAutofit fontScale="25000" lnSpcReduction="20000"/>
          </a:bodyPr>
          <a:lstStyle/>
          <a:p>
            <a:pPr algn="just">
              <a:buFont typeface="Wingdings" pitchFamily="2" charset="2"/>
              <a:buChar char="q"/>
            </a:pPr>
            <a:r>
              <a:rPr lang="ru-RU" sz="7200" dirty="0" smtClean="0"/>
              <a:t>	</a:t>
            </a:r>
            <a:r>
              <a:rPr lang="ru-RU" sz="8000" dirty="0" smtClean="0"/>
              <a:t>Многие годы антимонопольная политика являлась главным оружием государства в борьбе за повышение эффективности рынков. Государство через антимонопольную политику боролось с антиконкурентными злоупотреблениями двумя способами. Во-первых, были запрещены определенные виды поведения предприятий, например, фиксирование цен, которые сдерживали конкуренцию. Во-вторых, была ограничена деятельность некоторых рыночных структур, например, монополий, которые, по всей вероятности, ограничивали торговлю и злоупотребляли своей рыночной силой.   </a:t>
            </a:r>
          </a:p>
          <a:p>
            <a:pPr>
              <a:buNone/>
            </a:pPr>
            <a:endParaRPr lang="ru-RU" sz="8000" dirty="0" smtClean="0"/>
          </a:p>
          <a:p>
            <a:pPr algn="just">
              <a:buFont typeface="Wingdings" pitchFamily="2" charset="2"/>
              <a:buChar char="q"/>
            </a:pPr>
            <a:r>
              <a:rPr lang="ru-RU" sz="8000" dirty="0" smtClean="0"/>
              <a:t>	Рамки для антимонопольной политики были обозначены несколькими ключевыми законодательными актами и вековым опытом судебной деятельности в данном вопросе. В последние годы, под давлением экономистов, антимонопольная политика отошла от философии «большой, значит плохой» и стала ориентироваться на экономический подход. Делая акцент на присущее олигополиям соперничество, сторонники экономического подхода скептически относятся к способности правительства использовать антимонопольную политику для увеличения результативности больших предприятий в нерегулируемом мире с интенсивной иностранной конкуренцией.</a:t>
            </a:r>
          </a:p>
          <a:p>
            <a:pPr>
              <a:buNone/>
            </a:pPr>
            <a:endParaRPr lang="ru-RU" sz="8000" dirty="0" smtClean="0"/>
          </a:p>
          <a:p>
            <a:pPr>
              <a:buNone/>
            </a:pPr>
            <a:endParaRPr lang="ru-RU" sz="80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0"/>
            <a:ext cx="8229600" cy="1143000"/>
          </a:xfrm>
        </p:spPr>
        <p:txBody>
          <a:bodyPr>
            <a:normAutofit/>
          </a:bodyPr>
          <a:lstStyle/>
          <a:p>
            <a:pPr algn="ctr"/>
            <a:r>
              <a:rPr lang="ru-RU" sz="3200" dirty="0" smtClean="0"/>
              <a:t>Законодательные рамки</a:t>
            </a:r>
            <a:endParaRPr lang="ru-RU" sz="3200" dirty="0"/>
          </a:p>
        </p:txBody>
      </p:sp>
      <p:sp>
        <p:nvSpPr>
          <p:cNvPr id="3" name="Содержимое 2"/>
          <p:cNvSpPr>
            <a:spLocks noGrp="1"/>
          </p:cNvSpPr>
          <p:nvPr>
            <p:ph idx="1"/>
          </p:nvPr>
        </p:nvSpPr>
        <p:spPr>
          <a:xfrm>
            <a:off x="428596" y="1142984"/>
            <a:ext cx="8229600" cy="5500726"/>
          </a:xfrm>
        </p:spPr>
        <p:txBody>
          <a:bodyPr>
            <a:normAutofit fontScale="77500" lnSpcReduction="20000"/>
          </a:bodyPr>
          <a:lstStyle/>
          <a:p>
            <a:pPr algn="just">
              <a:buFont typeface="Wingdings" pitchFamily="2" charset="2"/>
              <a:buChar char="q"/>
            </a:pPr>
            <a:r>
              <a:rPr lang="ru-RU" dirty="0" smtClean="0"/>
              <a:t>	Антимонопольное законодательство подобно лесу, выросшему из горсточки семян. Положения, на которых он основан, являются настолько четкими и прямолинейными. Поразительно, какой большой закон «вырос» из такого маленького количества слов.</a:t>
            </a:r>
          </a:p>
          <a:p>
            <a:pPr algn="ctr">
              <a:buNone/>
            </a:pPr>
            <a:r>
              <a:rPr lang="ru-RU" b="1" dirty="0" smtClean="0"/>
              <a:t>Закон Шермана (1890)</a:t>
            </a:r>
          </a:p>
          <a:p>
            <a:pPr algn="just">
              <a:buFont typeface="Wingdings" pitchFamily="2" charset="2"/>
              <a:buChar char="q"/>
            </a:pPr>
            <a:r>
              <a:rPr lang="ru-RU" sz="3200" dirty="0" smtClean="0"/>
              <a:t>	</a:t>
            </a:r>
            <a:r>
              <a:rPr lang="ru-RU" sz="2600" dirty="0" smtClean="0"/>
              <a:t>Монополии долгое время были незаконными, согласно законодательству, основанному на привычных и относящихся к прошлому судебных решениях. Однако эти законы оказались неэффективными в ситуации слияний и трестов</a:t>
            </a:r>
            <a:r>
              <a:rPr lang="ru-RU" sz="2600" b="1" baseline="30000" dirty="0" smtClean="0"/>
              <a:t>2</a:t>
            </a:r>
            <a:r>
              <a:rPr lang="ru-RU" sz="2600" dirty="0" smtClean="0"/>
              <a:t>, которые начали разрастаться в 1880-х гг. Популистские мнения привели к принятию закона Шермана в 1890 г.</a:t>
            </a:r>
          </a:p>
          <a:p>
            <a:pPr algn="just">
              <a:buFont typeface="Wingdings" pitchFamily="2" charset="2"/>
              <a:buChar char="q"/>
            </a:pPr>
            <a:r>
              <a:rPr lang="ru-RU" sz="2600" dirty="0" smtClean="0"/>
              <a:t>	Закон Шермана объявлял незаконной «монополизацию торговли» и лишал законной силы любое «соглашение или сговор, приводящие к ограничению торговли». Однако, кроме антипатии по отношению к «монополизации», ясно, что никто не имел ясного представления о том, какие действия нужно рассматривать как законные или незаконные.</a:t>
            </a:r>
            <a:endParaRPr lang="ru-RU" sz="2600" dirty="0"/>
          </a:p>
        </p:txBody>
      </p:sp>
      <p:sp>
        <p:nvSpPr>
          <p:cNvPr id="4" name="TextBox 3"/>
          <p:cNvSpPr txBox="1"/>
          <p:nvPr/>
        </p:nvSpPr>
        <p:spPr>
          <a:xfrm>
            <a:off x="70992" y="6093296"/>
            <a:ext cx="9073008" cy="553998"/>
          </a:xfrm>
          <a:prstGeom prst="rect">
            <a:avLst/>
          </a:prstGeom>
          <a:noFill/>
        </p:spPr>
        <p:txBody>
          <a:bodyPr wrap="square" rtlCol="0">
            <a:spAutoFit/>
          </a:bodyPr>
          <a:lstStyle/>
          <a:p>
            <a:pPr algn="just"/>
            <a:r>
              <a:rPr lang="ru-RU" baseline="30000" dirty="0" smtClean="0"/>
              <a:t>2</a:t>
            </a:r>
            <a:r>
              <a:rPr lang="ru-RU" dirty="0" smtClean="0"/>
              <a:t> </a:t>
            </a:r>
            <a:r>
              <a:rPr lang="ru-RU" sz="1200" dirty="0" smtClean="0"/>
              <a:t>Трестом называется группа предприятий, которые, как правило, действуют в одной отрасли и объединены на основе законного соглашения для того, чтобы регулировать объём производства, цены и другие параметры  деятельности отрасли.</a:t>
            </a:r>
            <a:endParaRPr lang="ru-RU" sz="1200" dirty="0"/>
          </a:p>
        </p:txBody>
      </p:sp>
      <p:sp>
        <p:nvSpPr>
          <p:cNvPr id="5" name="TextBox 4"/>
          <p:cNvSpPr txBox="1"/>
          <p:nvPr/>
        </p:nvSpPr>
        <p:spPr>
          <a:xfrm>
            <a:off x="323528" y="5805264"/>
            <a:ext cx="1454244" cy="369332"/>
          </a:xfrm>
          <a:prstGeom prst="rect">
            <a:avLst/>
          </a:prstGeom>
          <a:noFill/>
        </p:spPr>
        <p:txBody>
          <a:bodyPr wrap="none" rtlCol="0">
            <a:spAutoFit/>
          </a:bodyPr>
          <a:lstStyle/>
          <a:p>
            <a:r>
              <a:rPr lang="ru-RU" dirty="0" smtClean="0"/>
              <a:t>___________</a:t>
            </a:r>
            <a:endParaRPr lang="ru-RU"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67544" y="1628800"/>
            <a:ext cx="3346430" cy="4032448"/>
          </a:xfrm>
          <a:prstGeom prst="rect">
            <a:avLst/>
          </a:prstGeom>
          <a:noFill/>
          <a:ln w="9525">
            <a:noFill/>
            <a:miter lim="800000"/>
            <a:headEnd/>
            <a:tailEnd/>
          </a:ln>
        </p:spPr>
      </p:pic>
      <p:sp>
        <p:nvSpPr>
          <p:cNvPr id="5" name="TextBox 4"/>
          <p:cNvSpPr txBox="1"/>
          <p:nvPr/>
        </p:nvSpPr>
        <p:spPr>
          <a:xfrm>
            <a:off x="4211960" y="1196752"/>
            <a:ext cx="4464496" cy="4832092"/>
          </a:xfrm>
          <a:prstGeom prst="rect">
            <a:avLst/>
          </a:prstGeom>
          <a:noFill/>
        </p:spPr>
        <p:txBody>
          <a:bodyPr wrap="square" rtlCol="0">
            <a:spAutoFit/>
          </a:bodyPr>
          <a:lstStyle/>
          <a:p>
            <a:pPr algn="just"/>
            <a:r>
              <a:rPr lang="ru-RU" sz="2800" b="1" dirty="0" smtClean="0"/>
              <a:t>Джон Шерман </a:t>
            </a:r>
          </a:p>
          <a:p>
            <a:pPr algn="just"/>
            <a:r>
              <a:rPr lang="ru-RU" sz="2800" dirty="0" smtClean="0"/>
              <a:t>(англ. John Sherman; 10 мая 1823 — 22 октября 1900) </a:t>
            </a:r>
          </a:p>
          <a:p>
            <a:pPr algn="just"/>
            <a:r>
              <a:rPr lang="ru-RU" sz="2800" dirty="0" smtClean="0"/>
              <a:t>— американский политик, член Палаты представителей, сенатор от штата Огайо, 35-й Государственный секретарь США, 32-й министр финансов США.</a:t>
            </a:r>
            <a:endParaRPr lang="ru-RU" sz="28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544" y="857208"/>
            <a:ext cx="8229600" cy="6000792"/>
          </a:xfrm>
        </p:spPr>
        <p:txBody>
          <a:bodyPr>
            <a:normAutofit fontScale="77500" lnSpcReduction="20000"/>
          </a:bodyPr>
          <a:lstStyle/>
          <a:p>
            <a:pPr algn="ctr">
              <a:buNone/>
            </a:pPr>
            <a:r>
              <a:rPr lang="ru-RU" b="1" dirty="0" smtClean="0"/>
              <a:t>Закон Клейтона (1914)</a:t>
            </a:r>
          </a:p>
          <a:p>
            <a:pPr algn="just">
              <a:buFont typeface="Wingdings" pitchFamily="2" charset="2"/>
              <a:buChar char="q"/>
            </a:pPr>
            <a:r>
              <a:rPr lang="ru-RU" dirty="0" smtClean="0"/>
              <a:t>	Закон Клейтона был принят для того, чтобы прояснить и усилить закон Шермана. В нем объявлялись незаконными «связывающие контракты» (согласно которым потребитель вынужден покупать продукт В, если он хочет продукт А); ценовая дискриминация и эксклюзивное дилерство (</a:t>
            </a:r>
            <a:r>
              <a:rPr lang="ru-RU" dirty="0" err="1" smtClean="0"/>
              <a:t>exclusive</a:t>
            </a:r>
            <a:r>
              <a:rPr lang="ru-RU" dirty="0" smtClean="0"/>
              <a:t> </a:t>
            </a:r>
            <a:r>
              <a:rPr lang="ru-RU" dirty="0" err="1" smtClean="0"/>
              <a:t>dealing</a:t>
            </a:r>
            <a:r>
              <a:rPr lang="ru-RU" dirty="0" smtClean="0"/>
              <a:t>—ограничительная практика организации сбыта продукции промышленной фирмы через определенные торговые предприятия — Прим. пер.) также были признаны нелегальными. Закон запрещал сцепленное руководство (при котором люди могли быть директорами более чем одной фирмы в одной и той же отрасли) и слияния, сформированные приобретением обыкновенных акций конкурента. Все эти действия не были незаконны </a:t>
            </a:r>
            <a:r>
              <a:rPr lang="ru-RU" dirty="0" err="1" smtClean="0"/>
              <a:t>per</a:t>
            </a:r>
            <a:r>
              <a:rPr lang="ru-RU" dirty="0" smtClean="0"/>
              <a:t> </a:t>
            </a:r>
            <a:r>
              <a:rPr lang="ru-RU" dirty="0" err="1" smtClean="0"/>
              <a:t>se</a:t>
            </a:r>
            <a:r>
              <a:rPr lang="ru-RU" dirty="0" smtClean="0"/>
              <a:t> (сами по себе), а только тогда, когда они могли существенно уменьшить конкуренцию. Закон Клейтона делал особый акцент на профилактических мерах, а также на наказании.</a:t>
            </a:r>
          </a:p>
          <a:p>
            <a:pPr>
              <a:buNone/>
            </a:pPr>
            <a:endParaRPr lang="ru-RU" dirty="0" smtClean="0"/>
          </a:p>
          <a:p>
            <a:pPr algn="just">
              <a:buFont typeface="Wingdings" pitchFamily="2" charset="2"/>
              <a:buChar char="q"/>
            </a:pPr>
            <a:r>
              <a:rPr lang="ru-RU" dirty="0" smtClean="0"/>
              <a:t>	Одна из важнейших составляющих закона Клейтона заключалась в том, что он обеспечивал антимонопольный иммунитет против профсоюзов.</a:t>
            </a:r>
            <a:endParaRPr lang="ru-RU"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059832" y="5589240"/>
            <a:ext cx="2880320" cy="720080"/>
          </a:xfrm>
        </p:spPr>
        <p:txBody>
          <a:bodyPr/>
          <a:lstStyle/>
          <a:p>
            <a:r>
              <a:rPr lang="ru-RU" dirty="0" smtClean="0"/>
              <a:t>Генри Клейтон</a:t>
            </a:r>
            <a:endParaRPr lang="ru-RU" dirty="0"/>
          </a:p>
        </p:txBody>
      </p:sp>
      <p:pic>
        <p:nvPicPr>
          <p:cNvPr id="2050" name="Picture 2"/>
          <p:cNvPicPr>
            <a:picLocks noChangeAspect="1" noChangeArrowheads="1"/>
          </p:cNvPicPr>
          <p:nvPr/>
        </p:nvPicPr>
        <p:blipFill>
          <a:blip r:embed="rId2" cstate="print"/>
          <a:srcRect/>
          <a:stretch>
            <a:fillRect/>
          </a:stretch>
        </p:blipFill>
        <p:spPr bwMode="auto">
          <a:xfrm>
            <a:off x="2915816" y="1124744"/>
            <a:ext cx="3100005" cy="43204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544" y="1196752"/>
            <a:ext cx="8229600" cy="5256584"/>
          </a:xfrm>
        </p:spPr>
        <p:txBody>
          <a:bodyPr>
            <a:normAutofit/>
          </a:bodyPr>
          <a:lstStyle/>
          <a:p>
            <a:pPr algn="ctr">
              <a:buNone/>
            </a:pPr>
            <a:r>
              <a:rPr lang="ru-RU" b="1" dirty="0" smtClean="0"/>
              <a:t>Федеральная торговая комиссия</a:t>
            </a:r>
          </a:p>
          <a:p>
            <a:pPr algn="just">
              <a:buFont typeface="Wingdings" pitchFamily="2" charset="2"/>
              <a:buChar char="q"/>
            </a:pPr>
            <a:r>
              <a:rPr lang="ru-RU" dirty="0" smtClean="0"/>
              <a:t>	В 1914 г. была образована Федеральная торговая комиссия (ФТК или РТС)для того, чтобы препятствовать «нечестным методам конкуренции» и проведению </a:t>
            </a:r>
            <a:r>
              <a:rPr lang="ru-RU" dirty="0" err="1" smtClean="0"/>
              <a:t>антиконкурентных</a:t>
            </a:r>
            <a:r>
              <a:rPr lang="ru-RU" dirty="0" smtClean="0"/>
              <a:t> слияний. В 1938 г. ФТК было дано право запрещать лживую и вводящую в заблуждение рекламу. Для того, чтобы использовать данную ей власть, ФТК может проводить расследования, разбирать дела и отдавать приказы о прекращении и приостановлении деятельности компаний.</a:t>
            </a:r>
            <a:endParaRPr lang="ru-RU"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39552" y="980728"/>
            <a:ext cx="8229600" cy="5538806"/>
          </a:xfrm>
        </p:spPr>
        <p:txBody>
          <a:bodyPr>
            <a:normAutofit/>
          </a:bodyPr>
          <a:lstStyle/>
          <a:p>
            <a:pPr algn="ctr">
              <a:buNone/>
            </a:pPr>
            <a:r>
              <a:rPr lang="ru-RU" b="1" dirty="0" smtClean="0"/>
              <a:t>Основные проблемы антимонопольной политики</a:t>
            </a:r>
          </a:p>
          <a:p>
            <a:pPr algn="just">
              <a:buFont typeface="Wingdings" pitchFamily="2" charset="2"/>
              <a:buChar char="q"/>
            </a:pPr>
            <a:r>
              <a:rPr lang="ru-RU" dirty="0" smtClean="0"/>
              <a:t>	Хотя законодательные основы антимонопольной политики довольно прямолинейны, на практике не так легко решить, как их можно применить к ситуациям, возникающим в отношении структуры и поведения рынка. Действующее законодательство эволюционировало через взаимодействие экономической теории и судебной практики (прецедентного права).</a:t>
            </a:r>
            <a:endParaRPr lang="ru-RU"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544" y="1052736"/>
            <a:ext cx="8229600" cy="5467368"/>
          </a:xfrm>
        </p:spPr>
        <p:txBody>
          <a:bodyPr>
            <a:normAutofit fontScale="92500" lnSpcReduction="20000"/>
          </a:bodyPr>
          <a:lstStyle/>
          <a:p>
            <a:pPr algn="ctr">
              <a:buNone/>
            </a:pPr>
            <a:r>
              <a:rPr lang="ru-RU" b="1" dirty="0" smtClean="0"/>
              <a:t>Антимонопольные законы</a:t>
            </a:r>
          </a:p>
          <a:p>
            <a:pPr algn="ctr">
              <a:buNone/>
            </a:pPr>
            <a:r>
              <a:rPr lang="ru-RU" b="1" dirty="0" smtClean="0"/>
              <a:t>Антимонопольный закон Шермана (1890г., исправленный)</a:t>
            </a:r>
          </a:p>
          <a:p>
            <a:pPr>
              <a:buNone/>
            </a:pPr>
            <a:endParaRPr lang="ru-RU" b="1" dirty="0" smtClean="0"/>
          </a:p>
          <a:p>
            <a:pPr algn="just">
              <a:buNone/>
            </a:pPr>
            <a:r>
              <a:rPr lang="ru-RU" dirty="0" smtClean="0"/>
              <a:t>§1. Любое соглашение, объединение в форме треста или другого юридического лица, или сговор, приводящие к ограничению торговли между несколькими штатами или с иностранными государствами, объявляется незаконным.</a:t>
            </a:r>
          </a:p>
          <a:p>
            <a:pPr>
              <a:buNone/>
            </a:pPr>
            <a:endParaRPr lang="ru-RU" dirty="0" smtClean="0"/>
          </a:p>
          <a:p>
            <a:pPr algn="just">
              <a:buNone/>
            </a:pPr>
            <a:r>
              <a:rPr lang="ru-RU" dirty="0" smtClean="0"/>
              <a:t>§2. Каждый человек, монополизирующий или пытающийся монополизировать, или тайно или явно сговаривающийся с другим человеком или людьми для того, чтобы монополизировать любую часть торговли между несколькими штатами или с иностранными государствами, будет обвинен в совершении уголовного преступления.</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544" y="908720"/>
            <a:ext cx="8229600" cy="5610244"/>
          </a:xfrm>
        </p:spPr>
        <p:txBody>
          <a:bodyPr>
            <a:normAutofit fontScale="77500" lnSpcReduction="20000"/>
          </a:bodyPr>
          <a:lstStyle/>
          <a:p>
            <a:pPr>
              <a:buNone/>
            </a:pPr>
            <a:endParaRPr lang="ru-RU" b="1" dirty="0" smtClean="0"/>
          </a:p>
          <a:p>
            <a:pPr>
              <a:buNone/>
            </a:pPr>
            <a:r>
              <a:rPr lang="ru-RU" b="1" dirty="0" smtClean="0"/>
              <a:t>      Антимонопольный закон Клейтона (1914 г., исправленный)</a:t>
            </a:r>
          </a:p>
          <a:p>
            <a:pPr>
              <a:buNone/>
            </a:pPr>
            <a:endParaRPr lang="ru-RU" b="1" dirty="0" smtClean="0"/>
          </a:p>
          <a:p>
            <a:pPr algn="just">
              <a:buNone/>
            </a:pPr>
            <a:r>
              <a:rPr lang="ru-RU" b="1" dirty="0" smtClean="0"/>
              <a:t>§</a:t>
            </a:r>
            <a:r>
              <a:rPr lang="ru-RU" dirty="0" smtClean="0"/>
              <a:t>2. Считается незаконной ... ценовая дискриминация между различными товарами одного класса и качества ... если подобная дискриминация значительно ослабляет конкуренцию или способствует созданию монополии в любом звене торговли ... при условии,</a:t>
            </a:r>
          </a:p>
          <a:p>
            <a:pPr>
              <a:buNone/>
            </a:pPr>
            <a:endParaRPr lang="ru-RU" dirty="0" smtClean="0"/>
          </a:p>
          <a:p>
            <a:pPr algn="just">
              <a:buNone/>
            </a:pPr>
            <a:r>
              <a:rPr lang="ru-RU" dirty="0" smtClean="0"/>
              <a:t>	Что ничто, здесь указанное, не будет препятствовать разнице в оплате труда, которая единственная может объяснять разницу в затратах ...</a:t>
            </a:r>
          </a:p>
          <a:p>
            <a:pPr>
              <a:buNone/>
            </a:pPr>
            <a:endParaRPr lang="ru-RU" dirty="0" smtClean="0"/>
          </a:p>
          <a:p>
            <a:pPr algn="just">
              <a:buNone/>
            </a:pPr>
            <a:r>
              <a:rPr lang="ru-RU" dirty="0" smtClean="0"/>
              <a:t>§3. Что для любого человека является незаконным ... сдавать в аренду, продавать или заключать контракт ... при условии, или соглашении или понимании того, что ... арендатор или покупатель не будет использовать или вести дела ... в области действия конкурента ... если в результате ... может возникнуть монополия или уменьшится конкуренция в любом звене торговли.    .</a:t>
            </a:r>
          </a:p>
          <a:p>
            <a:pPr>
              <a:buNone/>
            </a:pPr>
            <a:endParaRPr lang="ru-R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idx="1"/>
          </p:nvPr>
        </p:nvSpPr>
        <p:spPr>
          <a:xfrm>
            <a:off x="467544" y="1412776"/>
            <a:ext cx="8229600" cy="4911824"/>
          </a:xfrm>
        </p:spPr>
        <p:txBody>
          <a:bodyPr/>
          <a:lstStyle/>
          <a:p>
            <a:pPr algn="just">
              <a:buClrTx/>
              <a:buFont typeface="Wingdings 2" pitchFamily="18" charset="2"/>
              <a:buChar char=""/>
            </a:pPr>
            <a:r>
              <a:rPr lang="ru-RU" dirty="0" smtClean="0"/>
              <a:t>	Государство выдвигает определенные требования к организации производства в различных отраслях. Например регламентирует возможности использования химических удобрений, требует осуществлять тщательное тестирование новых лекарственных препаратов, оговаривает условия участия в международ­ной торговле.</a:t>
            </a:r>
          </a:p>
          <a:p>
            <a:endParaRPr lang="ru-RU"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714356"/>
            <a:ext cx="8229600" cy="5610244"/>
          </a:xfrm>
        </p:spPr>
        <p:txBody>
          <a:bodyPr>
            <a:normAutofit/>
          </a:bodyPr>
          <a:lstStyle/>
          <a:p>
            <a:pPr>
              <a:buNone/>
            </a:pPr>
            <a:endParaRPr lang="ru-RU" b="1" dirty="0" smtClean="0"/>
          </a:p>
          <a:p>
            <a:pPr algn="just">
              <a:buNone/>
            </a:pPr>
            <a:r>
              <a:rPr lang="ru-RU" dirty="0" smtClean="0"/>
              <a:t>§</a:t>
            </a:r>
            <a:r>
              <a:rPr lang="ru-RU" sz="2200" dirty="0" smtClean="0"/>
              <a:t>7. Ни одна (корпорация) ... не должна приобретать ... полностью или частично другую корпорацию ... если ... в результате этого приобретения может значительно снизиться конкуренция или возникнуть монополия.</a:t>
            </a:r>
          </a:p>
          <a:p>
            <a:pPr>
              <a:buNone/>
            </a:pPr>
            <a:endParaRPr lang="ru-RU" sz="2200" b="1" dirty="0" smtClean="0"/>
          </a:p>
          <a:p>
            <a:pPr algn="ctr">
              <a:buNone/>
            </a:pPr>
            <a:r>
              <a:rPr lang="ru-RU" sz="2200" b="1" dirty="0" smtClean="0"/>
              <a:t>Закон о Федеральной торговой комиссии (1914 г., исправленный)</a:t>
            </a:r>
          </a:p>
          <a:p>
            <a:pPr>
              <a:buNone/>
            </a:pPr>
            <a:endParaRPr lang="ru-RU" sz="2200" b="1" dirty="0" smtClean="0"/>
          </a:p>
          <a:p>
            <a:pPr algn="just">
              <a:buNone/>
            </a:pPr>
            <a:r>
              <a:rPr lang="ru-RU" sz="2200" b="1" dirty="0" smtClean="0"/>
              <a:t>§</a:t>
            </a:r>
            <a:r>
              <a:rPr lang="ru-RU" sz="2200" dirty="0" smtClean="0"/>
              <a:t>5. Нечестные методы конкуренции , а также несправедливые или вводящие в заблуждение поступки или действия ... объявляются незаконными.</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0"/>
            <a:ext cx="8229600" cy="1143000"/>
          </a:xfrm>
        </p:spPr>
        <p:txBody>
          <a:bodyPr>
            <a:normAutofit/>
          </a:bodyPr>
          <a:lstStyle/>
          <a:p>
            <a:pPr algn="ctr"/>
            <a:r>
              <a:rPr lang="ru-RU" sz="3200" dirty="0" smtClean="0"/>
              <a:t>Незаконное поведение</a:t>
            </a:r>
            <a:endParaRPr lang="ru-RU" sz="3200" dirty="0"/>
          </a:p>
        </p:txBody>
      </p:sp>
      <p:sp>
        <p:nvSpPr>
          <p:cNvPr id="3" name="Содержимое 2"/>
          <p:cNvSpPr>
            <a:spLocks noGrp="1"/>
          </p:cNvSpPr>
          <p:nvPr>
            <p:ph idx="1"/>
          </p:nvPr>
        </p:nvSpPr>
        <p:spPr>
          <a:xfrm>
            <a:off x="642910" y="1357298"/>
            <a:ext cx="8229600" cy="4895864"/>
          </a:xfrm>
        </p:spPr>
        <p:txBody>
          <a:bodyPr>
            <a:normAutofit fontScale="77500" lnSpcReduction="20000"/>
          </a:bodyPr>
          <a:lstStyle/>
          <a:p>
            <a:pPr algn="just">
              <a:buFont typeface="Wingdings" pitchFamily="2" charset="2"/>
              <a:buChar char="q"/>
            </a:pPr>
            <a:r>
              <a:rPr lang="ru-RU" dirty="0" smtClean="0"/>
              <a:t>	Некоторые ранние антимонопольные мероприятия касались незаконного поведения. Суд постановлял, что определенные виды тайных сговоров незаконны сами по себе; никакая защита не оправдает подобные действия. Обвиняемые не могут доказывать свою правоту, указывая на подобающие причины (такие как качество продукта) или смягчающие обстоятельства (например, низкие прибыли).</a:t>
            </a:r>
          </a:p>
          <a:p>
            <a:pPr>
              <a:buNone/>
            </a:pPr>
            <a:endParaRPr lang="ru-RU" dirty="0" smtClean="0"/>
          </a:p>
          <a:p>
            <a:pPr algn="just">
              <a:buFont typeface="Wingdings" pitchFamily="2" charset="2"/>
              <a:buChar char="q"/>
            </a:pPr>
            <a:r>
              <a:rPr lang="ru-RU" dirty="0" smtClean="0"/>
              <a:t>	Наиболее важным классом незаконных по сути видов поведения являются соглашения, заключаемые конкурирующими фирмами с целью фиксирования цен, ограничения выпуска товара или раздела рынка. Подобные действия вызывают рост цен и снижение выпуска. Даже самые ярые противники антимонопольной политики не могут найти оправдания фиксированию цен.      </a:t>
            </a:r>
          </a:p>
          <a:p>
            <a:pPr>
              <a:buNone/>
            </a:pPr>
            <a:endParaRPr lang="ru-RU" dirty="0" smtClean="0"/>
          </a:p>
          <a:p>
            <a:pPr>
              <a:buNone/>
            </a:pPr>
            <a:r>
              <a:rPr lang="ru-RU" dirty="0" smtClean="0"/>
              <a:t>		Антимонопольное законодательство ограничивает также следующие формы поведения предприятия:</a:t>
            </a:r>
            <a:endParaRPr lang="ru-RU"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714356"/>
            <a:ext cx="8229600" cy="5610244"/>
          </a:xfrm>
        </p:spPr>
        <p:txBody>
          <a:bodyPr>
            <a:normAutofit fontScale="92500" lnSpcReduction="20000"/>
          </a:bodyPr>
          <a:lstStyle/>
          <a:p>
            <a:pPr algn="just">
              <a:buNone/>
            </a:pPr>
            <a:r>
              <a:rPr lang="ru-RU" dirty="0" smtClean="0"/>
              <a:t>• Поддержание розничных цен, когда производитель не позволяет розничному торговцу продавать продукт по цене ниже оговоренной.</a:t>
            </a:r>
          </a:p>
          <a:p>
            <a:pPr>
              <a:buNone/>
            </a:pPr>
            <a:endParaRPr lang="ru-RU" dirty="0" smtClean="0"/>
          </a:p>
          <a:p>
            <a:pPr algn="just">
              <a:buNone/>
            </a:pPr>
            <a:r>
              <a:rPr lang="ru-RU" dirty="0" smtClean="0"/>
              <a:t>• Хищническое ценообразование, при котором фирма продает свой товар по цене, которая меньше, чем производственные затраты (обычно в качестве производственных затрат рассматривают предельные или средние переменные издержки). Довод против хищнического ценообразования состоит в том, что крупная компания может использовать свои финансовые ресурсы с целью снизить цены и убрать с дороги малых конкурентов для последующего поднятия цен. В последние годы компаниям, производящим крупные скидки на свои товары, их более мелкими конкурентами было предъявлено обвинение в хищническом ценообразовании.</a:t>
            </a:r>
            <a:endParaRPr lang="ru-RU"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1285860"/>
            <a:ext cx="8229600" cy="5038740"/>
          </a:xfrm>
        </p:spPr>
        <p:txBody>
          <a:bodyPr>
            <a:normAutofit/>
          </a:bodyPr>
          <a:lstStyle/>
          <a:p>
            <a:pPr algn="just">
              <a:buNone/>
            </a:pPr>
            <a:r>
              <a:rPr lang="ru-RU" dirty="0" smtClean="0"/>
              <a:t>• Связывающие контракты, или соглашения, на основании которых фирма будет продавать продукт А только при условии, что покупатель купит продукт В.</a:t>
            </a:r>
          </a:p>
          <a:p>
            <a:pPr>
              <a:buNone/>
            </a:pPr>
            <a:endParaRPr lang="ru-RU" dirty="0" smtClean="0"/>
          </a:p>
          <a:p>
            <a:pPr algn="just">
              <a:buNone/>
            </a:pPr>
            <a:r>
              <a:rPr lang="ru-RU" dirty="0" smtClean="0"/>
              <a:t>• Ценовая дискриминация, при которой фирма продает один и тот же товар различным потребителям по разным ценам ввиду причин, не связанных с затратами или конкуренцией.</a:t>
            </a:r>
            <a:endParaRPr lang="ru-RU"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1071546"/>
            <a:ext cx="8229600" cy="5253054"/>
          </a:xfrm>
        </p:spPr>
        <p:txBody>
          <a:bodyPr>
            <a:normAutofit lnSpcReduction="10000"/>
          </a:bodyPr>
          <a:lstStyle/>
          <a:p>
            <a:pPr algn="just">
              <a:buFont typeface="Wingdings" pitchFamily="2" charset="2"/>
              <a:buChar char="q"/>
            </a:pPr>
            <a:r>
              <a:rPr lang="ru-RU" sz="2400" dirty="0" smtClean="0"/>
              <a:t>	Обратите внимание, что пункты данного списка относятся к поведению фирмы. Именно действия сами по себе являются незаконными, а не структура рынка, на котором они имеют место. Возможно, наиболее знаменитым примером подобного поведения является тайный сговор производителей электронного оборудования. В 1961 г. данная отрасль была «признана виновной» в заключении тайного соглашения о ценах. Директора крупнейших компаний — таких как «</a:t>
            </a:r>
            <a:r>
              <a:rPr lang="ru-RU" sz="2400" dirty="0" err="1" smtClean="0"/>
              <a:t>Дженерал</a:t>
            </a:r>
            <a:r>
              <a:rPr lang="ru-RU" sz="2400" dirty="0" smtClean="0"/>
              <a:t> Электрик» (</a:t>
            </a:r>
            <a:r>
              <a:rPr lang="ru-RU" sz="2400" dirty="0" err="1" smtClean="0"/>
              <a:t>General</a:t>
            </a:r>
            <a:r>
              <a:rPr lang="ru-RU" sz="2400" dirty="0" smtClean="0"/>
              <a:t> </a:t>
            </a:r>
            <a:r>
              <a:rPr lang="ru-RU" sz="2400" dirty="0" err="1" smtClean="0"/>
              <a:t>Electric</a:t>
            </a:r>
            <a:r>
              <a:rPr lang="ru-RU" sz="2400" dirty="0" smtClean="0"/>
              <a:t>) и «</a:t>
            </a:r>
            <a:r>
              <a:rPr lang="ru-RU" sz="2400" dirty="0" err="1" smtClean="0"/>
              <a:t>Вестингауз</a:t>
            </a:r>
            <a:r>
              <a:rPr lang="ru-RU" sz="2400" dirty="0" smtClean="0"/>
              <a:t>» (</a:t>
            </a:r>
            <a:r>
              <a:rPr lang="ru-RU" sz="2400" dirty="0" err="1" smtClean="0"/>
              <a:t>Westinghouse</a:t>
            </a:r>
            <a:r>
              <a:rPr lang="ru-RU" sz="2400" dirty="0" smtClean="0"/>
              <a:t>)—договорились о повышении цен. При этом они вели себя, как герои шпионского романа, назначая встречи в охотничьем домике, используя псевдонимы и совершая телефонные звонки из уличных автоматов. </a:t>
            </a:r>
            <a:endParaRPr lang="ru-RU" sz="24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544" y="1484784"/>
            <a:ext cx="8229600" cy="4536504"/>
          </a:xfrm>
        </p:spPr>
        <p:txBody>
          <a:bodyPr>
            <a:normAutofit/>
          </a:bodyPr>
          <a:lstStyle/>
          <a:p>
            <a:pPr algn="just">
              <a:buFont typeface="Wingdings" pitchFamily="2" charset="2"/>
              <a:buChar char="q"/>
            </a:pPr>
            <a:r>
              <a:rPr lang="ru-RU" sz="2400" dirty="0" smtClean="0"/>
              <a:t>	</a:t>
            </a:r>
            <a:r>
              <a:rPr lang="ru-RU" dirty="0" smtClean="0"/>
              <a:t>Хотя генеральные директора этих компаний, по видимому, не подозревали о том, что творят их вице-президенты, они оказывали на последних значительное давление по поводу увеличения объема продаж. Компании согласились выплатить компенсацию потребителям, а некоторые директора, участвовавшие в сговоре, были приговорены к тюремному заключению за нарушение антимонопольного законодательства.</a:t>
            </a:r>
            <a:endParaRPr lang="ru-RU"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04664"/>
            <a:ext cx="8496944" cy="5632311"/>
          </a:xfrm>
          <a:prstGeom prst="rect">
            <a:avLst/>
          </a:prstGeom>
          <a:noFill/>
        </p:spPr>
        <p:txBody>
          <a:bodyPr wrap="square" rtlCol="0">
            <a:spAutoFit/>
          </a:bodyPr>
          <a:lstStyle/>
          <a:p>
            <a:pPr>
              <a:buFont typeface="Wingdings" pitchFamily="2" charset="2"/>
              <a:buChar char="q"/>
            </a:pPr>
            <a:r>
              <a:rPr lang="ru-RU" sz="2000" b="1" dirty="0" smtClean="0"/>
              <a:t>	Современные примеры введения фиксированных цен.</a:t>
            </a:r>
          </a:p>
          <a:p>
            <a:pPr algn="just"/>
            <a:r>
              <a:rPr lang="ru-RU" sz="2000" dirty="0" smtClean="0"/>
              <a:t>Недавно имевшие место случаи выявили ряд интересных </a:t>
            </a:r>
            <a:r>
              <a:rPr lang="ru-RU" sz="2000" dirty="0" err="1" smtClean="0"/>
              <a:t>проблем,касающихся</a:t>
            </a:r>
            <a:r>
              <a:rPr lang="ru-RU" sz="2000" dirty="0" smtClean="0"/>
              <a:t> как законодательства, так и экономики. </a:t>
            </a:r>
          </a:p>
          <a:p>
            <a:endParaRPr lang="ru-RU" sz="2000" dirty="0" smtClean="0"/>
          </a:p>
          <a:p>
            <a:pPr algn="just">
              <a:buFont typeface="Wingdings" pitchFamily="2" charset="2"/>
              <a:buChar char="q"/>
            </a:pPr>
            <a:r>
              <a:rPr lang="ru-RU" sz="2000" dirty="0" smtClean="0"/>
              <a:t>	Один из таких случаев связан с крупной компанией по производству пищевой продукции –</a:t>
            </a:r>
            <a:r>
              <a:rPr lang="en-US" sz="2000" dirty="0" smtClean="0"/>
              <a:t> Archer Daniels Midland (ADM). </a:t>
            </a:r>
            <a:r>
              <a:rPr lang="ru-RU" sz="2000" dirty="0" smtClean="0"/>
              <a:t>Эта компания решила </a:t>
            </a:r>
            <a:r>
              <a:rPr lang="ru-RU" sz="2000" dirty="0" err="1" smtClean="0"/>
              <a:t>вветси</a:t>
            </a:r>
            <a:r>
              <a:rPr lang="ru-RU" sz="2000" dirty="0" smtClean="0"/>
              <a:t> фиксированную цену на лизин – пищевую добавку в корм поросятам, стимулирующую их рост.  В 1996 году эта компания была оштрафована на 100 млн. долл.( самый крупный антитрестовский штраф в истории), что послужило убедительным доказательством того, что фиксация цен – дело не только противозаконное, но и весьма убыточное. Кроме того, государство решило «испытать» на руководителях </a:t>
            </a:r>
            <a:r>
              <a:rPr lang="en-US" sz="2000" dirty="0" smtClean="0"/>
              <a:t>ADM</a:t>
            </a:r>
            <a:r>
              <a:rPr lang="ru-RU" sz="2000" dirty="0" smtClean="0"/>
              <a:t> одну из стратегий теории игр – так называемую «дилемму заключенного». Каждому из них было сказано, что если он сознается в попытке фиксации цен, то ему смягчат наказание, если же  не сознается, то, наоборот, - ужесточат. Неожиданным побочным эффектом этой стратегии было то, что один из руководителей компании фактически дал показания против  своего собственного работодателя!</a:t>
            </a:r>
            <a:endParaRPr lang="ru-RU" sz="20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1196752"/>
            <a:ext cx="8686800" cy="5328592"/>
          </a:xfrm>
        </p:spPr>
        <p:txBody>
          <a:bodyPr>
            <a:normAutofit fontScale="85000" lnSpcReduction="10000"/>
          </a:bodyPr>
          <a:lstStyle/>
          <a:p>
            <a:pPr algn="just">
              <a:buFont typeface="Wingdings" pitchFamily="2" charset="2"/>
              <a:buChar char="q"/>
            </a:pPr>
            <a:r>
              <a:rPr lang="ru-RU" dirty="0" smtClean="0"/>
              <a:t>	Интересный почти хрестоматийный пример можно описать на основании недавно проведенного Министерством юстиции расследования того, как колледжи и университеты назначают стипендии студентам. Правительство заявило, что небольшая группа учебных заведений тайно договорилась о том, чтобы уменьшить конкуренцию за стипендию среди лучших студентов, назначая их только в случае финансовой необходимости и выравнивая будущие стипендии для абитуриентов, поступающих на общих основаниях. Один из подсудимых, Массачусетский технологический институт (МТИ), решил выступать против правительства, апеллируя к тому, что для организаций, не получающих прибыль, должны существовать иные стандарты, нежели ля максимизирующих прибыль предприятий. МТИ одержал победу в суде, однако это </a:t>
            </a:r>
            <a:r>
              <a:rPr lang="ru-RU" dirty="0" err="1" smtClean="0"/>
              <a:t>делоп</a:t>
            </a:r>
            <a:r>
              <a:rPr lang="ru-RU" dirty="0" smtClean="0"/>
              <a:t> </a:t>
            </a:r>
            <a:r>
              <a:rPr lang="ru-RU" dirty="0" err="1" smtClean="0"/>
              <a:t>одняло</a:t>
            </a:r>
            <a:r>
              <a:rPr lang="ru-RU" dirty="0" smtClean="0"/>
              <a:t> вопрос о том, каким образом антимонопольная политика и регулирование могут применяться к деятельности образовательных и других некоммерческих организаций.</a:t>
            </a:r>
            <a:endParaRPr lang="ru-RU"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340768"/>
            <a:ext cx="8686800" cy="838200"/>
          </a:xfrm>
        </p:spPr>
        <p:txBody>
          <a:bodyPr>
            <a:normAutofit fontScale="90000"/>
          </a:bodyPr>
          <a:lstStyle/>
          <a:p>
            <a:r>
              <a:rPr lang="ru-RU" dirty="0" smtClean="0"/>
              <a:t>Слияния: законодательство и практика</a:t>
            </a:r>
            <a:endParaRPr lang="ru-RU" dirty="0"/>
          </a:p>
        </p:txBody>
      </p:sp>
      <p:sp>
        <p:nvSpPr>
          <p:cNvPr id="3" name="Содержимое 2"/>
          <p:cNvSpPr>
            <a:spLocks noGrp="1"/>
          </p:cNvSpPr>
          <p:nvPr>
            <p:ph idx="1"/>
          </p:nvPr>
        </p:nvSpPr>
        <p:spPr>
          <a:xfrm>
            <a:off x="179512" y="2852936"/>
            <a:ext cx="8686800" cy="3545235"/>
          </a:xfrm>
        </p:spPr>
        <p:txBody>
          <a:bodyPr>
            <a:normAutofit/>
          </a:bodyPr>
          <a:lstStyle/>
          <a:p>
            <a:pPr algn="just">
              <a:buFont typeface="Wingdings" pitchFamily="2" charset="2"/>
              <a:buChar char="q"/>
            </a:pPr>
            <a:r>
              <a:rPr lang="ru-RU" dirty="0" smtClean="0"/>
              <a:t>	Компании могут наращивать свою рыночную власть, увеличиваясь в размерах ( например, инвестируя свои прибыли и строя новые предприятия). Однако наиболее простым способом увеличить свою долю рынка или просто вырасти, является слияние с другой компанией. В 80-ых годах количество подобных слияний значительно увеличилось.</a:t>
            </a:r>
            <a:endParaRPr lang="ru-RU"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1124744"/>
            <a:ext cx="8229600" cy="5199856"/>
          </a:xfrm>
        </p:spPr>
        <p:txBody>
          <a:bodyPr>
            <a:normAutofit fontScale="85000" lnSpcReduction="10000"/>
          </a:bodyPr>
          <a:lstStyle/>
          <a:p>
            <a:pPr algn="just">
              <a:buFont typeface="Wingdings" pitchFamily="2" charset="2"/>
              <a:buChar char="q"/>
            </a:pPr>
            <a:r>
              <a:rPr lang="ru-RU" dirty="0" smtClean="0"/>
              <a:t>	</a:t>
            </a:r>
            <a:r>
              <a:rPr lang="ru-RU" b="1" dirty="0" smtClean="0"/>
              <a:t>Горизонтальные слияния</a:t>
            </a:r>
            <a:r>
              <a:rPr lang="ru-RU" dirty="0" smtClean="0"/>
              <a:t> – при которых объединяются компании одной отрасли – запрещены законом Клейтона, если такое слияние будет способствовать ослаблению конкуренции на рынке. Прецедентное право и постановления министерства юстиции от 1982, 1984 и 1992 года о слияниях делает более понятным многие положения антимонопольного законодательства. В соответствии с этими документами, отрасли подразделяются на три группы: неконцентрированные, слабоконцентрированные и высококонцентрированные. Слияния в последних двух группах запрещены, даже если их осуществляют компании, владеющие небольшой долей рынка. Например, в высококонцентрированной отрасли, если предприятие, контролирующее 10 % рынка, соединяется с другим предприятием, владеющим 2.5% или более, Министерство юстиции , скорее всего, запретит такое слияние.</a:t>
            </a:r>
            <a:endParaRPr lang="ru-R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544" y="1010072"/>
            <a:ext cx="8229600" cy="5847928"/>
          </a:xfrm>
        </p:spPr>
        <p:txBody>
          <a:bodyPr>
            <a:normAutofit fontScale="77500" lnSpcReduction="20000"/>
          </a:bodyPr>
          <a:lstStyle/>
          <a:p>
            <a:pPr algn="just">
              <a:buClrTx/>
              <a:buFont typeface="Wingdings 2" pitchFamily="18" charset="2"/>
              <a:buChar char=""/>
            </a:pPr>
            <a:r>
              <a:rPr lang="ru-RU" dirty="0" smtClean="0"/>
              <a:t>	</a:t>
            </a:r>
            <a:r>
              <a:rPr lang="ru-RU" sz="3100" dirty="0" smtClean="0"/>
              <a:t>Недавно, благодаря усилиям экономистов, правительство допыталось использовать новую форму регулирования, основную на рыночных стимулах. Лучшим примером использования рыночных стимулов является Закон о чистоте воздуха, принятый а 1990 году. Согласно этому закону, формируется рынок, на котором можно покупать и продавать "разрешения на выбросы", т.е. в сущности лицензии на загрязнение окружающей среды. Такой подход к обузданию рыночных сил представляется более эффективным, чем командно-административные методы.</a:t>
            </a:r>
          </a:p>
          <a:p>
            <a:pPr algn="just">
              <a:buClrTx/>
              <a:buFont typeface="Wingdings 2" pitchFamily="18" charset="2"/>
              <a:buChar char=""/>
            </a:pPr>
            <a:endParaRPr lang="ru-RU" sz="3100" dirty="0" smtClean="0"/>
          </a:p>
          <a:p>
            <a:pPr algn="just">
              <a:buClrTx/>
              <a:buFont typeface="Wingdings 2" pitchFamily="18" charset="2"/>
              <a:buChar char=""/>
            </a:pPr>
            <a:r>
              <a:rPr lang="ru-RU" sz="3100" dirty="0" smtClean="0"/>
              <a:t>	Регулирование заключается в создании, государственных законодательных актов  или рыночных стимулов, используемых для контроля за  решениями предприятий в области ценообразования, сбытовой политики или методов и объемов производства.</a:t>
            </a:r>
            <a:endParaRPr lang="ru-RU" sz="31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9512" y="980728"/>
            <a:ext cx="8686800" cy="5877272"/>
          </a:xfrm>
        </p:spPr>
        <p:txBody>
          <a:bodyPr>
            <a:normAutofit fontScale="85000" lnSpcReduction="20000"/>
          </a:bodyPr>
          <a:lstStyle/>
          <a:p>
            <a:pPr algn="just">
              <a:buFont typeface="Wingdings" pitchFamily="2" charset="2"/>
              <a:buChar char="q"/>
            </a:pPr>
            <a:r>
              <a:rPr lang="ru-RU" dirty="0" smtClean="0"/>
              <a:t>	</a:t>
            </a:r>
            <a:r>
              <a:rPr lang="ru-RU" b="1" dirty="0" smtClean="0"/>
              <a:t>Вертикальные слияния </a:t>
            </a:r>
            <a:r>
              <a:rPr lang="ru-RU" dirty="0" smtClean="0"/>
              <a:t>имеют место в том случае, когда соединяются два предприятия, осуществляющие свою деятельность на различных стадиях одного производственного процесса. В последние годы судебные органы проводят жесткую политику в отношении вертикальных слияний. Такое отношение обусловлено тем, что объединение двух независимых предприятий, может ослабить конкуренцию, так как они будут осуществлять эксклюзивное дилерство. Как правило, суд не обращает внимания на потенциальную выгодность совместных действий, получаемую в результате вертикальных слияний.</a:t>
            </a:r>
          </a:p>
          <a:p>
            <a:pPr algn="just">
              <a:buNone/>
            </a:pPr>
            <a:endParaRPr lang="ru-RU" dirty="0" smtClean="0"/>
          </a:p>
          <a:p>
            <a:pPr algn="just">
              <a:buFont typeface="Wingdings" pitchFamily="2" charset="2"/>
              <a:buChar char="q"/>
            </a:pPr>
            <a:r>
              <a:rPr lang="ru-RU" dirty="0" smtClean="0"/>
              <a:t>         Одним из направлений в кампании по уменьшению государственного вмешательства в экономику, осуществленной администрацией президента Рейгана, стало изменение положения о слияниях. Новые документы значительно ослабили требования по отношению к горизонтальным и вертикальным слияниям. Многие специалисты считают, что эти изменения способствовали всплеску слияний и «поглощений» в течение 80-х годов.</a:t>
            </a:r>
            <a:endParaRPr lang="ru-RU"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9512" y="1052736"/>
            <a:ext cx="8686800" cy="5544616"/>
          </a:xfrm>
        </p:spPr>
        <p:txBody>
          <a:bodyPr>
            <a:normAutofit fontScale="77500" lnSpcReduction="20000"/>
          </a:bodyPr>
          <a:lstStyle/>
          <a:p>
            <a:pPr algn="just">
              <a:buFont typeface="Wingdings" pitchFamily="2" charset="2"/>
              <a:buChar char="q"/>
            </a:pPr>
            <a:r>
              <a:rPr lang="ru-RU" dirty="0" smtClean="0"/>
              <a:t>	Ещё один тип слияния – конгломератные слияния – когда соединяются компании, работающие в разных отраслях. При конгломератном слиянии химическая или сталелитейная компания может приобрести нефтяную компанию. Противники конгломератов называют две причины. Во-первых, они считают, что концентрация активов в больших компаниях постоянно растёт на протяжении этого столетия именно в результате слияний. 200 крупнейших американских компаний контролируют активы на сумму почти 2.5 млрд. долл. Именно поэтому крупнейшие корпорации обладают огромной экономической и политической властью. При этом многие наблюдатели обеспокоены в большей степени тем, что крупные компании злоупотребляют своей властью на рынке. Второй момент, на который указывают противники конгломератов, состоит в том, что многие из этих слияний не имеют никакой экономической цели. Они являются, по их мнению, лишь частью игры руководителя, применяемой им для развлечения управляющих, уставших от руководства своими сталелитейными или химическими производствами. Конечно, здесь есть доля правды: что общего между авиапромышленностью и упаковкой мяса? Или у производства печатных машинок с противозачаточными средствами? Или у аренды компьютеров с автобусными перевозками?</a:t>
            </a:r>
            <a:endParaRPr lang="ru-RU"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980728"/>
            <a:ext cx="8820472" cy="838200"/>
          </a:xfrm>
        </p:spPr>
        <p:txBody>
          <a:bodyPr>
            <a:normAutofit fontScale="90000"/>
          </a:bodyPr>
          <a:lstStyle/>
          <a:p>
            <a:pPr algn="ctr"/>
            <a:r>
              <a:rPr lang="ru-RU" dirty="0" smtClean="0"/>
              <a:t>Антимонопольное законодательство и эффективность</a:t>
            </a:r>
            <a:endParaRPr lang="ru-RU" dirty="0"/>
          </a:p>
        </p:txBody>
      </p:sp>
      <p:sp>
        <p:nvSpPr>
          <p:cNvPr id="3" name="Содержимое 2"/>
          <p:cNvSpPr>
            <a:spLocks noGrp="1"/>
          </p:cNvSpPr>
          <p:nvPr>
            <p:ph idx="1"/>
          </p:nvPr>
        </p:nvSpPr>
        <p:spPr/>
        <p:txBody>
          <a:bodyPr>
            <a:normAutofit fontScale="92500" lnSpcReduction="10000"/>
          </a:bodyPr>
          <a:lstStyle/>
          <a:p>
            <a:pPr algn="just">
              <a:buFont typeface="Wingdings" pitchFamily="2" charset="2"/>
              <a:buChar char="q"/>
            </a:pPr>
            <a:r>
              <a:rPr lang="ru-RU" dirty="0" smtClean="0"/>
              <a:t>	В течение последних двадцати лет экономические и правовые нормы, касающиеся антимонопольной политики, сильно изменились. На протяжении этого периода регулирование в отраслях было прекращено, и антимонопольное законодательство отказалось о своей миссии «остановить накопление капитала в огромных масштабах, так как человек перед ним беспомощен»(цитата из решения суда по делу компании </a:t>
            </a:r>
            <a:r>
              <a:rPr lang="en-US" dirty="0" smtClean="0"/>
              <a:t>Alcoa</a:t>
            </a:r>
            <a:r>
              <a:rPr lang="ru-RU" dirty="0" smtClean="0"/>
              <a:t>, 1945 г.). Вместо этого антимонопольные законы служили делу повышения экономической эффективности. Если крупная компания работает эффективно, она будет править бал на рынке.</a:t>
            </a:r>
            <a:endParaRPr lang="ru-RU"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51520" y="908720"/>
            <a:ext cx="8686800" cy="5688632"/>
          </a:xfrm>
        </p:spPr>
        <p:txBody>
          <a:bodyPr>
            <a:normAutofit fontScale="92500" lnSpcReduction="20000"/>
          </a:bodyPr>
          <a:lstStyle/>
          <a:p>
            <a:pPr algn="just">
              <a:buFont typeface="Wingdings" pitchFamily="2" charset="2"/>
              <a:buChar char="q"/>
            </a:pPr>
            <a:r>
              <a:rPr lang="ru-RU" dirty="0" smtClean="0"/>
              <a:t>	В чем же состоит причина изменения отношения к антимонопольной политике? Во-первых, это произошло из-за технического прогресса в области экономических исследований. Экономисты пришли к выводу, что поведение компании не всегда тесно связано с ее структурой. Некоторые крупные компании( например, такие как </a:t>
            </a:r>
            <a:r>
              <a:rPr lang="en-US" dirty="0" smtClean="0"/>
              <a:t>Intel, Microsoft </a:t>
            </a:r>
            <a:r>
              <a:rPr lang="ru-RU" dirty="0" smtClean="0"/>
              <a:t>и</a:t>
            </a:r>
            <a:r>
              <a:rPr lang="en-US" dirty="0" smtClean="0"/>
              <a:t> Boeing)</a:t>
            </a:r>
            <a:r>
              <a:rPr lang="ru-RU" dirty="0" smtClean="0"/>
              <a:t> и некоторые высококонцентрированные рынки( микропроцессоров, телекоммуникаций, самолетов) удерживают пальму первенства по количеству инноваций и повышению производительности. Хотя, согласно экономической теории, монополии удерживают высокие цены, исторический опыт свидетельствует: высококонцентрированные отрасли часто характеризуются более быстрым снижением цен по сравнению с менее концентрированными. Вместе с тем некоторые неконцентрированные отрасли, такие как сельское хозяйство и финансовое обслуживание, отличаются хорошей результативностью</a:t>
            </a:r>
            <a:endParaRPr lang="ru-RU"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51520" y="1022722"/>
            <a:ext cx="8686800" cy="5835278"/>
          </a:xfrm>
        </p:spPr>
        <p:txBody>
          <a:bodyPr>
            <a:normAutofit fontScale="62500" lnSpcReduction="20000"/>
          </a:bodyPr>
          <a:lstStyle/>
          <a:p>
            <a:pPr algn="just">
              <a:buFont typeface="Wingdings" pitchFamily="2" charset="2"/>
              <a:buChar char="q"/>
            </a:pPr>
            <a:r>
              <a:rPr lang="ru-RU" dirty="0" smtClean="0"/>
              <a:t>	</a:t>
            </a:r>
            <a:r>
              <a:rPr lang="ru-RU" sz="3800" dirty="0" smtClean="0"/>
              <a:t>Как же можно объяснить этот  парадокс? Некоторые экономисты обращаются в шумпетерианской гипотезе. В концентрированных отраслях компании получают монопольную прибыль. Однако размер рынка также означает, что крупные предприятия смогут присвоить большую часть дохода от инвестиций, вложенных в исследования и разработки. Это объясняет высокий уровень расходов на исследования и разработки и быстрый технический прогресс в концентрированных отраслях. Если, как утверждал </a:t>
            </a:r>
            <a:r>
              <a:rPr lang="ru-RU" sz="3800" dirty="0" err="1" smtClean="0"/>
              <a:t>Шумпетер</a:t>
            </a:r>
            <a:r>
              <a:rPr lang="ru-RU" sz="3800" dirty="0" smtClean="0"/>
              <a:t>, крупные компании являются источником технологических перемен,  было бы глупо убивать эту курицу, несущую золотые яйца. Эту же мысль хорошо выразил </a:t>
            </a:r>
            <a:r>
              <a:rPr lang="ru-RU" sz="3800" dirty="0" err="1" smtClean="0"/>
              <a:t>Лесстер</a:t>
            </a:r>
            <a:r>
              <a:rPr lang="ru-RU" sz="3800" dirty="0" smtClean="0"/>
              <a:t> </a:t>
            </a:r>
            <a:r>
              <a:rPr lang="ru-RU" sz="3800" dirty="0" err="1" smtClean="0"/>
              <a:t>Тароу</a:t>
            </a:r>
            <a:r>
              <a:rPr lang="ru-RU" sz="3800" dirty="0" smtClean="0"/>
              <a:t>, бывший декан школы менеджмента при Массачусетском технологическом институте: «Миллионы, потраченные на процесс против </a:t>
            </a:r>
            <a:r>
              <a:rPr lang="en-US" sz="3800" dirty="0" smtClean="0"/>
              <a:t>IBM</a:t>
            </a:r>
            <a:r>
              <a:rPr lang="ru-RU" sz="3800" dirty="0" smtClean="0"/>
              <a:t>, с большей пользой могли бы быть израсходованы на исследования и разработки, что могло бы способствовать удержанию Америкой первого места в компьютерном мире. </a:t>
            </a:r>
            <a:endParaRPr lang="ru-RU" sz="38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51520" y="1025352"/>
            <a:ext cx="8686800" cy="5832648"/>
          </a:xfrm>
        </p:spPr>
        <p:txBody>
          <a:bodyPr>
            <a:normAutofit fontScale="92500" lnSpcReduction="10000"/>
          </a:bodyPr>
          <a:lstStyle/>
          <a:p>
            <a:pPr algn="just">
              <a:buFont typeface="Wingdings" pitchFamily="2" charset="2"/>
              <a:buChar char="q"/>
            </a:pPr>
            <a:r>
              <a:rPr lang="ru-RU" dirty="0" smtClean="0"/>
              <a:t>	Второй шаг в сторону  нового подхода к регулированию и антимонопольной политике был сделан при пересмотре взглядов на природу конкуренции. Рассматривая и экспериментальные доказательства и результаты наблюдений, многие экономисты пришли к выводу, что интенсивное соперничество возникает даже на олигополистических рынках, при условии, что сговор строго запрещён. Ниже приведены слова Ричарда Познера, в прошлом профессора права, а сейчас – федерального судьи.</a:t>
            </a:r>
          </a:p>
          <a:p>
            <a:pPr algn="just">
              <a:buNone/>
            </a:pPr>
            <a:endParaRPr lang="ru-RU" dirty="0" smtClean="0"/>
          </a:p>
          <a:p>
            <a:pPr algn="just">
              <a:buFont typeface="Wingdings" pitchFamily="2" charset="2"/>
              <a:buChar char="q"/>
            </a:pPr>
            <a:r>
              <a:rPr lang="ru-RU" dirty="0" smtClean="0"/>
              <a:t>        Согласно этой точке зрения, сутью антимонопольного законодательства должно быть замещение существующих законодательных актов простым запрещением </a:t>
            </a:r>
            <a:r>
              <a:rPr lang="ru-RU" i="1" dirty="0" smtClean="0"/>
              <a:t>тайных</a:t>
            </a:r>
            <a:r>
              <a:rPr lang="ru-RU" dirty="0" smtClean="0"/>
              <a:t> или явных соглашений, которые неоправданно ограничивают конкуренцию.</a:t>
            </a:r>
          </a:p>
          <a:p>
            <a:pPr algn="just">
              <a:buFont typeface="Wingdings" pitchFamily="2" charset="2"/>
              <a:buChar char="q"/>
            </a:pPr>
            <a:endParaRPr lang="ru-RU"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23528" y="1196752"/>
            <a:ext cx="8229600" cy="4983832"/>
          </a:xfrm>
        </p:spPr>
        <p:txBody>
          <a:bodyPr>
            <a:normAutofit fontScale="92500" lnSpcReduction="20000"/>
          </a:bodyPr>
          <a:lstStyle/>
          <a:p>
            <a:pPr algn="just">
              <a:buFont typeface="Wingdings" pitchFamily="2" charset="2"/>
              <a:buChar char="q"/>
            </a:pPr>
            <a:r>
              <a:rPr lang="ru-RU" dirty="0" smtClean="0"/>
              <a:t>	В-третьих, причиной того, что маятник качнулся против жестких антимонопольных мер в основном послужила возрастающая популярность идеологии невмешательства государства в период правление президента Рейгана. Эту позицию поддерживали сторонники чикагской школы , которые утверждали, что монопольная власть возникает в результате вмешательства государства. Согласно этой точке зрения, наибольшая монопольная власть сосредоточена в областях, защищенных указами правительства. Важные примеры экономического регулирования приведены в табл.1. Сторонники идеологии свободного предпринимательства утверждают, что сокращение вмешательства государства в экономическую жизнь пойдёт на пользу конкуренции.</a:t>
            </a:r>
            <a:endParaRPr lang="ru-RU"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95536" y="1556792"/>
            <a:ext cx="8229600" cy="4389120"/>
          </a:xfrm>
        </p:spPr>
        <p:txBody>
          <a:bodyPr>
            <a:normAutofit lnSpcReduction="10000"/>
          </a:bodyPr>
          <a:lstStyle/>
          <a:p>
            <a:pPr algn="just">
              <a:buFont typeface="Wingdings" pitchFamily="2" charset="2"/>
              <a:buChar char="q"/>
            </a:pPr>
            <a:r>
              <a:rPr lang="ru-RU" dirty="0" smtClean="0"/>
              <a:t>	Каково же будущее антитрестовских законов? Вряд ли кто-то решится предсказать будущее отношение государства к большому бизнесу. Тем не менее, экономисты и юристы, принадлежащие практически ко всем направлениям политического спектра, положительно относятся к подходу, ориентированному на эффективность. Однако интенсивность зарубежной конкуренции вряд ли изменится в обозримом будущем. Поэтому в ближайшем будущем мы вряд ли станем свидетелями антитрестовской горячки, когда-то охватившей наше общество. </a:t>
            </a:r>
            <a:endParaRPr lang="ru-RU"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548680"/>
            <a:ext cx="8686800" cy="838200"/>
          </a:xfrm>
        </p:spPr>
        <p:txBody>
          <a:bodyPr/>
          <a:lstStyle/>
          <a:p>
            <a:pPr algn="ctr"/>
            <a:r>
              <a:rPr lang="ru-RU" dirty="0" smtClean="0"/>
              <a:t>Резюме</a:t>
            </a:r>
            <a:endParaRPr lang="ru-RU" dirty="0"/>
          </a:p>
        </p:txBody>
      </p:sp>
      <p:sp>
        <p:nvSpPr>
          <p:cNvPr id="3" name="Содержимое 2"/>
          <p:cNvSpPr>
            <a:spLocks noGrp="1"/>
          </p:cNvSpPr>
          <p:nvPr>
            <p:ph idx="1"/>
          </p:nvPr>
        </p:nvSpPr>
        <p:spPr>
          <a:xfrm>
            <a:off x="457200" y="1628800"/>
            <a:ext cx="8229600" cy="4695800"/>
          </a:xfrm>
        </p:spPr>
        <p:txBody>
          <a:bodyPr>
            <a:normAutofit fontScale="92500" lnSpcReduction="20000"/>
          </a:bodyPr>
          <a:lstStyle/>
          <a:p>
            <a:pPr>
              <a:buNone/>
            </a:pPr>
            <a:r>
              <a:rPr lang="ru-RU" b="1" dirty="0" smtClean="0"/>
              <a:t>	Регулирование предпринимательской деятельности: теория и практика</a:t>
            </a:r>
          </a:p>
          <a:p>
            <a:pPr>
              <a:buNone/>
            </a:pPr>
            <a:endParaRPr lang="ru-RU" dirty="0" smtClean="0"/>
          </a:p>
          <a:p>
            <a:pPr marL="514350" indent="-514350" algn="just">
              <a:buClrTx/>
              <a:buFont typeface="+mj-lt"/>
              <a:buAutoNum type="arabicPeriod"/>
            </a:pPr>
            <a:r>
              <a:rPr lang="ru-RU" dirty="0" smtClean="0"/>
              <a:t>Регулирование осуществляется с помощью законодательных актов, контролирующих поведение предприятий на рынке. Экономические регулирование направлено на контроль цен, объёмов производства, условий входа и выхода с рынка, а также стандартов обслуживания в отдельных отраслях; социальное регулирование осуществляется с помощью правил, целью которых является устранение дефицита информации и побочных эффектов, особенно тех, которые оказывают негативное воздействие на здоровье, безопасность и окружающую среду.</a:t>
            </a:r>
            <a:endParaRPr lang="ru-RU"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9512" y="260648"/>
            <a:ext cx="8686800" cy="6597352"/>
          </a:xfrm>
        </p:spPr>
        <p:txBody>
          <a:bodyPr>
            <a:normAutofit fontScale="85000" lnSpcReduction="10000"/>
          </a:bodyPr>
          <a:lstStyle/>
          <a:p>
            <a:pPr marL="514350" indent="-514350" algn="just">
              <a:buClrTx/>
              <a:buFont typeface="+mj-lt"/>
              <a:buAutoNum type="arabicPeriod" startAt="2"/>
            </a:pPr>
            <a:r>
              <a:rPr lang="ru-RU" dirty="0" smtClean="0"/>
              <a:t>Традиционно считалось, что регулирование необходимо в том случае, когда недостатки рынка проявляются в полной мере. Это означает, следующее: отдельные предприятия располагаю очень большой рыночный властью в отрасли; потребители и работники получают неадекватную информацию; имеют место побочные эффекты, такие как загрязнение окружающей среды. Однако сегодня существует и иной подход  к проблеме регулирования. В этом случае регулирование способствует реализации целей  регулируемых предприятий, устраняя потенциальных конкурентов.</a:t>
            </a:r>
          </a:p>
          <a:p>
            <a:pPr marL="514350" indent="-514350" algn="just">
              <a:buFont typeface="+mj-lt"/>
              <a:buAutoNum type="arabicPeriod" startAt="2"/>
            </a:pPr>
            <a:endParaRPr lang="ru-RU" dirty="0" smtClean="0"/>
          </a:p>
          <a:p>
            <a:pPr marL="514350" indent="-514350" algn="just">
              <a:buClrTx/>
              <a:buFont typeface="+mj-lt"/>
              <a:buAutoNum type="arabicPeriod" startAt="2"/>
            </a:pPr>
            <a:r>
              <a:rPr lang="ru-RU" dirty="0" smtClean="0"/>
              <a:t>Самым серьёзным основанием для применения экономического регулирования является существование естественных монополий. Естественная монополия возникает в том случае, когда при любом уровне производства наблюдается снижение средних издержек производства, поэтому наиболее эффективное производство возможно при существовании лишь одного предприятия. Сегодня только немногие отрасли промышленности близки к состоянию естественной монополии, возможно, это только коммунальные системы </a:t>
            </a:r>
            <a:r>
              <a:rPr lang="ru-RU" dirty="0" err="1" smtClean="0"/>
              <a:t>водо</a:t>
            </a:r>
            <a:r>
              <a:rPr lang="ru-RU" dirty="0" smtClean="0"/>
              <a:t>- и </a:t>
            </a:r>
            <a:r>
              <a:rPr lang="ru-RU" dirty="0" err="1" smtClean="0"/>
              <a:t>электро-снабжения</a:t>
            </a:r>
            <a:r>
              <a:rPr lang="ru-RU" dirty="0" smtClean="0"/>
              <a:t>.</a:t>
            </a:r>
          </a:p>
          <a:p>
            <a:pPr marL="514350" indent="-514350">
              <a:buNone/>
            </a:pPr>
            <a:endParaRPr lang="ru-R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ru-RU" sz="4000" dirty="0" smtClean="0"/>
              <a:t>ДВА СПОСОБА РЕГУЛИРОВАНИЯ</a:t>
            </a:r>
            <a:r>
              <a:rPr lang="ru-RU" dirty="0" smtClean="0"/>
              <a:t/>
            </a:r>
            <a:br>
              <a:rPr lang="ru-RU" dirty="0" smtClean="0"/>
            </a:br>
            <a:endParaRPr lang="ru-RU" dirty="0"/>
          </a:p>
        </p:txBody>
      </p:sp>
      <p:sp>
        <p:nvSpPr>
          <p:cNvPr id="3" name="Содержимое 2"/>
          <p:cNvSpPr>
            <a:spLocks noGrp="1"/>
          </p:cNvSpPr>
          <p:nvPr>
            <p:ph idx="1"/>
          </p:nvPr>
        </p:nvSpPr>
        <p:spPr>
          <a:xfrm>
            <a:off x="251520" y="1772816"/>
            <a:ext cx="8686800" cy="4525963"/>
          </a:xfrm>
        </p:spPr>
        <p:txBody>
          <a:bodyPr>
            <a:normAutofit fontScale="77500" lnSpcReduction="20000"/>
          </a:bodyPr>
          <a:lstStyle/>
          <a:p>
            <a:pPr algn="just">
              <a:buClrTx/>
              <a:buFont typeface="Wingdings 2" pitchFamily="18" charset="2"/>
              <a:buChar char=""/>
            </a:pPr>
            <a:r>
              <a:rPr lang="ru-RU" dirty="0" smtClean="0"/>
              <a:t>	</a:t>
            </a:r>
            <a:r>
              <a:rPr lang="ru-RU" sz="3100" dirty="0" smtClean="0"/>
              <a:t>Обычно разделяют два способа регулирования. </a:t>
            </a:r>
            <a:r>
              <a:rPr lang="ru-RU" sz="3100" b="1" dirty="0" smtClean="0"/>
              <a:t>Экономическое регулирование </a:t>
            </a:r>
            <a:r>
              <a:rPr lang="ru-RU" sz="3100" dirty="0" smtClean="0"/>
              <a:t>касается контроля за ценами, условиями входа и выхода из отрасли, стандартами обслуживания в определенных отраслях. Яркими примерами такого вида регулирования являются регулирование деятельности компаний предоставляющих коммунальные услуги (телекоммуникационные, газо- и водоснабжение) и регулирование некоторых других видов деятельности (пассажирских и грузовых перевозок, радио- и телевещания). Финансовый рынок находится под жестким контролем с 30-х годов. Существуют жесткие правила, описывающие допустимые и запрещенные виды деятельности банков, брокерских контор и страховых компаний.</a:t>
            </a:r>
          </a:p>
          <a:p>
            <a:pPr>
              <a:buNone/>
            </a:pPr>
            <a:endParaRPr lang="ru-RU"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9512" y="881336"/>
            <a:ext cx="8686800" cy="5976664"/>
          </a:xfrm>
        </p:spPr>
        <p:txBody>
          <a:bodyPr>
            <a:normAutofit fontScale="77500" lnSpcReduction="20000"/>
          </a:bodyPr>
          <a:lstStyle/>
          <a:p>
            <a:pPr marL="514350" indent="-514350" algn="just">
              <a:buClrTx/>
              <a:buFont typeface="+mj-lt"/>
              <a:buAutoNum type="arabicPeriod" startAt="4"/>
            </a:pPr>
            <a:r>
              <a:rPr lang="ru-RU" dirty="0" smtClean="0"/>
              <a:t>Государство регулирует цены и уровень обслуживания в частных компаниях, работающих в условиях  естественной монополии. Одним из традиционных требований, выдвигаемых при осуществлении государственного регулирования монополий, является установление цен на уровне средних издержек производства. Идеальным результатом регулирования было бы установление цены на уровне предельных издержек, однако такой подход непрактичен, поскольку вынуждает правительство субсидировать монополиста. Новый подход – регулирование, основанное на эффективности, например установление потолка цен, когда регулируемые предприятия получают серьёзный стимул к снижению издержек и повышению производительности.</a:t>
            </a:r>
          </a:p>
          <a:p>
            <a:pPr marL="514350" indent="-514350" algn="just">
              <a:buClrTx/>
              <a:buFont typeface="+mj-lt"/>
              <a:buAutoNum type="arabicPeriod" startAt="4"/>
            </a:pPr>
            <a:endParaRPr lang="ru-RU" dirty="0" smtClean="0"/>
          </a:p>
          <a:p>
            <a:pPr marL="514350" indent="-514350" algn="just">
              <a:buClrTx/>
              <a:buFont typeface="+mj-lt"/>
              <a:buAutoNum type="arabicPeriod" startAt="4"/>
            </a:pPr>
            <a:endParaRPr lang="ru-RU" dirty="0" smtClean="0"/>
          </a:p>
          <a:p>
            <a:pPr marL="514350" indent="-514350" algn="just">
              <a:buClrTx/>
              <a:buFont typeface="+mj-lt"/>
              <a:buAutoNum type="arabicPeriod" startAt="4"/>
            </a:pPr>
            <a:r>
              <a:rPr lang="ru-RU" dirty="0" smtClean="0"/>
              <a:t>Из-за серьезного давления конкурентных сил, особенно сильно проявляющегося на мировом рынке, экономическое регулирование сегодня может быть применено только в нескольких отраслях. Движение дерегулирования в 70-х годах ограничило сферы применения экономического регулирования, что дало положительные результаты в некоторых отраслях, например в сферах авиаперевозок.</a:t>
            </a:r>
            <a:endParaRPr lang="ru-RU"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76672"/>
            <a:ext cx="8686800" cy="838200"/>
          </a:xfrm>
        </p:spPr>
        <p:txBody>
          <a:bodyPr>
            <a:normAutofit/>
          </a:bodyPr>
          <a:lstStyle/>
          <a:p>
            <a:r>
              <a:rPr lang="ru-RU" sz="2800" dirty="0" smtClean="0"/>
              <a:t>Антимонопольная политика</a:t>
            </a:r>
            <a:endParaRPr lang="ru-RU" sz="2800" dirty="0"/>
          </a:p>
        </p:txBody>
      </p:sp>
      <p:sp>
        <p:nvSpPr>
          <p:cNvPr id="3" name="Содержимое 2"/>
          <p:cNvSpPr>
            <a:spLocks noGrp="1"/>
          </p:cNvSpPr>
          <p:nvPr>
            <p:ph idx="1"/>
          </p:nvPr>
        </p:nvSpPr>
        <p:spPr>
          <a:xfrm>
            <a:off x="179512" y="1628800"/>
            <a:ext cx="8686800" cy="4752528"/>
          </a:xfrm>
        </p:spPr>
        <p:txBody>
          <a:bodyPr>
            <a:normAutofit fontScale="85000" lnSpcReduction="20000"/>
          </a:bodyPr>
          <a:lstStyle/>
          <a:p>
            <a:pPr marL="514350" indent="-514350" algn="just">
              <a:buClrTx/>
              <a:buFont typeface="+mj-lt"/>
              <a:buAutoNum type="arabicPeriod" startAt="6"/>
            </a:pPr>
            <a:r>
              <a:rPr lang="ru-RU" dirty="0" smtClean="0"/>
              <a:t>Антимонопольная политика, запрещающая антиконкурентное поведение и предотвращающая образование монопольных структур, представляет собой основное средство ограничения злоупотреблений рыночной властью большими предприятиями . Эта политика берёт своё начало с хорошо известных законодательных актов: закона </a:t>
            </a:r>
            <a:r>
              <a:rPr lang="ru-RU" dirty="0" err="1" smtClean="0"/>
              <a:t>Шермана</a:t>
            </a:r>
            <a:r>
              <a:rPr lang="ru-RU" dirty="0" smtClean="0"/>
              <a:t>(1890) и закона </a:t>
            </a:r>
            <a:r>
              <a:rPr lang="ru-RU" dirty="0" err="1" smtClean="0"/>
              <a:t>Клейтона</a:t>
            </a:r>
            <a:r>
              <a:rPr lang="ru-RU" dirty="0" smtClean="0"/>
              <a:t>(1914). Основными целями антимонопольной политики являются: запрещение деятельности, противоречащей принципам конкурентной борьбы( к их числу относятся заключение соглашений о фиксировании цен или разделе территории, ценовая дискриминация, а также принудительные контракты), а также разделение( расформирование) монопольных структур. В соответствии с современными правовыми нормами такими структурами являются те, которые обладают достаточной рыночной властью( большой долей рынка), а также осуществляют </a:t>
            </a:r>
            <a:r>
              <a:rPr lang="ru-RU" dirty="0" err="1" smtClean="0"/>
              <a:t>антиконкурентные</a:t>
            </a:r>
            <a:r>
              <a:rPr lang="ru-RU" dirty="0" smtClean="0"/>
              <a:t> действия.</a:t>
            </a:r>
            <a:endParaRPr lang="ru-RU"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04800" y="188640"/>
            <a:ext cx="8686800" cy="6669360"/>
          </a:xfrm>
        </p:spPr>
        <p:txBody>
          <a:bodyPr>
            <a:normAutofit fontScale="85000" lnSpcReduction="10000"/>
          </a:bodyPr>
          <a:lstStyle/>
          <a:p>
            <a:pPr marL="514350" indent="-514350" algn="just">
              <a:buClrTx/>
              <a:buFont typeface="+mj-lt"/>
              <a:buAutoNum type="arabicPeriod" startAt="7"/>
            </a:pPr>
            <a:r>
              <a:rPr lang="ru-RU" dirty="0" smtClean="0"/>
              <a:t>Для достижения поставленных целей, кроме </a:t>
            </a:r>
            <a:r>
              <a:rPr lang="ru-RU" dirty="0" err="1" smtClean="0"/>
              <a:t>огранчиения</a:t>
            </a:r>
            <a:r>
              <a:rPr lang="ru-RU" dirty="0" smtClean="0"/>
              <a:t> поведения действующих предприятий, антимонопольное законодательство направлено на предотвращение слияний, в результате которых может снизиться </a:t>
            </a:r>
            <a:r>
              <a:rPr lang="ru-RU" dirty="0" err="1" smtClean="0"/>
              <a:t>урвоень</a:t>
            </a:r>
            <a:r>
              <a:rPr lang="ru-RU" dirty="0" smtClean="0"/>
              <a:t> конкуренции. На сегодняшний день горизонтальные слияния( объединение предприятий одной и той же отрасли) вызывают гораздо большую тревогу у правительства, в отличие от вертикальных слияний и конгломератов.</a:t>
            </a:r>
          </a:p>
          <a:p>
            <a:pPr marL="514350" indent="-514350">
              <a:buClrTx/>
              <a:buFont typeface="+mj-lt"/>
              <a:buAutoNum type="arabicPeriod" startAt="7"/>
            </a:pPr>
            <a:endParaRPr lang="ru-RU" dirty="0" smtClean="0"/>
          </a:p>
          <a:p>
            <a:pPr marL="514350" indent="-514350" algn="just">
              <a:buClrTx/>
              <a:buFont typeface="+mj-lt"/>
              <a:buAutoNum type="arabicPeriod" startAt="7"/>
            </a:pPr>
            <a:r>
              <a:rPr lang="ru-RU" dirty="0" smtClean="0"/>
              <a:t>Развитие экономической мысли за последние два десятка лет оказало сильное влияние на антимонопольную политику. В результате антимонопольная политика сейчас почти полностью сфокусирована на повышении эффективности, игнорируя ранние популистские беспокойства по поводу крупных размеров предприятий. Более того, в современной экономике, характеризующейся интенсивной конкуренцией с иностранными производителями и свободным соперничеством отечественных производителей, многие считают, что антимонопольная политика должна в основном быть сосредоточена на предотвращении тайных соглашений, подобных соглашению о фиксировании цен.</a:t>
            </a:r>
            <a:endParaRPr lang="ru-RU"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188640"/>
            <a:ext cx="8686800" cy="838200"/>
          </a:xfrm>
        </p:spPr>
        <p:txBody>
          <a:bodyPr/>
          <a:lstStyle/>
          <a:p>
            <a:r>
              <a:rPr lang="ru-RU" dirty="0" smtClean="0"/>
              <a:t>Ключевые понятия</a:t>
            </a:r>
            <a:endParaRPr lang="ru-RU" dirty="0"/>
          </a:p>
        </p:txBody>
      </p:sp>
      <p:sp>
        <p:nvSpPr>
          <p:cNvPr id="3" name="Содержимое 2"/>
          <p:cNvSpPr>
            <a:spLocks noGrp="1"/>
          </p:cNvSpPr>
          <p:nvPr>
            <p:ph idx="1"/>
          </p:nvPr>
        </p:nvSpPr>
        <p:spPr>
          <a:xfrm>
            <a:off x="304800" y="1554162"/>
            <a:ext cx="4411216" cy="4525963"/>
          </a:xfrm>
        </p:spPr>
        <p:txBody>
          <a:bodyPr>
            <a:normAutofit fontScale="92500" lnSpcReduction="10000"/>
          </a:bodyPr>
          <a:lstStyle/>
          <a:p>
            <a:pPr>
              <a:buNone/>
            </a:pPr>
            <a:r>
              <a:rPr lang="ru-RU" b="1" dirty="0" smtClean="0"/>
              <a:t>Регулирование</a:t>
            </a:r>
          </a:p>
          <a:p>
            <a:pPr algn="just">
              <a:buNone/>
            </a:pPr>
            <a:r>
              <a:rPr lang="ru-RU" dirty="0" smtClean="0"/>
              <a:t>Два типа регулирования:</a:t>
            </a:r>
          </a:p>
          <a:p>
            <a:pPr algn="just">
              <a:buNone/>
            </a:pPr>
            <a:r>
              <a:rPr lang="ru-RU" dirty="0" smtClean="0"/>
              <a:t>Экономическое  и социальное</a:t>
            </a:r>
          </a:p>
          <a:p>
            <a:pPr algn="just">
              <a:buNone/>
            </a:pPr>
            <a:r>
              <a:rPr lang="ru-RU" dirty="0" smtClean="0"/>
              <a:t>Старый стиль команды и контроль) против нового         ( экономические стимулы)</a:t>
            </a:r>
          </a:p>
          <a:p>
            <a:pPr>
              <a:buNone/>
            </a:pPr>
            <a:r>
              <a:rPr lang="ru-RU" dirty="0" smtClean="0"/>
              <a:t>Естественна(я монополия</a:t>
            </a:r>
          </a:p>
          <a:p>
            <a:pPr algn="just">
              <a:buNone/>
            </a:pPr>
            <a:r>
              <a:rPr lang="ru-RU" dirty="0" smtClean="0"/>
              <a:t>Причины регулирования:</a:t>
            </a:r>
          </a:p>
          <a:p>
            <a:pPr>
              <a:buNone/>
            </a:pPr>
            <a:r>
              <a:rPr lang="ru-RU" dirty="0" smtClean="0"/>
              <a:t>рыночные власть</a:t>
            </a:r>
          </a:p>
          <a:p>
            <a:pPr>
              <a:buNone/>
            </a:pPr>
            <a:r>
              <a:rPr lang="ru-RU" dirty="0" smtClean="0"/>
              <a:t>побочные эффекты</a:t>
            </a:r>
          </a:p>
          <a:p>
            <a:pPr>
              <a:buNone/>
            </a:pPr>
            <a:r>
              <a:rPr lang="ru-RU" dirty="0" smtClean="0"/>
              <a:t>дефицит информации</a:t>
            </a:r>
          </a:p>
        </p:txBody>
      </p:sp>
      <p:sp>
        <p:nvSpPr>
          <p:cNvPr id="4" name="TextBox 3"/>
          <p:cNvSpPr txBox="1"/>
          <p:nvPr/>
        </p:nvSpPr>
        <p:spPr>
          <a:xfrm>
            <a:off x="4932040" y="1196752"/>
            <a:ext cx="3816424" cy="5478423"/>
          </a:xfrm>
          <a:prstGeom prst="rect">
            <a:avLst/>
          </a:prstGeom>
          <a:noFill/>
        </p:spPr>
        <p:txBody>
          <a:bodyPr wrap="square" rtlCol="0">
            <a:spAutoFit/>
          </a:bodyPr>
          <a:lstStyle/>
          <a:p>
            <a:r>
              <a:rPr lang="ru-RU" sz="2500" b="1" dirty="0" smtClean="0"/>
              <a:t>Антимонопольная политика</a:t>
            </a:r>
          </a:p>
          <a:p>
            <a:pPr algn="just"/>
            <a:r>
              <a:rPr lang="ru-RU" sz="2500" dirty="0" smtClean="0"/>
              <a:t>Законы Шермана, Клейтона и Закон о Федеральной торговой комиссии</a:t>
            </a:r>
          </a:p>
          <a:p>
            <a:pPr algn="just"/>
            <a:r>
              <a:rPr lang="ru-RU" sz="2500" dirty="0" smtClean="0"/>
              <a:t>Слияния:</a:t>
            </a:r>
          </a:p>
          <a:p>
            <a:pPr algn="just"/>
            <a:r>
              <a:rPr lang="ru-RU" sz="2500" dirty="0" smtClean="0"/>
              <a:t>горизонтальные</a:t>
            </a:r>
          </a:p>
          <a:p>
            <a:pPr algn="just"/>
            <a:r>
              <a:rPr lang="ru-RU" sz="2500" dirty="0" smtClean="0"/>
              <a:t>вертикальные</a:t>
            </a:r>
          </a:p>
          <a:p>
            <a:r>
              <a:rPr lang="ru-RU" sz="2500" dirty="0" smtClean="0"/>
              <a:t>конгломератные</a:t>
            </a:r>
          </a:p>
          <a:p>
            <a:pPr algn="just"/>
            <a:r>
              <a:rPr lang="ru-RU" sz="2500" dirty="0" smtClean="0"/>
              <a:t>Антимонопольная политика, ориентированная на эффективность</a:t>
            </a:r>
            <a:endParaRPr lang="ru-RU" sz="2500"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686800" cy="838200"/>
          </a:xfrm>
        </p:spPr>
        <p:txBody>
          <a:bodyPr/>
          <a:lstStyle/>
          <a:p>
            <a:r>
              <a:rPr lang="en-US" dirty="0" smtClean="0"/>
              <a:t>ВОПРОСЫ ДЛЯ ОБСУЖДЕНИЯ</a:t>
            </a:r>
            <a:endParaRPr lang="en-US" dirty="0"/>
          </a:p>
        </p:txBody>
      </p:sp>
      <p:sp>
        <p:nvSpPr>
          <p:cNvPr id="3" name="Content Placeholder 2"/>
          <p:cNvSpPr>
            <a:spLocks noGrp="1"/>
          </p:cNvSpPr>
          <p:nvPr>
            <p:ph idx="1"/>
          </p:nvPr>
        </p:nvSpPr>
        <p:spPr>
          <a:xfrm>
            <a:off x="323528" y="1484784"/>
            <a:ext cx="8229600" cy="4389120"/>
          </a:xfrm>
        </p:spPr>
        <p:txBody>
          <a:bodyPr>
            <a:noAutofit/>
          </a:bodyPr>
          <a:lstStyle/>
          <a:p>
            <a:pPr marL="457200" indent="-457200" algn="just">
              <a:buClrTx/>
              <a:buFont typeface="+mj-lt"/>
              <a:buAutoNum type="arabicPeriod"/>
            </a:pPr>
            <a:r>
              <a:rPr lang="en-US" sz="2400" dirty="0" smtClean="0"/>
              <a:t> Каково </a:t>
            </a:r>
            <a:r>
              <a:rPr lang="en-US" sz="2400" dirty="0" err="1" smtClean="0"/>
              <a:t>главное</a:t>
            </a:r>
            <a:r>
              <a:rPr lang="en-US" sz="2400" dirty="0" smtClean="0"/>
              <a:t> оружие </a:t>
            </a:r>
            <a:r>
              <a:rPr lang="en-US" sz="2400" dirty="0" err="1" smtClean="0"/>
              <a:t>правительства</a:t>
            </a:r>
            <a:r>
              <a:rPr lang="en-US" sz="2400" dirty="0" smtClean="0"/>
              <a:t> в </a:t>
            </a:r>
            <a:r>
              <a:rPr lang="en-US" sz="2400" dirty="0" err="1" smtClean="0"/>
              <a:t>деле</a:t>
            </a:r>
            <a:r>
              <a:rPr lang="en-US" sz="2400" dirty="0" smtClean="0"/>
              <a:t> </a:t>
            </a:r>
            <a:r>
              <a:rPr lang="en-US" sz="2400" dirty="0" err="1" smtClean="0"/>
              <a:t>ограничения</a:t>
            </a:r>
            <a:r>
              <a:rPr lang="en-US" sz="2400" dirty="0" smtClean="0"/>
              <a:t> </a:t>
            </a:r>
            <a:r>
              <a:rPr lang="en-US" sz="2400" dirty="0" err="1" smtClean="0"/>
              <a:t>монопольной</a:t>
            </a:r>
            <a:r>
              <a:rPr lang="en-US" sz="2400" dirty="0" smtClean="0"/>
              <a:t> </a:t>
            </a:r>
            <a:r>
              <a:rPr lang="en-US" sz="2400" dirty="0" err="1" smtClean="0"/>
              <a:t>власти</a:t>
            </a:r>
            <a:r>
              <a:rPr lang="en-US" sz="2400" dirty="0" smtClean="0"/>
              <a:t>? Опишите </a:t>
            </a:r>
            <a:r>
              <a:rPr lang="en-US" sz="2400" dirty="0" err="1" smtClean="0"/>
              <a:t>сильные</a:t>
            </a:r>
            <a:r>
              <a:rPr lang="en-US" sz="2400" dirty="0" smtClean="0"/>
              <a:t> и </a:t>
            </a:r>
            <a:r>
              <a:rPr lang="en-US" sz="2400" dirty="0" err="1" smtClean="0"/>
              <a:t>слабые</a:t>
            </a:r>
            <a:r>
              <a:rPr lang="en-US" sz="2400" dirty="0" smtClean="0"/>
              <a:t> </a:t>
            </a:r>
            <a:r>
              <a:rPr lang="en-US" sz="2400" dirty="0" err="1" smtClean="0"/>
              <a:t>стороны</a:t>
            </a:r>
            <a:r>
              <a:rPr lang="en-US" sz="2400" dirty="0" smtClean="0"/>
              <a:t> </a:t>
            </a:r>
            <a:r>
              <a:rPr lang="en-US" sz="2400" dirty="0" err="1" smtClean="0"/>
              <a:t>каждо</a:t>
            </a:r>
            <a:r>
              <a:rPr lang="ru-RU" sz="2400" dirty="0" smtClean="0"/>
              <a:t>го подхода</a:t>
            </a:r>
          </a:p>
          <a:p>
            <a:pPr marL="457200" indent="-457200" algn="just">
              <a:buClrTx/>
              <a:buFont typeface="+mj-lt"/>
              <a:buAutoNum type="arabicPeriod"/>
            </a:pPr>
            <a:r>
              <a:rPr lang="en-US" sz="2400" dirty="0" smtClean="0"/>
              <a:t> </a:t>
            </a:r>
            <a:r>
              <a:rPr lang="en-US" sz="2400" dirty="0" err="1" smtClean="0"/>
              <a:t>Сделайте</a:t>
            </a:r>
            <a:r>
              <a:rPr lang="en-US" sz="2400" dirty="0" smtClean="0"/>
              <a:t> </a:t>
            </a:r>
            <a:r>
              <a:rPr lang="en-US" sz="2400" dirty="0" err="1" smtClean="0"/>
              <a:t>обзор</a:t>
            </a:r>
            <a:r>
              <a:rPr lang="en-US" sz="2400" dirty="0" smtClean="0"/>
              <a:t> </a:t>
            </a:r>
            <a:r>
              <a:rPr lang="en-US" sz="2400" dirty="0" err="1" smtClean="0"/>
              <a:t>трех</a:t>
            </a:r>
            <a:r>
              <a:rPr lang="en-US" sz="2400" dirty="0" smtClean="0"/>
              <a:t> </a:t>
            </a:r>
            <a:r>
              <a:rPr lang="en-US" sz="2400" dirty="0" err="1" smtClean="0"/>
              <a:t>результатов</a:t>
            </a:r>
            <a:r>
              <a:rPr lang="en-US" sz="2400" dirty="0" smtClean="0"/>
              <a:t> </a:t>
            </a:r>
            <a:r>
              <a:rPr lang="en-US" sz="2400" dirty="0" err="1" smtClean="0"/>
              <a:t>ценообразования</a:t>
            </a:r>
            <a:r>
              <a:rPr lang="en-US" sz="2400" dirty="0" smtClean="0"/>
              <a:t> . </a:t>
            </a:r>
            <a:r>
              <a:rPr lang="en-US" sz="2400" dirty="0" err="1" smtClean="0"/>
              <a:t>Можете</a:t>
            </a:r>
            <a:r>
              <a:rPr lang="en-US" sz="2400" dirty="0" smtClean="0"/>
              <a:t> </a:t>
            </a:r>
            <a:r>
              <a:rPr lang="en-US" sz="2400" dirty="0" err="1" smtClean="0"/>
              <a:t>ли</a:t>
            </a:r>
            <a:r>
              <a:rPr lang="en-US" sz="2400" dirty="0" smtClean="0"/>
              <a:t> </a:t>
            </a:r>
            <a:r>
              <a:rPr lang="en-US" sz="2400" dirty="0" err="1" smtClean="0"/>
              <a:t>вы</a:t>
            </a:r>
            <a:r>
              <a:rPr lang="en-US" sz="2400" dirty="0" smtClean="0"/>
              <a:t> </a:t>
            </a:r>
            <a:r>
              <a:rPr lang="en-US" sz="2400" dirty="0" err="1" smtClean="0"/>
              <a:t>предположить</a:t>
            </a:r>
            <a:r>
              <a:rPr lang="en-US" sz="2400" dirty="0" smtClean="0"/>
              <a:t>, </a:t>
            </a:r>
            <a:r>
              <a:rPr lang="en-US" sz="2400" dirty="0" err="1" smtClean="0"/>
              <a:t>с</a:t>
            </a:r>
            <a:r>
              <a:rPr lang="en-US" sz="2400" dirty="0" smtClean="0"/>
              <a:t> </a:t>
            </a:r>
            <a:r>
              <a:rPr lang="en-US" sz="2400" dirty="0" err="1" smtClean="0"/>
              <a:t>какими</a:t>
            </a:r>
            <a:r>
              <a:rPr lang="en-US" sz="2400" dirty="0" smtClean="0"/>
              <a:t> </a:t>
            </a:r>
            <a:r>
              <a:rPr lang="en-US" sz="2400" dirty="0" err="1" smtClean="0"/>
              <a:t>трудностями</a:t>
            </a:r>
            <a:r>
              <a:rPr lang="en-US" sz="2400" dirty="0" smtClean="0"/>
              <a:t> </a:t>
            </a:r>
            <a:r>
              <a:rPr lang="en-US" sz="2400" dirty="0" err="1" smtClean="0"/>
              <a:t>может</a:t>
            </a:r>
            <a:r>
              <a:rPr lang="en-US" sz="2400" dirty="0" smtClean="0"/>
              <a:t> </a:t>
            </a:r>
            <a:r>
              <a:rPr lang="en-US" sz="2400" dirty="0" err="1" smtClean="0"/>
              <a:t>столкнуться</a:t>
            </a:r>
            <a:r>
              <a:rPr lang="en-US" sz="2400" dirty="0" smtClean="0"/>
              <a:t> </a:t>
            </a:r>
            <a:r>
              <a:rPr lang="en-US" sz="2400" dirty="0" err="1" smtClean="0"/>
              <a:t>внедрение</a:t>
            </a:r>
            <a:r>
              <a:rPr lang="en-US" sz="2400" dirty="0" smtClean="0"/>
              <a:t> </a:t>
            </a:r>
            <a:r>
              <a:rPr lang="en-US" sz="2400" dirty="0" err="1" smtClean="0"/>
              <a:t>идеальных</a:t>
            </a:r>
            <a:r>
              <a:rPr lang="en-US" sz="2400" dirty="0" smtClean="0"/>
              <a:t> </a:t>
            </a:r>
            <a:r>
              <a:rPr lang="en-US" sz="2400" dirty="0" err="1" smtClean="0"/>
              <a:t>регулируемых</a:t>
            </a:r>
            <a:r>
              <a:rPr lang="en-US" sz="2400" dirty="0" smtClean="0"/>
              <a:t> </a:t>
            </a:r>
            <a:r>
              <a:rPr lang="en-US" sz="2400" dirty="0" err="1" smtClean="0"/>
              <a:t>цен</a:t>
            </a:r>
            <a:r>
              <a:rPr lang="en-US" sz="2400" dirty="0" smtClean="0"/>
              <a:t>? </a:t>
            </a:r>
            <a:r>
              <a:rPr lang="en-US" sz="2400" i="1" dirty="0" smtClean="0"/>
              <a:t>(</a:t>
            </a:r>
            <a:r>
              <a:rPr lang="en-US" sz="2400" i="1" dirty="0" err="1" smtClean="0"/>
              <a:t>Подсказка</a:t>
            </a:r>
            <a:r>
              <a:rPr lang="en-US" sz="2400" i="1" dirty="0" smtClean="0"/>
              <a:t>: </a:t>
            </a:r>
            <a:r>
              <a:rPr lang="en-US" sz="2400" i="1" dirty="0" err="1" smtClean="0"/>
              <a:t>откуда</a:t>
            </a:r>
            <a:r>
              <a:rPr lang="en-US" sz="2400" i="1" dirty="0" smtClean="0"/>
              <a:t> </a:t>
            </a:r>
            <a:r>
              <a:rPr lang="en-US" sz="2400" i="1" dirty="0" err="1" smtClean="0"/>
              <a:t>страна</a:t>
            </a:r>
            <a:r>
              <a:rPr lang="en-US" sz="2400" i="1" dirty="0" smtClean="0"/>
              <a:t> </a:t>
            </a:r>
            <a:r>
              <a:rPr lang="en-US" sz="2400" i="1" dirty="0" err="1" smtClean="0"/>
              <a:t>получает</a:t>
            </a:r>
            <a:r>
              <a:rPr lang="en-US" sz="2400" i="1" dirty="0" smtClean="0"/>
              <a:t> </a:t>
            </a:r>
            <a:r>
              <a:rPr lang="en-US" sz="2400" i="1" dirty="0" err="1" smtClean="0"/>
              <a:t>выручку</a:t>
            </a:r>
            <a:r>
              <a:rPr lang="en-US" sz="2400" i="1" dirty="0" smtClean="0"/>
              <a:t>? </a:t>
            </a:r>
            <a:r>
              <a:rPr lang="en-US" sz="2400" i="1" dirty="0" err="1" smtClean="0"/>
              <a:t>Легко</a:t>
            </a:r>
            <a:r>
              <a:rPr lang="en-US" sz="2400" i="1" dirty="0" smtClean="0"/>
              <a:t> </a:t>
            </a:r>
            <a:r>
              <a:rPr lang="en-US" sz="2400" i="1" dirty="0" err="1" smtClean="0"/>
              <a:t>ли</a:t>
            </a:r>
            <a:r>
              <a:rPr lang="en-US" sz="2400" i="1" dirty="0" smtClean="0"/>
              <a:t> </a:t>
            </a:r>
            <a:r>
              <a:rPr lang="en-US" sz="2400" i="1" dirty="0" err="1" smtClean="0"/>
              <a:t>измерить</a:t>
            </a:r>
            <a:r>
              <a:rPr lang="en-US" sz="2400" i="1" dirty="0" smtClean="0"/>
              <a:t> </a:t>
            </a:r>
            <a:r>
              <a:rPr lang="en-US" sz="2400" i="1" dirty="0" err="1" smtClean="0"/>
              <a:t>МС</a:t>
            </a:r>
            <a:r>
              <a:rPr lang="en-US" sz="2400" i="1" dirty="0" smtClean="0"/>
              <a:t>?) </a:t>
            </a:r>
            <a:r>
              <a:rPr lang="en-US" sz="2400" i="1" dirty="0" err="1" smtClean="0"/>
              <a:t>Аналогично</a:t>
            </a:r>
            <a:r>
              <a:rPr lang="en-US" sz="2400" i="1" dirty="0" smtClean="0"/>
              <a:t>, </a:t>
            </a:r>
            <a:r>
              <a:rPr lang="en-US" sz="2400" i="1" dirty="0" err="1" smtClean="0"/>
              <a:t>можете</a:t>
            </a:r>
            <a:r>
              <a:rPr lang="en-US" sz="2400" i="1" dirty="0" smtClean="0"/>
              <a:t> </a:t>
            </a:r>
            <a:r>
              <a:rPr lang="en-US" sz="2400" i="1" dirty="0" err="1" smtClean="0"/>
              <a:t>ли</a:t>
            </a:r>
            <a:r>
              <a:rPr lang="en-US" sz="2400" i="1" dirty="0" smtClean="0"/>
              <a:t> </a:t>
            </a:r>
            <a:r>
              <a:rPr lang="en-US" sz="2400" i="1" dirty="0" err="1" smtClean="0"/>
              <a:t>вы</a:t>
            </a:r>
            <a:r>
              <a:rPr lang="en-US" sz="2400" i="1" dirty="0" smtClean="0"/>
              <a:t> </a:t>
            </a:r>
            <a:r>
              <a:rPr lang="en-US" sz="2400" i="1" dirty="0" err="1" smtClean="0"/>
              <a:t>указать</a:t>
            </a:r>
            <a:r>
              <a:rPr lang="en-US" sz="2400" i="1" dirty="0" smtClean="0"/>
              <a:t> </a:t>
            </a:r>
            <a:r>
              <a:rPr lang="en-US" sz="2400" i="1" dirty="0" err="1" smtClean="0"/>
              <a:t>причины</a:t>
            </a:r>
            <a:r>
              <a:rPr lang="en-US" sz="2400" i="1" dirty="0" smtClean="0"/>
              <a:t>, </a:t>
            </a:r>
            <a:r>
              <a:rPr lang="en-US" sz="2400" i="1" dirty="0" err="1" smtClean="0"/>
              <a:t>по</a:t>
            </a:r>
            <a:r>
              <a:rPr lang="en-US" sz="2400" i="1" dirty="0" smtClean="0"/>
              <a:t> </a:t>
            </a:r>
            <a:r>
              <a:rPr lang="en-US" sz="2400" i="1" dirty="0" err="1" smtClean="0"/>
              <a:t>которым</a:t>
            </a:r>
            <a:r>
              <a:rPr lang="en-US" sz="2400" i="1" dirty="0" smtClean="0"/>
              <a:t> </a:t>
            </a:r>
            <a:r>
              <a:rPr lang="en-US" sz="2400" i="1" dirty="0" err="1" smtClean="0"/>
              <a:t>многие</a:t>
            </a:r>
            <a:r>
              <a:rPr lang="en-US" sz="2400" i="1" dirty="0" smtClean="0"/>
              <a:t> </a:t>
            </a:r>
            <a:r>
              <a:rPr lang="en-US" sz="2400" i="1" dirty="0" err="1" smtClean="0"/>
              <a:t>экономисты</a:t>
            </a:r>
            <a:r>
              <a:rPr lang="en-US" sz="2400" i="1" dirty="0" smtClean="0"/>
              <a:t> </a:t>
            </a:r>
            <a:r>
              <a:rPr lang="en-US" sz="2400" i="1" dirty="0" err="1" smtClean="0"/>
              <a:t>предпочитают</a:t>
            </a:r>
            <a:r>
              <a:rPr lang="en-US" sz="2400" i="1" dirty="0" smtClean="0"/>
              <a:t> </a:t>
            </a:r>
            <a:r>
              <a:rPr lang="en-US" sz="2400" i="1" dirty="0" err="1" smtClean="0"/>
              <a:t>нерегулируемый</a:t>
            </a:r>
            <a:r>
              <a:rPr lang="en-US" sz="2400" i="1" dirty="0" smtClean="0"/>
              <a:t> </a:t>
            </a:r>
            <a:r>
              <a:rPr lang="en-US" sz="2400" i="1" dirty="0" err="1" smtClean="0"/>
              <a:t>результат</a:t>
            </a:r>
            <a:r>
              <a:rPr lang="en-US" sz="2400" i="1" dirty="0" smtClean="0"/>
              <a:t> </a:t>
            </a:r>
            <a:r>
              <a:rPr lang="en-US" sz="2400" i="1" dirty="0" err="1" smtClean="0"/>
              <a:t>регулируемому</a:t>
            </a:r>
            <a:r>
              <a:rPr lang="en-US" sz="2400" i="1" dirty="0" smtClean="0"/>
              <a:t>? (</a:t>
            </a:r>
            <a:r>
              <a:rPr lang="en-US" sz="2400" i="1" dirty="0" err="1" smtClean="0"/>
              <a:t>Подсказка</a:t>
            </a:r>
            <a:r>
              <a:rPr lang="en-US" sz="2400" i="1" dirty="0" smtClean="0"/>
              <a:t>: </a:t>
            </a:r>
            <a:r>
              <a:rPr lang="en-US" sz="2400" i="1" dirty="0" err="1" smtClean="0"/>
              <a:t>что</a:t>
            </a:r>
            <a:r>
              <a:rPr lang="en-US" sz="2400" i="1" dirty="0" smtClean="0"/>
              <a:t> </a:t>
            </a:r>
            <a:r>
              <a:rPr lang="en-US" sz="2400" i="1" dirty="0" err="1" smtClean="0"/>
              <a:t>будет</a:t>
            </a:r>
            <a:r>
              <a:rPr lang="en-US" sz="2400" i="1" dirty="0" smtClean="0"/>
              <a:t>, </a:t>
            </a:r>
            <a:r>
              <a:rPr lang="en-US" sz="2400" i="1" dirty="0" err="1" smtClean="0"/>
              <a:t>если</a:t>
            </a:r>
            <a:r>
              <a:rPr lang="en-US" sz="2400" i="1" dirty="0" smtClean="0"/>
              <a:t> R</a:t>
            </a:r>
            <a:r>
              <a:rPr lang="en-US" sz="2000" i="1" dirty="0" smtClean="0"/>
              <a:t>M</a:t>
            </a:r>
            <a:r>
              <a:rPr lang="en-US" sz="2400" i="1" dirty="0" smtClean="0"/>
              <a:t> </a:t>
            </a:r>
            <a:r>
              <a:rPr lang="en-US" sz="2400" i="1" dirty="0" err="1" smtClean="0"/>
              <a:t>ненамного</a:t>
            </a:r>
            <a:r>
              <a:rPr lang="en-US" sz="2400" i="1" dirty="0" smtClean="0"/>
              <a:t> </a:t>
            </a:r>
            <a:r>
              <a:rPr lang="en-US" sz="2400" i="1" dirty="0" err="1" smtClean="0"/>
              <a:t>больше</a:t>
            </a:r>
            <a:r>
              <a:rPr lang="en-US" sz="2400" i="1" dirty="0" smtClean="0"/>
              <a:t> P</a:t>
            </a:r>
            <a:r>
              <a:rPr lang="en-US" sz="2000" i="1" dirty="0" smtClean="0"/>
              <a:t>R</a:t>
            </a:r>
            <a:r>
              <a:rPr lang="en-US" sz="2400" i="1" dirty="0" smtClean="0"/>
              <a:t>? </a:t>
            </a:r>
            <a:r>
              <a:rPr lang="en-US" sz="2400" i="1" dirty="0" err="1" smtClean="0"/>
              <a:t>Посмотрите</a:t>
            </a:r>
            <a:r>
              <a:rPr lang="en-US" sz="2400" i="1" dirty="0" smtClean="0"/>
              <a:t> </a:t>
            </a:r>
            <a:r>
              <a:rPr lang="en-US" sz="2400" i="1" dirty="0" err="1" smtClean="0"/>
              <a:t>на</a:t>
            </a:r>
            <a:r>
              <a:rPr lang="en-US" sz="2400" i="1" dirty="0" smtClean="0"/>
              <a:t> </a:t>
            </a:r>
            <a:r>
              <a:rPr lang="en-US" sz="2400" i="1" dirty="0" err="1" smtClean="0"/>
              <a:t>это</a:t>
            </a:r>
            <a:r>
              <a:rPr lang="en-US" sz="2400" i="1" dirty="0" smtClean="0"/>
              <a:t> с </a:t>
            </a:r>
            <a:r>
              <a:rPr lang="en-US" sz="2400" i="1" dirty="0" err="1" smtClean="0"/>
              <a:t>точки</a:t>
            </a:r>
            <a:r>
              <a:rPr lang="en-US" sz="2400" i="1" dirty="0" smtClean="0"/>
              <a:t> </a:t>
            </a:r>
            <a:r>
              <a:rPr lang="en-US" sz="2400" i="1" dirty="0" err="1" smtClean="0"/>
              <a:t>зрения</a:t>
            </a:r>
            <a:r>
              <a:rPr lang="en-US" sz="2400" i="1" dirty="0" smtClean="0"/>
              <a:t> </a:t>
            </a:r>
            <a:r>
              <a:rPr lang="en-US" sz="2400" i="1" dirty="0" err="1" smtClean="0"/>
              <a:t>теории</a:t>
            </a:r>
            <a:r>
              <a:rPr lang="en-US" sz="2400" i="1" dirty="0" smtClean="0"/>
              <a:t> заинтересованных групп.)</a:t>
            </a:r>
            <a:endParaRPr lang="en-US" sz="240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08720"/>
            <a:ext cx="8686800" cy="5747469"/>
          </a:xfrm>
        </p:spPr>
        <p:txBody>
          <a:bodyPr>
            <a:normAutofit fontScale="92500" lnSpcReduction="20000"/>
          </a:bodyPr>
          <a:lstStyle/>
          <a:p>
            <a:pPr marL="514350" indent="-514350" algn="just">
              <a:buClrTx/>
              <a:buFont typeface="+mj-lt"/>
              <a:buAutoNum type="arabicPeriod" startAt="3"/>
            </a:pPr>
            <a:r>
              <a:rPr lang="en-US" sz="2824" i="1" dirty="0" smtClean="0"/>
              <a:t> Опишите </a:t>
            </a:r>
            <a:r>
              <a:rPr lang="en-US" sz="2824" i="1" dirty="0" err="1" smtClean="0"/>
              <a:t>теорию</a:t>
            </a:r>
            <a:r>
              <a:rPr lang="en-US" sz="2824" i="1" dirty="0" smtClean="0"/>
              <a:t> регулирования </a:t>
            </a:r>
            <a:r>
              <a:rPr lang="en-US" sz="2824" i="1" dirty="0" err="1" smtClean="0"/>
              <a:t>сточки</a:t>
            </a:r>
            <a:r>
              <a:rPr lang="en-US" sz="2824" i="1" dirty="0" smtClean="0"/>
              <a:t> </a:t>
            </a:r>
            <a:r>
              <a:rPr lang="en-US" sz="2824" i="1" dirty="0" err="1" smtClean="0"/>
              <a:t>зрения</a:t>
            </a:r>
            <a:r>
              <a:rPr lang="en-US" sz="2824" i="1" dirty="0" smtClean="0"/>
              <a:t> заинтересованных </a:t>
            </a:r>
            <a:r>
              <a:rPr lang="en-US" sz="2824" i="1" dirty="0" err="1" smtClean="0"/>
              <a:t>групп</a:t>
            </a:r>
            <a:r>
              <a:rPr lang="en-US" sz="2824" i="1" dirty="0" smtClean="0"/>
              <a:t>. </a:t>
            </a:r>
            <a:r>
              <a:rPr lang="en-US" sz="2824" i="1" dirty="0" err="1" smtClean="0"/>
              <a:t>Кто</a:t>
            </a:r>
            <a:r>
              <a:rPr lang="en-US" sz="2824" i="1" dirty="0" smtClean="0"/>
              <a:t> предъявляет </a:t>
            </a:r>
            <a:r>
              <a:rPr lang="en-US" sz="2824" i="1" dirty="0" err="1" smtClean="0"/>
              <a:t>спрос</a:t>
            </a:r>
            <a:r>
              <a:rPr lang="en-US" sz="2824" i="1" dirty="0" smtClean="0"/>
              <a:t> и </a:t>
            </a:r>
            <a:r>
              <a:rPr lang="en-US" sz="2824" i="1" dirty="0" err="1" smtClean="0"/>
              <a:t>предложение</a:t>
            </a:r>
            <a:r>
              <a:rPr lang="en-US" sz="2824" i="1" dirty="0" smtClean="0"/>
              <a:t> </a:t>
            </a:r>
            <a:r>
              <a:rPr lang="en-US" sz="2824" i="1" dirty="0" err="1" smtClean="0"/>
              <a:t>на</a:t>
            </a:r>
            <a:r>
              <a:rPr lang="en-US" sz="2824" i="1" dirty="0" smtClean="0"/>
              <a:t> </a:t>
            </a:r>
            <a:r>
              <a:rPr lang="en-US" sz="2824" i="1" dirty="0" err="1" smtClean="0"/>
              <a:t>регулирование</a:t>
            </a:r>
            <a:r>
              <a:rPr lang="en-US" sz="2824" i="1" dirty="0" smtClean="0"/>
              <a:t>? </a:t>
            </a:r>
            <a:r>
              <a:rPr lang="en-US" sz="2824" i="1" dirty="0" err="1" smtClean="0"/>
              <a:t>Что</a:t>
            </a:r>
            <a:r>
              <a:rPr lang="en-US" sz="2824" i="1" dirty="0" smtClean="0"/>
              <a:t> </a:t>
            </a:r>
            <a:r>
              <a:rPr lang="en-US" sz="2824" i="1" dirty="0" err="1" smtClean="0"/>
              <a:t>такое</a:t>
            </a:r>
            <a:r>
              <a:rPr lang="en-US" sz="2824" i="1" dirty="0" smtClean="0"/>
              <a:t> «</a:t>
            </a:r>
            <a:r>
              <a:rPr lang="en-US" sz="2824" i="1" dirty="0" err="1" smtClean="0"/>
              <a:t>цена</a:t>
            </a:r>
            <a:r>
              <a:rPr lang="en-US" sz="2824" i="1" dirty="0" smtClean="0"/>
              <a:t>» </a:t>
            </a:r>
            <a:r>
              <a:rPr lang="en-US" sz="2824" i="1" dirty="0" err="1" smtClean="0"/>
              <a:t>и</a:t>
            </a:r>
            <a:r>
              <a:rPr lang="en-US" sz="2824" i="1" dirty="0" smtClean="0"/>
              <a:t> «</a:t>
            </a:r>
            <a:r>
              <a:rPr lang="en-US" sz="2824" i="1" dirty="0" err="1" smtClean="0"/>
              <a:t>количество</a:t>
            </a:r>
            <a:r>
              <a:rPr lang="en-US" sz="2824" i="1" dirty="0" smtClean="0"/>
              <a:t>» </a:t>
            </a:r>
            <a:r>
              <a:rPr lang="en-US" sz="2824" i="1" dirty="0" err="1" smtClean="0"/>
              <a:t>на</a:t>
            </a:r>
            <a:r>
              <a:rPr lang="en-US" sz="2824" i="1" dirty="0" smtClean="0"/>
              <a:t> </a:t>
            </a:r>
            <a:r>
              <a:rPr lang="en-US" sz="2824" i="1" dirty="0" err="1" smtClean="0"/>
              <a:t>этом</a:t>
            </a:r>
            <a:r>
              <a:rPr lang="en-US" sz="2824" i="1" dirty="0" smtClean="0"/>
              <a:t> «</a:t>
            </a:r>
            <a:r>
              <a:rPr lang="en-US" sz="2824" i="1" dirty="0" err="1" smtClean="0"/>
              <a:t>рынке</a:t>
            </a:r>
            <a:r>
              <a:rPr lang="en-US" sz="2824" i="1" dirty="0" smtClean="0"/>
              <a:t>»? </a:t>
            </a:r>
            <a:r>
              <a:rPr lang="en-US" sz="2824" i="1" dirty="0" err="1" smtClean="0"/>
              <a:t>Почему</a:t>
            </a:r>
            <a:r>
              <a:rPr lang="en-US" sz="2824" i="1" dirty="0" smtClean="0"/>
              <a:t> </a:t>
            </a:r>
            <a:r>
              <a:rPr lang="en-US" sz="2824" i="1" dirty="0" err="1" smtClean="0"/>
              <a:t>аналогия</a:t>
            </a:r>
            <a:r>
              <a:rPr lang="en-US" sz="2824" i="1" dirty="0" smtClean="0"/>
              <a:t> с </a:t>
            </a:r>
            <a:r>
              <a:rPr lang="en-US" sz="2824" i="1" dirty="0" err="1" smtClean="0"/>
              <a:t>долларом</a:t>
            </a:r>
            <a:r>
              <a:rPr lang="en-US" sz="2824" i="1" dirty="0" smtClean="0"/>
              <a:t> </a:t>
            </a:r>
            <a:r>
              <a:rPr lang="en-US" sz="2824" i="1" dirty="0" err="1" smtClean="0"/>
              <a:t>или</a:t>
            </a:r>
            <a:r>
              <a:rPr lang="en-US" sz="2824" i="1" dirty="0" smtClean="0"/>
              <a:t> </a:t>
            </a:r>
            <a:r>
              <a:rPr lang="en-US" sz="2824" i="1" dirty="0" err="1" smtClean="0"/>
              <a:t>голосами</a:t>
            </a:r>
            <a:r>
              <a:rPr lang="en-US" sz="2824" i="1" dirty="0" smtClean="0"/>
              <a:t> </a:t>
            </a:r>
            <a:r>
              <a:rPr lang="en-US" sz="2824" i="1" dirty="0" err="1" smtClean="0"/>
              <a:t>на</a:t>
            </a:r>
            <a:r>
              <a:rPr lang="en-US" sz="2824" i="1" dirty="0" smtClean="0"/>
              <a:t> </a:t>
            </a:r>
            <a:r>
              <a:rPr lang="en-US" sz="2824" i="1" dirty="0" err="1" smtClean="0"/>
              <a:t>выборах</a:t>
            </a:r>
            <a:r>
              <a:rPr lang="en-US" sz="2824" i="1" dirty="0" smtClean="0"/>
              <a:t> </a:t>
            </a:r>
            <a:r>
              <a:rPr lang="en-US" sz="2824" i="1" dirty="0" err="1" smtClean="0"/>
              <a:t>не</a:t>
            </a:r>
            <a:r>
              <a:rPr lang="en-US" sz="2824" i="1" dirty="0" smtClean="0"/>
              <a:t> </a:t>
            </a:r>
            <a:r>
              <a:rPr lang="en-US" sz="2824" i="1" dirty="0" err="1" smtClean="0"/>
              <a:t>подходит</a:t>
            </a:r>
            <a:r>
              <a:rPr lang="en-US" sz="2824" i="1" dirty="0" smtClean="0"/>
              <a:t>?</a:t>
            </a:r>
          </a:p>
          <a:p>
            <a:pPr marL="514350" indent="-514350" algn="just">
              <a:buClrTx/>
              <a:buFont typeface="+mj-lt"/>
              <a:buAutoNum type="arabicPeriod" startAt="3"/>
            </a:pPr>
            <a:r>
              <a:rPr lang="en-US" sz="2824" i="1" dirty="0" smtClean="0"/>
              <a:t>«</a:t>
            </a:r>
            <a:r>
              <a:rPr lang="en-US" sz="2824" i="1" dirty="0" err="1" smtClean="0"/>
              <a:t>Майкрософт</a:t>
            </a:r>
            <a:r>
              <a:rPr lang="en-US" sz="2824" i="1" dirty="0" smtClean="0"/>
              <a:t>, </a:t>
            </a:r>
            <a:r>
              <a:rPr lang="en-US" sz="2824" i="1" dirty="0" err="1" smtClean="0"/>
              <a:t>крупная</a:t>
            </a:r>
            <a:r>
              <a:rPr lang="en-US" sz="2824" i="1" dirty="0" smtClean="0"/>
              <a:t> </a:t>
            </a:r>
            <a:r>
              <a:rPr lang="en-US" sz="2824" i="1" dirty="0" err="1" smtClean="0"/>
              <a:t>компания</a:t>
            </a:r>
            <a:r>
              <a:rPr lang="en-US" sz="2824" i="1" dirty="0" smtClean="0"/>
              <a:t>, </a:t>
            </a:r>
            <a:r>
              <a:rPr lang="en-US" sz="2824" i="1" dirty="0" err="1" smtClean="0"/>
              <a:t>производящая</a:t>
            </a:r>
            <a:r>
              <a:rPr lang="en-US" sz="2824" i="1" dirty="0" smtClean="0"/>
              <a:t> </a:t>
            </a:r>
            <a:r>
              <a:rPr lang="en-US" sz="2824" i="1" dirty="0" err="1" smtClean="0"/>
              <a:t>компьютерные</a:t>
            </a:r>
            <a:r>
              <a:rPr lang="en-US" sz="2824" i="1" dirty="0" smtClean="0"/>
              <a:t> программы, </a:t>
            </a:r>
            <a:r>
              <a:rPr lang="en-US" sz="2824" i="1" dirty="0" err="1" smtClean="0"/>
              <a:t>не</a:t>
            </a:r>
            <a:r>
              <a:rPr lang="en-US" sz="2824" i="1" dirty="0" smtClean="0"/>
              <a:t> является плохой </a:t>
            </a:r>
            <a:r>
              <a:rPr lang="en-US" sz="2824" i="1" dirty="0" err="1" smtClean="0"/>
              <a:t>просто</a:t>
            </a:r>
            <a:r>
              <a:rPr lang="en-US" sz="2824" i="1" dirty="0" smtClean="0"/>
              <a:t> </a:t>
            </a:r>
            <a:r>
              <a:rPr lang="en-US" sz="2824" i="1" dirty="0" err="1" smtClean="0"/>
              <a:t>потому</a:t>
            </a:r>
            <a:r>
              <a:rPr lang="en-US" sz="2824" i="1" dirty="0" smtClean="0"/>
              <a:t>, </a:t>
            </a:r>
            <a:r>
              <a:rPr lang="en-US" sz="2824" i="1" dirty="0" err="1" smtClean="0"/>
              <a:t>что</a:t>
            </a:r>
            <a:r>
              <a:rPr lang="en-US" sz="2824" i="1" dirty="0" smtClean="0"/>
              <a:t> </a:t>
            </a:r>
            <a:r>
              <a:rPr lang="en-US" sz="2824" i="1" dirty="0" err="1" smtClean="0"/>
              <a:t>она</a:t>
            </a:r>
            <a:r>
              <a:rPr lang="en-US" sz="2824" i="1" dirty="0" smtClean="0"/>
              <a:t> </a:t>
            </a:r>
            <a:r>
              <a:rPr lang="en-US" sz="2824" i="1" dirty="0" err="1" smtClean="0"/>
              <a:t>большая</a:t>
            </a:r>
            <a:r>
              <a:rPr lang="en-US" sz="2824" i="1" dirty="0" smtClean="0"/>
              <a:t>». </a:t>
            </a:r>
            <a:r>
              <a:rPr lang="en-US" sz="2824" i="1" dirty="0" err="1" smtClean="0"/>
              <a:t>Обсудите</a:t>
            </a:r>
            <a:r>
              <a:rPr lang="en-US" sz="2824" i="1" dirty="0" smtClean="0"/>
              <a:t> </a:t>
            </a:r>
            <a:r>
              <a:rPr lang="en-US" sz="2824" i="1" dirty="0" err="1" smtClean="0"/>
              <a:t>это</a:t>
            </a:r>
            <a:r>
              <a:rPr lang="en-US" sz="2824" i="1" dirty="0" smtClean="0"/>
              <a:t> </a:t>
            </a:r>
            <a:r>
              <a:rPr lang="en-US" sz="2824" i="1" dirty="0" err="1" smtClean="0"/>
              <a:t>высказывание</a:t>
            </a:r>
            <a:r>
              <a:rPr lang="en-US" sz="2824" i="1" dirty="0" smtClean="0"/>
              <a:t>, </a:t>
            </a:r>
            <a:r>
              <a:rPr lang="en-US" sz="2824" i="1" dirty="0" err="1" smtClean="0"/>
              <a:t>ссылаясь</a:t>
            </a:r>
            <a:r>
              <a:rPr lang="en-US" sz="2824" i="1" dirty="0" smtClean="0"/>
              <a:t> </a:t>
            </a:r>
            <a:r>
              <a:rPr lang="en-US" sz="2824" i="1" dirty="0" err="1" smtClean="0"/>
              <a:t>на</a:t>
            </a:r>
            <a:r>
              <a:rPr lang="en-US" sz="2824" i="1" dirty="0" smtClean="0"/>
              <a:t> применение </a:t>
            </a:r>
            <a:r>
              <a:rPr lang="en-US" sz="2824" i="1" dirty="0" err="1" smtClean="0"/>
              <a:t>антимонопольных</a:t>
            </a:r>
            <a:r>
              <a:rPr lang="en-US" sz="2824" i="1" dirty="0" smtClean="0"/>
              <a:t> </a:t>
            </a:r>
            <a:r>
              <a:rPr lang="en-US" sz="2824" i="1" dirty="0" err="1" smtClean="0"/>
              <a:t>законов</a:t>
            </a:r>
            <a:r>
              <a:rPr lang="en-US" sz="2824" i="1" dirty="0" smtClean="0"/>
              <a:t> к </a:t>
            </a:r>
            <a:r>
              <a:rPr lang="en-US" sz="2824" i="1" dirty="0" err="1" smtClean="0"/>
              <a:t>крупным</a:t>
            </a:r>
            <a:r>
              <a:rPr lang="en-US" sz="2824" i="1" dirty="0" smtClean="0"/>
              <a:t> </a:t>
            </a:r>
            <a:r>
              <a:rPr lang="en-US" sz="2824" i="1" dirty="0" err="1" smtClean="0"/>
              <a:t>компаниям</a:t>
            </a:r>
            <a:r>
              <a:rPr lang="en-US" sz="2824" i="1" dirty="0" smtClean="0"/>
              <a:t>.</a:t>
            </a:r>
          </a:p>
          <a:p>
            <a:pPr marL="514350" indent="-514350" algn="just">
              <a:buClrTx/>
              <a:buFont typeface="+mj-lt"/>
              <a:buAutoNum type="arabicPeriod" startAt="3"/>
            </a:pPr>
            <a:r>
              <a:rPr lang="en-US" sz="2824" i="1" dirty="0" smtClean="0"/>
              <a:t> </a:t>
            </a:r>
            <a:r>
              <a:rPr lang="en-US" sz="2824" i="1" dirty="0" err="1" smtClean="0"/>
              <a:t>Исследуйте</a:t>
            </a:r>
            <a:r>
              <a:rPr lang="en-US" sz="2824" i="1" dirty="0" smtClean="0"/>
              <a:t> </a:t>
            </a:r>
            <a:r>
              <a:rPr lang="en-US" sz="2824" i="1" dirty="0" err="1" smtClean="0"/>
              <a:t>кривые</a:t>
            </a:r>
            <a:r>
              <a:rPr lang="en-US" sz="2824" i="1" dirty="0" smtClean="0"/>
              <a:t> </a:t>
            </a:r>
            <a:r>
              <a:rPr lang="en-US" sz="2824" i="1" dirty="0" err="1" smtClean="0"/>
              <a:t>спроса</a:t>
            </a:r>
            <a:r>
              <a:rPr lang="en-US" sz="2824" i="1" dirty="0" smtClean="0"/>
              <a:t> и </a:t>
            </a:r>
            <a:r>
              <a:rPr lang="en-US" sz="2824" i="1" dirty="0" err="1" smtClean="0"/>
              <a:t>издержек</a:t>
            </a:r>
            <a:r>
              <a:rPr lang="ru-RU" sz="2824" i="1" dirty="0" smtClean="0"/>
              <a:t>, представленные на рис.1. Используя кривые, отметьте на рисунке монопольные цену и выпуск. Сравните эти данные с полученными в результате идеального регулирования цены и выпуска. В чем отличие?</a:t>
            </a:r>
            <a:endParaRPr lang="en-US" sz="2824" dirty="0" smtClean="0"/>
          </a:p>
          <a:p>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92696"/>
            <a:ext cx="8686800" cy="5832648"/>
          </a:xfrm>
        </p:spPr>
        <p:txBody>
          <a:bodyPr>
            <a:normAutofit fontScale="92500" lnSpcReduction="20000"/>
          </a:bodyPr>
          <a:lstStyle/>
          <a:p>
            <a:pPr marL="514350" indent="-514350" algn="just">
              <a:buClrTx/>
              <a:buFont typeface="+mj-lt"/>
              <a:buAutoNum type="arabicPeriod" startAt="6"/>
            </a:pPr>
            <a:r>
              <a:rPr lang="en-US" dirty="0" smtClean="0"/>
              <a:t> </a:t>
            </a:r>
            <a:r>
              <a:rPr lang="en-US" dirty="0" err="1" smtClean="0"/>
              <a:t>Двумя</a:t>
            </a:r>
            <a:r>
              <a:rPr lang="en-US" dirty="0" smtClean="0"/>
              <a:t> </a:t>
            </a:r>
            <a:r>
              <a:rPr lang="en-US" dirty="0" err="1" smtClean="0"/>
              <a:t>важными</a:t>
            </a:r>
            <a:r>
              <a:rPr lang="en-US" dirty="0" smtClean="0"/>
              <a:t> </a:t>
            </a:r>
            <a:r>
              <a:rPr lang="en-US" dirty="0" err="1" smtClean="0"/>
              <a:t>понятиями</a:t>
            </a:r>
            <a:r>
              <a:rPr lang="en-US" dirty="0" smtClean="0"/>
              <a:t> </a:t>
            </a:r>
            <a:r>
              <a:rPr lang="en-US" dirty="0" err="1" smtClean="0"/>
              <a:t>антимонопольной</a:t>
            </a:r>
            <a:r>
              <a:rPr lang="en-US" dirty="0" smtClean="0"/>
              <a:t> </a:t>
            </a:r>
            <a:r>
              <a:rPr lang="en-US" dirty="0" err="1" smtClean="0"/>
              <a:t>политики</a:t>
            </a:r>
            <a:r>
              <a:rPr lang="en-US" dirty="0" smtClean="0"/>
              <a:t> </a:t>
            </a:r>
            <a:r>
              <a:rPr lang="en-US" dirty="0" err="1" smtClean="0"/>
              <a:t>являются</a:t>
            </a:r>
            <a:r>
              <a:rPr lang="en-US" dirty="0" smtClean="0"/>
              <a:t> «</a:t>
            </a:r>
            <a:r>
              <a:rPr lang="en-US" dirty="0" err="1" smtClean="0"/>
              <a:t>структура</a:t>
            </a:r>
            <a:r>
              <a:rPr lang="en-US" dirty="0" smtClean="0"/>
              <a:t>» и «</a:t>
            </a:r>
            <a:r>
              <a:rPr lang="en-US" dirty="0" err="1" smtClean="0"/>
              <a:t>поведение</a:t>
            </a:r>
            <a:r>
              <a:rPr lang="en-US" dirty="0" smtClean="0"/>
              <a:t>». </a:t>
            </a:r>
            <a:r>
              <a:rPr lang="en-US" dirty="0" err="1" smtClean="0"/>
              <a:t>Первое</a:t>
            </a:r>
            <a:r>
              <a:rPr lang="en-US" dirty="0" smtClean="0"/>
              <a:t> </a:t>
            </a:r>
            <a:r>
              <a:rPr lang="en-US" dirty="0" err="1" smtClean="0"/>
              <a:t>касается</a:t>
            </a:r>
            <a:r>
              <a:rPr lang="en-US" dirty="0" smtClean="0"/>
              <a:t> </a:t>
            </a:r>
            <a:r>
              <a:rPr lang="en-US" dirty="0" err="1" smtClean="0"/>
              <a:t>только</a:t>
            </a:r>
            <a:r>
              <a:rPr lang="en-US" dirty="0" smtClean="0"/>
              <a:t> </a:t>
            </a:r>
            <a:r>
              <a:rPr lang="en-US" dirty="0" err="1" smtClean="0"/>
              <a:t>структуры</a:t>
            </a:r>
            <a:r>
              <a:rPr lang="en-US" dirty="0" smtClean="0"/>
              <a:t> </a:t>
            </a:r>
            <a:r>
              <a:rPr lang="en-US" dirty="0" err="1" smtClean="0"/>
              <a:t>отрасли</a:t>
            </a:r>
            <a:r>
              <a:rPr lang="en-US" dirty="0" smtClean="0"/>
              <a:t> (</a:t>
            </a:r>
            <a:r>
              <a:rPr lang="en-US" dirty="0" err="1" smtClean="0"/>
              <a:t>например</a:t>
            </a:r>
            <a:r>
              <a:rPr lang="en-US" dirty="0" smtClean="0"/>
              <a:t>, </a:t>
            </a:r>
            <a:r>
              <a:rPr lang="en-US" dirty="0" err="1" smtClean="0"/>
              <a:t>концентрации</a:t>
            </a:r>
            <a:r>
              <a:rPr lang="en-US" dirty="0" smtClean="0"/>
              <a:t> </a:t>
            </a:r>
            <a:r>
              <a:rPr lang="en-US" dirty="0" err="1" smtClean="0"/>
              <a:t>фирм</a:t>
            </a:r>
            <a:r>
              <a:rPr lang="en-US" dirty="0" smtClean="0"/>
              <a:t>); </a:t>
            </a:r>
            <a:r>
              <a:rPr lang="en-US" dirty="0" err="1" smtClean="0"/>
              <a:t>второе</a:t>
            </a:r>
            <a:r>
              <a:rPr lang="en-US" dirty="0" smtClean="0"/>
              <a:t> — </a:t>
            </a:r>
            <a:r>
              <a:rPr lang="en-US" dirty="0" err="1" smtClean="0"/>
              <a:t>поведения</a:t>
            </a:r>
            <a:r>
              <a:rPr lang="en-US" dirty="0" smtClean="0"/>
              <a:t> </a:t>
            </a:r>
            <a:r>
              <a:rPr lang="en-US" dirty="0" err="1" smtClean="0"/>
              <a:t>фирмы</a:t>
            </a:r>
            <a:r>
              <a:rPr lang="en-US" dirty="0" smtClean="0"/>
              <a:t> (</a:t>
            </a:r>
            <a:r>
              <a:rPr lang="en-US" dirty="0" err="1" smtClean="0"/>
              <a:t>например</a:t>
            </a:r>
            <a:r>
              <a:rPr lang="en-US" dirty="0" smtClean="0"/>
              <a:t>, </a:t>
            </a:r>
            <a:r>
              <a:rPr lang="en-US" dirty="0" err="1" smtClean="0"/>
              <a:t>фиксирования</a:t>
            </a:r>
            <a:r>
              <a:rPr lang="en-US" dirty="0" smtClean="0"/>
              <a:t> </a:t>
            </a:r>
            <a:r>
              <a:rPr lang="en-US" dirty="0" err="1" smtClean="0"/>
              <a:t>цен).</a:t>
            </a:r>
            <a:r>
              <a:rPr lang="en-US" b="1" dirty="0" err="1" smtClean="0"/>
              <a:t>а</a:t>
            </a:r>
            <a:r>
              <a:rPr lang="en-US" b="1" dirty="0" smtClean="0"/>
              <a:t>) </a:t>
            </a:r>
            <a:r>
              <a:rPr lang="en-US" dirty="0" err="1" smtClean="0"/>
              <a:t>Просмотрите</a:t>
            </a:r>
            <a:r>
              <a:rPr lang="en-US" dirty="0" smtClean="0"/>
              <a:t> </a:t>
            </a:r>
            <a:r>
              <a:rPr lang="en-US" dirty="0" err="1" smtClean="0"/>
              <a:t>различные</a:t>
            </a:r>
            <a:r>
              <a:rPr lang="en-US" dirty="0" smtClean="0"/>
              <a:t> </a:t>
            </a:r>
            <a:r>
              <a:rPr lang="en-US" dirty="0" err="1" smtClean="0"/>
              <a:t>законодательные</a:t>
            </a:r>
            <a:r>
              <a:rPr lang="en-US" dirty="0" smtClean="0"/>
              <a:t> </a:t>
            </a:r>
            <a:r>
              <a:rPr lang="en-US" dirty="0" err="1" smtClean="0"/>
              <a:t>акты</a:t>
            </a:r>
            <a:r>
              <a:rPr lang="en-US" dirty="0" smtClean="0"/>
              <a:t> </a:t>
            </a:r>
            <a:r>
              <a:rPr lang="en-US" dirty="0" err="1" smtClean="0"/>
              <a:t>и</a:t>
            </a:r>
            <a:r>
              <a:rPr lang="en-US" dirty="0" smtClean="0"/>
              <a:t> </a:t>
            </a:r>
            <a:r>
              <a:rPr lang="en-US" dirty="0" err="1" smtClean="0"/>
              <a:t>судебные</a:t>
            </a:r>
            <a:r>
              <a:rPr lang="en-US" dirty="0" smtClean="0"/>
              <a:t> </a:t>
            </a:r>
            <a:r>
              <a:rPr lang="en-US" dirty="0" err="1" smtClean="0"/>
              <a:t>дела</a:t>
            </a:r>
            <a:r>
              <a:rPr lang="en-US" dirty="0" smtClean="0"/>
              <a:t> </a:t>
            </a:r>
            <a:r>
              <a:rPr lang="en-US" dirty="0" err="1" smtClean="0"/>
              <a:t>для</a:t>
            </a:r>
            <a:r>
              <a:rPr lang="en-US" dirty="0" smtClean="0"/>
              <a:t> </a:t>
            </a:r>
            <a:r>
              <a:rPr lang="en-US" dirty="0" err="1" smtClean="0"/>
              <a:t>того</a:t>
            </a:r>
            <a:r>
              <a:rPr lang="en-US" dirty="0" smtClean="0"/>
              <a:t>, </a:t>
            </a:r>
            <a:r>
              <a:rPr lang="en-US" dirty="0" err="1" smtClean="0"/>
              <a:t>чтобы</a:t>
            </a:r>
            <a:r>
              <a:rPr lang="en-US" dirty="0" smtClean="0"/>
              <a:t> </a:t>
            </a:r>
            <a:r>
              <a:rPr lang="en-US" dirty="0" err="1" smtClean="0"/>
              <a:t>понять</a:t>
            </a:r>
            <a:r>
              <a:rPr lang="en-US" dirty="0" smtClean="0"/>
              <a:t>, </a:t>
            </a:r>
            <a:r>
              <a:rPr lang="en-US" dirty="0" err="1" smtClean="0"/>
              <a:t>какие</a:t>
            </a:r>
            <a:r>
              <a:rPr lang="en-US" dirty="0" smtClean="0"/>
              <a:t> </a:t>
            </a:r>
            <a:r>
              <a:rPr lang="en-US" dirty="0" err="1" smtClean="0"/>
              <a:t>из</a:t>
            </a:r>
            <a:r>
              <a:rPr lang="en-US" dirty="0" smtClean="0"/>
              <a:t> </a:t>
            </a:r>
            <a:r>
              <a:rPr lang="en-US" dirty="0" err="1" smtClean="0"/>
              <a:t>них</a:t>
            </a:r>
            <a:r>
              <a:rPr lang="en-US" dirty="0" smtClean="0"/>
              <a:t> </a:t>
            </a:r>
            <a:r>
              <a:rPr lang="en-US" dirty="0" err="1" smtClean="0"/>
              <a:t>относятся</a:t>
            </a:r>
            <a:r>
              <a:rPr lang="en-US" dirty="0" smtClean="0"/>
              <a:t> </a:t>
            </a:r>
            <a:r>
              <a:rPr lang="en-US" dirty="0" err="1" smtClean="0"/>
              <a:t>к</a:t>
            </a:r>
            <a:r>
              <a:rPr lang="en-US" dirty="0" smtClean="0"/>
              <a:t> </a:t>
            </a:r>
            <a:r>
              <a:rPr lang="en-US" dirty="0" err="1" smtClean="0"/>
              <a:t>поведению</a:t>
            </a:r>
            <a:r>
              <a:rPr lang="en-US" dirty="0" smtClean="0"/>
              <a:t>, </a:t>
            </a:r>
            <a:r>
              <a:rPr lang="en-US" dirty="0" err="1" smtClean="0"/>
              <a:t>а</a:t>
            </a:r>
            <a:r>
              <a:rPr lang="en-US" dirty="0" smtClean="0"/>
              <a:t> </a:t>
            </a:r>
            <a:r>
              <a:rPr lang="en-US" dirty="0" err="1" smtClean="0"/>
              <a:t>какие</a:t>
            </a:r>
            <a:r>
              <a:rPr lang="en-US" dirty="0" smtClean="0"/>
              <a:t> </a:t>
            </a:r>
            <a:r>
              <a:rPr lang="en-US" dirty="0" err="1" smtClean="0"/>
              <a:t>к</a:t>
            </a:r>
            <a:r>
              <a:rPr lang="en-US" dirty="0" smtClean="0"/>
              <a:t> </a:t>
            </a:r>
            <a:r>
              <a:rPr lang="en-US" dirty="0" err="1" smtClean="0"/>
              <a:t>структуре</a:t>
            </a:r>
            <a:r>
              <a:rPr lang="en-US" dirty="0" smtClean="0"/>
              <a:t> . </a:t>
            </a:r>
            <a:r>
              <a:rPr lang="en-US" dirty="0" err="1" smtClean="0"/>
              <a:t>Что</a:t>
            </a:r>
            <a:r>
              <a:rPr lang="en-US" dirty="0" smtClean="0"/>
              <a:t> </a:t>
            </a:r>
            <a:r>
              <a:rPr lang="en-US" dirty="0" err="1" smtClean="0"/>
              <a:t>вы</a:t>
            </a:r>
            <a:r>
              <a:rPr lang="en-US" dirty="0" smtClean="0"/>
              <a:t> </a:t>
            </a:r>
            <a:r>
              <a:rPr lang="en-US" dirty="0" err="1" smtClean="0"/>
              <a:t>можете</a:t>
            </a:r>
            <a:r>
              <a:rPr lang="en-US" dirty="0" smtClean="0"/>
              <a:t> </a:t>
            </a:r>
            <a:r>
              <a:rPr lang="en-US" dirty="0" err="1" smtClean="0"/>
              <a:t>сказать</a:t>
            </a:r>
            <a:r>
              <a:rPr lang="en-US" dirty="0" smtClean="0"/>
              <a:t> </a:t>
            </a:r>
            <a:r>
              <a:rPr lang="en-US" dirty="0" err="1" smtClean="0"/>
              <a:t>о</a:t>
            </a:r>
            <a:r>
              <a:rPr lang="en-US" dirty="0" smtClean="0"/>
              <a:t> </a:t>
            </a:r>
            <a:r>
              <a:rPr lang="en-US" dirty="0" err="1" smtClean="0"/>
              <a:t>постановлениях</a:t>
            </a:r>
            <a:r>
              <a:rPr lang="en-US" dirty="0" smtClean="0"/>
              <a:t> 1980-х </a:t>
            </a:r>
            <a:r>
              <a:rPr lang="en-US" dirty="0" err="1" smtClean="0"/>
              <a:t>гг</a:t>
            </a:r>
            <a:r>
              <a:rPr lang="en-US" dirty="0" smtClean="0"/>
              <a:t>. </a:t>
            </a:r>
            <a:r>
              <a:rPr lang="en-US" dirty="0" err="1" smtClean="0"/>
              <a:t>по</a:t>
            </a:r>
            <a:r>
              <a:rPr lang="en-US" dirty="0" smtClean="0"/>
              <a:t> </a:t>
            </a:r>
            <a:r>
              <a:rPr lang="en-US" dirty="0" err="1" smtClean="0"/>
              <a:t>поводу</a:t>
            </a:r>
            <a:r>
              <a:rPr lang="en-US" dirty="0" smtClean="0"/>
              <a:t> </a:t>
            </a:r>
            <a:r>
              <a:rPr lang="en-US" dirty="0" err="1" smtClean="0"/>
              <a:t>слияний?б</a:t>
            </a:r>
            <a:r>
              <a:rPr lang="en-US" dirty="0" smtClean="0"/>
              <a:t>) </a:t>
            </a:r>
            <a:r>
              <a:rPr lang="en-US" dirty="0" err="1" smtClean="0"/>
              <a:t>Каковы</a:t>
            </a:r>
            <a:r>
              <a:rPr lang="en-US" dirty="0" smtClean="0"/>
              <a:t> </a:t>
            </a:r>
            <a:r>
              <a:rPr lang="en-US" dirty="0" err="1" smtClean="0"/>
              <a:t>преимущества</a:t>
            </a:r>
            <a:r>
              <a:rPr lang="en-US" dirty="0" smtClean="0"/>
              <a:t> и </a:t>
            </a:r>
            <a:r>
              <a:rPr lang="en-US" dirty="0" err="1" smtClean="0"/>
              <a:t>недостатки</a:t>
            </a:r>
            <a:r>
              <a:rPr lang="en-US" dirty="0" smtClean="0"/>
              <a:t> </a:t>
            </a:r>
            <a:r>
              <a:rPr lang="en-US" dirty="0" err="1" smtClean="0"/>
              <a:t>каждого</a:t>
            </a:r>
            <a:r>
              <a:rPr lang="en-US" dirty="0" smtClean="0"/>
              <a:t> </a:t>
            </a:r>
            <a:r>
              <a:rPr lang="en-US" dirty="0" err="1" smtClean="0"/>
              <a:t>подхода</a:t>
            </a:r>
            <a:r>
              <a:rPr lang="en-US" dirty="0" smtClean="0"/>
              <a:t>?</a:t>
            </a:r>
            <a:endParaRPr lang="ru-RU" dirty="0" smtClean="0"/>
          </a:p>
          <a:p>
            <a:pPr marL="514350" indent="-514350">
              <a:buClrTx/>
              <a:buFont typeface="+mj-lt"/>
              <a:buAutoNum type="arabicPeriod" startAt="6"/>
            </a:pPr>
            <a:endParaRPr lang="ru-RU" b="1" dirty="0" smtClean="0"/>
          </a:p>
          <a:p>
            <a:pPr marL="514350" indent="-514350" algn="just">
              <a:buClrTx/>
              <a:buFont typeface="+mj-lt"/>
              <a:buAutoNum type="arabicPeriod" startAt="6"/>
            </a:pPr>
            <a:r>
              <a:rPr lang="en-US" dirty="0" err="1" smtClean="0"/>
              <a:t>Составьте</a:t>
            </a:r>
            <a:r>
              <a:rPr lang="en-US" dirty="0" smtClean="0"/>
              <a:t> </a:t>
            </a:r>
            <a:r>
              <a:rPr lang="en-US" dirty="0" err="1" smtClean="0"/>
              <a:t>список</a:t>
            </a:r>
            <a:r>
              <a:rPr lang="en-US" dirty="0" smtClean="0"/>
              <a:t> </a:t>
            </a:r>
            <a:r>
              <a:rPr lang="en-US" dirty="0" err="1" smtClean="0"/>
              <a:t>отраслей</a:t>
            </a:r>
            <a:r>
              <a:rPr lang="en-US" dirty="0" smtClean="0"/>
              <a:t>, </a:t>
            </a:r>
            <a:r>
              <a:rPr lang="en-US" dirty="0" err="1" smtClean="0"/>
              <a:t>которые</a:t>
            </a:r>
            <a:r>
              <a:rPr lang="en-US" dirty="0" smtClean="0"/>
              <a:t>, </a:t>
            </a:r>
            <a:r>
              <a:rPr lang="en-US" dirty="0" err="1" smtClean="0"/>
              <a:t>по</a:t>
            </a:r>
            <a:r>
              <a:rPr lang="en-US" dirty="0" smtClean="0"/>
              <a:t> </a:t>
            </a:r>
            <a:r>
              <a:rPr lang="en-US" dirty="0" err="1" smtClean="0"/>
              <a:t>вашему</a:t>
            </a:r>
            <a:r>
              <a:rPr lang="en-US" dirty="0" smtClean="0"/>
              <a:t> </a:t>
            </a:r>
            <a:r>
              <a:rPr lang="en-US" dirty="0" err="1" smtClean="0"/>
              <a:t>мнению</a:t>
            </a:r>
            <a:r>
              <a:rPr lang="en-US" dirty="0" smtClean="0"/>
              <a:t>, </a:t>
            </a:r>
            <a:r>
              <a:rPr lang="en-US" dirty="0" err="1" smtClean="0"/>
              <a:t>могут</a:t>
            </a:r>
            <a:r>
              <a:rPr lang="en-US" dirty="0" smtClean="0"/>
              <a:t> </a:t>
            </a:r>
            <a:r>
              <a:rPr lang="en-US" dirty="0" err="1" smtClean="0"/>
              <a:t>называться</a:t>
            </a:r>
            <a:r>
              <a:rPr lang="en-US" dirty="0" smtClean="0"/>
              <a:t> «</a:t>
            </a:r>
            <a:r>
              <a:rPr lang="en-US" dirty="0" err="1" smtClean="0"/>
              <a:t>естественной</a:t>
            </a:r>
            <a:r>
              <a:rPr lang="en-US" dirty="0" smtClean="0"/>
              <a:t> </a:t>
            </a:r>
            <a:r>
              <a:rPr lang="en-US" dirty="0" err="1" smtClean="0"/>
              <a:t>монополией</a:t>
            </a:r>
            <a:r>
              <a:rPr lang="en-US" dirty="0" smtClean="0"/>
              <a:t>». </a:t>
            </a:r>
            <a:r>
              <a:rPr lang="en-US" dirty="0" err="1" smtClean="0"/>
              <a:t>Затем</a:t>
            </a:r>
            <a:r>
              <a:rPr lang="en-US" dirty="0" smtClean="0"/>
              <a:t> </a:t>
            </a:r>
            <a:r>
              <a:rPr lang="en-US" dirty="0" err="1" smtClean="0"/>
              <a:t>вспомните</a:t>
            </a:r>
            <a:r>
              <a:rPr lang="en-US" dirty="0" smtClean="0"/>
              <a:t> </a:t>
            </a:r>
            <a:r>
              <a:rPr lang="en-US" dirty="0" err="1" smtClean="0"/>
              <a:t>различные</a:t>
            </a:r>
            <a:r>
              <a:rPr lang="en-US" dirty="0" smtClean="0"/>
              <a:t> </a:t>
            </a:r>
            <a:r>
              <a:rPr lang="en-US" dirty="0" err="1" smtClean="0"/>
              <a:t>стратегии</a:t>
            </a:r>
            <a:r>
              <a:rPr lang="en-US" dirty="0" smtClean="0"/>
              <a:t> </a:t>
            </a:r>
            <a:r>
              <a:rPr lang="en-US" dirty="0" err="1" smtClean="0"/>
              <a:t>вмешательства</a:t>
            </a:r>
            <a:r>
              <a:rPr lang="en-US" dirty="0" smtClean="0"/>
              <a:t> </a:t>
            </a:r>
            <a:r>
              <a:rPr lang="en-US" dirty="0" err="1" smtClean="0"/>
              <a:t>для</a:t>
            </a:r>
            <a:r>
              <a:rPr lang="en-US" dirty="0" smtClean="0"/>
              <a:t> </a:t>
            </a:r>
            <a:r>
              <a:rPr lang="en-US" dirty="0" err="1" smtClean="0"/>
              <a:t>предотвращения</a:t>
            </a:r>
            <a:r>
              <a:rPr lang="en-US" dirty="0" smtClean="0"/>
              <a:t> </a:t>
            </a:r>
            <a:r>
              <a:rPr lang="en-US" dirty="0" err="1" smtClean="0"/>
              <a:t>использования</a:t>
            </a:r>
            <a:r>
              <a:rPr lang="en-US" dirty="0" smtClean="0"/>
              <a:t> </a:t>
            </a:r>
            <a:r>
              <a:rPr lang="en-US" dirty="0" err="1" smtClean="0"/>
              <a:t>монопольной</a:t>
            </a:r>
            <a:r>
              <a:rPr lang="en-US" dirty="0" smtClean="0"/>
              <a:t> </a:t>
            </a:r>
            <a:r>
              <a:rPr lang="en-US" dirty="0" err="1" smtClean="0"/>
              <a:t>силы</a:t>
            </a:r>
            <a:r>
              <a:rPr lang="en-US" dirty="0" smtClean="0"/>
              <a:t>. </a:t>
            </a:r>
            <a:r>
              <a:rPr lang="en-US" dirty="0" err="1" smtClean="0"/>
              <a:t>Что</a:t>
            </a:r>
            <a:r>
              <a:rPr lang="en-US" dirty="0" smtClean="0"/>
              <a:t> </a:t>
            </a:r>
            <a:r>
              <a:rPr lang="en-US" dirty="0" err="1" smtClean="0"/>
              <a:t>бы</a:t>
            </a:r>
            <a:r>
              <a:rPr lang="en-US" dirty="0" smtClean="0"/>
              <a:t> </a:t>
            </a:r>
            <a:r>
              <a:rPr lang="en-US" dirty="0" err="1" smtClean="0"/>
              <a:t>вы</a:t>
            </a:r>
            <a:r>
              <a:rPr lang="en-US" dirty="0" smtClean="0"/>
              <a:t> </a:t>
            </a:r>
            <a:r>
              <a:rPr lang="en-US" dirty="0" err="1" smtClean="0"/>
              <a:t>сделали</a:t>
            </a:r>
            <a:r>
              <a:rPr lang="en-US" dirty="0" smtClean="0"/>
              <a:t> </a:t>
            </a:r>
            <a:r>
              <a:rPr lang="en-US" dirty="0" err="1" smtClean="0"/>
              <a:t>в</a:t>
            </a:r>
            <a:r>
              <a:rPr lang="en-US" dirty="0" smtClean="0"/>
              <a:t> </a:t>
            </a:r>
            <a:r>
              <a:rPr lang="en-US" dirty="0" err="1" smtClean="0"/>
              <a:t>каждом</a:t>
            </a:r>
            <a:r>
              <a:rPr lang="en-US" dirty="0" smtClean="0"/>
              <a:t> </a:t>
            </a:r>
            <a:r>
              <a:rPr lang="en-US" dirty="0" err="1" smtClean="0"/>
              <a:t>отдельном</a:t>
            </a:r>
            <a:r>
              <a:rPr lang="en-US" dirty="0" smtClean="0"/>
              <a:t> </a:t>
            </a:r>
            <a:r>
              <a:rPr lang="en-US" dirty="0" err="1" smtClean="0"/>
              <a:t>случае</a:t>
            </a:r>
            <a:r>
              <a:rPr lang="en-US" dirty="0" smtClean="0"/>
              <a:t> </a:t>
            </a:r>
            <a:r>
              <a:rPr lang="en-US" dirty="0" err="1" smtClean="0"/>
              <a:t>из</a:t>
            </a:r>
            <a:r>
              <a:rPr lang="en-US" dirty="0" smtClean="0"/>
              <a:t> </a:t>
            </a:r>
            <a:r>
              <a:rPr lang="en-US" dirty="0" err="1" smtClean="0"/>
              <a:t>вашего</a:t>
            </a:r>
            <a:r>
              <a:rPr lang="en-US" dirty="0" smtClean="0"/>
              <a:t> </a:t>
            </a:r>
            <a:r>
              <a:rPr lang="en-US" dirty="0" err="1" smtClean="0"/>
              <a:t>списка</a:t>
            </a:r>
            <a:r>
              <a:rPr lang="en-US" dirty="0" smtClean="0"/>
              <a:t>?</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556792"/>
            <a:ext cx="8229600" cy="4389120"/>
          </a:xfrm>
        </p:spPr>
        <p:txBody>
          <a:bodyPr>
            <a:normAutofit lnSpcReduction="10000"/>
          </a:bodyPr>
          <a:lstStyle/>
          <a:p>
            <a:pPr marL="514350" indent="-514350" algn="just">
              <a:buClrTx/>
              <a:buFont typeface="+mj-lt"/>
              <a:buAutoNum type="arabicPeriod" startAt="8"/>
            </a:pPr>
            <a:r>
              <a:rPr lang="en-US" dirty="0" err="1" smtClean="0"/>
              <a:t>Покажите</a:t>
            </a:r>
            <a:r>
              <a:rPr lang="en-US" dirty="0" smtClean="0"/>
              <a:t>, </a:t>
            </a:r>
            <a:r>
              <a:rPr lang="en-US" dirty="0" err="1" smtClean="0"/>
              <a:t>что</a:t>
            </a:r>
            <a:r>
              <a:rPr lang="en-US" dirty="0" smtClean="0"/>
              <a:t> </a:t>
            </a:r>
            <a:r>
              <a:rPr lang="en-US" dirty="0" err="1" smtClean="0"/>
              <a:t>максимизирующая</a:t>
            </a:r>
            <a:r>
              <a:rPr lang="en-US" dirty="0" smtClean="0"/>
              <a:t> </a:t>
            </a:r>
            <a:r>
              <a:rPr lang="en-US" dirty="0" err="1" smtClean="0"/>
              <a:t>прибыль</a:t>
            </a:r>
            <a:r>
              <a:rPr lang="en-US" dirty="0" smtClean="0"/>
              <a:t> </a:t>
            </a:r>
            <a:r>
              <a:rPr lang="en-US" dirty="0" err="1" smtClean="0"/>
              <a:t>нерегулируемая</a:t>
            </a:r>
            <a:r>
              <a:rPr lang="en-US" dirty="0" smtClean="0"/>
              <a:t> </a:t>
            </a:r>
            <a:r>
              <a:rPr lang="en-US" dirty="0" err="1" smtClean="0"/>
              <a:t>монополия</a:t>
            </a:r>
            <a:r>
              <a:rPr lang="en-US" dirty="0" smtClean="0"/>
              <a:t> </a:t>
            </a:r>
            <a:r>
              <a:rPr lang="en-US" dirty="0" err="1" smtClean="0"/>
              <a:t>никогда</a:t>
            </a:r>
            <a:r>
              <a:rPr lang="en-US" dirty="0" smtClean="0"/>
              <a:t> </a:t>
            </a:r>
            <a:r>
              <a:rPr lang="en-US" dirty="0" err="1" smtClean="0"/>
              <a:t>не</a:t>
            </a:r>
            <a:r>
              <a:rPr lang="en-US" dirty="0" smtClean="0"/>
              <a:t> </a:t>
            </a:r>
            <a:r>
              <a:rPr lang="en-US" dirty="0" err="1" smtClean="0"/>
              <a:t>будет</a:t>
            </a:r>
            <a:r>
              <a:rPr lang="en-US" dirty="0" smtClean="0"/>
              <a:t> </a:t>
            </a:r>
            <a:r>
              <a:rPr lang="en-US" dirty="0" err="1" smtClean="0"/>
              <a:t>действовать</a:t>
            </a:r>
            <a:r>
              <a:rPr lang="en-US" dirty="0" smtClean="0"/>
              <a:t> </a:t>
            </a:r>
            <a:r>
              <a:rPr lang="en-US" dirty="0" err="1" smtClean="0"/>
              <a:t>на</a:t>
            </a:r>
            <a:r>
              <a:rPr lang="en-US" dirty="0" smtClean="0"/>
              <a:t> </a:t>
            </a:r>
            <a:r>
              <a:rPr lang="en-US" dirty="0" err="1" smtClean="0"/>
              <a:t>неэластичном</a:t>
            </a:r>
            <a:r>
              <a:rPr lang="en-US" dirty="0" smtClean="0"/>
              <a:t> </a:t>
            </a:r>
            <a:r>
              <a:rPr lang="en-US" dirty="0" err="1" smtClean="0"/>
              <a:t>по</a:t>
            </a:r>
            <a:r>
              <a:rPr lang="en-US" dirty="0" smtClean="0"/>
              <a:t> </a:t>
            </a:r>
            <a:r>
              <a:rPr lang="en-US" dirty="0" err="1" smtClean="0"/>
              <a:t>цене</a:t>
            </a:r>
            <a:r>
              <a:rPr lang="en-US" dirty="0" smtClean="0"/>
              <a:t> </a:t>
            </a:r>
            <a:r>
              <a:rPr lang="en-US" dirty="0" err="1" smtClean="0"/>
              <a:t>участке</a:t>
            </a:r>
            <a:r>
              <a:rPr lang="en-US" dirty="0" smtClean="0"/>
              <a:t> </a:t>
            </a:r>
            <a:r>
              <a:rPr lang="en-US" dirty="0" err="1" smtClean="0"/>
              <a:t>кривой</a:t>
            </a:r>
            <a:r>
              <a:rPr lang="en-US" dirty="0" smtClean="0"/>
              <a:t> </a:t>
            </a:r>
            <a:r>
              <a:rPr lang="en-US" dirty="0" err="1" smtClean="0"/>
              <a:t>спроса</a:t>
            </a:r>
            <a:r>
              <a:rPr lang="en-US" dirty="0" smtClean="0"/>
              <a:t>. </a:t>
            </a:r>
            <a:r>
              <a:rPr lang="en-US" dirty="0" err="1" smtClean="0"/>
              <a:t>Покажите</a:t>
            </a:r>
            <a:r>
              <a:rPr lang="en-US" dirty="0" smtClean="0"/>
              <a:t>, </a:t>
            </a:r>
            <a:r>
              <a:rPr lang="en-US" dirty="0" err="1" smtClean="0"/>
              <a:t>как</a:t>
            </a:r>
            <a:r>
              <a:rPr lang="en-US" dirty="0" smtClean="0"/>
              <a:t> </a:t>
            </a:r>
            <a:r>
              <a:rPr lang="en-US" dirty="0" err="1" smtClean="0"/>
              <a:t>регулирование</a:t>
            </a:r>
            <a:r>
              <a:rPr lang="en-US" dirty="0" smtClean="0"/>
              <a:t> </a:t>
            </a:r>
            <a:r>
              <a:rPr lang="en-US" dirty="0" err="1" smtClean="0"/>
              <a:t>может</a:t>
            </a:r>
            <a:r>
              <a:rPr lang="en-US" dirty="0" smtClean="0"/>
              <a:t> </a:t>
            </a:r>
            <a:r>
              <a:rPr lang="en-US" dirty="0" err="1" smtClean="0"/>
              <a:t>переместить</a:t>
            </a:r>
            <a:r>
              <a:rPr lang="en-US" dirty="0" smtClean="0"/>
              <a:t> </a:t>
            </a:r>
            <a:r>
              <a:rPr lang="en-US" dirty="0" err="1" smtClean="0"/>
              <a:t>монополию</a:t>
            </a:r>
            <a:r>
              <a:rPr lang="en-US" dirty="0" smtClean="0"/>
              <a:t> </a:t>
            </a:r>
            <a:r>
              <a:rPr lang="en-US" dirty="0" err="1" smtClean="0"/>
              <a:t>в</a:t>
            </a:r>
            <a:r>
              <a:rPr lang="en-US" dirty="0" smtClean="0"/>
              <a:t> </a:t>
            </a:r>
            <a:r>
              <a:rPr lang="en-US" dirty="0" err="1" smtClean="0"/>
              <a:t>этот</a:t>
            </a:r>
            <a:r>
              <a:rPr lang="en-US" dirty="0" smtClean="0"/>
              <a:t> </a:t>
            </a:r>
            <a:r>
              <a:rPr lang="en-US" dirty="0" err="1" smtClean="0"/>
              <a:t>участок</a:t>
            </a:r>
            <a:r>
              <a:rPr lang="en-US" dirty="0" smtClean="0"/>
              <a:t>. Каково </a:t>
            </a:r>
            <a:r>
              <a:rPr lang="en-US" dirty="0" err="1" smtClean="0"/>
              <a:t>будет</a:t>
            </a:r>
            <a:r>
              <a:rPr lang="en-US" dirty="0" smtClean="0"/>
              <a:t> </a:t>
            </a:r>
            <a:r>
              <a:rPr lang="en-US" dirty="0" err="1" smtClean="0"/>
              <a:t>воздействие</a:t>
            </a:r>
            <a:r>
              <a:rPr lang="en-US" dirty="0" smtClean="0"/>
              <a:t> </a:t>
            </a:r>
            <a:r>
              <a:rPr lang="en-US" dirty="0" err="1" smtClean="0"/>
              <a:t>увеличения</a:t>
            </a:r>
            <a:r>
              <a:rPr lang="en-US" dirty="0" smtClean="0"/>
              <a:t> </a:t>
            </a:r>
            <a:r>
              <a:rPr lang="en-US" dirty="0" err="1" smtClean="0"/>
              <a:t>регулируемой</a:t>
            </a:r>
            <a:r>
              <a:rPr lang="en-US" dirty="0" smtClean="0"/>
              <a:t> </a:t>
            </a:r>
            <a:r>
              <a:rPr lang="en-US" dirty="0" err="1" smtClean="0"/>
              <a:t>цены</a:t>
            </a:r>
            <a:r>
              <a:rPr lang="en-US" dirty="0" smtClean="0"/>
              <a:t> </a:t>
            </a:r>
            <a:r>
              <a:rPr lang="en-US" dirty="0" err="1" smtClean="0"/>
              <a:t>монополиста</a:t>
            </a:r>
            <a:r>
              <a:rPr lang="en-US" dirty="0" smtClean="0"/>
              <a:t> </a:t>
            </a:r>
            <a:r>
              <a:rPr lang="en-US" dirty="0" err="1" smtClean="0"/>
              <a:t>на</a:t>
            </a:r>
            <a:r>
              <a:rPr lang="en-US" dirty="0" smtClean="0"/>
              <a:t> </a:t>
            </a:r>
            <a:r>
              <a:rPr lang="en-US" dirty="0" err="1" smtClean="0"/>
              <a:t>выручку</a:t>
            </a:r>
            <a:r>
              <a:rPr lang="en-US" dirty="0" smtClean="0"/>
              <a:t> и </a:t>
            </a:r>
            <a:r>
              <a:rPr lang="en-US" dirty="0" err="1" smtClean="0"/>
              <a:t>прибыль</a:t>
            </a:r>
            <a:r>
              <a:rPr lang="en-US" dirty="0" smtClean="0"/>
              <a:t>, </a:t>
            </a:r>
            <a:r>
              <a:rPr lang="en-US" dirty="0" err="1" smtClean="0"/>
              <a:t>если</a:t>
            </a:r>
            <a:r>
              <a:rPr lang="en-US" dirty="0" smtClean="0"/>
              <a:t> </a:t>
            </a:r>
            <a:r>
              <a:rPr lang="en-US" dirty="0" err="1" smtClean="0"/>
              <a:t>этот</a:t>
            </a:r>
            <a:r>
              <a:rPr lang="en-US" dirty="0" smtClean="0"/>
              <a:t> </a:t>
            </a:r>
            <a:r>
              <a:rPr lang="en-US" dirty="0" err="1" smtClean="0"/>
              <a:t>монополист</a:t>
            </a:r>
            <a:r>
              <a:rPr lang="en-US" dirty="0" smtClean="0"/>
              <a:t> </a:t>
            </a:r>
            <a:r>
              <a:rPr lang="en-US" dirty="0" err="1" smtClean="0"/>
              <a:t>находится</a:t>
            </a:r>
            <a:r>
              <a:rPr lang="en-US" dirty="0" smtClean="0"/>
              <a:t> </a:t>
            </a:r>
            <a:r>
              <a:rPr lang="en-US" dirty="0" err="1" smtClean="0"/>
              <a:t>на</a:t>
            </a:r>
            <a:r>
              <a:rPr lang="en-US" dirty="0" smtClean="0"/>
              <a:t> (а) </a:t>
            </a:r>
            <a:r>
              <a:rPr lang="en-US" dirty="0" err="1" smtClean="0"/>
              <a:t>эластичном</a:t>
            </a:r>
            <a:r>
              <a:rPr lang="en-US" dirty="0" smtClean="0"/>
              <a:t> </a:t>
            </a:r>
            <a:r>
              <a:rPr lang="en-US" dirty="0" err="1" smtClean="0"/>
              <a:t>участке</a:t>
            </a:r>
            <a:r>
              <a:rPr lang="en-US" dirty="0" smtClean="0"/>
              <a:t> </a:t>
            </a:r>
            <a:r>
              <a:rPr lang="en-US" dirty="0" err="1" smtClean="0"/>
              <a:t>кривой</a:t>
            </a:r>
            <a:r>
              <a:rPr lang="en-US" dirty="0" smtClean="0"/>
              <a:t> </a:t>
            </a:r>
            <a:r>
              <a:rPr lang="en-US" dirty="0" err="1" smtClean="0"/>
              <a:t>спроса</a:t>
            </a:r>
            <a:r>
              <a:rPr lang="en-US" dirty="0" smtClean="0"/>
              <a:t>, (б) </a:t>
            </a:r>
            <a:r>
              <a:rPr lang="en-US" dirty="0" err="1" smtClean="0"/>
              <a:t>неэластичном</a:t>
            </a:r>
            <a:r>
              <a:rPr lang="en-US" dirty="0" smtClean="0"/>
              <a:t> </a:t>
            </a:r>
            <a:r>
              <a:rPr lang="en-US" dirty="0" err="1" smtClean="0"/>
              <a:t>участке</a:t>
            </a:r>
            <a:r>
              <a:rPr lang="en-US" dirty="0" smtClean="0"/>
              <a:t> </a:t>
            </a:r>
            <a:r>
              <a:rPr lang="en-US" dirty="0" err="1" smtClean="0"/>
              <a:t>кривой</a:t>
            </a:r>
            <a:r>
              <a:rPr lang="en-US" dirty="0" smtClean="0"/>
              <a:t> </a:t>
            </a:r>
            <a:r>
              <a:rPr lang="en-US" dirty="0" err="1" smtClean="0"/>
              <a:t>спроса</a:t>
            </a:r>
            <a:r>
              <a:rPr lang="en-US" dirty="0" smtClean="0"/>
              <a:t> и (в) </a:t>
            </a:r>
            <a:r>
              <a:rPr lang="en-US" dirty="0" err="1" smtClean="0"/>
              <a:t>участке</a:t>
            </a:r>
            <a:r>
              <a:rPr lang="en-US" dirty="0" smtClean="0"/>
              <a:t> </a:t>
            </a:r>
            <a:r>
              <a:rPr lang="en-US" dirty="0" err="1" smtClean="0"/>
              <a:t>кривой</a:t>
            </a:r>
            <a:r>
              <a:rPr lang="en-US" dirty="0" smtClean="0"/>
              <a:t> </a:t>
            </a:r>
            <a:r>
              <a:rPr lang="en-US" dirty="0" err="1" smtClean="0"/>
              <a:t>спроса</a:t>
            </a:r>
            <a:r>
              <a:rPr lang="en-US" dirty="0" smtClean="0"/>
              <a:t> с </a:t>
            </a:r>
            <a:r>
              <a:rPr lang="en-US" dirty="0" err="1" smtClean="0"/>
              <a:t>единичной</a:t>
            </a:r>
            <a:r>
              <a:rPr lang="en-US" dirty="0" smtClean="0"/>
              <a:t> </a:t>
            </a:r>
            <a:r>
              <a:rPr lang="en-US" dirty="0" err="1" smtClean="0"/>
              <a:t>эластичностью</a:t>
            </a:r>
            <a:r>
              <a:rPr lang="en-US" dirty="0" smtClean="0"/>
              <a:t>?</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1305</TotalTime>
  <Words>2068</Words>
  <Application>Microsoft Office PowerPoint</Application>
  <PresentationFormat>Экран (4:3)</PresentationFormat>
  <Paragraphs>341</Paragraphs>
  <Slides>97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97</vt:i4>
      </vt:variant>
    </vt:vector>
  </HeadingPairs>
  <TitlesOfParts>
    <vt:vector size="98" baseType="lpstr">
      <vt:lpstr>Поток</vt:lpstr>
      <vt:lpstr>ОБУЗДАНИЕ РЫНОЧНОЙ СТИХИИ </vt:lpstr>
      <vt:lpstr>Слайд 2</vt:lpstr>
      <vt:lpstr>Слайд 3</vt:lpstr>
      <vt:lpstr>Слайд 4</vt:lpstr>
      <vt:lpstr>   РЕГУЛИРОВАНИЕ ПРЕДПРИНИМАТЕЛЬСКОЙ ДЕЯТЕЛЬНОСТИ: ТЕОРИЯ И ПРАКТИКА   </vt:lpstr>
      <vt:lpstr>Слайд 6</vt:lpstr>
      <vt:lpstr>Слайд 7</vt:lpstr>
      <vt:lpstr>Слайд 8</vt:lpstr>
      <vt:lpstr>ДВА СПОСОБА РЕГУЛИРОВАНИЯ </vt:lpstr>
      <vt:lpstr>Слайд 10</vt:lpstr>
      <vt:lpstr> ЧЕМ ОБУСЛОВЛЕНА НЕОБХОДИМОСТЬ РЕГУЛИРОВАНИЯ? </vt:lpstr>
      <vt:lpstr>  Обуздание рыночной стихии </vt:lpstr>
      <vt:lpstr>Слайд 13</vt:lpstr>
      <vt:lpstr>Слайд 14</vt:lpstr>
      <vt:lpstr>Слайд 15</vt:lpstr>
      <vt:lpstr>Слайд 16</vt:lpstr>
      <vt:lpstr>Слайд 17</vt:lpstr>
      <vt:lpstr>Контроль в информационной сфере </vt:lpstr>
      <vt:lpstr>Слайд 19</vt:lpstr>
      <vt:lpstr>Слайд 20</vt:lpstr>
      <vt:lpstr>Слайд 21</vt:lpstr>
      <vt:lpstr>Преодоление побочных эффектов </vt:lpstr>
      <vt:lpstr>Слайд 23</vt:lpstr>
      <vt:lpstr>Отношение заинтересованных групп к теории регулирования  </vt:lpstr>
      <vt:lpstr>Слайд 25</vt:lpstr>
      <vt:lpstr>Слайд 26</vt:lpstr>
      <vt:lpstr>Слайд 27</vt:lpstr>
      <vt:lpstr>Слайд 28</vt:lpstr>
      <vt:lpstr>РЕГУЛИРОВАНИЕ ЕСТЕСТВЕННОЙ МОНОПОЛИИ В СФЕРЕ КОММУНАЛЬНЫХ УСЛУГ </vt:lpstr>
      <vt:lpstr>Слайд 30</vt:lpstr>
      <vt:lpstr>Слайд 31</vt:lpstr>
      <vt:lpstr>Слайд 32</vt:lpstr>
      <vt:lpstr>Слайд 33</vt:lpstr>
      <vt:lpstr>Слайд 34</vt:lpstr>
      <vt:lpstr>Слайд 35</vt:lpstr>
      <vt:lpstr>Слайд 36</vt:lpstr>
      <vt:lpstr>Идеальное регулирование процессов ценообразования </vt:lpstr>
      <vt:lpstr>Слайд 38</vt:lpstr>
      <vt:lpstr>Слайд 39</vt:lpstr>
      <vt:lpstr>Экономические инновации: регулирование потолка цен </vt:lpstr>
      <vt:lpstr>Слайд 41</vt:lpstr>
      <vt:lpstr>Слайд 42</vt:lpstr>
      <vt:lpstr>Слайд 43</vt:lpstr>
      <vt:lpstr>Слайд 44</vt:lpstr>
      <vt:lpstr>Издержки регулирования </vt:lpstr>
      <vt:lpstr>Слайд 46</vt:lpstr>
      <vt:lpstr>Сокращение экономического регулирования </vt:lpstr>
      <vt:lpstr>Слайд 48</vt:lpstr>
      <vt:lpstr>Первые попытки дерегулирования  деятельности авиакомпаний</vt:lpstr>
      <vt:lpstr>Таблица №1.Регулирование влияет на эффективность и перераспределяет доход</vt:lpstr>
      <vt:lpstr>Слайд 51</vt:lpstr>
      <vt:lpstr>Слайд 52</vt:lpstr>
      <vt:lpstr>Слайд 53</vt:lpstr>
      <vt:lpstr>Слайд 54</vt:lpstr>
      <vt:lpstr>Слайд 55</vt:lpstr>
      <vt:lpstr>Слайд 56</vt:lpstr>
      <vt:lpstr>Дерегулирование электроэнергетической отрасли</vt:lpstr>
      <vt:lpstr>Слайд 58</vt:lpstr>
      <vt:lpstr>Антимонопольная политика</vt:lpstr>
      <vt:lpstr>Слайд 60</vt:lpstr>
      <vt:lpstr>Слайд 61</vt:lpstr>
      <vt:lpstr>Законодательные рамки</vt:lpstr>
      <vt:lpstr>Слайд 63</vt:lpstr>
      <vt:lpstr>Слайд 64</vt:lpstr>
      <vt:lpstr>Слайд 65</vt:lpstr>
      <vt:lpstr>Слайд 66</vt:lpstr>
      <vt:lpstr>Слайд 67</vt:lpstr>
      <vt:lpstr>Слайд 68</vt:lpstr>
      <vt:lpstr>Слайд 69</vt:lpstr>
      <vt:lpstr>Слайд 70</vt:lpstr>
      <vt:lpstr>Незаконное поведение</vt:lpstr>
      <vt:lpstr>Слайд 72</vt:lpstr>
      <vt:lpstr>Слайд 73</vt:lpstr>
      <vt:lpstr>Слайд 74</vt:lpstr>
      <vt:lpstr>Слайд 75</vt:lpstr>
      <vt:lpstr>Слайд 76</vt:lpstr>
      <vt:lpstr>Слайд 77</vt:lpstr>
      <vt:lpstr>Слияния: законодательство и практика</vt:lpstr>
      <vt:lpstr>Слайд 79</vt:lpstr>
      <vt:lpstr>Слайд 80</vt:lpstr>
      <vt:lpstr>Слайд 81</vt:lpstr>
      <vt:lpstr>Антимонопольное законодательство и эффективность</vt:lpstr>
      <vt:lpstr>Слайд 83</vt:lpstr>
      <vt:lpstr>Слайд 84</vt:lpstr>
      <vt:lpstr>Слайд 85</vt:lpstr>
      <vt:lpstr>Слайд 86</vt:lpstr>
      <vt:lpstr>Слайд 87</vt:lpstr>
      <vt:lpstr>Резюме</vt:lpstr>
      <vt:lpstr>Слайд 89</vt:lpstr>
      <vt:lpstr>Слайд 90</vt:lpstr>
      <vt:lpstr>Антимонопольная политика</vt:lpstr>
      <vt:lpstr>Слайд 92</vt:lpstr>
      <vt:lpstr>Ключевые понятия</vt:lpstr>
      <vt:lpstr>ВОПРОСЫ ДЛЯ ОБСУЖДЕНИЯ</vt:lpstr>
      <vt:lpstr>Слайд 95</vt:lpstr>
      <vt:lpstr>Слайд 96</vt:lpstr>
      <vt:lpstr>Слайд 97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пк</dc:creator>
  <cp:lastModifiedBy>Пользователь</cp:lastModifiedBy>
  <cp:revision>223</cp:revision>
  <dcterms:created xsi:type="dcterms:W3CDTF">2013-12-23T09:07:36Z</dcterms:created>
  <dcterms:modified xsi:type="dcterms:W3CDTF">2014-05-19T13:30:27Z</dcterms:modified>
</cp:coreProperties>
</file>