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360" r:id="rId3"/>
    <p:sldId id="362" r:id="rId4"/>
    <p:sldId id="363" r:id="rId5"/>
    <p:sldId id="364" r:id="rId6"/>
    <p:sldId id="365" r:id="rId7"/>
    <p:sldId id="366" r:id="rId8"/>
    <p:sldId id="463" r:id="rId9"/>
    <p:sldId id="367" r:id="rId10"/>
    <p:sldId id="369" r:id="rId11"/>
    <p:sldId id="370" r:id="rId12"/>
    <p:sldId id="372" r:id="rId13"/>
    <p:sldId id="373" r:id="rId14"/>
    <p:sldId id="374" r:id="rId15"/>
    <p:sldId id="375" r:id="rId16"/>
    <p:sldId id="376" r:id="rId17"/>
    <p:sldId id="377" r:id="rId18"/>
    <p:sldId id="378" r:id="rId19"/>
    <p:sldId id="379"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4" r:id="rId33"/>
    <p:sldId id="395" r:id="rId34"/>
    <p:sldId id="397" r:id="rId35"/>
    <p:sldId id="398" r:id="rId36"/>
    <p:sldId id="399" r:id="rId37"/>
    <p:sldId id="400" r:id="rId38"/>
    <p:sldId id="401" r:id="rId39"/>
    <p:sldId id="402" r:id="rId40"/>
    <p:sldId id="403" r:id="rId41"/>
    <p:sldId id="405" r:id="rId42"/>
    <p:sldId id="407" r:id="rId43"/>
    <p:sldId id="409" r:id="rId44"/>
    <p:sldId id="411" r:id="rId45"/>
    <p:sldId id="413" r:id="rId46"/>
    <p:sldId id="414" r:id="rId47"/>
    <p:sldId id="415" r:id="rId48"/>
    <p:sldId id="417" r:id="rId49"/>
    <p:sldId id="418" r:id="rId50"/>
    <p:sldId id="419" r:id="rId51"/>
    <p:sldId id="420" r:id="rId52"/>
    <p:sldId id="421" r:id="rId53"/>
    <p:sldId id="422" r:id="rId54"/>
    <p:sldId id="424" r:id="rId55"/>
    <p:sldId id="464" r:id="rId56"/>
    <p:sldId id="426"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 id="456" r:id="rId86"/>
    <p:sldId id="457" r:id="rId87"/>
    <p:sldId id="458" r:id="rId88"/>
    <p:sldId id="459" r:id="rId89"/>
    <p:sldId id="460" r:id="rId90"/>
    <p:sldId id="461" r:id="rId91"/>
    <p:sldId id="462" r:id="rId9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45">
          <p15:clr>
            <a:srgbClr val="A4A3A4"/>
          </p15:clr>
        </p15:guide>
        <p15:guide id="2" orient="horz" pos="1071">
          <p15:clr>
            <a:srgbClr val="A4A3A4"/>
          </p15:clr>
        </p15:guide>
        <p15:guide id="3" pos="3840">
          <p15:clr>
            <a:srgbClr val="A4A3A4"/>
          </p15:clr>
        </p15:guide>
        <p15:guide id="4" pos="438">
          <p15:clr>
            <a:srgbClr val="A4A3A4"/>
          </p15:clr>
        </p15:guide>
        <p15:guide id="5" pos="3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460AD"/>
    <a:srgbClr val="F923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3178" autoAdjust="0"/>
  </p:normalViewPr>
  <p:slideViewPr>
    <p:cSldViewPr showGuides="1">
      <p:cViewPr varScale="1">
        <p:scale>
          <a:sx n="63" d="100"/>
          <a:sy n="63" d="100"/>
        </p:scale>
        <p:origin x="-126" y="-324"/>
      </p:cViewPr>
      <p:guideLst>
        <p:guide orient="horz" pos="845"/>
        <p:guide orient="horz" pos="1071"/>
        <p:guide pos="3840"/>
        <p:guide pos="438"/>
        <p:guide pos="39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54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0690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2694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pPr/>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62254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214650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014559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188026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415657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55141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393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20907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87229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27744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3037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40665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9311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20.05.2014</a:t>
            </a:fld>
            <a:endParaRPr lang="ru-RU"/>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3436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0875B4-BA34-4386-AB7F-2D5BA52B2D2C}" type="datetimeFigureOut">
              <a:rPr lang="ru-RU" smtClean="0"/>
              <a:pPr/>
              <a:t>20.05.2014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1E5D9B-0D15-4772-9D68-16A0E1FCBFA4}" type="slidenum">
              <a:rPr lang="ru-RU" smtClean="0"/>
              <a:pPr/>
              <a:t>‹#›</a:t>
            </a:fld>
            <a:endParaRPr lang="ru-RU"/>
          </a:p>
        </p:txBody>
      </p:sp>
    </p:spTree>
    <p:extLst>
      <p:ext uri="{BB962C8B-B14F-4D97-AF65-F5344CB8AC3E}">
        <p14:creationId xmlns:p14="http://schemas.microsoft.com/office/powerpoint/2010/main" xmlns="" val="1507653091"/>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yandex.ru/yandsearch?p=2&amp;text=%D0%B0%D0%B2%D0%B8%D0%B0%D0%BA%D0%BE%D0%BC%D0%BF%D0%B0%D0%BD%D0%B8%D0%B8&amp;pos=76&amp;uinfo=ww-1145-wh-637-fw-920-fh-448-pd-1.25&amp;rpt=simage&amp;img_url=http://www.kp.ru/f/12/image/14/41/924114.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666712" y="214290"/>
            <a:ext cx="11370614" cy="2853047"/>
          </a:xfrm>
        </p:spPr>
        <p:txBody>
          <a:bodyPr>
            <a:normAutofit/>
          </a:bodyPr>
          <a:lstStyle/>
          <a:p>
            <a:pPr algn="ctr"/>
            <a:r>
              <a:rPr lang="ru-RU" b="1" dirty="0" smtClean="0">
                <a:solidFill>
                  <a:schemeClr val="tx2"/>
                </a:solidFill>
                <a:effectLst>
                  <a:outerShdw blurRad="38100" dist="38100" dir="2700000" algn="tl">
                    <a:srgbClr val="000000">
                      <a:alpha val="43137"/>
                    </a:srgbClr>
                  </a:outerShdw>
                </a:effectLst>
              </a:rPr>
              <a:t>Олигополия и монополистическая</a:t>
            </a:r>
            <a:br>
              <a:rPr lang="ru-RU" b="1" dirty="0" smtClean="0">
                <a:solidFill>
                  <a:schemeClr val="tx2"/>
                </a:solidFill>
                <a:effectLst>
                  <a:outerShdw blurRad="38100" dist="38100" dir="2700000" algn="tl">
                    <a:srgbClr val="000000">
                      <a:alpha val="43137"/>
                    </a:srgbClr>
                  </a:outerShdw>
                </a:effectLst>
              </a:rPr>
            </a:br>
            <a:r>
              <a:rPr lang="ru-RU" b="1" dirty="0" smtClean="0">
                <a:solidFill>
                  <a:schemeClr val="tx2"/>
                </a:solidFill>
                <a:effectLst>
                  <a:outerShdw blurRad="38100" dist="38100" dir="2700000" algn="tl">
                    <a:srgbClr val="000000">
                      <a:alpha val="43137"/>
                    </a:srgbClr>
                  </a:outerShdw>
                </a:effectLst>
              </a:rPr>
              <a:t>конкуренция</a:t>
            </a:r>
            <a:endParaRPr lang="ru-RU" b="1" dirty="0">
              <a:solidFill>
                <a:schemeClr val="tx2"/>
              </a:solidFill>
              <a:effectLst>
                <a:outerShdw blurRad="38100" dist="38100" dir="2700000" algn="tl">
                  <a:srgbClr val="000000">
                    <a:alpha val="43137"/>
                  </a:srgbClr>
                </a:outerShdw>
              </a:effectLst>
            </a:endParaRPr>
          </a:p>
        </p:txBody>
      </p:sp>
      <p:sp>
        <p:nvSpPr>
          <p:cNvPr id="6" name="Подзаголовок 2"/>
          <p:cNvSpPr txBox="1">
            <a:spLocks/>
          </p:cNvSpPr>
          <p:nvPr/>
        </p:nvSpPr>
        <p:spPr>
          <a:xfrm>
            <a:off x="1666844" y="3699804"/>
            <a:ext cx="9740636" cy="2729592"/>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Патнем</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a:t>
            </a: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Брайнф</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Вы мне можете что-нибудь посоветовать?</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Кренделл</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a:t>
            </a: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Америкен</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a:t>
            </a:r>
            <a:r>
              <a:rPr kumimoji="0" lang="ru-RU" sz="1800" b="1" i="1" u="none" strike="noStrike" kern="1200" cap="none" spc="0" normalizeH="0" baseline="0" noProof="0" dirty="0" smtClean="0">
                <a:ln>
                  <a:noFill/>
                </a:ln>
                <a:solidFill>
                  <a:schemeClr val="bg2">
                    <a:lumMod val="25000"/>
                  </a:schemeClr>
                </a:solidFill>
                <a:effectLst/>
                <a:uLnTx/>
                <a:uFillTx/>
                <a:latin typeface="+mn-lt"/>
                <a:ea typeface="+mn-ea"/>
                <a:cs typeface="+mn-cs"/>
              </a:rPr>
              <a:t>Могу.</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Повысьте ваши тарифы на 20%,</a:t>
            </a:r>
            <a:r>
              <a:rPr kumimoji="0" lang="en-US" sz="1800" b="1" i="0" u="none" strike="noStrike" kern="1200" cap="none" spc="0" normalizeH="0" baseline="0" noProof="0" dirty="0" smtClean="0">
                <a:ln>
                  <a:noFill/>
                </a:ln>
                <a:solidFill>
                  <a:schemeClr val="bg2">
                    <a:lumMod val="2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и я завтра утром сделаю то же самое.</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Патнем</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Роберт, но...</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Кренделл</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Тогда и вы, и я сможем зарабатывать больше.</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Патнем</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Но мы не имеем права обсуждать цены!</a:t>
            </a:r>
          </a:p>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Кренделл</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Ох, </a:t>
            </a:r>
            <a:r>
              <a:rPr kumimoji="0" lang="ru-RU" sz="1800" b="1" i="0" u="none" strike="noStrike" kern="1200" cap="none" spc="0" normalizeH="0" baseline="0" noProof="0" dirty="0" err="1" smtClean="0">
                <a:ln>
                  <a:noFill/>
                </a:ln>
                <a:solidFill>
                  <a:schemeClr val="bg2">
                    <a:lumMod val="25000"/>
                  </a:schemeClr>
                </a:solidFill>
                <a:effectLst/>
                <a:uLnTx/>
                <a:uFillTx/>
                <a:latin typeface="+mn-lt"/>
                <a:ea typeface="+mn-ea"/>
                <a:cs typeface="+mn-cs"/>
              </a:rPr>
              <a:t>Говард</a:t>
            </a:r>
            <a:r>
              <a:rPr kumimoji="0" lang="ru-RU" sz="1800" b="1" i="0" u="none" strike="noStrike" kern="1200" cap="none" spc="0" normalizeH="0" baseline="0" noProof="0" dirty="0" smtClean="0">
                <a:ln>
                  <a:noFill/>
                </a:ln>
                <a:solidFill>
                  <a:schemeClr val="bg2">
                    <a:lumMod val="25000"/>
                  </a:schemeClr>
                </a:solidFill>
                <a:effectLst/>
                <a:uLnTx/>
                <a:uFillTx/>
                <a:latin typeface="+mn-lt"/>
                <a:ea typeface="+mn-ea"/>
                <a:cs typeface="+mn-cs"/>
              </a:rPr>
              <a:t>, мы имеем право обсуждать, что только пожелаем.</a:t>
            </a:r>
            <a:endParaRPr kumimoji="0" lang="ru-RU" sz="1800" b="1" i="0" u="none" strike="noStrike" kern="1200" cap="none" spc="0" normalizeH="0" baseline="0" noProof="0" dirty="0">
              <a:ln>
                <a:noFill/>
              </a:ln>
              <a:solidFill>
                <a:schemeClr val="bg2">
                  <a:lumMod val="25000"/>
                </a:schemeClr>
              </a:solidFill>
              <a:effectLst/>
              <a:uLnTx/>
              <a:uFillTx/>
              <a:latin typeface="+mn-lt"/>
              <a:ea typeface="+mn-ea"/>
              <a:cs typeface="+mn-cs"/>
            </a:endParaRPr>
          </a:p>
        </p:txBody>
      </p:sp>
    </p:spTree>
    <p:extLst>
      <p:ext uri="{BB962C8B-B14F-4D97-AF65-F5344CB8AC3E}">
        <p14:creationId xmlns:p14="http://schemas.microsoft.com/office/powerpoint/2010/main" xmlns="" val="125468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9346" y="1327425"/>
            <a:ext cx="10972800" cy="4539208"/>
          </a:xfrm>
        </p:spPr>
        <p:txBody>
          <a:bodyPr/>
          <a:lstStyle/>
          <a:p>
            <a:r>
              <a:rPr lang="ru-RU" dirty="0"/>
              <a:t>Почему же экономистов так волнуют отрасли, </a:t>
            </a:r>
            <a:r>
              <a:rPr lang="ru-RU" dirty="0" smtClean="0"/>
              <a:t>характеризующиеся </a:t>
            </a:r>
            <a:r>
              <a:rPr lang="ru-RU" dirty="0"/>
              <a:t>несовершенной конкуренцией? </a:t>
            </a:r>
            <a:endParaRPr lang="en-US" dirty="0" smtClean="0"/>
          </a:p>
          <a:p>
            <a:endParaRPr lang="en-US" dirty="0" smtClean="0"/>
          </a:p>
          <a:p>
            <a:pPr indent="17463">
              <a:buNone/>
            </a:pPr>
            <a:r>
              <a:rPr lang="ru-RU" dirty="0" smtClean="0"/>
              <a:t>Ответ </a:t>
            </a:r>
            <a:r>
              <a:rPr lang="ru-RU" dirty="0"/>
              <a:t>заключается в том, что поведение этих отраслей вступает в противоречие с интересами общества. Например, несовершенная </a:t>
            </a:r>
            <a:r>
              <a:rPr lang="ru-RU" dirty="0" smtClean="0"/>
              <a:t>конкуренция</a:t>
            </a:r>
            <a:r>
              <a:rPr lang="ru-RU" dirty="0"/>
              <a:t>, как правило, приводит к появлению цен, превышающих предельные издержки, результатом чего является </a:t>
            </a:r>
            <a:r>
              <a:rPr lang="ru-RU" dirty="0" smtClean="0"/>
              <a:t>неэффективное </a:t>
            </a:r>
            <a:r>
              <a:rPr lang="ru-RU" dirty="0"/>
              <a:t>распределение ресурсов.</a:t>
            </a:r>
          </a:p>
          <a:p>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87688" y="3307679"/>
            <a:ext cx="5291036" cy="3518539"/>
          </a:xfrm>
          <a:prstGeom prst="rect">
            <a:avLst/>
          </a:prstGeom>
        </p:spPr>
      </p:pic>
    </p:spTree>
    <p:extLst>
      <p:ext uri="{BB962C8B-B14F-4D97-AF65-F5344CB8AC3E}">
        <p14:creationId xmlns:p14="http://schemas.microsoft.com/office/powerpoint/2010/main" xmlns="" val="399263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1336954"/>
            <a:ext cx="10889238" cy="5331296"/>
          </a:xfrm>
        </p:spPr>
        <p:txBody>
          <a:bodyPr>
            <a:normAutofit/>
          </a:bodyPr>
          <a:lstStyle/>
          <a:p>
            <a:r>
              <a:rPr lang="ru-RU" dirty="0"/>
              <a:t>В результате высоких цен олигополистические отрасли </a:t>
            </a:r>
            <a:r>
              <a:rPr lang="ru-RU" dirty="0" smtClean="0"/>
              <a:t>зачастую </a:t>
            </a:r>
            <a:r>
              <a:rPr lang="ru-RU" dirty="0"/>
              <a:t>(но не всегда) получают сверхприбыли. Прибыльность таких отраслей с высоким уровнем концентрации, как </a:t>
            </a:r>
            <a:r>
              <a:rPr lang="ru-RU" dirty="0" smtClean="0"/>
              <a:t>табачная </a:t>
            </a:r>
            <a:r>
              <a:rPr lang="ru-RU" dirty="0"/>
              <a:t>и фармацевтическая, стала мишенью политических атак по самым разнообразным поводам. Однако тщательный </a:t>
            </a:r>
            <a:r>
              <a:rPr lang="ru-RU" dirty="0" smtClean="0"/>
              <a:t>анализ </a:t>
            </a:r>
            <a:r>
              <a:rPr lang="ru-RU" dirty="0"/>
              <a:t>показывает, что прибыльность отраслей с высоким </a:t>
            </a:r>
            <a:r>
              <a:rPr lang="ru-RU" dirty="0" smtClean="0"/>
              <a:t>уровнем </a:t>
            </a:r>
            <a:r>
              <a:rPr lang="ru-RU" dirty="0"/>
              <a:t>концентрации обычно лишь совсем немного превышает прибыльность отраслей с низким уровнем концентрации. Этот совершенно неожиданный результат весьма озадачил критиков "большого бизнеса", которые ранее были </a:t>
            </a:r>
            <a:r>
              <a:rPr lang="ru-RU" dirty="0" smtClean="0"/>
              <a:t>совершенно </a:t>
            </a:r>
            <a:r>
              <a:rPr lang="ru-RU" dirty="0"/>
              <a:t>уверены в том, что крупнейшие компании получают </a:t>
            </a:r>
            <a:r>
              <a:rPr lang="ru-RU" dirty="0" smtClean="0"/>
              <a:t>фантастические </a:t>
            </a:r>
            <a:r>
              <a:rPr lang="ru-RU" dirty="0"/>
              <a:t>прибыли</a:t>
            </a:r>
            <a:r>
              <a:rPr lang="ru-RU" dirty="0" smtClean="0"/>
              <a:t>.</a:t>
            </a:r>
          </a:p>
          <a:p>
            <a:endParaRPr lang="ru-RU" dirty="0" smtClean="0"/>
          </a:p>
          <a:p>
            <a:r>
              <a:rPr lang="ru-RU" dirty="0" smtClean="0"/>
              <a:t>Еще одна проблема связана с научно-исследовательской работой (НИР). Отрасли с высоким уровнем концентрации ино­гда отличаются высоким уровнем затрат на НИР в расчете на каждый доллар продаж, что связано с их попытками добиться технологического преимущества над своими конкурентами. В то же время какому-нибудь мелкому фермеру или крошечной пекарне нет никакого смысла создавать у себя научно-исследовательскую лабораторию. Высокие уровни затрат на НИР, с точки зрения экономистов, являются вполне оправданными и даже необходимыми, что рассматривается как "смягчающее обстоятельство" для несовершенной конкуренции.</a:t>
            </a:r>
          </a:p>
          <a:p>
            <a:endParaRPr lang="ru-RU" dirty="0"/>
          </a:p>
          <a:p>
            <a:endParaRPr lang="ru-RU" dirty="0"/>
          </a:p>
        </p:txBody>
      </p:sp>
    </p:spTree>
    <p:extLst>
      <p:ext uri="{BB962C8B-B14F-4D97-AF65-F5344CB8AC3E}">
        <p14:creationId xmlns:p14="http://schemas.microsoft.com/office/powerpoint/2010/main" xmlns="" val="105341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1698298"/>
            <a:ext cx="10972800" cy="4572000"/>
          </a:xfrm>
        </p:spPr>
        <p:txBody>
          <a:bodyPr>
            <a:normAutofit/>
          </a:bodyPr>
          <a:lstStyle/>
          <a:p>
            <a:r>
              <a:rPr lang="ru-RU" dirty="0"/>
              <a:t>Несмотря на то, что показатели концентрации, </a:t>
            </a:r>
            <a:r>
              <a:rPr lang="ru-RU" dirty="0" smtClean="0"/>
              <a:t>действительно</a:t>
            </a:r>
            <a:r>
              <a:rPr lang="ru-RU" dirty="0"/>
              <a:t>. имеют важное значение, они не позволят нам полностью представить положение дел в отрасли. Для того чтобы </a:t>
            </a:r>
            <a:r>
              <a:rPr lang="ru-RU" dirty="0" smtClean="0"/>
              <a:t>объяснить </a:t>
            </a:r>
            <a:r>
              <a:rPr lang="ru-RU" dirty="0"/>
              <a:t>поведение предприятия, действующего в условиях </a:t>
            </a:r>
            <a:r>
              <a:rPr lang="ru-RU" dirty="0" smtClean="0"/>
              <a:t>несовершенной </a:t>
            </a:r>
            <a:r>
              <a:rPr lang="ru-RU" dirty="0"/>
              <a:t>конкуренции, экономисты разработали целое </a:t>
            </a:r>
            <a:r>
              <a:rPr lang="ru-RU" dirty="0" smtClean="0"/>
              <a:t>направление</a:t>
            </a:r>
            <a:r>
              <a:rPr lang="ru-RU" dirty="0"/>
              <a:t>, которое называется</a:t>
            </a:r>
            <a:r>
              <a:rPr lang="ru-RU" i="1" dirty="0"/>
              <a:t> </a:t>
            </a:r>
            <a:r>
              <a:rPr lang="ru-RU" b="1" i="1" dirty="0">
                <a:solidFill>
                  <a:schemeClr val="bg2">
                    <a:lumMod val="10000"/>
                  </a:schemeClr>
                </a:solidFill>
              </a:rPr>
              <a:t>теория функционирования </a:t>
            </a:r>
            <a:r>
              <a:rPr lang="ru-RU" b="1" i="1" dirty="0" smtClean="0">
                <a:solidFill>
                  <a:schemeClr val="bg2">
                    <a:lumMod val="10000"/>
                  </a:schemeClr>
                </a:solidFill>
              </a:rPr>
              <a:t>рынков</a:t>
            </a:r>
            <a:r>
              <a:rPr lang="ru-RU" b="1" i="1" dirty="0">
                <a:solidFill>
                  <a:schemeClr val="bg2">
                    <a:lumMod val="10000"/>
                  </a:schemeClr>
                </a:solidFill>
              </a:rPr>
              <a:t>. </a:t>
            </a:r>
            <a:endParaRPr lang="ru-RU" b="1" i="1" dirty="0" smtClean="0">
              <a:solidFill>
                <a:schemeClr val="bg2">
                  <a:lumMod val="10000"/>
                </a:schemeClr>
              </a:solidFill>
            </a:endParaRPr>
          </a:p>
          <a:p>
            <a:r>
              <a:rPr lang="ru-RU" dirty="0" smtClean="0"/>
              <a:t>Мы </a:t>
            </a:r>
            <a:r>
              <a:rPr lang="ru-RU" dirty="0"/>
              <a:t>не сможем полностью раскрыть ее содержание в этой книге. Вместо этого мы сосредоточим свое внимание на трех наиболее важных случаях несовершенной конкуренции: </a:t>
            </a:r>
            <a:endParaRPr lang="ru-RU" dirty="0" smtClean="0"/>
          </a:p>
          <a:p>
            <a:pPr marL="2063750" indent="-276225"/>
            <a:r>
              <a:rPr lang="ru-RU" dirty="0" smtClean="0"/>
              <a:t>олигополистического сговора </a:t>
            </a:r>
          </a:p>
          <a:p>
            <a:pPr marL="2063750" indent="-276225"/>
            <a:r>
              <a:rPr lang="ru-RU" dirty="0" smtClean="0"/>
              <a:t>монополистической конкуренции </a:t>
            </a:r>
          </a:p>
          <a:p>
            <a:pPr marL="2063750" indent="-276225"/>
            <a:r>
              <a:rPr lang="ru-RU" dirty="0" smtClean="0"/>
              <a:t>олигополии с небольшим количеством участников</a:t>
            </a:r>
            <a:endParaRPr lang="ru-RU" dirty="0"/>
          </a:p>
          <a:p>
            <a:endParaRPr lang="ru-RU" dirty="0"/>
          </a:p>
        </p:txBody>
      </p:sp>
      <p:sp>
        <p:nvSpPr>
          <p:cNvPr id="3" name="Заголовок 2"/>
          <p:cNvSpPr>
            <a:spLocks noGrp="1"/>
          </p:cNvSpPr>
          <p:nvPr>
            <p:ph type="title"/>
          </p:nvPr>
        </p:nvSpPr>
        <p:spPr>
          <a:xfrm>
            <a:off x="1381359" y="428604"/>
            <a:ext cx="9429282" cy="1219200"/>
          </a:xfrm>
        </p:spPr>
        <p:txBody>
          <a:bodyPr>
            <a:noAutofit/>
          </a:bodyPr>
          <a:lstStyle/>
          <a:p>
            <a:pPr algn="ctr"/>
            <a:r>
              <a:rPr lang="ru-RU" b="1" dirty="0">
                <a:solidFill>
                  <a:schemeClr val="tx2"/>
                </a:solidFill>
                <a:effectLst>
                  <a:outerShdw blurRad="38100" dist="38100" dir="2700000" algn="tl">
                    <a:srgbClr val="000000">
                      <a:alpha val="43137"/>
                    </a:srgbClr>
                  </a:outerShdw>
                </a:effectLst>
              </a:rPr>
              <a:t>ТЕОРИИ НЕСОВЕРШЕННОЙ </a:t>
            </a:r>
            <a:r>
              <a:rPr lang="ru-RU" b="1" dirty="0" smtClean="0">
                <a:solidFill>
                  <a:schemeClr val="tx2"/>
                </a:solidFill>
                <a:effectLst>
                  <a:outerShdw blurRad="38100" dist="38100" dir="2700000" algn="tl">
                    <a:srgbClr val="000000">
                      <a:alpha val="43137"/>
                    </a:srgbClr>
                  </a:outerShdw>
                </a:effectLst>
              </a:rPr>
              <a:t>КОНКУРЕНЦИИ</a:t>
            </a:r>
            <a:endParaRPr lang="ru-RU"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05037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1693" y="1698470"/>
            <a:ext cx="10862997" cy="4929336"/>
          </a:xfrm>
        </p:spPr>
        <p:txBody>
          <a:bodyPr>
            <a:normAutofit/>
          </a:bodyPr>
          <a:lstStyle/>
          <a:p>
            <a:r>
              <a:rPr lang="ru-RU" dirty="0"/>
              <a:t>Степень несовершенной конкуренции зависит не только от количества и размеров предприятия, но и от их поведения. Если всего лишь несколько предприятий действуют на рынке, то каждое из них прекрасно знает, что делают его соперники. Например, если две авиакомпании обслуживают одно и тоже направление, а одна из них неожиданно увеличит свои тарифы, то другой предстоит принять решение о своем поведении: последовать ли ей примеру первой, или выгоднее удержаться на прежнем уровне, пытаясь таким образом заставить своего соперника снизить цены. Стратегическое взаимодействие - термин, описывающий зависимость экономической стратегии одной компании от поведения ее соперников.</a:t>
            </a:r>
          </a:p>
        </p:txBody>
      </p:sp>
      <p:sp>
        <p:nvSpPr>
          <p:cNvPr id="3" name="Заголовок 2"/>
          <p:cNvSpPr>
            <a:spLocks noGrp="1"/>
          </p:cNvSpPr>
          <p:nvPr>
            <p:ph type="title"/>
          </p:nvPr>
        </p:nvSpPr>
        <p:spPr>
          <a:xfrm>
            <a:off x="1640156" y="500042"/>
            <a:ext cx="8911687" cy="1280890"/>
          </a:xfrm>
        </p:spPr>
        <p:txBody>
          <a:bodyPr>
            <a:normAutofit/>
          </a:bodyPr>
          <a:lstStyle/>
          <a:p>
            <a:pPr algn="ctr"/>
            <a:r>
              <a:rPr lang="ru-RU" b="1" dirty="0">
                <a:solidFill>
                  <a:schemeClr val="tx2"/>
                </a:solidFill>
                <a:effectLst>
                  <a:outerShdw blurRad="38100" dist="38100" dir="2700000" algn="tl">
                    <a:srgbClr val="000000">
                      <a:alpha val="43137"/>
                    </a:srgbClr>
                  </a:outerShdw>
                </a:effectLst>
              </a:rPr>
              <a:t>Олигополистический сговор</a:t>
            </a:r>
          </a:p>
        </p:txBody>
      </p:sp>
      <p:pic>
        <p:nvPicPr>
          <p:cNvPr id="1026" name="Picture 2" descr="http://avia.mvsm.ru/image.aspx?UNID=C7B7B99A-F206-408E-B1D3-79DAA0A113DC&amp;w=640&amp;h=480">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07768" y="3933056"/>
            <a:ext cx="3384376" cy="22119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4502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85771" y="1339117"/>
            <a:ext cx="10882342" cy="3809014"/>
          </a:xfrm>
        </p:spPr>
        <p:txBody>
          <a:bodyPr>
            <a:normAutofit/>
          </a:bodyPr>
          <a:lstStyle/>
          <a:p>
            <a:r>
              <a:rPr lang="ru-RU" dirty="0"/>
              <a:t>Если на рынке оперирует небольшое количество предприятий, каждое из них имеет выбор между</a:t>
            </a:r>
            <a:r>
              <a:rPr lang="ru-RU" i="1" dirty="0"/>
              <a:t> </a:t>
            </a:r>
            <a:r>
              <a:rPr lang="ru-RU" b="1" i="1" dirty="0">
                <a:solidFill>
                  <a:schemeClr val="bg2">
                    <a:lumMod val="10000"/>
                  </a:schemeClr>
                </a:solidFill>
              </a:rPr>
              <a:t>кооперативным </a:t>
            </a:r>
            <a:r>
              <a:rPr lang="ru-RU" dirty="0"/>
              <a:t>и </a:t>
            </a:r>
            <a:r>
              <a:rPr lang="ru-RU" b="1" i="1" dirty="0">
                <a:solidFill>
                  <a:schemeClr val="bg2">
                    <a:lumMod val="10000"/>
                  </a:schemeClr>
                </a:solidFill>
              </a:rPr>
              <a:t>некооперативным поведением. </a:t>
            </a:r>
            <a:endParaRPr lang="ru-RU" b="1" i="1" dirty="0" smtClean="0">
              <a:solidFill>
                <a:schemeClr val="bg2">
                  <a:lumMod val="10000"/>
                </a:schemeClr>
              </a:solidFill>
            </a:endParaRPr>
          </a:p>
          <a:p>
            <a:r>
              <a:rPr lang="ru-RU" dirty="0" smtClean="0"/>
              <a:t>Предприятия </a:t>
            </a:r>
            <a:r>
              <a:rPr lang="ru-RU" dirty="0"/>
              <a:t>считаются </a:t>
            </a:r>
            <a:r>
              <a:rPr lang="ru-RU" b="1" i="1" dirty="0" smtClean="0">
                <a:solidFill>
                  <a:schemeClr val="bg2">
                    <a:lumMod val="10000"/>
                  </a:schemeClr>
                </a:solidFill>
              </a:rPr>
              <a:t>некооперированными</a:t>
            </a:r>
            <a:r>
              <a:rPr lang="ru-RU" b="1" i="1" dirty="0">
                <a:solidFill>
                  <a:schemeClr val="bg2">
                    <a:lumMod val="10000"/>
                  </a:schemeClr>
                </a:solidFill>
              </a:rPr>
              <a:t>, </a:t>
            </a:r>
            <a:r>
              <a:rPr lang="ru-RU" dirty="0"/>
              <a:t>если они действуют по своему усмотрению, т.е. не связаны в своем поведении никакими явными или тайными соглашениями друг с другом. Такая стратегия провоцирует </a:t>
            </a:r>
            <a:r>
              <a:rPr lang="ru-RU" dirty="0" smtClean="0"/>
              <a:t>ценовые </a:t>
            </a:r>
            <a:r>
              <a:rPr lang="ru-RU" dirty="0"/>
              <a:t>войны. </a:t>
            </a:r>
            <a:endParaRPr lang="ru-RU" dirty="0" smtClean="0"/>
          </a:p>
          <a:p>
            <a:r>
              <a:rPr lang="ru-RU" b="1" i="1" dirty="0" smtClean="0">
                <a:solidFill>
                  <a:schemeClr val="bg2">
                    <a:lumMod val="10000"/>
                  </a:schemeClr>
                </a:solidFill>
              </a:rPr>
              <a:t>Кооперированное</a:t>
            </a:r>
            <a:r>
              <a:rPr lang="ru-RU" dirty="0" smtClean="0"/>
              <a:t> </a:t>
            </a:r>
            <a:r>
              <a:rPr lang="ru-RU" dirty="0"/>
              <a:t>поведение предприятий </a:t>
            </a:r>
            <a:r>
              <a:rPr lang="ru-RU" dirty="0" smtClean="0"/>
              <a:t>используется </a:t>
            </a:r>
            <a:r>
              <a:rPr lang="ru-RU" dirty="0"/>
              <a:t>в том случае, если они хотят уменьшить взаимную конкуренцию. Если в условиях олигополии предприятия </a:t>
            </a:r>
            <a:r>
              <a:rPr lang="ru-RU" dirty="0" smtClean="0"/>
              <a:t>активно </a:t>
            </a:r>
            <a:r>
              <a:rPr lang="ru-RU" dirty="0"/>
              <a:t>сотрудничают друг с другом, значит, они вступили в сговор. Этот термин применяется в ситуациях, при которых два или более предприятия совместно устанавливают уровень </a:t>
            </a:r>
            <a:r>
              <a:rPr lang="ru-RU" dirty="0" smtClean="0"/>
              <a:t>цены </a:t>
            </a:r>
            <a:r>
              <a:rPr lang="ru-RU" dirty="0"/>
              <a:t>или объемы производства, определяют место каждого на рынке, или же ведут совместный бизнес.</a:t>
            </a:r>
          </a:p>
          <a:p>
            <a:pPr>
              <a:lnSpc>
                <a:spcPct val="150000"/>
              </a:lnSpc>
            </a:pP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72264" y="4149080"/>
            <a:ext cx="3560930" cy="2848744"/>
          </a:xfrm>
          <a:prstGeom prst="rect">
            <a:avLst/>
          </a:prstGeom>
        </p:spPr>
      </p:pic>
    </p:spTree>
    <p:extLst>
      <p:ext uri="{BB962C8B-B14F-4D97-AF65-F5344CB8AC3E}">
        <p14:creationId xmlns:p14="http://schemas.microsoft.com/office/powerpoint/2010/main" xmlns="" val="128579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5548" y="1332905"/>
            <a:ext cx="10862565" cy="4522824"/>
          </a:xfrm>
        </p:spPr>
        <p:txBody>
          <a:bodyPr>
            <a:normAutofit/>
          </a:bodyPr>
          <a:lstStyle/>
          <a:p>
            <a:r>
              <a:rPr lang="ru-RU" dirty="0"/>
              <a:t>Еще во время становления американского капитализма, до того как были приняты действенные антимонопольные </a:t>
            </a:r>
            <a:r>
              <a:rPr lang="ru-RU" dirty="0" smtClean="0"/>
              <a:t>законы</a:t>
            </a:r>
            <a:r>
              <a:rPr lang="ru-RU" dirty="0"/>
              <a:t>, </a:t>
            </a:r>
            <a:r>
              <a:rPr lang="ru-RU" dirty="0" err="1"/>
              <a:t>олигополисты</a:t>
            </a:r>
            <a:r>
              <a:rPr lang="ru-RU" dirty="0"/>
              <a:t> часто объединялись, организуя картели и тресты (вспомните обсуждение "Золотого века</a:t>
            </a:r>
            <a:r>
              <a:rPr lang="ru-RU" dirty="0" smtClean="0"/>
              <a:t>"). </a:t>
            </a:r>
          </a:p>
          <a:p>
            <a:r>
              <a:rPr lang="ru-RU" b="1" i="1" dirty="0" smtClean="0">
                <a:solidFill>
                  <a:schemeClr val="bg2">
                    <a:lumMod val="10000"/>
                  </a:schemeClr>
                </a:solidFill>
              </a:rPr>
              <a:t>Картель </a:t>
            </a:r>
            <a:r>
              <a:rPr lang="ru-RU" dirty="0"/>
              <a:t>представляет собой организационную форму </a:t>
            </a:r>
            <a:r>
              <a:rPr lang="ru-RU" dirty="0" smtClean="0"/>
              <a:t>предпринимательской </a:t>
            </a:r>
            <a:r>
              <a:rPr lang="ru-RU" dirty="0"/>
              <a:t>деятельности, объединяющую </a:t>
            </a:r>
            <a:r>
              <a:rPr lang="ru-RU" dirty="0" smtClean="0"/>
              <a:t>предприятия</a:t>
            </a:r>
            <a:r>
              <a:rPr lang="ru-RU" dirty="0"/>
              <a:t>, производящие одинаковые товары. Главной целью такого объединения является удержание цен на высоком уровне и уменьшение объема </a:t>
            </a:r>
            <a:r>
              <a:rPr lang="ru-RU" dirty="0" smtClean="0"/>
              <a:t>производства</a:t>
            </a:r>
            <a:r>
              <a:rPr lang="ru-RU" dirty="0"/>
              <a:t>. Сегодня подобные </a:t>
            </a:r>
            <a:r>
              <a:rPr lang="ru-RU" dirty="0" smtClean="0"/>
              <a:t>объединения</a:t>
            </a:r>
            <a:r>
              <a:rPr lang="ru-RU" dirty="0"/>
              <a:t>, за некоторыми исключениями, категорически </a:t>
            </a:r>
            <a:r>
              <a:rPr lang="ru-RU" dirty="0" smtClean="0"/>
              <a:t>запрещены </a:t>
            </a:r>
            <a:r>
              <a:rPr lang="ru-RU" dirty="0"/>
              <a:t>в Соединенных Штатах. Также незаконными являются и другие организации, созданные с целью контроля за ценами или разделения сфер влияния на </a:t>
            </a:r>
            <a:r>
              <a:rPr lang="ru-RU" dirty="0" smtClean="0"/>
              <a:t>рынке</a:t>
            </a:r>
            <a:r>
              <a:rPr lang="en-US" dirty="0" smtClean="0"/>
              <a:t>/</a:t>
            </a:r>
            <a:endParaRPr lang="ru-RU"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20136" y="4365104"/>
            <a:ext cx="3240360" cy="2160240"/>
          </a:xfrm>
          <a:prstGeom prst="rect">
            <a:avLst/>
          </a:prstGeom>
        </p:spPr>
      </p:pic>
    </p:spTree>
    <p:extLst>
      <p:ext uri="{BB962C8B-B14F-4D97-AF65-F5344CB8AC3E}">
        <p14:creationId xmlns:p14="http://schemas.microsoft.com/office/powerpoint/2010/main" xmlns="" val="147189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5548" y="1339408"/>
            <a:ext cx="10959008" cy="3831814"/>
          </a:xfrm>
        </p:spPr>
        <p:txBody>
          <a:bodyPr>
            <a:normAutofit/>
          </a:bodyPr>
          <a:lstStyle/>
          <a:p>
            <a:r>
              <a:rPr lang="ru-RU" dirty="0"/>
              <a:t>Тем не менее, компании часто вопреки всем запретам </a:t>
            </a:r>
            <a:r>
              <a:rPr lang="ru-RU" dirty="0" smtClean="0"/>
              <a:t>пытаются </a:t>
            </a:r>
            <a:r>
              <a:rPr lang="ru-RU" dirty="0"/>
              <a:t>заключить</a:t>
            </a:r>
            <a:r>
              <a:rPr lang="ru-RU" i="1" dirty="0"/>
              <a:t> </a:t>
            </a:r>
            <a:r>
              <a:rPr lang="ru-RU" b="1" i="1" dirty="0">
                <a:solidFill>
                  <a:schemeClr val="bg2">
                    <a:lumMod val="10000"/>
                  </a:schemeClr>
                </a:solidFill>
              </a:rPr>
              <a:t>тайное соглашение</a:t>
            </a:r>
            <a:r>
              <a:rPr lang="ru-RU" i="1" dirty="0"/>
              <a:t>,</a:t>
            </a:r>
            <a:r>
              <a:rPr lang="ru-RU" dirty="0"/>
              <a:t> позволяющее им </a:t>
            </a:r>
            <a:r>
              <a:rPr lang="ru-RU" dirty="0" smtClean="0"/>
              <a:t>защититься </a:t>
            </a:r>
            <a:r>
              <a:rPr lang="ru-RU" dirty="0"/>
              <a:t>от конкуренции, не подписывая никаких документов. При заключении тайных соглашений компании часто </a:t>
            </a:r>
            <a:r>
              <a:rPr lang="ru-RU" dirty="0" smtClean="0"/>
              <a:t>договариваются </a:t>
            </a:r>
            <a:r>
              <a:rPr lang="ru-RU" dirty="0"/>
              <a:t>об установлении одинаковых (высоких) цен. что </a:t>
            </a:r>
            <a:r>
              <a:rPr lang="ru-RU" dirty="0" smtClean="0"/>
              <a:t>приводит </a:t>
            </a:r>
            <a:r>
              <a:rPr lang="ru-RU" dirty="0"/>
              <a:t>к увеличению прибыли и уменьшению рискованности их бизнеса. </a:t>
            </a:r>
            <a:endParaRPr lang="en-US" dirty="0" smtClean="0"/>
          </a:p>
          <a:p>
            <a:r>
              <a:rPr lang="ru-RU" dirty="0" smtClean="0"/>
              <a:t>Результаты </a:t>
            </a:r>
            <a:r>
              <a:rPr lang="ru-RU" dirty="0"/>
              <a:t>проведенных недавно исследований </a:t>
            </a:r>
            <a:r>
              <a:rPr lang="ru-RU" dirty="0" smtClean="0"/>
              <a:t>свидетельствуют </a:t>
            </a:r>
            <a:r>
              <a:rPr lang="ru-RU" dirty="0"/>
              <a:t>о том, что более 9% ведущих корпораций </a:t>
            </a:r>
            <a:r>
              <a:rPr lang="ru-RU" dirty="0" smtClean="0"/>
              <a:t>сознались </a:t>
            </a:r>
            <a:r>
              <a:rPr lang="ru-RU" dirty="0"/>
              <a:t>сами или были уличены в том, что пользовались незакон­ной практикой установления фиксированных цен. Только за несколько последних лет производители детского питания, подгузников, кошерных продуктов питания, неоднократно </a:t>
            </a:r>
            <a:r>
              <a:rPr lang="ru-RU" dirty="0" smtClean="0"/>
              <a:t>обвинялись </a:t>
            </a:r>
            <a:r>
              <a:rPr lang="ru-RU" dirty="0"/>
              <a:t>в установлении фиксированных цен. </a:t>
            </a:r>
            <a:r>
              <a:rPr lang="ru-RU" dirty="0" smtClean="0"/>
              <a:t>Университеты, </a:t>
            </a:r>
            <a:r>
              <a:rPr lang="ru-RU" dirty="0"/>
              <a:t>продюсеры шоу-бизнеса, авиакомпании и предприятия сферы телекоммуникаций чаще всего обвинялись в </a:t>
            </a:r>
            <a:r>
              <a:rPr lang="ru-RU" dirty="0" smtClean="0"/>
              <a:t>заключении </a:t>
            </a:r>
            <a:r>
              <a:rPr lang="ru-RU" dirty="0"/>
              <a:t>тайных соглашений.</a:t>
            </a:r>
          </a:p>
          <a:p>
            <a:pPr>
              <a:lnSpc>
                <a:spcPct val="150000"/>
              </a:lnSpc>
            </a:pPr>
            <a:endParaRPr lang="ru-RU" dirty="0"/>
          </a:p>
        </p:txBody>
      </p:sp>
    </p:spTree>
    <p:extLst>
      <p:ext uri="{BB962C8B-B14F-4D97-AF65-F5344CB8AC3E}">
        <p14:creationId xmlns:p14="http://schemas.microsoft.com/office/powerpoint/2010/main" xmlns="" val="147189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5548" y="1333928"/>
            <a:ext cx="10862565" cy="5024030"/>
          </a:xfrm>
        </p:spPr>
        <p:txBody>
          <a:bodyPr>
            <a:normAutofit/>
          </a:bodyPr>
          <a:lstStyle/>
          <a:p>
            <a:r>
              <a:rPr lang="ru-RU" dirty="0"/>
              <a:t>В результате удачно заключенного соглашения компания может получить огромный выигрыш. Представим себе </a:t>
            </a:r>
            <a:r>
              <a:rPr lang="ru-RU" dirty="0" smtClean="0"/>
              <a:t>отрасль</a:t>
            </a:r>
            <a:r>
              <a:rPr lang="ru-RU" dirty="0"/>
              <a:t>. состоящую из четырех предприятий - назовем их А. В, С и </a:t>
            </a:r>
            <a:r>
              <a:rPr lang="en-US" dirty="0"/>
              <a:t>D</a:t>
            </a:r>
            <a:r>
              <a:rPr lang="ru-RU" dirty="0"/>
              <a:t>). Изнурительные ценовые войны порядком надоели всем противоборствующим сторонам. Поэтому каждое из этих предприятий с радостью соглашается придерживаться одного и того же уровня цен, не стремясь "вышибить соперника </a:t>
            </a:r>
            <a:r>
              <a:rPr lang="ru-RU" dirty="0" smtClean="0"/>
              <a:t>из седла". </a:t>
            </a:r>
          </a:p>
          <a:p>
            <a:r>
              <a:rPr lang="ru-RU" dirty="0" smtClean="0"/>
              <a:t>Участники такого соглашений, могут установить равновесия в условиях олигополистического сговора, договорившись о цене, которая обеспечит им максимальную общую прибыль. Рис. 2 иллюстрирует положение, в котором находится один из </a:t>
            </a:r>
            <a:r>
              <a:rPr lang="ru-RU" dirty="0" err="1" smtClean="0"/>
              <a:t>олигополистов</a:t>
            </a:r>
            <a:r>
              <a:rPr lang="ru-RU" dirty="0" smtClean="0"/>
              <a:t> – предприятие А. Кривая спроса для этого предприятия построена, исходя из предположения о том, что другие предприятия проводят аналогичную ценовую политику. </a:t>
            </a:r>
          </a:p>
          <a:p>
            <a:r>
              <a:rPr lang="ru-RU" dirty="0" smtClean="0"/>
              <a:t>Поэтому эластичность спроса этого предприятия в точности совпадает с эластичностью спроса отрасли в целом. Предприятию А будет принадлежать четвертая часть рынка до тех пор, пока все участники соглашения будут выполнять свои обязательства, т.е. придерживаться оговоренного уровня цен.</a:t>
            </a:r>
            <a:endParaRPr lang="ru-RU" dirty="0"/>
          </a:p>
          <a:p>
            <a:pPr>
              <a:lnSpc>
                <a:spcPct val="150000"/>
              </a:lnSpc>
            </a:pPr>
            <a:endParaRPr lang="ru-RU" dirty="0"/>
          </a:p>
        </p:txBody>
      </p:sp>
    </p:spTree>
    <p:extLst>
      <p:ext uri="{BB962C8B-B14F-4D97-AF65-F5344CB8AC3E}">
        <p14:creationId xmlns:p14="http://schemas.microsoft.com/office/powerpoint/2010/main" xmlns="" val="71282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4866456"/>
            <a:ext cx="10972800" cy="1874912"/>
          </a:xfrm>
        </p:spPr>
        <p:txBody>
          <a:bodyPr>
            <a:normAutofit/>
          </a:bodyPr>
          <a:lstStyle/>
          <a:p>
            <a:r>
              <a:rPr lang="ru-RU" dirty="0"/>
              <a:t>После участия в разрушительных ценовых войнах предприятия </a:t>
            </a:r>
            <a:r>
              <a:rPr lang="ru-RU" dirty="0" smtClean="0"/>
              <a:t>начинают </a:t>
            </a:r>
            <a:r>
              <a:rPr lang="ru-RU" dirty="0"/>
              <a:t>понимать, что конкурентные преимущества, полученные за счет снижения цен, исчезают сразу же после аналогичных действий </a:t>
            </a:r>
            <a:r>
              <a:rPr lang="ru-RU" dirty="0" smtClean="0"/>
              <a:t>конкурентов</a:t>
            </a:r>
            <a:r>
              <a:rPr lang="ru-RU" dirty="0"/>
              <a:t>. Поэтому кривая спроса </a:t>
            </a:r>
            <a:r>
              <a:rPr lang="ru-RU" dirty="0" err="1"/>
              <a:t>олигополиста</a:t>
            </a:r>
            <a:r>
              <a:rPr lang="ru-RU" dirty="0"/>
              <a:t> строится </a:t>
            </a:r>
            <a:r>
              <a:rPr lang="ru-RU" dirty="0" smtClean="0"/>
              <a:t>исходя </a:t>
            </a:r>
            <a:r>
              <a:rPr lang="ru-RU" dirty="0"/>
              <a:t>из предположения, что другие компании устанавливают такие же цены. При заключении соглашения устанавливается единая цена, </a:t>
            </a:r>
            <a:r>
              <a:rPr lang="ru-RU" dirty="0" smtClean="0"/>
              <a:t>позволяющая </a:t>
            </a:r>
            <a:r>
              <a:rPr lang="ru-RU" dirty="0"/>
              <a:t>максимизировать прибыль. Интересно, что эта цена мало отличается от монопольной. (</a:t>
            </a:r>
            <a:r>
              <a:rPr lang="ru-RU" b="1" i="1" dirty="0">
                <a:solidFill>
                  <a:schemeClr val="bg2">
                    <a:lumMod val="10000"/>
                  </a:schemeClr>
                </a:solidFill>
              </a:rPr>
              <a:t>Можете ли вы объяснить, почему </a:t>
            </a:r>
            <a:r>
              <a:rPr lang="ru-RU" b="1" i="1" dirty="0" smtClean="0">
                <a:solidFill>
                  <a:schemeClr val="bg2">
                    <a:lumMod val="10000"/>
                  </a:schemeClr>
                </a:solidFill>
              </a:rPr>
              <a:t>прибыль </a:t>
            </a:r>
            <a:r>
              <a:rPr lang="ru-RU" b="1" i="1" dirty="0">
                <a:solidFill>
                  <a:schemeClr val="bg2">
                    <a:lumMod val="10000"/>
                  </a:schemeClr>
                </a:solidFill>
              </a:rPr>
              <a:t>равна площади заштрихованного прямоугольника?)</a:t>
            </a:r>
          </a:p>
        </p:txBody>
      </p:sp>
      <p:pic>
        <p:nvPicPr>
          <p:cNvPr id="1026" name="Picture 2" descr="D:\МГТУ\VII семестр\Другое\Экономика\Самуэльсон\10.htm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03712" y="260649"/>
            <a:ext cx="5184576" cy="397516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452841" y="4235811"/>
            <a:ext cx="7715125" cy="369332"/>
          </a:xfrm>
          <a:prstGeom prst="rect">
            <a:avLst/>
          </a:prstGeom>
          <a:noFill/>
        </p:spPr>
        <p:txBody>
          <a:bodyPr wrap="none" rtlCol="0">
            <a:spAutoFit/>
          </a:bodyPr>
          <a:lstStyle/>
          <a:p>
            <a:r>
              <a:rPr lang="ru-RU" dirty="0" smtClean="0">
                <a:latin typeface="Times New Roman" pitchFamily="18" charset="0"/>
                <a:cs typeface="Times New Roman" pitchFamily="18" charset="0"/>
              </a:rPr>
              <a:t>Рис. 2 Олигополистический </a:t>
            </a:r>
            <a:r>
              <a:rPr lang="ru-RU" dirty="0">
                <a:latin typeface="Times New Roman" pitchFamily="18" charset="0"/>
                <a:cs typeface="Times New Roman" pitchFamily="18" charset="0"/>
              </a:rPr>
              <a:t>сговор имеет очень много общего с монополией</a:t>
            </a:r>
          </a:p>
        </p:txBody>
      </p:sp>
    </p:spTree>
    <p:extLst>
      <p:ext uri="{BB962C8B-B14F-4D97-AF65-F5344CB8AC3E}">
        <p14:creationId xmlns:p14="http://schemas.microsoft.com/office/powerpoint/2010/main" xmlns="" val="3880665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1693" y="1335302"/>
            <a:ext cx="10959008" cy="5165532"/>
          </a:xfrm>
        </p:spPr>
        <p:txBody>
          <a:bodyPr>
            <a:normAutofit fontScale="92500" lnSpcReduction="20000"/>
          </a:bodyPr>
          <a:lstStyle/>
          <a:p>
            <a:pPr>
              <a:lnSpc>
                <a:spcPct val="150000"/>
              </a:lnSpc>
            </a:pPr>
            <a:r>
              <a:rPr lang="ru-RU" sz="1900" dirty="0"/>
              <a:t>Если </a:t>
            </a:r>
            <a:r>
              <a:rPr lang="ru-RU" sz="1900" dirty="0" err="1"/>
              <a:t>олигополисты</a:t>
            </a:r>
            <a:r>
              <a:rPr lang="ru-RU" sz="1900" dirty="0"/>
              <a:t> могут заключить соглашение, позволяющее максимизировать совокупную</a:t>
            </a:r>
            <a:r>
              <a:rPr lang="en-US" sz="1900" dirty="0"/>
              <a:t> </a:t>
            </a:r>
            <a:r>
              <a:rPr lang="ru-RU" sz="1900" dirty="0"/>
              <a:t>прибыль, сохраняя при этом полную  независимость, они будут производить монопольный объем </a:t>
            </a:r>
            <a:r>
              <a:rPr lang="ru-RU" sz="1900" dirty="0" smtClean="0"/>
              <a:t>производстве </a:t>
            </a:r>
            <a:r>
              <a:rPr lang="ru-RU" sz="1900" dirty="0"/>
              <a:t>при монопольных ценах и получать монопольную прибыль</a:t>
            </a:r>
            <a:r>
              <a:rPr lang="ru-RU" sz="1900" dirty="0" smtClean="0"/>
              <a:t>.</a:t>
            </a:r>
          </a:p>
          <a:p>
            <a:pPr>
              <a:lnSpc>
                <a:spcPct val="150000"/>
              </a:lnSpc>
            </a:pPr>
            <a:r>
              <a:rPr lang="ru-RU" sz="1900" dirty="0" smtClean="0"/>
              <a:t>Несмотря на то, что многие </a:t>
            </a:r>
            <a:r>
              <a:rPr lang="ru-RU" sz="1900" dirty="0" err="1" smtClean="0"/>
              <a:t>олигополисты</a:t>
            </a:r>
            <a:r>
              <a:rPr lang="ru-RU" sz="1900" dirty="0" smtClean="0"/>
              <a:t> были бы рады получать такие высокие доходы, в реальной жизни по-настоящему аффективные соглашения встречаются не так уж часто. Происходит это по нескольким причинам: во-первых, такие соглашения всегда незаконны; во-вторых, некоторые фирмы могут схитрить, понижая цены для отдельных покупателей, и, соответственно, увеличивая свою долю на рынке. Тайное снижение цен чаще всего используется на рынках, где цены устанавливаются конфиденциально, или на тех, где продаются разнообразные товары, или там, где имеется слишком много предприятий, или же происходит быстрая смена технологий. </a:t>
            </a:r>
          </a:p>
          <a:p>
            <a:pPr>
              <a:lnSpc>
                <a:spcPct val="150000"/>
              </a:lnSpc>
            </a:pPr>
            <a:r>
              <a:rPr lang="ru-RU" sz="1900" dirty="0" smtClean="0"/>
              <a:t>В-третьих, увеличение объемов международной торговли приводит к тому, что многие предприятия сталкиваются с мощной конкуренцией со стороны иностранных компаний, оказывающей на них не менее сильное воздействие, чем конкуренция со стороны отечественных соперников.</a:t>
            </a:r>
          </a:p>
          <a:p>
            <a:pPr>
              <a:lnSpc>
                <a:spcPct val="150000"/>
              </a:lnSpc>
            </a:pPr>
            <a:endParaRPr lang="ru-RU" dirty="0"/>
          </a:p>
          <a:p>
            <a:pPr>
              <a:lnSpc>
                <a:spcPct val="150000"/>
              </a:lnSpc>
            </a:pPr>
            <a:endParaRPr lang="ru-RU" dirty="0"/>
          </a:p>
        </p:txBody>
      </p:sp>
    </p:spTree>
    <p:extLst>
      <p:ext uri="{BB962C8B-B14F-4D97-AF65-F5344CB8AC3E}">
        <p14:creationId xmlns:p14="http://schemas.microsoft.com/office/powerpoint/2010/main" xmlns="" val="90770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66711" y="1341717"/>
            <a:ext cx="10901401" cy="4903238"/>
          </a:xfrm>
        </p:spPr>
        <p:txBody>
          <a:bodyPr>
            <a:normAutofit/>
          </a:bodyPr>
          <a:lstStyle/>
          <a:p>
            <a:r>
              <a:rPr lang="ru-RU" dirty="0"/>
              <a:t>В предыдущих главах мы анализировали рыночные </a:t>
            </a:r>
            <a:r>
              <a:rPr lang="ru-RU" dirty="0" smtClean="0"/>
              <a:t>структуры </a:t>
            </a:r>
            <a:r>
              <a:rPr lang="ru-RU" dirty="0"/>
              <a:t>совершенной конкуренции и чистой монополии. Если, однако, вы приглядитесь повнимательнее к американской </a:t>
            </a:r>
            <a:r>
              <a:rPr lang="ru-RU" dirty="0" smtClean="0"/>
              <a:t>экономике</a:t>
            </a:r>
            <a:r>
              <a:rPr lang="ru-RU" dirty="0"/>
              <a:t>, то увидите, что такие крайние случаи встречаются чрезвычайно редко; чаще всего вам будут встречаться те или иные разновидности несовершенной конкуренции, которые находятся где-то между этими двумя крайностями. </a:t>
            </a:r>
            <a:r>
              <a:rPr lang="ru-RU" dirty="0" smtClean="0"/>
              <a:t>Большинство </a:t>
            </a:r>
            <a:r>
              <a:rPr lang="ru-RU" dirty="0"/>
              <a:t>отраслей "населены" небольшим числом конкурирующих между собой компаний</a:t>
            </a:r>
            <a:r>
              <a:rPr lang="ru-RU" dirty="0" smtClean="0"/>
              <a:t>.</a:t>
            </a:r>
            <a:endParaRPr lang="en-US" dirty="0" smtClean="0"/>
          </a:p>
          <a:p>
            <a:endParaRPr lang="en-US" dirty="0" smtClean="0"/>
          </a:p>
          <a:p>
            <a:r>
              <a:rPr lang="ru-RU" dirty="0" smtClean="0"/>
              <a:t>Каковы важнейшие особенности этих промежуточных видов несовершенной конкуренции? Как в этом случае устанавливаются цены? И почему деятельность таких фирм является недостаточно эффективной? Чтобы ответить на эти вопросы мы рассмотрим вначале, что происходит в случае олигополии и монополистической конкуренции, уделив особое внимание роли концентрации и стратегического взаимодействия. В следующем разделе мы сосредоточим свое внимание на деятельности крупных корпораций, поскольку именно эта форма  экономической организации доминирует в современной капиталистической экономике. В конце главы мы попытаемся сравнить экономические издержки и преимущества несовершенной конкуренции.</a:t>
            </a:r>
            <a:endParaRPr lang="ru-RU"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08909" y="5301208"/>
            <a:ext cx="2075723" cy="1556792"/>
          </a:xfrm>
          <a:prstGeom prst="rect">
            <a:avLst/>
          </a:prstGeom>
        </p:spPr>
      </p:pic>
    </p:spTree>
    <p:extLst>
      <p:ext uri="{BB962C8B-B14F-4D97-AF65-F5344CB8AC3E}">
        <p14:creationId xmlns:p14="http://schemas.microsoft.com/office/powerpoint/2010/main" xmlns="" val="123733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5548" y="1335302"/>
            <a:ext cx="10959008" cy="4572000"/>
          </a:xfrm>
        </p:spPr>
        <p:txBody>
          <a:bodyPr>
            <a:normAutofit/>
          </a:bodyPr>
          <a:lstStyle/>
          <a:p>
            <a:pPr indent="17463">
              <a:lnSpc>
                <a:spcPct val="150000"/>
              </a:lnSpc>
              <a:buNone/>
            </a:pPr>
            <a:r>
              <a:rPr lang="ru-RU" b="1" i="1" dirty="0">
                <a:solidFill>
                  <a:schemeClr val="bg2">
                    <a:lumMod val="10000"/>
                  </a:schemeClr>
                </a:solidFill>
              </a:rPr>
              <a:t>И действительно, история подтверждает, что очень трудно создать и еще труднее сохранить в течение продолжительного времени картель, независимо от того, в какой форме он </a:t>
            </a:r>
            <a:r>
              <a:rPr lang="ru-RU" b="1" i="1" dirty="0" smtClean="0">
                <a:solidFill>
                  <a:schemeClr val="bg2">
                    <a:lumMod val="10000"/>
                  </a:schemeClr>
                </a:solidFill>
              </a:rPr>
              <a:t>организован</a:t>
            </a:r>
            <a:r>
              <a:rPr lang="ru-RU" b="1" i="1" dirty="0">
                <a:solidFill>
                  <a:schemeClr val="bg2">
                    <a:lumMod val="10000"/>
                  </a:schemeClr>
                </a:solidFill>
              </a:rPr>
              <a:t>: открытой или тайной</a:t>
            </a:r>
            <a:r>
              <a:rPr lang="ru-RU" b="1" i="1" dirty="0" smtClean="0">
                <a:solidFill>
                  <a:schemeClr val="bg2">
                    <a:lumMod val="10000"/>
                  </a:schemeClr>
                </a:solidFill>
              </a:rPr>
              <a:t>.</a:t>
            </a:r>
            <a:endParaRPr lang="ru-RU" b="1" i="1" dirty="0">
              <a:solidFill>
                <a:schemeClr val="bg2">
                  <a:lumMod val="10000"/>
                </a:schemeClr>
              </a:solidFill>
            </a:endParaRPr>
          </a:p>
        </p:txBody>
      </p:sp>
    </p:spTree>
    <p:extLst>
      <p:ext uri="{BB962C8B-B14F-4D97-AF65-F5344CB8AC3E}">
        <p14:creationId xmlns:p14="http://schemas.microsoft.com/office/powerpoint/2010/main" xmlns="" val="360678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6522" y="1332905"/>
            <a:ext cx="10861591" cy="4808576"/>
          </a:xfrm>
        </p:spPr>
        <p:txBody>
          <a:bodyPr>
            <a:normAutofit/>
          </a:bodyPr>
          <a:lstStyle/>
          <a:p>
            <a:r>
              <a:rPr lang="ru-RU" dirty="0"/>
              <a:t>Давайте рассмотрим две неудачных попытки создания картеля. С 1975 года Организация стран-экспортеров нефти (</a:t>
            </a:r>
            <a:r>
              <a:rPr lang="ru-RU" dirty="0" smtClean="0"/>
              <a:t>ОПЕК</a:t>
            </a:r>
            <a:r>
              <a:rPr lang="ru-RU" dirty="0"/>
              <a:t>) пытается создать нефтяной картель.</a:t>
            </a:r>
            <a:br>
              <a:rPr lang="ru-RU" dirty="0"/>
            </a:br>
            <a:r>
              <a:rPr lang="ru-RU" dirty="0"/>
              <a:t>Эта затея удалась в 1975-1975 годах, когда цены на нефть просто взлетели вверх. Однако участники картеля вынуждены ограничивать объем производства для того, чтобы удерживать цены на высоком </a:t>
            </a:r>
            <a:r>
              <a:rPr lang="ru-RU" dirty="0" smtClean="0"/>
              <a:t>уровне.</a:t>
            </a:r>
          </a:p>
          <a:p>
            <a:r>
              <a:rPr lang="ru-RU" dirty="0" smtClean="0"/>
              <a:t>Иногда </a:t>
            </a:r>
            <a:r>
              <a:rPr lang="ru-RU" dirty="0"/>
              <a:t>действия стран-участниц ОПЕК оказываются довольно успешными, но регулярно, каждые несколько лет, начинается новая ценовая война, когда одна или несколько стран — членов ОПЕК — превышают свои квоты объема добы­чи нефти, Один из таких случае произошел в 1986году. Одна из Участниц соглашения — Саудовская Аравия — снизила цену с 25 долл. за баррель до уровня ниже 10 долл. </a:t>
            </a:r>
            <a:endParaRPr lang="ru-RU" dirty="0" smtClean="0"/>
          </a:p>
          <a:p>
            <a:r>
              <a:rPr lang="ru-RU" dirty="0" smtClean="0"/>
              <a:t>Особенно </a:t>
            </a:r>
            <a:r>
              <a:rPr lang="ru-RU" dirty="0"/>
              <a:t>трудно выдерживать условия соглашения, если среди участников </a:t>
            </a:r>
            <a:r>
              <a:rPr lang="ru-RU" dirty="0" smtClean="0"/>
              <a:t>витает </a:t>
            </a:r>
            <a:r>
              <a:rPr lang="ru-RU" dirty="0"/>
              <a:t>дух недоверия и вражды, как например между Ираком, Ираном и Кувейтом, что в конечном итоге привело к </a:t>
            </a:r>
            <a:r>
              <a:rPr lang="ru-RU" dirty="0" smtClean="0"/>
              <a:t>развязыванию </a:t>
            </a:r>
            <a:r>
              <a:rPr lang="ru-RU" dirty="0"/>
              <a:t>не только ценовых, а настоящих войн.</a:t>
            </a:r>
          </a:p>
          <a:p>
            <a:pPr>
              <a:lnSpc>
                <a:spcPct val="150000"/>
              </a:lnSpc>
            </a:pPr>
            <a:endParaRPr lang="ru-RU"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96200" y="5085184"/>
            <a:ext cx="2100064" cy="1575048"/>
          </a:xfrm>
          <a:prstGeom prst="rect">
            <a:avLst/>
          </a:prstGeom>
        </p:spPr>
      </p:pic>
    </p:spTree>
    <p:extLst>
      <p:ext uri="{BB962C8B-B14F-4D97-AF65-F5344CB8AC3E}">
        <p14:creationId xmlns:p14="http://schemas.microsoft.com/office/powerpoint/2010/main" xmlns="" val="360678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1693" y="1332335"/>
            <a:ext cx="10959008" cy="4594832"/>
          </a:xfrm>
        </p:spPr>
        <p:txBody>
          <a:bodyPr>
            <a:normAutofit/>
          </a:bodyPr>
          <a:lstStyle/>
          <a:p>
            <a:r>
              <a:rPr lang="ru-RU" dirty="0"/>
              <a:t>Авиаперевозки—еще один пример рынка, на котором </a:t>
            </a:r>
            <a:r>
              <a:rPr lang="ru-RU" dirty="0" smtClean="0"/>
              <a:t>периодически </a:t>
            </a:r>
            <a:r>
              <a:rPr lang="ru-RU" dirty="0"/>
              <a:t>предпринимались — и проваливались — попытки </a:t>
            </a:r>
            <a:r>
              <a:rPr lang="ru-RU" dirty="0" smtClean="0"/>
              <a:t>заключения </a:t>
            </a:r>
            <a:r>
              <a:rPr lang="ru-RU" dirty="0"/>
              <a:t>соглашений. На первый взгляд именно в данной </a:t>
            </a:r>
            <a:r>
              <a:rPr lang="ru-RU" dirty="0" smtClean="0"/>
              <a:t>отрасли </a:t>
            </a:r>
            <a:r>
              <a:rPr lang="ru-RU" dirty="0"/>
              <a:t>для этого есть все условия.</a:t>
            </a:r>
            <a:br>
              <a:rPr lang="ru-RU" dirty="0"/>
            </a:br>
            <a:r>
              <a:rPr lang="ru-RU" dirty="0"/>
              <a:t>На рынке функционирует все­го несколько ведущих авиакомпаний, а на многих маршрутах со­перничают всего две-три компании. Но давайте вспомним за­пись разговора в начале этой главы, свидетельствующего о </a:t>
            </a:r>
            <a:r>
              <a:rPr lang="ru-RU" dirty="0" smtClean="0"/>
              <a:t>явной </a:t>
            </a:r>
            <a:r>
              <a:rPr lang="ru-RU" dirty="0"/>
              <a:t>попытке заключения сговора. </a:t>
            </a:r>
            <a:endParaRPr lang="ru-RU" dirty="0" smtClean="0"/>
          </a:p>
          <a:p>
            <a:r>
              <a:rPr lang="ru-RU" dirty="0" smtClean="0"/>
              <a:t>За </a:t>
            </a:r>
            <a:r>
              <a:rPr lang="ru-RU" dirty="0"/>
              <a:t>время, прошедшее с тех пор, </a:t>
            </a:r>
            <a:r>
              <a:rPr lang="en-US" i="1" dirty="0" err="1"/>
              <a:t>Braniff</a:t>
            </a:r>
            <a:r>
              <a:rPr lang="en-US" i="1" dirty="0"/>
              <a:t> Airlines</a:t>
            </a:r>
            <a:r>
              <a:rPr lang="ru-RU" dirty="0"/>
              <a:t> становилась банкротом дважды, а </a:t>
            </a:r>
            <a:r>
              <a:rPr lang="ru-RU" i="1" dirty="0"/>
              <a:t>Ате</a:t>
            </a:r>
            <a:r>
              <a:rPr lang="en-US" i="1" dirty="0" err="1"/>
              <a:t>ri</a:t>
            </a:r>
            <a:r>
              <a:rPr lang="ru-RU" i="1" dirty="0"/>
              <a:t>сап </a:t>
            </a:r>
            <a:r>
              <a:rPr lang="en-US" i="1" dirty="0"/>
              <a:t>Airlines</a:t>
            </a:r>
            <a:r>
              <a:rPr lang="ru-RU" dirty="0"/>
              <a:t> и другие авиакомпании, не смотря на успех в середине 80-х, потеряли более 10 млрд долл. в течение 1990-1995 годов. Если между компаниями и существует какое-то соглашение, оно на сегодняшний день не приносит прибыли. Происходящее убеждает в том, что авиакомпания может устанавливать </a:t>
            </a:r>
            <a:r>
              <a:rPr lang="ru-RU" dirty="0" smtClean="0"/>
              <a:t>высокие </a:t>
            </a:r>
            <a:r>
              <a:rPr lang="ru-RU" dirty="0"/>
              <a:t>цены только в том случае, если она практически </a:t>
            </a:r>
            <a:r>
              <a:rPr lang="ru-RU" dirty="0" smtClean="0"/>
              <a:t>самостоятельно </a:t>
            </a:r>
            <a:r>
              <a:rPr lang="ru-RU" dirty="0"/>
              <a:t>обслуживает какой-либо маршрут.</a:t>
            </a:r>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95800" y="4653136"/>
            <a:ext cx="2543433" cy="2034746"/>
          </a:xfrm>
          <a:prstGeom prst="rect">
            <a:avLst/>
          </a:prstGeom>
        </p:spPr>
      </p:pic>
    </p:spTree>
    <p:extLst>
      <p:ext uri="{BB962C8B-B14F-4D97-AF65-F5344CB8AC3E}">
        <p14:creationId xmlns:p14="http://schemas.microsoft.com/office/powerpoint/2010/main" xmlns="" val="28495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1"/>
          <p:cNvSpPr>
            <a:spLocks noGrp="1"/>
          </p:cNvSpPr>
          <p:nvPr>
            <p:ph idx="1"/>
          </p:nvPr>
        </p:nvSpPr>
        <p:spPr>
          <a:xfrm>
            <a:off x="691693" y="1695152"/>
            <a:ext cx="10876420" cy="4824536"/>
          </a:xfrm>
        </p:spPr>
        <p:txBody>
          <a:bodyPr>
            <a:normAutofit/>
          </a:bodyPr>
          <a:lstStyle/>
          <a:p>
            <a:pPr indent="17463">
              <a:buNone/>
            </a:pPr>
            <a:r>
              <a:rPr lang="ru-RU" dirty="0"/>
              <a:t>Еще одной формой проявления многообразия </a:t>
            </a:r>
            <a:r>
              <a:rPr lang="ru-RU" dirty="0" smtClean="0"/>
              <a:t>несовершенной </a:t>
            </a:r>
            <a:r>
              <a:rPr lang="ru-RU" dirty="0"/>
              <a:t>конкуренции, принципиально отличной от </a:t>
            </a:r>
            <a:r>
              <a:rPr lang="ru-RU" dirty="0" smtClean="0"/>
              <a:t>олигополистического </a:t>
            </a:r>
            <a:r>
              <a:rPr lang="ru-RU" dirty="0"/>
              <a:t>сговора, является монополистическая конкуренция. </a:t>
            </a:r>
            <a:r>
              <a:rPr lang="ru-RU" dirty="0" smtClean="0"/>
              <a:t>По трем </a:t>
            </a:r>
            <a:r>
              <a:rPr lang="ru-RU" dirty="0"/>
              <a:t>характеристикам монополистическая </a:t>
            </a:r>
            <a:r>
              <a:rPr lang="ru-RU" dirty="0" smtClean="0"/>
              <a:t>конкуренция </a:t>
            </a:r>
            <a:r>
              <a:rPr lang="ru-RU" dirty="0"/>
              <a:t>очень похожа на совершенную. Этими </a:t>
            </a:r>
            <a:r>
              <a:rPr lang="ru-RU" dirty="0" smtClean="0"/>
              <a:t>характеристиками являются:</a:t>
            </a:r>
          </a:p>
          <a:p>
            <a:pPr marL="1163638" indent="-263525"/>
            <a:r>
              <a:rPr lang="ru-RU" dirty="0" smtClean="0"/>
              <a:t>большое количество покупателей и продавцов</a:t>
            </a:r>
          </a:p>
          <a:p>
            <a:pPr marL="1163638" indent="-263525"/>
            <a:r>
              <a:rPr lang="ru-RU" dirty="0" smtClean="0"/>
              <a:t>простой вход на рынок и выход с него, использование рыночных цен в “готовом” виде, т.е. установленных в результате свободной игры рыночных сил</a:t>
            </a:r>
          </a:p>
          <a:p>
            <a:pPr indent="17463">
              <a:buNone/>
            </a:pPr>
            <a:r>
              <a:rPr lang="ru-RU" dirty="0" smtClean="0"/>
              <a:t>Однако кое в чем эти модели не похожи: в условиях совершенной конкуренции производится однородная продукция, в то время как при монополистической - дифференцированная.</a:t>
            </a:r>
          </a:p>
          <a:p>
            <a:pPr marL="0" indent="0">
              <a:lnSpc>
                <a:spcPct val="150000"/>
              </a:lnSpc>
              <a:buNone/>
            </a:pPr>
            <a:endParaRPr lang="ru-RU" dirty="0"/>
          </a:p>
        </p:txBody>
      </p:sp>
      <p:sp>
        <p:nvSpPr>
          <p:cNvPr id="3" name="Заголовок 2"/>
          <p:cNvSpPr>
            <a:spLocks noGrp="1"/>
          </p:cNvSpPr>
          <p:nvPr>
            <p:ph type="title"/>
          </p:nvPr>
        </p:nvSpPr>
        <p:spPr>
          <a:xfrm>
            <a:off x="2309786" y="714356"/>
            <a:ext cx="8415358" cy="1219200"/>
          </a:xfrm>
        </p:spPr>
        <p:txBody>
          <a:bodyPr>
            <a:normAutofit/>
          </a:bodyPr>
          <a:lstStyle/>
          <a:p>
            <a:r>
              <a:rPr lang="ru-RU" b="1" dirty="0">
                <a:solidFill>
                  <a:schemeClr val="tx2"/>
                </a:solidFill>
                <a:effectLst>
                  <a:outerShdw blurRad="38100" dist="38100" dir="2700000" algn="tl">
                    <a:srgbClr val="000000">
                      <a:alpha val="43137"/>
                    </a:srgbClr>
                  </a:outerShdw>
                </a:effectLst>
              </a:rPr>
              <a:t>Монополистическая конкуренция</a:t>
            </a:r>
            <a:r>
              <a:rPr lang="ru-RU" b="1" dirty="0">
                <a:effectLst/>
              </a:rPr>
              <a:t/>
            </a:r>
            <a:br>
              <a:rPr lang="ru-RU" b="1" dirty="0">
                <a:effectLst/>
              </a:rPr>
            </a:b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00256" y="4581128"/>
            <a:ext cx="2855979" cy="2141984"/>
          </a:xfrm>
          <a:prstGeom prst="rect">
            <a:avLst/>
          </a:prstGeom>
        </p:spPr>
      </p:pic>
    </p:spTree>
    <p:extLst>
      <p:ext uri="{BB962C8B-B14F-4D97-AF65-F5344CB8AC3E}">
        <p14:creationId xmlns:p14="http://schemas.microsoft.com/office/powerpoint/2010/main" xmlns="" val="205324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19403" y="1332218"/>
            <a:ext cx="10848710" cy="4025608"/>
          </a:xfrm>
        </p:spPr>
        <p:txBody>
          <a:bodyPr>
            <a:normAutofit/>
          </a:bodyPr>
          <a:lstStyle/>
          <a:p>
            <a:r>
              <a:rPr lang="ru-RU" dirty="0"/>
              <a:t>Монополистическая конкуренция — довольно </a:t>
            </a:r>
            <a:r>
              <a:rPr lang="ru-RU" dirty="0" smtClean="0"/>
              <a:t>распространенное</a:t>
            </a:r>
            <a:r>
              <a:rPr lang="ru-RU" b="1" dirty="0" smtClean="0"/>
              <a:t> </a:t>
            </a:r>
            <a:r>
              <a:rPr lang="ru-RU" dirty="0"/>
              <a:t>явление. Стоит только пробежаться вдоль полок </a:t>
            </a:r>
            <a:r>
              <a:rPr lang="ru-RU" dirty="0" smtClean="0"/>
              <a:t>супермаркета</a:t>
            </a:r>
            <a:r>
              <a:rPr lang="ru-RU" dirty="0"/>
              <a:t>, и вы увидите поистине ошеломляющее разнообразие хлопьев для завтраков, шампуней, свежезамороженных </a:t>
            </a:r>
            <a:r>
              <a:rPr lang="ru-RU" dirty="0" smtClean="0"/>
              <a:t>продуктов</a:t>
            </a:r>
            <a:r>
              <a:rPr lang="ru-RU" dirty="0"/>
              <a:t>. Несмотря на то, что товары, представляющие одинаковые товарные категории, отличаются друг от друга, однако они </a:t>
            </a:r>
            <a:r>
              <a:rPr lang="ru-RU" dirty="0" smtClean="0"/>
              <a:t>достаточно </a:t>
            </a:r>
            <a:r>
              <a:rPr lang="ru-RU" dirty="0"/>
              <a:t>похожи, чтобы </a:t>
            </a:r>
            <a:r>
              <a:rPr lang="ru-RU" dirty="0" smtClean="0"/>
              <a:t>конкурировать.</a:t>
            </a:r>
          </a:p>
          <a:p>
            <a:r>
              <a:rPr lang="ru-RU" dirty="0" smtClean="0"/>
              <a:t>Ниже </a:t>
            </a:r>
            <a:r>
              <a:rPr lang="ru-RU" dirty="0"/>
              <a:t>приведено </a:t>
            </a:r>
            <a:r>
              <a:rPr lang="ru-RU" dirty="0" smtClean="0"/>
              <a:t>несколько </a:t>
            </a:r>
            <a:r>
              <a:rPr lang="ru-RU" dirty="0"/>
              <a:t>примеров монополистической конкуренции. </a:t>
            </a:r>
            <a:r>
              <a:rPr lang="ru-RU" dirty="0" smtClean="0"/>
              <a:t>Несколько </a:t>
            </a:r>
            <a:r>
              <a:rPr lang="ru-RU" dirty="0"/>
              <a:t>бакалейных лавок могут находиться недалеко друг от друга, предлагая при этом приблизительно один и тот же ассортимент товаров, но эти товары могут быть по-разному распределены по торговому залу. </a:t>
            </a:r>
            <a:endParaRPr lang="ru-RU" dirty="0" smtClean="0"/>
          </a:p>
          <a:p>
            <a:pPr marL="1081088" indent="-277813"/>
            <a:r>
              <a:rPr lang="ru-RU" dirty="0" smtClean="0"/>
              <a:t>Бензозаправочные </a:t>
            </a:r>
            <a:r>
              <a:rPr lang="ru-RU" dirty="0"/>
              <a:t>станции также, как </a:t>
            </a:r>
            <a:r>
              <a:rPr lang="ru-RU" dirty="0" smtClean="0"/>
              <a:t>правило</a:t>
            </a:r>
            <a:r>
              <a:rPr lang="ru-RU" dirty="0"/>
              <a:t>. продают одинаковые товары, но при этом они постоянно конкурируют друг с другом из-за месторасположения и </a:t>
            </a:r>
            <a:r>
              <a:rPr lang="ru-RU" dirty="0" smtClean="0"/>
              <a:t>известности </a:t>
            </a:r>
            <a:r>
              <a:rPr lang="ru-RU" dirty="0"/>
              <a:t>торговой марки. </a:t>
            </a:r>
            <a:endParaRPr lang="ru-RU" dirty="0" smtClean="0"/>
          </a:p>
          <a:p>
            <a:pPr marL="1081088" indent="-277813"/>
            <a:r>
              <a:rPr lang="ru-RU" dirty="0" smtClean="0"/>
              <a:t>Несколько </a:t>
            </a:r>
            <a:r>
              <a:rPr lang="ru-RU" dirty="0"/>
              <a:t>сот журналов в газетном </a:t>
            </a:r>
            <a:r>
              <a:rPr lang="ru-RU" dirty="0" smtClean="0"/>
              <a:t>киоске </a:t>
            </a:r>
            <a:r>
              <a:rPr lang="ru-RU" dirty="0"/>
              <a:t>являются примером </a:t>
            </a:r>
            <a:r>
              <a:rPr lang="ru-RU" dirty="0" smtClean="0"/>
              <a:t>монополистической </a:t>
            </a:r>
            <a:r>
              <a:rPr lang="ru-RU" dirty="0"/>
              <a:t>конкуренции, так же как и пятьдесят, или больше марок персональных </a:t>
            </a:r>
            <a:r>
              <a:rPr lang="ru-RU" dirty="0" smtClean="0"/>
              <a:t>компьютеров</a:t>
            </a:r>
            <a:r>
              <a:rPr lang="ru-RU" dirty="0"/>
              <a:t>. Этот список можно продолжать бесконечно.</a:t>
            </a:r>
          </a:p>
        </p:txBody>
      </p:sp>
    </p:spTree>
    <p:extLst>
      <p:ext uri="{BB962C8B-B14F-4D97-AF65-F5344CB8AC3E}">
        <p14:creationId xmlns:p14="http://schemas.microsoft.com/office/powerpoint/2010/main" xmlns="" val="57682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4866456"/>
            <a:ext cx="10889238" cy="1874912"/>
          </a:xfrm>
        </p:spPr>
        <p:txBody>
          <a:bodyPr>
            <a:normAutofit/>
          </a:bodyPr>
          <a:lstStyle/>
          <a:p>
            <a:r>
              <a:rPr lang="ru-RU" dirty="0"/>
              <a:t>В условиях монополистической конкуренции множество мелких предприятий производит дифференцированную продукцию, поэто­му кривая спроса имеет нисходящую траекторию. Каждое </a:t>
            </a:r>
            <a:r>
              <a:rPr lang="ru-RU" dirty="0" smtClean="0"/>
              <a:t>предприятие </a:t>
            </a:r>
            <a:r>
              <a:rPr lang="ru-RU" dirty="0"/>
              <a:t>принимает цены своих конкурентов как </a:t>
            </a:r>
            <a:r>
              <a:rPr lang="ru-RU" dirty="0" smtClean="0"/>
              <a:t>данные.</a:t>
            </a:r>
            <a:r>
              <a:rPr lang="en-US" dirty="0" smtClean="0"/>
              <a:t> </a:t>
            </a:r>
            <a:r>
              <a:rPr lang="ru-RU" dirty="0" smtClean="0"/>
              <a:t>Равновесие устанавливается </a:t>
            </a:r>
            <a:r>
              <a:rPr lang="ru-RU" dirty="0"/>
              <a:t>в точке </a:t>
            </a:r>
            <a:r>
              <a:rPr lang="ru-RU" i="1" dirty="0"/>
              <a:t>Е,</a:t>
            </a:r>
            <a:r>
              <a:rPr lang="ru-RU" dirty="0"/>
              <a:t> где наблюдается равенство </a:t>
            </a:r>
            <a:r>
              <a:rPr lang="ru-RU" i="1" dirty="0" smtClean="0"/>
              <a:t>М</a:t>
            </a:r>
            <a:r>
              <a:rPr lang="en-US" i="1" dirty="0" smtClean="0"/>
              <a:t>R=</a:t>
            </a:r>
            <a:r>
              <a:rPr lang="ru-RU" i="1" dirty="0" smtClean="0"/>
              <a:t>МС</a:t>
            </a:r>
            <a:r>
              <a:rPr lang="ru-RU" dirty="0" smtClean="0"/>
              <a:t> </a:t>
            </a:r>
            <a:r>
              <a:rPr lang="ru-RU" dirty="0"/>
              <a:t>(цена </a:t>
            </a:r>
            <a:r>
              <a:rPr lang="ru-RU" dirty="0" smtClean="0"/>
              <a:t>соответствует </a:t>
            </a:r>
            <a:r>
              <a:rPr lang="ru-RU" dirty="0"/>
              <a:t>точке </a:t>
            </a:r>
            <a:r>
              <a:rPr lang="en-US" i="1" dirty="0"/>
              <a:t>G</a:t>
            </a:r>
            <a:r>
              <a:rPr lang="ru-RU" i="1" dirty="0" smtClean="0"/>
              <a:t>).</a:t>
            </a:r>
            <a:r>
              <a:rPr lang="ru-RU" dirty="0" smtClean="0"/>
              <a:t> </a:t>
            </a:r>
            <a:r>
              <a:rPr lang="ru-RU" dirty="0"/>
              <a:t>Поскольку цена выше </a:t>
            </a:r>
            <a:r>
              <a:rPr lang="ru-RU" i="1" dirty="0"/>
              <a:t>АС,</a:t>
            </a:r>
            <a:r>
              <a:rPr lang="ru-RU" dirty="0"/>
              <a:t> предприятие получает прибыль, размер которой соответствует площади </a:t>
            </a:r>
            <a:r>
              <a:rPr lang="ru-RU" i="1" dirty="0" smtClean="0"/>
              <a:t>АВ</a:t>
            </a:r>
            <a:r>
              <a:rPr lang="en-US" i="1" dirty="0" smtClean="0"/>
              <a:t>G</a:t>
            </a:r>
            <a:r>
              <a:rPr lang="ru-RU" i="1" dirty="0" smtClean="0"/>
              <a:t>С</a:t>
            </a:r>
            <a:r>
              <a:rPr lang="ru-RU" i="1" dirty="0"/>
              <a:t>.</a:t>
            </a:r>
            <a:endParaRPr lang="ru-RU" dirty="0"/>
          </a:p>
        </p:txBody>
      </p:sp>
      <p:sp>
        <p:nvSpPr>
          <p:cNvPr id="5" name="TextBox 4"/>
          <p:cNvSpPr txBox="1"/>
          <p:nvPr/>
        </p:nvSpPr>
        <p:spPr>
          <a:xfrm>
            <a:off x="2734751" y="4150821"/>
            <a:ext cx="6647397" cy="646331"/>
          </a:xfrm>
          <a:prstGeom prst="rect">
            <a:avLst/>
          </a:prstGeom>
          <a:noFill/>
        </p:spPr>
        <p:txBody>
          <a:bodyPr wrap="none" rtlCol="0">
            <a:spAutoFit/>
          </a:bodyPr>
          <a:lstStyle/>
          <a:p>
            <a:r>
              <a:rPr lang="ru-RU" dirty="0">
                <a:latin typeface="Times New Roman" pitchFamily="18" charset="0"/>
                <a:cs typeface="Times New Roman" pitchFamily="18" charset="0"/>
              </a:rPr>
              <a:t>Рис. </a:t>
            </a:r>
            <a:r>
              <a:rPr lang="ru-RU" dirty="0" smtClean="0">
                <a:latin typeface="Times New Roman" pitchFamily="18" charset="0"/>
                <a:cs typeface="Times New Roman" pitchFamily="18" charset="0"/>
              </a:rPr>
              <a:t>3</a:t>
            </a:r>
            <a:r>
              <a:rPr lang="ru-RU" dirty="0">
                <a:latin typeface="Times New Roman" pitchFamily="18" charset="0"/>
                <a:cs typeface="Times New Roman" pitchFamily="18" charset="0"/>
              </a:rPr>
              <a:t>. В условиях монополистической конкуренции </a:t>
            </a:r>
            <a:r>
              <a:rPr lang="ru-RU" dirty="0" smtClean="0">
                <a:latin typeface="Times New Roman" pitchFamily="18" charset="0"/>
                <a:cs typeface="Times New Roman" pitchFamily="18" charset="0"/>
              </a:rPr>
              <a:t>выпускается</a:t>
            </a:r>
          </a:p>
          <a:p>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большое </a:t>
            </a:r>
            <a:r>
              <a:rPr lang="ru-RU" dirty="0">
                <a:latin typeface="Times New Roman" pitchFamily="18" charset="0"/>
                <a:cs typeface="Times New Roman" pitchFamily="18" charset="0"/>
              </a:rPr>
              <a:t>количество однотипных </a:t>
            </a:r>
            <a:r>
              <a:rPr lang="ru-RU" dirty="0" smtClean="0">
                <a:latin typeface="Times New Roman" pitchFamily="18" charset="0"/>
                <a:cs typeface="Times New Roman" pitchFamily="18" charset="0"/>
              </a:rPr>
              <a:t>товаров</a:t>
            </a:r>
            <a:endParaRPr lang="ru-RU" dirty="0">
              <a:latin typeface="Times New Roman" pitchFamily="18" charset="0"/>
              <a:cs typeface="Times New Roman" pitchFamily="18" charset="0"/>
            </a:endParaRPr>
          </a:p>
        </p:txBody>
      </p:sp>
      <p:pic>
        <p:nvPicPr>
          <p:cNvPr id="3074" name="Picture 2" descr="D:\МГТУ\VII семестр\Другое\Экономика\Самуэльсон\10.htm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99723" y="269246"/>
            <a:ext cx="4859512" cy="38078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8314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5548" y="1331195"/>
            <a:ext cx="10959008" cy="5024600"/>
          </a:xfrm>
        </p:spPr>
        <p:txBody>
          <a:bodyPr>
            <a:normAutofit/>
          </a:bodyPr>
          <a:lstStyle/>
          <a:p>
            <a:pPr indent="17463">
              <a:buNone/>
            </a:pPr>
            <a:r>
              <a:rPr lang="ru-RU" dirty="0"/>
              <a:t>Очень важным обстоятельством, которое нужно </a:t>
            </a:r>
            <a:r>
              <a:rPr lang="ru-RU" dirty="0" smtClean="0"/>
              <a:t>учитывать </a:t>
            </a:r>
            <a:r>
              <a:rPr lang="ru-RU" dirty="0"/>
              <a:t>в нашем анализе, является то, что благодаря довольно </a:t>
            </a:r>
            <a:r>
              <a:rPr lang="ru-RU" dirty="0" smtClean="0"/>
              <a:t>большому </a:t>
            </a:r>
            <a:r>
              <a:rPr lang="ru-RU" dirty="0"/>
              <a:t>разнообразию товаров, каждый продавец более </a:t>
            </a:r>
            <a:r>
              <a:rPr lang="ru-RU" dirty="0" smtClean="0"/>
              <a:t>свободен </a:t>
            </a:r>
            <a:r>
              <a:rPr lang="ru-RU" dirty="0"/>
              <a:t>в выборе подходящей цены, чем в условиях совершенной конкуренции. </a:t>
            </a:r>
            <a:endParaRPr lang="ru-RU" dirty="0" smtClean="0"/>
          </a:p>
          <a:p>
            <a:pPr indent="17463">
              <a:buNone/>
            </a:pPr>
            <a:r>
              <a:rPr lang="ru-RU" i="1" dirty="0" smtClean="0"/>
              <a:t>Из-за </a:t>
            </a:r>
            <a:r>
              <a:rPr lang="ru-RU" i="1" dirty="0"/>
              <a:t>дифференциации товаров кривая спроса на продукцию каждого продавца имеет нисходящую траекторию.</a:t>
            </a:r>
            <a:r>
              <a:rPr lang="ru-RU" dirty="0"/>
              <a:t> На </a:t>
            </a:r>
            <a:r>
              <a:rPr lang="ru-RU" dirty="0" smtClean="0"/>
              <a:t>рис. 3 </a:t>
            </a:r>
            <a:r>
              <a:rPr lang="ru-RU" dirty="0"/>
              <a:t>представлено краткосрочное равновесие </a:t>
            </a:r>
            <a:r>
              <a:rPr lang="ru-RU" dirty="0" smtClean="0"/>
              <a:t>издательства</a:t>
            </a:r>
            <a:r>
              <a:rPr lang="ru-RU" dirty="0"/>
              <a:t>, выпускающего журнал для рыбаков, которое </a:t>
            </a:r>
            <a:r>
              <a:rPr lang="ru-RU" dirty="0" smtClean="0"/>
              <a:t>функционирует </a:t>
            </a:r>
            <a:r>
              <a:rPr lang="ru-RU" dirty="0"/>
              <a:t>в условиях монополистической конкуренции, ему </a:t>
            </a:r>
            <a:r>
              <a:rPr lang="ru-RU" dirty="0" smtClean="0"/>
              <a:t>соответствует </a:t>
            </a:r>
            <a:r>
              <a:rPr lang="ru-RU" dirty="0"/>
              <a:t>точка </a:t>
            </a:r>
            <a:r>
              <a:rPr lang="en-US" i="1" dirty="0"/>
              <a:t>G</a:t>
            </a:r>
            <a:r>
              <a:rPr lang="ru-RU" dirty="0"/>
              <a:t>. </a:t>
            </a:r>
            <a:endParaRPr lang="ru-RU" dirty="0" smtClean="0"/>
          </a:p>
          <a:p>
            <a:pPr indent="17463">
              <a:buNone/>
            </a:pPr>
            <a:r>
              <a:rPr lang="ru-RU" dirty="0" smtClean="0"/>
              <a:t>Кривая </a:t>
            </a:r>
            <a:r>
              <a:rPr lang="ru-RU" dirty="0"/>
              <a:t>спроса на это </a:t>
            </a:r>
            <a:r>
              <a:rPr lang="ru-RU" i="1" dirty="0"/>
              <a:t>издание </a:t>
            </a:r>
            <a:r>
              <a:rPr lang="en-US" i="1" dirty="0" err="1"/>
              <a:t>dd</a:t>
            </a:r>
            <a:r>
              <a:rPr lang="en-US" i="1" dirty="0"/>
              <a:t> </a:t>
            </a:r>
            <a:r>
              <a:rPr lang="ru-RU" i="1" dirty="0"/>
              <a:t>показывает </a:t>
            </a:r>
            <a:r>
              <a:rPr lang="ru-RU" dirty="0"/>
              <a:t>взаимосвязь объемов реализации и </a:t>
            </a:r>
            <a:r>
              <a:rPr lang="ru-RU" i="1" dirty="0"/>
              <a:t>цены одного</a:t>
            </a:r>
            <a:r>
              <a:rPr lang="ru-RU" dirty="0"/>
              <a:t> номера условии, что цены других изданий остаются неизменны. Эта кривая имеет </a:t>
            </a:r>
            <a:r>
              <a:rPr lang="ru-RU" i="1" dirty="0"/>
              <a:t>отрицательный</a:t>
            </a:r>
            <a:r>
              <a:rPr lang="ru-RU" dirty="0"/>
              <a:t> наклон, поскольку содержание этого издания </a:t>
            </a:r>
            <a:r>
              <a:rPr lang="ru-RU" i="1" dirty="0"/>
              <a:t>несколько отличается от других изданий </a:t>
            </a:r>
            <a:r>
              <a:rPr lang="ru-RU" dirty="0"/>
              <a:t>из-за своей ориентации на специфическую аудиторию, позволяющая максимизировать прибыль, находится в точке </a:t>
            </a:r>
            <a:r>
              <a:rPr lang="en-US" dirty="0"/>
              <a:t>G</a:t>
            </a:r>
            <a:r>
              <a:rPr lang="ru-RU" i="1" dirty="0"/>
              <a:t>. Поскольку эта</a:t>
            </a:r>
            <a:r>
              <a:rPr lang="ru-RU" dirty="0"/>
              <a:t> цена превышает средние </a:t>
            </a:r>
            <a:r>
              <a:rPr lang="ru-RU" i="1" dirty="0"/>
              <a:t>издержки</a:t>
            </a:r>
            <a:r>
              <a:rPr lang="ru-RU" dirty="0"/>
              <a:t>, издательство получает вполне </a:t>
            </a:r>
            <a:r>
              <a:rPr lang="ru-RU" i="1" dirty="0"/>
              <a:t>приличную прибыль</a:t>
            </a:r>
            <a:r>
              <a:rPr lang="ru-RU" dirty="0"/>
              <a:t>, размер которой соответствует площади фигуры </a:t>
            </a:r>
            <a:r>
              <a:rPr lang="ru-RU" i="1" dirty="0" smtClean="0"/>
              <a:t>АВ</a:t>
            </a:r>
            <a:r>
              <a:rPr lang="en-US" i="1" dirty="0" smtClean="0"/>
              <a:t>GC.</a:t>
            </a:r>
            <a:endParaRPr lang="ru-RU" dirty="0"/>
          </a:p>
        </p:txBody>
      </p:sp>
      <p:pic>
        <p:nvPicPr>
          <p:cNvPr id="3" name="Picture 2" descr="D:\МГТУ\VII семестр\Другое\Экономика\Самуэльсон\10.htm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64152" y="4941168"/>
            <a:ext cx="2808312" cy="22005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682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19403" y="1238550"/>
            <a:ext cx="10959008" cy="4119276"/>
          </a:xfrm>
        </p:spPr>
        <p:txBody>
          <a:bodyPr>
            <a:normAutofit/>
          </a:bodyPr>
          <a:lstStyle/>
          <a:p>
            <a:r>
              <a:rPr lang="ru-RU" dirty="0"/>
              <a:t>Однако наш журнал не обладает монопольным правом </a:t>
            </a:r>
            <a:r>
              <a:rPr lang="ru-RU" i="1" dirty="0"/>
              <a:t>на изложение</a:t>
            </a:r>
            <a:r>
              <a:rPr lang="ru-RU" dirty="0"/>
              <a:t> проблем, интересующих рыбаков, печать и т.д. Любая другая </a:t>
            </a:r>
            <a:r>
              <a:rPr lang="ru-RU" i="1" dirty="0"/>
              <a:t>компания</a:t>
            </a:r>
            <a:r>
              <a:rPr lang="ru-RU" dirty="0"/>
              <a:t> может организовать выпуск подобного </a:t>
            </a:r>
            <a:r>
              <a:rPr lang="ru-RU" i="1" dirty="0"/>
              <a:t>издания, наняв на работу высококвалифицированных</a:t>
            </a:r>
            <a:r>
              <a:rPr lang="ru-RU" dirty="0"/>
              <a:t> </a:t>
            </a:r>
            <a:r>
              <a:rPr lang="ru-RU" dirty="0" smtClean="0"/>
              <a:t>редакторов</a:t>
            </a:r>
            <a:r>
              <a:rPr lang="ru-RU" dirty="0"/>
              <a:t>, придумав новую тему для обсуждения или </a:t>
            </a:r>
            <a:r>
              <a:rPr lang="ru-RU" dirty="0" smtClean="0"/>
              <a:t>привлекательный </a:t>
            </a:r>
            <a:r>
              <a:rPr lang="ru-RU" dirty="0"/>
              <a:t>логотип, приобрести типографию и нанять рабочих, А поскольку издательское дело является довольно прибыльной отраслью, новые предприниматели начинают </a:t>
            </a:r>
            <a:r>
              <a:rPr lang="ru-RU" i="1" dirty="0"/>
              <a:t>выпуск</a:t>
            </a:r>
            <a:r>
              <a:rPr lang="ru-RU" dirty="0"/>
              <a:t> </a:t>
            </a:r>
            <a:r>
              <a:rPr lang="ru-RU" dirty="0" smtClean="0"/>
              <a:t>подобных </a:t>
            </a:r>
            <a:r>
              <a:rPr lang="ru-RU" dirty="0"/>
              <a:t>изданий, С их появлением кривая </a:t>
            </a:r>
            <a:r>
              <a:rPr lang="ru-RU" i="1" dirty="0"/>
              <a:t>спроса на нате издание </a:t>
            </a:r>
            <a:r>
              <a:rPr lang="ru-RU" dirty="0"/>
              <a:t>начнет смещаться влево, поскольку эти новички заберут у нас часть покупателей, сократив </a:t>
            </a:r>
            <a:r>
              <a:rPr lang="ru-RU" i="1" dirty="0"/>
              <a:t>таким образом нашу долю рынка.</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04112" y="3376626"/>
            <a:ext cx="4321072" cy="3481374"/>
          </a:xfrm>
          <a:prstGeom prst="rect">
            <a:avLst/>
          </a:prstGeom>
        </p:spPr>
      </p:pic>
    </p:spTree>
    <p:extLst>
      <p:ext uri="{BB962C8B-B14F-4D97-AF65-F5344CB8AC3E}">
        <p14:creationId xmlns:p14="http://schemas.microsoft.com/office/powerpoint/2010/main" xmlns="" val="57682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19403" y="4653136"/>
            <a:ext cx="10972800" cy="1991544"/>
          </a:xfrm>
        </p:spPr>
        <p:txBody>
          <a:bodyPr>
            <a:normAutofit/>
          </a:bodyPr>
          <a:lstStyle/>
          <a:p>
            <a:r>
              <a:rPr lang="ru-RU" dirty="0"/>
              <a:t>Типичная кривая спроса на продукцию, производимую успешно рабо­тающим предприятием, обозначена </a:t>
            </a:r>
            <a:r>
              <a:rPr lang="en-US" dirty="0" err="1" smtClean="0"/>
              <a:t>dd</a:t>
            </a:r>
            <a:r>
              <a:rPr lang="en-US" dirty="0" smtClean="0"/>
              <a:t> </a:t>
            </a:r>
            <a:r>
              <a:rPr lang="ru-RU" dirty="0" smtClean="0"/>
              <a:t>на </a:t>
            </a:r>
            <a:r>
              <a:rPr lang="ru-RU" dirty="0"/>
              <a:t>рис. </a:t>
            </a:r>
            <a:r>
              <a:rPr lang="ru-RU" dirty="0" smtClean="0"/>
              <a:t>4</a:t>
            </a:r>
            <a:r>
              <a:rPr lang="ru-RU" dirty="0"/>
              <a:t>. После вступления в отрасль новых конкурентов, она будет смещена вниз и влево. </a:t>
            </a:r>
            <a:r>
              <a:rPr lang="ru-RU" dirty="0" smtClean="0"/>
              <a:t>Вступление </a:t>
            </a:r>
            <a:r>
              <a:rPr lang="ru-RU" dirty="0"/>
              <a:t>новых предприятий в отрасль прекратится после того, как каж­дый продавец достигнет долгосрочного бесприбыльного </a:t>
            </a:r>
            <a:r>
              <a:rPr lang="ru-RU" dirty="0" smtClean="0"/>
              <a:t>равновесия</a:t>
            </a:r>
            <a:r>
              <a:rPr lang="ru-RU" dirty="0"/>
              <a:t>, такого как наблюдается в точке </a:t>
            </a:r>
            <a:r>
              <a:rPr lang="en-US" dirty="0" smtClean="0"/>
              <a:t>G’</a:t>
            </a:r>
            <a:r>
              <a:rPr lang="ru-RU" dirty="0" smtClean="0"/>
              <a:t>. </a:t>
            </a:r>
            <a:r>
              <a:rPr lang="ru-RU" dirty="0"/>
              <a:t>В точке долгосрочного </a:t>
            </a:r>
            <a:r>
              <a:rPr lang="ru-RU" dirty="0" smtClean="0"/>
              <a:t>равновесия </a:t>
            </a:r>
            <a:r>
              <a:rPr lang="ru-RU" dirty="0"/>
              <a:t>цена будет превышать уровень </a:t>
            </a:r>
            <a:r>
              <a:rPr lang="ru-RU" i="1" dirty="0"/>
              <a:t>МС,</a:t>
            </a:r>
            <a:r>
              <a:rPr lang="ru-RU" dirty="0"/>
              <a:t> а </a:t>
            </a:r>
            <a:r>
              <a:rPr lang="ru-RU" dirty="0" smtClean="0"/>
              <a:t>каждый</a:t>
            </a:r>
            <a:r>
              <a:rPr lang="en-US" dirty="0" smtClean="0"/>
              <a:t> </a:t>
            </a:r>
            <a:r>
              <a:rPr lang="ru-RU" dirty="0" smtClean="0"/>
              <a:t>производитель будет </a:t>
            </a:r>
            <a:r>
              <a:rPr lang="ru-RU" dirty="0"/>
              <a:t>находиться в какой-то точке левой нисходящей части кривой </a:t>
            </a:r>
            <a:r>
              <a:rPr lang="ru-RU" i="1" dirty="0"/>
              <a:t>АС.</a:t>
            </a:r>
            <a:endParaRPr lang="ru-RU" dirty="0"/>
          </a:p>
          <a:p>
            <a:endParaRPr lang="ru-RU" dirty="0"/>
          </a:p>
        </p:txBody>
      </p:sp>
      <p:sp>
        <p:nvSpPr>
          <p:cNvPr id="5" name="TextBox 4"/>
          <p:cNvSpPr txBox="1"/>
          <p:nvPr/>
        </p:nvSpPr>
        <p:spPr>
          <a:xfrm>
            <a:off x="2452662" y="3857628"/>
            <a:ext cx="6664581" cy="646331"/>
          </a:xfrm>
          <a:prstGeom prst="rect">
            <a:avLst/>
          </a:prstGeom>
          <a:noFill/>
        </p:spPr>
        <p:txBody>
          <a:bodyPr wrap="none" rtlCol="0">
            <a:spAutoFit/>
          </a:bodyPr>
          <a:lstStyle/>
          <a:p>
            <a:r>
              <a:rPr lang="ru-RU" dirty="0">
                <a:latin typeface="Times New Roman" pitchFamily="18" charset="0"/>
                <a:cs typeface="Times New Roman" pitchFamily="18" charset="0"/>
              </a:rPr>
              <a:t>Рис. </a:t>
            </a:r>
            <a:r>
              <a:rPr lang="ru-RU" dirty="0" smtClean="0">
                <a:latin typeface="Times New Roman" pitchFamily="18" charset="0"/>
                <a:cs typeface="Times New Roman" pitchFamily="18" charset="0"/>
              </a:rPr>
              <a:t>4</a:t>
            </a:r>
            <a:r>
              <a:rPr lang="ru-RU" dirty="0">
                <a:latin typeface="Times New Roman" pitchFamily="18" charset="0"/>
                <a:cs typeface="Times New Roman" pitchFamily="18" charset="0"/>
              </a:rPr>
              <a:t>. Возможность свободного вступления в отрасль в</a:t>
            </a:r>
            <a:r>
              <a:rPr lang="ru-RU" dirty="0" smtClean="0">
                <a:latin typeface="Times New Roman" pitchFamily="18" charset="0"/>
                <a:cs typeface="Times New Roman" pitchFamily="18" charset="0"/>
              </a:rPr>
              <a:t> условиях</a:t>
            </a:r>
          </a:p>
          <a:p>
            <a:r>
              <a:rPr lang="ru-RU" dirty="0" smtClean="0">
                <a:latin typeface="Times New Roman" pitchFamily="18" charset="0"/>
                <a:cs typeface="Times New Roman" pitchFamily="18" charset="0"/>
              </a:rPr>
              <a:t>монополистической </a:t>
            </a:r>
            <a:r>
              <a:rPr lang="ru-RU" dirty="0">
                <a:latin typeface="Times New Roman" pitchFamily="18" charset="0"/>
                <a:cs typeface="Times New Roman" pitchFamily="18" charset="0"/>
              </a:rPr>
              <a:t>конкуренции </a:t>
            </a:r>
            <a:r>
              <a:rPr lang="ru-RU" dirty="0" smtClean="0">
                <a:latin typeface="Times New Roman" pitchFamily="18" charset="0"/>
                <a:cs typeface="Times New Roman" pitchFamily="18" charset="0"/>
              </a:rPr>
              <a:t>уничтожает </a:t>
            </a:r>
            <a:r>
              <a:rPr lang="ru-RU" dirty="0">
                <a:latin typeface="Times New Roman" pitchFamily="18" charset="0"/>
                <a:cs typeface="Times New Roman" pitchFamily="18" charset="0"/>
              </a:rPr>
              <a:t>прибыль</a:t>
            </a:r>
          </a:p>
        </p:txBody>
      </p:sp>
      <p:pic>
        <p:nvPicPr>
          <p:cNvPr id="2051" name="Picture 3" descr="D:\МГТУ\VII семестр\Другое\Экономика\Самуэльсон\10.htm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95734" y="260648"/>
            <a:ext cx="4800533" cy="36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8602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19403" y="1264200"/>
            <a:ext cx="10959008" cy="3593560"/>
          </a:xfrm>
        </p:spPr>
        <p:txBody>
          <a:bodyPr>
            <a:normAutofit/>
          </a:bodyPr>
          <a:lstStyle/>
          <a:p>
            <a:r>
              <a:rPr lang="ru-RU" dirty="0"/>
              <a:t>Новые издания будут появляться на рынке до тех пор, пока экономическая прибыль (включающая соответствующие альтернативные издержки, обусловленные затратами времени, профессиональных навыков или необходимого капитала, принадлежащих владельцам предприятия) не будет сведена к нулю. Рис. </a:t>
            </a:r>
            <a:r>
              <a:rPr lang="ru-RU" dirty="0" smtClean="0"/>
              <a:t>4 </a:t>
            </a:r>
            <a:r>
              <a:rPr lang="ru-RU" dirty="0"/>
              <a:t>отображает равновесие, типичное для </a:t>
            </a:r>
            <a:r>
              <a:rPr lang="ru-RU" dirty="0" smtClean="0"/>
              <a:t>продавца</a:t>
            </a:r>
            <a:r>
              <a:rPr lang="ru-RU" dirty="0"/>
              <a:t>, в итоге устанавливающееся в долгосрочном </a:t>
            </a:r>
            <a:r>
              <a:rPr lang="ru-RU" dirty="0" smtClean="0"/>
              <a:t>периоде</a:t>
            </a:r>
            <a:r>
              <a:rPr lang="en-US" dirty="0"/>
              <a:t>.</a:t>
            </a:r>
            <a:r>
              <a:rPr lang="ru-RU" dirty="0" smtClean="0"/>
              <a:t> Для</a:t>
            </a:r>
            <a:r>
              <a:rPr lang="en-US" dirty="0" smtClean="0"/>
              <a:t> </a:t>
            </a:r>
            <a:r>
              <a:rPr lang="ru-RU" dirty="0" smtClean="0"/>
              <a:t>достижения равновесия спрос уменьшается до тех пор, пока новая кривая спроса </a:t>
            </a:r>
            <a:r>
              <a:rPr lang="en-US" dirty="0" err="1" smtClean="0"/>
              <a:t>dd</a:t>
            </a:r>
            <a:r>
              <a:rPr lang="en-US" dirty="0" smtClean="0"/>
              <a:t> </a:t>
            </a:r>
            <a:r>
              <a:rPr lang="ru-RU" dirty="0" smtClean="0"/>
              <a:t>не коснется кривой </a:t>
            </a:r>
            <a:r>
              <a:rPr lang="en-US" dirty="0" smtClean="0"/>
              <a:t>AC. </a:t>
            </a:r>
            <a:r>
              <a:rPr lang="ru-RU" dirty="0" smtClean="0"/>
              <a:t>Точка </a:t>
            </a:r>
            <a:r>
              <a:rPr lang="en-US" dirty="0" smtClean="0"/>
              <a:t>G’</a:t>
            </a:r>
            <a:r>
              <a:rPr lang="ru-RU" dirty="0" smtClean="0"/>
              <a:t> соответствует равновесному состоянию отрасли в долгосрочном периоде, поскольку экономическая прибыль равна нулю, никто не заинтересован во вступлении в отрасль или в том, чтобы уйти из нее.</a:t>
            </a:r>
            <a:endParaRPr lang="ru-RU" dirty="0"/>
          </a:p>
        </p:txBody>
      </p:sp>
    </p:spTree>
    <p:extLst>
      <p:ext uri="{BB962C8B-B14F-4D97-AF65-F5344CB8AC3E}">
        <p14:creationId xmlns:p14="http://schemas.microsoft.com/office/powerpoint/2010/main" xmlns="" val="25681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5325" y="1714488"/>
            <a:ext cx="10872788" cy="4536504"/>
          </a:xfrm>
        </p:spPr>
        <p:txBody>
          <a:bodyPr>
            <a:normAutofit/>
          </a:bodyPr>
          <a:lstStyle/>
          <a:p>
            <a:r>
              <a:rPr lang="ru-RU" dirty="0"/>
              <a:t>Вернемся к табл. </a:t>
            </a:r>
            <a:r>
              <a:rPr lang="ru-RU" dirty="0" smtClean="0"/>
              <a:t>1</a:t>
            </a:r>
            <a:r>
              <a:rPr lang="en-US" dirty="0" smtClean="0"/>
              <a:t> </a:t>
            </a:r>
            <a:r>
              <a:rPr lang="ru-RU" dirty="0" smtClean="0"/>
              <a:t>прошлой главы, </a:t>
            </a:r>
            <a:r>
              <a:rPr lang="ru-RU" dirty="0"/>
              <a:t>в которой представлены следующие четыре основные модели рыночных структур:</a:t>
            </a:r>
            <a:r>
              <a:rPr lang="ru-RU" i="1" dirty="0"/>
              <a:t> </a:t>
            </a:r>
            <a:r>
              <a:rPr lang="ru-RU" b="1" i="1" dirty="0">
                <a:solidFill>
                  <a:schemeClr val="bg2">
                    <a:lumMod val="10000"/>
                  </a:schemeClr>
                </a:solidFill>
              </a:rPr>
              <a:t>совершенная </a:t>
            </a:r>
            <a:r>
              <a:rPr lang="ru-RU" b="1" i="1" dirty="0" smtClean="0">
                <a:solidFill>
                  <a:schemeClr val="bg2">
                    <a:lumMod val="10000"/>
                  </a:schemeClr>
                </a:solidFill>
              </a:rPr>
              <a:t>конкуренция</a:t>
            </a:r>
            <a:r>
              <a:rPr lang="ru-RU" i="1" dirty="0"/>
              <a:t>.</a:t>
            </a:r>
            <a:r>
              <a:rPr lang="ru-RU" dirty="0"/>
              <a:t> существующая на рынках, на которых </a:t>
            </a:r>
            <a:r>
              <a:rPr lang="ru-RU" dirty="0" smtClean="0"/>
              <a:t>функционирует </a:t>
            </a:r>
            <a:r>
              <a:rPr lang="ru-RU" dirty="0"/>
              <a:t>множество предприятий, выпускающих однотипную </a:t>
            </a:r>
            <a:r>
              <a:rPr lang="ru-RU" dirty="0" smtClean="0"/>
              <a:t>продукцию</a:t>
            </a:r>
            <a:r>
              <a:rPr lang="ru-RU" dirty="0"/>
              <a:t>. Поскольку количество предприятий очень велико, ни одно из них не в состоянии повлиять на рыночную цену Эта рыночная структура встречается в основном на рынке </a:t>
            </a:r>
            <a:r>
              <a:rPr lang="ru-RU" dirty="0" smtClean="0"/>
              <a:t>сельскохозяйственной </a:t>
            </a:r>
            <a:r>
              <a:rPr lang="ru-RU" dirty="0"/>
              <a:t>продукции или на финансовом рынке (</a:t>
            </a:r>
            <a:r>
              <a:rPr lang="ru-RU" dirty="0" smtClean="0"/>
              <a:t>рынок </a:t>
            </a:r>
            <a:r>
              <a:rPr lang="ru-RU" dirty="0"/>
              <a:t>иностранной валюты или ценных бумаг).</a:t>
            </a:r>
            <a:r>
              <a:rPr lang="ru-RU" i="1" dirty="0"/>
              <a:t> </a:t>
            </a:r>
            <a:endParaRPr lang="en-US" i="1" dirty="0" smtClean="0"/>
          </a:p>
          <a:p>
            <a:r>
              <a:rPr lang="ru-RU" b="1" i="1" dirty="0" smtClean="0">
                <a:solidFill>
                  <a:schemeClr val="bg2">
                    <a:lumMod val="10000"/>
                  </a:schemeClr>
                </a:solidFill>
              </a:rPr>
              <a:t>Монополистическая </a:t>
            </a:r>
            <a:r>
              <a:rPr lang="ru-RU" b="1" i="1" dirty="0">
                <a:solidFill>
                  <a:schemeClr val="bg2">
                    <a:lumMod val="10000"/>
                  </a:schemeClr>
                </a:solidFill>
              </a:rPr>
              <a:t>конкуренция </a:t>
            </a:r>
            <a:r>
              <a:rPr lang="ru-RU" dirty="0"/>
              <a:t>имеет место в том случае, если на рынке </a:t>
            </a:r>
            <a:r>
              <a:rPr lang="ru-RU" dirty="0" smtClean="0"/>
              <a:t>оперирует </a:t>
            </a:r>
            <a:r>
              <a:rPr lang="ru-RU" dirty="0"/>
              <a:t>значительное количество предприятий, </a:t>
            </a:r>
            <a:r>
              <a:rPr lang="ru-RU" dirty="0" smtClean="0"/>
              <a:t>производящих </a:t>
            </a:r>
            <a:r>
              <a:rPr lang="ru-RU" dirty="0"/>
              <a:t>товары, которые лишь немного различаются между </a:t>
            </a:r>
            <a:r>
              <a:rPr lang="ru-RU" dirty="0" smtClean="0"/>
              <a:t>собой.</a:t>
            </a:r>
            <a:endParaRPr lang="en-US" i="1" dirty="0" smtClean="0"/>
          </a:p>
          <a:p>
            <a:r>
              <a:rPr lang="ru-RU" b="1" i="1" dirty="0" smtClean="0">
                <a:solidFill>
                  <a:schemeClr val="bg2">
                    <a:lumMod val="10000"/>
                  </a:schemeClr>
                </a:solidFill>
              </a:rPr>
              <a:t>Олигополия</a:t>
            </a:r>
            <a:r>
              <a:rPr lang="ru-RU" dirty="0" smtClean="0"/>
              <a:t> </a:t>
            </a:r>
            <a:r>
              <a:rPr lang="ru-RU" dirty="0"/>
              <a:t>является промежуточной формой </a:t>
            </a:r>
            <a:r>
              <a:rPr lang="ru-RU" dirty="0" smtClean="0"/>
              <a:t>несовершенной </a:t>
            </a:r>
            <a:r>
              <a:rPr lang="ru-RU" dirty="0"/>
              <a:t>конкуренции, характеризующейся тем, что </a:t>
            </a:r>
            <a:r>
              <a:rPr lang="ru-RU" dirty="0" smtClean="0"/>
              <a:t>доминирующие </a:t>
            </a:r>
            <a:r>
              <a:rPr lang="ru-RU" dirty="0"/>
              <a:t>позиции в отрасли занимают несколько компаний. Наиболее концентрированной рыночной структурой </a:t>
            </a:r>
            <a:r>
              <a:rPr lang="ru-RU" dirty="0" smtClean="0"/>
              <a:t>является </a:t>
            </a:r>
            <a:r>
              <a:rPr lang="ru-RU" dirty="0"/>
              <a:t>монополия, при которой отрасль представлена </a:t>
            </a:r>
            <a:r>
              <a:rPr lang="ru-RU" dirty="0" smtClean="0"/>
              <a:t>одним единственным </a:t>
            </a:r>
            <a:r>
              <a:rPr lang="ru-RU" dirty="0"/>
              <a:t>предприятием</a:t>
            </a:r>
          </a:p>
        </p:txBody>
      </p:sp>
      <p:sp>
        <p:nvSpPr>
          <p:cNvPr id="3" name="Заголовок 2"/>
          <p:cNvSpPr>
            <a:spLocks noGrp="1"/>
          </p:cNvSpPr>
          <p:nvPr>
            <p:ph type="title"/>
          </p:nvPr>
        </p:nvSpPr>
        <p:spPr>
          <a:xfrm>
            <a:off x="609600" y="409600"/>
            <a:ext cx="11151029" cy="1219200"/>
          </a:xfrm>
        </p:spPr>
        <p:txBody>
          <a:bodyPr>
            <a:noAutofit/>
          </a:bodyPr>
          <a:lstStyle/>
          <a:p>
            <a:pPr algn="ctr"/>
            <a:r>
              <a:rPr lang="ru-RU" b="1" dirty="0">
                <a:solidFill>
                  <a:schemeClr val="tx2"/>
                </a:solidFill>
                <a:effectLst>
                  <a:outerShdw blurRad="38100" dist="38100" dir="2700000" algn="tl">
                    <a:srgbClr val="000000">
                      <a:alpha val="43137"/>
                    </a:srgbClr>
                  </a:outerShdw>
                </a:effectLst>
              </a:rPr>
              <a:t>Характерные </a:t>
            </a:r>
            <a:r>
              <a:rPr lang="ru-RU" b="1" dirty="0" smtClean="0">
                <a:solidFill>
                  <a:schemeClr val="tx2"/>
                </a:solidFill>
                <a:effectLst>
                  <a:outerShdw blurRad="38100" dist="38100" dir="2700000" algn="tl">
                    <a:srgbClr val="000000">
                      <a:alpha val="43137"/>
                    </a:srgbClr>
                  </a:outerShdw>
                </a:effectLst>
              </a:rPr>
              <a:t>черты</a:t>
            </a:r>
            <a:r>
              <a:rPr lang="en-US" b="1" dirty="0" smtClean="0">
                <a:solidFill>
                  <a:schemeClr val="tx2"/>
                </a:solidFill>
                <a:effectLst>
                  <a:outerShdw blurRad="38100" dist="38100" dir="2700000" algn="tl">
                    <a:srgbClr val="000000">
                      <a:alpha val="43137"/>
                    </a:srgbClr>
                  </a:outerShdw>
                </a:effectLst>
              </a:rPr>
              <a:t/>
            </a:r>
            <a:br>
              <a:rPr lang="en-US" b="1" dirty="0" smtClean="0">
                <a:solidFill>
                  <a:schemeClr val="tx2"/>
                </a:solidFill>
                <a:effectLst>
                  <a:outerShdw blurRad="38100" dist="38100" dir="2700000" algn="tl">
                    <a:srgbClr val="000000">
                      <a:alpha val="43137"/>
                    </a:srgbClr>
                  </a:outerShdw>
                </a:effectLst>
              </a:rPr>
            </a:br>
            <a:r>
              <a:rPr lang="ru-RU" b="1" dirty="0" smtClean="0">
                <a:solidFill>
                  <a:schemeClr val="tx2"/>
                </a:solidFill>
                <a:effectLst>
                  <a:outerShdw blurRad="38100" dist="38100" dir="2700000" algn="tl">
                    <a:srgbClr val="000000">
                      <a:alpha val="43137"/>
                    </a:srgbClr>
                  </a:outerShdw>
                </a:effectLst>
              </a:rPr>
              <a:t>несовершенной </a:t>
            </a:r>
            <a:r>
              <a:rPr lang="ru-RU" b="1" dirty="0">
                <a:solidFill>
                  <a:schemeClr val="tx2"/>
                </a:solidFill>
                <a:effectLst>
                  <a:outerShdw blurRad="38100" dist="38100" dir="2700000" algn="tl">
                    <a:srgbClr val="000000">
                      <a:alpha val="43137"/>
                    </a:srgbClr>
                  </a:outerShdw>
                </a:effectLst>
              </a:rPr>
              <a:t>конкуренции</a:t>
            </a:r>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69610" y="5085184"/>
            <a:ext cx="2003588" cy="1653125"/>
          </a:xfrm>
          <a:prstGeom prst="rect">
            <a:avLst/>
          </a:prstGeom>
        </p:spPr>
      </p:pic>
    </p:spTree>
    <p:extLst>
      <p:ext uri="{BB962C8B-B14F-4D97-AF65-F5344CB8AC3E}">
        <p14:creationId xmlns:p14="http://schemas.microsoft.com/office/powerpoint/2010/main" xmlns="" val="3184012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1916" y="1341280"/>
            <a:ext cx="10959008" cy="3929090"/>
          </a:xfrm>
        </p:spPr>
        <p:txBody>
          <a:bodyPr>
            <a:normAutofit/>
          </a:bodyPr>
          <a:lstStyle/>
          <a:p>
            <a:r>
              <a:rPr lang="ru-RU" dirty="0"/>
              <a:t>Модель монополистической конкуренции позволяет лучше разобраться в природе американского капитализма: уровень прибыли в долгосрочном периоде всегда должен быть равен нулю при существовании данного вида несовершенной конкуренции, так как при несоблюдении этого условия всегда найдутся желающие вступить в отрасль с новым дифференцированным продуктом</a:t>
            </a:r>
            <a:r>
              <a:rPr lang="ru-RU" dirty="0" smtClean="0"/>
              <a:t>.</a:t>
            </a:r>
          </a:p>
          <a:p>
            <a:endParaRPr lang="ru-RU" dirty="0" smtClean="0"/>
          </a:p>
          <a:p>
            <a:r>
              <a:rPr lang="ru-RU" dirty="0" smtClean="0"/>
              <a:t>Итак, в условиях долгосрочного равновесия цены превышают предельные издержки, а экономическая прибыль стремится к нулю.</a:t>
            </a:r>
          </a:p>
          <a:p>
            <a:pPr>
              <a:buNone/>
            </a:pPr>
            <a:endParaRPr lang="ru-RU" dirty="0"/>
          </a:p>
        </p:txBody>
      </p:sp>
      <p:sp>
        <p:nvSpPr>
          <p:cNvPr id="5" name="Объект 1"/>
          <p:cNvSpPr txBox="1">
            <a:spLocks/>
          </p:cNvSpPr>
          <p:nvPr/>
        </p:nvSpPr>
        <p:spPr>
          <a:xfrm>
            <a:off x="952464" y="2714620"/>
            <a:ext cx="10862997" cy="2016224"/>
          </a:xfrm>
          <a:prstGeom prst="rect">
            <a:avLst/>
          </a:prstGeom>
        </p:spPr>
        <p:txBody>
          <a:bodyPr vert="horz">
            <a:normAutofit/>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16080" y="3736566"/>
            <a:ext cx="4375373" cy="2916915"/>
          </a:xfrm>
          <a:prstGeom prst="rect">
            <a:avLst/>
          </a:prstGeom>
        </p:spPr>
      </p:pic>
    </p:spTree>
    <p:extLst>
      <p:ext uri="{BB962C8B-B14F-4D97-AF65-F5344CB8AC3E}">
        <p14:creationId xmlns:p14="http://schemas.microsoft.com/office/powerpoint/2010/main" xmlns="" val="25681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88838" y="1357322"/>
            <a:ext cx="10879276" cy="5286388"/>
          </a:xfrm>
        </p:spPr>
        <p:txBody>
          <a:bodyPr>
            <a:normAutofit fontScale="70000" lnSpcReduction="20000"/>
          </a:bodyPr>
          <a:lstStyle/>
          <a:p>
            <a:pPr>
              <a:lnSpc>
                <a:spcPct val="120000"/>
              </a:lnSpc>
            </a:pPr>
            <a:r>
              <a:rPr lang="ru-RU" sz="2600" dirty="0"/>
              <a:t>Некоторые критики считают, что </a:t>
            </a:r>
            <a:r>
              <a:rPr lang="ru-RU" sz="2600" dirty="0" smtClean="0"/>
              <a:t>монополистическая </a:t>
            </a:r>
            <a:r>
              <a:rPr lang="ru-RU" sz="2600" dirty="0"/>
              <a:t>конкуренция является неэффективной рыночной структурой, </a:t>
            </a:r>
            <a:r>
              <a:rPr lang="ru-RU" sz="2600" dirty="0" smtClean="0"/>
              <a:t>несмотря </a:t>
            </a:r>
            <a:r>
              <a:rPr lang="ru-RU" sz="2600" dirty="0"/>
              <a:t>на то, что в долгосрочном периоде уровень </a:t>
            </a:r>
            <a:r>
              <a:rPr lang="ru-RU" sz="2600" dirty="0" smtClean="0"/>
              <a:t>экономической </a:t>
            </a:r>
            <a:r>
              <a:rPr lang="ru-RU" sz="2600" dirty="0"/>
              <a:t>прибыли равен нулю. Они утверждают, что в условиях </a:t>
            </a:r>
            <a:r>
              <a:rPr lang="ru-RU" sz="2600" dirty="0" smtClean="0"/>
              <a:t>монополистической </a:t>
            </a:r>
            <a:r>
              <a:rPr lang="ru-RU" sz="2600" dirty="0"/>
              <a:t>конкуренции производится слишком много новых продуктов, а эта чрезмерная дифференциация новых продуктов не позволяет уменьшить издержки и снизить цены. Чтобы понять, насколько реальны их доводы, вернемся к цене долгосрочного равновесия, которое находится в точке </a:t>
            </a:r>
            <a:r>
              <a:rPr lang="en-US" sz="2600" i="1" dirty="0"/>
              <a:t>G</a:t>
            </a:r>
            <a:r>
              <a:rPr lang="ru-RU" sz="2600" i="1" dirty="0"/>
              <a:t>’</a:t>
            </a:r>
            <a:r>
              <a:rPr lang="ru-RU" sz="2600" dirty="0"/>
              <a:t> на рис. </a:t>
            </a:r>
            <a:r>
              <a:rPr lang="ru-RU" sz="2600" dirty="0" smtClean="0"/>
              <a:t>4</a:t>
            </a:r>
            <a:r>
              <a:rPr lang="ru-RU" sz="2600" dirty="0"/>
              <a:t>. В этой точке цена выше предельных издержек, следовательно, объем выпуска меньше того уровня, которого он мог бы достичь в условиях совершенной конкуренции</a:t>
            </a:r>
            <a:r>
              <a:rPr lang="ru-RU" sz="2600" dirty="0" smtClean="0"/>
              <a:t>.</a:t>
            </a:r>
          </a:p>
          <a:p>
            <a:pPr>
              <a:lnSpc>
                <a:spcPct val="120000"/>
              </a:lnSpc>
            </a:pPr>
            <a:r>
              <a:rPr lang="ru-RU" sz="2600" dirty="0" smtClean="0"/>
              <a:t>Этот аргумент против монополистической конкуренции звучит достаточно убедительно. Нужно быть великим демагогом, чтобы доказать, что наличие на прилавках магазинов эн­ного количества кукурузных хлопьев способствует повышению уровня человеческого благосостояния. Также сложно увидеть здравый смысл в строительстве бензоколонок на каждом перекрестке.</a:t>
            </a:r>
            <a:br>
              <a:rPr lang="ru-RU" sz="2600" dirty="0" smtClean="0"/>
            </a:br>
            <a:r>
              <a:rPr lang="ru-RU" sz="2600" dirty="0" smtClean="0"/>
              <a:t>И все же мы с удивлением обнаруживаем в американской экономике железную логику необходимости огромного разнообразия во всем. Сокращение количества предприятий функционирующих в условиях монополистической конкуренции, не смотря на возможное снижение издержек, привело бы к снижению благосостояния потребителей, поскольку это привело бы к сокращению разнообразия необходимых товаров. В социалистических странах с центрально-планируемой экономикой была предпринята попытка стандартизировать выпускаемую продукцию, сократив ассортимент товаров. Это крайнее недовольство граждан в этих странах. Видимо люди готовы платить за возможность свободного выбора.</a:t>
            </a:r>
          </a:p>
          <a:p>
            <a:endParaRPr lang="ru-RU" sz="2100" dirty="0"/>
          </a:p>
        </p:txBody>
      </p:sp>
    </p:spTree>
    <p:extLst>
      <p:ext uri="{BB962C8B-B14F-4D97-AF65-F5344CB8AC3E}">
        <p14:creationId xmlns:p14="http://schemas.microsoft.com/office/powerpoint/2010/main" xmlns="" val="2333522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7141" y="1692419"/>
            <a:ext cx="10880972" cy="4896544"/>
          </a:xfrm>
        </p:spPr>
        <p:txBody>
          <a:bodyPr>
            <a:normAutofit/>
          </a:bodyPr>
          <a:lstStyle/>
          <a:p>
            <a:pPr algn="just"/>
            <a:r>
              <a:rPr lang="ru-RU" dirty="0" smtClean="0"/>
              <a:t>Чтобы рассмотреть третий пример несовершенной конкуренции, нам нужно вернуться к рынку, на котором соперничают несколько конкурентов. Однако в этот раз, вместо того, чтобы внимательно изучать особенности заключения тайного соглашения, мы попробуем разобраться с ситуацией возникновения стратегического взаимодействия. Стратегическое взаимодействие рано или поздно появляется на любом рынке, где действует относительно небольшое число конкурентов. Подобно игроку в теннис, пытающемуся предугадать каждый следующий шаг своего соперника, предприниматель должен задуматься над тем, что может предпринять соперник в ответ на любые его действия. Если компания </a:t>
            </a:r>
            <a:r>
              <a:rPr lang="en-US" dirty="0" smtClean="0"/>
              <a:t>Wrigley</a:t>
            </a:r>
            <a:r>
              <a:rPr lang="ru-RU" dirty="0" smtClean="0"/>
              <a:t>, контролирующая 50% рынка жевательных резинок, снизит свои цены, как отреагируют на это ее конкуренты? </a:t>
            </a:r>
          </a:p>
          <a:p>
            <a:endParaRPr lang="ru-RU" dirty="0">
              <a:cs typeface="Arial" pitchFamily="34" charset="0"/>
            </a:endParaRPr>
          </a:p>
        </p:txBody>
      </p:sp>
      <p:sp>
        <p:nvSpPr>
          <p:cNvPr id="2" name="Заголовок 1"/>
          <p:cNvSpPr>
            <a:spLocks noGrp="1"/>
          </p:cNvSpPr>
          <p:nvPr>
            <p:ph type="title"/>
          </p:nvPr>
        </p:nvSpPr>
        <p:spPr>
          <a:xfrm>
            <a:off x="2738414" y="642918"/>
            <a:ext cx="8371817" cy="1054250"/>
          </a:xfrm>
        </p:spPr>
        <p:txBody>
          <a:bodyPr>
            <a:noAutofit/>
          </a:bodyPr>
          <a:lstStyle/>
          <a:p>
            <a:r>
              <a:rPr lang="ru-RU" b="1" dirty="0" smtClean="0">
                <a:solidFill>
                  <a:schemeClr val="tx2"/>
                </a:solidFill>
                <a:effectLst>
                  <a:outerShdw blurRad="38100" dist="38100" dir="2700000" algn="tl">
                    <a:srgbClr val="000000">
                      <a:alpha val="43137"/>
                    </a:srgbClr>
                  </a:outerShdw>
                </a:effectLst>
              </a:rPr>
              <a:t>Соперничество немногих</a:t>
            </a:r>
            <a:r>
              <a:rPr lang="ru-RU" dirty="0" smtClean="0"/>
              <a:t/>
            </a:r>
            <a:br>
              <a:rPr lang="ru-RU" dirty="0" smtClean="0"/>
            </a:b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1938" y="1332159"/>
            <a:ext cx="10886175" cy="5472608"/>
          </a:xfrm>
        </p:spPr>
        <p:txBody>
          <a:bodyPr>
            <a:normAutofit/>
          </a:bodyPr>
          <a:lstStyle/>
          <a:p>
            <a:pPr algn="just"/>
            <a:r>
              <a:rPr lang="ru-RU" dirty="0" smtClean="0"/>
              <a:t>Давайте рассмотрим в качестве примера рынок авиаперевозок, осуществляемых между Нью-Йорком и Вашингтоном. Сегодня его обслуживают две компании </a:t>
            </a:r>
            <a:r>
              <a:rPr lang="en-US" dirty="0" smtClean="0"/>
              <a:t>Delta </a:t>
            </a:r>
            <a:r>
              <a:rPr lang="ru-RU" dirty="0" smtClean="0"/>
              <a:t>и </a:t>
            </a:r>
            <a:r>
              <a:rPr lang="en-US" dirty="0" smtClean="0"/>
              <a:t>USAir</a:t>
            </a:r>
            <a:r>
              <a:rPr lang="ru-RU" dirty="0" smtClean="0"/>
              <a:t>. Такой рынок называется дуополией, поскольку на нем присутствуют всего лишь две компании. Предположим, что руководство компании </a:t>
            </a:r>
            <a:r>
              <a:rPr lang="en-US" dirty="0" smtClean="0"/>
              <a:t>Delta </a:t>
            </a:r>
            <a:r>
              <a:rPr lang="ru-RU" dirty="0" smtClean="0"/>
              <a:t>посчитало, что если они снизят свои тарифы на 10%, ее прибыли увеличатся, если </a:t>
            </a:r>
            <a:r>
              <a:rPr lang="en-US" dirty="0" smtClean="0"/>
              <a:t>USAir </a:t>
            </a:r>
            <a:r>
              <a:rPr lang="ru-RU" dirty="0" smtClean="0"/>
              <a:t>не сделает тоже самое. Если же </a:t>
            </a:r>
            <a:r>
              <a:rPr lang="en-US" dirty="0" smtClean="0"/>
              <a:t>USAir </a:t>
            </a:r>
            <a:r>
              <a:rPr lang="ru-RU" dirty="0" smtClean="0"/>
              <a:t>тоже снизит свои расценки, ее прибыли уменьшатся. Если они не смогут договориться. </a:t>
            </a:r>
            <a:r>
              <a:rPr lang="en-US" dirty="0" smtClean="0"/>
              <a:t>Delta </a:t>
            </a:r>
            <a:r>
              <a:rPr lang="ru-RU" dirty="0" smtClean="0"/>
              <a:t>придется попытаться спрогнозировать возможную реакцию </a:t>
            </a:r>
            <a:r>
              <a:rPr lang="en-US" dirty="0" smtClean="0"/>
              <a:t>USAir </a:t>
            </a:r>
            <a:r>
              <a:rPr lang="ru-RU" dirty="0" smtClean="0"/>
              <a:t>на снижение цены. Такой анализ лучше провести с помощью теории игр, к которой мы очень скоро вернемся.</a:t>
            </a:r>
          </a:p>
          <a:p>
            <a:pPr algn="just"/>
            <a:endParaRPr lang="ru-RU" dirty="0" smtClean="0"/>
          </a:p>
          <a:p>
            <a:pPr indent="17463" algn="just">
              <a:buNone/>
            </a:pPr>
            <a:r>
              <a:rPr lang="ru-RU" dirty="0" smtClean="0"/>
              <a:t>Подобные ситуации мы можем встретить во многих крупных отраслях: на телевидении, в автомобилестроении, и даже в издательском деле (в частности с учебниками по экономической теории). В отличие от однозначных ответов на многие вопросы, которые мы можем получить на рынке, работающем в условиях совершенной конкуренции или монополии, здесь простого ответа не существует. Различные издержки и различная структура спроса, различные отрасли, даже различные характеры менеджеров компаний приводят к различию в поведении и в использовании стратегий ценообразования. Иногда самой лучшей может оказаться совершенно непредсказуемая стратегия, чтобы просто спровоцировать конкурентов на необдуманные поступки, нарушив устоявшийся порядок.</a:t>
            </a:r>
          </a:p>
          <a:p>
            <a:pPr algn="just">
              <a:lnSpc>
                <a:spcPct val="110000"/>
              </a:lnSpc>
            </a:pPr>
            <a:endParaRPr lang="ru-RU" dirty="0" smtClean="0"/>
          </a:p>
          <a:p>
            <a:endParaRPr lang="ru-RU" dirty="0"/>
          </a:p>
        </p:txBody>
      </p:sp>
      <p:sp>
        <p:nvSpPr>
          <p:cNvPr id="2" name="Заголовок 1"/>
          <p:cNvSpPr>
            <a:spLocks noGrp="1"/>
          </p:cNvSpPr>
          <p:nvPr>
            <p:ph type="title"/>
          </p:nvPr>
        </p:nvSpPr>
        <p:spPr>
          <a:xfrm>
            <a:off x="406400" y="457200"/>
            <a:ext cx="11582400" cy="163488"/>
          </a:xfrm>
        </p:spPr>
        <p:txBody>
          <a:bodyPr>
            <a:normAutofit fontScale="90000"/>
          </a:bodyPr>
          <a:lstStyle/>
          <a:p>
            <a:r>
              <a:rPr lang="ru-RU" dirty="0" smtClean="0"/>
              <a:t>  </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4978" y="1333989"/>
            <a:ext cx="10883135" cy="4595341"/>
          </a:xfrm>
        </p:spPr>
        <p:txBody>
          <a:bodyPr>
            <a:normAutofit/>
          </a:bodyPr>
          <a:lstStyle/>
          <a:p>
            <a:pPr indent="17463">
              <a:lnSpc>
                <a:spcPct val="150000"/>
              </a:lnSpc>
              <a:buNone/>
            </a:pPr>
            <a:r>
              <a:rPr lang="ru-RU" b="1" i="1" dirty="0" smtClean="0">
                <a:solidFill>
                  <a:schemeClr val="bg2">
                    <a:lumMod val="10000"/>
                  </a:schemeClr>
                </a:solidFill>
              </a:rPr>
              <a:t>Конкуренция между немногими придает экономической жизни совершенно новый оттенок: она вынуждает предприятия учитывать возможную реакцию конкурентов на колебания цен и объемов производства, стимулирует принятие стратегических решений.</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95325" y="1700213"/>
            <a:ext cx="10872788" cy="4899174"/>
          </a:xfrm>
        </p:spPr>
        <p:txBody>
          <a:bodyPr>
            <a:normAutofit/>
          </a:bodyPr>
          <a:lstStyle/>
          <a:p>
            <a:pPr algn="just"/>
            <a:r>
              <a:rPr lang="ru-RU" dirty="0" smtClean="0"/>
              <a:t>Для того чтобы анализировать возможные результаты стратегического взаимодействия, экономисты используют завораживающую область экономической теории, известную как "теория игр". Предметом изучения которой является поведение двух (или более) принимающих решение лиц, имеющих противоположные интересы. В условиях несовершенной конкуренции следует помнить о некоторых важнейших выводах, сделанных на основе теории игр.</a:t>
            </a:r>
          </a:p>
          <a:p>
            <a:endParaRPr lang="ru-RU" dirty="0"/>
          </a:p>
        </p:txBody>
      </p:sp>
      <p:sp>
        <p:nvSpPr>
          <p:cNvPr id="2" name="Заголовок 1"/>
          <p:cNvSpPr>
            <a:spLocks noGrp="1"/>
          </p:cNvSpPr>
          <p:nvPr>
            <p:ph type="title"/>
          </p:nvPr>
        </p:nvSpPr>
        <p:spPr>
          <a:xfrm>
            <a:off x="4381488" y="642918"/>
            <a:ext cx="4574645" cy="1280890"/>
          </a:xfrm>
        </p:spPr>
        <p:txBody>
          <a:bodyPr>
            <a:normAutofit/>
          </a:bodyPr>
          <a:lstStyle/>
          <a:p>
            <a:r>
              <a:rPr lang="ru-RU" b="1" dirty="0" smtClean="0">
                <a:solidFill>
                  <a:schemeClr val="tx2"/>
                </a:solidFill>
                <a:effectLst>
                  <a:outerShdw blurRad="38100" dist="38100" dir="2700000" algn="tl">
                    <a:srgbClr val="000000">
                      <a:alpha val="43137"/>
                    </a:srgbClr>
                  </a:outerShdw>
                </a:effectLst>
              </a:rPr>
              <a:t>Теория игр</a:t>
            </a:r>
            <a:endParaRPr lang="ru-RU" b="1" dirty="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7141" y="1333358"/>
            <a:ext cx="10880972" cy="4738848"/>
          </a:xfrm>
        </p:spPr>
        <p:txBody>
          <a:bodyPr>
            <a:normAutofit/>
          </a:bodyPr>
          <a:lstStyle/>
          <a:p>
            <a:pPr lvl="0"/>
            <a:r>
              <a:rPr lang="ru-RU" dirty="0" smtClean="0"/>
              <a:t>Когда количество некооперированных или конкурирующих </a:t>
            </a:r>
            <a:r>
              <a:rPr lang="ru-RU" dirty="0" err="1" smtClean="0"/>
              <a:t>олигополистов</a:t>
            </a:r>
            <a:r>
              <a:rPr lang="ru-RU" dirty="0" smtClean="0"/>
              <a:t> становится значительным, отраслевая цена и объем производства проявляют тенденцию приближения к значениям этих показателей, соответствующих условиям совершенной конкуренции.</a:t>
            </a:r>
          </a:p>
          <a:p>
            <a:pPr lvl="0"/>
            <a:r>
              <a:rPr lang="ru-RU" dirty="0" smtClean="0"/>
              <a:t>Если вместо соперничества, предприятия вступают в сговор, рыночная цена и объем производства будут близки к показателям, соответствующим условиям монополии. Однако опыт показывает, что, как только количество участников соглашения увеличивается, предприятиям становится все труднее прийти к единому мнению, а вот случаи мошенничества и некооперативного поведения учащаются.</a:t>
            </a:r>
          </a:p>
          <a:p>
            <a:r>
              <a:rPr lang="ru-RU" dirty="0" smtClean="0"/>
              <a:t>Во многих ситуациях в условиях олигополии невозможно обеспечить устойчивое равновесие. Стратегические игры ее участников постоянно нарушают устоявшуюся ситуацию, так как предприятия используют самые разные меры воздействия: угрожают друг другу, блефуют, разворачивают ценовые войны, подчиняются воле более сильных компаний, наказывают слабых соперников, предупреждают о своих намерениях или просто уходят с рынка.</a:t>
            </a:r>
            <a:endParaRPr lang="ru-RU" dirty="0"/>
          </a:p>
        </p:txBody>
      </p:sp>
      <p:sp>
        <p:nvSpPr>
          <p:cNvPr id="2" name="Заголовок 1"/>
          <p:cNvSpPr>
            <a:spLocks noGrp="1"/>
          </p:cNvSpPr>
          <p:nvPr>
            <p:ph type="title"/>
          </p:nvPr>
        </p:nvSpPr>
        <p:spPr>
          <a:xfrm>
            <a:off x="406400" y="0"/>
            <a:ext cx="11582400" cy="476672"/>
          </a:xfrm>
        </p:spPr>
        <p:txBody>
          <a:bodyPr>
            <a:normAutofit fontScale="90000"/>
          </a:bodyPr>
          <a:lstStyle/>
          <a:p>
            <a:r>
              <a:rPr lang="ru-RU" dirty="0" smtClean="0"/>
              <a:t> </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7141" y="1339978"/>
            <a:ext cx="10880972" cy="5402880"/>
          </a:xfrm>
        </p:spPr>
        <p:txBody>
          <a:bodyPr>
            <a:normAutofit/>
          </a:bodyPr>
          <a:lstStyle/>
          <a:p>
            <a:r>
              <a:rPr lang="ru-RU" dirty="0" smtClean="0"/>
              <a:t>Основные положения теории игр вполне применимы как к политическим и военным ситуациям, так и к повседневной жизни. Например, в некоторых случаях она рекомендует не тратить силы на выбор тщательно обдуманного решения, а положиться на волю случая. Например, при игре в покер иногда блефуют не только для того, чтобы сорвать банк, имея на руках плохонькие карты, но и для того, чтобы партнеры, наоборот, не догадались раньше времени о том, что у вас на руках три туза</a:t>
            </a:r>
            <a:endParaRPr lang="ru-RU" dirty="0"/>
          </a:p>
        </p:txBody>
      </p:sp>
      <p:sp>
        <p:nvSpPr>
          <p:cNvPr id="2" name="Заголовок 1"/>
          <p:cNvSpPr>
            <a:spLocks noGrp="1"/>
          </p:cNvSpPr>
          <p:nvPr>
            <p:ph type="title"/>
          </p:nvPr>
        </p:nvSpPr>
        <p:spPr>
          <a:xfrm>
            <a:off x="406400" y="0"/>
            <a:ext cx="11582400" cy="620688"/>
          </a:xfrm>
        </p:spPr>
        <p:txBody>
          <a:bodyPr>
            <a:normAutofit fontScale="90000"/>
          </a:bodyPr>
          <a:lstStyle/>
          <a:p>
            <a:r>
              <a:rPr lang="ru-RU" dirty="0" smtClean="0"/>
              <a:t>  </a:t>
            </a:r>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65020" y="1717825"/>
            <a:ext cx="10903093" cy="3471578"/>
          </a:xfrm>
        </p:spPr>
        <p:txBody>
          <a:bodyPr>
            <a:normAutofit/>
          </a:bodyPr>
          <a:lstStyle/>
          <a:p>
            <a:r>
              <a:rPr lang="ru-RU" dirty="0" smtClean="0"/>
              <a:t>В условиях несовершенной конкуренции на рынке присутствуют самые разнообразные компании, начиная от крошечных и заканчивая поистине огромными. Крупные корпорации, такие как СЕ и </a:t>
            </a:r>
            <a:r>
              <a:rPr lang="en-US" dirty="0" smtClean="0"/>
              <a:t>IBM</a:t>
            </a:r>
            <a:r>
              <a:rPr lang="ru-RU" dirty="0" smtClean="0"/>
              <a:t>, сильно отличаются от рассмотренных нами предприятий, конкурирующих друг с другом. Они обладают огромными ресурсами, осуществляют свою деятельность по всему миру. Для выживания этих компаний важна не столько стратегия ценообразования, как разработка новых товаров, освоение новых технологий и рынков. На осуществление всех этих мероприятий подчас требуются годы работы, зато этот труд окупается сторицей.</a:t>
            </a:r>
          </a:p>
          <a:p>
            <a:endParaRPr lang="ru-RU" dirty="0"/>
          </a:p>
        </p:txBody>
      </p:sp>
      <p:sp>
        <p:nvSpPr>
          <p:cNvPr id="2" name="Заголовок 1"/>
          <p:cNvSpPr>
            <a:spLocks noGrp="1"/>
          </p:cNvSpPr>
          <p:nvPr>
            <p:ph type="title"/>
          </p:nvPr>
        </p:nvSpPr>
        <p:spPr>
          <a:xfrm>
            <a:off x="1595406" y="642918"/>
            <a:ext cx="9694893" cy="1280890"/>
          </a:xfrm>
        </p:spPr>
        <p:txBody>
          <a:bodyPr>
            <a:normAutofit/>
          </a:bodyPr>
          <a:lstStyle/>
          <a:p>
            <a:r>
              <a:rPr lang="ru-RU" b="1" dirty="0" smtClean="0">
                <a:solidFill>
                  <a:schemeClr val="tx2"/>
                </a:solidFill>
                <a:effectLst>
                  <a:outerShdw blurRad="38100" dist="38100" dir="2700000" algn="tl">
                    <a:srgbClr val="000000">
                      <a:alpha val="43137"/>
                    </a:srgbClr>
                  </a:outerShdw>
                </a:effectLst>
              </a:rPr>
              <a:t>Контроль, нововведения и информация</a:t>
            </a:r>
            <a:endParaRPr lang="ru-RU" b="1" dirty="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3500" y="2132857"/>
            <a:ext cx="10884613" cy="3947269"/>
          </a:xfrm>
        </p:spPr>
        <p:txBody>
          <a:bodyPr>
            <a:normAutofit/>
          </a:bodyPr>
          <a:lstStyle/>
          <a:p>
            <a:r>
              <a:rPr lang="ru-RU" dirty="0" smtClean="0"/>
              <a:t>Для того чтобы понять поведение крупных корпораций, необходимо прежде всего уяснить, что большинство из них находится в "коллективной собственности". Акции корпорации могут быть приобретены любым лицом, и права собственности распределены среди множества инвесторов.</a:t>
            </a:r>
          </a:p>
          <a:p>
            <a:r>
              <a:rPr lang="ru-RU" dirty="0" smtClean="0"/>
              <a:t>Давайте рассмот­рим компанию AT&amp;T. В1996 году более 23 </a:t>
            </a:r>
            <a:r>
              <a:rPr lang="ru-RU" dirty="0" err="1" smtClean="0"/>
              <a:t>млн</a:t>
            </a:r>
            <a:r>
              <a:rPr lang="ru-RU" dirty="0" smtClean="0"/>
              <a:t> человек владели ее акциями, общая стоимость которых составляла 100 </a:t>
            </a:r>
            <a:r>
              <a:rPr lang="ru-RU" dirty="0" err="1" smtClean="0"/>
              <a:t>млрд</a:t>
            </a:r>
            <a:r>
              <a:rPr lang="ru-RU" dirty="0" smtClean="0"/>
              <a:t> долл. Однако никто из них не владел больше чем 1 % от общей стоимости AT&amp;T. Подобное "распыление" собственности характерно для большинства крупных публичных корпораций. Хотя многие пенсионные и взаимные фонды владеют постоянно растущими пакетами акций многих компаний, однако каждый из них по-прежнему владеет лишь их небольшой долей.</a:t>
            </a:r>
          </a:p>
          <a:p>
            <a:endParaRPr lang="ru-RU" dirty="0"/>
          </a:p>
        </p:txBody>
      </p:sp>
      <p:sp>
        <p:nvSpPr>
          <p:cNvPr id="2" name="Заголовок 1"/>
          <p:cNvSpPr>
            <a:spLocks noGrp="1"/>
          </p:cNvSpPr>
          <p:nvPr>
            <p:ph type="title"/>
          </p:nvPr>
        </p:nvSpPr>
        <p:spPr>
          <a:xfrm>
            <a:off x="527381" y="692696"/>
            <a:ext cx="10972800" cy="1219200"/>
          </a:xfrm>
        </p:spPr>
        <p:txBody>
          <a:bodyPr>
            <a:normAutofit/>
          </a:bodyPr>
          <a:lstStyle/>
          <a:p>
            <a:r>
              <a:rPr lang="ru-RU" dirty="0" smtClean="0"/>
              <a:t/>
            </a:r>
            <a:br>
              <a:rPr lang="ru-RU" dirty="0" smtClean="0"/>
            </a:br>
            <a:endParaRPr lang="ru-RU" dirty="0"/>
          </a:p>
        </p:txBody>
      </p:sp>
      <p:sp>
        <p:nvSpPr>
          <p:cNvPr id="4" name="Прямоугольник 3"/>
          <p:cNvSpPr/>
          <p:nvPr/>
        </p:nvSpPr>
        <p:spPr>
          <a:xfrm>
            <a:off x="1540179" y="764705"/>
            <a:ext cx="9985109" cy="1200329"/>
          </a:xfrm>
          <a:prstGeom prst="rect">
            <a:avLst/>
          </a:prstGeom>
        </p:spPr>
        <p:txBody>
          <a:bodyPr wrap="square">
            <a:spAutoFit/>
          </a:bodyPr>
          <a:lstStyle/>
          <a:p>
            <a:pPr defTabSz="457200">
              <a:spcBef>
                <a:spcPct val="0"/>
              </a:spcBef>
            </a:pPr>
            <a:r>
              <a:rPr lang="ru-RU" sz="3600" b="1" dirty="0" smtClean="0">
                <a:solidFill>
                  <a:schemeClr val="tx2"/>
                </a:solidFill>
                <a:effectLst>
                  <a:outerShdw blurRad="38100" dist="38100" dir="2700000" algn="tl">
                    <a:srgbClr val="000000">
                      <a:alpha val="43137"/>
                    </a:srgbClr>
                  </a:outerShdw>
                </a:effectLst>
                <a:latin typeface="+mj-lt"/>
                <a:ea typeface="+mj-ea"/>
                <a:cs typeface="+mj-cs"/>
              </a:rPr>
              <a:t>РАЗДЕЛЕНИЕ ПРАВ СОБСТВЕННОСТИ И КОНТРОЛЯ В КРУПНОЙ КОРПОРАЦИИ</a:t>
            </a:r>
            <a:endParaRPr lang="ru-RU" sz="3600" b="1" dirty="0">
              <a:solidFill>
                <a:schemeClr val="tx2"/>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1341001"/>
            <a:ext cx="10889238" cy="4261012"/>
          </a:xfrm>
        </p:spPr>
        <p:txBody>
          <a:bodyPr>
            <a:normAutofit/>
          </a:bodyPr>
          <a:lstStyle/>
          <a:p>
            <a:r>
              <a:rPr lang="ru-RU" dirty="0"/>
              <a:t>Во многих случаях, например, когда нужно принять </a:t>
            </a:r>
            <a:r>
              <a:rPr lang="ru-RU" dirty="0" smtClean="0"/>
              <a:t>решение </a:t>
            </a:r>
            <a:r>
              <a:rPr lang="ru-RU" dirty="0"/>
              <a:t>о необходимости государственного вмешательства в </a:t>
            </a:r>
            <a:r>
              <a:rPr lang="ru-RU" dirty="0" smtClean="0"/>
              <a:t>рыночный </a:t>
            </a:r>
            <a:r>
              <a:rPr lang="ru-RU" dirty="0"/>
              <a:t>механизм, или решить, занимает ли предприятие монопольное положение на рынке, экономисту требуется количественный показатель, позволяющий измерить уровень рыночной власти. Рыночная власть показывает, в какой степени одно или несколько предприятий</a:t>
            </a:r>
            <a:r>
              <a:rPr lang="ru-RU" cap="small" dirty="0"/>
              <a:t> могут</a:t>
            </a:r>
            <a:r>
              <a:rPr lang="ru-RU" dirty="0"/>
              <a:t> контролировать цену и объем производства целой отрасти. Чаще всего для измерения рыночной власти используют коэффициенты концентрации, приведенные на рис. </a:t>
            </a:r>
            <a:r>
              <a:rPr lang="ru-RU" dirty="0" smtClean="0"/>
              <a:t>1. </a:t>
            </a:r>
          </a:p>
          <a:p>
            <a:pPr indent="17463">
              <a:buNone/>
            </a:pPr>
            <a:r>
              <a:rPr lang="ru-RU" b="1" dirty="0" smtClean="0"/>
              <a:t>Коэффициент </a:t>
            </a:r>
            <a:r>
              <a:rPr lang="ru-RU" b="1" dirty="0"/>
              <a:t>концентрации </a:t>
            </a:r>
            <a:r>
              <a:rPr lang="ru-RU" dirty="0"/>
              <a:t>для четырех предприятии — это показатель, отображающий долю четырех крупнейших предприятий в отраслевом объеме производства. Точно также определяется и коэффициент </a:t>
            </a:r>
            <a:r>
              <a:rPr lang="ru-RU" dirty="0" smtClean="0"/>
              <a:t>кон­центрации </a:t>
            </a:r>
            <a:r>
              <a:rPr lang="ru-RU" dirty="0"/>
              <a:t>для восьми компаний. При чистой монополии коэффициент концентрации (и для четырех, и для восьми предприятий) равен 100%, а при совершенной конкуренции он будет близок к</a:t>
            </a:r>
            <a:r>
              <a:rPr lang="ru-RU" cap="small" dirty="0"/>
              <a:t> </a:t>
            </a:r>
            <a:r>
              <a:rPr lang="ru-RU" cap="small" dirty="0" smtClean="0"/>
              <a:t>нулю.</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72264" y="4593901"/>
            <a:ext cx="2826482" cy="2016224"/>
          </a:xfrm>
          <a:prstGeom prst="rect">
            <a:avLst/>
          </a:prstGeom>
        </p:spPr>
      </p:pic>
    </p:spTree>
    <p:extLst>
      <p:ext uri="{BB962C8B-B14F-4D97-AF65-F5344CB8AC3E}">
        <p14:creationId xmlns:p14="http://schemas.microsoft.com/office/powerpoint/2010/main" xmlns="" val="2217905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03159" y="1343443"/>
            <a:ext cx="10864954" cy="5760640"/>
          </a:xfrm>
        </p:spPr>
        <p:txBody>
          <a:bodyPr>
            <a:normAutofit/>
          </a:bodyPr>
          <a:lstStyle/>
          <a:p>
            <a:pPr indent="17463" algn="just">
              <a:buNone/>
            </a:pPr>
            <a:r>
              <a:rPr lang="ru-RU" dirty="0" smtClean="0"/>
              <a:t>Поскольку акции крупных компаний так сильно распылены, собственники практически не имеют возможности контролировать деятельность корпораций. Отдельный собственник не может запросто вмешаться в деятельность такой компании. Поскольку владельцы акций компаний выбирают совет директоров — группу, состоящую как из работников корпорации, так и из сторонних консультантов, — большинство стратегических и тактических решений принимается менеджерами, получающими зарплату в этой компании и наделенными полномочиями о принятии решений. Такие менеджеры имеют соответствующее образование и опыт принятия различных решении, и они во всех подробностях осведомлены о делах компании.</a:t>
            </a:r>
          </a:p>
          <a:p>
            <a:pPr algn="just">
              <a:lnSpc>
                <a:spcPct val="150000"/>
              </a:lnSpc>
            </a:pPr>
            <a:endParaRPr lang="ru-RU" i="1" dirty="0">
              <a:latin typeface="Arial Narrow" pitchFamily="34" charset="0"/>
            </a:endParaRPr>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81026" y="1285860"/>
            <a:ext cx="10644262" cy="3777622"/>
          </a:xfrm>
        </p:spPr>
        <p:txBody>
          <a:bodyPr>
            <a:normAutofit/>
          </a:bodyPr>
          <a:lstStyle/>
          <a:p>
            <a:pPr indent="17463" algn="just">
              <a:buNone/>
            </a:pPr>
            <a:r>
              <a:rPr lang="ru-RU" dirty="0" smtClean="0"/>
              <a:t>В большинстве случаев интересы менеджеров и владельцев акций совпадают. Каждый из них хотел бы получить наибольшую прибыль. Однако, по меньшей мере, в трех ситуациях возможен конфликт интересов менеджеров и владельцев акций: </a:t>
            </a:r>
          </a:p>
          <a:p>
            <a:pPr algn="just">
              <a:lnSpc>
                <a:spcPct val="110000"/>
              </a:lnSpc>
            </a:pPr>
            <a:r>
              <a:rPr lang="ru-RU" b="1" i="1" dirty="0" smtClean="0">
                <a:solidFill>
                  <a:schemeClr val="bg2">
                    <a:lumMod val="10000"/>
                  </a:schemeClr>
                </a:solidFill>
              </a:rPr>
              <a:t>Во-первых, </a:t>
            </a:r>
            <a:r>
              <a:rPr lang="ru-RU" dirty="0" smtClean="0"/>
              <a:t>члены совета директоров, являющиеся штатными сотрудниками, могут назначить себе высокую зарплату, оплачивать свои личные расходы корпоративными деньгами, выплачивать самим себе премии и устанавливать чрезмерно высокую пенсию, выплачиваемую компанией. Никто не станет утверждать, что менеджеры должны работать за копейки, однако, в последние годы отдельные высокопоставленные управляющие, работающие в едва сводящих концы с концами компаниях, получали в виде зарплаты и премий 50 </a:t>
            </a:r>
            <a:r>
              <a:rPr lang="ru-RU" dirty="0" err="1" smtClean="0"/>
              <a:t>млн</a:t>
            </a:r>
            <a:r>
              <a:rPr lang="ru-RU" dirty="0" smtClean="0"/>
              <a:t> долл. и более ежегодно.</a:t>
            </a:r>
          </a:p>
          <a:p>
            <a:pPr algn="just">
              <a:lnSpc>
                <a:spcPct val="150000"/>
              </a:lnSpc>
            </a:pPr>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92152" y="1341280"/>
            <a:ext cx="10875961" cy="5230992"/>
          </a:xfrm>
        </p:spPr>
        <p:txBody>
          <a:bodyPr>
            <a:normAutofit lnSpcReduction="10000"/>
          </a:bodyPr>
          <a:lstStyle/>
          <a:p>
            <a:pPr algn="just">
              <a:lnSpc>
                <a:spcPct val="110000"/>
              </a:lnSpc>
            </a:pPr>
            <a:r>
              <a:rPr lang="ru-RU" b="1" i="1" dirty="0" smtClean="0">
                <a:solidFill>
                  <a:schemeClr val="bg2">
                    <a:lumMod val="10000"/>
                  </a:schemeClr>
                </a:solidFill>
              </a:rPr>
              <a:t>Во-вторых, </a:t>
            </a:r>
            <a:r>
              <a:rPr lang="ru-RU" dirty="0" smtClean="0"/>
              <a:t>конфликт интересов может возникнуть в связи с выплатой дивидендов. Менеджеры, по вполне понятным причинам, склонны придерживать прибыль и использовать ее на</a:t>
            </a:r>
            <a:r>
              <a:rPr lang="en-US" dirty="0" smtClean="0"/>
              <a:t> </a:t>
            </a:r>
            <a:r>
              <a:rPr lang="ru-RU" dirty="0" smtClean="0"/>
              <a:t>расширения деятельности компании, вместо того чтобы уплачивать ее владельцам акций. Однако, вполне возможно, что иногда акционерам выгоднее вложить полученные дивиденды в другую компанию, чем вкладывать их в свое же пред­приятие. В некоторых случаях владельцам акций просто выгоднее, чтобы их компания была поглощена другой или же просто прекратила свое существование, выплатив акционерам причитающуюся им сумму. Однако случаи, когда менеджеры с радостью принимают решение о необходимости самоликвидации компании и прекращении предпринимательской деятельности, встречаются не так уж часто.</a:t>
            </a:r>
          </a:p>
          <a:p>
            <a:pPr algn="just">
              <a:lnSpc>
                <a:spcPct val="110000"/>
              </a:lnSpc>
            </a:pPr>
            <a:r>
              <a:rPr lang="ru-RU" b="1" i="1" dirty="0" smtClean="0">
                <a:latin typeface="Arial Narrow" pitchFamily="34" charset="0"/>
              </a:rPr>
              <a:t>В-третьих</a:t>
            </a:r>
            <a:r>
              <a:rPr lang="ru-RU" i="1" dirty="0" smtClean="0">
                <a:latin typeface="Arial Narrow" pitchFamily="34" charset="0"/>
              </a:rPr>
              <a:t>, </a:t>
            </a:r>
            <a:r>
              <a:rPr lang="ru-RU" dirty="0" smtClean="0"/>
              <a:t>конфликт интересов связан с тем, что обычно менеджеры, как правило, заинтересованы прежде всего в том, чтобы компания осуществляла свою деятельность размеренно «плавно, а не в принятии рискованных решений или осущест­влении революционных изменений. Если же компания будет избегать </a:t>
            </a:r>
            <a:r>
              <a:rPr lang="ru-RU" dirty="0" err="1" smtClean="0"/>
              <a:t>высокоприбыльных</a:t>
            </a:r>
            <a:r>
              <a:rPr lang="ru-RU" dirty="0" smtClean="0"/>
              <a:t>, но рискованных инвестиций, поскольку ее менеджеры опасаются больших убытков, то темпы осуществления нововведений и внедрения изобретений могут замедлиться. На уровне всей экономики подобное чрез­мерное стремление управляющих компаний избежать риска может привести к замедлению темпов роста производительности и, следовательно, снизить уровень жизни нации в целом. </a:t>
            </a:r>
          </a:p>
          <a:p>
            <a:pPr algn="just">
              <a:lnSpc>
                <a:spcPct val="110000"/>
              </a:lnSpc>
            </a:pPr>
            <a:endParaRPr lang="ru-RU" dirty="0" smtClean="0"/>
          </a:p>
          <a:p>
            <a:pPr>
              <a:lnSpc>
                <a:spcPct val="110000"/>
              </a:lnSpc>
            </a:pPr>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7141" y="1334278"/>
            <a:ext cx="10880972" cy="4952242"/>
          </a:xfrm>
        </p:spPr>
        <p:txBody>
          <a:bodyPr>
            <a:normAutofit/>
          </a:bodyPr>
          <a:lstStyle/>
          <a:p>
            <a:pPr indent="17463" algn="just">
              <a:buNone/>
            </a:pPr>
            <a:r>
              <a:rPr lang="ru-RU" dirty="0" smtClean="0"/>
              <a:t>Чем крупнее компания, тем с большей силой проявляются в ней эти конфликты. По мере роста рыночной власти компании у нее появляются какие-то иные цели, помимо максимизации прибыли. Монополист имеет возможность использовать прибыль в целях, не связанных с основной экономической деятельностью, не опасаясь банкротства. Выдающийся британский экономист Дж. Р. </a:t>
            </a:r>
            <a:r>
              <a:rPr lang="ru-RU" dirty="0" err="1" smtClean="0"/>
              <a:t>Хикс</a:t>
            </a:r>
            <a:r>
              <a:rPr lang="ru-RU" dirty="0" smtClean="0"/>
              <a:t> (</a:t>
            </a:r>
            <a:r>
              <a:rPr lang="en-US" dirty="0" smtClean="0"/>
              <a:t>J</a:t>
            </a:r>
            <a:r>
              <a:rPr lang="ru-RU" dirty="0" smtClean="0"/>
              <a:t>.</a:t>
            </a:r>
            <a:r>
              <a:rPr lang="en-US" dirty="0" smtClean="0"/>
              <a:t>R</a:t>
            </a:r>
            <a:r>
              <a:rPr lang="ru-RU" dirty="0" smtClean="0"/>
              <a:t>. </a:t>
            </a:r>
            <a:r>
              <a:rPr lang="en-US" dirty="0" smtClean="0"/>
              <a:t>Hicks</a:t>
            </a:r>
            <a:r>
              <a:rPr lang="ru-RU" dirty="0" smtClean="0"/>
              <a:t>) писал: "Самой большой прибылью монополиста является спокойная жизнь". Это высказывание очень хорошо отражает главную мысль нашего замечания о влиянии рыночной власти на установление альтернативных целей, которые могут не иметь ничего общего с максимизацией прибыли.</a:t>
            </a:r>
          </a:p>
          <a:p>
            <a:pPr indent="17463" algn="just">
              <a:buNone/>
            </a:pPr>
            <a:endParaRPr lang="ru-RU" dirty="0" smtClean="0"/>
          </a:p>
          <a:p>
            <a:pPr indent="17463" algn="just">
              <a:buNone/>
            </a:pPr>
            <a:r>
              <a:rPr lang="ru-RU" dirty="0" smtClean="0"/>
              <a:t>Тем не менее, менеджерам не удается полностью избежать проблемы максимизации прибыли. Если компания бездумно принимает решения в отношении своих расходов, доходов и прибыли, рынок обязательно вынудит уйти со сцены либо саму: компанию, либо ее руководство. Особую актуальность эта проблема приобрела в последние годы, когда огромное количество компаний столкнулось с конкуренцией со стороны своих зарубежных соперников. Следовательно, чтобы выжить, предприятие должно постоянно следить за прибыльностью всех своих операций. Возможно, предприятия не всегда принимают оптимальные, приносящие максимальную прибыль решения, но это не значит, что они должны положиться на волю случая.</a:t>
            </a:r>
          </a:p>
          <a:p>
            <a:pPr indent="17463" algn="just">
              <a:buNone/>
            </a:pPr>
            <a:endParaRPr lang="ru-RU" dirty="0" smtClean="0"/>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7141" y="1698470"/>
            <a:ext cx="10880972" cy="4824536"/>
          </a:xfrm>
        </p:spPr>
        <p:txBody>
          <a:bodyPr>
            <a:normAutofit/>
          </a:bodyPr>
          <a:lstStyle/>
          <a:p>
            <a:pPr algn="just"/>
            <a:r>
              <a:rPr lang="ru-RU" dirty="0" smtClean="0"/>
              <a:t>Экономисты часто пишут об оптимизации решений, позволяющих потребителям максимизировать получаемую полезность, а предприятиям — прибыль. Однако в реальной жизни люди принимают решения, используя неполную информацию, испытывая недостаток некоторых ресурсов. Поиск абсолютного максимума полезности или прибыли отнял бы слишком много времени. Потребители не могут в течение дня искать самый дешевый пучок салата. Предприятие не может тратить миллионы долларов, нанимая специалистов для изучения кривых спроса на каждый из сотен товаров. </a:t>
            </a:r>
          </a:p>
          <a:p>
            <a:pPr algn="just"/>
            <a:endParaRPr lang="ru-RU" dirty="0" smtClean="0"/>
          </a:p>
          <a:p>
            <a:pPr algn="just"/>
            <a:r>
              <a:rPr lang="ru-RU" dirty="0" smtClean="0"/>
              <a:t>Вместо этого, как считает Нобелевский лауреат, экономист Герберт </a:t>
            </a:r>
            <a:r>
              <a:rPr lang="ru-RU" dirty="0" err="1" smtClean="0"/>
              <a:t>Саймон</a:t>
            </a:r>
            <a:r>
              <a:rPr lang="ru-RU" dirty="0" smtClean="0"/>
              <a:t> (</a:t>
            </a:r>
            <a:r>
              <a:rPr lang="en-US" dirty="0" smtClean="0"/>
              <a:t>Herbert Simon</a:t>
            </a:r>
            <a:r>
              <a:rPr lang="ru-RU" dirty="0" smtClean="0"/>
              <a:t>), предприятия и потребители часто проявляют ограниченную рациональность. Это значит, что они, как правило, стараются принимать просто оптимальные решения, а не растрачивать свои ресурсы на поиск чего-то особенного. В некоторых ситуациях использование "метода научного </a:t>
            </a:r>
            <a:r>
              <a:rPr lang="ru-RU" dirty="0" err="1" smtClean="0"/>
              <a:t>тыка</a:t>
            </a:r>
            <a:r>
              <a:rPr lang="ru-RU" dirty="0" smtClean="0"/>
              <a:t>", или правила упрощенного решения, можно считать вполне достаточным. Например, повсеместно распространенным методом установления цен, особенно популярным среди компаний, действующих в условиях несовершенной конкуренции, является "метод издержки плюс". </a:t>
            </a:r>
          </a:p>
          <a:p>
            <a:pPr algn="just"/>
            <a:endParaRPr lang="ru-RU" dirty="0"/>
          </a:p>
        </p:txBody>
      </p:sp>
      <p:sp>
        <p:nvSpPr>
          <p:cNvPr id="2" name="Заголовок 1"/>
          <p:cNvSpPr>
            <a:spLocks noGrp="1"/>
          </p:cNvSpPr>
          <p:nvPr>
            <p:ph type="title"/>
          </p:nvPr>
        </p:nvSpPr>
        <p:spPr>
          <a:xfrm>
            <a:off x="1373154" y="647912"/>
            <a:ext cx="10194959" cy="1280890"/>
          </a:xfrm>
        </p:spPr>
        <p:txBody>
          <a:bodyPr>
            <a:normAutofit/>
          </a:bodyPr>
          <a:lstStyle/>
          <a:p>
            <a:r>
              <a:rPr lang="ru-RU" b="1" dirty="0" smtClean="0">
                <a:solidFill>
                  <a:schemeClr val="tx2"/>
                </a:solidFill>
                <a:effectLst>
                  <a:outerShdw blurRad="38100" dist="38100" dir="2700000" algn="tl">
                    <a:srgbClr val="000000">
                      <a:alpha val="43137"/>
                    </a:srgbClr>
                  </a:outerShdw>
                </a:effectLst>
              </a:rPr>
              <a:t>Рациональность и "метод научного </a:t>
            </a:r>
            <a:r>
              <a:rPr lang="ru-RU" b="1" dirty="0" err="1" smtClean="0">
                <a:solidFill>
                  <a:schemeClr val="tx2"/>
                </a:solidFill>
                <a:effectLst>
                  <a:outerShdw blurRad="38100" dist="38100" dir="2700000" algn="tl">
                    <a:srgbClr val="000000">
                      <a:alpha val="43137"/>
                    </a:srgbClr>
                  </a:outerShdw>
                </a:effectLst>
              </a:rPr>
              <a:t>тыка</a:t>
            </a:r>
            <a:r>
              <a:rPr lang="ru-RU" b="1" dirty="0" smtClean="0">
                <a:solidFill>
                  <a:schemeClr val="tx2"/>
                </a:solidFill>
                <a:effectLst>
                  <a:outerShdw blurRad="38100" dist="38100" dir="2700000" algn="tl">
                    <a:srgbClr val="000000">
                      <a:alpha val="43137"/>
                    </a:srgbClr>
                  </a:outerShdw>
                </a:effectLst>
              </a:rPr>
              <a:t>" </a:t>
            </a:r>
            <a:endParaRPr lang="ru-RU" b="1" dirty="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600" y="1341438"/>
            <a:ext cx="10958513" cy="3383236"/>
          </a:xfrm>
        </p:spPr>
        <p:txBody>
          <a:bodyPr>
            <a:normAutofit/>
          </a:bodyPr>
          <a:lstStyle/>
          <a:p>
            <a:pPr algn="just"/>
            <a:r>
              <a:rPr lang="ru-RU" dirty="0" smtClean="0"/>
              <a:t>Вот как это происходит: вместо того, чтобы устанавливать цены, сравнивая кривые </a:t>
            </a:r>
            <a:r>
              <a:rPr lang="en-US" dirty="0" smtClean="0"/>
              <a:t>MR </a:t>
            </a:r>
            <a:r>
              <a:rPr lang="ru-RU" dirty="0" smtClean="0"/>
              <a:t>и МС, компании рассчитывают средние издержки и добавляют к ним какую-то фиксированную величину, скажем 20%.</a:t>
            </a:r>
          </a:p>
          <a:p>
            <a:pPr algn="just"/>
            <a:r>
              <a:rPr lang="ru-RU" dirty="0" smtClean="0"/>
              <a:t>Установленная таким образом цена и становится продажной. Обратите внимание, если все идет по плану, эта цена позволит возместить все прямые и накладные расходы и позволит фирме получать приличную прибыль. Означает ли использование этого метода ценообразования, что предприятия не получают максимальную прибыль? В какой-то мере да. Но все же этот метод, являясь "методом научного </a:t>
            </a:r>
            <a:r>
              <a:rPr lang="ru-RU" dirty="0" err="1" smtClean="0"/>
              <a:t>тыка</a:t>
            </a:r>
            <a:r>
              <a:rPr lang="ru-RU" dirty="0" smtClean="0"/>
              <a:t>", позволяет экономить ограниченные ресурсы, демонстрируя ограниченную рациональность, ведь менеджеры решают многие проблемы, а не только ищут наилучшую цену. </a:t>
            </a:r>
          </a:p>
          <a:p>
            <a:pPr algn="just"/>
            <a:r>
              <a:rPr lang="ru-RU" dirty="0" smtClean="0"/>
              <a:t>Поэтому, если даже использование этого метода не позволяет получать максимальную прибыль, оно позволяет вплотную приблизиться к этому уровню, оставляя менеджерам время для решения других не менее важных задач.</a:t>
            </a:r>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7141" y="1702727"/>
            <a:ext cx="10880972" cy="2327650"/>
          </a:xfrm>
        </p:spPr>
        <p:txBody>
          <a:bodyPr>
            <a:normAutofit/>
          </a:bodyPr>
          <a:lstStyle/>
          <a:p>
            <a:pPr indent="17463" algn="just">
              <a:buNone/>
            </a:pPr>
            <a:r>
              <a:rPr lang="ru-RU" dirty="0" smtClean="0"/>
              <a:t>Экономическая теория склонна рассматривать совершенную конкуренцию как наиболее эффективную рыночную структуру. Предприятия, работающие в условиях несовершенной конкуренции, наоборот, устанавливают слишком высокие цены, получают чрезмерно высокие прибыли, мало внимания уделяют повышению качества товаров. Это критическое отношение к монополии впервые было переосмыслено одним из выдающихся экономистов нашего столетия Йозефом </a:t>
            </a:r>
            <a:r>
              <a:rPr lang="ru-RU" dirty="0" err="1" smtClean="0"/>
              <a:t>Щумпетером</a:t>
            </a:r>
            <a:r>
              <a:rPr lang="ru-RU" dirty="0" smtClean="0"/>
              <a:t> (</a:t>
            </a:r>
            <a:r>
              <a:rPr lang="en-US" dirty="0" smtClean="0"/>
              <a:t>Joseph </a:t>
            </a:r>
            <a:r>
              <a:rPr lang="en-US" dirty="0" err="1" smtClean="0"/>
              <a:t>Shumpeter</a:t>
            </a:r>
            <a:r>
              <a:rPr lang="ru-RU" dirty="0" smtClean="0"/>
              <a:t>). Он считал, что основной причиной экономического развития являются инновации и что именно монополии — реальный источник инноваций в капиталистической экономике.</a:t>
            </a:r>
          </a:p>
          <a:p>
            <a:pPr algn="just"/>
            <a:endParaRPr lang="ru-RU" dirty="0"/>
          </a:p>
        </p:txBody>
      </p:sp>
      <p:sp>
        <p:nvSpPr>
          <p:cNvPr id="2" name="Заголовок 1"/>
          <p:cNvSpPr>
            <a:spLocks noGrp="1"/>
          </p:cNvSpPr>
          <p:nvPr>
            <p:ph type="title"/>
          </p:nvPr>
        </p:nvSpPr>
        <p:spPr>
          <a:xfrm>
            <a:off x="1693762" y="438133"/>
            <a:ext cx="9439260" cy="746720"/>
          </a:xfrm>
        </p:spPr>
        <p:txBody>
          <a:bodyPr>
            <a:normAutofit fontScale="90000"/>
          </a:bodyPr>
          <a:lstStyle/>
          <a:p>
            <a:pPr algn="ctr"/>
            <a:r>
              <a:rPr lang="ru-RU" sz="4000" b="1" dirty="0" smtClean="0">
                <a:solidFill>
                  <a:schemeClr val="tx2"/>
                </a:solidFill>
                <a:effectLst>
                  <a:outerShdw blurRad="38100" dist="38100" dir="2700000" algn="tl">
                    <a:srgbClr val="000000">
                      <a:alpha val="43137"/>
                    </a:srgbClr>
                  </a:outerShdw>
                </a:effectLst>
              </a:rPr>
              <a:t>ИНФОРМАЦИЯ, НОВОВВЕДЕНИЯ И</a:t>
            </a:r>
            <a:br>
              <a:rPr lang="ru-RU" sz="4000" b="1" dirty="0" smtClean="0">
                <a:solidFill>
                  <a:schemeClr val="tx2"/>
                </a:solidFill>
                <a:effectLst>
                  <a:outerShdw blurRad="38100" dist="38100" dir="2700000" algn="tl">
                    <a:srgbClr val="000000">
                      <a:alpha val="43137"/>
                    </a:srgbClr>
                  </a:outerShdw>
                </a:effectLst>
              </a:rPr>
            </a:br>
            <a:r>
              <a:rPr lang="ru-RU" sz="4000" b="1" dirty="0" smtClean="0">
                <a:solidFill>
                  <a:schemeClr val="tx2"/>
                </a:solidFill>
                <a:effectLst>
                  <a:outerShdw blurRad="38100" dist="38100" dir="2700000" algn="tl">
                    <a:srgbClr val="000000">
                      <a:alpha val="43137"/>
                    </a:srgbClr>
                  </a:outerShdw>
                </a:effectLst>
              </a:rPr>
              <a:t> ГИПОТЕЗА ШУМПЕТЕРА</a:t>
            </a:r>
            <a:endParaRPr lang="ru-RU" sz="4000" b="1" dirty="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8875" y="1341438"/>
            <a:ext cx="10889238" cy="4945082"/>
          </a:xfrm>
        </p:spPr>
        <p:txBody>
          <a:bodyPr>
            <a:normAutofit/>
          </a:bodyPr>
          <a:lstStyle/>
          <a:p>
            <a:pPr algn="just"/>
            <a:r>
              <a:rPr lang="ru-RU" dirty="0" smtClean="0"/>
              <a:t>Йозеф </a:t>
            </a:r>
            <a:r>
              <a:rPr lang="ru-RU" dirty="0" err="1" smtClean="0"/>
              <a:t>Шумпетер</a:t>
            </a:r>
            <a:r>
              <a:rPr lang="ru-RU" dirty="0" smtClean="0"/>
              <a:t>: экономист-романтик. Родившийся в австро-венгерской империи легендарный ученый Йозеф </a:t>
            </a:r>
            <a:r>
              <a:rPr lang="ru-RU" dirty="0" err="1" smtClean="0"/>
              <a:t>Шумпетер</a:t>
            </a:r>
            <a:r>
              <a:rPr lang="ru-RU" dirty="0" smtClean="0"/>
              <a:t> (1883-1950) интересовался общественными науками и прожил яркую и бурную жизнь. Он поставил перед собой три цели: стать крупнейшим ученым-экономистом, лучшим наездником Австрии и самым известным венским любовником (впрочем, ходили слухи, будто он сказал, что в Австрии так много великолепных наездников, что вряд ли это позволит ему осуществить все свои дерзкие мечты). </a:t>
            </a:r>
          </a:p>
          <a:p>
            <a:pPr algn="just"/>
            <a:r>
              <a:rPr lang="ru-RU" dirty="0" smtClean="0"/>
              <a:t>К изучению права, экономики и политики он приступил в Венском университете — одном из мировых центров эконо­мической науки и родине "австрийской школы", с глубоким почтением относящейся к принципу неограниченной свободы предпринимательства. Он стал самым молодым профессором» австро-венгерской империи, студенты его побаивались и обожали. За шесть месяцев своей преподавательской карьеры в Черновицком университете он неоднократно врывался в университетскую библиотеку и отчитывал библиотекаря за то, что тот не разрешал студентам свободно пользоваться книгами. Библиотекарь счел этот инцидент очень унизительным и вызвал </a:t>
            </a:r>
            <a:r>
              <a:rPr lang="ru-RU" dirty="0" err="1" smtClean="0"/>
              <a:t>Шумпетера</a:t>
            </a:r>
            <a:r>
              <a:rPr lang="ru-RU" dirty="0" smtClean="0"/>
              <a:t> на дуэль. Благодаря своему аристократическому воспитанию и превосходному владению оружием, </a:t>
            </a:r>
            <a:r>
              <a:rPr lang="ru-RU" dirty="0" err="1" smtClean="0"/>
              <a:t>Шумпетер</a:t>
            </a:r>
            <a:r>
              <a:rPr lang="ru-RU" dirty="0" smtClean="0"/>
              <a:t> вышел победителем из этой дуэли, ранив своего соперника в плечо. После дуэли студенты наконец получили неограниченный доступ к библиотечной литературе.</a:t>
            </a:r>
          </a:p>
          <a:p>
            <a:pPr algn="just"/>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00996" y="1332812"/>
            <a:ext cx="10867117" cy="4667956"/>
          </a:xfrm>
        </p:spPr>
        <p:txBody>
          <a:bodyPr>
            <a:normAutofit/>
          </a:bodyPr>
          <a:lstStyle/>
          <a:p>
            <a:pPr algn="just"/>
            <a:r>
              <a:rPr lang="ru-RU" dirty="0" smtClean="0"/>
              <a:t>В промежутках между дуэлями, </a:t>
            </a:r>
            <a:r>
              <a:rPr lang="ru-RU" dirty="0" err="1" smtClean="0"/>
              <a:t>эпатированием</a:t>
            </a:r>
            <a:r>
              <a:rPr lang="ru-RU" dirty="0" smtClean="0"/>
              <a:t> консервативно настроенного университетского общества, появлени­ем на собраниях в костюме для верховой езды и участием в грандиозных попойках </a:t>
            </a:r>
            <a:r>
              <a:rPr lang="ru-RU" dirty="0" err="1" smtClean="0"/>
              <a:t>Шумпетер</a:t>
            </a:r>
            <a:r>
              <a:rPr lang="ru-RU" dirty="0" smtClean="0"/>
              <a:t> занимался разработкой основ экономической теории, учредил эконометрическое общество и совершил путешествия в Англию и Америку. В конце первой мировой войны </a:t>
            </a:r>
            <a:r>
              <a:rPr lang="ru-RU" dirty="0" err="1" smtClean="0"/>
              <a:t>Шумпетер</a:t>
            </a:r>
            <a:r>
              <a:rPr lang="ru-RU" dirty="0" smtClean="0"/>
              <a:t> совершил головокружительно короткую карьеру министра финансов Австрии. </a:t>
            </a:r>
          </a:p>
          <a:p>
            <a:pPr algn="just"/>
            <a:r>
              <a:rPr lang="ru-RU" dirty="0" smtClean="0"/>
              <a:t>Будучи монархистом по убеждениям и стойким приверженцем свободного предпринимательства, </a:t>
            </a:r>
            <a:r>
              <a:rPr lang="ru-RU" dirty="0" err="1" smtClean="0"/>
              <a:t>Шумпетер</a:t>
            </a:r>
            <a:r>
              <a:rPr lang="ru-RU" dirty="0" smtClean="0"/>
              <a:t> столкнулся с немалыми проблемами, воспрепятствовав осуществлению программы национализации промышленности, задуманной левым правительством Австрии. Когда он выступил против планов "аншлюса" с Германией, ему при­шлось выйти из состава австрийского правительства.</a:t>
            </a:r>
          </a:p>
          <a:p>
            <a:pPr algn="just"/>
            <a:r>
              <a:rPr lang="ru-RU" dirty="0" smtClean="0"/>
              <a:t>Затем </a:t>
            </a:r>
            <a:r>
              <a:rPr lang="ru-RU" dirty="0" err="1" smtClean="0"/>
              <a:t>Шумпетер</a:t>
            </a:r>
            <a:r>
              <a:rPr lang="ru-RU" dirty="0" smtClean="0"/>
              <a:t> перебрался в Гарвард, где ему в немалой степени "отравляли" жизнь экономические теории его величайшего соперника — Джона </a:t>
            </a:r>
            <a:r>
              <a:rPr lang="ru-RU" dirty="0" err="1" smtClean="0"/>
              <a:t>Мейнарда</a:t>
            </a:r>
            <a:r>
              <a:rPr lang="ru-RU" dirty="0" smtClean="0"/>
              <a:t> </a:t>
            </a:r>
            <a:r>
              <a:rPr lang="ru-RU" dirty="0" err="1" smtClean="0"/>
              <a:t>Кейнса</a:t>
            </a:r>
            <a:r>
              <a:rPr lang="ru-RU" dirty="0" smtClean="0"/>
              <a:t>. В довершение всего он лишился своей любимой работы и студентов, а его родина была порабощена и разорена войной. </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8875" y="1341438"/>
            <a:ext cx="10889238" cy="4214818"/>
          </a:xfrm>
        </p:spPr>
        <p:txBody>
          <a:bodyPr>
            <a:normAutofit/>
          </a:bodyPr>
          <a:lstStyle/>
          <a:p>
            <a:pPr algn="just"/>
            <a:r>
              <a:rPr lang="ru-RU" dirty="0" smtClean="0"/>
              <a:t>Работы </a:t>
            </a:r>
            <a:r>
              <a:rPr lang="ru-RU" dirty="0" err="1" smtClean="0"/>
              <a:t>Шумпетера</a:t>
            </a:r>
            <a:r>
              <a:rPr lang="ru-RU" dirty="0" smtClean="0"/>
              <a:t> охватывали многие области экономики, социологии и истории, но его "первой любовью" все же была экономическая теория. Его эпохальная "История экономического анализа" (</a:t>
            </a:r>
            <a:r>
              <a:rPr lang="en-US" dirty="0" smtClean="0"/>
              <a:t>History of Economic Analysis</a:t>
            </a:r>
            <a:r>
              <a:rPr lang="ru-RU" dirty="0" smtClean="0"/>
              <a:t>), опубликованная посмертно в 1954 году, явилась не превзойденным до сих пор очерком о зарождении современной экономики. </a:t>
            </a:r>
          </a:p>
          <a:p>
            <a:pPr algn="just"/>
            <a:r>
              <a:rPr lang="ru-RU" dirty="0" smtClean="0"/>
              <a:t>Его "популярная" книга "Капитализм, социализм и демократия" (</a:t>
            </a:r>
            <a:r>
              <a:rPr lang="en-US" dirty="0" smtClean="0"/>
              <a:t>Capitalism</a:t>
            </a:r>
            <a:r>
              <a:rPr lang="ru-RU" dirty="0" smtClean="0"/>
              <a:t>, </a:t>
            </a:r>
            <a:r>
              <a:rPr lang="en-US" dirty="0" smtClean="0"/>
              <a:t>Socialism</a:t>
            </a:r>
            <a:r>
              <a:rPr lang="ru-RU" dirty="0" smtClean="0"/>
              <a:t>, </a:t>
            </a:r>
            <a:r>
              <a:rPr lang="en-US" dirty="0" smtClean="0"/>
              <a:t>and Democracy</a:t>
            </a:r>
            <a:r>
              <a:rPr lang="ru-RU" dirty="0" smtClean="0"/>
              <a:t>), опубликованная в 1942 году, содержала изложение </a:t>
            </a:r>
            <a:r>
              <a:rPr lang="ru-RU" dirty="0" err="1" smtClean="0"/>
              <a:t>шумпетерианской</a:t>
            </a:r>
            <a:r>
              <a:rPr lang="ru-RU" dirty="0" smtClean="0"/>
              <a:t> гипотезы о технологическом превосходстве монополии и его теории конкурентной демократии, которая впоследствии переросла в теорию общественного выбора. </a:t>
            </a:r>
          </a:p>
          <a:p>
            <a:pPr algn="just"/>
            <a:r>
              <a:rPr lang="ru-RU" dirty="0" smtClean="0"/>
              <a:t>В соответствии с его мрачными прогнозами, капитализм неминуемо должен был зачахнуть вследствие "хандры", охватившей правящую элиту. Несмотря на то, что это пророчество так и не сбылось, он вполне мог бы присоединиться к "стонам" сегодняшних консерваторов о том, что "государство всеобщего благосо­стояния" истощает жизненные силы рыночной экономики.</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487488" y="5982796"/>
            <a:ext cx="10394990" cy="875228"/>
          </a:xfrm>
        </p:spPr>
        <p:txBody>
          <a:bodyPr/>
          <a:lstStyle/>
          <a:p>
            <a:pPr marL="0" indent="0">
              <a:buNone/>
            </a:pPr>
            <a:r>
              <a:rPr lang="ru-RU" dirty="0"/>
              <a:t>Рис. </a:t>
            </a:r>
            <a:r>
              <a:rPr lang="ru-RU" dirty="0" smtClean="0"/>
              <a:t>1 </a:t>
            </a:r>
            <a:r>
              <a:rPr lang="ru-RU" dirty="0"/>
              <a:t>Коэффициент концентрации служит мерой доминирования нескольких фирм в данной отрасли</a:t>
            </a:r>
          </a:p>
        </p:txBody>
      </p:sp>
      <p:sp>
        <p:nvSpPr>
          <p:cNvPr id="5" name="Объект 1"/>
          <p:cNvSpPr txBox="1">
            <a:spLocks/>
          </p:cNvSpPr>
          <p:nvPr/>
        </p:nvSpPr>
        <p:spPr>
          <a:xfrm>
            <a:off x="595808" y="332656"/>
            <a:ext cx="10972800" cy="1512168"/>
          </a:xfrm>
          <a:prstGeom prst="rect">
            <a:avLst/>
          </a:prstGeom>
        </p:spPr>
        <p:txBody>
          <a:bodyPr vert="horz">
            <a:noAutofit/>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pPr marL="0" indent="0" algn="ctr" defTabSz="457200">
              <a:spcBef>
                <a:spcPct val="0"/>
              </a:spcBef>
              <a:buNone/>
            </a:pPr>
            <a:r>
              <a:rPr lang="ru-RU" sz="3600" b="1" dirty="0">
                <a:solidFill>
                  <a:schemeClr val="tx2"/>
                </a:solidFill>
                <a:effectLst>
                  <a:outerShdw blurRad="38100" dist="38100" dir="2700000" algn="tl">
                    <a:srgbClr val="000000">
                      <a:alpha val="43137"/>
                    </a:srgbClr>
                  </a:outerShdw>
                </a:effectLst>
                <a:latin typeface="+mj-lt"/>
                <a:ea typeface="+mj-ea"/>
                <a:cs typeface="+mj-cs"/>
              </a:rPr>
              <a:t>Концентрация, измеренная по стоимости отгруженной продукции в отраслях обрабатывающей промышленности, 1987 г.</a:t>
            </a:r>
          </a:p>
        </p:txBody>
      </p:sp>
      <p:sp>
        <p:nvSpPr>
          <p:cNvPr id="6" name="AutoShape 2" descr="D:\%D0%9C%D0%93%D0%A2%D0%A3\VII %D1%81%D0%B5%D0%BC%D0%B5%D1%81%D1%82%D1%80\%D0%94%D1%80%D1%83%D0%B3%D0%BE%D0%B5\%D0%AD%D0%BA%D0%BE%D0%BD%D0%BE%D0%BC%D0%B8%D0%BA%D0%B0\%D0%A1%D0%B0%D0%BC%D1%83%D1%8D%D0%BB%D1%8C%D1%81%D0%BE%D0%BD\10.htm1.jpg"/>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D:\%D0%9C%D0%93%D0%A2%D0%A3\VII %D1%81%D0%B5%D0%BC%D0%B5%D1%81%D1%82%D1%80\%D0%94%D1%80%D1%83%D0%B3%D0%BE%D0%B5\%D0%AD%D0%BA%D0%BE%D0%BD%D0%BE%D0%BC%D0%B8%D0%BA%D0%B0\%D0%A1%D0%B0%D0%BC%D1%83%D1%8D%D0%BB%D1%8C%D1%81%D0%BE%D0%BD\10.htm1.jpg"/>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9" name="Picture 5" descr="D:\МГТУ\VII семестр\Другое\Экономика\Самуэльсон\10.htm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7648" y="2428352"/>
            <a:ext cx="5568619" cy="34295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87505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1364" y="1333928"/>
            <a:ext cx="10886750" cy="3166642"/>
          </a:xfrm>
        </p:spPr>
        <p:txBody>
          <a:bodyPr>
            <a:normAutofit/>
          </a:bodyPr>
          <a:lstStyle/>
          <a:p>
            <a:pPr algn="just"/>
            <a:r>
              <a:rPr lang="ru-RU" dirty="0" smtClean="0"/>
              <a:t>Ранняя классическая работа </a:t>
            </a:r>
            <a:r>
              <a:rPr lang="ru-RU" dirty="0" err="1" smtClean="0"/>
              <a:t>Шумпетера</a:t>
            </a:r>
            <a:r>
              <a:rPr lang="ru-RU" dirty="0" smtClean="0"/>
              <a:t>, "Теория экономического развития" (</a:t>
            </a:r>
            <a:r>
              <a:rPr lang="en-US" dirty="0" smtClean="0"/>
              <a:t>The Theory of Economic Development</a:t>
            </a:r>
            <a:r>
              <a:rPr lang="ru-RU" dirty="0" smtClean="0"/>
              <a:t>) (1911), покончила с традиционным статическим анализом того времени, </a:t>
            </a:r>
            <a:r>
              <a:rPr lang="ru-RU" dirty="0" err="1" smtClean="0"/>
              <a:t>сакцентировав</a:t>
            </a:r>
            <a:r>
              <a:rPr lang="ru-RU" dirty="0" smtClean="0"/>
              <a:t> внимание на роли предпринимателя как новатора, т.е. человека, который изобретает "новые комбинации" в</a:t>
            </a:r>
            <a:r>
              <a:rPr lang="en-US" dirty="0" smtClean="0"/>
              <a:t> </a:t>
            </a:r>
            <a:r>
              <a:rPr lang="ru-RU" dirty="0" smtClean="0"/>
              <a:t>форме новых изделий или методов организации. </a:t>
            </a:r>
          </a:p>
          <a:p>
            <a:pPr algn="just"/>
            <a:r>
              <a:rPr lang="ru-RU" dirty="0" smtClean="0"/>
              <a:t>Результатом таких нововведений являются временные инновационные сверхприбыли, которые со временем исчезают из-за появления множества подражателей. Оставаясь в душе романтиком, </a:t>
            </a:r>
            <a:r>
              <a:rPr lang="ru-RU" dirty="0" err="1" smtClean="0"/>
              <a:t>Шумпетер</a:t>
            </a:r>
            <a:r>
              <a:rPr lang="ru-RU" dirty="0" smtClean="0"/>
              <a:t> видел а предпринимателе "героя капитализма", человека "выдающегося интеллекта и ноли", основными чертами характера которого являются стремление к победе и радость созидания.</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95325" y="1341438"/>
            <a:ext cx="10872788" cy="2801942"/>
          </a:xfrm>
        </p:spPr>
        <p:txBody>
          <a:bodyPr>
            <a:normAutofit/>
          </a:bodyPr>
          <a:lstStyle/>
          <a:p>
            <a:pPr algn="just"/>
            <a:r>
              <a:rPr lang="ru-RU" dirty="0" smtClean="0"/>
              <a:t>Такое представление о капитализме как о динамическом процессе вдохновило новое поколение ученых, занимающихся теорией экономического роста, таких как Пол </a:t>
            </a:r>
            <a:r>
              <a:rPr lang="ru-RU" dirty="0" err="1" smtClean="0"/>
              <a:t>Ромер</a:t>
            </a:r>
            <a:r>
              <a:rPr lang="ru-RU" dirty="0" smtClean="0"/>
              <a:t> (</a:t>
            </a:r>
            <a:r>
              <a:rPr lang="en-US" dirty="0" smtClean="0"/>
              <a:t>Paul </a:t>
            </a:r>
            <a:r>
              <a:rPr lang="en-US" dirty="0" err="1" smtClean="0"/>
              <a:t>Romer</a:t>
            </a:r>
            <a:r>
              <a:rPr lang="ru-RU" dirty="0" smtClean="0"/>
              <a:t>) из Стэнфорда, которые развили </a:t>
            </a:r>
            <a:r>
              <a:rPr lang="ru-RU" dirty="0" err="1" smtClean="0"/>
              <a:t>шумпетерианскую</a:t>
            </a:r>
            <a:r>
              <a:rPr lang="ru-RU" dirty="0" smtClean="0"/>
              <a:t> теорию индуцированных инноваций, дополнив тем самым традиционную неоклассическую теорию роста. </a:t>
            </a:r>
          </a:p>
          <a:p>
            <a:pPr algn="just"/>
            <a:r>
              <a:rPr lang="ru-RU" dirty="0" smtClean="0"/>
              <a:t>Современные интерпретации </a:t>
            </a:r>
            <a:r>
              <a:rPr lang="ru-RU" dirty="0" err="1" smtClean="0"/>
              <a:t>шумпетерианского</a:t>
            </a:r>
            <a:r>
              <a:rPr lang="ru-RU" dirty="0" smtClean="0"/>
              <a:t> видения делают акцент на частных экономических проблемах, связанных с экономикой информации. Информация представляет собой товар, в корне отличающийся от «обычных» товаров. Поскольку информацию дорого производить, но дешево воспроизводить, информационные рынки подвержены сильным потрясениям.</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95325" y="1341438"/>
            <a:ext cx="10872788" cy="4445016"/>
          </a:xfrm>
        </p:spPr>
        <p:txBody>
          <a:bodyPr>
            <a:normAutofit/>
          </a:bodyPr>
          <a:lstStyle/>
          <a:p>
            <a:pPr algn="just"/>
            <a:r>
              <a:rPr lang="ru-RU" dirty="0" smtClean="0"/>
              <a:t>Рассмотрим, например, производство компьютерной программы, такой как </a:t>
            </a:r>
            <a:r>
              <a:rPr lang="en-US" dirty="0" smtClean="0"/>
              <a:t>Windows </a:t>
            </a:r>
            <a:r>
              <a:rPr lang="ru-RU" dirty="0" smtClean="0"/>
              <a:t>95. Разработка этой программы заняла несколько лет и стоила ее разработчику 1 </a:t>
            </a:r>
            <a:r>
              <a:rPr lang="ru-RU" dirty="0" err="1" smtClean="0"/>
              <a:t>млрд</a:t>
            </a:r>
            <a:r>
              <a:rPr lang="ru-RU" dirty="0" smtClean="0"/>
              <a:t> долл. Тем не менее, ее легальную копию можно приобрести примерно за 100 долл., а нелегальную китайскую копию — даже за 5 долл. То же явление имеет место в издательском деле, фармацевтике, индустрии развлечений и других областях, где информационная составляющая продукции достаточно велика. </a:t>
            </a:r>
          </a:p>
          <a:p>
            <a:pPr algn="just"/>
            <a:r>
              <a:rPr lang="ru-RU" dirty="0" smtClean="0"/>
              <a:t>В любой из этих областей выработка концепции и разработка продукта могут представлять собой достаточно трудоемкий процесс, занимающий многие годы и даже десятки лет. Но после того как работа "перенесена на бумагу", в компьютер, на магнитную ленту или компакт-диск, любой другой человек может спокойно ее тиражировать и использовать по своему усмотрению. Его затраты при этом будут просто ничтожны.</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0567" y="1338721"/>
            <a:ext cx="10887546" cy="3376163"/>
          </a:xfrm>
        </p:spPr>
        <p:txBody>
          <a:bodyPr>
            <a:normAutofit lnSpcReduction="10000"/>
          </a:bodyPr>
          <a:lstStyle/>
          <a:p>
            <a:pPr algn="just"/>
            <a:r>
              <a:rPr lang="ru-RU" dirty="0" smtClean="0"/>
              <a:t>Неспособность фирм извлечь полную денежную стоимость из своих изобретений называется </a:t>
            </a:r>
            <a:r>
              <a:rPr lang="ru-RU" dirty="0" err="1" smtClean="0"/>
              <a:t>неприсваиваемостыо</a:t>
            </a:r>
            <a:r>
              <a:rPr lang="ru-RU" dirty="0" smtClean="0"/>
              <a:t>. </a:t>
            </a:r>
          </a:p>
          <a:p>
            <a:pPr algn="just"/>
            <a:r>
              <a:rPr lang="ru-RU" dirty="0" smtClean="0"/>
              <a:t>Исследования на конкретных примерах, проведенные Эдвином </a:t>
            </a:r>
            <a:r>
              <a:rPr lang="ru-RU" dirty="0" err="1" smtClean="0"/>
              <a:t>Мансфилдом</a:t>
            </a:r>
            <a:r>
              <a:rPr lang="ru-RU" dirty="0" smtClean="0"/>
              <a:t> (</a:t>
            </a:r>
            <a:r>
              <a:rPr lang="en-US" dirty="0" smtClean="0"/>
              <a:t>Edwin Mansfield</a:t>
            </a:r>
            <a:r>
              <a:rPr lang="ru-RU" dirty="0" smtClean="0"/>
              <a:t>) и другими учеными, показали, что социальный эффект от изобретения (т.е. ценность этого изобретения для всех потребителей и производителей) примерно в три раза выше обращаемой в свою собственность личной прибыли изобретателя (т.е. денежной стоимости данного изобретения для изобретателя).</a:t>
            </a:r>
          </a:p>
          <a:p>
            <a:pPr algn="just"/>
            <a:r>
              <a:rPr lang="ru-RU" dirty="0" smtClean="0"/>
              <a:t>Чем большая часть вознаграждения за сделанное изобретение останется </a:t>
            </a:r>
            <a:r>
              <a:rPr lang="ru-RU" dirty="0" err="1" smtClean="0"/>
              <a:t>н</a:t>
            </a:r>
            <a:r>
              <a:rPr lang="en-US" dirty="0" smtClean="0"/>
              <a:t>e </a:t>
            </a:r>
            <a:r>
              <a:rPr lang="ru-RU" dirty="0" smtClean="0"/>
              <a:t>присвоенной, тем меньше средств будет выделено на финансирование частных работ на исследования и разработку (причем в большей степени пострадают фундаментальные исследования). Указанная </a:t>
            </a:r>
            <a:r>
              <a:rPr lang="ru-RU" dirty="0" err="1" smtClean="0"/>
              <a:t>неприсваиваемость</a:t>
            </a:r>
            <a:r>
              <a:rPr lang="ru-RU" dirty="0" smtClean="0"/>
              <a:t> и высокий социальный эффект от исследований заставляют большинство государств субсидировать фундаментальные исследования в области здравоохранения и науки и предусматривать специальные виды стимулирования творческой деятельности.</a:t>
            </a:r>
          </a:p>
          <a:p>
            <a:pPr algn="just"/>
            <a:endParaRPr lang="ru-RU" dirty="0" smtClean="0"/>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3500" y="1343443"/>
            <a:ext cx="10884613" cy="5300267"/>
          </a:xfrm>
        </p:spPr>
        <p:txBody>
          <a:bodyPr>
            <a:noAutofit/>
          </a:bodyPr>
          <a:lstStyle/>
          <a:p>
            <a:pPr algn="just"/>
            <a:r>
              <a:rPr lang="ru-RU" dirty="0" smtClean="0"/>
              <a:t>Права интеллектуальной собственности и дилемма </a:t>
            </a:r>
            <a:r>
              <a:rPr lang="en-US" dirty="0" smtClean="0"/>
              <a:t>Internet</a:t>
            </a:r>
            <a:r>
              <a:rPr lang="ru-RU" dirty="0" smtClean="0"/>
              <a:t>. Поскольку вознаграждение за производство ценной информации (например, изобретений) снижается за счет копирования, государства предпринимают меры для защиты прав интеллектуальной собственности. </a:t>
            </a:r>
          </a:p>
          <a:p>
            <a:pPr algn="just"/>
            <a:r>
              <a:rPr lang="ru-RU" dirty="0" smtClean="0"/>
              <a:t>Речь идет об особых законах, регулирующих порядок применения патентов, авторских прав, торговых секретов, а в последнее время и электронных носителей информации. Назначение прав интеллектуальной собственности состоит в запрещении копирования или использования различных интеллектуальных продуктов без предоставления компенсации владельцу или создателю этих "товаров" .</a:t>
            </a:r>
          </a:p>
          <a:p>
            <a:pPr algn="just"/>
            <a:r>
              <a:rPr lang="ru-RU" dirty="0" smtClean="0"/>
              <a:t>Одной из самых ранних форм защиты прав интеллектуальной собственности был патент, который представляет монопольное право на использование изобретения, передаваемое государством на ограниченный период времени (в настоящее время - 20 лет). Зачем государствам вообще создавать монополии? Предоставляя "творцам" монопольное право на интеллектуальную собственность, государство повышает их способность обращать изобретения в свою собственность и, следовательно, повышает материальную заинтересованность людей в изобретении новых полезных вещей, написании книг, сочинении песен и разработке компьютерных программ. </a:t>
            </a:r>
          </a:p>
          <a:p>
            <a:pPr algn="just"/>
            <a:endParaRPr lang="ru-RU" dirty="0" smtClean="0"/>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56440" y="5269162"/>
            <a:ext cx="1705372" cy="158883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3500" y="1343443"/>
            <a:ext cx="10884613" cy="1728367"/>
          </a:xfrm>
        </p:spPr>
        <p:txBody>
          <a:bodyPr>
            <a:noAutofit/>
          </a:bodyPr>
          <a:lstStyle/>
          <a:p>
            <a:pPr algn="just"/>
            <a:r>
              <a:rPr lang="ru-RU" dirty="0" smtClean="0"/>
              <a:t>Примерами чрезвычайно успешных патентов являются патенты на телефон, копировальный аппарат </a:t>
            </a:r>
            <a:r>
              <a:rPr lang="en-US" dirty="0" smtClean="0"/>
              <a:t>Xe</a:t>
            </a:r>
            <a:r>
              <a:rPr lang="en-US" dirty="0"/>
              <a:t>rox </a:t>
            </a:r>
            <a:r>
              <a:rPr lang="ru-RU" dirty="0" smtClean="0"/>
              <a:t>и фотокамеру </a:t>
            </a:r>
            <a:r>
              <a:rPr lang="en-US" dirty="0" smtClean="0"/>
              <a:t>Polaroid</a:t>
            </a:r>
            <a:r>
              <a:rPr lang="ru-RU" dirty="0" smtClean="0"/>
              <a:t>. </a:t>
            </a:r>
          </a:p>
          <a:p>
            <a:pPr algn="just"/>
            <a:r>
              <a:rPr lang="ru-RU" dirty="0" smtClean="0"/>
              <a:t>Патентная защита особенно важна при создании новых лекарств. </a:t>
            </a:r>
          </a:p>
          <a:p>
            <a:pPr algn="just"/>
            <a:endParaRPr lang="ru-RU" dirty="0" smtClean="0"/>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03512" y="2780928"/>
            <a:ext cx="3530355" cy="335691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95325" y="1341438"/>
            <a:ext cx="10872788" cy="5112568"/>
          </a:xfrm>
        </p:spPr>
        <p:txBody>
          <a:bodyPr>
            <a:normAutofit/>
          </a:bodyPr>
          <a:lstStyle/>
          <a:p>
            <a:pPr algn="just"/>
            <a:r>
              <a:rPr lang="ru-RU" dirty="0" smtClean="0"/>
              <a:t>Резкое расширение возможностей электронного хранения информации, доступа к ней и ее передачи на расстояние поставили перед обществом дилемму обеспечения стимулов для создания постоянно обновляющейся доступной информации. С учетом низкой (и все понижающейся) стоимости электронно-информационных систем наподобие </a:t>
            </a:r>
            <a:r>
              <a:rPr lang="en-US" dirty="0" smtClean="0"/>
              <a:t>Internet </a:t>
            </a:r>
            <a:r>
              <a:rPr lang="ru-RU" dirty="0" smtClean="0"/>
              <a:t>становится технологически возможным сделать информацию доступной каждому, везде и практически бесплатно.</a:t>
            </a:r>
          </a:p>
          <a:p>
            <a:r>
              <a:rPr lang="ru-RU" dirty="0" smtClean="0"/>
              <a:t>Такая перспектива порождает конфликт между эффективностью и материальными стимулами. С одной стороны, всю информацию — базы данных, учебники по экономике, фильмы и представления — пользователям можно предоставлять практически бесплатно. Это может оказаться экономически эффективным, поскольку стоимость такой информации для пользователей близка к нулю. С другой стороны, такой режим "нулевых прибылей" на интеллектуальную собственность снижает, или даже полностью разрушает материальные стимулы для производства новых данных, книг и прочей информации, поскольку разработчики не получают ничего взамен своей творческой деятельности. Общество в прошлом уже сталкивалось с этой дилеммой. Но с учетом того, что стоимость воспроизведения (копирования) электронной информации оказывается намного ниже, чем традиционной информации (парадокс: производить электронную информацию оказывается намного дороже, а воспроизводить — намного дешевле), поиск адекватных подходов и использование прав интеллектуальной собственности превращаются в задачу чрезвычайной сложности.</a:t>
            </a:r>
          </a:p>
          <a:p>
            <a:endParaRPr lang="ru-RU"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72818" y="5469976"/>
            <a:ext cx="1519182" cy="1415371"/>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8408" y="1556792"/>
            <a:ext cx="11582400" cy="6264696"/>
          </a:xfrm>
        </p:spPr>
        <p:txBody>
          <a:bodyPr>
            <a:normAutofit/>
          </a:bodyPr>
          <a:lstStyle/>
          <a:p>
            <a:pPr>
              <a:lnSpc>
                <a:spcPct val="120000"/>
              </a:lnSpc>
            </a:pPr>
            <a:r>
              <a:rPr lang="ru-RU" dirty="0"/>
              <a:t>Специалисты подчеркивают несовершенство прав интеллектуальной собственности. Недавно между Соединенными Штатами и Китаем разгорелся спор из-за того, что последний потворствовал незаконному копированию американских видеофильмов, аудиозаписей и компьютерных программ. Возможность получения полного вознаграждения повышается за счет усиления прав интеллектуальной собственности. Она повышается и в том случае, если инновационная компания владеет крупной долей рынка соответствующей продукции, Если </a:t>
            </a:r>
            <a:r>
              <a:rPr lang="en-US" dirty="0"/>
              <a:t>Microsoft </a:t>
            </a:r>
            <a:r>
              <a:rPr lang="ru-RU" dirty="0"/>
              <a:t>продает 90% операционных систем для персональных компьютеров, она, естественно, получает существенную выгоду от исследований в данной области. </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39816" y="4221088"/>
            <a:ext cx="2918842" cy="218913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06400" y="1052736"/>
            <a:ext cx="11582400" cy="5027389"/>
          </a:xfrm>
        </p:spPr>
        <p:txBody>
          <a:bodyPr>
            <a:normAutofit/>
          </a:bodyPr>
          <a:lstStyle/>
          <a:p>
            <a:pPr>
              <a:lnSpc>
                <a:spcPct val="120000"/>
              </a:lnSpc>
            </a:pPr>
            <a:r>
              <a:rPr lang="ru-RU" dirty="0"/>
              <a:t>В то же время малые предприятия имеют гораздо меньше возможностей компенсировать стоимость своих изобретений, особенно если права интеллектуальной собственности неэффективны. Если я изобрел новый язык программирования и не в состоянии защитить его с помощью патента или иных средств, моя доля компьютерного рынка столь незначительна, что я, скорее всего, вообще не получу прибыли.</a:t>
            </a:r>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48913" y="2420888"/>
            <a:ext cx="5094174" cy="420791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83432" y="404664"/>
            <a:ext cx="8641035" cy="6669360"/>
          </a:xfrm>
        </p:spPr>
        <p:txBody>
          <a:bodyPr>
            <a:normAutofit/>
          </a:bodyPr>
          <a:lstStyle/>
          <a:p>
            <a:pPr>
              <a:lnSpc>
                <a:spcPct val="120000"/>
              </a:lnSpc>
            </a:pPr>
            <a:r>
              <a:rPr lang="ru-RU" dirty="0"/>
              <a:t>Именно такие соображения заставили Йозефа </a:t>
            </a:r>
            <a:r>
              <a:rPr lang="ru-RU" dirty="0" err="1"/>
              <a:t>Шумпетера</a:t>
            </a:r>
            <a:r>
              <a:rPr lang="ru-RU" dirty="0"/>
              <a:t> выдвинуть свою смелую гипотезу.</a:t>
            </a:r>
          </a:p>
          <a:p>
            <a:pPr>
              <a:lnSpc>
                <a:spcPct val="120000"/>
              </a:lnSpc>
            </a:pPr>
            <a:r>
              <a:rPr lang="ru-RU" dirty="0"/>
              <a:t>Современный уровень жизни во многих странах сформировался на протяжении периода относительно неограниченного господства "большого бизнеса". Если мы перечислим все статьи расходов, из которых состоит бюджет современного работника, и проследим как они изменялись, начиная с 1899 года, то не сможем не удивляться темпам прогресса, которые, учитывая впечатляющие успехи в деле повышения качества, кажутся даже большими (и уж никак не меньшими), чем когда бы то ни было....</a:t>
            </a:r>
          </a:p>
          <a:p>
            <a:pPr>
              <a:lnSpc>
                <a:spcPct val="120000"/>
              </a:lnSpc>
            </a:pPr>
            <a:r>
              <a:rPr lang="ru-RU" dirty="0"/>
              <a:t>Но это еще не все. Когда мы... попытаемся проанализировать отдельные составляющие, на развитие которых этот прогресс оказал наибольшее влияние, то увидим, что их рост связан не с деятельностью предприятий, действующих в условиях сравнительно свободной конкуренции. «Виновниками» впечатляющего роста являются корпорации. Кроме того, нам придется сделать неожиданный вывод- большой бизнес, скорее всего, формировал этот высокий уровень жизни, а не наоборот — сдерживал его.</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rotWithShape="1">
          <a:blip r:embed="rId2"/>
          <a:srcRect l="70868" t="18500" r="11019" b="27601"/>
          <a:stretch/>
        </p:blipFill>
        <p:spPr>
          <a:xfrm>
            <a:off x="9480376" y="980728"/>
            <a:ext cx="2567533" cy="42978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2730" y="1335638"/>
            <a:ext cx="10875383" cy="3879312"/>
          </a:xfrm>
        </p:spPr>
        <p:txBody>
          <a:bodyPr>
            <a:normAutofit/>
          </a:bodyPr>
          <a:lstStyle/>
          <a:p>
            <a:r>
              <a:rPr lang="ru-RU" dirty="0"/>
              <a:t>Какова степень концентрации в американской промышленности? Данные, относящиеся к 1992 году свидетельствуют о том,</a:t>
            </a:r>
            <a:r>
              <a:rPr lang="ru-RU" baseline="30000" dirty="0"/>
              <a:t> </a:t>
            </a:r>
            <a:r>
              <a:rPr lang="ru-RU" dirty="0"/>
              <a:t>что 19% объема производства сосредоточено в отраслях с высокой степенью концентрации (там, где доля четырех крупнейших</a:t>
            </a:r>
            <a:r>
              <a:rPr lang="ru-RU" baseline="30000" dirty="0"/>
              <a:t> </a:t>
            </a:r>
            <a:r>
              <a:rPr lang="ru-RU" dirty="0"/>
              <a:t>компаний в общем объеме производства отрасли превышает 60%), в то время как 16% сосредоточено в отраслях с низкой степенью концентрации (там, где доля четырех крупнейших компаний в общем объеме производства отрасли составляет менее 20%). </a:t>
            </a:r>
            <a:endParaRPr lang="ru-RU" dirty="0" smtClean="0"/>
          </a:p>
          <a:p>
            <a:r>
              <a:rPr lang="ru-RU" dirty="0" smtClean="0"/>
              <a:t>Статистические </a:t>
            </a:r>
            <a:r>
              <a:rPr lang="ru-RU" dirty="0"/>
              <a:t>исследования указывают на то, что </a:t>
            </a:r>
            <a:r>
              <a:rPr lang="ru-RU" dirty="0" smtClean="0"/>
              <a:t>показатель</a:t>
            </a:r>
            <a:r>
              <a:rPr lang="ru-RU" dirty="0"/>
              <a:t>, характеризующий степень концентрации, в последние годы обнаруживает тенденцию к уменьшению.</a:t>
            </a:r>
          </a:p>
        </p:txBody>
      </p:sp>
      <p:sp>
        <p:nvSpPr>
          <p:cNvPr id="3" name="Стрелка вниз 2"/>
          <p:cNvSpPr/>
          <p:nvPr/>
        </p:nvSpPr>
        <p:spPr>
          <a:xfrm>
            <a:off x="7320136" y="3277377"/>
            <a:ext cx="79208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xmlns="" val="1469910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9376" y="1241376"/>
            <a:ext cx="11582400" cy="5616624"/>
          </a:xfrm>
        </p:spPr>
        <p:txBody>
          <a:bodyPr>
            <a:normAutofit/>
          </a:bodyPr>
          <a:lstStyle/>
          <a:p>
            <a:pPr>
              <a:lnSpc>
                <a:spcPct val="120000"/>
              </a:lnSpc>
            </a:pPr>
            <a:r>
              <a:rPr lang="ru-RU" dirty="0"/>
              <a:t>Выдержала ли эта смелая гипотеза </a:t>
            </a:r>
            <a:r>
              <a:rPr lang="ru-RU" dirty="0" err="1"/>
              <a:t>Шумпетера</a:t>
            </a:r>
            <a:r>
              <a:rPr lang="ru-RU" dirty="0"/>
              <a:t> проверку временем? Реальность оказалась намного сложнее умозрительной схемы, на которой основывалась эта простая гипотеза. Начнем хотя бы с того, что эти воззрения были гораздо уместнее столетие назад, когда крупные компании были крошечными, по нынешним меркам, и у большинства из них были серьезные проблемы с поиском капиталов для осуществления своей научно-исследовательской работы. Более того, сегодня нельзя исключить, что даже бакалейный магазинчик, расположенный по соседству с вашим домом, проводит свои маленькие «НИОКР».</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23792" y="3501008"/>
            <a:ext cx="3175000" cy="3175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29959" y="498359"/>
            <a:ext cx="10554673" cy="3672408"/>
          </a:xfrm>
        </p:spPr>
        <p:txBody>
          <a:bodyPr>
            <a:normAutofit/>
          </a:bodyPr>
          <a:lstStyle/>
          <a:p>
            <a:pPr>
              <a:lnSpc>
                <a:spcPct val="120000"/>
              </a:lnSpc>
            </a:pPr>
            <a:r>
              <a:rPr lang="ru-RU" dirty="0"/>
              <a:t>Однако серьезные исследования показывают, что отдельные лица и мелкие предприятия играют весьма заметную роль в изобретательском процессе. В табл.1 представлены объемы НИОКР, выполняемые различными видами предприятий, а также отношение "НИОКР объем продаж" для каждого из них. В прежние годы большая часть НИОКР действительно выполнялась крупными компаниями. Однако за последнее десятилетие, особенно в связи с широким применением надомного труда в компьютерной отрасли, объемы исследовательских работ на мелких предприятиях начали быстро возрастать. В настоящее время они составляют свыше одной пятой всего объема НИОКР.</a:t>
            </a:r>
          </a:p>
          <a:p>
            <a:endParaRPr lang="ru-RU" dirty="0"/>
          </a:p>
        </p:txBody>
      </p:sp>
      <p:sp>
        <p:nvSpPr>
          <p:cNvPr id="2" name="Заголовок 1"/>
          <p:cNvSpPr>
            <a:spLocks noGrp="1"/>
          </p:cNvSpPr>
          <p:nvPr>
            <p:ph type="title"/>
          </p:nvPr>
        </p:nvSpPr>
        <p:spPr>
          <a:xfrm>
            <a:off x="1850317" y="0"/>
            <a:ext cx="10341684" cy="1054250"/>
          </a:xfrm>
        </p:spPr>
        <p:txBody>
          <a:bodyPr/>
          <a:lstStyle/>
          <a:p>
            <a:r>
              <a:rPr lang="ru-RU" dirty="0" smtClean="0"/>
              <a:t>  </a:t>
            </a:r>
            <a:endParaRPr lang="ru-RU" dirty="0"/>
          </a:p>
        </p:txBody>
      </p:sp>
      <p:pic>
        <p:nvPicPr>
          <p:cNvPr id="5" name="Рисунок 4" descr="IMG_20131207_115508 - копия - копия.jpg"/>
          <p:cNvPicPr>
            <a:picLocks noChangeAspect="1"/>
          </p:cNvPicPr>
          <p:nvPr/>
        </p:nvPicPr>
        <p:blipFill>
          <a:blip r:embed="rId2" cstate="print"/>
          <a:stretch>
            <a:fillRect/>
          </a:stretch>
        </p:blipFill>
        <p:spPr>
          <a:xfrm>
            <a:off x="815414" y="3645024"/>
            <a:ext cx="11137237" cy="280831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600" y="1347362"/>
            <a:ext cx="11582400" cy="5904656"/>
          </a:xfrm>
        </p:spPr>
        <p:txBody>
          <a:bodyPr>
            <a:normAutofit/>
          </a:bodyPr>
          <a:lstStyle/>
          <a:p>
            <a:pPr>
              <a:lnSpc>
                <a:spcPct val="120000"/>
              </a:lnSpc>
            </a:pPr>
            <a:r>
              <a:rPr lang="ru-RU" dirty="0"/>
              <a:t>Более того, соответствующие исследования показывают, что мелким предприятиям принадлежит непропорционально большая доля важнейших изобретений и инноваций. Когда Джон </a:t>
            </a:r>
            <a:r>
              <a:rPr lang="ru-RU" dirty="0" err="1"/>
              <a:t>Джукис</a:t>
            </a:r>
            <a:r>
              <a:rPr lang="ru-RU" dirty="0"/>
              <a:t> (</a:t>
            </a:r>
            <a:r>
              <a:rPr lang="en-US" dirty="0"/>
              <a:t>John </a:t>
            </a:r>
            <a:r>
              <a:rPr lang="en-US" dirty="0" err="1"/>
              <a:t>Jewkes</a:t>
            </a:r>
            <a:r>
              <a:rPr lang="ru-RU" dirty="0"/>
              <a:t>) и его коллеги проследили историю важнейших открытий этого столетия, то оказалось, что менее половины таких открытий было сделано в лабораториях круп­ных корпораций. Важность мелких изобретателей нашла свое подтверждение в последние годы, когда создается впечатление, будто новые изделия появляются буквально "из ничего" — почти каждый день мы слышим о появлении очередного ново­го программного пакета, разработанного никому не известной фирмой.</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65753" y="1097360"/>
            <a:ext cx="11582400" cy="5760640"/>
          </a:xfrm>
        </p:spPr>
        <p:txBody>
          <a:bodyPr>
            <a:normAutofit/>
          </a:bodyPr>
          <a:lstStyle/>
          <a:p>
            <a:pPr>
              <a:lnSpc>
                <a:spcPct val="120000"/>
              </a:lnSpc>
            </a:pPr>
            <a:r>
              <a:rPr lang="ru-RU" dirty="0"/>
              <a:t>Взаимосвязь между инновацией и рыночной властью является достаточно сложной. Поскольку крупные компании внесли наиболее весомый вклад в исследования и инновации,, следует относиться с особой осторожностью к заявлениям о том, что большие размеры предприятия являются безусловным злом. В то же время следует признать, что мелкие предприятия и </a:t>
            </a:r>
            <a:r>
              <a:rPr lang="ru-RU" dirty="0" err="1"/>
              <a:t>индивидуалы</a:t>
            </a:r>
            <a:r>
              <a:rPr lang="ru-RU" dirty="0"/>
              <a:t> совершили один из самых революционных технологических прорывов и выполняют весьма существенную долю НИОКР. Если общество заинтересовано в инновациях, оно должно обеспечивать как можно большее разнообразие ор­ганизационных форм инновационной деятельности.</a:t>
            </a:r>
          </a:p>
          <a:p>
            <a:endParaRPr lang="ru-RU" dirty="0"/>
          </a:p>
        </p:txBody>
      </p:sp>
      <p:sp>
        <p:nvSpPr>
          <p:cNvPr id="2" name="Заголовок 1"/>
          <p:cNvSpPr>
            <a:spLocks noGrp="1"/>
          </p:cNvSpPr>
          <p:nvPr>
            <p:ph type="title"/>
          </p:nvPr>
        </p:nvSpPr>
        <p:spPr/>
        <p:txBody>
          <a:bodyPr/>
          <a:lstStyle/>
          <a:p>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24192" y="4221088"/>
            <a:ext cx="3311202" cy="234331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06400" y="1124744"/>
            <a:ext cx="11582400" cy="5472608"/>
          </a:xfrm>
        </p:spPr>
        <p:txBody>
          <a:bodyPr>
            <a:normAutofit/>
          </a:bodyPr>
          <a:lstStyle/>
          <a:p>
            <a:pPr>
              <a:lnSpc>
                <a:spcPct val="120000"/>
              </a:lnSpc>
            </a:pPr>
            <a:r>
              <a:rPr lang="ru-RU" dirty="0"/>
              <a:t>Политики любят идеализировать "образ" малого бизнеса и семейных ферм, порицая при этом большой бизнес с его "непристойным стремлением к прибыли". Может ли экономическая теория согласиться с такой точкой зрения? В этом разделе мы попытаемся определить влияние несовершенной конкуренции на современную экономику. Мы начнем с анализа влияния несовершенной конкуренции на процесс распределения ресурсов. Затем мы попытаемся количественно оценить ущерб, наносимый ею. Закончим мы наш анализ изучением мер, предпринимаемых правительством для ограничения отрицательных последствий несовершенной конкуренции.</a:t>
            </a:r>
          </a:p>
          <a:p>
            <a:endParaRPr lang="ru-RU" dirty="0"/>
          </a:p>
        </p:txBody>
      </p:sp>
      <p:sp>
        <p:nvSpPr>
          <p:cNvPr id="2" name="Заголовок 1"/>
          <p:cNvSpPr>
            <a:spLocks noGrp="1"/>
          </p:cNvSpPr>
          <p:nvPr>
            <p:ph type="title"/>
          </p:nvPr>
        </p:nvSpPr>
        <p:spPr>
          <a:xfrm>
            <a:off x="609600" y="152400"/>
            <a:ext cx="10972800" cy="900336"/>
          </a:xfrm>
        </p:spPr>
        <p:txBody>
          <a:bodyPr/>
          <a:lstStyle/>
          <a:p>
            <a:r>
              <a:rPr lang="ru-RU" dirty="0" smtClean="0"/>
              <a:t>Подведем итоги</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32000" y="3429000"/>
            <a:ext cx="8128000" cy="367240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06400" y="1196752"/>
            <a:ext cx="11582400" cy="5400600"/>
          </a:xfrm>
        </p:spPr>
        <p:txBody>
          <a:bodyPr>
            <a:normAutofit/>
          </a:bodyPr>
          <a:lstStyle/>
          <a:p>
            <a:pPr algn="ctr">
              <a:buNone/>
            </a:pPr>
            <a:r>
              <a:rPr lang="ru-RU" b="1" dirty="0" smtClean="0"/>
              <a:t>Последствия завышенных цен и заниженных объемов производства</a:t>
            </a:r>
          </a:p>
          <a:p>
            <a:pPr>
              <a:lnSpc>
                <a:spcPct val="120000"/>
              </a:lnSpc>
            </a:pPr>
            <a:r>
              <a:rPr lang="ru-RU" dirty="0"/>
              <a:t>Наш анализ показал, как несовершенная конкуренция снижает объемы производства и завышает цены, производя таким образом меньше, чем в условиях совершенной конкуренции. Наиболее четко это видно на примере монополии, которая является крайним проявлением несовершенной конкуренции. Чтобы понять, как и почему монополия удерживает объем производства на таком низком уровне, представьте себе экономику, в которой все покупки оплачиваются по соответствующим ценам, равным предельным издержкам; где нет внешних эффектов, и все отрасли, кроме одной, являются конкурентными. В такой экономической системе цена является довольно точным показателем редкости различных благ: она количественно отражает как предельную полезность их потребления, так и предельные издержки их производства.</a:t>
            </a:r>
          </a:p>
          <a:p>
            <a:endParaRPr lang="ru-RU" dirty="0"/>
          </a:p>
        </p:txBody>
      </p:sp>
      <p:sp>
        <p:nvSpPr>
          <p:cNvPr id="2" name="Заголовок 1"/>
          <p:cNvSpPr>
            <a:spLocks noGrp="1"/>
          </p:cNvSpPr>
          <p:nvPr>
            <p:ph type="title"/>
          </p:nvPr>
        </p:nvSpPr>
        <p:spPr>
          <a:xfrm>
            <a:off x="239349" y="476672"/>
            <a:ext cx="11582400" cy="648072"/>
          </a:xfrm>
        </p:spPr>
        <p:txBody>
          <a:bodyPr>
            <a:noAutofit/>
          </a:bodyPr>
          <a:lstStyle/>
          <a:p>
            <a:r>
              <a:rPr lang="ru-RU" sz="2800" b="1" dirty="0" smtClean="0"/>
              <a:t>ЭКОНОМИЧЕСКИЕ ИЗДЕРЖКИ НЕСОВЕРШЕННОЙ КОНКУРЕНЦИИ</a:t>
            </a:r>
            <a:endParaRPr lang="ru-RU" sz="2800" dirty="0"/>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55840" y="4437112"/>
            <a:ext cx="3384376" cy="1919834"/>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1424" y="1124744"/>
            <a:ext cx="11582400" cy="6120680"/>
          </a:xfrm>
        </p:spPr>
        <p:txBody>
          <a:bodyPr>
            <a:normAutofit/>
          </a:bodyPr>
          <a:lstStyle/>
          <a:p>
            <a:pPr>
              <a:lnSpc>
                <a:spcPct val="120000"/>
              </a:lnSpc>
            </a:pPr>
            <a:r>
              <a:rPr lang="ru-RU" dirty="0"/>
              <a:t>Однако </a:t>
            </a:r>
            <a:r>
              <a:rPr lang="en-US" dirty="0"/>
              <a:t>Monopoly Inc</a:t>
            </a:r>
            <a:r>
              <a:rPr lang="ru-RU" dirty="0"/>
              <a:t>. немного нарушает эту идиллическую картину. Она, конечно же, не является преступной организацией — не грабит людей, не вынуждает покупать свою продукцию. Скорее </a:t>
            </a:r>
            <a:r>
              <a:rPr lang="en-US" dirty="0"/>
              <a:t>Monopoly Inc</a:t>
            </a:r>
            <a:r>
              <a:rPr lang="ru-RU" dirty="0"/>
              <a:t>. довольно удачно пользуется тем, что является единственным производителем определенного товара. Удерживая выпуск на уровне, создающем небольшой дефицит, </a:t>
            </a:r>
            <a:r>
              <a:rPr lang="en-US" dirty="0"/>
              <a:t>Monopoly Inc</a:t>
            </a:r>
            <a:r>
              <a:rPr lang="ru-RU" dirty="0"/>
              <a:t>. устанавливает свои цены выше уровня предельных издержек. Таким образом общество недополучает некоторую часть выпуска, которую могло бы получить, ориентируясь на предельные издержки. Это также справедливо и по отношению к предприятиям, действующим в условиях олигополии и монополистической конкуренции, до тех пор пока их цены превышают предельные издержки.</a:t>
            </a:r>
          </a:p>
          <a:p>
            <a:endParaRPr lang="ru-RU"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3500" y="-75585"/>
            <a:ext cx="11521280" cy="1200329"/>
          </a:xfrm>
          <a:prstGeom prst="rect">
            <a:avLst/>
          </a:prstGeom>
        </p:spPr>
        <p:txBody>
          <a:bodyPr wrap="square">
            <a:spAutoFit/>
          </a:bodyPr>
          <a:lstStyle/>
          <a:p>
            <a:pPr algn="ctr"/>
            <a:r>
              <a:rPr lang="ru-RU" sz="3600" b="1" dirty="0">
                <a:ln w="12700">
                  <a:solidFill>
                    <a:schemeClr val="tx2">
                      <a:satMod val="155000"/>
                    </a:schemeClr>
                  </a:solidFill>
                  <a:prstDash val="solid"/>
                </a:ln>
                <a:solidFill>
                  <a:schemeClr val="accent2">
                    <a:lumMod val="75000"/>
                  </a:schemeClr>
                </a:solidFill>
                <a:effectLst>
                  <a:outerShdw blurRad="41275" dist="20320" dir="1800000" algn="tl" rotWithShape="0">
                    <a:srgbClr val="000000">
                      <a:alpha val="40000"/>
                    </a:srgbClr>
                  </a:outerShdw>
                </a:effectLst>
              </a:rPr>
              <a:t>Измерение ущерба от несовершенной конкуренции</a:t>
            </a:r>
          </a:p>
        </p:txBody>
      </p:sp>
      <p:sp>
        <p:nvSpPr>
          <p:cNvPr id="3" name="Прямоугольник 2"/>
          <p:cNvSpPr/>
          <p:nvPr/>
        </p:nvSpPr>
        <p:spPr>
          <a:xfrm>
            <a:off x="1055441" y="5229200"/>
            <a:ext cx="11017224" cy="1421928"/>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Мы можем отобразить потери эффективности, приносимые несовершенной конкуренцией, используя несколько упрощенный график на рис. 5. Если бы отрасль была конкурентной, равновесие установилось бы в точке, где </a:t>
            </a:r>
            <a:r>
              <a:rPr lang="en-US" dirty="0">
                <a:latin typeface="Times New Roman" pitchFamily="18" charset="0"/>
                <a:cs typeface="Times New Roman" pitchFamily="18" charset="0"/>
              </a:rPr>
              <a:t>P</a:t>
            </a:r>
            <a:r>
              <a:rPr lang="ru-RU" dirty="0">
                <a:latin typeface="Times New Roman" pitchFamily="18" charset="0"/>
                <a:cs typeface="Times New Roman" pitchFamily="18" charset="0"/>
              </a:rPr>
              <a:t>=</a:t>
            </a:r>
            <a:r>
              <a:rPr lang="en-US" dirty="0">
                <a:latin typeface="Times New Roman" pitchFamily="18" charset="0"/>
                <a:cs typeface="Times New Roman" pitchFamily="18" charset="0"/>
              </a:rPr>
              <a:t>MC</a:t>
            </a:r>
            <a:r>
              <a:rPr lang="ru-RU" dirty="0">
                <a:latin typeface="Times New Roman" pitchFamily="18" charset="0"/>
                <a:cs typeface="Times New Roman" pitchFamily="18" charset="0"/>
              </a:rPr>
              <a:t>, (точка Е). В условиях совершенной конкуренции оно бы соответствовало цене в 110 долл. и объему п</a:t>
            </a:r>
            <a:r>
              <a:rPr lang="en-US" dirty="0">
                <a:latin typeface="Times New Roman" pitchFamily="18" charset="0"/>
                <a:cs typeface="Times New Roman" pitchFamily="18" charset="0"/>
              </a:rPr>
              <a:t>p</a:t>
            </a:r>
            <a:r>
              <a:rPr lang="ru-RU" dirty="0" err="1">
                <a:latin typeface="Times New Roman" pitchFamily="18" charset="0"/>
                <a:cs typeface="Times New Roman" pitchFamily="18" charset="0"/>
              </a:rPr>
              <a:t>оизводства</a:t>
            </a:r>
            <a:r>
              <a:rPr lang="ru-RU" dirty="0">
                <a:latin typeface="Times New Roman" pitchFamily="18" charset="0"/>
                <a:cs typeface="Times New Roman" pitchFamily="18" charset="0"/>
              </a:rPr>
              <a:t> 6 единиц.</a:t>
            </a:r>
          </a:p>
        </p:txBody>
      </p:sp>
      <p:pic>
        <p:nvPicPr>
          <p:cNvPr id="5122" name="Picture 2" descr="C:\Users\валентина\Desktop\учеба\экономика\dUFHR3uFIS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31638" y="1146398"/>
            <a:ext cx="6456857" cy="39834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57397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4248" y="3108"/>
            <a:ext cx="12157751" cy="1725344"/>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Теперь посмотрим, что происходит при появлении монополии - возможно, она возникла в результате установления таможенных тарифов, возможно из-за установления квот на импорт какой-то продукции, или, например, правительство ограничило доступ на рынок какими-то законодательными мерами или же предоставило какому-то профсоюзу монопольное право распоряжаться рабочей силой и своей отрасли. Неважно, какие причины привели к созданию такой ситуации, монополист может добиться равновесия, сохраняя равенство МС=М</a:t>
            </a:r>
            <a:r>
              <a:rPr lang="en-US" dirty="0">
                <a:latin typeface="Times New Roman" pitchFamily="18" charset="0"/>
                <a:cs typeface="Times New Roman" pitchFamily="18" charset="0"/>
              </a:rPr>
              <a:t>R</a:t>
            </a:r>
            <a:r>
              <a:rPr lang="ru-RU" dirty="0">
                <a:latin typeface="Times New Roman" pitchFamily="18" charset="0"/>
                <a:cs typeface="Times New Roman" pitchFamily="18" charset="0"/>
              </a:rPr>
              <a:t>, при </a:t>
            </a:r>
            <a:r>
              <a:rPr lang="en-US" dirty="0">
                <a:latin typeface="Times New Roman" pitchFamily="18" charset="0"/>
                <a:cs typeface="Times New Roman" pitchFamily="18" charset="0"/>
              </a:rPr>
              <a:t>Q</a:t>
            </a:r>
            <a:r>
              <a:rPr lang="ru-RU" dirty="0">
                <a:latin typeface="Times New Roman" pitchFamily="18" charset="0"/>
                <a:cs typeface="Times New Roman" pitchFamily="18" charset="0"/>
              </a:rPr>
              <a:t>=3, </a:t>
            </a:r>
            <a:r>
              <a:rPr lang="en-US" dirty="0">
                <a:latin typeface="Times New Roman" pitchFamily="18" charset="0"/>
                <a:cs typeface="Times New Roman" pitchFamily="18" charset="0"/>
              </a:rPr>
              <a:t>P</a:t>
            </a:r>
            <a:r>
              <a:rPr lang="ru-RU" dirty="0">
                <a:latin typeface="Times New Roman" pitchFamily="18" charset="0"/>
                <a:cs typeface="Times New Roman" pitchFamily="18" charset="0"/>
              </a:rPr>
              <a:t>=150 </a:t>
            </a:r>
          </a:p>
        </p:txBody>
      </p:sp>
      <p:sp>
        <p:nvSpPr>
          <p:cNvPr id="5" name="Прямоугольник 4"/>
          <p:cNvSpPr/>
          <p:nvPr/>
        </p:nvSpPr>
        <p:spPr>
          <a:xfrm>
            <a:off x="6576104" y="2852936"/>
            <a:ext cx="5615897" cy="677108"/>
          </a:xfrm>
          <a:prstGeom prst="rect">
            <a:avLst/>
          </a:prstGeom>
        </p:spPr>
        <p:txBody>
          <a:bodyPr wrap="square">
            <a:spAutoFit/>
          </a:bodyPr>
          <a:lstStyle/>
          <a:p>
            <a:r>
              <a:rPr lang="ru-RU" dirty="0">
                <a:latin typeface="Times New Roman" pitchFamily="18" charset="0"/>
                <a:cs typeface="Times New Roman" pitchFamily="18" charset="0"/>
              </a:rPr>
              <a:t>Площадь заштрихованного прямоугольника </a:t>
            </a:r>
            <a:r>
              <a:rPr lang="en-US" dirty="0">
                <a:latin typeface="Times New Roman" pitchFamily="18" charset="0"/>
                <a:cs typeface="Times New Roman" pitchFamily="18" charset="0"/>
              </a:rPr>
              <a:t>GBAF</a:t>
            </a:r>
            <a:r>
              <a:rPr lang="ru-RU" dirty="0">
                <a:latin typeface="Times New Roman" pitchFamily="18" charset="0"/>
                <a:cs typeface="Times New Roman" pitchFamily="18" charset="0"/>
              </a:rPr>
              <a:t> соответствует прибыли монополиста</a:t>
            </a:r>
            <a:r>
              <a:rPr lang="ru-RU" sz="2000" dirty="0">
                <a:solidFill>
                  <a:schemeClr val="bg1"/>
                </a:solidFill>
                <a:latin typeface="Times New Roman" panose="02020603050405020304" pitchFamily="18" charset="0"/>
                <a:cs typeface="Times New Roman" panose="02020603050405020304" pitchFamily="18" charset="0"/>
              </a:rPr>
              <a:t>.</a:t>
            </a:r>
          </a:p>
        </p:txBody>
      </p:sp>
      <p:pic>
        <p:nvPicPr>
          <p:cNvPr id="4098" name="Picture 2" descr="C:\Users\валентина\Desktop\учеба\экономика\dUFHR3uFIS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053" y="2564904"/>
            <a:ext cx="6481001" cy="39983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95420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463" y="338943"/>
            <a:ext cx="12192000" cy="2722540"/>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Мы можем оценить степень неэффективности монополии, используя понятие "потребительской ренты». Для измерения отрицательного влияния монополии на эффективность экономисты используют понятие чистая потеря. Это понятие означает потерю реального дохода общества, которая возникает в результате неэффективного использования ресурсов. Типичными причинами таких потерь являются существование монополий, льготных тарифов, квот и т.п. Вспомните, что с каждой единицей снижения объема производства ниже уровня Е уменьшается и эффективность, на графике эта потеря измеряется расстоянием по вертикали между </a:t>
            </a:r>
            <a:r>
              <a:rPr lang="en-US" dirty="0">
                <a:latin typeface="Times New Roman" pitchFamily="18" charset="0"/>
                <a:cs typeface="Times New Roman" pitchFamily="18" charset="0"/>
              </a:rPr>
              <a:t>DD</a:t>
            </a:r>
            <a:r>
              <a:rPr lang="ru-RU" dirty="0">
                <a:latin typeface="Times New Roman" pitchFamily="18" charset="0"/>
                <a:cs typeface="Times New Roman" pitchFamily="18" charset="0"/>
              </a:rPr>
              <a:t> и </a:t>
            </a:r>
            <a:r>
              <a:rPr lang="en-US" dirty="0">
                <a:latin typeface="Times New Roman" pitchFamily="18" charset="0"/>
                <a:cs typeface="Times New Roman" pitchFamily="18" charset="0"/>
              </a:rPr>
              <a:t>MC</a:t>
            </a:r>
            <a:r>
              <a:rPr lang="ru-RU" dirty="0">
                <a:latin typeface="Times New Roman" pitchFamily="18" charset="0"/>
                <a:cs typeface="Times New Roman" pitchFamily="18" charset="0"/>
              </a:rPr>
              <a:t>. Общие чистые потери от сокращения объема производства монополистами равны сумме потерь, возникающих при каждом уменьшении выпуска на единицу. Величина этих потерь соответствует площади заштрихованного треугольника </a:t>
            </a:r>
            <a:r>
              <a:rPr lang="en-US" dirty="0">
                <a:latin typeface="Times New Roman" pitchFamily="18" charset="0"/>
                <a:cs typeface="Times New Roman" pitchFamily="18" charset="0"/>
              </a:rPr>
              <a:t>ABE</a:t>
            </a:r>
            <a:r>
              <a:rPr lang="ru-RU" dirty="0">
                <a:latin typeface="Times New Roman" pitchFamily="18" charset="0"/>
                <a:cs typeface="Times New Roman" pitchFamily="18" charset="0"/>
              </a:rPr>
              <a:t> на Рис. 5. </a:t>
            </a:r>
          </a:p>
        </p:txBody>
      </p:sp>
      <p:pic>
        <p:nvPicPr>
          <p:cNvPr id="3" name="Picture 2" descr="C:\Users\валентина\Desktop\учеба\экономика\dUFHR3uFIS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08012" y="3806921"/>
            <a:ext cx="4756489" cy="29344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3084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1703731"/>
            <a:ext cx="10889238" cy="3800011"/>
          </a:xfrm>
        </p:spPr>
        <p:txBody>
          <a:bodyPr>
            <a:noAutofit/>
          </a:bodyPr>
          <a:lstStyle/>
          <a:p>
            <a:r>
              <a:rPr lang="ru-RU" dirty="0"/>
              <a:t>Несмотря на то, что традиционные </a:t>
            </a:r>
            <a:r>
              <a:rPr lang="ru-RU" dirty="0" smtClean="0"/>
              <a:t>показатели </a:t>
            </a:r>
            <a:r>
              <a:rPr lang="ru-RU" dirty="0"/>
              <a:t>концентрации все еще широко используются, их практическая значимость постепенно </a:t>
            </a:r>
            <a:r>
              <a:rPr lang="ru-RU" dirty="0" smtClean="0"/>
              <a:t>уменьшается </a:t>
            </a:r>
            <a:r>
              <a:rPr lang="ru-RU" dirty="0"/>
              <a:t>из-за структурных изменений, происходящих в </a:t>
            </a:r>
            <a:r>
              <a:rPr lang="ru-RU" dirty="0" smtClean="0"/>
              <a:t>экономике </a:t>
            </a:r>
            <a:r>
              <a:rPr lang="ru-RU" dirty="0"/>
              <a:t>и из-за усиления </a:t>
            </a:r>
            <a:r>
              <a:rPr lang="ru-RU" dirty="0" smtClean="0"/>
              <a:t>международной </a:t>
            </a:r>
            <a:r>
              <a:rPr lang="ru-RU" dirty="0"/>
              <a:t>конкуренции. </a:t>
            </a:r>
            <a:endParaRPr lang="en-US" dirty="0" smtClean="0"/>
          </a:p>
          <a:p>
            <a:r>
              <a:rPr lang="ru-RU" dirty="0" smtClean="0"/>
              <a:t>Используемая </a:t>
            </a:r>
            <a:r>
              <a:rPr lang="ru-RU" dirty="0"/>
              <a:t>методика расчета показателя концентрации </a:t>
            </a:r>
            <a:r>
              <a:rPr lang="ru-RU" dirty="0" smtClean="0"/>
              <a:t>включает </a:t>
            </a:r>
            <a:r>
              <a:rPr lang="ru-RU" dirty="0"/>
              <a:t>только национальное производство, оставляя без </a:t>
            </a:r>
            <a:r>
              <a:rPr lang="ru-RU" dirty="0" smtClean="0"/>
              <a:t>внимания </a:t>
            </a:r>
            <a:r>
              <a:rPr lang="ru-RU" dirty="0"/>
              <a:t>импорт Поскольку объемы импорта и конкуренция с иностранными </a:t>
            </a:r>
            <a:r>
              <a:rPr lang="ru-RU" dirty="0" smtClean="0"/>
              <a:t>производителями </a:t>
            </a:r>
            <a:r>
              <a:rPr lang="ru-RU" dirty="0"/>
              <a:t>резко возросли за </a:t>
            </a:r>
            <a:r>
              <a:rPr lang="ru-RU" dirty="0" smtClean="0"/>
              <a:t>последние </a:t>
            </a:r>
            <a:r>
              <a:rPr lang="ru-RU" dirty="0"/>
              <a:t>два десятилетия, реальная концентрация или рыночная власть уменьшилась намного больше, чем это показывают описанные показатели. В результате этого в отраслях, в </a:t>
            </a:r>
            <a:r>
              <a:rPr lang="ru-RU" dirty="0" smtClean="0"/>
              <a:t>наибольшей </a:t>
            </a:r>
            <a:r>
              <a:rPr lang="ru-RU" dirty="0"/>
              <a:t>степени ощущающих влияние </a:t>
            </a:r>
            <a:r>
              <a:rPr lang="ru-RU" dirty="0" smtClean="0"/>
              <a:t>международной конкуренции</a:t>
            </a:r>
            <a:r>
              <a:rPr lang="ru-RU" dirty="0"/>
              <a:t>, традиционные коэффициенты концентрации </a:t>
            </a:r>
            <a:r>
              <a:rPr lang="ru-RU" dirty="0" smtClean="0"/>
              <a:t>завышают </a:t>
            </a:r>
            <a:r>
              <a:rPr lang="ru-RU" dirty="0"/>
              <a:t>уровень рыночной власти некоторых компаний. </a:t>
            </a:r>
          </a:p>
        </p:txBody>
      </p:sp>
      <p:sp>
        <p:nvSpPr>
          <p:cNvPr id="3" name="Заголовок 2"/>
          <p:cNvSpPr>
            <a:spLocks noGrp="1"/>
          </p:cNvSpPr>
          <p:nvPr>
            <p:ph type="title"/>
          </p:nvPr>
        </p:nvSpPr>
        <p:spPr>
          <a:xfrm>
            <a:off x="609600" y="121568"/>
            <a:ext cx="10972800" cy="1219200"/>
          </a:xfrm>
        </p:spPr>
        <p:txBody>
          <a:bodyPr>
            <a:normAutofit/>
          </a:bodyPr>
          <a:lstStyle/>
          <a:p>
            <a:pPr algn="ctr"/>
            <a:r>
              <a:rPr lang="ru-RU" b="1" dirty="0">
                <a:solidFill>
                  <a:schemeClr val="tx2"/>
                </a:solidFill>
                <a:effectLst>
                  <a:outerShdw blurRad="38100" dist="38100" dir="2700000" algn="tl">
                    <a:srgbClr val="000000">
                      <a:alpha val="43137"/>
                    </a:srgbClr>
                  </a:outerShdw>
                </a:effectLst>
              </a:rPr>
              <a:t>Будьте </a:t>
            </a:r>
            <a:r>
              <a:rPr lang="ru-RU" b="1" dirty="0" smtClean="0">
                <a:solidFill>
                  <a:schemeClr val="tx2"/>
                </a:solidFill>
                <a:effectLst>
                  <a:outerShdw blurRad="38100" dist="38100" dir="2700000" algn="tl">
                    <a:srgbClr val="000000">
                      <a:alpha val="43137"/>
                    </a:srgbClr>
                  </a:outerShdw>
                </a:effectLst>
              </a:rPr>
              <a:t>осторожны</a:t>
            </a:r>
            <a:br>
              <a:rPr lang="ru-RU" b="1" dirty="0" smtClean="0">
                <a:solidFill>
                  <a:schemeClr val="tx2"/>
                </a:solidFill>
                <a:effectLst>
                  <a:outerShdw blurRad="38100" dist="38100" dir="2700000" algn="tl">
                    <a:srgbClr val="000000">
                      <a:alpha val="43137"/>
                    </a:srgbClr>
                  </a:outerShdw>
                </a:effectLst>
              </a:rPr>
            </a:br>
            <a:r>
              <a:rPr lang="ru-RU" b="1" dirty="0" smtClean="0">
                <a:solidFill>
                  <a:schemeClr val="tx2"/>
                </a:solidFill>
                <a:effectLst>
                  <a:outerShdw blurRad="38100" dist="38100" dir="2700000" algn="tl">
                    <a:srgbClr val="000000">
                      <a:alpha val="43137"/>
                    </a:srgbClr>
                  </a:outerShdw>
                </a:effectLst>
              </a:rPr>
              <a:t>с </a:t>
            </a:r>
            <a:r>
              <a:rPr lang="ru-RU" b="1" dirty="0">
                <a:solidFill>
                  <a:schemeClr val="tx2"/>
                </a:solidFill>
                <a:effectLst>
                  <a:outerShdw blurRad="38100" dist="38100" dir="2700000" algn="tl">
                    <a:srgbClr val="000000">
                      <a:alpha val="43137"/>
                    </a:srgbClr>
                  </a:outerShdw>
                </a:effectLst>
              </a:rPr>
              <a:t>показателями </a:t>
            </a:r>
            <a:r>
              <a:rPr lang="ru-RU" b="1" dirty="0" smtClean="0">
                <a:solidFill>
                  <a:schemeClr val="tx2"/>
                </a:solidFill>
                <a:effectLst>
                  <a:outerShdw blurRad="38100" dist="38100" dir="2700000" algn="tl">
                    <a:srgbClr val="000000">
                      <a:alpha val="43137"/>
                    </a:srgbClr>
                  </a:outerShdw>
                </a:effectLst>
              </a:rPr>
              <a:t>концентрации!</a:t>
            </a:r>
            <a:endParaRPr lang="ru-RU" b="1" dirty="0">
              <a:solidFill>
                <a:schemeClr val="tx2"/>
              </a:solidFill>
              <a:effectLst>
                <a:outerShdw blurRad="38100" dist="38100" dir="2700000" algn="tl">
                  <a:srgbClr val="000000">
                    <a:alpha val="43137"/>
                  </a:srgbClr>
                </a:outerShdw>
              </a:effectLst>
            </a:endParaRPr>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87688" y="4401393"/>
            <a:ext cx="4094345" cy="2456607"/>
          </a:xfrm>
          <a:prstGeom prst="rect">
            <a:avLst/>
          </a:prstGeom>
        </p:spPr>
      </p:pic>
    </p:spTree>
    <p:extLst>
      <p:ext uri="{BB962C8B-B14F-4D97-AF65-F5344CB8AC3E}">
        <p14:creationId xmlns:p14="http://schemas.microsoft.com/office/powerpoint/2010/main" xmlns="" val="1571746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753" y="45361"/>
            <a:ext cx="12182247" cy="4436856"/>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Чтобы разобраться в этом, вспомните, что кривая спроса</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отражает предельную полезность товара </a:t>
            </a:r>
            <a:r>
              <a:rPr lang="en-US" dirty="0">
                <a:latin typeface="Times New Roman" pitchFamily="18" charset="0"/>
                <a:cs typeface="Times New Roman" pitchFamily="18" charset="0"/>
              </a:rPr>
              <a:t>c</a:t>
            </a:r>
            <a:r>
              <a:rPr lang="ru-RU" dirty="0">
                <a:latin typeface="Times New Roman" pitchFamily="18" charset="0"/>
                <a:cs typeface="Times New Roman" pitchFamily="18" charset="0"/>
              </a:rPr>
              <a:t> точки зрения потребителей при каждом объеме выпуска, в то время как кривая предельных издержек отражает альтернативные издержки производства данного товара, т.е. </a:t>
            </a:r>
            <a:r>
              <a:rPr lang="ru-RU" dirty="0" err="1">
                <a:latin typeface="Times New Roman" pitchFamily="18" charset="0"/>
                <a:cs typeface="Times New Roman" pitchFamily="18" charset="0"/>
              </a:rPr>
              <a:t>уп</a:t>
            </a:r>
            <a:r>
              <a:rPr lang="en-US" dirty="0">
                <a:latin typeface="Times New Roman" pitchFamily="18" charset="0"/>
                <a:cs typeface="Times New Roman" pitchFamily="18" charset="0"/>
              </a:rPr>
              <a:t>y</a:t>
            </a:r>
            <a:r>
              <a:rPr lang="ru-RU" dirty="0">
                <a:latin typeface="Times New Roman" pitchFamily="18" charset="0"/>
                <a:cs typeface="Times New Roman" pitchFamily="18" charset="0"/>
              </a:rPr>
              <a:t>щенные возможности альтернативного использования ресурсов, необходимых для его производства. Например, при </a:t>
            </a:r>
            <a:r>
              <a:rPr lang="en-US" dirty="0">
                <a:latin typeface="Times New Roman" pitchFamily="18" charset="0"/>
                <a:cs typeface="Times New Roman" pitchFamily="18" charset="0"/>
              </a:rPr>
              <a:t>Q</a:t>
            </a:r>
            <a:r>
              <a:rPr lang="ru-RU" dirty="0">
                <a:latin typeface="Times New Roman" pitchFamily="18" charset="0"/>
                <a:cs typeface="Times New Roman" pitchFamily="18" charset="0"/>
              </a:rPr>
              <a:t>= 3 расстояние по вертикали между точками В и А представляет собой чистый доход, который мог бы быть пол</a:t>
            </a:r>
            <a:r>
              <a:rPr lang="en-US" dirty="0">
                <a:latin typeface="Times New Roman" pitchFamily="18" charset="0"/>
                <a:cs typeface="Times New Roman" pitchFamily="18" charset="0"/>
              </a:rPr>
              <a:t>y</a:t>
            </a:r>
            <a:r>
              <a:rPr lang="ru-RU" dirty="0">
                <a:latin typeface="Times New Roman" pitchFamily="18" charset="0"/>
                <a:cs typeface="Times New Roman" pitchFamily="18" charset="0"/>
              </a:rPr>
              <a:t>чек при небольшом увеличении объема производства </a:t>
            </a:r>
            <a:r>
              <a:rPr lang="en-US" dirty="0">
                <a:latin typeface="Times New Roman" pitchFamily="18" charset="0"/>
                <a:cs typeface="Times New Roman" pitchFamily="18" charset="0"/>
              </a:rPr>
              <a:t>Q</a:t>
            </a:r>
            <a:r>
              <a:rPr lang="ru-RU" dirty="0">
                <a:latin typeface="Times New Roman" pitchFamily="18" charset="0"/>
                <a:cs typeface="Times New Roman" pitchFamily="18" charset="0"/>
              </a:rPr>
              <a:t> Просуммировав всю </a:t>
            </a:r>
            <a:r>
              <a:rPr lang="ru-RU" dirty="0" err="1">
                <a:latin typeface="Times New Roman" pitchFamily="18" charset="0"/>
                <a:cs typeface="Times New Roman" pitchFamily="18" charset="0"/>
              </a:rPr>
              <a:t>потерянн</a:t>
            </a:r>
            <a:r>
              <a:rPr lang="en-US" dirty="0">
                <a:latin typeface="Times New Roman" pitchFamily="18" charset="0"/>
                <a:cs typeface="Times New Roman" pitchFamily="18" charset="0"/>
              </a:rPr>
              <a:t>y</a:t>
            </a:r>
            <a:r>
              <a:rPr lang="ru-RU" dirty="0">
                <a:latin typeface="Times New Roman" pitchFamily="18" charset="0"/>
                <a:cs typeface="Times New Roman" pitchFamily="18" charset="0"/>
              </a:rPr>
              <a:t>ю обществом выгоду, от </a:t>
            </a:r>
            <a:r>
              <a:rPr lang="en-US" dirty="0">
                <a:latin typeface="Times New Roman" pitchFamily="18" charset="0"/>
                <a:cs typeface="Times New Roman" pitchFamily="18" charset="0"/>
              </a:rPr>
              <a:t>Q</a:t>
            </a:r>
            <a:r>
              <a:rPr lang="ru-RU" dirty="0">
                <a:latin typeface="Times New Roman" pitchFamily="18" charset="0"/>
                <a:cs typeface="Times New Roman" pitchFamily="18" charset="0"/>
              </a:rPr>
              <a:t>=3 до </a:t>
            </a:r>
            <a:r>
              <a:rPr lang="en-US" dirty="0">
                <a:latin typeface="Times New Roman" pitchFamily="18" charset="0"/>
                <a:cs typeface="Times New Roman" pitchFamily="18" charset="0"/>
              </a:rPr>
              <a:t>Q</a:t>
            </a:r>
            <a:r>
              <a:rPr lang="ru-RU" dirty="0">
                <a:latin typeface="Times New Roman" pitchFamily="18" charset="0"/>
                <a:cs typeface="Times New Roman" pitchFamily="18" charset="0"/>
              </a:rPr>
              <a:t>6, мы пол</a:t>
            </a:r>
            <a:r>
              <a:rPr lang="en-US" dirty="0">
                <a:latin typeface="Times New Roman" pitchFamily="18" charset="0"/>
                <a:cs typeface="Times New Roman" pitchFamily="18" charset="0"/>
              </a:rPr>
              <a:t>y</a:t>
            </a:r>
            <a:r>
              <a:rPr lang="ru-RU" dirty="0" err="1">
                <a:latin typeface="Times New Roman" pitchFamily="18" charset="0"/>
                <a:cs typeface="Times New Roman" pitchFamily="18" charset="0"/>
              </a:rPr>
              <a:t>чим</a:t>
            </a:r>
            <a:r>
              <a:rPr lang="ru-RU" dirty="0">
                <a:latin typeface="Times New Roman" pitchFamily="18" charset="0"/>
                <a:cs typeface="Times New Roman" pitchFamily="18" charset="0"/>
              </a:rPr>
              <a:t> площадь заштрихованного треугольника АВЕ.</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Рассмотренный нами подход к измерению потерь, наносимых обществу несовершенной конкуренцией. </a:t>
            </a:r>
            <a:r>
              <a:rPr lang="en-US" dirty="0">
                <a:latin typeface="Times New Roman" pitchFamily="18" charset="0"/>
                <a:cs typeface="Times New Roman" pitchFamily="18" charset="0"/>
              </a:rPr>
              <a:t>c</a:t>
            </a:r>
            <a:r>
              <a:rPr lang="ru-RU" dirty="0">
                <a:latin typeface="Times New Roman" pitchFamily="18" charset="0"/>
                <a:cs typeface="Times New Roman" pitchFamily="18" charset="0"/>
              </a:rPr>
              <a:t> помощью понятия "чистых потерь" ("маленьких треугольников" как было показано на рис. 5) может быть с успехам применен для анализа последствий самых разнообразных действий, например</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по отношению к тарифам и квотам, используемых в международной торговле, н</a:t>
            </a:r>
            <a:r>
              <a:rPr lang="en-US" dirty="0">
                <a:latin typeface="Times New Roman" pitchFamily="18" charset="0"/>
                <a:cs typeface="Times New Roman" pitchFamily="18" charset="0"/>
              </a:rPr>
              <a:t>a</a:t>
            </a:r>
            <a:r>
              <a:rPr lang="ru-RU" dirty="0">
                <a:latin typeface="Times New Roman" pitchFamily="18" charset="0"/>
                <a:cs typeface="Times New Roman" pitchFamily="18" charset="0"/>
              </a:rPr>
              <a:t>лог</a:t>
            </a:r>
            <a:r>
              <a:rPr lang="en-US" dirty="0">
                <a:latin typeface="Times New Roman" pitchFamily="18" charset="0"/>
                <a:cs typeface="Times New Roman" pitchFamily="18" charset="0"/>
              </a:rPr>
              <a:t>a</a:t>
            </a:r>
            <a:r>
              <a:rPr lang="ru-RU" dirty="0">
                <a:latin typeface="Times New Roman" pitchFamily="18" charset="0"/>
                <a:cs typeface="Times New Roman" pitchFamily="18" charset="0"/>
              </a:rPr>
              <a:t>м и субсидиям, побочных эффектов.</a:t>
            </a:r>
          </a:p>
        </p:txBody>
      </p:sp>
      <p:pic>
        <p:nvPicPr>
          <p:cNvPr id="2050" name="Picture 2" descr="C:\Users\валентина\Desktop\учеба\экономика\dUFHR3uFIS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37828" y="4293097"/>
            <a:ext cx="3937000" cy="2428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63157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35360" y="-27384"/>
            <a:ext cx="11521280" cy="1200329"/>
          </a:xfrm>
          <a:prstGeom prst="rect">
            <a:avLst/>
          </a:prstGeom>
        </p:spPr>
        <p:txBody>
          <a:bodyPr wrap="square">
            <a:spAutoFit/>
          </a:bodyPr>
          <a:lstStyle/>
          <a:p>
            <a:pPr algn="ctr"/>
            <a:r>
              <a:rPr lang="ru-RU" sz="3600" b="1" dirty="0" smtClean="0">
                <a:ln w="12700">
                  <a:solidFill>
                    <a:schemeClr val="tx2">
                      <a:satMod val="155000"/>
                    </a:schemeClr>
                  </a:solidFill>
                  <a:prstDash val="solid"/>
                </a:ln>
                <a:solidFill>
                  <a:schemeClr val="accent2">
                    <a:lumMod val="75000"/>
                  </a:schemeClr>
                </a:solidFill>
                <a:effectLst>
                  <a:outerShdw blurRad="41275" dist="20320" dir="1800000" algn="tl" rotWithShape="0">
                    <a:srgbClr val="000000">
                      <a:alpha val="40000"/>
                    </a:srgbClr>
                  </a:outerShdw>
                </a:effectLst>
              </a:rPr>
              <a:t>Эмпирически исследования издержек монополии</a:t>
            </a:r>
            <a:endParaRPr lang="ru-RU" sz="3600" b="1" dirty="0">
              <a:ln w="12700">
                <a:solidFill>
                  <a:schemeClr val="tx2">
                    <a:satMod val="155000"/>
                  </a:schemeClr>
                </a:solidFill>
                <a:prstDash val="solid"/>
              </a:ln>
              <a:solidFill>
                <a:schemeClr val="accent2">
                  <a:lumMod val="75000"/>
                </a:schemeClr>
              </a:solidFill>
              <a:effectLst>
                <a:outerShdw blurRad="41275" dist="20320" dir="1800000" algn="tl" rotWithShape="0">
                  <a:srgbClr val="000000">
                    <a:alpha val="40000"/>
                  </a:srgbClr>
                </a:outerShdw>
              </a:effectLst>
            </a:endParaRPr>
          </a:p>
        </p:txBody>
      </p:sp>
      <p:sp>
        <p:nvSpPr>
          <p:cNvPr id="5" name="Прямоугольник 4"/>
          <p:cNvSpPr/>
          <p:nvPr/>
        </p:nvSpPr>
        <p:spPr>
          <a:xfrm>
            <a:off x="0" y="1196753"/>
            <a:ext cx="11880981" cy="4052135"/>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Экономисты воспользовались теорией анализа чистых потерь для измерения ущерба, нанесенного экономике США несовершенной конкуренцией. По сути, эти исследования оценивают чистые потери всех отраслей экономики. Результаты первых исследований показали, что общие потери от деятельности монополий не превышают 0,1 % ВВП. По сегодняшним меркам это составит всего лишь приблизительно 7 </a:t>
            </a:r>
            <a:r>
              <a:rPr lang="ru-RU" dirty="0" err="1">
                <a:latin typeface="Times New Roman" pitchFamily="18" charset="0"/>
                <a:cs typeface="Times New Roman" pitchFamily="18" charset="0"/>
              </a:rPr>
              <a:t>МлрД</a:t>
            </a:r>
            <a:r>
              <a:rPr lang="ru-RU" dirty="0">
                <a:latin typeface="Times New Roman" pitchFamily="18" charset="0"/>
                <a:cs typeface="Times New Roman" pitchFamily="18" charset="0"/>
              </a:rPr>
              <a:t> д</a:t>
            </a:r>
            <a:r>
              <a:rPr lang="en-US" dirty="0">
                <a:latin typeface="Times New Roman" pitchFamily="18" charset="0"/>
                <a:cs typeface="Times New Roman" pitchFamily="18" charset="0"/>
              </a:rPr>
              <a:t>o</a:t>
            </a:r>
            <a:r>
              <a:rPr lang="ru-RU" dirty="0" err="1">
                <a:latin typeface="Times New Roman" pitchFamily="18" charset="0"/>
                <a:cs typeface="Times New Roman" pitchFamily="18" charset="0"/>
              </a:rPr>
              <a:t>лл</a:t>
            </a:r>
            <a:r>
              <a:rPr lang="ru-RU" dirty="0">
                <a:latin typeface="Times New Roman" pitchFamily="18" charset="0"/>
                <a:cs typeface="Times New Roman" pitchFamily="18" charset="0"/>
              </a:rPr>
              <a:t>. Один экономист язвительно заметил, что экономисты принесли бы гораздо больше пользы обществу, если бы тушили пожары или истребляли т</a:t>
            </a:r>
            <a:r>
              <a:rPr lang="en-US" dirty="0">
                <a:latin typeface="Times New Roman" pitchFamily="18" charset="0"/>
                <a:cs typeface="Times New Roman" pitchFamily="18" charset="0"/>
              </a:rPr>
              <a:t>e</a:t>
            </a:r>
            <a:r>
              <a:rPr lang="ru-RU" dirty="0" err="1">
                <a:latin typeface="Times New Roman" pitchFamily="18" charset="0"/>
                <a:cs typeface="Times New Roman" pitchFamily="18" charset="0"/>
              </a:rPr>
              <a:t>рмитов</a:t>
            </a:r>
            <a:r>
              <a:rPr lang="ru-RU" dirty="0">
                <a:latin typeface="Times New Roman" pitchFamily="18" charset="0"/>
                <a:cs typeface="Times New Roman" pitchFamily="18" charset="0"/>
              </a:rPr>
              <a:t>, а не пытались "укротить" монополии. Более поздние исследования позволили подсчитать чистые потери общества от неэффективного распределения ресурсов, обусловленного деятельностью монополий, в США их величина находится где-то между 0,5 и 2% от валового национального продукта. Некоторые критики считают, что потери общества от несовершенной конкуренции несколько преувеличены, поскольку недостатки методики приводят к п</a:t>
            </a:r>
            <a:r>
              <a:rPr lang="en-US" dirty="0">
                <a:latin typeface="Times New Roman" pitchFamily="18" charset="0"/>
                <a:cs typeface="Times New Roman" pitchFamily="18" charset="0"/>
              </a:rPr>
              <a:t>o</a:t>
            </a:r>
            <a:r>
              <a:rPr lang="ru-RU" dirty="0">
                <a:latin typeface="Times New Roman" pitchFamily="18" charset="0"/>
                <a:cs typeface="Times New Roman" pitchFamily="18" charset="0"/>
              </a:rPr>
              <a:t>явлению повторного счета (как это может произойти при подсчете ВНП). Наиболее серьезным возражением против такого подхода является обвинение в игнорировании влияния рыночной структуры на технический прогресс, т.е. речь идет о так называемой "динамической эффективности". </a:t>
            </a:r>
          </a:p>
        </p:txBody>
      </p:sp>
    </p:spTree>
    <p:extLst>
      <p:ext uri="{BB962C8B-B14F-4D97-AF65-F5344CB8AC3E}">
        <p14:creationId xmlns:p14="http://schemas.microsoft.com/office/powerpoint/2010/main" xmlns="" val="325324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9349" y="114886"/>
            <a:ext cx="11041227" cy="2390141"/>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Измерение чистых потерь проведенное с помощью рис 5, основано на предположении о том, что кривые издержек как для совершенной, так и для несовершенной конкуренции одинаковы. Но некоторые экономисты напоминают, что в соответствии с </a:t>
            </a:r>
            <a:r>
              <a:rPr lang="ru-RU" dirty="0" err="1">
                <a:latin typeface="Times New Roman" pitchFamily="18" charset="0"/>
                <a:cs typeface="Times New Roman" pitchFamily="18" charset="0"/>
              </a:rPr>
              <a:t>шумпетерианской</a:t>
            </a:r>
            <a:r>
              <a:rPr lang="ru-RU" dirty="0">
                <a:latin typeface="Times New Roman" pitchFamily="18" charset="0"/>
                <a:cs typeface="Times New Roman" pitchFamily="18" charset="0"/>
              </a:rPr>
              <a:t> гипотезой, которую мы рассмотрели в предыдущем разделе, несовершенная конкуренция на самом деле способствует изобретательской деятельности и технологическим изменениям, что неизбежно ведет к снижению издержек. Это, по их мнению, даст основания утверждать, что выигрыш, получаемый от инновационной деятельности, может полностью компенсировать полученные в результате завышения цен потери.</a:t>
            </a:r>
          </a:p>
        </p:txBody>
      </p:sp>
      <p:pic>
        <p:nvPicPr>
          <p:cNvPr id="1026" name="Picture 2" descr="C:\Users\валентина\Desktop\учеба\экономика\dUFHR3uFIS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23518" y="3364948"/>
            <a:ext cx="5472889" cy="33764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63790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31637" y="262390"/>
            <a:ext cx="7872875" cy="646331"/>
          </a:xfrm>
          <a:prstGeom prst="rect">
            <a:avLst/>
          </a:prstGeom>
        </p:spPr>
        <p:txBody>
          <a:bodyPr wrap="square">
            <a:spAutoFit/>
          </a:bodyPr>
          <a:lstStyle/>
          <a:p>
            <a:r>
              <a:rPr lang="ru-RU" sz="3600" b="1" dirty="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rPr>
              <a:t>Стратегии воздействия</a:t>
            </a:r>
            <a:endParaRPr lang="ru-RU" sz="3600" dirty="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39350" y="1437744"/>
            <a:ext cx="11713301" cy="1323439"/>
          </a:xfrm>
          <a:prstGeom prst="rect">
            <a:avLst/>
          </a:prstGeom>
        </p:spPr>
        <p:txBody>
          <a:bodyPr wrap="square">
            <a:spAutoFit/>
          </a:bodyPr>
          <a:lstStyle/>
          <a:p>
            <a:pPr algn="ctr"/>
            <a:r>
              <a:rPr lang="ru-RU" sz="2000" dirty="0">
                <a:latin typeface="Times New Roman" panose="02020603050405020304" pitchFamily="18" charset="0"/>
                <a:cs typeface="Times New Roman" panose="02020603050405020304" pitchFamily="18" charset="0"/>
              </a:rPr>
              <a:t>Обсуждая проблемы несовершенной конкуренции, </a:t>
            </a:r>
            <a:r>
              <a:rPr lang="ru-RU" sz="2000" b="1" i="1" dirty="0">
                <a:latin typeface="Times New Roman" panose="02020603050405020304" pitchFamily="18" charset="0"/>
                <a:cs typeface="Times New Roman" panose="02020603050405020304" pitchFamily="18" charset="0"/>
              </a:rPr>
              <a:t>Милтон </a:t>
            </a:r>
            <a:r>
              <a:rPr lang="ru-RU" sz="2000" b="1" i="1" dirty="0" err="1">
                <a:latin typeface="Times New Roman" panose="02020603050405020304" pitchFamily="18" charset="0"/>
                <a:cs typeface="Times New Roman" panose="02020603050405020304" pitchFamily="18" charset="0"/>
              </a:rPr>
              <a:t>Фридмен</a:t>
            </a:r>
            <a:r>
              <a:rPr lang="ru-RU" sz="2000" dirty="0">
                <a:latin typeface="Times New Roman" panose="02020603050405020304" pitchFamily="18" charset="0"/>
                <a:cs typeface="Times New Roman" panose="02020603050405020304" pitchFamily="18" charset="0"/>
              </a:rPr>
              <a:t>, лауреат Нобелевской премии и, пожалуй, самый выдающийся консервативный экономист современности, писал: </a:t>
            </a:r>
            <a:r>
              <a:rPr lang="ru-RU" sz="2000" b="1" i="1" dirty="0">
                <a:latin typeface="Times New Roman" panose="02020603050405020304" pitchFamily="18" charset="0"/>
                <a:cs typeface="Times New Roman" panose="02020603050405020304" pitchFamily="18" charset="0"/>
              </a:rPr>
              <a:t>« Мы можем выбирать из трех зол: частная нерегулируемая монополия; частная монополия, регулируемая государством; и государственная монополия». </a:t>
            </a:r>
          </a:p>
        </p:txBody>
      </p:sp>
      <p:sp>
        <p:nvSpPr>
          <p:cNvPr id="4" name="Прямоугольник 3"/>
          <p:cNvSpPr/>
          <p:nvPr/>
        </p:nvSpPr>
        <p:spPr>
          <a:xfrm>
            <a:off x="239350" y="3578240"/>
            <a:ext cx="11713301" cy="1323439"/>
          </a:xfrm>
          <a:prstGeom prst="rect">
            <a:avLst/>
          </a:prstGeom>
        </p:spPr>
        <p:txBody>
          <a:bodyPr wrap="square">
            <a:spAutoFit/>
          </a:bodyPr>
          <a:lstStyle/>
          <a:p>
            <a:pPr algn="ctr"/>
            <a:r>
              <a:rPr lang="ru-RU" sz="2000" dirty="0">
                <a:latin typeface="Times New Roman" panose="02020603050405020304" pitchFamily="18" charset="0"/>
                <a:cs typeface="Times New Roman" panose="02020603050405020304" pitchFamily="18" charset="0"/>
              </a:rPr>
              <a:t>Рассмотрим </a:t>
            </a:r>
            <a:r>
              <a:rPr lang="ru-RU" sz="2000" b="1" dirty="0">
                <a:latin typeface="Times New Roman" panose="02020603050405020304" pitchFamily="18" charset="0"/>
                <a:cs typeface="Times New Roman" panose="02020603050405020304" pitchFamily="18" charset="0"/>
              </a:rPr>
              <a:t>6 способов воздействия на несовершенную конкуренцию</a:t>
            </a:r>
            <a:r>
              <a:rPr lang="ru-RU" sz="2000" dirty="0">
                <a:latin typeface="Times New Roman" panose="02020603050405020304" pitchFamily="18" charset="0"/>
                <a:cs typeface="Times New Roman" panose="02020603050405020304" pitchFamily="18" charset="0"/>
              </a:rPr>
              <a:t>, которые может использовать государство в рыночной экономике. Первые 3 составляют </a:t>
            </a:r>
            <a:r>
              <a:rPr lang="ru-RU" sz="2000" i="1" dirty="0">
                <a:latin typeface="Times New Roman" panose="02020603050405020304" pitchFamily="18" charset="0"/>
                <a:cs typeface="Times New Roman" panose="02020603050405020304" pitchFamily="18" charset="0"/>
              </a:rPr>
              <a:t>основу современной государственной политики по отношению к крупному бизнесу.</a:t>
            </a:r>
            <a:r>
              <a:rPr lang="ru-RU" sz="2000" dirty="0">
                <a:latin typeface="Times New Roman" panose="02020603050405020304" pitchFamily="18" charset="0"/>
                <a:cs typeface="Times New Roman" panose="02020603050405020304" pitchFamily="18" charset="0"/>
              </a:rPr>
              <a:t> Следующие 3 активно </a:t>
            </a:r>
            <a:r>
              <a:rPr lang="ru-RU" sz="2000" i="1" dirty="0">
                <a:latin typeface="Times New Roman" panose="02020603050405020304" pitchFamily="18" charset="0"/>
                <a:cs typeface="Times New Roman" panose="02020603050405020304" pitchFamily="18" charset="0"/>
              </a:rPr>
              <a:t>использовались в прошлом</a:t>
            </a:r>
            <a:r>
              <a:rPr lang="ru-RU" sz="2000" dirty="0">
                <a:latin typeface="Times New Roman" panose="02020603050405020304" pitchFamily="18" charset="0"/>
                <a:cs typeface="Times New Roman" panose="02020603050405020304" pitchFamily="18" charset="0"/>
              </a:rPr>
              <a:t>, а в настоящее время редко применяются в государствах с современной рыночной экономикой, такой как США.</a:t>
            </a:r>
          </a:p>
        </p:txBody>
      </p:sp>
    </p:spTree>
    <p:extLst>
      <p:ext uri="{BB962C8B-B14F-4D97-AF65-F5344CB8AC3E}">
        <p14:creationId xmlns:p14="http://schemas.microsoft.com/office/powerpoint/2010/main" xmlns="" val="18459379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964992" y="701406"/>
            <a:ext cx="11184565" cy="1392945"/>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Основным методом, используемым для «укрощения» экономической власти монополий, является антимонопольная политика. Она состоит из законов, которые запрещают определенные действия или же ограничивают деятельность уже существующих структур (таких как чистые монополия и высококонцентрированные олигополии). </a:t>
            </a:r>
          </a:p>
        </p:txBody>
      </p:sp>
      <p:sp>
        <p:nvSpPr>
          <p:cNvPr id="7" name="Прямоугольник 6"/>
          <p:cNvSpPr/>
          <p:nvPr/>
        </p:nvSpPr>
        <p:spPr>
          <a:xfrm>
            <a:off x="1007435" y="3024535"/>
            <a:ext cx="11184565" cy="1725344"/>
          </a:xfrm>
          <a:prstGeom prst="rect">
            <a:avLst/>
          </a:prstGeom>
        </p:spPr>
        <p:txBody>
          <a:bodyPr wrap="square">
            <a:spAutoFit/>
          </a:bodyPr>
          <a:lstStyle/>
          <a:p>
            <a:pPr marL="342900" lvl="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Более общий </a:t>
            </a:r>
            <a:r>
              <a:rPr lang="ru-RU" dirty="0" err="1">
                <a:latin typeface="Times New Roman" pitchFamily="18" charset="0"/>
                <a:cs typeface="Times New Roman" pitchFamily="18" charset="0"/>
              </a:rPr>
              <a:t>хар</a:t>
            </a:r>
            <a:r>
              <a:rPr lang="ru-RU" dirty="0">
                <a:latin typeface="Times New Roman" pitchFamily="18" charset="0"/>
                <a:cs typeface="Times New Roman" pitchFamily="18" charset="0"/>
              </a:rPr>
              <a:t>-р имеет борьба с </a:t>
            </a:r>
            <a:r>
              <a:rPr lang="ru-RU" dirty="0" err="1">
                <a:latin typeface="Times New Roman" pitchFamily="18" charset="0"/>
                <a:cs typeface="Times New Roman" pitchFamily="18" charset="0"/>
              </a:rPr>
              <a:t>антиконкурентным</a:t>
            </a:r>
            <a:r>
              <a:rPr lang="ru-RU" dirty="0">
                <a:latin typeface="Times New Roman" pitchFamily="18" charset="0"/>
                <a:cs typeface="Times New Roman" pitchFamily="18" charset="0"/>
              </a:rPr>
              <a:t> поведением монополий на основе повсеместного поощрения конкуренции. Правительство может различными способами создавать условия для усиления конкуренции даже среди крупных компаний. Особенно важно упростить возможности для вступления на рынок новых предприятий. Эта мера также подразумевает осуществление мероприятий по поддержанию малого бизнеса и обеспечение доступа на национальный рынок зарубежных компаний.</a:t>
            </a:r>
          </a:p>
        </p:txBody>
      </p:sp>
      <p:sp>
        <p:nvSpPr>
          <p:cNvPr id="9" name="Прямоугольник 8"/>
          <p:cNvSpPr/>
          <p:nvPr/>
        </p:nvSpPr>
        <p:spPr>
          <a:xfrm>
            <a:off x="162904" y="932240"/>
            <a:ext cx="412292" cy="584775"/>
          </a:xfrm>
          <a:prstGeom prst="rect">
            <a:avLst/>
          </a:prstGeom>
        </p:spPr>
        <p:txBody>
          <a:bodyPr wrap="none">
            <a:spAutoFit/>
          </a:bodyPr>
          <a:lstStyle/>
          <a:p>
            <a:r>
              <a:rPr lang="ru-RU" sz="3200" dirty="0"/>
              <a:t>1</a:t>
            </a:r>
          </a:p>
        </p:txBody>
      </p:sp>
      <p:sp>
        <p:nvSpPr>
          <p:cNvPr id="10" name="Прямоугольник 9"/>
          <p:cNvSpPr/>
          <p:nvPr/>
        </p:nvSpPr>
        <p:spPr>
          <a:xfrm>
            <a:off x="162904" y="3717033"/>
            <a:ext cx="412292" cy="584775"/>
          </a:xfrm>
          <a:prstGeom prst="rect">
            <a:avLst/>
          </a:prstGeom>
        </p:spPr>
        <p:txBody>
          <a:bodyPr wrap="none">
            <a:spAutoFit/>
          </a:bodyPr>
          <a:lstStyle/>
          <a:p>
            <a:r>
              <a:rPr lang="ru-RU" sz="3200" dirty="0" smtClean="0"/>
              <a:t>2</a:t>
            </a:r>
            <a:endParaRPr lang="ru-RU" sz="3200" dirty="0"/>
          </a:p>
        </p:txBody>
      </p:sp>
    </p:spTree>
    <p:extLst>
      <p:ext uri="{BB962C8B-B14F-4D97-AF65-F5344CB8AC3E}">
        <p14:creationId xmlns:p14="http://schemas.microsoft.com/office/powerpoint/2010/main" xmlns="" val="6868604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8124" y="188640"/>
            <a:ext cx="11162225" cy="2057743"/>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Средство управления промышленностью такое, как экономическое регулирование. Оно позволяет специальным органам следить за ценами, объемами производства, вступлением на рынок и выходом из него предприятий в регулируемых отраслях, таких как коммунальные услуги и перевозки. В отличие от антимонопольной политики, которая запрещает определенные действия, регулирование контролирует поведение предприятий и ценообразование. Этот важный инструмент ограничения деятельности монополий обычно используется в отношении естественных монополий, действующих на местном рынке. </a:t>
            </a:r>
          </a:p>
        </p:txBody>
      </p:sp>
      <p:sp>
        <p:nvSpPr>
          <p:cNvPr id="3" name="Прямоугольник 2"/>
          <p:cNvSpPr/>
          <p:nvPr/>
        </p:nvSpPr>
        <p:spPr>
          <a:xfrm>
            <a:off x="133848" y="314659"/>
            <a:ext cx="412292" cy="584775"/>
          </a:xfrm>
          <a:prstGeom prst="rect">
            <a:avLst/>
          </a:prstGeom>
        </p:spPr>
        <p:txBody>
          <a:bodyPr wrap="none">
            <a:spAutoFit/>
          </a:bodyPr>
          <a:lstStyle/>
          <a:p>
            <a:r>
              <a:rPr lang="ru-RU" sz="3200" dirty="0" smtClean="0"/>
              <a:t>3</a:t>
            </a:r>
            <a:endParaRPr lang="ru-RU" sz="3200" dirty="0"/>
          </a:p>
        </p:txBody>
      </p:sp>
      <p:sp>
        <p:nvSpPr>
          <p:cNvPr id="4" name="Прямоугольник 3"/>
          <p:cNvSpPr/>
          <p:nvPr/>
        </p:nvSpPr>
        <p:spPr>
          <a:xfrm>
            <a:off x="831140" y="3429001"/>
            <a:ext cx="11568608" cy="1725344"/>
          </a:xfrm>
          <a:prstGeom prst="rect">
            <a:avLst/>
          </a:prstGeom>
        </p:spPr>
        <p:txBody>
          <a:bodyPr wrap="square">
            <a:spAutoFit/>
          </a:bodyPr>
          <a:lstStyle/>
          <a:p>
            <a:pPr marL="342900" lvl="0" indent="-342900" defTabSz="457200">
              <a:lnSpc>
                <a:spcPct val="120000"/>
              </a:lnSpc>
              <a:spcBef>
                <a:spcPts val="1000"/>
              </a:spcBef>
              <a:buClr>
                <a:schemeClr val="accent1"/>
              </a:buClr>
              <a:buFont typeface="Wingdings 3" charset="2"/>
              <a:buChar char=""/>
            </a:pPr>
            <a:r>
              <a:rPr lang="ru-RU" dirty="0" err="1">
                <a:latin typeface="Times New Roman" pitchFamily="18" charset="0"/>
                <a:cs typeface="Times New Roman" pitchFamily="18" charset="0"/>
              </a:rPr>
              <a:t>Гос</a:t>
            </a:r>
            <a:r>
              <a:rPr lang="ru-RU" dirty="0">
                <a:latin typeface="Times New Roman" pitchFamily="18" charset="0"/>
                <a:cs typeface="Times New Roman" pitchFamily="18" charset="0"/>
              </a:rPr>
              <a:t> собственность на монополии, такие как водо-,газо- и электроснабжение могут эффективно функционировать только при наличии единственного продавца. В таких </a:t>
            </a:r>
            <a:r>
              <a:rPr lang="ru-RU" dirty="0" err="1">
                <a:latin typeface="Times New Roman" pitchFamily="18" charset="0"/>
                <a:cs typeface="Times New Roman" pitchFamily="18" charset="0"/>
              </a:rPr>
              <a:t>случ</a:t>
            </a:r>
            <a:r>
              <a:rPr lang="ru-RU" dirty="0">
                <a:latin typeface="Times New Roman" pitchFamily="18" charset="0"/>
                <a:cs typeface="Times New Roman" pitchFamily="18" charset="0"/>
              </a:rPr>
              <a:t> приходится решать, будет ли гос-во только регулировать данную область или оно сделает ее свой собственностью. Большинство гос-в в рыночной экономике выбирает регулирование, а в </a:t>
            </a:r>
            <a:r>
              <a:rPr lang="ru-RU" dirty="0" err="1">
                <a:latin typeface="Times New Roman" pitchFamily="18" charset="0"/>
                <a:cs typeface="Times New Roman" pitchFamily="18" charset="0"/>
              </a:rPr>
              <a:t>последн</a:t>
            </a:r>
            <a:r>
              <a:rPr lang="ru-RU" dirty="0">
                <a:latin typeface="Times New Roman" pitchFamily="18" charset="0"/>
                <a:cs typeface="Times New Roman" pitchFamily="18" charset="0"/>
              </a:rPr>
              <a:t> годы некоторые страны даже приватизировали некоторые отрасли, находившиеся в </a:t>
            </a:r>
            <a:r>
              <a:rPr lang="ru-RU" dirty="0" err="1">
                <a:latin typeface="Times New Roman" pitchFamily="18" charset="0"/>
                <a:cs typeface="Times New Roman" pitchFamily="18" charset="0"/>
              </a:rPr>
              <a:t>гос</a:t>
            </a:r>
            <a:r>
              <a:rPr lang="ru-RU" dirty="0">
                <a:latin typeface="Times New Roman" pitchFamily="18" charset="0"/>
                <a:cs typeface="Times New Roman" pitchFamily="18" charset="0"/>
              </a:rPr>
              <a:t> собственности.</a:t>
            </a:r>
          </a:p>
        </p:txBody>
      </p:sp>
      <p:sp>
        <p:nvSpPr>
          <p:cNvPr id="5" name="Прямоугольник 4"/>
          <p:cNvSpPr/>
          <p:nvPr/>
        </p:nvSpPr>
        <p:spPr>
          <a:xfrm>
            <a:off x="146123" y="3967610"/>
            <a:ext cx="412292" cy="584775"/>
          </a:xfrm>
          <a:prstGeom prst="rect">
            <a:avLst/>
          </a:prstGeom>
        </p:spPr>
        <p:txBody>
          <a:bodyPr wrap="none">
            <a:spAutoFit/>
          </a:bodyPr>
          <a:lstStyle/>
          <a:p>
            <a:r>
              <a:rPr lang="ru-RU" sz="3200" dirty="0" smtClean="0"/>
              <a:t>4</a:t>
            </a:r>
            <a:endParaRPr lang="ru-RU" sz="3200" dirty="0"/>
          </a:p>
        </p:txBody>
      </p:sp>
    </p:spTree>
    <p:extLst>
      <p:ext uri="{BB962C8B-B14F-4D97-AF65-F5344CB8AC3E}">
        <p14:creationId xmlns:p14="http://schemas.microsoft.com/office/powerpoint/2010/main" xmlns="" val="41150317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07435" y="116632"/>
            <a:ext cx="11184565" cy="2722540"/>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Контроль над ценами на большинство товаров и услуг использовался в военное время частично для сдерживания инфляции, частично для ограничения роста цен в отраслях с высокой концентрацией. Исследования показывают, что этот вид контроля вынуждает людей прибегать к различным ухищрениям и снижает </a:t>
            </a:r>
            <a:r>
              <a:rPr lang="ru-RU" dirty="0" err="1">
                <a:latin typeface="Times New Roman" pitchFamily="18" charset="0"/>
                <a:cs typeface="Times New Roman" pitchFamily="18" charset="0"/>
              </a:rPr>
              <a:t>эфф-ть</a:t>
            </a:r>
            <a:r>
              <a:rPr lang="ru-RU" dirty="0">
                <a:latin typeface="Times New Roman" pitchFamily="18" charset="0"/>
                <a:cs typeface="Times New Roman" pitchFamily="18" charset="0"/>
              </a:rPr>
              <a:t> функционирования экономики. Он использовался в США для удержания цен на бензин в 70-е годы. Эта мера приводит к появлению дефицита на рынках мясных продуктов и природного газа, из-за того, что цены были установлены на слишком низком уровне. Осуществлять контроль над ценами ради укрощения нескольких монополий все ровно, что отравлять ядохимикатами целый сад, чтобы уничтожить несколько жуков</a:t>
            </a:r>
          </a:p>
        </p:txBody>
      </p:sp>
      <p:sp>
        <p:nvSpPr>
          <p:cNvPr id="4" name="Прямоугольник 3"/>
          <p:cNvSpPr/>
          <p:nvPr/>
        </p:nvSpPr>
        <p:spPr>
          <a:xfrm>
            <a:off x="1046232" y="3594508"/>
            <a:ext cx="11145768" cy="2390141"/>
          </a:xfrm>
          <a:prstGeom prst="rect">
            <a:avLst/>
          </a:prstGeom>
        </p:spPr>
        <p:txBody>
          <a:bodyPr wrap="square">
            <a:spAutoFit/>
          </a:bodyPr>
          <a:lstStyle/>
          <a:p>
            <a:pPr marL="342900" lvl="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Налоги иногда используются, чтобы смягчить последствия неравномерного рыночного распределения доходов. Облагая налогами монополии, правительство может уменьшить монопольную прибыль, и, таким образом, в какой-то степени смягчить нежелательные социальные эффекты, вызванные деятельностью монополий. Налогообложение не может увеличить объем производства. С помощью налогообложения можно изъять часть монопольной прибыли, но нельзя увеличить объем выпуска. Если налоги вызывают увеличение предельных издержек, монополист еще дальше «уйдет» от эффективного объема производства, поскольку будет вынужден снизить выпуск и повысить цены.</a:t>
            </a:r>
          </a:p>
        </p:txBody>
      </p:sp>
      <p:sp>
        <p:nvSpPr>
          <p:cNvPr id="5" name="Прямоугольник 4"/>
          <p:cNvSpPr/>
          <p:nvPr/>
        </p:nvSpPr>
        <p:spPr>
          <a:xfrm>
            <a:off x="146123" y="3967610"/>
            <a:ext cx="412292" cy="584775"/>
          </a:xfrm>
          <a:prstGeom prst="rect">
            <a:avLst/>
          </a:prstGeom>
        </p:spPr>
        <p:txBody>
          <a:bodyPr wrap="none">
            <a:spAutoFit/>
          </a:bodyPr>
          <a:lstStyle/>
          <a:p>
            <a:r>
              <a:rPr lang="ru-RU" sz="3200" dirty="0" smtClean="0"/>
              <a:t>6</a:t>
            </a:r>
            <a:endParaRPr lang="ru-RU" sz="3200" dirty="0"/>
          </a:p>
        </p:txBody>
      </p:sp>
      <p:sp>
        <p:nvSpPr>
          <p:cNvPr id="6" name="Прямоугольник 5"/>
          <p:cNvSpPr/>
          <p:nvPr/>
        </p:nvSpPr>
        <p:spPr>
          <a:xfrm>
            <a:off x="281992" y="260649"/>
            <a:ext cx="412292" cy="584775"/>
          </a:xfrm>
          <a:prstGeom prst="rect">
            <a:avLst/>
          </a:prstGeom>
        </p:spPr>
        <p:txBody>
          <a:bodyPr wrap="none">
            <a:spAutoFit/>
          </a:bodyPr>
          <a:lstStyle/>
          <a:p>
            <a:r>
              <a:rPr lang="ru-RU" sz="3200" dirty="0" smtClean="0"/>
              <a:t>5</a:t>
            </a:r>
            <a:endParaRPr lang="ru-RU" sz="3200" dirty="0"/>
          </a:p>
        </p:txBody>
      </p:sp>
    </p:spTree>
    <p:extLst>
      <p:ext uri="{BB962C8B-B14F-4D97-AF65-F5344CB8AC3E}">
        <p14:creationId xmlns:p14="http://schemas.microsoft.com/office/powerpoint/2010/main" xmlns="" val="5100001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03712" y="190381"/>
            <a:ext cx="4896544" cy="646331"/>
          </a:xfrm>
          <a:prstGeom prst="rect">
            <a:avLst/>
          </a:prstGeom>
        </p:spPr>
        <p:txBody>
          <a:bodyPr wrap="square">
            <a:spAutoFit/>
          </a:bodyPr>
          <a:lstStyle/>
          <a:p>
            <a:r>
              <a:rPr lang="ru-RU" sz="3600" b="1" dirty="0" smtClean="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rPr>
              <a:t>Подведем черту</a:t>
            </a:r>
            <a:endParaRPr lang="ru-RU" sz="3600" dirty="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479376" y="1052736"/>
            <a:ext cx="11952651" cy="1725344"/>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Существует много форм проявления несовершенной конкуренции. Рыночная структура в данной области появляется не случайно-автомобильные компании, обычно являются крупными акционерными обществами, потому что они могут эффективно функционировать, только осуществляя массовое производство, для которого требуется значительный капитал; юристы создают товарищества из-за необходимости объединить свои знания и таким образом повысить доверие со стороны клиентов.</a:t>
            </a:r>
          </a:p>
        </p:txBody>
      </p:sp>
      <p:sp>
        <p:nvSpPr>
          <p:cNvPr id="4" name="Прямоугольник 3"/>
          <p:cNvSpPr/>
          <p:nvPr/>
        </p:nvSpPr>
        <p:spPr>
          <a:xfrm>
            <a:off x="455712" y="3573016"/>
            <a:ext cx="11736288" cy="1725344"/>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Практически во всех ситуациях правительству приходится выбирать из нескольких зол, когда оно пытается «</a:t>
            </a:r>
            <a:r>
              <a:rPr lang="ru-RU" dirty="0" err="1">
                <a:latin typeface="Times New Roman" pitchFamily="18" charset="0"/>
                <a:cs typeface="Times New Roman" pitchFamily="18" charset="0"/>
              </a:rPr>
              <a:t>укротиить</a:t>
            </a:r>
            <a:r>
              <a:rPr lang="ru-RU" dirty="0">
                <a:latin typeface="Times New Roman" pitchFamily="18" charset="0"/>
                <a:cs typeface="Times New Roman" pitchFamily="18" charset="0"/>
              </a:rPr>
              <a:t>» рыночную власть некоторых предприятий. Экономисты пришли к выводу, что усиление конкуренции между нерегулируемыми предприятиями почти всегда является наименьшим из зол. Устранение барьеров для вступления и выхода с рынка, а также постоянная борьба против любых форм сговора- это наилучший способ предотвращения монопольного ценообразования и ускорения инновационного процесса.</a:t>
            </a:r>
          </a:p>
        </p:txBody>
      </p:sp>
    </p:spTree>
    <p:extLst>
      <p:ext uri="{BB962C8B-B14F-4D97-AF65-F5344CB8AC3E}">
        <p14:creationId xmlns:p14="http://schemas.microsoft.com/office/powerpoint/2010/main" xmlns="" val="41348516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47596" y="395373"/>
            <a:ext cx="5561138" cy="461665"/>
          </a:xfrm>
          <a:prstGeom prst="rect">
            <a:avLst/>
          </a:prstGeom>
        </p:spPr>
        <p:txBody>
          <a:bodyPr wrap="none">
            <a:spAutoFit/>
          </a:bodyPr>
          <a:lstStyle/>
          <a:p>
            <a:r>
              <a:rPr lang="ru-RU" sz="2400" dirty="0"/>
              <a:t>Суть </a:t>
            </a:r>
            <a:r>
              <a:rPr lang="ru-RU" sz="2400" dirty="0" smtClean="0"/>
              <a:t>стратегии </a:t>
            </a:r>
            <a:r>
              <a:rPr lang="ru-RU" sz="2400" dirty="0"/>
              <a:t>в данных правилах:</a:t>
            </a:r>
          </a:p>
        </p:txBody>
      </p:sp>
      <p:sp>
        <p:nvSpPr>
          <p:cNvPr id="3" name="Прямоугольник 2"/>
          <p:cNvSpPr/>
          <p:nvPr/>
        </p:nvSpPr>
        <p:spPr>
          <a:xfrm>
            <a:off x="335360" y="1412777"/>
            <a:ext cx="11425269" cy="3477875"/>
          </a:xfrm>
          <a:prstGeom prst="rect">
            <a:avLst/>
          </a:prstGeom>
        </p:spPr>
        <p:txBody>
          <a:bodyPr wrap="square">
            <a:spAutoFit/>
          </a:bodyPr>
          <a:lstStyle/>
          <a:p>
            <a:r>
              <a:rPr lang="ru-RU" sz="2000" i="1" dirty="0">
                <a:latin typeface="Times New Roman" panose="02020603050405020304" pitchFamily="18" charset="0"/>
                <a:cs typeface="Times New Roman" panose="02020603050405020304" pitchFamily="18" charset="0"/>
              </a:rPr>
              <a:t>Снимите государственные ограничения на конкуренцию</a:t>
            </a:r>
            <a:r>
              <a:rPr lang="ru-RU" sz="2000" i="1" dirty="0" smtClean="0">
                <a:latin typeface="Times New Roman" panose="02020603050405020304" pitchFamily="18" charset="0"/>
                <a:cs typeface="Times New Roman" panose="02020603050405020304" pitchFamily="18" charset="0"/>
              </a:rPr>
              <a:t>.</a:t>
            </a:r>
          </a:p>
          <a:p>
            <a:endParaRPr lang="ru-RU" sz="2000" i="1" dirty="0">
              <a:latin typeface="Times New Roman" panose="02020603050405020304" pitchFamily="18" charset="0"/>
              <a:cs typeface="Times New Roman" panose="02020603050405020304" pitchFamily="18" charset="0"/>
            </a:endParaRPr>
          </a:p>
          <a:p>
            <a:r>
              <a:rPr lang="ru-RU" sz="2000" i="1" dirty="0" smtClean="0">
                <a:latin typeface="Times New Roman" panose="02020603050405020304" pitchFamily="18" charset="0"/>
                <a:cs typeface="Times New Roman" panose="02020603050405020304" pitchFamily="18" charset="0"/>
              </a:rPr>
              <a:t>Запомните</a:t>
            </a:r>
            <a:r>
              <a:rPr lang="ru-RU" sz="2000" i="1" dirty="0">
                <a:latin typeface="Times New Roman" panose="02020603050405020304" pitchFamily="18" charset="0"/>
                <a:cs typeface="Times New Roman" panose="02020603050405020304" pitchFamily="18" charset="0"/>
              </a:rPr>
              <a:t>: «таможенный тариф-это отец монополии</a:t>
            </a:r>
            <a:r>
              <a:rPr lang="ru-RU" sz="2000" i="1" dirty="0" smtClean="0">
                <a:latin typeface="Times New Roman" panose="02020603050405020304" pitchFamily="18" charset="0"/>
                <a:cs typeface="Times New Roman" panose="02020603050405020304" pitchFamily="18" charset="0"/>
              </a:rPr>
              <a:t>».</a:t>
            </a:r>
          </a:p>
          <a:p>
            <a:endParaRPr lang="ru-RU" sz="2000" i="1" dirty="0" smtClean="0">
              <a:latin typeface="Times New Roman" panose="02020603050405020304" pitchFamily="18" charset="0"/>
              <a:cs typeface="Times New Roman" panose="02020603050405020304" pitchFamily="18" charset="0"/>
            </a:endParaRPr>
          </a:p>
          <a:p>
            <a:r>
              <a:rPr lang="ru-RU" sz="2000" i="1" dirty="0" smtClean="0">
                <a:latin typeface="Times New Roman" panose="02020603050405020304" pitchFamily="18" charset="0"/>
                <a:cs typeface="Times New Roman" panose="02020603050405020304" pitchFamily="18" charset="0"/>
              </a:rPr>
              <a:t>Способствуйте </a:t>
            </a:r>
            <a:r>
              <a:rPr lang="ru-RU" sz="2000" i="1" dirty="0">
                <a:latin typeface="Times New Roman" panose="02020603050405020304" pitchFamily="18" charset="0"/>
                <a:cs typeface="Times New Roman" panose="02020603050405020304" pitchFamily="18" charset="0"/>
              </a:rPr>
              <a:t>усилению конкуренции со стороны зарубежных компаний</a:t>
            </a:r>
            <a:r>
              <a:rPr lang="ru-RU" sz="2000" i="1" dirty="0" smtClean="0">
                <a:latin typeface="Times New Roman" panose="02020603050405020304" pitchFamily="18" charset="0"/>
                <a:cs typeface="Times New Roman" panose="02020603050405020304" pitchFamily="18" charset="0"/>
              </a:rPr>
              <a:t>.</a:t>
            </a:r>
          </a:p>
          <a:p>
            <a:endParaRPr lang="ru-RU" sz="2000" i="1" dirty="0">
              <a:latin typeface="Times New Roman" panose="02020603050405020304" pitchFamily="18" charset="0"/>
              <a:cs typeface="Times New Roman" panose="02020603050405020304" pitchFamily="18" charset="0"/>
            </a:endParaRPr>
          </a:p>
          <a:p>
            <a:r>
              <a:rPr lang="ru-RU" sz="2000" i="1" dirty="0" smtClean="0">
                <a:latin typeface="Times New Roman" panose="02020603050405020304" pitchFamily="18" charset="0"/>
                <a:cs typeface="Times New Roman" panose="02020603050405020304" pitchFamily="18" charset="0"/>
              </a:rPr>
              <a:t>Используйте </a:t>
            </a:r>
            <a:r>
              <a:rPr lang="ru-RU" sz="2000" i="1" dirty="0">
                <a:latin typeface="Times New Roman" panose="02020603050405020304" pitchFamily="18" charset="0"/>
                <a:cs typeface="Times New Roman" panose="02020603050405020304" pitchFamily="18" charset="0"/>
              </a:rPr>
              <a:t>как можно чаще аукционы и конкурентные торги</a:t>
            </a:r>
            <a:r>
              <a:rPr lang="ru-RU" sz="2000" i="1" dirty="0" smtClean="0">
                <a:latin typeface="Times New Roman" panose="02020603050405020304" pitchFamily="18" charset="0"/>
                <a:cs typeface="Times New Roman" panose="02020603050405020304" pitchFamily="18" charset="0"/>
              </a:rPr>
              <a:t>.</a:t>
            </a:r>
          </a:p>
          <a:p>
            <a:endParaRPr lang="ru-RU" sz="2000" i="1" dirty="0">
              <a:latin typeface="Times New Roman" panose="02020603050405020304" pitchFamily="18" charset="0"/>
              <a:cs typeface="Times New Roman" panose="02020603050405020304" pitchFamily="18" charset="0"/>
            </a:endParaRPr>
          </a:p>
          <a:p>
            <a:r>
              <a:rPr lang="ru-RU" sz="2000" i="1" dirty="0" smtClean="0">
                <a:latin typeface="Times New Roman" panose="02020603050405020304" pitchFamily="18" charset="0"/>
                <a:cs typeface="Times New Roman" panose="02020603050405020304" pitchFamily="18" charset="0"/>
              </a:rPr>
              <a:t>Не </a:t>
            </a:r>
            <a:r>
              <a:rPr lang="ru-RU" sz="2000" i="1" dirty="0">
                <a:latin typeface="Times New Roman" panose="02020603050405020304" pitchFamily="18" charset="0"/>
                <a:cs typeface="Times New Roman" panose="02020603050405020304" pitchFamily="18" charset="0"/>
              </a:rPr>
              <a:t>пытайтесь предугадать тенденции технологического развития</a:t>
            </a:r>
            <a:r>
              <a:rPr lang="ru-RU" sz="2000" i="1" dirty="0" smtClean="0">
                <a:latin typeface="Times New Roman" panose="02020603050405020304" pitchFamily="18" charset="0"/>
                <a:cs typeface="Times New Roman" panose="02020603050405020304" pitchFamily="18" charset="0"/>
              </a:rPr>
              <a:t>.</a:t>
            </a:r>
          </a:p>
          <a:p>
            <a:endParaRPr lang="ru-RU" sz="2000" i="1" dirty="0">
              <a:latin typeface="Times New Roman" panose="02020603050405020304" pitchFamily="18" charset="0"/>
              <a:cs typeface="Times New Roman" panose="02020603050405020304" pitchFamily="18" charset="0"/>
            </a:endParaRPr>
          </a:p>
          <a:p>
            <a:r>
              <a:rPr lang="ru-RU" sz="2000" i="1" dirty="0" smtClean="0">
                <a:latin typeface="Times New Roman" panose="02020603050405020304" pitchFamily="18" charset="0"/>
                <a:cs typeface="Times New Roman" panose="02020603050405020304" pitchFamily="18" charset="0"/>
              </a:rPr>
              <a:t>Поощряйте </a:t>
            </a:r>
            <a:r>
              <a:rPr lang="ru-RU" sz="2000" i="1" dirty="0">
                <a:latin typeface="Times New Roman" panose="02020603050405020304" pitchFamily="18" charset="0"/>
                <a:cs typeface="Times New Roman" panose="02020603050405020304" pitchFamily="18" charset="0"/>
              </a:rPr>
              <a:t>малый бизнес к конкуренции.</a:t>
            </a:r>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048328" y="3042405"/>
            <a:ext cx="2933725" cy="3696494"/>
          </a:xfrm>
          <a:prstGeom prst="rect">
            <a:avLst/>
          </a:prstGeom>
        </p:spPr>
      </p:pic>
    </p:spTree>
    <p:extLst>
      <p:ext uri="{BB962C8B-B14F-4D97-AF65-F5344CB8AC3E}">
        <p14:creationId xmlns:p14="http://schemas.microsoft.com/office/powerpoint/2010/main" xmlns="" val="39091059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27382" y="-99392"/>
            <a:ext cx="11448933" cy="1200329"/>
          </a:xfrm>
          <a:prstGeom prst="rect">
            <a:avLst/>
          </a:prstGeom>
        </p:spPr>
        <p:txBody>
          <a:bodyPr wrap="square">
            <a:spAutoFit/>
          </a:bodyPr>
          <a:lstStyle/>
          <a:p>
            <a:pPr algn="ctr"/>
            <a:r>
              <a:rPr lang="ru-RU" sz="3600" b="1" dirty="0" smtClean="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rPr>
              <a:t>Характерные черты </a:t>
            </a:r>
          </a:p>
          <a:p>
            <a:pPr algn="ctr"/>
            <a:r>
              <a:rPr lang="ru-RU" sz="3600" b="1" dirty="0" smtClean="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rPr>
              <a:t>несовершенной конкуренции</a:t>
            </a:r>
            <a:endParaRPr lang="ru-RU" sz="3600" dirty="0">
              <a:ln>
                <a:solidFill>
                  <a:schemeClr val="tx1"/>
                </a:solidFill>
              </a:ln>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239349" y="1268761"/>
            <a:ext cx="11952651" cy="2786404"/>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smtClean="0">
                <a:latin typeface="Times New Roman" panose="02020603050405020304" pitchFamily="18" charset="0"/>
                <a:cs typeface="Times New Roman" panose="02020603050405020304" pitchFamily="18" charset="0"/>
              </a:rPr>
              <a:t> </a:t>
            </a:r>
            <a:r>
              <a:rPr lang="ru-RU" dirty="0">
                <a:latin typeface="Times New Roman" pitchFamily="18" charset="0"/>
                <a:cs typeface="Times New Roman" pitchFamily="18" charset="0"/>
              </a:rPr>
              <a:t>Вспомните четыре главные рыночные структуры. Совершенная</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конкуренция имеет место в тех случаях, когда ни одно из предприятий не является достаточно крупным, чтобы повлиять на рыночную цену. Монополистическая конкуренция имеет место в тех случаях, когда большое число предприятий производит похожую продукцию. 'Олигополия представляет собой промежуточную форму несовершенной конкуренции, когда в отрасли доминирует небольшое количество предприятий. Монополия</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имеет место в тех случаях, когда единственное предприятие производит всю продукцию в соответствующей отрасли.</a:t>
            </a:r>
          </a:p>
        </p:txBody>
      </p:sp>
      <p:sp>
        <p:nvSpPr>
          <p:cNvPr id="5" name="Прямоугольник 4"/>
          <p:cNvSpPr/>
          <p:nvPr/>
        </p:nvSpPr>
        <p:spPr>
          <a:xfrm>
            <a:off x="269337" y="4472534"/>
            <a:ext cx="11922663" cy="1171346"/>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2</a:t>
            </a:r>
            <a:r>
              <a:rPr lang="ru-RU" sz="2000" dirty="0">
                <a:latin typeface="Times New Roman" panose="02020603050405020304" pitchFamily="18" charset="0"/>
                <a:cs typeface="Times New Roman" panose="02020603050405020304" pitchFamily="18" charset="0"/>
              </a:rPr>
              <a:t>. </a:t>
            </a:r>
            <a:r>
              <a:rPr lang="ru-RU" dirty="0">
                <a:latin typeface="Times New Roman" pitchFamily="18" charset="0"/>
                <a:cs typeface="Times New Roman" pitchFamily="18" charset="0"/>
              </a:rPr>
              <a:t>Уровень концентрации позволяет определить степень рыночной власти предприятий, функционирующих на несовершенно конкурентных рынках. В более концентрированных отраслях затрачивается больше средств на научные исследования и разработки, хотя их уровень прибыльности ничуть не выше средних показателей.</a:t>
            </a:r>
          </a:p>
        </p:txBody>
      </p:sp>
    </p:spTree>
    <p:extLst>
      <p:ext uri="{BB962C8B-B14F-4D97-AF65-F5344CB8AC3E}">
        <p14:creationId xmlns:p14="http://schemas.microsoft.com/office/powerpoint/2010/main" xmlns="" val="400499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78875" y="1703321"/>
            <a:ext cx="10889238" cy="3940257"/>
          </a:xfrm>
        </p:spPr>
        <p:txBody>
          <a:bodyPr>
            <a:noAutofit/>
          </a:bodyPr>
          <a:lstStyle/>
          <a:p>
            <a:r>
              <a:rPr lang="ru-RU" dirty="0" smtClean="0"/>
              <a:t>Например, применяя традиционные подходы (см. рис. 1), видим, что первые четыре крупнейшие автомобильные компании владеют 84% рынка. Но если учесть импортные машины, доля этих компаний уменьшится до 67%. Кроме этого, эти показатели не учитывают усиливающееся влияние со стороны других отраслей, производящих близкие товары-заменители. </a:t>
            </a:r>
            <a:endParaRPr lang="en-US" dirty="0" smtClean="0"/>
          </a:p>
          <a:p>
            <a:r>
              <a:rPr lang="ru-RU" dirty="0" smtClean="0"/>
              <a:t>Например, показатели концентрации обычно рассчитываются для узко определенной отрасли, такой как традиционная телефонная служба. Иногда, однако, сильное конкурентное давление может исходить из других секторов экономики. Мобильные (сотовые) телефоны представляют серьезную угрозу "обычной" телефонной связи, не­смотря на то, что находятся в различных секторах отрасли. Поэтому всегда следует осторожно интерпретировать количественные показатели рыночной власти (концентрации).</a:t>
            </a:r>
            <a:endParaRPr lang="ru-RU" dirty="0"/>
          </a:p>
        </p:txBody>
      </p:sp>
      <p:sp>
        <p:nvSpPr>
          <p:cNvPr id="3" name="Заголовок 2"/>
          <p:cNvSpPr>
            <a:spLocks noGrp="1"/>
          </p:cNvSpPr>
          <p:nvPr>
            <p:ph type="title"/>
          </p:nvPr>
        </p:nvSpPr>
        <p:spPr>
          <a:xfrm>
            <a:off x="609600" y="121568"/>
            <a:ext cx="10972800" cy="1219200"/>
          </a:xfrm>
        </p:spPr>
        <p:txBody>
          <a:bodyPr>
            <a:normAutofit/>
          </a:bodyPr>
          <a:lstStyle/>
          <a:p>
            <a:pPr algn="ctr"/>
            <a:r>
              <a:rPr lang="ru-RU" b="1" dirty="0">
                <a:solidFill>
                  <a:schemeClr val="tx2"/>
                </a:solidFill>
                <a:effectLst>
                  <a:outerShdw blurRad="38100" dist="38100" dir="2700000" algn="tl">
                    <a:srgbClr val="000000">
                      <a:alpha val="43137"/>
                    </a:srgbClr>
                  </a:outerShdw>
                </a:effectLst>
              </a:rPr>
              <a:t>Будьте </a:t>
            </a:r>
            <a:r>
              <a:rPr lang="ru-RU" b="1" dirty="0" smtClean="0">
                <a:solidFill>
                  <a:schemeClr val="tx2"/>
                </a:solidFill>
                <a:effectLst>
                  <a:outerShdw blurRad="38100" dist="38100" dir="2700000" algn="tl">
                    <a:srgbClr val="000000">
                      <a:alpha val="43137"/>
                    </a:srgbClr>
                  </a:outerShdw>
                </a:effectLst>
              </a:rPr>
              <a:t>осторожны</a:t>
            </a:r>
            <a:br>
              <a:rPr lang="ru-RU" b="1" dirty="0" smtClean="0">
                <a:solidFill>
                  <a:schemeClr val="tx2"/>
                </a:solidFill>
                <a:effectLst>
                  <a:outerShdw blurRad="38100" dist="38100" dir="2700000" algn="tl">
                    <a:srgbClr val="000000">
                      <a:alpha val="43137"/>
                    </a:srgbClr>
                  </a:outerShdw>
                </a:effectLst>
              </a:rPr>
            </a:br>
            <a:r>
              <a:rPr lang="ru-RU" b="1" dirty="0" smtClean="0">
                <a:solidFill>
                  <a:schemeClr val="tx2"/>
                </a:solidFill>
                <a:effectLst>
                  <a:outerShdw blurRad="38100" dist="38100" dir="2700000" algn="tl">
                    <a:srgbClr val="000000">
                      <a:alpha val="43137"/>
                    </a:srgbClr>
                  </a:outerShdw>
                </a:effectLst>
              </a:rPr>
              <a:t>с </a:t>
            </a:r>
            <a:r>
              <a:rPr lang="ru-RU" b="1" dirty="0">
                <a:solidFill>
                  <a:schemeClr val="tx2"/>
                </a:solidFill>
                <a:effectLst>
                  <a:outerShdw blurRad="38100" dist="38100" dir="2700000" algn="tl">
                    <a:srgbClr val="000000">
                      <a:alpha val="43137"/>
                    </a:srgbClr>
                  </a:outerShdw>
                </a:effectLst>
              </a:rPr>
              <a:t>показателями </a:t>
            </a:r>
            <a:r>
              <a:rPr lang="ru-RU" b="1" dirty="0" smtClean="0">
                <a:solidFill>
                  <a:schemeClr val="tx2"/>
                </a:solidFill>
                <a:effectLst>
                  <a:outerShdw blurRad="38100" dist="38100" dir="2700000" algn="tl">
                    <a:srgbClr val="000000">
                      <a:alpha val="43137"/>
                    </a:srgbClr>
                  </a:outerShdw>
                </a:effectLst>
              </a:rPr>
              <a:t>концентрации!</a:t>
            </a:r>
            <a:endParaRPr lang="ru-RU" b="1" dirty="0">
              <a:solidFill>
                <a:schemeClr val="tx2"/>
              </a:solidFill>
              <a:effectLst>
                <a:outerShdw blurRad="38100" dist="38100" dir="2700000" algn="tl">
                  <a:srgbClr val="000000">
                    <a:alpha val="43137"/>
                  </a:srgbClr>
                </a:outerShdw>
              </a:effectLst>
            </a:endParaRPr>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1707" y="4485435"/>
            <a:ext cx="3208586" cy="2316285"/>
          </a:xfrm>
          <a:prstGeom prst="rect">
            <a:avLst/>
          </a:prstGeom>
        </p:spPr>
      </p:pic>
    </p:spTree>
    <p:extLst>
      <p:ext uri="{BB962C8B-B14F-4D97-AF65-F5344CB8AC3E}">
        <p14:creationId xmlns:p14="http://schemas.microsoft.com/office/powerpoint/2010/main" xmlns="" val="1571746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3339" y="44625"/>
            <a:ext cx="12048661" cy="3626377"/>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3. </a:t>
            </a:r>
            <a:r>
              <a:rPr lang="ru-RU" dirty="0">
                <a:latin typeface="Times New Roman" pitchFamily="18" charset="0"/>
                <a:cs typeface="Times New Roman" pitchFamily="18" charset="0"/>
              </a:rPr>
              <a:t>высокие барьеры вступления в отрасль и заключенное тайное соглашение между предприятиями, уже работающими в отрасли, приводят к олигополистическому сговору. Цены и объемы производства будут те же, что и в условиях монополии. </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4. Еще одной распространенной формой рынка является монополистическая конкуренция. Она имеет место в тех случаях, когда в какой либо отрасли действует множество мелких предприятий, предлагающих слабо дифференцированную продукцию. Дифференциация продукции приводит к тому, что кривая спроса каждого предприятия имеет отрицательный наклон. Однако в долгосрочном периоде приток новых компаний в отрасль сведет прибыль к нулю, и каждая из них достигнет равновесия в точке касания кривой АС и кривой спроса </a:t>
            </a:r>
            <a:r>
              <a:rPr lang="en-US" dirty="0" err="1">
                <a:latin typeface="Times New Roman" pitchFamily="18" charset="0"/>
                <a:cs typeface="Times New Roman" pitchFamily="18" charset="0"/>
              </a:rPr>
              <a:t>dd</a:t>
            </a:r>
            <a:r>
              <a:rPr lang="ru-RU" dirty="0">
                <a:latin typeface="Times New Roman" pitchFamily="18" charset="0"/>
                <a:cs typeface="Times New Roman" pitchFamily="18" charset="0"/>
              </a:rPr>
              <a:t>. В этой точке цены будут выше предельных издержек, однако монополистическая конкуренция обеспечивает намного большее разнообразие товаров и услуг, чем совершенная конкуренция.</a:t>
            </a:r>
          </a:p>
        </p:txBody>
      </p:sp>
      <p:sp>
        <p:nvSpPr>
          <p:cNvPr id="3" name="Прямоугольник 2"/>
          <p:cNvSpPr/>
          <p:nvPr/>
        </p:nvSpPr>
        <p:spPr>
          <a:xfrm>
            <a:off x="150105" y="4437112"/>
            <a:ext cx="12008623" cy="1836144"/>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5. </a:t>
            </a:r>
            <a:r>
              <a:rPr lang="ru-RU" dirty="0">
                <a:latin typeface="Times New Roman" pitchFamily="18" charset="0"/>
                <a:cs typeface="Times New Roman" pitchFamily="18" charset="0"/>
              </a:rPr>
              <a:t>Последняя ситуация предполагает наличие на рынке небольшого количества предприятий. В этом случае конкурирующим компаниям приходится вступать друг с другом в стратегическое взаимодействие. Конкуренция между немногими привносит совершенно новые особенности в экономическую жизнь компании. Она вынуждена принимать во внимание реакцию конкурентов на любые изменения своих цен и объемов производства. Изучением подходов к выбору стратегий. учитывающих поведение конкурентов, занимается теория игр.</a:t>
            </a:r>
          </a:p>
        </p:txBody>
      </p:sp>
    </p:spTree>
    <p:extLst>
      <p:ext uri="{BB962C8B-B14F-4D97-AF65-F5344CB8AC3E}">
        <p14:creationId xmlns:p14="http://schemas.microsoft.com/office/powerpoint/2010/main" xmlns="" val="6954011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7328" y="159024"/>
            <a:ext cx="8736971" cy="461665"/>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Контроль, нововведения и информация</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0" y="692696"/>
            <a:ext cx="12192000" cy="5155257"/>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6. </a:t>
            </a:r>
            <a:r>
              <a:rPr lang="ru-RU" dirty="0">
                <a:latin typeface="Times New Roman" pitchFamily="18" charset="0"/>
                <a:cs typeface="Times New Roman" pitchFamily="18" charset="0"/>
              </a:rPr>
              <a:t>С расширением корпораций их собственниками становится</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очень большое число лиц. Здесь мы можем наблюдать отделение собственности от контроля. Такое положение может вызвать конфликт интересов между владельцами акций и управляющими.</a:t>
            </a:r>
          </a:p>
          <a:p>
            <a:r>
              <a:rPr lang="ru-RU" sz="2000" dirty="0">
                <a:latin typeface="Times New Roman" panose="02020603050405020304" pitchFamily="18" charset="0"/>
                <a:cs typeface="Times New Roman" panose="02020603050405020304" pitchFamily="18" charset="0"/>
              </a:rPr>
              <a:t> </a:t>
            </a:r>
          </a:p>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7• </a:t>
            </a:r>
            <a:r>
              <a:rPr lang="ru-RU" dirty="0">
                <a:latin typeface="Times New Roman" pitchFamily="18" charset="0"/>
                <a:cs typeface="Times New Roman" pitchFamily="18" charset="0"/>
              </a:rPr>
              <a:t>Внимательное изучение поведения олигополии показывает, что они далеко не всегда руководствуются принципом максимизации прибыли. Одним из факторов, ограничивающих его действие, является ограниченная рациональность. </a:t>
            </a:r>
          </a:p>
          <a:p>
            <a:r>
              <a:rPr lang="ru-RU" sz="2000" dirty="0">
                <a:latin typeface="Times New Roman" panose="02020603050405020304" pitchFamily="18" charset="0"/>
                <a:cs typeface="Times New Roman" panose="02020603050405020304" pitchFamily="18" charset="0"/>
              </a:rPr>
              <a:t> </a:t>
            </a:r>
          </a:p>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8. </a:t>
            </a:r>
            <a:r>
              <a:rPr lang="ru-RU" dirty="0" err="1">
                <a:latin typeface="Times New Roman" pitchFamily="18" charset="0"/>
                <a:cs typeface="Times New Roman" pitchFamily="18" charset="0"/>
              </a:rPr>
              <a:t>Шумпетр</a:t>
            </a:r>
            <a:r>
              <a:rPr lang="ru-RU" dirty="0">
                <a:latin typeface="Times New Roman" pitchFamily="18" charset="0"/>
                <a:cs typeface="Times New Roman" pitchFamily="18" charset="0"/>
              </a:rPr>
              <a:t> подчеркивал важную роль новатора, того, кто создает «новые комбинации» в виде новых товаров или методов организации производства и получает за это приличное вознаграждение. </a:t>
            </a:r>
            <a:r>
              <a:rPr lang="ru-RU" dirty="0" err="1">
                <a:latin typeface="Times New Roman" pitchFamily="18" charset="0"/>
                <a:cs typeface="Times New Roman" pitchFamily="18" charset="0"/>
              </a:rPr>
              <a:t>Шумпетерианская</a:t>
            </a:r>
            <a:r>
              <a:rPr lang="ru-RU" dirty="0">
                <a:latin typeface="Times New Roman" pitchFamily="18" charset="0"/>
                <a:cs typeface="Times New Roman" pitchFamily="18" charset="0"/>
              </a:rPr>
              <a:t> гипотеза обращает внимание на то, что традиционная теория не учитывает динамичности современных технологических изменений. Остается без внимания и тот факт, что олигополии и монополии являются главным источником инноваций и повышения уровня жизни. Следовательно, возвращение крупных компаний в лоно совершенной конкуренции может вызвать рост цен в долгосрочном периоде, поскольку фрагментация отрасли замедлила бы технический процесс.</a:t>
            </a:r>
          </a:p>
        </p:txBody>
      </p:sp>
    </p:spTree>
    <p:extLst>
      <p:ext uri="{BB962C8B-B14F-4D97-AF65-F5344CB8AC3E}">
        <p14:creationId xmlns:p14="http://schemas.microsoft.com/office/powerpoint/2010/main" xmlns="" val="28387381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5360" y="1124744"/>
            <a:ext cx="12192000" cy="2833340"/>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9. </a:t>
            </a:r>
            <a:r>
              <a:rPr lang="ru-RU" dirty="0">
                <a:latin typeface="Times New Roman" pitchFamily="18" charset="0"/>
                <a:cs typeface="Times New Roman" pitchFamily="18" charset="0"/>
              </a:rPr>
              <a:t>В наши дни экономика информации ставит перед нами проблемы, связанные с эффективным производством и распространением новых н усовершенствованных знаний. Информация отличается от обычных товаров дороговизной своего производства и дешевизной воспроизводства. Неспособность фирм извлекать полную денежную стоимость своих изобретений получило название "</a:t>
            </a:r>
            <a:r>
              <a:rPr lang="ru-RU" dirty="0" err="1">
                <a:latin typeface="Times New Roman" pitchFamily="18" charset="0"/>
                <a:cs typeface="Times New Roman" pitchFamily="18" charset="0"/>
              </a:rPr>
              <a:t>неприсваиваемость</a:t>
            </a:r>
            <a:r>
              <a:rPr lang="ru-RU" dirty="0">
                <a:latin typeface="Times New Roman" pitchFamily="18" charset="0"/>
                <a:cs typeface="Times New Roman" pitchFamily="18" charset="0"/>
              </a:rPr>
              <a:t>". Чтобы превратить эту 'неспособность" в "способность", государство разрабатывает особые права интеллектуальной собственности, регулирующие порядок выдачи патентов, защиты авторских прав, торговых секретов и электронных носителей информации. Развитие электронно-информационных систем, </a:t>
            </a:r>
            <a:r>
              <a:rPr lang="en-US" dirty="0">
                <a:latin typeface="Times New Roman" pitchFamily="18" charset="0"/>
                <a:cs typeface="Times New Roman" pitchFamily="18" charset="0"/>
              </a:rPr>
              <a:t>Internet</a:t>
            </a:r>
            <a:r>
              <a:rPr lang="ru-RU" dirty="0">
                <a:latin typeface="Times New Roman" pitchFamily="18" charset="0"/>
                <a:cs typeface="Times New Roman" pitchFamily="18" charset="0"/>
              </a:rPr>
              <a:t> еще острее ставит перед нами дилемму установления эффективных цен на информационные услуги. </a:t>
            </a:r>
          </a:p>
        </p:txBody>
      </p:sp>
    </p:spTree>
    <p:extLst>
      <p:ext uri="{BB962C8B-B14F-4D97-AF65-F5344CB8AC3E}">
        <p14:creationId xmlns:p14="http://schemas.microsoft.com/office/powerpoint/2010/main" xmlns="" val="7155975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3339" y="116633"/>
            <a:ext cx="1328633"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Итоги</a:t>
            </a:r>
            <a:endParaRPr lang="ru-RU" sz="32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62227" y="920910"/>
            <a:ext cx="12029773" cy="3322961"/>
          </a:xfrm>
          <a:prstGeom prst="rect">
            <a:avLst/>
          </a:prstGeom>
        </p:spPr>
        <p:txBody>
          <a:bodyPr wrap="square">
            <a:spAutoFit/>
          </a:bodyPr>
          <a:lstStyle/>
          <a:p>
            <a:pPr marL="342900" indent="-342900" defTabSz="457200">
              <a:lnSpc>
                <a:spcPct val="120000"/>
              </a:lnSpc>
              <a:spcBef>
                <a:spcPts val="1000"/>
              </a:spcBef>
              <a:buClr>
                <a:schemeClr val="accent1"/>
              </a:buClr>
              <a:buFont typeface="Wingdings 3" charset="2"/>
              <a:buChar char=""/>
            </a:pPr>
            <a:r>
              <a:rPr lang="ru-RU" sz="2400" b="1" dirty="0">
                <a:latin typeface="Times New Roman" panose="02020603050405020304" pitchFamily="18" charset="0"/>
                <a:cs typeface="Times New Roman" panose="02020603050405020304" pitchFamily="18" charset="0"/>
              </a:rPr>
              <a:t>10</a:t>
            </a:r>
            <a:r>
              <a:rPr lang="ru-RU" dirty="0">
                <a:latin typeface="Times New Roman" pitchFamily="18" charset="0"/>
                <a:cs typeface="Times New Roman" pitchFamily="18" charset="0"/>
              </a:rPr>
              <a:t>.  Использование монополиями своей власти приводит к экономической неэффективности, которая проявляется в том, что цена превышает предельные издержки, или же в снижении качества выпускаемой продукции. Эмпирические исследования показывают, что чистые потери или потеря эффективности из-за несовершенной конкуренции в масштабах всей экономики не так уж велики</a:t>
            </a:r>
            <a:r>
              <a:rPr lang="ru-RU" dirty="0" smtClean="0">
                <a:latin typeface="Times New Roman" pitchFamily="18" charset="0"/>
                <a:cs typeface="Times New Roman" pitchFamily="18" charset="0"/>
              </a:rPr>
              <a:t>.</a:t>
            </a:r>
            <a:r>
              <a:rPr lang="ru-RU" dirty="0">
                <a:latin typeface="Times New Roman" pitchFamily="18" charset="0"/>
                <a:cs typeface="Times New Roman" pitchFamily="18" charset="0"/>
              </a:rPr>
              <a:t> </a:t>
            </a:r>
          </a:p>
          <a:p>
            <a:pPr marL="342900" indent="-342900" defTabSz="457200">
              <a:lnSpc>
                <a:spcPct val="120000"/>
              </a:lnSpc>
              <a:spcBef>
                <a:spcPts val="1000"/>
              </a:spcBef>
              <a:buClr>
                <a:schemeClr val="accent1"/>
              </a:buClr>
              <a:buFont typeface="Wingdings 3" charset="2"/>
              <a:buChar char=""/>
            </a:pPr>
            <a:r>
              <a:rPr lang="ru-RU" dirty="0">
                <a:latin typeface="Times New Roman" pitchFamily="18" charset="0"/>
                <a:cs typeface="Times New Roman" pitchFamily="18" charset="0"/>
              </a:rPr>
              <a:t>11. Стремясь предотвратить злоупотребления, связанные с несовершенной конкуренцией, государство раньше использовало налоговую политику, контроль над ценами и национализацию. Такие меры сегодня в большинстве стран с рыночной экономикой используются очень редко. В настоящее время тремя главными инструментами промышленной политики в Америке являются регулирование, антимонопольные законодательным является обеспечение интенсивного соперничества с помощью повсеместного уменьшения ограничений для конкуренции.</a:t>
            </a:r>
          </a:p>
        </p:txBody>
      </p:sp>
    </p:spTree>
    <p:extLst>
      <p:ext uri="{BB962C8B-B14F-4D97-AF65-F5344CB8AC3E}">
        <p14:creationId xmlns:p14="http://schemas.microsoft.com/office/powerpoint/2010/main" xmlns="" val="16533498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15680" y="188641"/>
            <a:ext cx="4381392" cy="646331"/>
          </a:xfrm>
          <a:prstGeom prst="rect">
            <a:avLst/>
          </a:prstGeom>
        </p:spPr>
        <p:txBody>
          <a:bodyPr wrap="none">
            <a:spAutoFit/>
          </a:bodyPr>
          <a:lstStyle/>
          <a:p>
            <a:r>
              <a:rPr lang="ru-RU" sz="3600" b="1" dirty="0">
                <a:latin typeface="Times New Roman" panose="02020603050405020304" pitchFamily="18" charset="0"/>
                <a:cs typeface="Times New Roman" panose="02020603050405020304" pitchFamily="18" charset="0"/>
              </a:rPr>
              <a:t>Ключевые понятия.</a:t>
            </a:r>
            <a:endParaRPr lang="ru-RU" sz="36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583499" y="1290241"/>
            <a:ext cx="8889856" cy="4524315"/>
          </a:xfrm>
          <a:prstGeom prst="rect">
            <a:avLst/>
          </a:prstGeom>
        </p:spPr>
        <p:txBody>
          <a:bodyPr wrap="square">
            <a:spAutoFit/>
          </a:bodyPr>
          <a:lstStyle/>
          <a:p>
            <a:pPr algn="ctr"/>
            <a:r>
              <a:rPr lang="ru-RU" sz="2400" b="1" dirty="0">
                <a:latin typeface="Times New Roman" panose="02020603050405020304" pitchFamily="18" charset="0"/>
                <a:cs typeface="Times New Roman" panose="02020603050405020304" pitchFamily="18" charset="0"/>
              </a:rPr>
              <a:t>Модели несовершенной </a:t>
            </a:r>
            <a:r>
              <a:rPr lang="ru-RU" sz="2400" b="1" dirty="0" smtClean="0">
                <a:latin typeface="Times New Roman" panose="02020603050405020304" pitchFamily="18" charset="0"/>
                <a:cs typeface="Times New Roman" panose="02020603050405020304" pitchFamily="18" charset="0"/>
              </a:rPr>
              <a:t>конкуренции</a:t>
            </a:r>
          </a:p>
          <a:p>
            <a:pPr algn="ctr"/>
            <a:endParaRPr lang="ru-RU" sz="2400" b="1"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Концентрация</a:t>
            </a:r>
          </a:p>
          <a:p>
            <a:r>
              <a:rPr lang="ru-RU" sz="2400" dirty="0">
                <a:latin typeface="Times New Roman" panose="02020603050405020304" pitchFamily="18" charset="0"/>
                <a:cs typeface="Times New Roman" panose="02020603050405020304" pitchFamily="18" charset="0"/>
              </a:rPr>
              <a:t>Рыночная власть</a:t>
            </a:r>
          </a:p>
          <a:p>
            <a:r>
              <a:rPr lang="ru-RU" sz="2400" dirty="0">
                <a:latin typeface="Times New Roman" panose="02020603050405020304" pitchFamily="18" charset="0"/>
                <a:cs typeface="Times New Roman" panose="02020603050405020304" pitchFamily="18" charset="0"/>
              </a:rPr>
              <a:t>Стратегическое взаимодействие</a:t>
            </a:r>
          </a:p>
          <a:p>
            <a:r>
              <a:rPr lang="ru-RU" sz="2400" dirty="0">
                <a:latin typeface="Times New Roman" panose="02020603050405020304" pitchFamily="18" charset="0"/>
                <a:cs typeface="Times New Roman" panose="02020603050405020304" pitchFamily="18" charset="0"/>
              </a:rPr>
              <a:t>Тайный и открытый сговор</a:t>
            </a:r>
          </a:p>
          <a:p>
            <a:r>
              <a:rPr lang="ru-RU" sz="2400" dirty="0">
                <a:latin typeface="Times New Roman" panose="02020603050405020304" pitchFamily="18" charset="0"/>
                <a:cs typeface="Times New Roman" panose="02020603050405020304" pitchFamily="18" charset="0"/>
              </a:rPr>
              <a:t>Олигополистический сговор</a:t>
            </a:r>
          </a:p>
          <a:p>
            <a:r>
              <a:rPr lang="ru-RU" sz="2400" dirty="0">
                <a:latin typeface="Times New Roman" panose="02020603050405020304" pitchFamily="18" charset="0"/>
                <a:cs typeface="Times New Roman" panose="02020603050405020304" pitchFamily="18" charset="0"/>
              </a:rPr>
              <a:t>Олигополия из нескольких фирм</a:t>
            </a:r>
          </a:p>
          <a:p>
            <a:r>
              <a:rPr lang="ru-RU" sz="2400" dirty="0">
                <a:latin typeface="Times New Roman" panose="02020603050405020304" pitchFamily="18" charset="0"/>
                <a:cs typeface="Times New Roman" panose="02020603050405020304" pitchFamily="18" charset="0"/>
              </a:rPr>
              <a:t>Бесприбыльное равновесие в условиях</a:t>
            </a:r>
          </a:p>
          <a:p>
            <a:r>
              <a:rPr lang="ru-RU" sz="2400" dirty="0">
                <a:latin typeface="Times New Roman" panose="02020603050405020304" pitchFamily="18" charset="0"/>
                <a:cs typeface="Times New Roman" panose="02020603050405020304" pitchFamily="18" charset="0"/>
              </a:rPr>
              <a:t>монополистической конкуренции</a:t>
            </a:r>
          </a:p>
          <a:p>
            <a:r>
              <a:rPr lang="ru-RU" sz="2400" dirty="0">
                <a:latin typeface="Times New Roman" panose="02020603050405020304" pitchFamily="18" charset="0"/>
                <a:cs typeface="Times New Roman" panose="02020603050405020304" pitchFamily="18" charset="0"/>
              </a:rPr>
              <a:t>Неэффективность "Р &gt; </a:t>
            </a:r>
            <a:r>
              <a:rPr lang="en-US" sz="2400" dirty="0">
                <a:latin typeface="Times New Roman" panose="02020603050405020304" pitchFamily="18" charset="0"/>
                <a:cs typeface="Times New Roman" panose="02020603050405020304" pitchFamily="18" charset="0"/>
              </a:rPr>
              <a:t>M</a:t>
            </a:r>
            <a:r>
              <a:rPr lang="ru-RU" sz="2400" dirty="0">
                <a:latin typeface="Times New Roman" panose="02020603050405020304" pitchFamily="18" charset="0"/>
                <a:cs typeface="Times New Roman" panose="02020603050405020304" pitchFamily="18" charset="0"/>
              </a:rPr>
              <a:t>С'</a:t>
            </a:r>
          </a:p>
          <a:p>
            <a:r>
              <a:rPr lang="ru-RU" sz="2400" dirty="0">
                <a:latin typeface="Times New Roman" panose="02020603050405020304" pitchFamily="18" charset="0"/>
                <a:cs typeface="Times New Roman" panose="02020603050405020304" pitchFamily="18" charset="0"/>
              </a:rPr>
              <a:t>Теория игр</a:t>
            </a:r>
          </a:p>
        </p:txBody>
      </p:sp>
    </p:spTree>
    <p:extLst>
      <p:ext uri="{BB962C8B-B14F-4D97-AF65-F5344CB8AC3E}">
        <p14:creationId xmlns:p14="http://schemas.microsoft.com/office/powerpoint/2010/main" xmlns="" val="18442338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71531" y="21968"/>
            <a:ext cx="8616619" cy="6309420"/>
          </a:xfrm>
          <a:prstGeom prst="rect">
            <a:avLst/>
          </a:prstGeom>
        </p:spPr>
        <p:txBody>
          <a:bodyPr wrap="square">
            <a:spAutoFit/>
          </a:bodyPr>
          <a:lstStyle/>
          <a:p>
            <a:pPr algn="ctr"/>
            <a:r>
              <a:rPr lang="ru-RU" sz="2400" b="1" dirty="0">
                <a:latin typeface="Times New Roman" panose="02020603050405020304" pitchFamily="18" charset="0"/>
                <a:cs typeface="Times New Roman" panose="02020603050405020304" pitchFamily="18" charset="0"/>
              </a:rPr>
              <a:t>Проблемы несовершенной </a:t>
            </a:r>
            <a:r>
              <a:rPr lang="ru-RU" sz="2400" b="1" dirty="0" smtClean="0">
                <a:latin typeface="Times New Roman" panose="02020603050405020304" pitchFamily="18" charset="0"/>
                <a:cs typeface="Times New Roman" panose="02020603050405020304" pitchFamily="18" charset="0"/>
              </a:rPr>
              <a:t>конкуренции</a:t>
            </a:r>
          </a:p>
          <a:p>
            <a:pPr algn="ctr"/>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Отделение собственности от контроля</a:t>
            </a:r>
          </a:p>
          <a:p>
            <a:r>
              <a:rPr lang="ru-RU" sz="2000" dirty="0">
                <a:latin typeface="Times New Roman" panose="02020603050405020304" pitchFamily="18" charset="0"/>
                <a:cs typeface="Times New Roman" panose="02020603050405020304" pitchFamily="18" charset="0"/>
              </a:rPr>
              <a:t>Пределы принципа максимизации прибыли</a:t>
            </a:r>
          </a:p>
          <a:p>
            <a:r>
              <a:rPr lang="ru-RU" sz="2000" dirty="0">
                <a:latin typeface="Times New Roman" panose="02020603050405020304" pitchFamily="18" charset="0"/>
                <a:cs typeface="Times New Roman" panose="02020603050405020304" pitchFamily="18" charset="0"/>
              </a:rPr>
              <a:t>Ограниченная рациональность</a:t>
            </a:r>
          </a:p>
          <a:p>
            <a:r>
              <a:rPr lang="ru-RU" sz="2000" dirty="0">
                <a:latin typeface="Times New Roman" panose="02020603050405020304" pitchFamily="18" charset="0"/>
                <a:cs typeface="Times New Roman" panose="02020603050405020304" pitchFamily="18" charset="0"/>
              </a:rPr>
              <a:t>Гипотеза </a:t>
            </a:r>
            <a:r>
              <a:rPr lang="ru-RU" sz="2000" dirty="0" err="1">
                <a:latin typeface="Times New Roman" panose="02020603050405020304" pitchFamily="18" charset="0"/>
                <a:cs typeface="Times New Roman" panose="02020603050405020304" pitchFamily="18" charset="0"/>
              </a:rPr>
              <a:t>Шумпетера</a:t>
            </a:r>
            <a:r>
              <a:rPr lang="ru-RU" sz="2000" dirty="0">
                <a:latin typeface="Times New Roman" panose="02020603050405020304" pitchFamily="18" charset="0"/>
                <a:cs typeface="Times New Roman" panose="02020603050405020304" pitchFamily="18" charset="0"/>
              </a:rPr>
              <a:t> </a:t>
            </a:r>
          </a:p>
          <a:p>
            <a:r>
              <a:rPr lang="ru-RU" sz="2000" dirty="0">
                <a:latin typeface="Times New Roman" panose="02020603050405020304" pitchFamily="18" charset="0"/>
                <a:cs typeface="Times New Roman" panose="02020603050405020304" pitchFamily="18" charset="0"/>
              </a:rPr>
              <a:t>Ценообразование по методу "</a:t>
            </a:r>
            <a:r>
              <a:rPr lang="ru-RU" sz="2000" dirty="0" smtClean="0">
                <a:latin typeface="Times New Roman" panose="02020603050405020304" pitchFamily="18" charset="0"/>
                <a:cs typeface="Times New Roman" panose="02020603050405020304" pitchFamily="18" charset="0"/>
              </a:rPr>
              <a:t>издержки ПЛЮС</a:t>
            </a:r>
            <a:r>
              <a:rPr lang="ru-RU" sz="2000" dirty="0">
                <a:latin typeface="Times New Roman" panose="02020603050405020304" pitchFamily="18" charset="0"/>
                <a:cs typeface="Times New Roman" panose="02020603050405020304" pitchFamily="18" charset="0"/>
              </a:rPr>
              <a:t>'</a:t>
            </a:r>
          </a:p>
          <a:p>
            <a:r>
              <a:rPr lang="ru-RU" sz="2000" dirty="0">
                <a:latin typeface="Times New Roman" panose="02020603050405020304" pitchFamily="18" charset="0"/>
                <a:cs typeface="Times New Roman" panose="02020603050405020304" pitchFamily="18" charset="0"/>
              </a:rPr>
              <a:t>Альтернативные цели</a:t>
            </a:r>
          </a:p>
          <a:p>
            <a:r>
              <a:rPr lang="ru-RU" sz="2000" dirty="0">
                <a:latin typeface="Times New Roman" panose="02020603050405020304" pitchFamily="18" charset="0"/>
                <a:cs typeface="Times New Roman" panose="02020603050405020304" pitchFamily="18" charset="0"/>
              </a:rPr>
              <a:t>Экономика информации</a:t>
            </a:r>
          </a:p>
          <a:p>
            <a:r>
              <a:rPr lang="ru-RU" sz="2000" dirty="0">
                <a:latin typeface="Times New Roman" panose="02020603050405020304" pitchFamily="18" charset="0"/>
                <a:cs typeface="Times New Roman" panose="02020603050405020304" pitchFamily="18" charset="0"/>
              </a:rPr>
              <a:t>Защита интеллектуальной собственности</a:t>
            </a:r>
          </a:p>
          <a:p>
            <a:r>
              <a:rPr lang="ru-RU" sz="2000" dirty="0">
                <a:latin typeface="Times New Roman" panose="02020603050405020304" pitchFamily="18" charset="0"/>
                <a:cs typeface="Times New Roman" panose="02020603050405020304" pitchFamily="18" charset="0"/>
              </a:rPr>
              <a:t>Дилемма эффективного производства информации</a:t>
            </a:r>
          </a:p>
          <a:p>
            <a:r>
              <a:rPr lang="ru-RU" sz="2000" dirty="0">
                <a:latin typeface="Times New Roman" panose="02020603050405020304" pitchFamily="18" charset="0"/>
                <a:cs typeface="Times New Roman" panose="02020603050405020304" pitchFamily="18" charset="0"/>
              </a:rPr>
              <a:t>Чистые потери</a:t>
            </a:r>
          </a:p>
          <a:p>
            <a:r>
              <a:rPr lang="ru-RU" sz="2000" dirty="0">
                <a:latin typeface="Times New Roman" panose="02020603050405020304" pitchFamily="18" charset="0"/>
                <a:cs typeface="Times New Roman" panose="02020603050405020304" pitchFamily="18" charset="0"/>
              </a:rPr>
              <a:t>Устаревшие методы воздействия несовершенную конкуренцию:</a:t>
            </a:r>
          </a:p>
          <a:p>
            <a:r>
              <a:rPr lang="ru-RU" sz="2000" dirty="0">
                <a:latin typeface="Times New Roman" panose="02020603050405020304" pitchFamily="18" charset="0"/>
                <a:cs typeface="Times New Roman" panose="02020603050405020304" pitchFamily="18" charset="0"/>
              </a:rPr>
              <a:t>налогообложение,</a:t>
            </a:r>
          </a:p>
          <a:p>
            <a:r>
              <a:rPr lang="ru-RU" sz="2000" dirty="0">
                <a:latin typeface="Times New Roman" panose="02020603050405020304" pitchFamily="18" charset="0"/>
                <a:cs typeface="Times New Roman" panose="02020603050405020304" pitchFamily="18" charset="0"/>
              </a:rPr>
              <a:t>контроль над ценам,</a:t>
            </a:r>
          </a:p>
          <a:p>
            <a:r>
              <a:rPr lang="ru-RU" sz="2000" dirty="0">
                <a:latin typeface="Times New Roman" panose="02020603050405020304" pitchFamily="18" charset="0"/>
                <a:cs typeface="Times New Roman" panose="02020603050405020304" pitchFamily="18" charset="0"/>
              </a:rPr>
              <a:t>национализация,</a:t>
            </a:r>
          </a:p>
          <a:p>
            <a:r>
              <a:rPr lang="ru-RU" sz="2000" dirty="0">
                <a:latin typeface="Times New Roman" panose="02020603050405020304" pitchFamily="18" charset="0"/>
                <a:cs typeface="Times New Roman" panose="02020603050405020304" pitchFamily="18" charset="0"/>
              </a:rPr>
              <a:t>монополистическая конкуренция</a:t>
            </a:r>
          </a:p>
          <a:p>
            <a:r>
              <a:rPr lang="ru-RU" sz="2000" dirty="0">
                <a:latin typeface="Times New Roman" panose="02020603050405020304" pitchFamily="18" charset="0"/>
                <a:cs typeface="Times New Roman" panose="02020603050405020304" pitchFamily="18" charset="0"/>
              </a:rPr>
              <a:t>Регулирование,</a:t>
            </a:r>
          </a:p>
          <a:p>
            <a:r>
              <a:rPr lang="ru-RU" sz="2000" dirty="0">
                <a:latin typeface="Times New Roman" panose="02020603050405020304" pitchFamily="18" charset="0"/>
                <a:cs typeface="Times New Roman" panose="02020603050405020304" pitchFamily="18" charset="0"/>
              </a:rPr>
              <a:t>Антимонопольное Законодательство.</a:t>
            </a:r>
          </a:p>
          <a:p>
            <a:r>
              <a:rPr lang="en-US" sz="2000" dirty="0" err="1">
                <a:latin typeface="Times New Roman" panose="02020603050405020304" pitchFamily="18" charset="0"/>
                <a:cs typeface="Times New Roman" panose="02020603050405020304" pitchFamily="18" charset="0"/>
              </a:rPr>
              <a:t>Поо</a:t>
            </a:r>
            <a:r>
              <a:rPr lang="ru-RU" sz="2000" dirty="0">
                <a:latin typeface="Times New Roman" panose="02020603050405020304" pitchFamily="18" charset="0"/>
                <a:cs typeface="Times New Roman" panose="02020603050405020304" pitchFamily="18" charset="0"/>
              </a:rPr>
              <a:t>щ</a:t>
            </a:r>
            <a:r>
              <a:rPr lang="en-US" sz="2000" dirty="0" err="1">
                <a:latin typeface="Times New Roman" panose="02020603050405020304" pitchFamily="18" charset="0"/>
                <a:cs typeface="Times New Roman" panose="02020603050405020304" pitchFamily="18" charset="0"/>
              </a:rPr>
              <a:t>рение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конкуренц</a:t>
            </a:r>
            <a:r>
              <a:rPr lang="ru-RU" sz="2000" dirty="0" err="1">
                <a:latin typeface="Times New Roman" panose="02020603050405020304" pitchFamily="18" charset="0"/>
                <a:cs typeface="Times New Roman" panose="02020603050405020304" pitchFamily="18" charset="0"/>
              </a:rPr>
              <a:t>ии</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162024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39617" y="44624"/>
            <a:ext cx="5477782" cy="523220"/>
          </a:xfrm>
          <a:prstGeom prst="rect">
            <a:avLst/>
          </a:prstGeom>
        </p:spPr>
        <p:txBody>
          <a:bodyPr wrap="none">
            <a:spAutoFit/>
          </a:bodyPr>
          <a:lstStyle/>
          <a:p>
            <a:r>
              <a:rPr lang="ru-RU" sz="2800" b="1" dirty="0"/>
              <a:t>ВОПРОСЫ ДЛЯ ОБСУЖДЕНИЯ</a:t>
            </a:r>
            <a:endParaRPr lang="ru-RU" sz="2800" dirty="0"/>
          </a:p>
        </p:txBody>
      </p:sp>
      <p:sp>
        <p:nvSpPr>
          <p:cNvPr id="3" name="Прямоугольник 2"/>
          <p:cNvSpPr/>
          <p:nvPr/>
        </p:nvSpPr>
        <p:spPr>
          <a:xfrm>
            <a:off x="1487489" y="535647"/>
            <a:ext cx="10369152" cy="1077218"/>
          </a:xfrm>
          <a:prstGeom prst="rect">
            <a:avLst/>
          </a:prstGeom>
        </p:spPr>
        <p:txBody>
          <a:bodyPr wrap="square">
            <a:spAutoFit/>
          </a:bodyPr>
          <a:lstStyle/>
          <a:p>
            <a:r>
              <a:rPr lang="ru-RU" b="1" dirty="0"/>
              <a:t> </a:t>
            </a:r>
            <a:r>
              <a:rPr lang="ru-RU" sz="2400" b="1"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Вспомните </a:t>
            </a:r>
            <a:r>
              <a:rPr lang="ru-RU" sz="2000" dirty="0">
                <a:latin typeface="Times New Roman" panose="02020603050405020304" pitchFamily="18" charset="0"/>
                <a:cs typeface="Times New Roman" panose="02020603050405020304" pitchFamily="18" charset="0"/>
              </a:rPr>
              <a:t>две первые модели несовершенной конкуренции, рассмотренные в первом разделе главы. Составьте таблицу, в которой сравнивались бы совершенная конкуренции, </a:t>
            </a:r>
            <a:r>
              <a:rPr lang="ru-RU" sz="2000" dirty="0" err="1">
                <a:latin typeface="Times New Roman" panose="02020603050405020304" pitchFamily="18" charset="0"/>
                <a:cs typeface="Times New Roman" panose="02020603050405020304" pitchFamily="18" charset="0"/>
              </a:rPr>
              <a:t>мон</a:t>
            </a:r>
            <a:r>
              <a:rPr lang="en-US" sz="2000" dirty="0">
                <a:latin typeface="Times New Roman" panose="02020603050405020304" pitchFamily="18" charset="0"/>
                <a:cs typeface="Times New Roman" panose="02020603050405020304" pitchFamily="18" charset="0"/>
              </a:rPr>
              <a:t>o</a:t>
            </a:r>
            <a:r>
              <a:rPr lang="ru-RU" sz="2000" dirty="0" err="1">
                <a:latin typeface="Times New Roman" panose="02020603050405020304" pitchFamily="18" charset="0"/>
                <a:cs typeface="Times New Roman" panose="02020603050405020304" pitchFamily="18" charset="0"/>
              </a:rPr>
              <a:t>полия</a:t>
            </a:r>
            <a:r>
              <a:rPr lang="ru-RU" sz="2000" dirty="0">
                <a:latin typeface="Times New Roman" panose="02020603050405020304" pitchFamily="18" charset="0"/>
                <a:cs typeface="Times New Roman" panose="02020603050405020304" pitchFamily="18" charset="0"/>
              </a:rPr>
              <a:t>  и эти две модели по нижеперечисленным характеристикам.</a:t>
            </a:r>
          </a:p>
        </p:txBody>
      </p:sp>
      <p:sp>
        <p:nvSpPr>
          <p:cNvPr id="4" name="Прямоугольник 3"/>
          <p:cNvSpPr/>
          <p:nvPr/>
        </p:nvSpPr>
        <p:spPr>
          <a:xfrm>
            <a:off x="1304719" y="1778040"/>
            <a:ext cx="10743943" cy="1938992"/>
          </a:xfrm>
          <a:prstGeom prst="rect">
            <a:avLst/>
          </a:prstGeom>
        </p:spPr>
        <p:txBody>
          <a:bodyPr wrap="square">
            <a:spAutoFit/>
          </a:bodyPr>
          <a:lstStyle/>
          <a:p>
            <a:pPr marL="285750" lvl="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Количество предприятий</a:t>
            </a:r>
          </a:p>
          <a:p>
            <a:pPr marL="285750" lvl="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Наличие сговора</a:t>
            </a:r>
          </a:p>
          <a:p>
            <a:pPr marL="285750" lvl="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Соотношение цены и предельны</a:t>
            </a:r>
            <a:r>
              <a:rPr lang="en-US" sz="2400" dirty="0">
                <a:latin typeface="Times New Roman" panose="02020603050405020304" pitchFamily="18" charset="0"/>
                <a:cs typeface="Times New Roman" panose="02020603050405020304" pitchFamily="18" charset="0"/>
              </a:rPr>
              <a:t>x</a:t>
            </a:r>
            <a:r>
              <a:rPr lang="ru-RU" sz="2400" dirty="0">
                <a:latin typeface="Times New Roman" panose="02020603050405020304" pitchFamily="18" charset="0"/>
                <a:cs typeface="Times New Roman" panose="02020603050405020304" pitchFamily="18" charset="0"/>
              </a:rPr>
              <a:t> издержек</a:t>
            </a:r>
          </a:p>
          <a:p>
            <a:pPr marL="285750" lvl="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Соотношение цены и долгосрочных средних издержек</a:t>
            </a:r>
          </a:p>
          <a:p>
            <a:pPr marL="285750" lvl="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Эффективность</a:t>
            </a:r>
          </a:p>
        </p:txBody>
      </p:sp>
      <p:sp>
        <p:nvSpPr>
          <p:cNvPr id="5" name="Прямоугольник 4"/>
          <p:cNvSpPr/>
          <p:nvPr/>
        </p:nvSpPr>
        <p:spPr>
          <a:xfrm>
            <a:off x="1487489" y="3637876"/>
            <a:ext cx="12168189" cy="1077218"/>
          </a:xfrm>
          <a:prstGeom prst="rect">
            <a:avLst/>
          </a:prstGeom>
        </p:spPr>
        <p:txBody>
          <a:bodyPr wrap="square">
            <a:spAutoFit/>
          </a:bodyPr>
          <a:lstStyle/>
          <a:p>
            <a:pPr lvl="0"/>
            <a:r>
              <a:rPr lang="ru-RU" sz="2400" b="1"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1995 году американский рынок авиаперевозок был поделен между несколькими авиакомпаниями. Рассчитайте коэффициенты концентрации для четырех и шести компаний. Как изменятся эти показатели, если </a:t>
            </a:r>
            <a:r>
              <a:rPr lang="en-US" sz="2000" dirty="0">
                <a:latin typeface="Times New Roman" panose="02020603050405020304" pitchFamily="18" charset="0"/>
                <a:cs typeface="Times New Roman" panose="02020603050405020304" pitchFamily="18" charset="0"/>
              </a:rPr>
              <a:t>Delta </a:t>
            </a:r>
            <a:r>
              <a:rPr lang="ru-RU" sz="2000" dirty="0">
                <a:latin typeface="Times New Roman" panose="02020603050405020304" pitchFamily="18" charset="0"/>
                <a:cs typeface="Times New Roman" panose="02020603050405020304" pitchFamily="18" charset="0"/>
              </a:rPr>
              <a:t>объединится с </a:t>
            </a:r>
            <a:r>
              <a:rPr lang="en-US" sz="2000" dirty="0">
                <a:latin typeface="Times New Roman" panose="02020603050405020304" pitchFamily="18" charset="0"/>
                <a:cs typeface="Times New Roman" panose="02020603050405020304" pitchFamily="18" charset="0"/>
              </a:rPr>
              <a:t>United</a:t>
            </a:r>
            <a:r>
              <a:rPr lang="ru-RU" sz="2000" dirty="0">
                <a:latin typeface="Times New Roman" panose="02020603050405020304" pitchFamily="18" charset="0"/>
                <a:cs typeface="Times New Roman" panose="02020603050405020304" pitchFamily="18" charset="0"/>
              </a:rPr>
              <a:t>?</a:t>
            </a:r>
          </a:p>
        </p:txBody>
      </p:sp>
      <p:pic>
        <p:nvPicPr>
          <p:cNvPr id="6" name="Picture 2" descr="C:\Users\валентина\Desktop\учеба\экономика\IMG_20131207_115540 - копия.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5560" y="4715094"/>
            <a:ext cx="7776864" cy="20380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795658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1384" y="1341438"/>
            <a:ext cx="11880981" cy="3293209"/>
          </a:xfrm>
          <a:prstGeom prst="rect">
            <a:avLst/>
          </a:prstGeom>
        </p:spPr>
        <p:txBody>
          <a:bodyPr wrap="square">
            <a:spAutoFit/>
          </a:bodyPr>
          <a:lstStyle/>
          <a:p>
            <a:pPr lvl="0"/>
            <a:r>
              <a:rPr lang="ru-RU" sz="2400" b="1" dirty="0" smtClean="0">
                <a:latin typeface="Times New Roman" panose="02020603050405020304" pitchFamily="18" charset="0"/>
                <a:cs typeface="Times New Roman" panose="02020603050405020304" pitchFamily="18" charset="0"/>
              </a:rPr>
              <a:t>3. </a:t>
            </a:r>
            <a:r>
              <a:rPr lang="ru-RU" sz="2000" dirty="0" smtClean="0">
                <a:latin typeface="Times New Roman" panose="02020603050405020304" pitchFamily="18" charset="0"/>
                <a:cs typeface="Times New Roman" panose="02020603050405020304" pitchFamily="18" charset="0"/>
              </a:rPr>
              <a:t>Трагедия </a:t>
            </a:r>
            <a:r>
              <a:rPr lang="ru-RU" sz="2000" dirty="0">
                <a:latin typeface="Times New Roman" panose="02020603050405020304" pitchFamily="18" charset="0"/>
                <a:cs typeface="Times New Roman" panose="02020603050405020304" pitchFamily="18" charset="0"/>
              </a:rPr>
              <a:t>большинства отраслей, работающих в условиях монополистической конкуренции, состоит не в чрезмерной прибыли. Скорее чрезмерных ценах, иногда даже при полном отсутствии прибыли, поскольку ресурсы растрачиваются на производство незначительных объемов производства. Объясните, что имел в виду автор этого высказывания, используя понятие долгосрочного равновесия. Докажите, что монополистическая конкуренция может обеспечить большое разнообразие </a:t>
            </a:r>
            <a:r>
              <a:rPr lang="ru-RU" sz="2000" dirty="0" smtClean="0">
                <a:latin typeface="Times New Roman" panose="02020603050405020304" pitchFamily="18" charset="0"/>
                <a:cs typeface="Times New Roman" panose="02020603050405020304" pitchFamily="18" charset="0"/>
              </a:rPr>
              <a:t>товаров</a:t>
            </a:r>
          </a:p>
          <a:p>
            <a:pPr lvl="0"/>
            <a:endParaRPr lang="ru-RU" sz="2000" dirty="0">
              <a:latin typeface="Times New Roman" panose="02020603050405020304" pitchFamily="18" charset="0"/>
              <a:cs typeface="Times New Roman" panose="02020603050405020304" pitchFamily="18" charset="0"/>
            </a:endParaRPr>
          </a:p>
          <a:p>
            <a:pPr lvl="0"/>
            <a:r>
              <a:rPr lang="ru-RU" sz="2400" b="1" dirty="0" smtClean="0">
                <a:latin typeface="Times New Roman" panose="02020603050405020304" pitchFamily="18" charset="0"/>
                <a:cs typeface="Times New Roman" panose="02020603050405020304" pitchFamily="18" charset="0"/>
              </a:rPr>
              <a:t>4. </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Наивно пытаться делить монополию даже на небольшое число конкурентных единиц, </a:t>
            </a:r>
            <a:r>
              <a:rPr lang="ru-RU" sz="2000" dirty="0" err="1">
                <a:latin typeface="Times New Roman" panose="02020603050405020304" pitchFamily="18" charset="0"/>
                <a:cs typeface="Times New Roman" panose="02020603050405020304" pitchFamily="18" charset="0"/>
              </a:rPr>
              <a:t>поскольк</a:t>
            </a:r>
            <a:r>
              <a:rPr lang="en-US" sz="2000" dirty="0">
                <a:latin typeface="Times New Roman" panose="02020603050405020304" pitchFamily="18" charset="0"/>
                <a:cs typeface="Times New Roman" panose="02020603050405020304" pitchFamily="18" charset="0"/>
              </a:rPr>
              <a:t>y</a:t>
            </a:r>
            <a:r>
              <a:rPr lang="ru-RU" sz="2000" dirty="0">
                <a:latin typeface="Times New Roman" panose="02020603050405020304" pitchFamily="18" charset="0"/>
                <a:cs typeface="Times New Roman" panose="02020603050405020304" pitchFamily="18" charset="0"/>
              </a:rPr>
              <a:t> основной причиной возникновения монополии является возможность снижения издержек при увеличении масштабов производства. Более того, даже если существует всего лишь несколько предприятий, цена, вероятно, все равно будет близка к предельным издержкам». Обсудите обе части этого утверждения.</a:t>
            </a:r>
          </a:p>
        </p:txBody>
      </p:sp>
    </p:spTree>
    <p:extLst>
      <p:ext uri="{BB962C8B-B14F-4D97-AF65-F5344CB8AC3E}">
        <p14:creationId xmlns:p14="http://schemas.microsoft.com/office/powerpoint/2010/main" xmlns="" val="216185782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71437" y="1401738"/>
            <a:ext cx="11713301" cy="3539430"/>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5. </a:t>
            </a:r>
            <a:r>
              <a:rPr lang="ru-RU" sz="2000" dirty="0">
                <a:latin typeface="Times New Roman" panose="02020603050405020304" pitchFamily="18" charset="0"/>
                <a:cs typeface="Times New Roman" panose="02020603050405020304" pitchFamily="18" charset="0"/>
              </a:rPr>
              <a:t>Проведенное недавно двумя экономистами интересное исследование </a:t>
            </a:r>
            <a:r>
              <a:rPr lang="en-US" sz="2000" dirty="0">
                <a:latin typeface="Times New Roman" panose="02020603050405020304" pitchFamily="18" charset="0"/>
                <a:cs typeface="Times New Roman" panose="02020603050405020304" pitchFamily="18" charset="0"/>
              </a:rPr>
              <a:t>Internet</a:t>
            </a:r>
            <a:r>
              <a:rPr lang="ru-RU" sz="2000" dirty="0">
                <a:latin typeface="Times New Roman" panose="02020603050405020304" pitchFamily="18" charset="0"/>
                <a:cs typeface="Times New Roman" panose="02020603050405020304" pitchFamily="18" charset="0"/>
              </a:rPr>
              <a:t>  привело их к следующему выводу: "Традиционные схемы ценообразования не подходят (для информационных услуг). Схема получения изготовителем новых денег за счет воспроизведения оригинала ‚уже не срабатывает. Как только будут инвестированы невозвратные издержки компьютерной программы, стоимость его воспроизведения становится практически равной нулю.</a:t>
            </a:r>
          </a:p>
          <a:p>
            <a:r>
              <a:rPr lang="ru-RU" sz="2000" dirty="0">
                <a:latin typeface="Times New Roman" panose="02020603050405020304" pitchFamily="18" charset="0"/>
                <a:cs typeface="Times New Roman" panose="02020603050405020304" pitchFamily="18" charset="0"/>
              </a:rPr>
              <a:t> </a:t>
            </a:r>
          </a:p>
          <a:p>
            <a:r>
              <a:rPr lang="ru-RU" sz="2000" dirty="0">
                <a:latin typeface="Times New Roman" panose="02020603050405020304" pitchFamily="18" charset="0"/>
                <a:cs typeface="Times New Roman" panose="02020603050405020304" pitchFamily="18" charset="0"/>
              </a:rPr>
              <a:t>Проанализируйте эту цитату с точки зрения вопросов, касающихся экономики информации. Поясните, почему "способность обращения в свою собственность" является серьезной проблемой для книги или страницы в </a:t>
            </a:r>
            <a:r>
              <a:rPr lang="en-US" sz="2000" dirty="0">
                <a:latin typeface="Times New Roman" panose="02020603050405020304" pitchFamily="18" charset="0"/>
                <a:cs typeface="Times New Roman" panose="02020603050405020304" pitchFamily="18" charset="0"/>
              </a:rPr>
              <a:t>Internet</a:t>
            </a:r>
            <a:r>
              <a:rPr lang="ru-RU" sz="2000" dirty="0">
                <a:latin typeface="Times New Roman" panose="02020603050405020304" pitchFamily="18" charset="0"/>
                <a:cs typeface="Times New Roman" panose="02020603050405020304" pitchFamily="18" charset="0"/>
              </a:rPr>
              <a:t>, но не представляет никаких проблем для изготовителей стульев или бензина.</a:t>
            </a:r>
          </a:p>
          <a:p>
            <a:r>
              <a:rPr lang="ru-RU" sz="2000" dirty="0">
                <a:latin typeface="Times New Roman" panose="02020603050405020304" pitchFamily="18" charset="0"/>
                <a:cs typeface="Times New Roman" panose="02020603050405020304" pitchFamily="18" charset="0"/>
              </a:rPr>
              <a:t>Почему высокие цены на материалы для фотокопирования или доступ к </a:t>
            </a:r>
            <a:r>
              <a:rPr lang="en-US" sz="2000" dirty="0">
                <a:latin typeface="Times New Roman" panose="02020603050405020304" pitchFamily="18" charset="0"/>
                <a:cs typeface="Times New Roman" panose="02020603050405020304" pitchFamily="18" charset="0"/>
              </a:rPr>
              <a:t>Internet</a:t>
            </a:r>
            <a:r>
              <a:rPr lang="ru-RU" sz="2000" dirty="0">
                <a:latin typeface="Times New Roman" panose="02020603050405020304" pitchFamily="18" charset="0"/>
                <a:cs typeface="Times New Roman" panose="02020603050405020304" pitchFamily="18" charset="0"/>
              </a:rPr>
              <a:t> могли бы снизить эффективность? Постарайтесь увязать этот вопрос с </a:t>
            </a:r>
            <a:r>
              <a:rPr lang="ru-RU" sz="2000" dirty="0" err="1">
                <a:latin typeface="Times New Roman" panose="02020603050405020304" pitchFamily="18" charset="0"/>
                <a:cs typeface="Times New Roman" panose="02020603050405020304" pitchFamily="18" charset="0"/>
              </a:rPr>
              <a:t>шумпетерианской</a:t>
            </a:r>
            <a:r>
              <a:rPr lang="ru-RU" sz="2000" dirty="0">
                <a:latin typeface="Times New Roman" panose="02020603050405020304" pitchFamily="18" charset="0"/>
                <a:cs typeface="Times New Roman" panose="02020603050405020304" pitchFamily="18" charset="0"/>
              </a:rPr>
              <a:t> гипотезой.</a:t>
            </a:r>
          </a:p>
        </p:txBody>
      </p:sp>
    </p:spTree>
    <p:extLst>
      <p:ext uri="{BB962C8B-B14F-4D97-AF65-F5344CB8AC3E}">
        <p14:creationId xmlns:p14="http://schemas.microsoft.com/office/powerpoint/2010/main" xmlns="" val="16794899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11424" y="1700213"/>
            <a:ext cx="11617291" cy="3293209"/>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6.  </a:t>
            </a:r>
            <a:r>
              <a:rPr lang="ru-RU" sz="2000" dirty="0">
                <a:latin typeface="Times New Roman" panose="02020603050405020304" pitchFamily="18" charset="0"/>
                <a:cs typeface="Times New Roman" panose="02020603050405020304" pitchFamily="18" charset="0"/>
              </a:rPr>
              <a:t>Прокомментируйте следующие утверждения.</a:t>
            </a:r>
          </a:p>
          <a:p>
            <a:pPr lvl="0" eaLnBrk="0"/>
            <a:r>
              <a:rPr lang="ru-RU" sz="2000" dirty="0">
                <a:latin typeface="Times New Roman" panose="02020603050405020304" pitchFamily="18" charset="0"/>
                <a:cs typeface="Times New Roman" panose="02020603050405020304" pitchFamily="18" charset="0"/>
              </a:rPr>
              <a:t>Любая аптека обладает некоторой рыночной властью, однако ни одна из них не получает никакой экономической прибыли.</a:t>
            </a:r>
          </a:p>
          <a:p>
            <a:pPr lvl="0" eaLnBrk="0"/>
            <a:r>
              <a:rPr lang="ru-RU" sz="2000" dirty="0">
                <a:latin typeface="Times New Roman" panose="02020603050405020304" pitchFamily="18" charset="0"/>
                <a:cs typeface="Times New Roman" panose="02020603050405020304" pitchFamily="18" charset="0"/>
              </a:rPr>
              <a:t>В соответствии с теорией ограниченной рациональности, компания </a:t>
            </a:r>
            <a:r>
              <a:rPr lang="en-US" sz="2000" dirty="0">
                <a:latin typeface="Times New Roman" panose="02020603050405020304" pitchFamily="18" charset="0"/>
                <a:cs typeface="Times New Roman" panose="02020603050405020304" pitchFamily="18" charset="0"/>
              </a:rPr>
              <a:t>GE</a:t>
            </a:r>
            <a:r>
              <a:rPr lang="ru-RU" sz="2000" dirty="0">
                <a:latin typeface="Times New Roman" panose="02020603050405020304" pitchFamily="18" charset="0"/>
                <a:cs typeface="Times New Roman" panose="02020603050405020304" pitchFamily="18" charset="0"/>
              </a:rPr>
              <a:t> может не соблюдать равенство </a:t>
            </a:r>
            <a:r>
              <a:rPr lang="en-US" sz="2000" dirty="0">
                <a:latin typeface="Times New Roman" panose="02020603050405020304" pitchFamily="18" charset="0"/>
                <a:cs typeface="Times New Roman" panose="02020603050405020304" pitchFamily="18" charset="0"/>
              </a:rPr>
              <a:t>MC</a:t>
            </a:r>
            <a:r>
              <a:rPr lang="ru-RU"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MR</a:t>
            </a:r>
            <a:r>
              <a:rPr lang="ru-RU" sz="2000" dirty="0">
                <a:latin typeface="Times New Roman" panose="02020603050405020304" pitchFamily="18" charset="0"/>
                <a:cs typeface="Times New Roman" panose="02020603050405020304" pitchFamily="18" charset="0"/>
              </a:rPr>
              <a:t> в отношении каждого холодильника на каждый день.</a:t>
            </a:r>
          </a:p>
          <a:p>
            <a:r>
              <a:rPr lang="ru-RU" sz="2000" dirty="0">
                <a:latin typeface="Times New Roman" panose="02020603050405020304" pitchFamily="18" charset="0"/>
                <a:cs typeface="Times New Roman" panose="02020603050405020304" pitchFamily="18" charset="0"/>
              </a:rPr>
              <a:t> </a:t>
            </a:r>
          </a:p>
          <a:p>
            <a:r>
              <a:rPr lang="ru-RU" sz="2400" b="1" dirty="0">
                <a:latin typeface="Times New Roman" panose="02020603050405020304" pitchFamily="18" charset="0"/>
                <a:cs typeface="Times New Roman" panose="02020603050405020304" pitchFamily="18" charset="0"/>
              </a:rPr>
              <a:t>7. </a:t>
            </a:r>
            <a:r>
              <a:rPr lang="ru-RU" sz="2000" dirty="0">
                <a:latin typeface="Times New Roman" panose="02020603050405020304" pitchFamily="18" charset="0"/>
                <a:cs typeface="Times New Roman" panose="02020603050405020304" pitchFamily="18" charset="0"/>
              </a:rPr>
              <a:t>Правительство решило ввести налог на продукцию, выпускаемую какой-то монополией. Его величина постоянна и составляет </a:t>
            </a:r>
            <a:r>
              <a:rPr lang="en-US" sz="2000" dirty="0">
                <a:latin typeface="Times New Roman" panose="02020603050405020304" pitchFamily="18" charset="0"/>
                <a:cs typeface="Times New Roman" panose="02020603050405020304" pitchFamily="18" charset="0"/>
              </a:rPr>
              <a:t>x</a:t>
            </a:r>
            <a:r>
              <a:rPr lang="ru-RU" sz="2000" dirty="0">
                <a:latin typeface="Times New Roman" panose="02020603050405020304" pitchFamily="18" charset="0"/>
                <a:cs typeface="Times New Roman" panose="02020603050405020304" pitchFamily="18" charset="0"/>
              </a:rPr>
              <a:t> долл. на каждую единицу продукции. Покажите, как это повлияет на объем производства и цену. Будет ли равновесие положение после введения налога ближе к идеальному положению равновесия при </a:t>
            </a:r>
            <a:r>
              <a:rPr lang="en-US" sz="2000" dirty="0">
                <a:latin typeface="Times New Roman" panose="02020603050405020304" pitchFamily="18" charset="0"/>
                <a:cs typeface="Times New Roman" panose="02020603050405020304" pitchFamily="18" charset="0"/>
              </a:rPr>
              <a:t>P</a:t>
            </a:r>
            <a:r>
              <a:rPr lang="ru-RU"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MC</a:t>
            </a:r>
            <a:r>
              <a:rPr lang="ru-RU"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763637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03074" y="1697593"/>
            <a:ext cx="10865039" cy="4572000"/>
          </a:xfrm>
        </p:spPr>
        <p:txBody>
          <a:bodyPr>
            <a:normAutofit lnSpcReduction="10000"/>
          </a:bodyPr>
          <a:lstStyle/>
          <a:p>
            <a:r>
              <a:rPr lang="ru-RU" dirty="0"/>
              <a:t>Анализируя показатели концентрации, экономисты </a:t>
            </a:r>
            <a:r>
              <a:rPr lang="ru-RU" dirty="0" smtClean="0"/>
              <a:t>обнаружили</a:t>
            </a:r>
            <a:r>
              <a:rPr lang="ru-RU" dirty="0"/>
              <a:t>. что на рынках с несовершенной конкуренцией </a:t>
            </a:r>
            <a:r>
              <a:rPr lang="ru-RU" dirty="0" smtClean="0"/>
              <a:t>действуют </a:t>
            </a:r>
            <a:r>
              <a:rPr lang="ru-RU" dirty="0"/>
              <a:t>три основные фактора. Этими факторами являются </a:t>
            </a:r>
            <a:r>
              <a:rPr lang="ru-RU" dirty="0" smtClean="0"/>
              <a:t>издержки</a:t>
            </a:r>
            <a:r>
              <a:rPr lang="ru-RU" dirty="0"/>
              <a:t>, барьеры для входа на рынок и стратегическое </a:t>
            </a:r>
            <a:r>
              <a:rPr lang="ru-RU" dirty="0" smtClean="0"/>
              <a:t>взаимодействие.</a:t>
            </a:r>
          </a:p>
          <a:p>
            <a:endParaRPr lang="ru-RU" dirty="0" smtClean="0"/>
          </a:p>
          <a:p>
            <a:pPr lvl="0"/>
            <a:r>
              <a:rPr lang="ru-RU" b="1" i="1" dirty="0" smtClean="0">
                <a:solidFill>
                  <a:schemeClr val="bg2">
                    <a:lumMod val="10000"/>
                  </a:schemeClr>
                </a:solidFill>
              </a:rPr>
              <a:t>Издержки. </a:t>
            </a:r>
            <a:r>
              <a:rPr lang="ru-RU" dirty="0" smtClean="0"/>
              <a:t>Когда минимально эффективный объем деятельности того или иного предприятия возможен лишь при довольно большой доле общеотраслевого объема производства, лишь немногим предприятиям удается выжить: в результате этого, скорее всего, появится</a:t>
            </a:r>
            <a:r>
              <a:rPr lang="ru-RU" b="1" cap="small" dirty="0" smtClean="0"/>
              <a:t> олигополия.</a:t>
            </a:r>
            <a:endParaRPr lang="ru-RU" dirty="0" smtClean="0"/>
          </a:p>
          <a:p>
            <a:pPr lvl="0"/>
            <a:r>
              <a:rPr lang="ru-RU" b="1" i="1" dirty="0" smtClean="0">
                <a:solidFill>
                  <a:schemeClr val="bg2">
                    <a:lumMod val="10000"/>
                  </a:schemeClr>
                </a:solidFill>
              </a:rPr>
              <a:t>Барьеры для конкуренции. </a:t>
            </a:r>
            <a:r>
              <a:rPr lang="ru-RU" dirty="0" smtClean="0"/>
              <a:t>Возможность экономии за счет масштабов производства, или существование государственных ограничений направленных против проникновения на рынок новых компаний, существенно сократят количество конкурентов в отрасли.</a:t>
            </a:r>
          </a:p>
          <a:p>
            <a:pPr lvl="0"/>
            <a:r>
              <a:rPr lang="ru-RU" b="1" i="1" dirty="0" smtClean="0">
                <a:solidFill>
                  <a:schemeClr val="bg2">
                    <a:lumMod val="10000"/>
                  </a:schemeClr>
                </a:solidFill>
              </a:rPr>
              <a:t>Стратегическое взаимодействие. </a:t>
            </a:r>
            <a:r>
              <a:rPr lang="ru-RU" dirty="0" smtClean="0"/>
              <a:t>Когда на рынке действует лишь небольшое число предприятий, они рано или поздно осознают свою взаимозависимость. Стратегическое взаимодействие, являющееся действительно новой чертой олигополии, которая привела к возникновению соответствующего раздела теории игр, имеет место в тех случаях, когда производственные планы каждого предприятия зависят от поведения его конкурентов.</a:t>
            </a:r>
          </a:p>
          <a:p>
            <a:endParaRPr lang="ru-RU" dirty="0"/>
          </a:p>
          <a:p>
            <a:endParaRPr lang="ru-RU" dirty="0"/>
          </a:p>
        </p:txBody>
      </p:sp>
      <p:sp>
        <p:nvSpPr>
          <p:cNvPr id="3" name="Заголовок 2"/>
          <p:cNvSpPr>
            <a:spLocks noGrp="1"/>
          </p:cNvSpPr>
          <p:nvPr>
            <p:ph type="title"/>
          </p:nvPr>
        </p:nvSpPr>
        <p:spPr>
          <a:xfrm>
            <a:off x="1095340" y="500042"/>
            <a:ext cx="10344184" cy="1219200"/>
          </a:xfrm>
        </p:spPr>
        <p:txBody>
          <a:bodyPr>
            <a:noAutofit/>
          </a:bodyPr>
          <a:lstStyle/>
          <a:p>
            <a:pPr algn="ctr"/>
            <a:r>
              <a:rPr lang="ru-RU" b="1" dirty="0">
                <a:solidFill>
                  <a:schemeClr val="tx2"/>
                </a:solidFill>
                <a:effectLst>
                  <a:outerShdw blurRad="38100" dist="38100" dir="2700000" algn="tl">
                    <a:srgbClr val="000000">
                      <a:alpha val="43137"/>
                    </a:srgbClr>
                  </a:outerShdw>
                </a:effectLst>
              </a:rPr>
              <a:t>СУЩНОСТЬ НЕСОВЕРШЕННОЙ </a:t>
            </a:r>
            <a:r>
              <a:rPr lang="ru-RU" b="1" dirty="0" smtClean="0">
                <a:solidFill>
                  <a:schemeClr val="tx2"/>
                </a:solidFill>
                <a:effectLst>
                  <a:outerShdw blurRad="38100" dist="38100" dir="2700000" algn="tl">
                    <a:srgbClr val="000000">
                      <a:alpha val="43137"/>
                    </a:srgbClr>
                  </a:outerShdw>
                </a:effectLst>
              </a:rPr>
              <a:t>КОНКУРЕНЦИИ</a:t>
            </a:r>
            <a:endParaRPr lang="ru-RU"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376481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51384" y="238274"/>
            <a:ext cx="11640616" cy="2923877"/>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8. </a:t>
            </a:r>
            <a:r>
              <a:rPr lang="ru-RU" sz="2000" dirty="0">
                <a:latin typeface="Times New Roman" panose="02020603050405020304" pitchFamily="18" charset="0"/>
                <a:cs typeface="Times New Roman" panose="02020603050405020304" pitchFamily="18" charset="0"/>
              </a:rPr>
              <a:t>Предприятия часто лоббируют установление различных тарифов и квот, чтобы защитить себя от иностранной конкуренции.</a:t>
            </a:r>
          </a:p>
          <a:p>
            <a:r>
              <a:rPr lang="ru-RU" sz="2000" dirty="0">
                <a:latin typeface="Times New Roman" panose="02020603050405020304" pitchFamily="18" charset="0"/>
                <a:cs typeface="Times New Roman" panose="02020603050405020304" pitchFamily="18" charset="0"/>
              </a:rPr>
              <a:t>•	Представьте, что некий монополист имеет зарубежного конкурента, предложение которого совершенно эластично, а цена немного выше АС= МС нашего монополиста. Что произойдет в результате вступления иностранной компании на рынок?</a:t>
            </a:r>
          </a:p>
          <a:p>
            <a:r>
              <a:rPr lang="ru-RU" sz="2000" dirty="0">
                <a:latin typeface="Times New Roman" panose="02020603050405020304" pitchFamily="18" charset="0"/>
                <a:cs typeface="Times New Roman" panose="02020603050405020304" pitchFamily="18" charset="0"/>
              </a:rPr>
              <a:t>•	Как бы повлиял на цены и объем производства этой продукции запретительный тариф на иностранные товары? (Запретительный тариф - это настолько высокий тариф, что импорт становится просто невозможным.) А каково было бы воздействие низкого тарифа? Используйте логику </a:t>
            </a:r>
            <a:r>
              <a:rPr lang="ru-RU" sz="2000" dirty="0" err="1">
                <a:latin typeface="Times New Roman" panose="02020603050405020304" pitchFamily="18" charset="0"/>
                <a:cs typeface="Times New Roman" panose="02020603050405020304" pitchFamily="18" charset="0"/>
              </a:rPr>
              <a:t>пр</a:t>
            </a:r>
            <a:r>
              <a:rPr lang="en-US" sz="2000" dirty="0">
                <a:latin typeface="Times New Roman" panose="02020603050405020304" pitchFamily="18" charset="0"/>
                <a:cs typeface="Times New Roman" panose="02020603050405020304" pitchFamily="18" charset="0"/>
              </a:rPr>
              <a:t>o</a:t>
            </a:r>
            <a:r>
              <a:rPr lang="ru-RU" sz="2000" dirty="0">
                <a:latin typeface="Times New Roman" panose="02020603050405020304" pitchFamily="18" charset="0"/>
                <a:cs typeface="Times New Roman" panose="02020603050405020304" pitchFamily="18" charset="0"/>
              </a:rPr>
              <a:t>веденного вами анализа, чтобы объяснить фразу "Тариф ‑ отец монополии".</a:t>
            </a:r>
          </a:p>
        </p:txBody>
      </p:sp>
      <p:pic>
        <p:nvPicPr>
          <p:cNvPr id="6146" name="Picture 2" descr="C:\Users\валентина\Desktop\учеба\экономика\dKwa4PkiMl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59457" y="3539247"/>
            <a:ext cx="6273087" cy="32805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11255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1384" y="1196752"/>
            <a:ext cx="10801200" cy="4524315"/>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9. </a:t>
            </a:r>
            <a:r>
              <a:rPr lang="ru-RU" sz="2000" dirty="0">
                <a:latin typeface="Times New Roman" panose="02020603050405020304" pitchFamily="18" charset="0"/>
                <a:cs typeface="Times New Roman" panose="02020603050405020304" pitchFamily="18" charset="0"/>
              </a:rPr>
              <a:t>Объясните на словах, а также с помощью графика, почему равновесие в условиях монополии менее эффективно, чем в условиях конкуренции. Почему условие </a:t>
            </a:r>
            <a:r>
              <a:rPr lang="en-US" sz="2000" b="1" dirty="0">
                <a:latin typeface="Times New Roman" panose="02020603050405020304" pitchFamily="18" charset="0"/>
                <a:cs typeface="Times New Roman" panose="02020603050405020304" pitchFamily="18" charset="0"/>
              </a:rPr>
              <a:t>MC</a:t>
            </a:r>
            <a:r>
              <a:rPr lang="ru-RU"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P</a:t>
            </a:r>
            <a:r>
              <a:rPr lang="ru-RU"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MU</a:t>
            </a:r>
            <a:r>
              <a:rPr lang="ru-RU" sz="2000" b="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имеет такое важное значение для ваших рассуждений?</a:t>
            </a:r>
          </a:p>
          <a:p>
            <a:r>
              <a:rPr lang="ru-RU" sz="2400" b="1" dirty="0">
                <a:latin typeface="Times New Roman" panose="02020603050405020304" pitchFamily="18" charset="0"/>
                <a:cs typeface="Times New Roman" panose="02020603050405020304" pitchFamily="18" charset="0"/>
              </a:rPr>
              <a:t>10</a:t>
            </a:r>
            <a:r>
              <a:rPr lang="ru-RU" sz="2000" dirty="0">
                <a:latin typeface="Times New Roman" panose="02020603050405020304" pitchFamily="18" charset="0"/>
                <a:cs typeface="Times New Roman" panose="02020603050405020304" pitchFamily="18" charset="0"/>
              </a:rPr>
              <a:t>. Как в условиях совершенной конкуренции, так и в условиях</a:t>
            </a:r>
          </a:p>
          <a:p>
            <a:r>
              <a:rPr lang="ru-RU" sz="2000" dirty="0">
                <a:latin typeface="Times New Roman" panose="02020603050405020304" pitchFamily="18" charset="0"/>
                <a:cs typeface="Times New Roman" panose="02020603050405020304" pitchFamily="18" charset="0"/>
              </a:rPr>
              <a:t>монополистической конкуренции равновесие в долгосрочном периоде достигается в точке касания гривой спроса каждого предприятия </a:t>
            </a:r>
            <a:r>
              <a:rPr lang="en-US" sz="2000" b="1" dirty="0" err="1">
                <a:latin typeface="Times New Roman" panose="02020603050405020304" pitchFamily="18" charset="0"/>
                <a:cs typeface="Times New Roman" panose="02020603050405020304" pitchFamily="18" charset="0"/>
              </a:rPr>
              <a:t>dd</a:t>
            </a:r>
            <a:r>
              <a:rPr lang="ru-RU" sz="2000" dirty="0">
                <a:latin typeface="Times New Roman" panose="02020603050405020304" pitchFamily="18" charset="0"/>
                <a:cs typeface="Times New Roman" panose="02020603050405020304" pitchFamily="18" charset="0"/>
              </a:rPr>
              <a:t> и кривой средних издержек АС </a:t>
            </a:r>
            <a:r>
              <a:rPr lang="ru-RU" sz="2000" b="1" dirty="0">
                <a:latin typeface="Times New Roman" panose="02020603050405020304" pitchFamily="18" charset="0"/>
                <a:cs typeface="Times New Roman" panose="02020603050405020304" pitchFamily="18" charset="0"/>
              </a:rPr>
              <a:t>Рис. </a:t>
            </a:r>
            <a:r>
              <a:rPr lang="ru-RU" sz="2000" b="1" dirty="0" smtClean="0">
                <a:latin typeface="Times New Roman" panose="02020603050405020304" pitchFamily="18" charset="0"/>
                <a:cs typeface="Times New Roman" panose="02020603050405020304" pitchFamily="18" charset="0"/>
              </a:rPr>
              <a:t>4 </a:t>
            </a:r>
            <a:r>
              <a:rPr lang="ru-RU" sz="2000" dirty="0">
                <a:latin typeface="Times New Roman" panose="02020603050405020304" pitchFamily="18" charset="0"/>
                <a:cs typeface="Times New Roman" panose="02020603050405020304" pitchFamily="18" charset="0"/>
              </a:rPr>
              <a:t>отображает состояние равновесия для монополистического конкурента, а </a:t>
            </a:r>
            <a:r>
              <a:rPr lang="ru-RU" sz="2000" b="1" dirty="0">
                <a:latin typeface="Times New Roman" panose="02020603050405020304" pitchFamily="18" charset="0"/>
                <a:cs typeface="Times New Roman" panose="02020603050405020304" pitchFamily="18" charset="0"/>
              </a:rPr>
              <a:t>рис. </a:t>
            </a:r>
            <a:r>
              <a:rPr lang="ru-RU" sz="2000" b="1" dirty="0" smtClean="0">
                <a:latin typeface="Times New Roman" panose="02020603050405020304" pitchFamily="18" charset="0"/>
                <a:cs typeface="Times New Roman" panose="02020603050405020304" pitchFamily="18" charset="0"/>
              </a:rPr>
              <a:t>6 </a:t>
            </a:r>
            <a:r>
              <a:rPr lang="ru-RU" sz="2000" dirty="0">
                <a:latin typeface="Times New Roman" panose="02020603050405020304" pitchFamily="18" charset="0"/>
                <a:cs typeface="Times New Roman" panose="02020603050405020304" pitchFamily="18" charset="0"/>
              </a:rPr>
              <a:t>- для совершенного. Обсудите сходства и различия между этими двумя ситуациями, обратив внимание на следующее.</a:t>
            </a:r>
          </a:p>
          <a:p>
            <a:pPr marL="342900" lvl="0" indent="-342900" eaLnBrk="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Эластичность кривой спроса</a:t>
            </a:r>
          </a:p>
          <a:p>
            <a:pPr marL="342900" indent="-342900">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Степень </a:t>
            </a:r>
            <a:r>
              <a:rPr lang="ru-RU" sz="2000" dirty="0">
                <a:latin typeface="Times New Roman" panose="02020603050405020304" pitchFamily="18" charset="0"/>
                <a:cs typeface="Times New Roman" panose="02020603050405020304" pitchFamily="18" charset="0"/>
              </a:rPr>
              <a:t>расхождения между ценой и предельными издержками</a:t>
            </a: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Прибыль</a:t>
            </a:r>
            <a:endParaRPr lang="ru-RU"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Экономическую</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эффективность</a:t>
            </a:r>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 </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71275" y="4660630"/>
            <a:ext cx="3181309" cy="2120873"/>
          </a:xfrm>
          <a:prstGeom prst="rect">
            <a:avLst/>
          </a:prstGeom>
        </p:spPr>
      </p:pic>
    </p:spTree>
    <p:extLst>
      <p:ext uri="{BB962C8B-B14F-4D97-AF65-F5344CB8AC3E}">
        <p14:creationId xmlns:p14="http://schemas.microsoft.com/office/powerpoint/2010/main" xmlns="" val="284810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1039</TotalTime>
  <Words>9997</Words>
  <Application>Microsoft Office PowerPoint</Application>
  <PresentationFormat>Произвольный</PresentationFormat>
  <Paragraphs>317</Paragraphs>
  <Slides>91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91</vt:i4>
      </vt:variant>
    </vt:vector>
  </HeadingPairs>
  <TitlesOfParts>
    <vt:vector size="92" baseType="lpstr">
      <vt:lpstr>Легкий дым</vt:lpstr>
      <vt:lpstr>Олигополия и монополистическая конкуренция</vt:lpstr>
      <vt:lpstr>Слайд 2</vt:lpstr>
      <vt:lpstr>Характерные черты несовершенной конкуренции</vt:lpstr>
      <vt:lpstr>Слайд 4</vt:lpstr>
      <vt:lpstr>Слайд 5</vt:lpstr>
      <vt:lpstr>Слайд 6</vt:lpstr>
      <vt:lpstr>Будьте осторожны с показателями концентрации!</vt:lpstr>
      <vt:lpstr>Будьте осторожны с показателями концентрации!</vt:lpstr>
      <vt:lpstr>СУЩНОСТЬ НЕСОВЕРШЕННОЙ КОНКУРЕНЦИИ</vt:lpstr>
      <vt:lpstr>Слайд 10</vt:lpstr>
      <vt:lpstr>Слайд 11</vt:lpstr>
      <vt:lpstr>ТЕОРИИ НЕСОВЕРШЕННОЙ КОНКУРЕНЦИИ</vt:lpstr>
      <vt:lpstr>Олигополистический сговор</vt:lpstr>
      <vt:lpstr>Слайд 14</vt:lpstr>
      <vt:lpstr>Слайд 15</vt:lpstr>
      <vt:lpstr>Слайд 16</vt:lpstr>
      <vt:lpstr>Слайд 17</vt:lpstr>
      <vt:lpstr>Слайд 18</vt:lpstr>
      <vt:lpstr>Слайд 19</vt:lpstr>
      <vt:lpstr>Слайд 20</vt:lpstr>
      <vt:lpstr>Слайд 21</vt:lpstr>
      <vt:lpstr>Слайд 22</vt:lpstr>
      <vt:lpstr>Монополистическая конкуренция </vt:lpstr>
      <vt:lpstr>Слайд 24</vt:lpstr>
      <vt:lpstr>Слайд 25</vt:lpstr>
      <vt:lpstr>Слайд 26</vt:lpstr>
      <vt:lpstr>Слайд 27</vt:lpstr>
      <vt:lpstr>Слайд 28</vt:lpstr>
      <vt:lpstr>Слайд 29</vt:lpstr>
      <vt:lpstr>Слайд 30</vt:lpstr>
      <vt:lpstr>Слайд 31</vt:lpstr>
      <vt:lpstr>Соперничество немногих </vt:lpstr>
      <vt:lpstr>  </vt:lpstr>
      <vt:lpstr>   </vt:lpstr>
      <vt:lpstr>Теория игр</vt:lpstr>
      <vt:lpstr> </vt:lpstr>
      <vt:lpstr>  </vt:lpstr>
      <vt:lpstr>Контроль, нововведения и информация</vt:lpstr>
      <vt:lpstr> </vt:lpstr>
      <vt:lpstr> </vt:lpstr>
      <vt:lpstr>   </vt:lpstr>
      <vt:lpstr>  </vt:lpstr>
      <vt:lpstr>   </vt:lpstr>
      <vt:lpstr>Рациональность и "метод научного тыка" </vt:lpstr>
      <vt:lpstr>  </vt:lpstr>
      <vt:lpstr>ИНФОРМАЦИЯ, НОВОВВЕДЕНИЯ И  ГИПОТЕЗА ШУМПЕТЕРА</vt:lpstr>
      <vt:lpstr>  </vt:lpstr>
      <vt:lpstr> </vt:lpstr>
      <vt:lpstr>  </vt:lpstr>
      <vt:lpstr>  </vt:lpstr>
      <vt:lpstr>  </vt:lpstr>
      <vt:lpstr>  </vt:lpstr>
      <vt:lpstr>  </vt:lpstr>
      <vt:lpstr>  </vt:lpstr>
      <vt:lpstr>  </vt:lpstr>
      <vt:lpstr>Слайд 56</vt:lpstr>
      <vt:lpstr>  </vt:lpstr>
      <vt:lpstr>  </vt:lpstr>
      <vt:lpstr>  </vt:lpstr>
      <vt:lpstr>  </vt:lpstr>
      <vt:lpstr>  </vt:lpstr>
      <vt:lpstr>  </vt:lpstr>
      <vt:lpstr>  </vt:lpstr>
      <vt:lpstr>Подведем итоги</vt:lpstr>
      <vt:lpstr>ЭКОНОМИЧЕСКИЕ ИЗДЕРЖКИ НЕСОВЕРШЕННОЙ КОНКУРЕНЦИИ</vt:lpstr>
      <vt:lpstr>Слайд 66</vt:lpstr>
      <vt:lpstr>Слайд 67</vt:lpstr>
      <vt:lpstr>Слайд 68</vt:lpstr>
      <vt:lpstr>Слайд 69</vt:lpstr>
      <vt:lpstr>Слайд 70</vt:lpstr>
      <vt:lpstr>Слайд 71</vt:lpstr>
      <vt:lpstr>Слайд 72</vt:lpstr>
      <vt:lpstr>Слайд 73</vt:lpstr>
      <vt:lpstr>Слайд 74</vt:lpstr>
      <vt:lpstr>Слайд 75</vt:lpstr>
      <vt:lpstr>Слайд 76</vt:lpstr>
      <vt:lpstr>Слайд 77</vt:lpstr>
      <vt:lpstr>Слайд 78</vt:lpstr>
      <vt:lpstr>Слайд 79</vt:lpstr>
      <vt:lpstr>Слайд 80</vt:lpstr>
      <vt:lpstr>Слайд 81</vt:lpstr>
      <vt:lpstr>Слайд 82</vt:lpstr>
      <vt:lpstr>Слайд 83</vt:lpstr>
      <vt:lpstr>Слайд 84</vt:lpstr>
      <vt:lpstr>Слайд 85</vt:lpstr>
      <vt:lpstr>Слайд 86</vt:lpstr>
      <vt:lpstr>Слайд 87</vt:lpstr>
      <vt:lpstr>Слайд 88</vt:lpstr>
      <vt:lpstr>Слайд 89</vt:lpstr>
      <vt:lpstr>Слайд 90</vt:lpstr>
      <vt:lpstr>Слайд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Сравнительное преимущество и протекционизм</dc:title>
  <dc:creator>ASUS</dc:creator>
  <cp:lastModifiedBy>Пользователь</cp:lastModifiedBy>
  <cp:revision>110</cp:revision>
  <dcterms:created xsi:type="dcterms:W3CDTF">2014-03-12T08:25:15Z</dcterms:created>
  <dcterms:modified xsi:type="dcterms:W3CDTF">2014-05-20T12:44:05Z</dcterms:modified>
</cp:coreProperties>
</file>